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1"/>
  </p:notesMasterIdLst>
  <p:sldIdLst>
    <p:sldId id="354" r:id="rId3"/>
    <p:sldId id="355" r:id="rId4"/>
    <p:sldId id="357" r:id="rId5"/>
    <p:sldId id="356" r:id="rId6"/>
    <p:sldId id="265" r:id="rId7"/>
    <p:sldId id="260" r:id="rId8"/>
    <p:sldId id="275" r:id="rId9"/>
    <p:sldId id="264" r:id="rId10"/>
    <p:sldId id="269" r:id="rId11"/>
    <p:sldId id="270" r:id="rId12"/>
    <p:sldId id="272" r:id="rId13"/>
    <p:sldId id="358" r:id="rId14"/>
    <p:sldId id="273" r:id="rId15"/>
    <p:sldId id="363" r:id="rId16"/>
    <p:sldId id="364" r:id="rId17"/>
    <p:sldId id="365" r:id="rId18"/>
    <p:sldId id="366" r:id="rId19"/>
    <p:sldId id="367" r:id="rId20"/>
    <p:sldId id="284" r:id="rId21"/>
    <p:sldId id="285" r:id="rId22"/>
    <p:sldId id="286" r:id="rId23"/>
    <p:sldId id="289" r:id="rId24"/>
    <p:sldId id="290" r:id="rId25"/>
    <p:sldId id="291" r:id="rId26"/>
    <p:sldId id="292" r:id="rId27"/>
    <p:sldId id="293" r:id="rId28"/>
    <p:sldId id="302" r:id="rId29"/>
    <p:sldId id="297" r:id="rId30"/>
    <p:sldId id="298" r:id="rId31"/>
    <p:sldId id="303" r:id="rId32"/>
    <p:sldId id="305" r:id="rId33"/>
    <p:sldId id="306" r:id="rId34"/>
    <p:sldId id="307" r:id="rId35"/>
    <p:sldId id="308" r:id="rId36"/>
    <p:sldId id="311" r:id="rId37"/>
    <p:sldId id="352" r:id="rId38"/>
    <p:sldId id="353" r:id="rId39"/>
    <p:sldId id="313" r:id="rId40"/>
    <p:sldId id="315"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3" r:id="rId56"/>
    <p:sldId id="334" r:id="rId57"/>
    <p:sldId id="335" r:id="rId58"/>
    <p:sldId id="336" r:id="rId59"/>
    <p:sldId id="337" r:id="rId60"/>
    <p:sldId id="338" r:id="rId61"/>
    <p:sldId id="339" r:id="rId62"/>
    <p:sldId id="341" r:id="rId63"/>
    <p:sldId id="342" r:id="rId64"/>
    <p:sldId id="343" r:id="rId65"/>
    <p:sldId id="347" r:id="rId66"/>
    <p:sldId id="348" r:id="rId67"/>
    <p:sldId id="349" r:id="rId68"/>
    <p:sldId id="372" r:id="rId69"/>
    <p:sldId id="373"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1681" autoAdjust="0"/>
  </p:normalViewPr>
  <p:slideViewPr>
    <p:cSldViewPr snapToGrid="0">
      <p:cViewPr varScale="1">
        <p:scale>
          <a:sx n="44" d="100"/>
          <a:sy n="44" d="100"/>
        </p:scale>
        <p:origin x="2467" y="6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9BC3A-C19C-4328-B6BC-53A9401C76E3}" type="datetimeFigureOut">
              <a:rPr lang="en-US" smtClean="0"/>
              <a:t>3/6/2018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8F863-6C9D-429B-9C21-CFEA24BFB994}" type="slidenum">
              <a:rPr lang="en-US" smtClean="0"/>
              <a:t>‹#›</a:t>
            </a:fld>
            <a:endParaRPr lang="en-US"/>
          </a:p>
        </p:txBody>
      </p:sp>
    </p:spTree>
    <p:extLst>
      <p:ext uri="{BB962C8B-B14F-4D97-AF65-F5344CB8AC3E}">
        <p14:creationId xmlns:p14="http://schemas.microsoft.com/office/powerpoint/2010/main" val="422013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73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a:t>
            </a:r>
          </a:p>
          <a:p>
            <a:endParaRPr lang="en-US" baseline="0" dirty="0"/>
          </a:p>
          <a:p>
            <a:r>
              <a:rPr lang="en-US" baseline="0" dirty="0"/>
              <a:t>Let’s say we do live in a perfect world where we can accurately differentiate between non-mucinous and mucinous pancreatic cysts. </a:t>
            </a:r>
          </a:p>
          <a:p>
            <a:endParaRPr lang="en-US" baseline="0" dirty="0"/>
          </a:p>
          <a:p>
            <a:r>
              <a:rPr lang="en-US" baseline="0" dirty="0"/>
              <a:t>And patients with an IPMN or an MCN are all sent for surgical resection as a cancer prevention protocol.</a:t>
            </a:r>
          </a:p>
          <a:p>
            <a:endParaRPr lang="en-US" baseline="0" dirty="0"/>
          </a:p>
          <a:p>
            <a:r>
              <a:rPr lang="en-US" baseline="0" dirty="0"/>
              <a:t>Thus, in theory, this should prevent 15% of pancreatic cancers or 8,000 Americans every year from suffering from this horrible disease. </a:t>
            </a:r>
          </a:p>
          <a:p>
            <a:endParaRPr lang="en-US" baseline="0" dirty="0"/>
          </a:p>
          <a:p>
            <a:r>
              <a:rPr lang="en-US" dirty="0"/>
              <a:t>And while in theory this may be true... </a:t>
            </a:r>
            <a:endParaRPr lang="en-US" baseline="0" dirty="0"/>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10</a:t>
            </a:fld>
            <a:endParaRPr lang="en-US"/>
          </a:p>
        </p:txBody>
      </p:sp>
    </p:spTree>
    <p:extLst>
      <p:ext uri="{BB962C8B-B14F-4D97-AF65-F5344CB8AC3E}">
        <p14:creationId xmlns:p14="http://schemas.microsoft.com/office/powerpoint/2010/main" val="162583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as trivial as it sounds.</a:t>
            </a:r>
          </a:p>
          <a:p>
            <a:endParaRPr lang="en-US" dirty="0"/>
          </a:p>
          <a:p>
            <a:r>
              <a:rPr lang="en-US" dirty="0"/>
              <a:t>Approximately half of those 6 million patients with a pancreatic cyst actually harbor a mucinous pancreatic cyst.</a:t>
            </a:r>
          </a:p>
          <a:p>
            <a:endParaRPr lang="en-US" dirty="0"/>
          </a:p>
          <a:p>
            <a:r>
              <a:rPr lang="en-US" dirty="0"/>
              <a:t>Mucinous cysts are extremely common in the US population, especially IPMNs and only a rare number of IPMNs and MCNs will undergo malignant transformation into pancreatic cancer.</a:t>
            </a:r>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11</a:t>
            </a:fld>
            <a:endParaRPr lang="en-US"/>
          </a:p>
        </p:txBody>
      </p:sp>
    </p:spTree>
    <p:extLst>
      <p:ext uri="{BB962C8B-B14F-4D97-AF65-F5344CB8AC3E}">
        <p14:creationId xmlns:p14="http://schemas.microsoft.com/office/powerpoint/2010/main" val="342951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surgical resection of the pancreas is not an elective procedure and, despite refinements to minimally invasive techniques, surgery is still associated with significant morbidity and mortality.</a:t>
            </a:r>
          </a:p>
          <a:p>
            <a:endParaRPr lang="en-US" dirty="0"/>
          </a:p>
          <a:p>
            <a:r>
              <a:rPr lang="en-US" dirty="0"/>
              <a:t>In fact, a Whipple procedure has an associated morbidity of 20% and a mortality of 3%.</a:t>
            </a:r>
          </a:p>
          <a:p>
            <a:endParaRPr lang="en-US" dirty="0"/>
          </a:p>
          <a:p>
            <a:r>
              <a:rPr lang="en-US" dirty="0"/>
              <a:t>Therefore, if we did resect all 3 million mucinous pancreatic cysts, we could be subjecting patients to significant and unnecessary harm.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Ideally,</a:t>
            </a:r>
            <a:r>
              <a:rPr lang="en-US" baseline="0" dirty="0"/>
              <a:t> </a:t>
            </a:r>
            <a:r>
              <a:rPr lang="en-US" dirty="0"/>
              <a:t>we need to be able to identify those mucinous</a:t>
            </a:r>
            <a:r>
              <a:rPr lang="en-US" baseline="0" dirty="0"/>
              <a:t> cysts that will harbor or progress into pancreatic cancer with a high sensitivity and a high specificity.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Considering the numbers that I have presented,</a:t>
            </a:r>
            <a:r>
              <a:rPr lang="en-US" baseline="0" dirty="0"/>
              <a:t> and I hate to </a:t>
            </a:r>
            <a:r>
              <a:rPr lang="en-US" dirty="0"/>
              <a:t>sound like a cliché,</a:t>
            </a:r>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12</a:t>
            </a:fld>
            <a:endParaRPr lang="en-US"/>
          </a:p>
        </p:txBody>
      </p:sp>
    </p:spTree>
    <p:extLst>
      <p:ext uri="{BB962C8B-B14F-4D97-AF65-F5344CB8AC3E}">
        <p14:creationId xmlns:p14="http://schemas.microsoft.com/office/powerpoint/2010/main" val="268262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identifying those mucinous cysts that will transform into pancreatic cancer is like l</a:t>
            </a:r>
            <a:r>
              <a:rPr lang="en-US" dirty="0"/>
              <a:t>ooking for the proverbial needle in a hay stack.</a:t>
            </a:r>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13</a:t>
            </a:fld>
            <a:endParaRPr lang="en-US"/>
          </a:p>
        </p:txBody>
      </p:sp>
    </p:spTree>
    <p:extLst>
      <p:ext uri="{BB962C8B-B14F-4D97-AF65-F5344CB8AC3E}">
        <p14:creationId xmlns:p14="http://schemas.microsoft.com/office/powerpoint/2010/main" val="137811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currently, upon identification of a pancreatic cyst, standard assessment involves endoscopic imaging through the GI tract with fine needle aspiration of the pancreatic cyst fluid for CEA, a marker of mucinous cysts, and cytology.</a:t>
            </a:r>
          </a:p>
          <a:p>
            <a:endParaRPr lang="en-US" baseline="0" dirty="0"/>
          </a:p>
          <a:p>
            <a:r>
              <a:rPr lang="en-US" baseline="0" dirty="0"/>
              <a:t>The purpose of these modalities is to aid in determining cyst type and presence of malignant cells.</a:t>
            </a:r>
          </a:p>
          <a:p>
            <a:endParaRPr lang="en-US" baseline="0" dirty="0"/>
          </a:p>
          <a:p>
            <a:r>
              <a:rPr lang="en-US" baseline="0" dirty="0"/>
              <a:t>But both assays have limited success in cyst classification and detection of malignancy.</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14</a:t>
            </a:fld>
            <a:endParaRPr lang="en-US"/>
          </a:p>
        </p:txBody>
      </p:sp>
    </p:spTree>
    <p:extLst>
      <p:ext uri="{BB962C8B-B14F-4D97-AF65-F5344CB8AC3E}">
        <p14:creationId xmlns:p14="http://schemas.microsoft.com/office/powerpoint/2010/main" val="295236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the application of molecular techniques as emerged as a promising</a:t>
            </a:r>
            <a:r>
              <a:rPr lang="en-US" baseline="0" dirty="0"/>
              <a:t> adjunct to the evaluation of pancreatic cysts. </a:t>
            </a:r>
          </a:p>
          <a:p>
            <a:endParaRPr lang="en-US" baseline="0" dirty="0"/>
          </a:p>
          <a:p>
            <a:r>
              <a:rPr lang="en-US" baseline="0" dirty="0"/>
              <a:t>Although the cellular content of pancreatic cyst aspirates are often suboptimal, DNA from lysed or exfoliated epithelium shed into the fluid can be analyzed for genetic abnormalities.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other</a:t>
            </a:r>
            <a:r>
              <a:rPr lang="en-US" baseline="0" dirty="0"/>
              <a:t> words, an IPMN as shown here</a:t>
            </a:r>
            <a:endParaRPr lang="en-US" dirty="0"/>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15</a:t>
            </a:fld>
            <a:endParaRPr lang="en-US"/>
          </a:p>
        </p:txBody>
      </p:sp>
    </p:spTree>
    <p:extLst>
      <p:ext uri="{BB962C8B-B14F-4D97-AF65-F5344CB8AC3E}">
        <p14:creationId xmlns:p14="http://schemas.microsoft.com/office/powerpoint/2010/main" val="6239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a:t>
            </a:r>
            <a:r>
              <a:rPr lang="en-US" baseline="0" dirty="0"/>
              <a:t> includes exfoliated cyst epithelium</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16</a:t>
            </a:fld>
            <a:endParaRPr lang="en-US"/>
          </a:p>
        </p:txBody>
      </p:sp>
    </p:spTree>
    <p:extLst>
      <p:ext uri="{BB962C8B-B14F-4D97-AF65-F5344CB8AC3E}">
        <p14:creationId xmlns:p14="http://schemas.microsoft.com/office/powerpoint/2010/main" val="282112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lysed</a:t>
            </a:r>
            <a:r>
              <a:rPr lang="en-US" baseline="0" dirty="0"/>
              <a:t> cyst epithelium </a:t>
            </a:r>
            <a:r>
              <a:rPr lang="en-US" dirty="0"/>
              <a:t>which</a:t>
            </a:r>
            <a:r>
              <a:rPr lang="en-US" baseline="0" dirty="0"/>
              <a:t> would contain fragmented DNA, </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17</a:t>
            </a:fld>
            <a:endParaRPr lang="en-US"/>
          </a:p>
        </p:txBody>
      </p:sp>
    </p:spTree>
    <p:extLst>
      <p:ext uri="{BB962C8B-B14F-4D97-AF65-F5344CB8AC3E}">
        <p14:creationId xmlns:p14="http://schemas.microsoft.com/office/powerpoint/2010/main" val="397281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 be aspirated </a:t>
            </a:r>
            <a:r>
              <a:rPr lang="en-US" sz="1200" b="1" kern="1200" cap="all" dirty="0">
                <a:solidFill>
                  <a:schemeClr val="tx1"/>
                </a:solidFill>
                <a:effectLst>
                  <a:reflection blurRad="12700" stA="28000" endPos="45000" dist="1003" dir="5400000" sy="-100000" algn="b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cap="all" dirty="0">
              <a:solidFill>
                <a:schemeClr val="tx1"/>
              </a:solidFill>
              <a:effectLst>
                <a:reflection blurRad="12700" stA="28000" endPos="45000" dist="1003" dir="5400000" sy="-100000" algn="b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a fine needle under</a:t>
            </a:r>
            <a:r>
              <a:rPr lang="en-US" baseline="0" dirty="0"/>
              <a:t> endoscopic ultrasound guidance.</a:t>
            </a:r>
            <a:endParaRPr lang="en-US" dirty="0"/>
          </a:p>
          <a:p>
            <a:endParaRPr lang="en-US" dirty="0"/>
          </a:p>
          <a:p>
            <a:r>
              <a:rPr lang="en-US" dirty="0"/>
              <a:t>And analyzed for</a:t>
            </a:r>
            <a:r>
              <a:rPr lang="en-US" baseline="0" dirty="0"/>
              <a:t> molecular alterations. </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18</a:t>
            </a:fld>
            <a:endParaRPr lang="en-US"/>
          </a:p>
        </p:txBody>
      </p:sp>
    </p:spTree>
    <p:extLst>
      <p:ext uri="{BB962C8B-B14F-4D97-AF65-F5344CB8AC3E}">
        <p14:creationId xmlns:p14="http://schemas.microsoft.com/office/powerpoint/2010/main" val="229417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Moreover, previous studies have identified distinct mutational profiles among the major pancreatic cysts that are highly specific for cyst type. </a:t>
            </a:r>
            <a:endParaRPr lang="en-US" dirty="0"/>
          </a:p>
          <a:p>
            <a:endParaRPr lang="en-US" baseline="0" dirty="0"/>
          </a:p>
          <a:p>
            <a:r>
              <a:rPr lang="en-US" baseline="0" dirty="0"/>
              <a:t>For instance, </a:t>
            </a:r>
            <a:r>
              <a:rPr lang="en-US" baseline="0" dirty="0" err="1"/>
              <a:t>IPMNs</a:t>
            </a:r>
            <a:r>
              <a:rPr lang="en-US" baseline="0" dirty="0"/>
              <a:t> often harbor mutations in KRAS and GNAS. </a:t>
            </a:r>
          </a:p>
          <a:p>
            <a:endParaRPr lang="en-US" baseline="0" dirty="0"/>
          </a:p>
          <a:p>
            <a:r>
              <a:rPr lang="en-US" baseline="0" dirty="0"/>
              <a:t>In contrast, serous cystadenomas, a benign neoplastic cyst that often mimics an IPMN, are characterized by VHL alterations. </a:t>
            </a:r>
          </a:p>
          <a:p>
            <a:endParaRPr lang="en-US" baseline="0" dirty="0"/>
          </a:p>
          <a:p>
            <a:r>
              <a:rPr lang="en-US" baseline="0" dirty="0"/>
              <a:t>And nonneoplastic cysts are considered to be devoid of any of the above mutations. (</a:t>
            </a:r>
            <a:r>
              <a:rPr lang="en-US" sz="1200" b="1" i="1" kern="1200" cap="all" baseline="0" dirty="0">
                <a:solidFill>
                  <a:srgbClr val="FF0000"/>
                </a:solidFill>
                <a:effectLst>
                  <a:reflection blurRad="12700" stA="28000" endPos="45000" dist="1003" dir="5400000" sy="-100000" algn="bl"/>
                </a:effectLst>
                <a:latin typeface="+mn-lt"/>
                <a:ea typeface="+mn-ea"/>
                <a:cs typeface="+mn-cs"/>
              </a:rPr>
              <a:t>CLICK</a:t>
            </a:r>
            <a:r>
              <a:rPr lang="en-US" sz="1200" b="1" kern="1200" cap="all" dirty="0">
                <a:solidFill>
                  <a:schemeClr val="tx1"/>
                </a:solidFill>
                <a:effectLst>
                  <a:reflection blurRad="12700" stA="28000" endPos="45000" dist="1003" dir="5400000" sy="-100000" algn="bl"/>
                </a:effectLst>
                <a:latin typeface="+mn-lt"/>
                <a:ea typeface="+mn-ea"/>
                <a:cs typeface="+mn-cs"/>
              </a:rPr>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fact, based on these findings, one could create a very specific molecular panel that can be used to assay preoperative pancreatic cyst fluid.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50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9881-B062-40BE-83F0-ED17FDA3E497}" type="slidenum">
              <a:rPr lang="en-US" smtClean="0"/>
              <a:pPr/>
              <a:t>2</a:t>
            </a:fld>
            <a:endParaRPr lang="en-US"/>
          </a:p>
        </p:txBody>
      </p:sp>
    </p:spTree>
    <p:extLst>
      <p:ext uri="{BB962C8B-B14F-4D97-AF65-F5344CB8AC3E}">
        <p14:creationId xmlns:p14="http://schemas.microsoft.com/office/powerpoint/2010/main" val="2719097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why stop there. As I mentioned previously not all mucinous cysts will progress to adenocarcinoma. </a:t>
            </a:r>
          </a:p>
          <a:p>
            <a:endParaRPr lang="en-US" baseline="0" dirty="0"/>
          </a:p>
          <a:p>
            <a:r>
              <a:rPr lang="en-US" baseline="0" dirty="0"/>
              <a:t>For example, in the matter of IPMNs, despite refinements to pancreatic cyst guidelines, there are still issues with sensitivity and specificity in predicting malignancy.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18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Recently, candidate gene sequencing has identified recurrent mutations in various genes that are often associated with high-grade dysplasia and adenocarcinoma in mucinous cysts. </a:t>
            </a:r>
          </a:p>
          <a:p>
            <a:endParaRPr lang="en-US" baseline="0" dirty="0"/>
          </a:p>
          <a:p>
            <a:r>
              <a:rPr lang="en-US" baseline="0" dirty="0"/>
              <a:t>To name a few, these include the genes </a:t>
            </a:r>
            <a:r>
              <a:rPr lang="en-US" baseline="0" dirty="0" err="1"/>
              <a:t>p53</a:t>
            </a:r>
            <a:r>
              <a:rPr lang="en-US" baseline="0" dirty="0"/>
              <a:t>, PIK3CA and PTEN </a:t>
            </a:r>
          </a:p>
          <a:p>
            <a:endParaRPr lang="en-US" dirty="0"/>
          </a:p>
          <a:p>
            <a:r>
              <a:rPr lang="en-US" b="1" i="1" dirty="0"/>
              <a:t>CLICK</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can also be added to</a:t>
            </a:r>
            <a:r>
              <a:rPr lang="en-US" sz="1200" kern="1200" baseline="0" dirty="0">
                <a:solidFill>
                  <a:schemeClr val="tx1"/>
                </a:solidFill>
                <a:effectLst/>
                <a:latin typeface="+mn-lt"/>
                <a:ea typeface="+mn-ea"/>
                <a:cs typeface="+mn-cs"/>
              </a:rPr>
              <a:t> this list</a:t>
            </a:r>
            <a:r>
              <a:rPr lang="en-US" sz="1200" kern="1200" dirty="0">
                <a:solidFill>
                  <a:schemeClr val="tx1"/>
                </a:solidFill>
                <a:effectLst/>
                <a:latin typeface="+mn-lt"/>
                <a:ea typeface="+mn-ea"/>
                <a:cs typeface="+mn-cs"/>
              </a:rPr>
              <a:t>. Such that we now have a list of genes that can be used preoperatively to not only classify pancreatic cysts, but possibly distinguish indolent versus malignant mucinous cysts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52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And so, we started doing just that. We took our wish list and designed a limited next gene sequencing panel within a CLIA-certified and CAP-approved clinical laboratory.</a:t>
            </a:r>
          </a:p>
          <a:p>
            <a:endParaRPr lang="en-US" dirty="0"/>
          </a:p>
          <a:p>
            <a:r>
              <a:rPr lang="en-US" sz="1200" kern="1200" dirty="0">
                <a:solidFill>
                  <a:schemeClr val="tx1"/>
                </a:solidFill>
                <a:effectLst/>
                <a:latin typeface="+mn-lt"/>
                <a:ea typeface="+mn-ea"/>
                <a:cs typeface="+mn-cs"/>
              </a:rPr>
              <a:t>Unfortunately, due to design issues at the time, we were unable to include VHL on this panel, and instead assessed VHL by Sanger sequencing.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by NGS, were able to analyze over 1,000 hot spot mutations in the remaining genes with over 1000x to 500x depth of coverage.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any samples that fell below the 500x depth of coverage were considered non-interpretable.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859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Further, for each genetic mutation, allele frequencies were calculated based on the number of reads of the mutant allele versus the total number of reads that includes both the mutant and wild type alleles and expressed as a percentage.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5321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in the case of a GNAS mutation where 250 mutant reads were detected out of a total of 1000 reads, the allele frequency or AF would be 25%.   </a:t>
            </a:r>
          </a:p>
          <a:p>
            <a:r>
              <a:rPr lang="en-US" sz="1200" kern="1200" dirty="0">
                <a:solidFill>
                  <a:schemeClr val="tx1"/>
                </a:solidFill>
                <a:effectLst/>
                <a:latin typeface="+mn-lt"/>
                <a:ea typeface="+mn-ea"/>
                <a:cs typeface="+mn-cs"/>
              </a:rPr>
              <a:t> </a:t>
            </a:r>
          </a:p>
          <a:p>
            <a:r>
              <a:rPr lang="en-US" sz="1200" b="1" kern="1200" dirty="0">
                <a:solidFill>
                  <a:schemeClr val="tx1"/>
                </a:solidFill>
                <a:effectLst>
                  <a:glow rad="45504">
                    <a:schemeClr val="accent1">
                      <a:satMod val="220000"/>
                      <a:alpha val="35000"/>
                    </a:schemeClr>
                  </a:glow>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it is important to underscore that KRAS and GNAS mutations are typically heterozygous and, thus, a maximum AF should be around 50%, but likely less considering normal GI tract contamination during the aspiration procedure.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65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panel was offered to our gastroenterologists as of January 2014 and over a 43-month period, we prospectively tested 673 consecutive EUS-FNA specimens as part of the routine evaluation of a pancreatic cyst.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the 673 specimens, 93% were satisfactory for molecular analysis. In comparison,</a:t>
            </a:r>
            <a:r>
              <a:rPr lang="en-US" sz="1200" kern="1200" baseline="0" dirty="0">
                <a:solidFill>
                  <a:schemeClr val="tx1"/>
                </a:solidFill>
                <a:effectLst/>
                <a:latin typeface="+mn-lt"/>
                <a:ea typeface="+mn-ea"/>
                <a:cs typeface="+mn-cs"/>
              </a:rPr>
              <a:t> 72% were sufficient for CEA analysis and only 40% were satisfactory for cytology.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unfortunately, in the time allotted, I cannot discuss all of our data, but I would like to highlight a couple of key findings.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Principally, I’d like to review the mucinous cysts – IPMNs and MCNs within our cohort.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898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mutations in KRAS and GNAS are markers of mucinous cysts, specifically IPMNs and MCNs.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Prospective clinical testing of 626 pancreatic cysts revealed about half harbored mutations in KRAS, GNAS or both genes.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 honest at first, this seemed high, approximately 49% of pancreatic cysts were likely mucinous cysts or potential precursors to pancreatic cancer.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1380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this isn’t all too surprising.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again, half of all pancreatic cysts are considered to be mucinous cysts and the presence of KRAS and/or GNAS mutations within our study cohort supports this finding.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081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a:t>
            </a:r>
            <a:r>
              <a:rPr lang="en-US" baseline="0" dirty="0"/>
              <a:t> the other side of our panel composed of the genes p53, PIK3CA and PTEN that are associated with high-grade dysplasia and invasive adenocarcinoma. CLICK</a:t>
            </a:r>
          </a:p>
          <a:p>
            <a:endParaRPr lang="en-US" baseline="0" dirty="0"/>
          </a:p>
          <a:p>
            <a:r>
              <a:rPr lang="en-US" baseline="0" dirty="0"/>
              <a:t>Approximately 6% of pancreatic cysts harbored mutations in at least 1 of these 3 genes</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20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prevalence of 6% is certainly unexpected. </a:t>
            </a:r>
          </a:p>
          <a:p>
            <a:endParaRPr lang="en-US" dirty="0"/>
          </a:p>
          <a:p>
            <a:r>
              <a:rPr lang="en-US" dirty="0"/>
              <a:t>Based on the numbers I quoted before, we would only expect 0.1% of all pancreatic cysts to contain these mutations that are associated with advanced neoplasia.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 true assessment of this data cannot be done by clinical impression alone, it needs to be correlated with diagnostic clinical outcome.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67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before, I begin, I would like to acknowledge that the body of work I’ll be discussing has been a large collaborative effort that not only includes the University of Pittsburgh Medical Center, </a:t>
            </a:r>
          </a:p>
          <a:p>
            <a:endParaRPr lang="en-US" baseline="0" dirty="0"/>
          </a:p>
          <a:p>
            <a:r>
              <a:rPr lang="en-US" baseline="0" dirty="0"/>
              <a:t>but also, Johns Hopkins, Stanford, UCSF, Van </a:t>
            </a:r>
            <a:r>
              <a:rPr lang="en-US" baseline="0" dirty="0" err="1"/>
              <a:t>Andel</a:t>
            </a:r>
            <a:r>
              <a:rPr lang="en-US" baseline="0" dirty="0"/>
              <a:t> Institute, Washington University and the Fred Hutch. </a:t>
            </a:r>
          </a:p>
          <a:p>
            <a:endParaRPr lang="en-US" baseline="0" dirty="0"/>
          </a:p>
          <a:p>
            <a:r>
              <a:rPr lang="en-US" baseline="0" dirty="0"/>
              <a:t>In addition, none of this would be possible without generous support from the National Pancreas Foundation, </a:t>
            </a:r>
            <a:r>
              <a:rPr lang="en-US" baseline="0" dirty="0" err="1"/>
              <a:t>PanCAN</a:t>
            </a:r>
            <a:r>
              <a:rPr lang="en-US" baseline="0" dirty="0"/>
              <a:t> and NCI’s Early Detection Research Network.</a:t>
            </a:r>
            <a:endParaRPr lang="en-US" dirty="0"/>
          </a:p>
        </p:txBody>
      </p:sp>
      <p:sp>
        <p:nvSpPr>
          <p:cNvPr id="4" name="Slide Number Placeholder 3"/>
          <p:cNvSpPr>
            <a:spLocks noGrp="1"/>
          </p:cNvSpPr>
          <p:nvPr>
            <p:ph type="sldNum" sz="quarter" idx="10"/>
          </p:nvPr>
        </p:nvSpPr>
        <p:spPr/>
        <p:txBody>
          <a:bodyPr/>
          <a:lstStyle/>
          <a:p>
            <a:fld id="{1CC49881-B062-40BE-83F0-ED17FDA3E497}" type="slidenum">
              <a:rPr lang="en-US" smtClean="0"/>
              <a:pPr/>
              <a:t>3</a:t>
            </a:fld>
            <a:endParaRPr lang="en-US"/>
          </a:p>
        </p:txBody>
      </p:sp>
    </p:spTree>
    <p:extLst>
      <p:ext uri="{BB962C8B-B14F-4D97-AF65-F5344CB8AC3E}">
        <p14:creationId xmlns:p14="http://schemas.microsoft.com/office/powerpoint/2010/main" val="793064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among the 626 pancreatic cysts tested over 4 years, 102 or 18% of patients have come to surgical resection.</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30</a:t>
            </a:fld>
            <a:endParaRPr lang="en-US"/>
          </a:p>
        </p:txBody>
      </p:sp>
    </p:spTree>
    <p:extLst>
      <p:ext uri="{BB962C8B-B14F-4D97-AF65-F5344CB8AC3E}">
        <p14:creationId xmlns:p14="http://schemas.microsoft.com/office/powerpoint/2010/main" val="294159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cohort includes 66 patients with a mucinous cyst and consisted of 56 IPMNs and 10 MCNs</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31</a:t>
            </a:fld>
            <a:endParaRPr lang="en-US"/>
          </a:p>
        </p:txBody>
      </p:sp>
    </p:spTree>
    <p:extLst>
      <p:ext uri="{BB962C8B-B14F-4D97-AF65-F5344CB8AC3E}">
        <p14:creationId xmlns:p14="http://schemas.microsoft.com/office/powerpoint/2010/main" val="2517089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well as 36 patients with non-mucinous pancreatic cysts that were resected for a variety of indications.</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32</a:t>
            </a:fld>
            <a:endParaRPr lang="en-US"/>
          </a:p>
        </p:txBody>
      </p:sp>
    </p:spTree>
    <p:extLst>
      <p:ext uri="{BB962C8B-B14F-4D97-AF65-F5344CB8AC3E}">
        <p14:creationId xmlns:p14="http://schemas.microsoft.com/office/powerpoint/2010/main" val="2645084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Correlating the resected IPMNs and MCNs, KRAS and GNAS mutations had 89% sensitivity and 100% specificity. In other words, when a mutation in KRAS and/or GNAS was identified preoperatively in pancreatic cyst fluid it always correlated with a mucinous cyst on resection.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comparison, elevated CEA, again a widely used marker for mucinous cysts had only a 57% sensitivity and 80% specificity.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373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Delving deeper into the data based on mucinous cyst type, the inability to reach a perfect sensitivity with KRAS and GNAS is primarily due to the lack of detectable KRAS mutations in MCNs.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all 56 IPMNs were preoperatively identified using KRAS and GNAS, and thus far these genes have had a perfect sensitivity for predicting an IPMN.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516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examining the pancreatic cysts with advanced neoplasia</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35</a:t>
            </a:fld>
            <a:endParaRPr lang="en-US"/>
          </a:p>
        </p:txBody>
      </p:sp>
    </p:spTree>
    <p:extLst>
      <p:ext uri="{BB962C8B-B14F-4D97-AF65-F5344CB8AC3E}">
        <p14:creationId xmlns:p14="http://schemas.microsoft.com/office/powerpoint/2010/main" val="134654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consisted of 19 cases of either adenocarcinoma or high-grade dysplasia arising in a mucinous cyst</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36</a:t>
            </a:fld>
            <a:endParaRPr lang="en-US"/>
          </a:p>
        </p:txBody>
      </p:sp>
    </p:spTree>
    <p:extLst>
      <p:ext uri="{BB962C8B-B14F-4D97-AF65-F5344CB8AC3E}">
        <p14:creationId xmlns:p14="http://schemas.microsoft.com/office/powerpoint/2010/main" val="1525474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83 cysts that either harbored low-grade dysplasia or no dysplasia at all.</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37</a:t>
            </a:fld>
            <a:endParaRPr lang="en-US"/>
          </a:p>
        </p:txBody>
      </p:sp>
    </p:spTree>
    <p:extLst>
      <p:ext uri="{BB962C8B-B14F-4D97-AF65-F5344CB8AC3E}">
        <p14:creationId xmlns:p14="http://schemas.microsoft.com/office/powerpoint/2010/main" val="4291750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inclusion of p53, PIK3CA and PTEN had a modest sensitivity of 79% and a specificity of 96% for advanced neoplasia.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comparison, cytology at our institution had a poor sensitivity of 32% and a slightly higher specificity of 98%.</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38</a:t>
            </a:fld>
            <a:endParaRPr lang="en-US"/>
          </a:p>
        </p:txBody>
      </p:sp>
    </p:spTree>
    <p:extLst>
      <p:ext uri="{BB962C8B-B14F-4D97-AF65-F5344CB8AC3E}">
        <p14:creationId xmlns:p14="http://schemas.microsoft.com/office/powerpoint/2010/main" val="4157882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Considering MCNs were an issue before, we subdivided the IPMNs and MCNs with advanced neoplasia.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sensitivity of p53, PIK3CA and PTEN increased to 88% in IPMNs with advanced neoplasia, but the specificity was still not quite perfect.</a:t>
            </a:r>
          </a:p>
        </p:txBody>
      </p:sp>
      <p:sp>
        <p:nvSpPr>
          <p:cNvPr id="4" name="Slide Number Placeholder 3"/>
          <p:cNvSpPr>
            <a:spLocks noGrp="1"/>
          </p:cNvSpPr>
          <p:nvPr>
            <p:ph type="sldNum" sz="quarter" idx="10"/>
          </p:nvPr>
        </p:nvSpPr>
        <p:spPr/>
        <p:txBody>
          <a:bodyPr/>
          <a:lstStyle/>
          <a:p>
            <a:fld id="{64E36256-84F8-4A50-800C-CC08A22432FC}" type="slidenum">
              <a:rPr lang="en-US" smtClean="0"/>
              <a:pPr/>
              <a:t>39</a:t>
            </a:fld>
            <a:endParaRPr lang="en-US"/>
          </a:p>
        </p:txBody>
      </p:sp>
    </p:spTree>
    <p:extLst>
      <p:ext uri="{BB962C8B-B14F-4D97-AF65-F5344CB8AC3E}">
        <p14:creationId xmlns:p14="http://schemas.microsoft.com/office/powerpoint/2010/main" val="224303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Now it would be remiss of me to talk about early detection of pancreatic cancer without first reviewing the </a:t>
            </a:r>
            <a:r>
              <a:rPr lang="en-US" i="0" dirty="0"/>
              <a:t>s</a:t>
            </a:r>
            <a:r>
              <a:rPr lang="en-US" dirty="0"/>
              <a:t>ignificant health impact pancreatic cancer has in the United States. </a:t>
            </a:r>
          </a:p>
        </p:txBody>
      </p:sp>
      <p:sp>
        <p:nvSpPr>
          <p:cNvPr id="4" name="Slide Number Placeholder 3"/>
          <p:cNvSpPr>
            <a:spLocks noGrp="1"/>
          </p:cNvSpPr>
          <p:nvPr>
            <p:ph type="sldNum" sz="quarter" idx="10"/>
          </p:nvPr>
        </p:nvSpPr>
        <p:spPr/>
        <p:txBody>
          <a:bodyPr/>
          <a:lstStyle/>
          <a:p>
            <a:fld id="{64E36256-84F8-4A50-800C-CC08A22432FC}" type="slidenum">
              <a:rPr lang="en-US" smtClean="0"/>
              <a:pPr/>
              <a:t>4</a:t>
            </a:fld>
            <a:endParaRPr lang="en-US"/>
          </a:p>
        </p:txBody>
      </p:sp>
    </p:spTree>
    <p:extLst>
      <p:ext uri="{BB962C8B-B14F-4D97-AF65-F5344CB8AC3E}">
        <p14:creationId xmlns:p14="http://schemas.microsoft.com/office/powerpoint/2010/main" val="3563791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an effort to identify the cause of these inaccuracies,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retrospectively reviewed the preoperative molecular data for p53, PIK3CA and PTEN.</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40</a:t>
            </a:fld>
            <a:endParaRPr lang="en-US"/>
          </a:p>
        </p:txBody>
      </p:sp>
    </p:spTree>
    <p:extLst>
      <p:ext uri="{BB962C8B-B14F-4D97-AF65-F5344CB8AC3E}">
        <p14:creationId xmlns:p14="http://schemas.microsoft.com/office/powerpoint/2010/main" val="3380947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expected alterations were identified in all 13 early stage pancreatic cancers, all of which were arising in an IPMN.</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41</a:t>
            </a:fld>
            <a:endParaRPr lang="en-US"/>
          </a:p>
        </p:txBody>
      </p:sp>
    </p:spTree>
    <p:extLst>
      <p:ext uri="{BB962C8B-B14F-4D97-AF65-F5344CB8AC3E}">
        <p14:creationId xmlns:p14="http://schemas.microsoft.com/office/powerpoint/2010/main" val="3937288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mutations in the 3 genes were detected in IPMNs with high-grade dysplasia, BUT only 2 of the 4 cases or 50%.</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42</a:t>
            </a:fld>
            <a:endParaRPr lang="en-US"/>
          </a:p>
        </p:txBody>
      </p:sp>
    </p:spTree>
    <p:extLst>
      <p:ext uri="{BB962C8B-B14F-4D97-AF65-F5344CB8AC3E}">
        <p14:creationId xmlns:p14="http://schemas.microsoft.com/office/powerpoint/2010/main" val="946665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Further, 3 of 39 IPMNs with low-grade dysplasia were also found to harbor alterations in these 3 genes.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this goes without saying, but an important aspect of any early detection technique for pancreatic cancer is to not only identify high-grade lesions and early cancers, but also exclude low-grade lesions.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if the molecular assay cannot clearly detect IPMNs with advanced neoplasia and discriminate them from IPMNs with low-grade dysplasia, its utility in clinical practice will be limited.</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43</a:t>
            </a:fld>
            <a:endParaRPr lang="en-US"/>
          </a:p>
        </p:txBody>
      </p:sp>
    </p:spTree>
    <p:extLst>
      <p:ext uri="{BB962C8B-B14F-4D97-AF65-F5344CB8AC3E}">
        <p14:creationId xmlns:p14="http://schemas.microsoft.com/office/powerpoint/2010/main" val="3743831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a number of findings did stand out when we reviewed the allele frequency data for each gene among the IPMNs with advanced neoplasia that included, once again, 13 pancreatic adenocarcinomas and 4 IPMNs with high-grade dysplasia.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587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would</a:t>
            </a:r>
            <a:r>
              <a:rPr lang="en-US" baseline="0" dirty="0"/>
              <a:t> expect, mutations in KRAS and GNAS, which are in red, were characterized by an AF of less than 50%. </a:t>
            </a:r>
          </a:p>
          <a:p>
            <a:endParaRPr lang="en-US" baseline="0" dirty="0"/>
          </a:p>
          <a:p>
            <a:r>
              <a:rPr lang="en-US" baseline="0" dirty="0"/>
              <a:t>Again, these are heterozygous mutations and it’s unlikely to reach 50% considering GI contamination during the aspiration procedure.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776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Alterations in TP53, PIK3CA and PTEN are highlighted in green and had</a:t>
            </a:r>
            <a:r>
              <a:rPr lang="en-US" baseline="0" dirty="0"/>
              <a:t> a similar allele frequency to KRAS and GNAS.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161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the AFs for KRAS</a:t>
            </a:r>
            <a:r>
              <a:rPr lang="en-US" baseline="0" dirty="0"/>
              <a:t> and </a:t>
            </a:r>
            <a:r>
              <a:rPr lang="en-US" dirty="0"/>
              <a:t>GNAS were nearly identical </a:t>
            </a:r>
            <a:r>
              <a:rPr lang="en-US" baseline="0" dirty="0"/>
              <a:t>to the AFs for p53, PIK3CA and PTEN.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72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2 IPMNs</a:t>
            </a:r>
            <a:r>
              <a:rPr lang="en-US" baseline="0" dirty="0"/>
              <a:t> with high-grade dysplasia that were negative for p53, PIK3CA and PTEN, the AFs for GNAS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701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Were over 50%. As I discussed before, the allele frequencies for KRAS and GNAS should max out at 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presence of a GNAS AF greater than 55% indicates the presence of </a:t>
            </a:r>
            <a:r>
              <a:rPr lang="en-US" sz="1200" kern="1200" dirty="0">
                <a:solidFill>
                  <a:schemeClr val="tx1"/>
                </a:solidFill>
                <a:effectLst/>
                <a:latin typeface="+mn-lt"/>
                <a:ea typeface="+mn-ea"/>
                <a:cs typeface="+mn-cs"/>
              </a:rPr>
              <a:t>mutant allele-specific imbalance or MASI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reflects increased dosage of the mutant allele, either by copy-neutral LOH or gene amplification.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KRAS MASI has been documented before for IPMNs with high-grade dysplasia. But to date, GNAS MASI has not been well-described, but may have a similar association.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89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according to American Cancer Society, pancreatic cancer is considered the 3rd leading cause of cancer deaths in the US.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has the unfortunate honor of being ranked 1</a:t>
            </a:r>
            <a:r>
              <a:rPr lang="en-US" baseline="30000" dirty="0"/>
              <a:t>st</a:t>
            </a:r>
            <a:r>
              <a:rPr lang="en-US" baseline="0" dirty="0"/>
              <a:t> in mortality rate among all major cancers. CLICK</a:t>
            </a:r>
          </a:p>
          <a:p>
            <a:endParaRPr lang="en-US" baseline="0" dirty="0"/>
          </a:p>
          <a:p>
            <a:r>
              <a:rPr lang="en-US" baseline="0" dirty="0"/>
              <a:t>Sadly, 74% of patients die within the 1</a:t>
            </a:r>
            <a:r>
              <a:rPr lang="en-US" baseline="30000" dirty="0"/>
              <a:t>st</a:t>
            </a:r>
            <a:r>
              <a:rPr lang="en-US" baseline="0" dirty="0"/>
              <a:t> year of diagnosis. CLICK</a:t>
            </a:r>
          </a:p>
          <a:p>
            <a:endParaRPr lang="en-US" baseline="0" dirty="0"/>
          </a:p>
          <a:p>
            <a:r>
              <a:rPr lang="en-US" baseline="0" dirty="0"/>
              <a:t>And approximately 92% of patients with pancreatic cancer will die within 5 years of being diagnosed.  CLICK</a:t>
            </a:r>
          </a:p>
          <a:p>
            <a:endParaRPr lang="en-US" baseline="0" dirty="0"/>
          </a:p>
          <a:p>
            <a:r>
              <a:rPr lang="en-US" baseline="0" dirty="0"/>
              <a:t>In 2017 alone, over 53,000 Americans were diagnosed with pancreatic cancer, and approximately the same number in 2017 died from this dismal disease. CLICK</a:t>
            </a:r>
          </a:p>
          <a:p>
            <a:endParaRPr lang="en-US" baseline="0" dirty="0"/>
          </a:p>
          <a:p>
            <a:r>
              <a:rPr lang="en-US" baseline="0" dirty="0"/>
              <a:t>And probably the most dire of these statistics is that there still remains zero early detection methodologies and zero successful treatment options. CLICK</a:t>
            </a:r>
          </a:p>
          <a:p>
            <a:endParaRPr lang="en-US" baseline="0" dirty="0"/>
          </a:p>
        </p:txBody>
      </p:sp>
      <p:sp>
        <p:nvSpPr>
          <p:cNvPr id="4" name="Slide Number Placeholder 3"/>
          <p:cNvSpPr>
            <a:spLocks noGrp="1"/>
          </p:cNvSpPr>
          <p:nvPr>
            <p:ph type="sldNum" sz="quarter" idx="10"/>
          </p:nvPr>
        </p:nvSpPr>
        <p:spPr/>
        <p:txBody>
          <a:bodyPr/>
          <a:lstStyle/>
          <a:p>
            <a:fld id="{1CC49881-B062-40BE-83F0-ED17FDA3E497}" type="slidenum">
              <a:rPr lang="en-US" smtClean="0"/>
              <a:pPr/>
              <a:t>5</a:t>
            </a:fld>
            <a:endParaRPr lang="en-US"/>
          </a:p>
        </p:txBody>
      </p:sp>
    </p:spTree>
    <p:extLst>
      <p:ext uri="{BB962C8B-B14F-4D97-AF65-F5344CB8AC3E}">
        <p14:creationId xmlns:p14="http://schemas.microsoft.com/office/powerpoint/2010/main" val="3555099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examining the 3</a:t>
            </a:r>
            <a:r>
              <a:rPr lang="en-US" baseline="0" dirty="0"/>
              <a:t> IPMNs with low-grade dysplasia that harbored PIK3CA mutations.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88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AFs for KRAS and GNAS were on</a:t>
            </a:r>
            <a:r>
              <a:rPr lang="en-US" baseline="0" dirty="0"/>
              <a:t> the order of 40%</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270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PIK3CA</a:t>
            </a:r>
            <a:r>
              <a:rPr lang="en-US" baseline="0" dirty="0"/>
              <a:t> was ONLY at 3%.</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249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thus, there is a discordance between the allele frequencies for KRAS and GNAS versus PIK3CA.</a:t>
            </a:r>
          </a:p>
          <a:p>
            <a:endParaRPr lang="en-US" baseline="0" dirty="0"/>
          </a:p>
          <a:p>
            <a:r>
              <a:rPr lang="en-US" baseline="0" dirty="0"/>
              <a:t>Based on these findings, we believe the PIK3CA mutations within these 3 IPMNs with low-grade dysplasia are </a:t>
            </a:r>
            <a:r>
              <a:rPr lang="en-US" baseline="0" dirty="0" err="1"/>
              <a:t>subclonal</a:t>
            </a:r>
            <a:r>
              <a:rPr lang="en-US" baseline="0" dirty="0"/>
              <a:t> and the low AF may serve as a discriminating factor between low-grade dysplasia and advanced neoplasia in an IPMN.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2217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Therefore, modifying our selection criteria for IPMNs with advanced neoplasia to include an AF for GNAS over 55% or an equivalent AF between KRAS/GNAS versus p53, PIK3CA and PTEN would yield a 100% sensitivity and 100% specificity.</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54</a:t>
            </a:fld>
            <a:endParaRPr lang="en-US"/>
          </a:p>
        </p:txBody>
      </p:sp>
    </p:spTree>
    <p:extLst>
      <p:ext uri="{BB962C8B-B14F-4D97-AF65-F5344CB8AC3E}">
        <p14:creationId xmlns:p14="http://schemas.microsoft.com/office/powerpoint/2010/main" val="932942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tried to expand this to all mucinous cysts, again we identified a problem with MCNs.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we just don’t have the right markers in the panel to accurately detect advanced neoplasia in MCNs.</a:t>
            </a:r>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55</a:t>
            </a:fld>
            <a:endParaRPr lang="en-US"/>
          </a:p>
        </p:txBody>
      </p:sp>
    </p:spTree>
    <p:extLst>
      <p:ext uri="{BB962C8B-B14F-4D97-AF65-F5344CB8AC3E}">
        <p14:creationId xmlns:p14="http://schemas.microsoft.com/office/powerpoint/2010/main" val="2234789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in summary, I </a:t>
            </a:r>
            <a:r>
              <a:rPr lang="en-US" sz="1200" kern="1200" dirty="0">
                <a:solidFill>
                  <a:schemeClr val="tx1"/>
                </a:solidFill>
                <a:effectLst/>
                <a:latin typeface="+mn-lt"/>
                <a:ea typeface="+mn-ea"/>
                <a:cs typeface="+mn-cs"/>
              </a:rPr>
              <a:t>hope I have demonstrated that integrating NGS testing to pancreatic cyst fluid analysis is a useful tool in the evaluation of pancreatic cysts.</a:t>
            </a:r>
          </a:p>
          <a:p>
            <a:endParaRPr lang="en-US" baseline="0" dirty="0"/>
          </a:p>
          <a:p>
            <a:r>
              <a:rPr lang="en-US" sz="1200" kern="1200" dirty="0">
                <a:solidFill>
                  <a:schemeClr val="tx1"/>
                </a:solidFill>
                <a:effectLst/>
                <a:latin typeface="+mn-lt"/>
                <a:ea typeface="+mn-ea"/>
                <a:cs typeface="+mn-cs"/>
              </a:rPr>
              <a:t>Among IPMNs, preoperative mutations in KRAS and GNAS had 100% sensitivity for IPMNs.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do have to admit there is an element of surgical bias to this evaluation and so it’s difficult to gauge the true sensitivity of this assay.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more and more cases are surgically resected, we should arrive at an accurate number. Of course, diagnostic sampling, and preservation and handling of the specimen are also issues that will eventually come into play.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Regardless, mutations in p53, PIK3CA and PTEN were found in every IPMN with adenocarcinoma.</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968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However,</a:t>
            </a:r>
            <a:r>
              <a:rPr lang="en-US" baseline="0" dirty="0"/>
              <a:t> genetic alterations in these 3 genes were absent in 2 of 4 IPMNs with high-grade dysplasia. </a:t>
            </a:r>
          </a:p>
          <a:p>
            <a:endParaRPr lang="en-US" baseline="0" dirty="0"/>
          </a:p>
          <a:p>
            <a:r>
              <a:rPr lang="en-US" baseline="0" dirty="0"/>
              <a:t>Moreover, 3 </a:t>
            </a:r>
            <a:r>
              <a:rPr lang="en-US" baseline="0" dirty="0" err="1"/>
              <a:t>IPMNs</a:t>
            </a:r>
            <a:r>
              <a:rPr lang="en-US" baseline="0" dirty="0"/>
              <a:t> with low-grade dysplasia were also positive for mutations in </a:t>
            </a:r>
            <a:r>
              <a:rPr lang="en-US" baseline="0" dirty="0" err="1"/>
              <a:t>PIK3CA</a:t>
            </a:r>
            <a:r>
              <a:rPr lang="en-US" baseline="0" dirty="0"/>
              <a:t>. </a:t>
            </a:r>
          </a:p>
          <a:p>
            <a:endParaRPr lang="en-US" baseline="0" dirty="0"/>
          </a:p>
          <a:p>
            <a:r>
              <a:rPr lang="en-US" baseline="0" dirty="0"/>
              <a:t>But, modifying our selection criteria based on allele frequency by requiring a GNAS AF greater than 55% or KRAS / GNAS AFs to be equivalent to those for p53, PIK3CA and PTEN, we would achieve a perfect sensitivity and specificity for detecting IPMNs with at least high-grade dysplasia.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certainly adds to the overall complexity of molecular diagnostics for pancreatic cysts and, of course, no one want to have to break out a calculator to do the math</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0983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these findings give us an interesting look at the biology of these neoplasms and possibly surveillance.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015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of the key issues with pancreatic cysts is that approximately half are mucinous cysts, as supported by the presence of KRAS and/or GNAS mutations within our study cohort. </a:t>
            </a:r>
          </a:p>
          <a:p>
            <a:endParaRPr lang="en-US" baseline="0" dirty="0"/>
          </a:p>
          <a:p>
            <a:r>
              <a:rPr lang="en-US" baseline="0" dirty="0"/>
              <a:t>In other words, approximately 50% of our patients are at risk for developing pancreatic cancer. </a:t>
            </a:r>
          </a:p>
          <a:p>
            <a:endParaRPr lang="en-US" baseline="0" dirty="0"/>
          </a:p>
          <a:p>
            <a:r>
              <a:rPr lang="en-US" baseline="0" dirty="0"/>
              <a:t>But very few will truly progress and, therefore, a more rationale and cost-effective approach to surveillance is needed.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48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being said, several initiatives and major advancements have been made in the last few decades that</a:t>
            </a:r>
            <a:r>
              <a:rPr lang="en-US" baseline="0" dirty="0"/>
              <a:t> have increased our </a:t>
            </a:r>
            <a:r>
              <a:rPr lang="en-US" dirty="0"/>
              <a:t>understanding of the pathobiology of these neoplasms. </a:t>
            </a:r>
          </a:p>
          <a:p>
            <a:endParaRPr lang="en-US" dirty="0"/>
          </a:p>
          <a:p>
            <a:r>
              <a:rPr lang="en-US" dirty="0"/>
              <a:t>For example, fundamentally, we know that pancreatic cancer is a genetic disease. CLICK</a:t>
            </a:r>
          </a:p>
          <a:p>
            <a:endParaRPr lang="en-US" dirty="0"/>
          </a:p>
          <a:p>
            <a:r>
              <a:rPr lang="en-US" dirty="0"/>
              <a:t>It arises from the normal ducts of the pancreas, and    CLICK</a:t>
            </a:r>
          </a:p>
          <a:p>
            <a:endParaRPr lang="en-US" dirty="0"/>
          </a:p>
          <a:p>
            <a:r>
              <a:rPr lang="en-US" dirty="0"/>
              <a:t>evolves into pancreatic cancer through precursor neoplasms. CLICK</a:t>
            </a:r>
          </a:p>
          <a:p>
            <a:endParaRPr lang="en-US" dirty="0"/>
          </a:p>
          <a:p>
            <a:r>
              <a:rPr lang="en-US" dirty="0"/>
              <a:t>These precursor neoplasms progressively acquire genomic alterations that eventually gives pancreatic cancer its aggressive and destructive properties.</a:t>
            </a:r>
          </a:p>
        </p:txBody>
      </p:sp>
      <p:sp>
        <p:nvSpPr>
          <p:cNvPr id="4" name="Slide Number Placeholder 3"/>
          <p:cNvSpPr>
            <a:spLocks noGrp="1"/>
          </p:cNvSpPr>
          <p:nvPr>
            <p:ph type="sldNum" sz="quarter" idx="10"/>
          </p:nvPr>
        </p:nvSpPr>
        <p:spPr/>
        <p:txBody>
          <a:bodyPr/>
          <a:lstStyle/>
          <a:p>
            <a:fld id="{64E36256-84F8-4A50-800C-CC08A22432F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97819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Mutations in p53, PIK3CA and PTEN were detected in 6% of pancreatic cysts and may represent a subset of pancreatic cysts that truly require follow-up as opposed to wild type cysts.</a:t>
            </a:r>
          </a:p>
          <a:p>
            <a:endParaRPr lang="en-US" baseline="0" dirty="0"/>
          </a:p>
          <a:p>
            <a:r>
              <a:rPr lang="en-US" baseline="0" dirty="0"/>
              <a:t>Rather than surveilling 3 million patients, it’s much more amenable to screen 400,000.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62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Certainly, improvements to our gene sequencing panel need to be made, especially with regards to MCNs and other cyst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version of this panel is slated to be released for clinical use in the next month and our hope is that it will demonstrate significant improvements over our first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to be honest, it’s unlikely that a single assay will truly succeed in making a dent in pancreatic cysts and pancreatic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hence, the creation of the Pancreatic Cyst Biomarker Alliance or the PCBA, which is funded by the EDRN under the titled project: Pancreatic Cyst Biomarker Validation Study.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E36256-84F8-4A50-800C-CC08A22432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471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the PCBA is composed of multiple investigators from 8 different academic institutions that either have access to large cohorts of pancreatic cyst fluid or</a:t>
            </a:r>
          </a:p>
        </p:txBody>
      </p:sp>
      <p:sp>
        <p:nvSpPr>
          <p:cNvPr id="4" name="Slide Number Placeholder 3"/>
          <p:cNvSpPr>
            <a:spLocks noGrp="1"/>
          </p:cNvSpPr>
          <p:nvPr>
            <p:ph type="sldNum" sz="quarter" idx="10"/>
          </p:nvPr>
        </p:nvSpPr>
        <p:spPr/>
        <p:txBody>
          <a:bodyPr/>
          <a:lstStyle/>
          <a:p>
            <a:fld id="{A1B8F863-6C9D-429B-9C21-CFEA24BFB994}" type="slidenum">
              <a:rPr lang="en-US" smtClean="0"/>
              <a:t>62</a:t>
            </a:fld>
            <a:endParaRPr lang="en-US"/>
          </a:p>
        </p:txBody>
      </p:sp>
    </p:spTree>
    <p:extLst>
      <p:ext uri="{BB962C8B-B14F-4D97-AF65-F5344CB8AC3E}">
        <p14:creationId xmlns:p14="http://schemas.microsoft.com/office/powerpoint/2010/main" val="890410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promising pancreatic cyst biomarkers that have been tested on over 100 specimens and show a sensitivity and specificity superior to standard CEA or cytology. </a:t>
            </a:r>
          </a:p>
        </p:txBody>
      </p:sp>
      <p:sp>
        <p:nvSpPr>
          <p:cNvPr id="4" name="Slide Number Placeholder 3"/>
          <p:cNvSpPr>
            <a:spLocks noGrp="1"/>
          </p:cNvSpPr>
          <p:nvPr>
            <p:ph type="sldNum" sz="quarter" idx="10"/>
          </p:nvPr>
        </p:nvSpPr>
        <p:spPr/>
        <p:txBody>
          <a:bodyPr/>
          <a:lstStyle/>
          <a:p>
            <a:fld id="{A1B8F863-6C9D-429B-9C21-CFEA24BFB994}" type="slidenum">
              <a:rPr lang="en-US" smtClean="0"/>
              <a:t>63</a:t>
            </a:fld>
            <a:endParaRPr lang="en-US"/>
          </a:p>
        </p:txBody>
      </p:sp>
    </p:spTree>
    <p:extLst>
      <p:ext uri="{BB962C8B-B14F-4D97-AF65-F5344CB8AC3E}">
        <p14:creationId xmlns:p14="http://schemas.microsoft.com/office/powerpoint/2010/main" val="27569471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markers can be subdivided into two types: </a:t>
            </a:r>
            <a:r>
              <a:rPr lang="en-US" b="1" dirty="0"/>
              <a:t>CLICK</a:t>
            </a:r>
          </a:p>
          <a:p>
            <a:endParaRPr lang="en-US" dirty="0"/>
          </a:p>
          <a:p>
            <a:r>
              <a:rPr lang="en-US" dirty="0"/>
              <a:t>The first set are those that distinguish between mucinous versus non-mucinous pancreatic cysts. Once again, the importance of this distinction is that mucinous cysts have malignant potential while non-mucinous cysts do not.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2</a:t>
            </a:r>
            <a:r>
              <a:rPr lang="en-US" baseline="30000" dirty="0"/>
              <a:t>nd</a:t>
            </a:r>
            <a:r>
              <a:rPr lang="en-US" dirty="0"/>
              <a:t> set of markers are those </a:t>
            </a:r>
            <a:r>
              <a:rPr lang="en-US" baseline="0" dirty="0"/>
              <a:t>that detect advanced neoplasia.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Certainly, there are biomarkers that can do both, but typically pancreatic cyst biomarkers have the ability to do one or the other.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Among cases to be tested, a total of over 350 pancreatic cyst fluid specimens have been contributed to this endeavor from the participating institutions – all with confirmed diagnostic pathology.</a:t>
            </a:r>
            <a:endParaRPr lang="en-US" dirty="0"/>
          </a:p>
        </p:txBody>
      </p:sp>
      <p:sp>
        <p:nvSpPr>
          <p:cNvPr id="4" name="Slide Number Placeholder 3"/>
          <p:cNvSpPr>
            <a:spLocks noGrp="1"/>
          </p:cNvSpPr>
          <p:nvPr>
            <p:ph type="sldNum" sz="quarter" idx="10"/>
          </p:nvPr>
        </p:nvSpPr>
        <p:spPr/>
        <p:txBody>
          <a:bodyPr/>
          <a:lstStyle/>
          <a:p>
            <a:fld id="{A1B8F863-6C9D-429B-9C21-CFEA24BFB994}" type="slidenum">
              <a:rPr lang="en-US" smtClean="0"/>
              <a:t>64</a:t>
            </a:fld>
            <a:endParaRPr lang="en-US"/>
          </a:p>
        </p:txBody>
      </p:sp>
    </p:spTree>
    <p:extLst>
      <p:ext uri="{BB962C8B-B14F-4D97-AF65-F5344CB8AC3E}">
        <p14:creationId xmlns:p14="http://schemas.microsoft.com/office/powerpoint/2010/main" val="5303673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scheme of this project is quite simple.</a:t>
            </a:r>
          </a:p>
          <a:p>
            <a:endParaRPr lang="en-US" dirty="0"/>
          </a:p>
          <a:p>
            <a:r>
              <a:rPr lang="en-US" dirty="0"/>
              <a:t>The PCBA centers submit pancreatic cyst fluid specimens to the designated distribution center, which is under the direction of Dr. Randall Brand at UPMC.</a:t>
            </a:r>
          </a:p>
          <a:p>
            <a:endParaRPr lang="en-US" dirty="0"/>
          </a:p>
          <a:p>
            <a:r>
              <a:rPr lang="en-US" dirty="0"/>
              <a:t>Separately the corresponding diagnoses are sent to the EDRN Data Management and Coordinating Center under the direction both Drs. Ying Huang and Jackie Dahlgren. </a:t>
            </a:r>
          </a:p>
          <a:p>
            <a:endParaRPr lang="en-US" dirty="0"/>
          </a:p>
          <a:p>
            <a:r>
              <a:rPr lang="en-US" dirty="0"/>
              <a:t>All specimens prior to distribution to the individual PCBA investigator labs for testing will be blinded.</a:t>
            </a:r>
          </a:p>
          <a:p>
            <a:endParaRPr lang="en-US" dirty="0"/>
          </a:p>
          <a:p>
            <a:r>
              <a:rPr lang="en-US" dirty="0"/>
              <a:t>And, all attempts have also been made to minimize resending specimens to the PCBA investigator that were originally contributed by the PCBA investigator’s home institution.</a:t>
            </a:r>
          </a:p>
          <a:p>
            <a:endParaRPr lang="en-US" dirty="0"/>
          </a:p>
          <a:p>
            <a:r>
              <a:rPr lang="en-US" dirty="0"/>
              <a:t>Finally, upon completion of assay analysis, the PBCA investigator lab will submit both binary prediction results and raw data to the EDRN DMCC to assess performance characteristics of individuals assays.</a:t>
            </a:r>
          </a:p>
        </p:txBody>
      </p:sp>
      <p:sp>
        <p:nvSpPr>
          <p:cNvPr id="4" name="Slide Number Placeholder 3"/>
          <p:cNvSpPr>
            <a:spLocks noGrp="1"/>
          </p:cNvSpPr>
          <p:nvPr>
            <p:ph type="sldNum" sz="quarter" idx="10"/>
          </p:nvPr>
        </p:nvSpPr>
        <p:spPr/>
        <p:txBody>
          <a:bodyPr/>
          <a:lstStyle/>
          <a:p>
            <a:fld id="{A1B8F863-6C9D-429B-9C21-CFEA24BFB994}" type="slidenum">
              <a:rPr lang="en-US" smtClean="0"/>
              <a:t>65</a:t>
            </a:fld>
            <a:endParaRPr lang="en-US"/>
          </a:p>
        </p:txBody>
      </p:sp>
    </p:spTree>
    <p:extLst>
      <p:ext uri="{BB962C8B-B14F-4D97-AF65-F5344CB8AC3E}">
        <p14:creationId xmlns:p14="http://schemas.microsoft.com/office/powerpoint/2010/main" val="19360733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study is to move past the preclinical exploratory phase of biomarker development </a:t>
            </a:r>
            <a:r>
              <a:rPr lang="en-US" b="1" dirty="0"/>
              <a:t>CLICK</a:t>
            </a:r>
          </a:p>
          <a:p>
            <a:endParaRPr lang="en-US" dirty="0"/>
          </a:p>
          <a:p>
            <a:r>
              <a:rPr lang="en-US" dirty="0"/>
              <a:t>And into a true phase 2 clinical validation study </a:t>
            </a:r>
            <a:r>
              <a:rPr lang="en-US" b="1" dirty="0"/>
              <a:t>CLICK</a:t>
            </a:r>
          </a:p>
          <a:p>
            <a:endParaRPr lang="en-US" dirty="0"/>
          </a:p>
          <a:p>
            <a:r>
              <a:rPr lang="en-US" dirty="0"/>
              <a:t>With the eventual goal of moving on to a phase 3 study with those markers that demonstrate solid performance over current routine clinical assays. </a:t>
            </a:r>
            <a:r>
              <a:rPr lang="en-US" b="1" dirty="0"/>
              <a:t>CLICK</a:t>
            </a:r>
          </a:p>
          <a:p>
            <a:endParaRPr lang="en-US" dirty="0"/>
          </a:p>
          <a:p>
            <a:r>
              <a:rPr lang="en-US" dirty="0"/>
              <a:t>Lastly, I’d like to end by underscoring that this is a very open and collegial group with the intent to accrue additional sites, investigators, biomarkers and not only cyst fluid but eventually other specimen types, such as serum, urine and stool.</a:t>
            </a:r>
          </a:p>
          <a:p>
            <a:endParaRPr lang="en-US" dirty="0"/>
          </a:p>
        </p:txBody>
      </p:sp>
      <p:sp>
        <p:nvSpPr>
          <p:cNvPr id="4" name="Slide Number Placeholder 3"/>
          <p:cNvSpPr>
            <a:spLocks noGrp="1"/>
          </p:cNvSpPr>
          <p:nvPr>
            <p:ph type="sldNum" sz="quarter" idx="10"/>
          </p:nvPr>
        </p:nvSpPr>
        <p:spPr/>
        <p:txBody>
          <a:bodyPr/>
          <a:lstStyle/>
          <a:p>
            <a:fld id="{A1B8F863-6C9D-429B-9C21-CFEA24BFB994}" type="slidenum">
              <a:rPr lang="en-US" smtClean="0"/>
              <a:t>66</a:t>
            </a:fld>
            <a:endParaRPr lang="en-US"/>
          </a:p>
        </p:txBody>
      </p:sp>
    </p:spTree>
    <p:extLst>
      <p:ext uri="{BB962C8B-B14F-4D97-AF65-F5344CB8AC3E}">
        <p14:creationId xmlns:p14="http://schemas.microsoft.com/office/powerpoint/2010/main" val="32504918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on that note, I’m happy to take any questions.</a:t>
            </a:r>
          </a:p>
        </p:txBody>
      </p:sp>
      <p:sp>
        <p:nvSpPr>
          <p:cNvPr id="4" name="Slide Number Placeholder 3"/>
          <p:cNvSpPr>
            <a:spLocks noGrp="1"/>
          </p:cNvSpPr>
          <p:nvPr>
            <p:ph type="sldNum" sz="quarter" idx="10"/>
          </p:nvPr>
        </p:nvSpPr>
        <p:spPr/>
        <p:txBody>
          <a:bodyPr/>
          <a:lstStyle/>
          <a:p>
            <a:fld id="{1CC49881-B062-40BE-83F0-ED17FDA3E497}" type="slidenum">
              <a:rPr lang="en-US" smtClean="0"/>
              <a:pPr/>
              <a:t>67</a:t>
            </a:fld>
            <a:endParaRPr lang="en-US"/>
          </a:p>
        </p:txBody>
      </p:sp>
    </p:spTree>
    <p:extLst>
      <p:ext uri="{BB962C8B-B14F-4D97-AF65-F5344CB8AC3E}">
        <p14:creationId xmlns:p14="http://schemas.microsoft.com/office/powerpoint/2010/main" val="2830469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CC49881-B062-40BE-83F0-ED17FDA3E497}" type="slidenum">
              <a:rPr lang="en-US" smtClean="0"/>
              <a:pPr/>
              <a:t>68</a:t>
            </a:fld>
            <a:endParaRPr lang="en-US"/>
          </a:p>
        </p:txBody>
      </p:sp>
    </p:spTree>
    <p:extLst>
      <p:ext uri="{BB962C8B-B14F-4D97-AF65-F5344CB8AC3E}">
        <p14:creationId xmlns:p14="http://schemas.microsoft.com/office/powerpoint/2010/main" val="5676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 minority, approximately 15% of pancreatic cancers are thought to arise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intraductal papillary mucinous neoplasms or IPMNs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mucinous cystic neoplasms or MCNs. Both IPMNs and MCNs are collectively known as mucinous pancreatic cysts</a:t>
            </a:r>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7</a:t>
            </a:fld>
            <a:endParaRPr lang="en-US"/>
          </a:p>
        </p:txBody>
      </p:sp>
    </p:spTree>
    <p:extLst>
      <p:ext uri="{BB962C8B-B14F-4D97-AF65-F5344CB8AC3E}">
        <p14:creationId xmlns:p14="http://schemas.microsoft.com/office/powerpoint/2010/main" val="273249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are often identified by standard radiographic imaging, such CT and MRI. </a:t>
            </a:r>
          </a:p>
          <a:p>
            <a:endParaRPr lang="en-US" dirty="0"/>
          </a:p>
          <a:p>
            <a:r>
              <a:rPr lang="en-US" dirty="0"/>
              <a:t>Thus, they are amenable to early detection methodologies.</a:t>
            </a:r>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8</a:t>
            </a:fld>
            <a:endParaRPr lang="en-US"/>
          </a:p>
        </p:txBody>
      </p:sp>
    </p:spTree>
    <p:extLst>
      <p:ext uri="{BB962C8B-B14F-4D97-AF65-F5344CB8AC3E}">
        <p14:creationId xmlns:p14="http://schemas.microsoft.com/office/powerpoint/2010/main" val="99380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among the 53,000 Americans diagnosed with pancreatic cancer each year, CLICK</a:t>
            </a:r>
          </a:p>
          <a:p>
            <a:endParaRPr lang="en-US" dirty="0"/>
          </a:p>
          <a:p>
            <a:r>
              <a:rPr lang="en-US" dirty="0"/>
              <a:t>for 8,000, there is the distinct possibility of detecting their pancreatic cancer at a very early stage and the potential for cure.  </a:t>
            </a:r>
          </a:p>
          <a:p>
            <a:endParaRPr lang="en-US" dirty="0"/>
          </a:p>
          <a:p>
            <a:r>
              <a:rPr lang="en-US" dirty="0"/>
              <a:t>The issue, however, is pancreatic cysts are very common in the US population. CLICK</a:t>
            </a:r>
          </a:p>
          <a:p>
            <a:endParaRPr lang="en-US" dirty="0"/>
          </a:p>
          <a:p>
            <a:r>
              <a:rPr lang="en-US" dirty="0"/>
              <a:t>In fact, it is estimated over 6 million Americans have a pancreatic cyst. Further, mucinous cysts, again IPMNs and MCNs, are not the only type of pancreatic cyst, CLICK</a:t>
            </a:r>
          </a:p>
          <a:p>
            <a:endParaRPr lang="en-US" dirty="0"/>
          </a:p>
          <a:p>
            <a:r>
              <a:rPr lang="en-US" dirty="0"/>
              <a:t>In addition to mucinous cysts, pancreatic cysts include non-neoplastic cysts</a:t>
            </a:r>
            <a:r>
              <a:rPr lang="en-US" baseline="0" dirty="0"/>
              <a:t>, </a:t>
            </a:r>
            <a:r>
              <a:rPr lang="en-US" dirty="0"/>
              <a:t>benign neoplasms and neoplasms with very low malignant potential, all of which can mimic an IPMN and an MCN.</a:t>
            </a:r>
          </a:p>
          <a:p>
            <a:endParaRPr lang="en-US" dirty="0"/>
          </a:p>
          <a:p>
            <a:endParaRPr lang="en-US" dirty="0"/>
          </a:p>
        </p:txBody>
      </p:sp>
      <p:sp>
        <p:nvSpPr>
          <p:cNvPr id="4" name="Slide Number Placeholder 3"/>
          <p:cNvSpPr>
            <a:spLocks noGrp="1"/>
          </p:cNvSpPr>
          <p:nvPr>
            <p:ph type="sldNum" sz="quarter" idx="10"/>
          </p:nvPr>
        </p:nvSpPr>
        <p:spPr/>
        <p:txBody>
          <a:bodyPr/>
          <a:lstStyle/>
          <a:p>
            <a:fld id="{64E36256-84F8-4A50-800C-CC08A22432FC}" type="slidenum">
              <a:rPr lang="en-US" smtClean="0"/>
              <a:pPr/>
              <a:t>9</a:t>
            </a:fld>
            <a:endParaRPr lang="en-US"/>
          </a:p>
        </p:txBody>
      </p:sp>
    </p:spTree>
    <p:extLst>
      <p:ext uri="{BB962C8B-B14F-4D97-AF65-F5344CB8AC3E}">
        <p14:creationId xmlns:p14="http://schemas.microsoft.com/office/powerpoint/2010/main" val="214782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22879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05253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76495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02593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64792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88585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0A448-2B9D-4D41-9F60-07568020BD53}"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385900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0A448-2B9D-4D41-9F60-07568020BD53}" type="datetimeFigureOut">
              <a:rPr lang="en-US" smtClean="0"/>
              <a:pPr/>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19144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0A448-2B9D-4D41-9F60-07568020BD53}"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580712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0A448-2B9D-4D41-9F60-07568020BD53}"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30421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0A448-2B9D-4D41-9F60-07568020BD53}"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365043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241771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0A448-2B9D-4D41-9F60-07568020BD53}"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13407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718790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411489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0A448-2B9D-4D41-9F60-07568020BD53}"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3138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0A448-2B9D-4D41-9F60-07568020BD53}"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369218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0A448-2B9D-4D41-9F60-07568020BD53}" type="datetimeFigureOut">
              <a:rPr lang="en-US" smtClean="0"/>
              <a:pPr/>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67685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0A448-2B9D-4D41-9F60-07568020BD53}"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417833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0A448-2B9D-4D41-9F60-07568020BD53}"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20340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20A448-2B9D-4D41-9F60-07568020BD53}"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101168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20A448-2B9D-4D41-9F60-07568020BD53}"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4B8-DB07-4B71-81B6-FE7C46DFF62D}" type="slidenum">
              <a:rPr lang="en-US" smtClean="0"/>
              <a:pPr/>
              <a:t>‹#›</a:t>
            </a:fld>
            <a:endParaRPr lang="en-US"/>
          </a:p>
        </p:txBody>
      </p:sp>
    </p:spTree>
    <p:extLst>
      <p:ext uri="{BB962C8B-B14F-4D97-AF65-F5344CB8AC3E}">
        <p14:creationId xmlns:p14="http://schemas.microsoft.com/office/powerpoint/2010/main" val="241313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20A448-2B9D-4D41-9F60-07568020BD53}" type="datetimeFigureOut">
              <a:rPr lang="en-US" smtClean="0"/>
              <a:pPr/>
              <a:t>3/6/2018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E44B8-DB07-4B71-81B6-FE7C46DFF62D}" type="slidenum">
              <a:rPr lang="en-US" smtClean="0"/>
              <a:pPr/>
              <a:t>‹#›</a:t>
            </a:fld>
            <a:endParaRPr lang="en-US"/>
          </a:p>
        </p:txBody>
      </p:sp>
    </p:spTree>
    <p:extLst>
      <p:ext uri="{BB962C8B-B14F-4D97-AF65-F5344CB8AC3E}">
        <p14:creationId xmlns:p14="http://schemas.microsoft.com/office/powerpoint/2010/main" val="403389572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0A448-2B9D-4D41-9F60-07568020BD53}" type="datetimeFigureOut">
              <a:rPr lang="en-US" smtClean="0"/>
              <a:pPr/>
              <a:t>3/6/2018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E44B8-DB07-4B71-81B6-FE7C46DFF62D}" type="slidenum">
              <a:rPr lang="en-US" smtClean="0"/>
              <a:pPr/>
              <a:t>‹#›</a:t>
            </a:fld>
            <a:endParaRPr lang="en-US"/>
          </a:p>
        </p:txBody>
      </p:sp>
    </p:spTree>
    <p:extLst>
      <p:ext uri="{BB962C8B-B14F-4D97-AF65-F5344CB8AC3E}">
        <p14:creationId xmlns:p14="http://schemas.microsoft.com/office/powerpoint/2010/main" val="17836176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tiff"/><Relationship Id="rId5" Type="http://schemas.microsoft.com/office/2007/relationships/hdphoto" Target="../media/hdphoto4.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tif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tiff"/><Relationship Id="rId5" Type="http://schemas.microsoft.com/office/2007/relationships/hdphoto" Target="../media/hdphoto4.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tif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tiff"/><Relationship Id="rId5" Type="http://schemas.microsoft.com/office/2007/relationships/hdphoto" Target="../media/hdphoto4.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tiff"/><Relationship Id="rId5" Type="http://schemas.microsoft.com/office/2007/relationships/hdphoto" Target="../media/hdphoto4.wdp"/><Relationship Id="rId4" Type="http://schemas.openxmlformats.org/officeDocument/2006/relationships/image" Target="../media/image37.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44.tiff"/><Relationship Id="rId4" Type="http://schemas.openxmlformats.org/officeDocument/2006/relationships/image" Target="../media/image43.tiff"/></Relationships>
</file>

<file path=ppt/slides/_rels/slide2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4.tiff"/><Relationship Id="rId4" Type="http://schemas.openxmlformats.org/officeDocument/2006/relationships/image" Target="../media/image43.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29.jpeg"/><Relationship Id="rId9"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eg"/></Relationships>
</file>

<file path=ppt/slides/_rels/slide6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67.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6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68.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88000"/>
            <a:ext cx="85344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Early Detection of Pancreatic Cancer through the Evaluation of Pancreatic Cysts</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4" descr="http://bikepax.nationalmssociety.org/images/content/pagebuilder/UPMC_1_H_RGB_Tag.jpg"/>
          <p:cNvPicPr>
            <a:picLocks noChangeAspect="1" noChangeArrowheads="1"/>
          </p:cNvPicPr>
          <p:nvPr/>
        </p:nvPicPr>
        <p:blipFill>
          <a:blip r:embed="rId3" cstate="print"/>
          <a:srcRect/>
          <a:stretch>
            <a:fillRect/>
          </a:stretch>
        </p:blipFill>
        <p:spPr bwMode="auto">
          <a:xfrm>
            <a:off x="152400" y="156801"/>
            <a:ext cx="3429000" cy="964863"/>
          </a:xfrm>
          <a:prstGeom prst="rect">
            <a:avLst/>
          </a:prstGeom>
          <a:noFill/>
        </p:spPr>
      </p:pic>
      <p:pic>
        <p:nvPicPr>
          <p:cNvPr id="5" name="Picture 1154" descr="Poster sized UPMC logo 2"/>
          <p:cNvPicPr>
            <a:picLocks noChangeAspect="1" noChangeArrowheads="1"/>
          </p:cNvPicPr>
          <p:nvPr/>
        </p:nvPicPr>
        <p:blipFill>
          <a:blip r:embed="rId4" cstate="print"/>
          <a:srcRect/>
          <a:stretch>
            <a:fillRect/>
          </a:stretch>
        </p:blipFill>
        <p:spPr bwMode="auto">
          <a:xfrm>
            <a:off x="8027158" y="152400"/>
            <a:ext cx="964442" cy="969264"/>
          </a:xfrm>
          <a:prstGeom prst="rect">
            <a:avLst/>
          </a:prstGeom>
          <a:noFill/>
          <a:ln w="9525">
            <a:noFill/>
            <a:miter lim="800000"/>
            <a:headEnd/>
            <a:tailEnd/>
          </a:ln>
        </p:spPr>
      </p:pic>
      <p:sp>
        <p:nvSpPr>
          <p:cNvPr id="7" name="TextBox 6">
            <a:extLst>
              <a:ext uri="{FF2B5EF4-FFF2-40B4-BE49-F238E27FC236}">
                <a16:creationId xmlns:a16="http://schemas.microsoft.com/office/drawing/2014/main" id="{8B293F02-3E01-4758-805D-1C75DBF6E948}"/>
              </a:ext>
            </a:extLst>
          </p:cNvPr>
          <p:cNvSpPr txBox="1"/>
          <p:nvPr/>
        </p:nvSpPr>
        <p:spPr>
          <a:xfrm>
            <a:off x="457200" y="4727545"/>
            <a:ext cx="815339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Aatur D. Singhi, MD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of Pittsburgh Medical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 of Pathology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singhiad@upmc.edu</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819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D402CAD-0336-42E4-9A80-E0DEC57256A2}"/>
              </a:ext>
            </a:extLst>
          </p:cNvPr>
          <p:cNvSpPr/>
          <p:nvPr/>
        </p:nvSpPr>
        <p:spPr>
          <a:xfrm>
            <a:off x="190500" y="5010912"/>
            <a:ext cx="8724900" cy="1581912"/>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Mucinous Pancreatic Cyst (IPMN/MCN)</a:t>
            </a:r>
          </a:p>
        </p:txBody>
      </p:sp>
      <p:grpSp>
        <p:nvGrpSpPr>
          <p:cNvPr id="29" name="Group 28">
            <a:extLst>
              <a:ext uri="{FF2B5EF4-FFF2-40B4-BE49-F238E27FC236}">
                <a16:creationId xmlns:a16="http://schemas.microsoft.com/office/drawing/2014/main" id="{6D079D8F-7899-48F5-ABCB-B2BCDDC7ADF1}"/>
              </a:ext>
            </a:extLst>
          </p:cNvPr>
          <p:cNvGrpSpPr/>
          <p:nvPr/>
        </p:nvGrpSpPr>
        <p:grpSpPr>
          <a:xfrm>
            <a:off x="1185861" y="327243"/>
            <a:ext cx="7633019" cy="830997"/>
            <a:chOff x="627061" y="4503003"/>
            <a:chExt cx="7633019" cy="830997"/>
          </a:xfrm>
        </p:grpSpPr>
        <p:sp>
          <p:nvSpPr>
            <p:cNvPr id="30" name="TextBox 29">
              <a:extLst>
                <a:ext uri="{FF2B5EF4-FFF2-40B4-BE49-F238E27FC236}">
                  <a16:creationId xmlns:a16="http://schemas.microsoft.com/office/drawing/2014/main" id="{68A58C94-BDB7-4AD5-80E4-98857F25C79D}"/>
                </a:ext>
              </a:extLst>
            </p:cNvPr>
            <p:cNvSpPr txBox="1"/>
            <p:nvPr/>
          </p:nvSpPr>
          <p:spPr>
            <a:xfrm>
              <a:off x="627061" y="4503003"/>
              <a:ext cx="2071401"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53,670</a:t>
              </a:r>
            </a:p>
          </p:txBody>
        </p:sp>
        <p:sp>
          <p:nvSpPr>
            <p:cNvPr id="35" name="TextBox 34">
              <a:extLst>
                <a:ext uri="{FF2B5EF4-FFF2-40B4-BE49-F238E27FC236}">
                  <a16:creationId xmlns:a16="http://schemas.microsoft.com/office/drawing/2014/main" id="{4C27DCD2-B8F3-49F8-B729-B0B914E94DBF}"/>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new cases of pancreatic cancer (equivalent number of deaths).</a:t>
              </a:r>
            </a:p>
          </p:txBody>
        </p:sp>
      </p:grpSp>
      <p:grpSp>
        <p:nvGrpSpPr>
          <p:cNvPr id="36" name="Group 35">
            <a:extLst>
              <a:ext uri="{FF2B5EF4-FFF2-40B4-BE49-F238E27FC236}">
                <a16:creationId xmlns:a16="http://schemas.microsoft.com/office/drawing/2014/main" id="{17C1B78C-471D-4D7E-BCCB-7F6003CE1068}"/>
              </a:ext>
            </a:extLst>
          </p:cNvPr>
          <p:cNvGrpSpPr/>
          <p:nvPr/>
        </p:nvGrpSpPr>
        <p:grpSpPr>
          <a:xfrm>
            <a:off x="1528904" y="1316736"/>
            <a:ext cx="7289976" cy="830997"/>
            <a:chOff x="970104" y="4503003"/>
            <a:chExt cx="7289976" cy="830997"/>
          </a:xfrm>
        </p:grpSpPr>
        <p:sp>
          <p:nvSpPr>
            <p:cNvPr id="37" name="TextBox 36">
              <a:extLst>
                <a:ext uri="{FF2B5EF4-FFF2-40B4-BE49-F238E27FC236}">
                  <a16:creationId xmlns:a16="http://schemas.microsoft.com/office/drawing/2014/main" id="{3C5D0AA8-0BFE-4509-BA53-750694DDAA2D}"/>
                </a:ext>
              </a:extLst>
            </p:cNvPr>
            <p:cNvSpPr txBox="1"/>
            <p:nvPr/>
          </p:nvSpPr>
          <p:spPr>
            <a:xfrm>
              <a:off x="970104" y="4503003"/>
              <a:ext cx="172835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8,050</a:t>
              </a:r>
            </a:p>
          </p:txBody>
        </p:sp>
        <p:sp>
          <p:nvSpPr>
            <p:cNvPr id="38" name="TextBox 37">
              <a:extLst>
                <a:ext uri="{FF2B5EF4-FFF2-40B4-BE49-F238E27FC236}">
                  <a16:creationId xmlns:a16="http://schemas.microsoft.com/office/drawing/2014/main" id="{65587370-D727-49A2-8A9B-1DAF63F1B713}"/>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Pancreatic cancers arising from a mucinous pancreatic cyst (IPMN/MCN).</a:t>
              </a:r>
            </a:p>
          </p:txBody>
        </p:sp>
      </p:grpSp>
      <p:sp>
        <p:nvSpPr>
          <p:cNvPr id="15" name="Rectangle: Rounded Corners 14">
            <a:extLst>
              <a:ext uri="{FF2B5EF4-FFF2-40B4-BE49-F238E27FC236}">
                <a16:creationId xmlns:a16="http://schemas.microsoft.com/office/drawing/2014/main" id="{C47F9D3C-57D5-4CB9-BFEC-A2D12C239003}"/>
              </a:ext>
            </a:extLst>
          </p:cNvPr>
          <p:cNvSpPr/>
          <p:nvPr/>
        </p:nvSpPr>
        <p:spPr>
          <a:xfrm>
            <a:off x="200660" y="3291840"/>
            <a:ext cx="8724900" cy="1536192"/>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Non-Mucinous Pancreatic Cyst</a:t>
            </a:r>
          </a:p>
        </p:txBody>
      </p:sp>
      <p:grpSp>
        <p:nvGrpSpPr>
          <p:cNvPr id="10" name="Group 9">
            <a:extLst>
              <a:ext uri="{FF2B5EF4-FFF2-40B4-BE49-F238E27FC236}">
                <a16:creationId xmlns:a16="http://schemas.microsoft.com/office/drawing/2014/main" id="{16DFD7D8-8AE5-4334-A586-CAE513DCEF43}"/>
              </a:ext>
            </a:extLst>
          </p:cNvPr>
          <p:cNvGrpSpPr/>
          <p:nvPr/>
        </p:nvGrpSpPr>
        <p:grpSpPr>
          <a:xfrm>
            <a:off x="328254" y="2304288"/>
            <a:ext cx="7027586" cy="830997"/>
            <a:chOff x="-230546" y="4503003"/>
            <a:chExt cx="7027586" cy="830997"/>
          </a:xfrm>
        </p:grpSpPr>
        <p:sp>
          <p:nvSpPr>
            <p:cNvPr id="11" name="TextBox 10">
              <a:extLst>
                <a:ext uri="{FF2B5EF4-FFF2-40B4-BE49-F238E27FC236}">
                  <a16:creationId xmlns:a16="http://schemas.microsoft.com/office/drawing/2014/main" id="{7257260D-F24F-4750-ABA6-7C972347D47E}"/>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12" name="TextBox 11">
              <a:extLst>
                <a:ext uri="{FF2B5EF4-FFF2-40B4-BE49-F238E27FC236}">
                  <a16:creationId xmlns:a16="http://schemas.microsoft.com/office/drawing/2014/main" id="{583DCFB2-2F44-43E8-8800-04A1998E9426}"/>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187019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D402CAD-0336-42E4-9A80-E0DEC57256A2}"/>
              </a:ext>
            </a:extLst>
          </p:cNvPr>
          <p:cNvSpPr/>
          <p:nvPr/>
        </p:nvSpPr>
        <p:spPr>
          <a:xfrm>
            <a:off x="190500" y="4490721"/>
            <a:ext cx="8724900" cy="1871297"/>
          </a:xfrm>
          <a:prstGeom prst="round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Not all mucinous pancreatic cysts (IPMNs and MCNs) transform into Pancreatic Cancer.</a:t>
            </a:r>
          </a:p>
        </p:txBody>
      </p:sp>
      <p:grpSp>
        <p:nvGrpSpPr>
          <p:cNvPr id="29" name="Group 28">
            <a:extLst>
              <a:ext uri="{FF2B5EF4-FFF2-40B4-BE49-F238E27FC236}">
                <a16:creationId xmlns:a16="http://schemas.microsoft.com/office/drawing/2014/main" id="{6D079D8F-7899-48F5-ABCB-B2BCDDC7ADF1}"/>
              </a:ext>
            </a:extLst>
          </p:cNvPr>
          <p:cNvGrpSpPr/>
          <p:nvPr/>
        </p:nvGrpSpPr>
        <p:grpSpPr>
          <a:xfrm>
            <a:off x="1185861" y="327243"/>
            <a:ext cx="7633019" cy="830997"/>
            <a:chOff x="627061" y="4503003"/>
            <a:chExt cx="7633019" cy="830997"/>
          </a:xfrm>
        </p:grpSpPr>
        <p:sp>
          <p:nvSpPr>
            <p:cNvPr id="30" name="TextBox 29">
              <a:extLst>
                <a:ext uri="{FF2B5EF4-FFF2-40B4-BE49-F238E27FC236}">
                  <a16:creationId xmlns:a16="http://schemas.microsoft.com/office/drawing/2014/main" id="{68A58C94-BDB7-4AD5-80E4-98857F25C79D}"/>
                </a:ext>
              </a:extLst>
            </p:cNvPr>
            <p:cNvSpPr txBox="1"/>
            <p:nvPr/>
          </p:nvSpPr>
          <p:spPr>
            <a:xfrm>
              <a:off x="627061" y="4503003"/>
              <a:ext cx="2071401"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53,670</a:t>
              </a:r>
            </a:p>
          </p:txBody>
        </p:sp>
        <p:sp>
          <p:nvSpPr>
            <p:cNvPr id="35" name="TextBox 34">
              <a:extLst>
                <a:ext uri="{FF2B5EF4-FFF2-40B4-BE49-F238E27FC236}">
                  <a16:creationId xmlns:a16="http://schemas.microsoft.com/office/drawing/2014/main" id="{4C27DCD2-B8F3-49F8-B729-B0B914E94DBF}"/>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new cases of pancreatic cancer (equivalent number of deaths).</a:t>
              </a:r>
            </a:p>
          </p:txBody>
        </p:sp>
      </p:grpSp>
      <p:grpSp>
        <p:nvGrpSpPr>
          <p:cNvPr id="36" name="Group 35">
            <a:extLst>
              <a:ext uri="{FF2B5EF4-FFF2-40B4-BE49-F238E27FC236}">
                <a16:creationId xmlns:a16="http://schemas.microsoft.com/office/drawing/2014/main" id="{17C1B78C-471D-4D7E-BCCB-7F6003CE1068}"/>
              </a:ext>
            </a:extLst>
          </p:cNvPr>
          <p:cNvGrpSpPr/>
          <p:nvPr/>
        </p:nvGrpSpPr>
        <p:grpSpPr>
          <a:xfrm>
            <a:off x="1528904" y="1316736"/>
            <a:ext cx="7289976" cy="830997"/>
            <a:chOff x="970104" y="4503003"/>
            <a:chExt cx="7289976" cy="830997"/>
          </a:xfrm>
        </p:grpSpPr>
        <p:sp>
          <p:nvSpPr>
            <p:cNvPr id="37" name="TextBox 36">
              <a:extLst>
                <a:ext uri="{FF2B5EF4-FFF2-40B4-BE49-F238E27FC236}">
                  <a16:creationId xmlns:a16="http://schemas.microsoft.com/office/drawing/2014/main" id="{3C5D0AA8-0BFE-4509-BA53-750694DDAA2D}"/>
                </a:ext>
              </a:extLst>
            </p:cNvPr>
            <p:cNvSpPr txBox="1"/>
            <p:nvPr/>
          </p:nvSpPr>
          <p:spPr>
            <a:xfrm>
              <a:off x="970104" y="4503003"/>
              <a:ext cx="172835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8,050</a:t>
              </a:r>
            </a:p>
          </p:txBody>
        </p:sp>
        <p:sp>
          <p:nvSpPr>
            <p:cNvPr id="38" name="TextBox 37">
              <a:extLst>
                <a:ext uri="{FF2B5EF4-FFF2-40B4-BE49-F238E27FC236}">
                  <a16:creationId xmlns:a16="http://schemas.microsoft.com/office/drawing/2014/main" id="{65587370-D727-49A2-8A9B-1DAF63F1B713}"/>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Pancreatic cancers arising from a mucinous pancreatic cyst (IPMN/MCN).</a:t>
              </a:r>
            </a:p>
          </p:txBody>
        </p:sp>
      </p:grpSp>
      <p:grpSp>
        <p:nvGrpSpPr>
          <p:cNvPr id="10" name="Group 9">
            <a:extLst>
              <a:ext uri="{FF2B5EF4-FFF2-40B4-BE49-F238E27FC236}">
                <a16:creationId xmlns:a16="http://schemas.microsoft.com/office/drawing/2014/main" id="{16DFD7D8-8AE5-4334-A586-CAE513DCEF43}"/>
              </a:ext>
            </a:extLst>
          </p:cNvPr>
          <p:cNvGrpSpPr/>
          <p:nvPr/>
        </p:nvGrpSpPr>
        <p:grpSpPr>
          <a:xfrm>
            <a:off x="328254" y="2304288"/>
            <a:ext cx="7027586" cy="830997"/>
            <a:chOff x="-230546" y="4503003"/>
            <a:chExt cx="7027586" cy="830997"/>
          </a:xfrm>
        </p:grpSpPr>
        <p:sp>
          <p:nvSpPr>
            <p:cNvPr id="11" name="TextBox 10">
              <a:extLst>
                <a:ext uri="{FF2B5EF4-FFF2-40B4-BE49-F238E27FC236}">
                  <a16:creationId xmlns:a16="http://schemas.microsoft.com/office/drawing/2014/main" id="{7257260D-F24F-4750-ABA6-7C972347D47E}"/>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12" name="TextBox 11">
              <a:extLst>
                <a:ext uri="{FF2B5EF4-FFF2-40B4-BE49-F238E27FC236}">
                  <a16:creationId xmlns:a16="http://schemas.microsoft.com/office/drawing/2014/main" id="{583DCFB2-2F44-43E8-8800-04A1998E9426}"/>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grpSp>
      <p:grpSp>
        <p:nvGrpSpPr>
          <p:cNvPr id="13" name="Group 12">
            <a:extLst>
              <a:ext uri="{FF2B5EF4-FFF2-40B4-BE49-F238E27FC236}">
                <a16:creationId xmlns:a16="http://schemas.microsoft.com/office/drawing/2014/main" id="{73A47C54-959C-44EF-B081-C68437DC2BE7}"/>
              </a:ext>
            </a:extLst>
          </p:cNvPr>
          <p:cNvGrpSpPr/>
          <p:nvPr/>
        </p:nvGrpSpPr>
        <p:grpSpPr>
          <a:xfrm>
            <a:off x="328254" y="3291840"/>
            <a:ext cx="7027586" cy="830997"/>
            <a:chOff x="-230546" y="4503003"/>
            <a:chExt cx="7027586" cy="830997"/>
          </a:xfrm>
        </p:grpSpPr>
        <p:sp>
          <p:nvSpPr>
            <p:cNvPr id="14" name="TextBox 13">
              <a:extLst>
                <a:ext uri="{FF2B5EF4-FFF2-40B4-BE49-F238E27FC236}">
                  <a16:creationId xmlns:a16="http://schemas.microsoft.com/office/drawing/2014/main" id="{24B21898-047C-4476-AE5F-6169ADFBA23D}"/>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3,231,000</a:t>
              </a:r>
            </a:p>
          </p:txBody>
        </p:sp>
        <p:sp>
          <p:nvSpPr>
            <p:cNvPr id="16" name="TextBox 15">
              <a:extLst>
                <a:ext uri="{FF2B5EF4-FFF2-40B4-BE49-F238E27FC236}">
                  <a16:creationId xmlns:a16="http://schemas.microsoft.com/office/drawing/2014/main" id="{1E1162F2-49FE-43F8-9588-1ABC3FBE1FB1}"/>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mucinous pancreatic cyst</a:t>
              </a:r>
              <a:r>
                <a:rPr lang="en-US" sz="24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819518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D079D8F-7899-48F5-ABCB-B2BCDDC7ADF1}"/>
              </a:ext>
            </a:extLst>
          </p:cNvPr>
          <p:cNvGrpSpPr/>
          <p:nvPr/>
        </p:nvGrpSpPr>
        <p:grpSpPr>
          <a:xfrm>
            <a:off x="1185861" y="327243"/>
            <a:ext cx="7633019" cy="830997"/>
            <a:chOff x="627061" y="4503003"/>
            <a:chExt cx="7633019" cy="830997"/>
          </a:xfrm>
        </p:grpSpPr>
        <p:sp>
          <p:nvSpPr>
            <p:cNvPr id="30" name="TextBox 29">
              <a:extLst>
                <a:ext uri="{FF2B5EF4-FFF2-40B4-BE49-F238E27FC236}">
                  <a16:creationId xmlns:a16="http://schemas.microsoft.com/office/drawing/2014/main" id="{68A58C94-BDB7-4AD5-80E4-98857F25C79D}"/>
                </a:ext>
              </a:extLst>
            </p:cNvPr>
            <p:cNvSpPr txBox="1"/>
            <p:nvPr/>
          </p:nvSpPr>
          <p:spPr>
            <a:xfrm>
              <a:off x="627061" y="4503003"/>
              <a:ext cx="2071401"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53,670</a:t>
              </a:r>
            </a:p>
          </p:txBody>
        </p:sp>
        <p:sp>
          <p:nvSpPr>
            <p:cNvPr id="35" name="TextBox 34">
              <a:extLst>
                <a:ext uri="{FF2B5EF4-FFF2-40B4-BE49-F238E27FC236}">
                  <a16:creationId xmlns:a16="http://schemas.microsoft.com/office/drawing/2014/main" id="{4C27DCD2-B8F3-49F8-B729-B0B914E94DBF}"/>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new cases of pancreatic cancer (equivalent number of deaths).</a:t>
              </a:r>
            </a:p>
          </p:txBody>
        </p:sp>
      </p:grpSp>
      <p:grpSp>
        <p:nvGrpSpPr>
          <p:cNvPr id="36" name="Group 35">
            <a:extLst>
              <a:ext uri="{FF2B5EF4-FFF2-40B4-BE49-F238E27FC236}">
                <a16:creationId xmlns:a16="http://schemas.microsoft.com/office/drawing/2014/main" id="{17C1B78C-471D-4D7E-BCCB-7F6003CE1068}"/>
              </a:ext>
            </a:extLst>
          </p:cNvPr>
          <p:cNvGrpSpPr/>
          <p:nvPr/>
        </p:nvGrpSpPr>
        <p:grpSpPr>
          <a:xfrm>
            <a:off x="1528904" y="1316736"/>
            <a:ext cx="7289976" cy="830997"/>
            <a:chOff x="970104" y="4503003"/>
            <a:chExt cx="7289976" cy="830997"/>
          </a:xfrm>
        </p:grpSpPr>
        <p:sp>
          <p:nvSpPr>
            <p:cNvPr id="37" name="TextBox 36">
              <a:extLst>
                <a:ext uri="{FF2B5EF4-FFF2-40B4-BE49-F238E27FC236}">
                  <a16:creationId xmlns:a16="http://schemas.microsoft.com/office/drawing/2014/main" id="{3C5D0AA8-0BFE-4509-BA53-750694DDAA2D}"/>
                </a:ext>
              </a:extLst>
            </p:cNvPr>
            <p:cNvSpPr txBox="1"/>
            <p:nvPr/>
          </p:nvSpPr>
          <p:spPr>
            <a:xfrm>
              <a:off x="970104" y="4503003"/>
              <a:ext cx="172835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8,050</a:t>
              </a:r>
            </a:p>
          </p:txBody>
        </p:sp>
        <p:sp>
          <p:nvSpPr>
            <p:cNvPr id="38" name="TextBox 37">
              <a:extLst>
                <a:ext uri="{FF2B5EF4-FFF2-40B4-BE49-F238E27FC236}">
                  <a16:creationId xmlns:a16="http://schemas.microsoft.com/office/drawing/2014/main" id="{65587370-D727-49A2-8A9B-1DAF63F1B713}"/>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Pancreatic cancers arising from a mucinous pancreatic cyst (IPMN/MCN).</a:t>
              </a:r>
            </a:p>
          </p:txBody>
        </p:sp>
      </p:grpSp>
      <p:grpSp>
        <p:nvGrpSpPr>
          <p:cNvPr id="10" name="Group 9">
            <a:extLst>
              <a:ext uri="{FF2B5EF4-FFF2-40B4-BE49-F238E27FC236}">
                <a16:creationId xmlns:a16="http://schemas.microsoft.com/office/drawing/2014/main" id="{16DFD7D8-8AE5-4334-A586-CAE513DCEF43}"/>
              </a:ext>
            </a:extLst>
          </p:cNvPr>
          <p:cNvGrpSpPr/>
          <p:nvPr/>
        </p:nvGrpSpPr>
        <p:grpSpPr>
          <a:xfrm>
            <a:off x="328254" y="2304288"/>
            <a:ext cx="7027586" cy="830997"/>
            <a:chOff x="-230546" y="4503003"/>
            <a:chExt cx="7027586" cy="830997"/>
          </a:xfrm>
        </p:grpSpPr>
        <p:sp>
          <p:nvSpPr>
            <p:cNvPr id="11" name="TextBox 10">
              <a:extLst>
                <a:ext uri="{FF2B5EF4-FFF2-40B4-BE49-F238E27FC236}">
                  <a16:creationId xmlns:a16="http://schemas.microsoft.com/office/drawing/2014/main" id="{7257260D-F24F-4750-ABA6-7C972347D47E}"/>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12" name="TextBox 11">
              <a:extLst>
                <a:ext uri="{FF2B5EF4-FFF2-40B4-BE49-F238E27FC236}">
                  <a16:creationId xmlns:a16="http://schemas.microsoft.com/office/drawing/2014/main" id="{583DCFB2-2F44-43E8-8800-04A1998E9426}"/>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grpSp>
      <p:grpSp>
        <p:nvGrpSpPr>
          <p:cNvPr id="13" name="Group 12">
            <a:extLst>
              <a:ext uri="{FF2B5EF4-FFF2-40B4-BE49-F238E27FC236}">
                <a16:creationId xmlns:a16="http://schemas.microsoft.com/office/drawing/2014/main" id="{73A47C54-959C-44EF-B081-C68437DC2BE7}"/>
              </a:ext>
            </a:extLst>
          </p:cNvPr>
          <p:cNvGrpSpPr/>
          <p:nvPr/>
        </p:nvGrpSpPr>
        <p:grpSpPr>
          <a:xfrm>
            <a:off x="328254" y="3291840"/>
            <a:ext cx="7027586" cy="830997"/>
            <a:chOff x="-230546" y="4503003"/>
            <a:chExt cx="7027586" cy="830997"/>
          </a:xfrm>
        </p:grpSpPr>
        <p:sp>
          <p:nvSpPr>
            <p:cNvPr id="14" name="TextBox 13">
              <a:extLst>
                <a:ext uri="{FF2B5EF4-FFF2-40B4-BE49-F238E27FC236}">
                  <a16:creationId xmlns:a16="http://schemas.microsoft.com/office/drawing/2014/main" id="{24B21898-047C-4476-AE5F-6169ADFBA23D}"/>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3,231,000</a:t>
              </a:r>
            </a:p>
          </p:txBody>
        </p:sp>
        <p:sp>
          <p:nvSpPr>
            <p:cNvPr id="16" name="TextBox 15">
              <a:extLst>
                <a:ext uri="{FF2B5EF4-FFF2-40B4-BE49-F238E27FC236}">
                  <a16:creationId xmlns:a16="http://schemas.microsoft.com/office/drawing/2014/main" id="{1E1162F2-49FE-43F8-9588-1ABC3FBE1FB1}"/>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mucinous pancreatic cyst</a:t>
              </a:r>
              <a:r>
                <a:rPr lang="en-US" sz="2400" dirty="0">
                  <a:solidFill>
                    <a:schemeClr val="bg1"/>
                  </a:solidFill>
                  <a:latin typeface="Arial" panose="020B0604020202020204" pitchFamily="34" charset="0"/>
                  <a:cs typeface="Arial" panose="020B0604020202020204" pitchFamily="34" charset="0"/>
                </a:rPr>
                <a:t>.</a:t>
              </a:r>
            </a:p>
          </p:txBody>
        </p:sp>
      </p:grpSp>
      <p:pic>
        <p:nvPicPr>
          <p:cNvPr id="1026" name="Picture 2" descr="Image result for whipple procedure upmc">
            <a:extLst>
              <a:ext uri="{FF2B5EF4-FFF2-40B4-BE49-F238E27FC236}">
                <a16:creationId xmlns:a16="http://schemas.microsoft.com/office/drawing/2014/main" id="{12147D33-F63B-4712-A77C-294D1FCAD0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06" t="24555" r="23717" b="5972"/>
          <a:stretch/>
        </p:blipFill>
        <p:spPr bwMode="auto">
          <a:xfrm>
            <a:off x="515822" y="4267669"/>
            <a:ext cx="2969282" cy="2490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hipple procedure upmc">
            <a:extLst>
              <a:ext uri="{FF2B5EF4-FFF2-40B4-BE49-F238E27FC236}">
                <a16:creationId xmlns:a16="http://schemas.microsoft.com/office/drawing/2014/main" id="{DA0E25CB-877A-426A-B639-FBF6D3FCB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189" y="4267669"/>
            <a:ext cx="4981657" cy="24908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F4FF55-FB84-4622-BB6D-EFFB980DE9D0}"/>
              </a:ext>
            </a:extLst>
          </p:cNvPr>
          <p:cNvSpPr txBox="1"/>
          <p:nvPr/>
        </p:nvSpPr>
        <p:spPr>
          <a:xfrm>
            <a:off x="4741066" y="6151891"/>
            <a:ext cx="3907865" cy="369332"/>
          </a:xfrm>
          <a:prstGeom prst="rect">
            <a:avLst/>
          </a:prstGeom>
          <a:solidFill>
            <a:schemeClr val="bg1"/>
          </a:solidFill>
        </p:spPr>
        <p:txBody>
          <a:bodyPr wrap="none" rtlCol="0">
            <a:spAutoFit/>
          </a:bodyPr>
          <a:lstStyle/>
          <a:p>
            <a:r>
              <a:rPr lang="en-US" b="1" dirty="0">
                <a:latin typeface="Arial" panose="020B0604020202020204" pitchFamily="34" charset="0"/>
                <a:cs typeface="Arial" panose="020B0604020202020204" pitchFamily="34" charset="0"/>
              </a:rPr>
              <a:t>Robotic Assisted Pancreatectomy</a:t>
            </a:r>
          </a:p>
        </p:txBody>
      </p:sp>
    </p:spTree>
    <p:extLst>
      <p:ext uri="{BB962C8B-B14F-4D97-AF65-F5344CB8AC3E}">
        <p14:creationId xmlns:p14="http://schemas.microsoft.com/office/powerpoint/2010/main" val="3475186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D079D8F-7899-48F5-ABCB-B2BCDDC7ADF1}"/>
              </a:ext>
            </a:extLst>
          </p:cNvPr>
          <p:cNvGrpSpPr/>
          <p:nvPr/>
        </p:nvGrpSpPr>
        <p:grpSpPr>
          <a:xfrm>
            <a:off x="1185861" y="327243"/>
            <a:ext cx="7633019" cy="830997"/>
            <a:chOff x="627061" y="4503003"/>
            <a:chExt cx="7633019" cy="830997"/>
          </a:xfrm>
        </p:grpSpPr>
        <p:sp>
          <p:nvSpPr>
            <p:cNvPr id="30" name="TextBox 29">
              <a:extLst>
                <a:ext uri="{FF2B5EF4-FFF2-40B4-BE49-F238E27FC236}">
                  <a16:creationId xmlns:a16="http://schemas.microsoft.com/office/drawing/2014/main" id="{68A58C94-BDB7-4AD5-80E4-98857F25C79D}"/>
                </a:ext>
              </a:extLst>
            </p:cNvPr>
            <p:cNvSpPr txBox="1"/>
            <p:nvPr/>
          </p:nvSpPr>
          <p:spPr>
            <a:xfrm>
              <a:off x="627061" y="4503003"/>
              <a:ext cx="2071401"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53,670</a:t>
              </a:r>
            </a:p>
          </p:txBody>
        </p:sp>
        <p:sp>
          <p:nvSpPr>
            <p:cNvPr id="35" name="TextBox 34">
              <a:extLst>
                <a:ext uri="{FF2B5EF4-FFF2-40B4-BE49-F238E27FC236}">
                  <a16:creationId xmlns:a16="http://schemas.microsoft.com/office/drawing/2014/main" id="{4C27DCD2-B8F3-49F8-B729-B0B914E94DBF}"/>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new cases of pancreatic cancer (equivalent number of deaths).</a:t>
              </a:r>
            </a:p>
          </p:txBody>
        </p:sp>
      </p:grpSp>
      <p:grpSp>
        <p:nvGrpSpPr>
          <p:cNvPr id="36" name="Group 35">
            <a:extLst>
              <a:ext uri="{FF2B5EF4-FFF2-40B4-BE49-F238E27FC236}">
                <a16:creationId xmlns:a16="http://schemas.microsoft.com/office/drawing/2014/main" id="{17C1B78C-471D-4D7E-BCCB-7F6003CE1068}"/>
              </a:ext>
            </a:extLst>
          </p:cNvPr>
          <p:cNvGrpSpPr/>
          <p:nvPr/>
        </p:nvGrpSpPr>
        <p:grpSpPr>
          <a:xfrm>
            <a:off x="1528904" y="1316736"/>
            <a:ext cx="7289976" cy="830997"/>
            <a:chOff x="970104" y="4503003"/>
            <a:chExt cx="7289976" cy="830997"/>
          </a:xfrm>
        </p:grpSpPr>
        <p:sp>
          <p:nvSpPr>
            <p:cNvPr id="37" name="TextBox 36">
              <a:extLst>
                <a:ext uri="{FF2B5EF4-FFF2-40B4-BE49-F238E27FC236}">
                  <a16:creationId xmlns:a16="http://schemas.microsoft.com/office/drawing/2014/main" id="{3C5D0AA8-0BFE-4509-BA53-750694DDAA2D}"/>
                </a:ext>
              </a:extLst>
            </p:cNvPr>
            <p:cNvSpPr txBox="1"/>
            <p:nvPr/>
          </p:nvSpPr>
          <p:spPr>
            <a:xfrm>
              <a:off x="970104" y="4503003"/>
              <a:ext cx="172835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8,050</a:t>
              </a:r>
            </a:p>
          </p:txBody>
        </p:sp>
        <p:sp>
          <p:nvSpPr>
            <p:cNvPr id="38" name="TextBox 37">
              <a:extLst>
                <a:ext uri="{FF2B5EF4-FFF2-40B4-BE49-F238E27FC236}">
                  <a16:creationId xmlns:a16="http://schemas.microsoft.com/office/drawing/2014/main" id="{65587370-D727-49A2-8A9B-1DAF63F1B713}"/>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Pancreatic cancers arising from a mucinous pancreatic cyst (IPMN/MCN).</a:t>
              </a:r>
            </a:p>
          </p:txBody>
        </p:sp>
      </p:grpSp>
      <p:grpSp>
        <p:nvGrpSpPr>
          <p:cNvPr id="10" name="Group 9">
            <a:extLst>
              <a:ext uri="{FF2B5EF4-FFF2-40B4-BE49-F238E27FC236}">
                <a16:creationId xmlns:a16="http://schemas.microsoft.com/office/drawing/2014/main" id="{16DFD7D8-8AE5-4334-A586-CAE513DCEF43}"/>
              </a:ext>
            </a:extLst>
          </p:cNvPr>
          <p:cNvGrpSpPr/>
          <p:nvPr/>
        </p:nvGrpSpPr>
        <p:grpSpPr>
          <a:xfrm>
            <a:off x="328254" y="2304288"/>
            <a:ext cx="7027586" cy="830997"/>
            <a:chOff x="-230546" y="4503003"/>
            <a:chExt cx="7027586" cy="830997"/>
          </a:xfrm>
        </p:grpSpPr>
        <p:sp>
          <p:nvSpPr>
            <p:cNvPr id="11" name="TextBox 10">
              <a:extLst>
                <a:ext uri="{FF2B5EF4-FFF2-40B4-BE49-F238E27FC236}">
                  <a16:creationId xmlns:a16="http://schemas.microsoft.com/office/drawing/2014/main" id="{7257260D-F24F-4750-ABA6-7C972347D47E}"/>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12" name="TextBox 11">
              <a:extLst>
                <a:ext uri="{FF2B5EF4-FFF2-40B4-BE49-F238E27FC236}">
                  <a16:creationId xmlns:a16="http://schemas.microsoft.com/office/drawing/2014/main" id="{583DCFB2-2F44-43E8-8800-04A1998E9426}"/>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grpSp>
      <p:grpSp>
        <p:nvGrpSpPr>
          <p:cNvPr id="13" name="Group 12">
            <a:extLst>
              <a:ext uri="{FF2B5EF4-FFF2-40B4-BE49-F238E27FC236}">
                <a16:creationId xmlns:a16="http://schemas.microsoft.com/office/drawing/2014/main" id="{73A47C54-959C-44EF-B081-C68437DC2BE7}"/>
              </a:ext>
            </a:extLst>
          </p:cNvPr>
          <p:cNvGrpSpPr/>
          <p:nvPr/>
        </p:nvGrpSpPr>
        <p:grpSpPr>
          <a:xfrm>
            <a:off x="328254" y="3291840"/>
            <a:ext cx="7027586" cy="830997"/>
            <a:chOff x="-230546" y="4503003"/>
            <a:chExt cx="7027586" cy="830997"/>
          </a:xfrm>
        </p:grpSpPr>
        <p:sp>
          <p:nvSpPr>
            <p:cNvPr id="14" name="TextBox 13">
              <a:extLst>
                <a:ext uri="{FF2B5EF4-FFF2-40B4-BE49-F238E27FC236}">
                  <a16:creationId xmlns:a16="http://schemas.microsoft.com/office/drawing/2014/main" id="{24B21898-047C-4476-AE5F-6169ADFBA23D}"/>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3,231,000</a:t>
              </a:r>
            </a:p>
          </p:txBody>
        </p:sp>
        <p:sp>
          <p:nvSpPr>
            <p:cNvPr id="16" name="TextBox 15">
              <a:extLst>
                <a:ext uri="{FF2B5EF4-FFF2-40B4-BE49-F238E27FC236}">
                  <a16:creationId xmlns:a16="http://schemas.microsoft.com/office/drawing/2014/main" id="{1E1162F2-49FE-43F8-9588-1ABC3FBE1FB1}"/>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mucinous pancreatic cyst</a:t>
              </a:r>
              <a:r>
                <a:rPr lang="en-US" sz="2400" dirty="0">
                  <a:solidFill>
                    <a:schemeClr val="bg1"/>
                  </a:solidFill>
                  <a:latin typeface="Arial" panose="020B0604020202020204" pitchFamily="34" charset="0"/>
                  <a:cs typeface="Arial" panose="020B0604020202020204" pitchFamily="34" charset="0"/>
                </a:rPr>
                <a:t>.</a:t>
              </a:r>
            </a:p>
          </p:txBody>
        </p:sp>
      </p:grpSp>
      <p:pic>
        <p:nvPicPr>
          <p:cNvPr id="15" name="Picture 4" descr="Image result for needle in a haystack">
            <a:extLst>
              <a:ext uri="{FF2B5EF4-FFF2-40B4-BE49-F238E27FC236}">
                <a16:creationId xmlns:a16="http://schemas.microsoft.com/office/drawing/2014/main" id="{2E7EBBEA-AADF-4A39-B7FD-3A43E8768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800" y="4201993"/>
            <a:ext cx="3764280" cy="251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28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26" y="219670"/>
            <a:ext cx="915352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Pancreatic Cysts</a:t>
            </a:r>
          </a:p>
        </p:txBody>
      </p:sp>
      <p:pic>
        <p:nvPicPr>
          <p:cNvPr id="10" name="Picture 5"/>
          <p:cNvPicPr>
            <a:picLocks noChangeArrowheads="1"/>
          </p:cNvPicPr>
          <p:nvPr/>
        </p:nvPicPr>
        <p:blipFill rotWithShape="1">
          <a:blip r:embed="rId4">
            <a:extLst>
              <a:ext uri="{BEBA8EAE-BF5A-486C-A8C5-ECC9F3942E4B}">
                <a14:imgProps xmlns:a14="http://schemas.microsoft.com/office/drawing/2010/main">
                  <a14:imgLayer r:embed="rId5">
                    <a14:imgEffect>
                      <a14:sharpenSoften amount="-22000"/>
                    </a14:imgEffect>
                    <a14:imgEffect>
                      <a14:colorTemperature colorTemp="6625"/>
                    </a14:imgEffect>
                    <a14:imgEffect>
                      <a14:saturation sat="105000"/>
                    </a14:imgEffect>
                    <a14:imgEffect>
                      <a14:brightnessContrast bright="4000"/>
                    </a14:imgEffect>
                  </a14:imgLayer>
                </a14:imgProps>
              </a:ext>
              <a:ext uri="{28A0092B-C50C-407E-A947-70E740481C1C}">
                <a14:useLocalDpi xmlns:a14="http://schemas.microsoft.com/office/drawing/2010/main" val="0"/>
              </a:ext>
            </a:extLst>
          </a:blip>
          <a:srcRect l="26455" t="72176" r="58925" b="11146"/>
          <a:stretch/>
        </p:blipFill>
        <p:spPr bwMode="auto">
          <a:xfrm>
            <a:off x="995058" y="4724400"/>
            <a:ext cx="757542" cy="667540"/>
          </a:xfrm>
          <a:prstGeom prst="ellipse">
            <a:avLst/>
          </a:prstGeom>
          <a:noFill/>
          <a:ln w="28575">
            <a:solidFill>
              <a:schemeClr val="bg1">
                <a:lumMod val="95000"/>
                <a:lumOff val="5000"/>
              </a:schemeClr>
            </a:solidFill>
            <a:miter lim="800000"/>
            <a:headEnd/>
            <a:tailEnd/>
          </a:ln>
          <a:effectLst>
            <a:outerShdw blurRad="584200" dist="228600" dir="3900000" sx="112000" sy="112000" algn="ctr">
              <a:srgbClr val="000000">
                <a:alpha val="0"/>
              </a:srgbClr>
            </a:outerShdw>
            <a:reflection endPos="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338462" y="2819400"/>
            <a:ext cx="2179536" cy="584775"/>
          </a:xfrm>
          <a:prstGeom prst="rect">
            <a:avLst/>
          </a:prstGeom>
          <a:solidFill>
            <a:schemeClr val="bg1"/>
          </a:solidFill>
        </p:spPr>
        <p:txBody>
          <a:bodyPr wrap="square" rtlCol="0">
            <a:spAutoFit/>
          </a:bodyPr>
          <a:lstStyle/>
          <a:p>
            <a:pPr algn="ctr"/>
            <a:r>
              <a:rPr lang="en-US" sz="1600" b="1" dirty="0"/>
              <a:t>Endoscopic Ultrasound</a:t>
            </a:r>
          </a:p>
          <a:p>
            <a:pPr algn="ctr"/>
            <a:r>
              <a:rPr lang="en-US" sz="1600" b="1" dirty="0"/>
              <a:t>Fine Needle Aspiration</a:t>
            </a:r>
          </a:p>
        </p:txBody>
      </p:sp>
      <p:sp>
        <p:nvSpPr>
          <p:cNvPr id="6" name="TextBox 5"/>
          <p:cNvSpPr txBox="1"/>
          <p:nvPr/>
        </p:nvSpPr>
        <p:spPr>
          <a:xfrm>
            <a:off x="4755444" y="1283072"/>
            <a:ext cx="4114800" cy="5339923"/>
          </a:xfrm>
          <a:prstGeom prst="rect">
            <a:avLst/>
          </a:prstGeom>
          <a:noFill/>
        </p:spPr>
        <p:txBody>
          <a:bodyPr wrap="square" rtlCol="0">
            <a:spAutoFit/>
          </a:bodyPr>
          <a:lstStyle/>
          <a:p>
            <a:pPr algn="ctr"/>
            <a:r>
              <a:rPr lang="en-US" sz="2800" b="1" dirty="0"/>
              <a:t>Diagnostic Modalities</a:t>
            </a:r>
          </a:p>
          <a:p>
            <a:pPr algn="ctr"/>
            <a:endParaRPr lang="en-US" sz="1100" b="1" dirty="0"/>
          </a:p>
          <a:p>
            <a:pPr marL="457200" indent="-457200">
              <a:buFont typeface="Arial" panose="020B0604020202020204" pitchFamily="34" charset="0"/>
              <a:buChar char="•"/>
            </a:pPr>
            <a:r>
              <a:rPr lang="en-US" sz="2400" b="1" dirty="0"/>
              <a:t>Endoscopic ultrasound (EUS) has variable sensitivity and specificity in pancreatic cyst classification.</a:t>
            </a:r>
          </a:p>
          <a:p>
            <a:pPr marL="457200" indent="-457200">
              <a:buFont typeface="Arial" panose="020B0604020202020204" pitchFamily="34" charset="0"/>
              <a:buChar char="•"/>
            </a:pPr>
            <a:endParaRPr lang="en-US" sz="1400" b="1" dirty="0"/>
          </a:p>
          <a:p>
            <a:pPr marL="457200" indent="-457200">
              <a:buFont typeface="Arial" panose="020B0604020202020204" pitchFamily="34" charset="0"/>
              <a:buChar char="•"/>
            </a:pPr>
            <a:r>
              <a:rPr lang="en-US" sz="2400" b="1" dirty="0"/>
              <a:t>Ancillary studies using </a:t>
            </a:r>
            <a:r>
              <a:rPr lang="en-US" sz="2400" b="1" dirty="0">
                <a:solidFill>
                  <a:srgbClr val="FFFF00"/>
                </a:solidFill>
              </a:rPr>
              <a:t>aspirated cyst fluid</a:t>
            </a:r>
            <a:r>
              <a:rPr lang="en-US" sz="2400" b="1" dirty="0"/>
              <a:t>, such as </a:t>
            </a:r>
            <a:r>
              <a:rPr lang="en-US" sz="2400" b="1" u="sng" dirty="0">
                <a:solidFill>
                  <a:srgbClr val="FFFF00"/>
                </a:solidFill>
              </a:rPr>
              <a:t>CEA</a:t>
            </a:r>
            <a:r>
              <a:rPr lang="en-US" sz="2400" b="1" dirty="0"/>
              <a:t> (marker of mucinous cysts) and </a:t>
            </a:r>
            <a:r>
              <a:rPr lang="en-US" sz="2400" b="1" u="sng" dirty="0">
                <a:solidFill>
                  <a:srgbClr val="FFFF00"/>
                </a:solidFill>
              </a:rPr>
              <a:t>cytology</a:t>
            </a:r>
            <a:r>
              <a:rPr lang="en-US" sz="2400" b="1" dirty="0"/>
              <a:t>, have had limited success in cyst classification and the detection of malignancy.</a:t>
            </a:r>
          </a:p>
        </p:txBody>
      </p:sp>
      <p:sp>
        <p:nvSpPr>
          <p:cNvPr id="8" name="Right Arrow 7"/>
          <p:cNvSpPr/>
          <p:nvPr/>
        </p:nvSpPr>
        <p:spPr>
          <a:xfrm rot="13385520">
            <a:off x="1663206" y="5320807"/>
            <a:ext cx="30480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5638800"/>
            <a:ext cx="1772653" cy="338554"/>
          </a:xfrm>
          <a:prstGeom prst="rect">
            <a:avLst/>
          </a:prstGeom>
          <a:solidFill>
            <a:schemeClr val="bg1"/>
          </a:solidFill>
        </p:spPr>
        <p:txBody>
          <a:bodyPr wrap="square" rtlCol="0">
            <a:spAutoFit/>
          </a:bodyPr>
          <a:lstStyle/>
          <a:p>
            <a:pPr algn="ctr"/>
            <a:r>
              <a:rPr lang="en-US" sz="1600" b="1" dirty="0"/>
              <a:t>Pancreatic Cyst</a:t>
            </a:r>
          </a:p>
        </p:txBody>
      </p:sp>
      <p:sp>
        <p:nvSpPr>
          <p:cNvPr id="9" name="TextBox 8"/>
          <p:cNvSpPr txBox="1"/>
          <p:nvPr/>
        </p:nvSpPr>
        <p:spPr>
          <a:xfrm>
            <a:off x="-9526" y="6106067"/>
            <a:ext cx="4581525" cy="276999"/>
          </a:xfrm>
          <a:prstGeom prst="rect">
            <a:avLst/>
          </a:prstGeom>
          <a:noFill/>
        </p:spPr>
        <p:txBody>
          <a:bodyPr wrap="square" rtlCol="0">
            <a:spAutoFit/>
          </a:bodyPr>
          <a:lstStyle/>
          <a:p>
            <a:pPr algn="r"/>
            <a:r>
              <a:rPr lang="en-US" sz="1200" i="1" dirty="0"/>
              <a:t>Adapted from </a:t>
            </a:r>
            <a:r>
              <a:rPr lang="en-US" sz="1200" i="1" dirty="0" err="1"/>
              <a:t>Brugge</a:t>
            </a:r>
            <a:r>
              <a:rPr lang="en-US" sz="1200" i="1" dirty="0"/>
              <a:t> </a:t>
            </a:r>
            <a:r>
              <a:rPr lang="en-US" sz="1200" i="1" dirty="0" err="1"/>
              <a:t>WR</a:t>
            </a:r>
            <a:r>
              <a:rPr lang="en-US" sz="1200" i="1" dirty="0"/>
              <a:t>. </a:t>
            </a:r>
            <a:r>
              <a:rPr lang="en-US" sz="1200" i="1" dirty="0" err="1"/>
              <a:t>Endosc</a:t>
            </a:r>
            <a:r>
              <a:rPr lang="en-US" sz="1200" i="1" dirty="0"/>
              <a:t> Ultrasound 2012 Jul; 1(2):59-60.</a:t>
            </a:r>
          </a:p>
        </p:txBody>
      </p:sp>
    </p:spTree>
    <p:extLst>
      <p:ext uri="{BB962C8B-B14F-4D97-AF65-F5344CB8AC3E}">
        <p14:creationId xmlns:p14="http://schemas.microsoft.com/office/powerpoint/2010/main" val="188789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rrowheads="1"/>
          </p:cNvPicPr>
          <p:nvPr/>
        </p:nvPicPr>
        <p:blipFill rotWithShape="1">
          <a:blip r:embed="rId4">
            <a:extLst>
              <a:ext uri="{BEBA8EAE-BF5A-486C-A8C5-ECC9F3942E4B}">
                <a14:imgProps xmlns:a14="http://schemas.microsoft.com/office/drawing/2010/main">
                  <a14:imgLayer r:embed="rId5">
                    <a14:imgEffect>
                      <a14:sharpenSoften amount="-22000"/>
                    </a14:imgEffect>
                    <a14:imgEffect>
                      <a14:colorTemperature colorTemp="6625"/>
                    </a14:imgEffect>
                    <a14:imgEffect>
                      <a14:saturation sat="105000"/>
                    </a14:imgEffect>
                    <a14:imgEffect>
                      <a14:brightnessContrast bright="4000"/>
                    </a14:imgEffect>
                  </a14:imgLayer>
                </a14:imgProps>
              </a:ext>
              <a:ext uri="{28A0092B-C50C-407E-A947-70E740481C1C}">
                <a14:useLocalDpi xmlns:a14="http://schemas.microsoft.com/office/drawing/2010/main" val="0"/>
              </a:ext>
            </a:extLst>
          </a:blip>
          <a:srcRect l="26455" t="72176" r="58925" b="11146"/>
          <a:stretch/>
        </p:blipFill>
        <p:spPr bwMode="auto">
          <a:xfrm>
            <a:off x="995058" y="4724400"/>
            <a:ext cx="757542" cy="667540"/>
          </a:xfrm>
          <a:prstGeom prst="ellipse">
            <a:avLst/>
          </a:prstGeom>
          <a:noFill/>
          <a:ln w="28575">
            <a:solidFill>
              <a:schemeClr val="bg1">
                <a:lumMod val="95000"/>
                <a:lumOff val="5000"/>
              </a:schemeClr>
            </a:solidFill>
            <a:miter lim="800000"/>
            <a:headEnd/>
            <a:tailEnd/>
          </a:ln>
          <a:effectLst>
            <a:outerShdw blurRad="584200" dist="228600" dir="3900000" sx="112000" sy="112000" algn="ctr">
              <a:srgbClr val="000000">
                <a:alpha val="0"/>
              </a:srgbClr>
            </a:outerShdw>
            <a:reflection endPos="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p:spPr>
      </p:pic>
      <p:sp>
        <p:nvSpPr>
          <p:cNvPr id="7" name="Right Arrow 6"/>
          <p:cNvSpPr/>
          <p:nvPr/>
        </p:nvSpPr>
        <p:spPr>
          <a:xfrm rot="13385520">
            <a:off x="1663206" y="5320807"/>
            <a:ext cx="30480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57400" y="5638800"/>
            <a:ext cx="1772653" cy="338554"/>
          </a:xfrm>
          <a:prstGeom prst="rect">
            <a:avLst/>
          </a:prstGeom>
          <a:solidFill>
            <a:schemeClr val="bg1"/>
          </a:solidFill>
        </p:spPr>
        <p:txBody>
          <a:bodyPr wrap="square" rtlCol="0">
            <a:spAutoFit/>
          </a:bodyPr>
          <a:lstStyle/>
          <a:p>
            <a:pPr algn="ctr"/>
            <a:r>
              <a:rPr lang="en-US" sz="1600" b="1" dirty="0"/>
              <a:t>Pancreatic Cyst</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057"/>
          <a:stretch/>
        </p:blipFill>
        <p:spPr>
          <a:xfrm>
            <a:off x="4582706" y="1371600"/>
            <a:ext cx="4561294" cy="47244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7289" y="3306713"/>
            <a:ext cx="272656" cy="27594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3800" y="2777332"/>
            <a:ext cx="272656" cy="27594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8150" y="3168741"/>
            <a:ext cx="272656" cy="275941"/>
          </a:xfrm>
          <a:prstGeom prst="rect">
            <a:avLst/>
          </a:prstGeom>
        </p:spPr>
      </p:pic>
      <p:sp>
        <p:nvSpPr>
          <p:cNvPr id="15" name="TextBox 14"/>
          <p:cNvSpPr txBox="1"/>
          <p:nvPr/>
        </p:nvSpPr>
        <p:spPr>
          <a:xfrm>
            <a:off x="-9526" y="6106067"/>
            <a:ext cx="4581525" cy="276999"/>
          </a:xfrm>
          <a:prstGeom prst="rect">
            <a:avLst/>
          </a:prstGeom>
          <a:noFill/>
        </p:spPr>
        <p:txBody>
          <a:bodyPr wrap="square" rtlCol="0">
            <a:spAutoFit/>
          </a:bodyPr>
          <a:lstStyle/>
          <a:p>
            <a:pPr algn="r"/>
            <a:r>
              <a:rPr lang="en-US" sz="1200" i="1" dirty="0"/>
              <a:t>Adapted from </a:t>
            </a:r>
            <a:r>
              <a:rPr lang="en-US" sz="1200" i="1" dirty="0" err="1"/>
              <a:t>Brugge</a:t>
            </a:r>
            <a:r>
              <a:rPr lang="en-US" sz="1200" i="1" dirty="0"/>
              <a:t> </a:t>
            </a:r>
            <a:r>
              <a:rPr lang="en-US" sz="1200" i="1" dirty="0" err="1"/>
              <a:t>WR</a:t>
            </a:r>
            <a:r>
              <a:rPr lang="en-US" sz="1200" i="1" dirty="0"/>
              <a:t>. </a:t>
            </a:r>
            <a:r>
              <a:rPr lang="en-US" sz="1200" i="1" dirty="0" err="1"/>
              <a:t>Endosc</a:t>
            </a:r>
            <a:r>
              <a:rPr lang="en-US" sz="1200" i="1" dirty="0"/>
              <a:t> Ultrasound 2012 Jul; 1(2):59-60.</a:t>
            </a:r>
          </a:p>
        </p:txBody>
      </p:sp>
      <p:sp>
        <p:nvSpPr>
          <p:cNvPr id="19" name="TextBox 18"/>
          <p:cNvSpPr txBox="1"/>
          <p:nvPr/>
        </p:nvSpPr>
        <p:spPr>
          <a:xfrm>
            <a:off x="338462" y="2819400"/>
            <a:ext cx="2179536" cy="584775"/>
          </a:xfrm>
          <a:prstGeom prst="rect">
            <a:avLst/>
          </a:prstGeom>
          <a:solidFill>
            <a:schemeClr val="bg1"/>
          </a:solidFill>
        </p:spPr>
        <p:txBody>
          <a:bodyPr wrap="square" rtlCol="0">
            <a:spAutoFit/>
          </a:bodyPr>
          <a:lstStyle/>
          <a:p>
            <a:pPr algn="ctr"/>
            <a:r>
              <a:rPr lang="en-US" sz="1600" b="1" dirty="0"/>
              <a:t>Endoscopic Ultrasound</a:t>
            </a:r>
          </a:p>
          <a:p>
            <a:pPr algn="ctr"/>
            <a:r>
              <a:rPr lang="en-US" sz="1600" b="1" dirty="0"/>
              <a:t>Fine Needle Aspiration</a:t>
            </a:r>
          </a:p>
        </p:txBody>
      </p:sp>
      <p:sp>
        <p:nvSpPr>
          <p:cNvPr id="22" name="TextBox 21">
            <a:extLst>
              <a:ext uri="{FF2B5EF4-FFF2-40B4-BE49-F238E27FC236}">
                <a16:creationId xmlns:a16="http://schemas.microsoft.com/office/drawing/2014/main" id="{A6D33B71-43A4-4142-B858-59A41F1C0B22}"/>
              </a:ext>
            </a:extLst>
          </p:cNvPr>
          <p:cNvSpPr txBox="1"/>
          <p:nvPr/>
        </p:nvSpPr>
        <p:spPr>
          <a:xfrm>
            <a:off x="4741333" y="5496580"/>
            <a:ext cx="4222045" cy="523220"/>
          </a:xfrm>
          <a:prstGeom prst="rect">
            <a:avLst/>
          </a:prstGeom>
          <a:solidFill>
            <a:schemeClr val="bg1"/>
          </a:solidFill>
        </p:spPr>
        <p:txBody>
          <a:bodyPr wrap="square" rtlCol="0">
            <a:spAutoFit/>
          </a:bodyPr>
          <a:lstStyle/>
          <a:p>
            <a:pPr algn="ctr"/>
            <a:r>
              <a:rPr lang="en-US" sz="2800" b="1" dirty="0"/>
              <a:t>Pancreatic Cyst (IPMN)</a:t>
            </a:r>
          </a:p>
        </p:txBody>
      </p:sp>
      <p:sp>
        <p:nvSpPr>
          <p:cNvPr id="23" name="TextBox 22">
            <a:extLst>
              <a:ext uri="{FF2B5EF4-FFF2-40B4-BE49-F238E27FC236}">
                <a16:creationId xmlns:a16="http://schemas.microsoft.com/office/drawing/2014/main" id="{BA01B069-B46F-4EAE-A475-A7909663C95B}"/>
              </a:ext>
            </a:extLst>
          </p:cNvPr>
          <p:cNvSpPr txBox="1"/>
          <p:nvPr/>
        </p:nvSpPr>
        <p:spPr>
          <a:xfrm>
            <a:off x="-9526" y="219670"/>
            <a:ext cx="915352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Pancreatic Cysts</a:t>
            </a:r>
          </a:p>
        </p:txBody>
      </p:sp>
    </p:spTree>
    <p:extLst>
      <p:ext uri="{BB962C8B-B14F-4D97-AF65-F5344CB8AC3E}">
        <p14:creationId xmlns:p14="http://schemas.microsoft.com/office/powerpoint/2010/main" val="3106711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rrowheads="1"/>
          </p:cNvPicPr>
          <p:nvPr/>
        </p:nvPicPr>
        <p:blipFill rotWithShape="1">
          <a:blip r:embed="rId4">
            <a:extLst>
              <a:ext uri="{BEBA8EAE-BF5A-486C-A8C5-ECC9F3942E4B}">
                <a14:imgProps xmlns:a14="http://schemas.microsoft.com/office/drawing/2010/main">
                  <a14:imgLayer r:embed="rId5">
                    <a14:imgEffect>
                      <a14:sharpenSoften amount="-22000"/>
                    </a14:imgEffect>
                    <a14:imgEffect>
                      <a14:colorTemperature colorTemp="6625"/>
                    </a14:imgEffect>
                    <a14:imgEffect>
                      <a14:saturation sat="105000"/>
                    </a14:imgEffect>
                    <a14:imgEffect>
                      <a14:brightnessContrast bright="4000"/>
                    </a14:imgEffect>
                  </a14:imgLayer>
                </a14:imgProps>
              </a:ext>
              <a:ext uri="{28A0092B-C50C-407E-A947-70E740481C1C}">
                <a14:useLocalDpi xmlns:a14="http://schemas.microsoft.com/office/drawing/2010/main" val="0"/>
              </a:ext>
            </a:extLst>
          </a:blip>
          <a:srcRect l="26455" t="72176" r="58925" b="11146"/>
          <a:stretch/>
        </p:blipFill>
        <p:spPr bwMode="auto">
          <a:xfrm>
            <a:off x="995058" y="4724400"/>
            <a:ext cx="757542" cy="667540"/>
          </a:xfrm>
          <a:prstGeom prst="ellipse">
            <a:avLst/>
          </a:prstGeom>
          <a:noFill/>
          <a:ln w="28575">
            <a:solidFill>
              <a:schemeClr val="bg1">
                <a:lumMod val="95000"/>
                <a:lumOff val="5000"/>
              </a:schemeClr>
            </a:solidFill>
            <a:miter lim="800000"/>
            <a:headEnd/>
            <a:tailEnd/>
          </a:ln>
          <a:effectLst>
            <a:outerShdw blurRad="584200" dist="228600" dir="3900000" sx="112000" sy="112000" algn="ctr">
              <a:srgbClr val="000000">
                <a:alpha val="0"/>
              </a:srgbClr>
            </a:outerShdw>
            <a:reflection endPos="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
        <p:nvSpPr>
          <p:cNvPr id="7" name="Right Arrow 6"/>
          <p:cNvSpPr/>
          <p:nvPr/>
        </p:nvSpPr>
        <p:spPr>
          <a:xfrm rot="13385520">
            <a:off x="1663206" y="5320807"/>
            <a:ext cx="30480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57400" y="5638800"/>
            <a:ext cx="1772653" cy="338554"/>
          </a:xfrm>
          <a:prstGeom prst="rect">
            <a:avLst/>
          </a:prstGeom>
          <a:solidFill>
            <a:schemeClr val="bg1"/>
          </a:solidFill>
        </p:spPr>
        <p:txBody>
          <a:bodyPr wrap="square" rtlCol="0">
            <a:spAutoFit/>
          </a:bodyPr>
          <a:lstStyle/>
          <a:p>
            <a:pPr algn="ctr"/>
            <a:r>
              <a:rPr lang="en-US" sz="1600" b="1" dirty="0"/>
              <a:t>Pancreatic Cyst</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057"/>
          <a:stretch/>
        </p:blipFill>
        <p:spPr>
          <a:xfrm>
            <a:off x="4582706" y="1371600"/>
            <a:ext cx="4561294" cy="47244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7289" y="3306713"/>
            <a:ext cx="272656" cy="27594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2777332"/>
            <a:ext cx="272656" cy="2759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8150" y="3168741"/>
            <a:ext cx="272656" cy="275941"/>
          </a:xfrm>
          <a:prstGeom prst="rect">
            <a:avLst/>
          </a:prstGeom>
        </p:spPr>
      </p:pic>
      <p:cxnSp>
        <p:nvCxnSpPr>
          <p:cNvPr id="19" name="Straight Arrow Connector 18"/>
          <p:cNvCxnSpPr/>
          <p:nvPr/>
        </p:nvCxnSpPr>
        <p:spPr>
          <a:xfrm flipV="1">
            <a:off x="7015753" y="3582654"/>
            <a:ext cx="1338293" cy="1615823"/>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33221" y="3444684"/>
            <a:ext cx="683235" cy="166071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33221" y="3053275"/>
            <a:ext cx="410579" cy="2052125"/>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9153" y="5029200"/>
            <a:ext cx="2408136" cy="338554"/>
          </a:xfrm>
          <a:prstGeom prst="rect">
            <a:avLst/>
          </a:prstGeom>
          <a:solidFill>
            <a:schemeClr val="bg1"/>
          </a:solidFill>
        </p:spPr>
        <p:txBody>
          <a:bodyPr wrap="square" rtlCol="0">
            <a:spAutoFit/>
          </a:bodyPr>
          <a:lstStyle/>
          <a:p>
            <a:r>
              <a:rPr lang="en-US" sz="1600" b="1" dirty="0"/>
              <a:t>Exfoliated Cyst Epithelium</a:t>
            </a:r>
          </a:p>
        </p:txBody>
      </p:sp>
      <p:sp>
        <p:nvSpPr>
          <p:cNvPr id="24" name="TextBox 23"/>
          <p:cNvSpPr txBox="1"/>
          <p:nvPr/>
        </p:nvSpPr>
        <p:spPr>
          <a:xfrm>
            <a:off x="-9526" y="6106067"/>
            <a:ext cx="4581525" cy="276999"/>
          </a:xfrm>
          <a:prstGeom prst="rect">
            <a:avLst/>
          </a:prstGeom>
          <a:noFill/>
        </p:spPr>
        <p:txBody>
          <a:bodyPr wrap="square" rtlCol="0">
            <a:spAutoFit/>
          </a:bodyPr>
          <a:lstStyle/>
          <a:p>
            <a:pPr algn="r"/>
            <a:r>
              <a:rPr lang="en-US" sz="1200" i="1" dirty="0"/>
              <a:t>Adapted from </a:t>
            </a:r>
            <a:r>
              <a:rPr lang="en-US" sz="1200" i="1" dirty="0" err="1"/>
              <a:t>Brugge</a:t>
            </a:r>
            <a:r>
              <a:rPr lang="en-US" sz="1200" i="1" dirty="0"/>
              <a:t> </a:t>
            </a:r>
            <a:r>
              <a:rPr lang="en-US" sz="1200" i="1" dirty="0" err="1"/>
              <a:t>WR</a:t>
            </a:r>
            <a:r>
              <a:rPr lang="en-US" sz="1200" i="1" dirty="0"/>
              <a:t>. </a:t>
            </a:r>
            <a:r>
              <a:rPr lang="en-US" sz="1200" i="1" dirty="0" err="1"/>
              <a:t>Endosc</a:t>
            </a:r>
            <a:r>
              <a:rPr lang="en-US" sz="1200" i="1" dirty="0"/>
              <a:t> Ultrasound 2012 Jul; 1(2):59-60.</a:t>
            </a:r>
          </a:p>
        </p:txBody>
      </p:sp>
      <p:sp>
        <p:nvSpPr>
          <p:cNvPr id="26" name="TextBox 25"/>
          <p:cNvSpPr txBox="1"/>
          <p:nvPr/>
        </p:nvSpPr>
        <p:spPr>
          <a:xfrm>
            <a:off x="338462" y="2819400"/>
            <a:ext cx="2179536" cy="584775"/>
          </a:xfrm>
          <a:prstGeom prst="rect">
            <a:avLst/>
          </a:prstGeom>
          <a:solidFill>
            <a:schemeClr val="bg1"/>
          </a:solidFill>
        </p:spPr>
        <p:txBody>
          <a:bodyPr wrap="square" rtlCol="0">
            <a:spAutoFit/>
          </a:bodyPr>
          <a:lstStyle/>
          <a:p>
            <a:pPr algn="ctr"/>
            <a:r>
              <a:rPr lang="en-US" sz="1600" b="1" dirty="0"/>
              <a:t>Endoscopic Ultrasound</a:t>
            </a:r>
          </a:p>
          <a:p>
            <a:pPr algn="ctr"/>
            <a:r>
              <a:rPr lang="en-US" sz="1600" b="1" dirty="0"/>
              <a:t>Fine Needle Aspiration</a:t>
            </a:r>
          </a:p>
        </p:txBody>
      </p:sp>
      <p:sp>
        <p:nvSpPr>
          <p:cNvPr id="28" name="TextBox 27">
            <a:extLst>
              <a:ext uri="{FF2B5EF4-FFF2-40B4-BE49-F238E27FC236}">
                <a16:creationId xmlns:a16="http://schemas.microsoft.com/office/drawing/2014/main" id="{161CFE03-B6D7-48E1-92DF-27A489B357D2}"/>
              </a:ext>
            </a:extLst>
          </p:cNvPr>
          <p:cNvSpPr txBox="1"/>
          <p:nvPr/>
        </p:nvSpPr>
        <p:spPr>
          <a:xfrm>
            <a:off x="-9526" y="219670"/>
            <a:ext cx="915352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Pancreatic Cysts</a:t>
            </a:r>
          </a:p>
        </p:txBody>
      </p:sp>
      <p:sp>
        <p:nvSpPr>
          <p:cNvPr id="20" name="TextBox 19">
            <a:extLst>
              <a:ext uri="{FF2B5EF4-FFF2-40B4-BE49-F238E27FC236}">
                <a16:creationId xmlns:a16="http://schemas.microsoft.com/office/drawing/2014/main" id="{CF503A2A-40E6-4FB6-981D-E501B2C9B650}"/>
              </a:ext>
            </a:extLst>
          </p:cNvPr>
          <p:cNvSpPr txBox="1"/>
          <p:nvPr/>
        </p:nvSpPr>
        <p:spPr>
          <a:xfrm>
            <a:off x="4741333" y="5496580"/>
            <a:ext cx="4222045" cy="523220"/>
          </a:xfrm>
          <a:prstGeom prst="rect">
            <a:avLst/>
          </a:prstGeom>
          <a:solidFill>
            <a:schemeClr val="bg1"/>
          </a:solidFill>
        </p:spPr>
        <p:txBody>
          <a:bodyPr wrap="square" rtlCol="0">
            <a:spAutoFit/>
          </a:bodyPr>
          <a:lstStyle/>
          <a:p>
            <a:pPr algn="ctr"/>
            <a:r>
              <a:rPr lang="en-US" sz="2800" b="1" dirty="0"/>
              <a:t>Pancreatic Cyst (IPMN)</a:t>
            </a:r>
          </a:p>
        </p:txBody>
      </p:sp>
    </p:spTree>
    <p:extLst>
      <p:ext uri="{BB962C8B-B14F-4D97-AF65-F5344CB8AC3E}">
        <p14:creationId xmlns:p14="http://schemas.microsoft.com/office/powerpoint/2010/main" val="2091472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rrowheads="1"/>
          </p:cNvPicPr>
          <p:nvPr/>
        </p:nvPicPr>
        <p:blipFill rotWithShape="1">
          <a:blip r:embed="rId4">
            <a:extLst>
              <a:ext uri="{BEBA8EAE-BF5A-486C-A8C5-ECC9F3942E4B}">
                <a14:imgProps xmlns:a14="http://schemas.microsoft.com/office/drawing/2010/main">
                  <a14:imgLayer r:embed="rId5">
                    <a14:imgEffect>
                      <a14:sharpenSoften amount="-22000"/>
                    </a14:imgEffect>
                    <a14:imgEffect>
                      <a14:colorTemperature colorTemp="6625"/>
                    </a14:imgEffect>
                    <a14:imgEffect>
                      <a14:saturation sat="105000"/>
                    </a14:imgEffect>
                    <a14:imgEffect>
                      <a14:brightnessContrast bright="4000"/>
                    </a14:imgEffect>
                  </a14:imgLayer>
                </a14:imgProps>
              </a:ext>
              <a:ext uri="{28A0092B-C50C-407E-A947-70E740481C1C}">
                <a14:useLocalDpi xmlns:a14="http://schemas.microsoft.com/office/drawing/2010/main" val="0"/>
              </a:ext>
            </a:extLst>
          </a:blip>
          <a:srcRect l="26455" t="72176" r="58925" b="11146"/>
          <a:stretch/>
        </p:blipFill>
        <p:spPr bwMode="auto">
          <a:xfrm>
            <a:off x="995058" y="4724400"/>
            <a:ext cx="757542" cy="667540"/>
          </a:xfrm>
          <a:prstGeom prst="ellipse">
            <a:avLst/>
          </a:prstGeom>
          <a:noFill/>
          <a:ln w="28575">
            <a:solidFill>
              <a:schemeClr val="bg1">
                <a:lumMod val="95000"/>
                <a:lumOff val="5000"/>
              </a:schemeClr>
            </a:solidFill>
            <a:miter lim="800000"/>
            <a:headEnd/>
            <a:tailEnd/>
          </a:ln>
          <a:effectLst>
            <a:outerShdw blurRad="584200" dist="228600" dir="3900000" sx="112000" sy="112000" algn="ctr">
              <a:srgbClr val="000000">
                <a:alpha val="0"/>
              </a:srgbClr>
            </a:outerShdw>
            <a:reflection endPos="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
        <p:nvSpPr>
          <p:cNvPr id="7" name="Right Arrow 6"/>
          <p:cNvSpPr/>
          <p:nvPr/>
        </p:nvSpPr>
        <p:spPr>
          <a:xfrm rot="13385520">
            <a:off x="1663206" y="5320807"/>
            <a:ext cx="30480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57400" y="5638800"/>
            <a:ext cx="1772653" cy="338554"/>
          </a:xfrm>
          <a:prstGeom prst="rect">
            <a:avLst/>
          </a:prstGeom>
          <a:solidFill>
            <a:schemeClr val="bg1"/>
          </a:solidFill>
        </p:spPr>
        <p:txBody>
          <a:bodyPr wrap="square" rtlCol="0">
            <a:spAutoFit/>
          </a:bodyPr>
          <a:lstStyle/>
          <a:p>
            <a:pPr algn="ctr"/>
            <a:r>
              <a:rPr lang="en-US" sz="1600" b="1" dirty="0"/>
              <a:t>Pancreatic Cyst</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057"/>
          <a:stretch/>
        </p:blipFill>
        <p:spPr>
          <a:xfrm>
            <a:off x="4582706" y="1371600"/>
            <a:ext cx="4561294" cy="47244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7289" y="3306713"/>
            <a:ext cx="272656" cy="27594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2777332"/>
            <a:ext cx="272656" cy="2759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8150" y="3168741"/>
            <a:ext cx="272656" cy="275941"/>
          </a:xfrm>
          <a:prstGeom prst="rect">
            <a:avLst/>
          </a:prstGeom>
        </p:spPr>
      </p:pic>
      <p:cxnSp>
        <p:nvCxnSpPr>
          <p:cNvPr id="19" name="Straight Arrow Connector 18"/>
          <p:cNvCxnSpPr/>
          <p:nvPr/>
        </p:nvCxnSpPr>
        <p:spPr>
          <a:xfrm flipV="1">
            <a:off x="7015753" y="3582654"/>
            <a:ext cx="1338293" cy="1615823"/>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33221" y="3444684"/>
            <a:ext cx="683235" cy="166071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33221" y="3053275"/>
            <a:ext cx="410579" cy="2052125"/>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9153" y="5029200"/>
            <a:ext cx="2408136" cy="338554"/>
          </a:xfrm>
          <a:prstGeom prst="rect">
            <a:avLst/>
          </a:prstGeom>
          <a:solidFill>
            <a:schemeClr val="bg1"/>
          </a:solidFill>
        </p:spPr>
        <p:txBody>
          <a:bodyPr wrap="square" rtlCol="0">
            <a:spAutoFit/>
          </a:bodyPr>
          <a:lstStyle/>
          <a:p>
            <a:r>
              <a:rPr lang="en-US" sz="1600" b="1" dirty="0"/>
              <a:t>Exfoliated Cyst Epithelium</a:t>
            </a:r>
          </a:p>
        </p:txBody>
      </p:sp>
      <p:sp>
        <p:nvSpPr>
          <p:cNvPr id="24" name="TextBox 23"/>
          <p:cNvSpPr txBox="1"/>
          <p:nvPr/>
        </p:nvSpPr>
        <p:spPr>
          <a:xfrm>
            <a:off x="4639582" y="1447800"/>
            <a:ext cx="2599418" cy="338554"/>
          </a:xfrm>
          <a:prstGeom prst="rect">
            <a:avLst/>
          </a:prstGeom>
          <a:solidFill>
            <a:schemeClr val="bg1"/>
          </a:solidFill>
        </p:spPr>
        <p:txBody>
          <a:bodyPr wrap="square" rtlCol="0">
            <a:spAutoFit/>
          </a:bodyPr>
          <a:lstStyle/>
          <a:p>
            <a:r>
              <a:rPr lang="en-US" sz="1600" b="1" dirty="0"/>
              <a:t>Lysed Cyst Epithelium (DNA)</a:t>
            </a:r>
          </a:p>
        </p:txBody>
      </p:sp>
      <p:sp>
        <p:nvSpPr>
          <p:cNvPr id="25" name="TextBox 24"/>
          <p:cNvSpPr txBox="1"/>
          <p:nvPr/>
        </p:nvSpPr>
        <p:spPr>
          <a:xfrm>
            <a:off x="-9526" y="6106067"/>
            <a:ext cx="4581525" cy="276999"/>
          </a:xfrm>
          <a:prstGeom prst="rect">
            <a:avLst/>
          </a:prstGeom>
          <a:noFill/>
        </p:spPr>
        <p:txBody>
          <a:bodyPr wrap="square" rtlCol="0">
            <a:spAutoFit/>
          </a:bodyPr>
          <a:lstStyle/>
          <a:p>
            <a:pPr algn="r"/>
            <a:r>
              <a:rPr lang="en-US" sz="1200" i="1" dirty="0"/>
              <a:t>Adapted from </a:t>
            </a:r>
            <a:r>
              <a:rPr lang="en-US" sz="1200" i="1" dirty="0" err="1"/>
              <a:t>Brugge</a:t>
            </a:r>
            <a:r>
              <a:rPr lang="en-US" sz="1200" i="1" dirty="0"/>
              <a:t> </a:t>
            </a:r>
            <a:r>
              <a:rPr lang="en-US" sz="1200" i="1" dirty="0" err="1"/>
              <a:t>WR</a:t>
            </a:r>
            <a:r>
              <a:rPr lang="en-US" sz="1200" i="1" dirty="0"/>
              <a:t>. </a:t>
            </a:r>
            <a:r>
              <a:rPr lang="en-US" sz="1200" i="1" dirty="0" err="1"/>
              <a:t>Endosc</a:t>
            </a:r>
            <a:r>
              <a:rPr lang="en-US" sz="1200" i="1" dirty="0"/>
              <a:t> Ultrasound 2012 Jul; 1(2):59-60.</a:t>
            </a:r>
          </a:p>
        </p:txBody>
      </p:sp>
      <p:sp>
        <p:nvSpPr>
          <p:cNvPr id="27" name="TextBox 26"/>
          <p:cNvSpPr txBox="1"/>
          <p:nvPr/>
        </p:nvSpPr>
        <p:spPr>
          <a:xfrm>
            <a:off x="338462" y="2819400"/>
            <a:ext cx="2179536" cy="584775"/>
          </a:xfrm>
          <a:prstGeom prst="rect">
            <a:avLst/>
          </a:prstGeom>
          <a:solidFill>
            <a:schemeClr val="bg1"/>
          </a:solidFill>
        </p:spPr>
        <p:txBody>
          <a:bodyPr wrap="square" rtlCol="0">
            <a:spAutoFit/>
          </a:bodyPr>
          <a:lstStyle/>
          <a:p>
            <a:pPr algn="ctr"/>
            <a:r>
              <a:rPr lang="en-US" sz="1600" b="1" dirty="0"/>
              <a:t>Endoscopic Ultrasound</a:t>
            </a:r>
          </a:p>
          <a:p>
            <a:pPr algn="ctr"/>
            <a:r>
              <a:rPr lang="en-US" sz="1600" b="1" dirty="0"/>
              <a:t>Fine Needle Aspiration</a:t>
            </a:r>
          </a:p>
        </p:txBody>
      </p:sp>
      <p:sp>
        <p:nvSpPr>
          <p:cNvPr id="20" name="TextBox 19">
            <a:extLst>
              <a:ext uri="{FF2B5EF4-FFF2-40B4-BE49-F238E27FC236}">
                <a16:creationId xmlns:a16="http://schemas.microsoft.com/office/drawing/2014/main" id="{BF36B95D-1973-41B2-B379-F49C88E97D5C}"/>
              </a:ext>
            </a:extLst>
          </p:cNvPr>
          <p:cNvSpPr txBox="1"/>
          <p:nvPr/>
        </p:nvSpPr>
        <p:spPr>
          <a:xfrm>
            <a:off x="-9526" y="219670"/>
            <a:ext cx="915352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Pancreatic Cysts</a:t>
            </a:r>
          </a:p>
        </p:txBody>
      </p:sp>
      <p:sp>
        <p:nvSpPr>
          <p:cNvPr id="29" name="TextBox 28">
            <a:extLst>
              <a:ext uri="{FF2B5EF4-FFF2-40B4-BE49-F238E27FC236}">
                <a16:creationId xmlns:a16="http://schemas.microsoft.com/office/drawing/2014/main" id="{F3BB9051-86B1-400D-870E-237402362EBF}"/>
              </a:ext>
            </a:extLst>
          </p:cNvPr>
          <p:cNvSpPr txBox="1"/>
          <p:nvPr/>
        </p:nvSpPr>
        <p:spPr>
          <a:xfrm>
            <a:off x="4741333" y="5496580"/>
            <a:ext cx="4222045" cy="523220"/>
          </a:xfrm>
          <a:prstGeom prst="rect">
            <a:avLst/>
          </a:prstGeom>
          <a:solidFill>
            <a:schemeClr val="bg1"/>
          </a:solidFill>
        </p:spPr>
        <p:txBody>
          <a:bodyPr wrap="square" rtlCol="0">
            <a:spAutoFit/>
          </a:bodyPr>
          <a:lstStyle/>
          <a:p>
            <a:pPr algn="ctr"/>
            <a:r>
              <a:rPr lang="en-US" sz="2800" b="1" dirty="0"/>
              <a:t>Pancreatic Cyst (IPMN)</a:t>
            </a:r>
          </a:p>
        </p:txBody>
      </p:sp>
    </p:spTree>
    <p:extLst>
      <p:ext uri="{BB962C8B-B14F-4D97-AF65-F5344CB8AC3E}">
        <p14:creationId xmlns:p14="http://schemas.microsoft.com/office/powerpoint/2010/main" val="2610332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rrowheads="1"/>
          </p:cNvPicPr>
          <p:nvPr/>
        </p:nvPicPr>
        <p:blipFill rotWithShape="1">
          <a:blip r:embed="rId4">
            <a:extLst>
              <a:ext uri="{BEBA8EAE-BF5A-486C-A8C5-ECC9F3942E4B}">
                <a14:imgProps xmlns:a14="http://schemas.microsoft.com/office/drawing/2010/main">
                  <a14:imgLayer r:embed="rId5">
                    <a14:imgEffect>
                      <a14:sharpenSoften amount="-22000"/>
                    </a14:imgEffect>
                    <a14:imgEffect>
                      <a14:colorTemperature colorTemp="6625"/>
                    </a14:imgEffect>
                    <a14:imgEffect>
                      <a14:saturation sat="105000"/>
                    </a14:imgEffect>
                    <a14:imgEffect>
                      <a14:brightnessContrast bright="4000"/>
                    </a14:imgEffect>
                  </a14:imgLayer>
                </a14:imgProps>
              </a:ext>
              <a:ext uri="{28A0092B-C50C-407E-A947-70E740481C1C}">
                <a14:useLocalDpi xmlns:a14="http://schemas.microsoft.com/office/drawing/2010/main" val="0"/>
              </a:ext>
            </a:extLst>
          </a:blip>
          <a:srcRect l="26455" t="72176" r="58925" b="11146"/>
          <a:stretch/>
        </p:blipFill>
        <p:spPr bwMode="auto">
          <a:xfrm>
            <a:off x="995058" y="4724400"/>
            <a:ext cx="757542" cy="667540"/>
          </a:xfrm>
          <a:prstGeom prst="ellipse">
            <a:avLst/>
          </a:prstGeom>
          <a:noFill/>
          <a:ln w="28575">
            <a:solidFill>
              <a:schemeClr val="bg1">
                <a:lumMod val="95000"/>
                <a:lumOff val="5000"/>
              </a:schemeClr>
            </a:solidFill>
            <a:miter lim="800000"/>
            <a:headEnd/>
            <a:tailEnd/>
          </a:ln>
          <a:effectLst>
            <a:outerShdw blurRad="584200" dist="228600" dir="3900000" sx="112000" sy="112000" algn="ctr">
              <a:srgbClr val="000000">
                <a:alpha val="0"/>
              </a:srgbClr>
            </a:outerShdw>
            <a:reflection endPos="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
        <p:nvSpPr>
          <p:cNvPr id="7" name="Right Arrow 6"/>
          <p:cNvSpPr/>
          <p:nvPr/>
        </p:nvSpPr>
        <p:spPr>
          <a:xfrm rot="13385520">
            <a:off x="1663206" y="5320807"/>
            <a:ext cx="30480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57400" y="5638800"/>
            <a:ext cx="1772653" cy="338554"/>
          </a:xfrm>
          <a:prstGeom prst="rect">
            <a:avLst/>
          </a:prstGeom>
          <a:solidFill>
            <a:schemeClr val="bg1"/>
          </a:solidFill>
        </p:spPr>
        <p:txBody>
          <a:bodyPr wrap="square" rtlCol="0">
            <a:spAutoFit/>
          </a:bodyPr>
          <a:lstStyle/>
          <a:p>
            <a:pPr algn="ctr"/>
            <a:r>
              <a:rPr lang="en-US" sz="1600" b="1" dirty="0"/>
              <a:t>Pancreatic Cyst</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057"/>
          <a:stretch/>
        </p:blipFill>
        <p:spPr>
          <a:xfrm>
            <a:off x="4582706" y="1371600"/>
            <a:ext cx="4561294" cy="4724400"/>
          </a:xfrm>
          <a:prstGeom prst="rect">
            <a:avLst/>
          </a:prstGeom>
        </p:spPr>
      </p:pic>
      <p:cxnSp>
        <p:nvCxnSpPr>
          <p:cNvPr id="19" name="Straight Arrow Connector 18"/>
          <p:cNvCxnSpPr/>
          <p:nvPr/>
        </p:nvCxnSpPr>
        <p:spPr>
          <a:xfrm flipV="1">
            <a:off x="7015753" y="3582654"/>
            <a:ext cx="1338293" cy="1615823"/>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33221" y="3444684"/>
            <a:ext cx="683235" cy="166071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33221" y="3053275"/>
            <a:ext cx="410579" cy="2052125"/>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9153" y="5029200"/>
            <a:ext cx="2408136" cy="338554"/>
          </a:xfrm>
          <a:prstGeom prst="rect">
            <a:avLst/>
          </a:prstGeom>
          <a:solidFill>
            <a:schemeClr val="bg1"/>
          </a:solidFill>
        </p:spPr>
        <p:txBody>
          <a:bodyPr wrap="square" rtlCol="0">
            <a:spAutoFit/>
          </a:bodyPr>
          <a:lstStyle/>
          <a:p>
            <a:r>
              <a:rPr lang="en-US" sz="1600" b="1" dirty="0"/>
              <a:t>Exfoliated Cyst Epithelium</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7289" y="3306713"/>
            <a:ext cx="272656" cy="275941"/>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3800" y="2777332"/>
            <a:ext cx="272656" cy="275941"/>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8150" y="3168741"/>
            <a:ext cx="272656" cy="275941"/>
          </a:xfrm>
          <a:prstGeom prst="rect">
            <a:avLst/>
          </a:prstGeom>
        </p:spPr>
      </p:pic>
      <p:sp>
        <p:nvSpPr>
          <p:cNvPr id="18" name="TextBox 17"/>
          <p:cNvSpPr txBox="1"/>
          <p:nvPr/>
        </p:nvSpPr>
        <p:spPr>
          <a:xfrm>
            <a:off x="-9526" y="6106067"/>
            <a:ext cx="4581525" cy="276999"/>
          </a:xfrm>
          <a:prstGeom prst="rect">
            <a:avLst/>
          </a:prstGeom>
          <a:noFill/>
        </p:spPr>
        <p:txBody>
          <a:bodyPr wrap="square" rtlCol="0">
            <a:spAutoFit/>
          </a:bodyPr>
          <a:lstStyle/>
          <a:p>
            <a:pPr algn="r"/>
            <a:r>
              <a:rPr lang="en-US" sz="1200" i="1" dirty="0"/>
              <a:t>Adapted from </a:t>
            </a:r>
            <a:r>
              <a:rPr lang="en-US" sz="1200" i="1" dirty="0" err="1"/>
              <a:t>Brugge</a:t>
            </a:r>
            <a:r>
              <a:rPr lang="en-US" sz="1200" i="1" dirty="0"/>
              <a:t> </a:t>
            </a:r>
            <a:r>
              <a:rPr lang="en-US" sz="1200" i="1" dirty="0" err="1"/>
              <a:t>WR</a:t>
            </a:r>
            <a:r>
              <a:rPr lang="en-US" sz="1200" i="1" dirty="0"/>
              <a:t>. </a:t>
            </a:r>
            <a:r>
              <a:rPr lang="en-US" sz="1200" i="1" dirty="0" err="1"/>
              <a:t>Endosc</a:t>
            </a:r>
            <a:r>
              <a:rPr lang="en-US" sz="1200" i="1" dirty="0"/>
              <a:t> Ultrasound 2012 Jul; 1(2):59-60.</a:t>
            </a:r>
          </a:p>
        </p:txBody>
      </p:sp>
      <p:sp>
        <p:nvSpPr>
          <p:cNvPr id="30" name="TextBox 29"/>
          <p:cNvSpPr txBox="1"/>
          <p:nvPr/>
        </p:nvSpPr>
        <p:spPr>
          <a:xfrm>
            <a:off x="338462" y="2819400"/>
            <a:ext cx="2179536" cy="584775"/>
          </a:xfrm>
          <a:prstGeom prst="rect">
            <a:avLst/>
          </a:prstGeom>
          <a:solidFill>
            <a:schemeClr val="bg1"/>
          </a:solidFill>
        </p:spPr>
        <p:txBody>
          <a:bodyPr wrap="square" rtlCol="0">
            <a:spAutoFit/>
          </a:bodyPr>
          <a:lstStyle/>
          <a:p>
            <a:pPr algn="ctr"/>
            <a:r>
              <a:rPr lang="en-US" sz="1600" b="1" dirty="0"/>
              <a:t>Endoscopic Ultrasound</a:t>
            </a:r>
          </a:p>
          <a:p>
            <a:pPr algn="ctr"/>
            <a:r>
              <a:rPr lang="en-US" sz="1600" b="1" dirty="0"/>
              <a:t>Fine Needle Aspiration</a:t>
            </a:r>
          </a:p>
        </p:txBody>
      </p:sp>
      <p:grpSp>
        <p:nvGrpSpPr>
          <p:cNvPr id="31" name="Group 30"/>
          <p:cNvGrpSpPr/>
          <p:nvPr/>
        </p:nvGrpSpPr>
        <p:grpSpPr>
          <a:xfrm>
            <a:off x="5834653" y="1371600"/>
            <a:ext cx="3309347" cy="2221396"/>
            <a:chOff x="5834653" y="1371600"/>
            <a:chExt cx="3309347" cy="2221396"/>
          </a:xfrm>
        </p:grpSpPr>
        <p:sp>
          <p:nvSpPr>
            <p:cNvPr id="32" name="Rectangle 31"/>
            <p:cNvSpPr/>
            <p:nvPr/>
          </p:nvSpPr>
          <p:spPr>
            <a:xfrm>
              <a:off x="7086600" y="1371600"/>
              <a:ext cx="2057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39000" y="1524000"/>
              <a:ext cx="1905000" cy="1295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834653" y="1371600"/>
              <a:ext cx="20574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467600" y="2209800"/>
              <a:ext cx="16764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77100" y="1872532"/>
              <a:ext cx="381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010400" y="1525988"/>
              <a:ext cx="381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048500" y="2394668"/>
              <a:ext cx="381000" cy="272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32543" y="2253864"/>
              <a:ext cx="381000" cy="272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87560" y="2313448"/>
              <a:ext cx="381000" cy="272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6591231" y="2312479"/>
              <a:ext cx="1147629" cy="968829"/>
            </a:xfrm>
            <a:custGeom>
              <a:avLst/>
              <a:gdLst>
                <a:gd name="connsiteX0" fmla="*/ 621584 w 1147629"/>
                <a:gd name="connsiteY0" fmla="*/ 480148 h 968829"/>
                <a:gd name="connsiteX1" fmla="*/ 603932 w 1147629"/>
                <a:gd name="connsiteY1" fmla="*/ 473087 h 968829"/>
                <a:gd name="connsiteX2" fmla="*/ 593340 w 1147629"/>
                <a:gd name="connsiteY2" fmla="*/ 469557 h 968829"/>
                <a:gd name="connsiteX3" fmla="*/ 561566 w 1147629"/>
                <a:gd name="connsiteY3" fmla="*/ 451904 h 968829"/>
                <a:gd name="connsiteX4" fmla="*/ 550974 w 1147629"/>
                <a:gd name="connsiteY4" fmla="*/ 441313 h 968829"/>
                <a:gd name="connsiteX5" fmla="*/ 540383 w 1147629"/>
                <a:gd name="connsiteY5" fmla="*/ 437782 h 968829"/>
                <a:gd name="connsiteX6" fmla="*/ 536852 w 1147629"/>
                <a:gd name="connsiteY6" fmla="*/ 427190 h 968829"/>
                <a:gd name="connsiteX7" fmla="*/ 526261 w 1147629"/>
                <a:gd name="connsiteY7" fmla="*/ 416599 h 968829"/>
                <a:gd name="connsiteX8" fmla="*/ 519200 w 1147629"/>
                <a:gd name="connsiteY8" fmla="*/ 406007 h 968829"/>
                <a:gd name="connsiteX9" fmla="*/ 487425 w 1147629"/>
                <a:gd name="connsiteY9" fmla="*/ 384824 h 968829"/>
                <a:gd name="connsiteX10" fmla="*/ 476834 w 1147629"/>
                <a:gd name="connsiteY10" fmla="*/ 377763 h 968829"/>
                <a:gd name="connsiteX11" fmla="*/ 445059 w 1147629"/>
                <a:gd name="connsiteY11" fmla="*/ 345989 h 968829"/>
                <a:gd name="connsiteX12" fmla="*/ 434468 w 1147629"/>
                <a:gd name="connsiteY12" fmla="*/ 335397 h 968829"/>
                <a:gd name="connsiteX13" fmla="*/ 413285 w 1147629"/>
                <a:gd name="connsiteY13" fmla="*/ 303623 h 968829"/>
                <a:gd name="connsiteX14" fmla="*/ 399163 w 1147629"/>
                <a:gd name="connsiteY14" fmla="*/ 282440 h 968829"/>
                <a:gd name="connsiteX15" fmla="*/ 377980 w 1147629"/>
                <a:gd name="connsiteY15" fmla="*/ 261257 h 968829"/>
                <a:gd name="connsiteX16" fmla="*/ 363858 w 1147629"/>
                <a:gd name="connsiteY16" fmla="*/ 240074 h 968829"/>
                <a:gd name="connsiteX17" fmla="*/ 342675 w 1147629"/>
                <a:gd name="connsiteY17" fmla="*/ 218891 h 968829"/>
                <a:gd name="connsiteX18" fmla="*/ 335614 w 1147629"/>
                <a:gd name="connsiteY18" fmla="*/ 208299 h 968829"/>
                <a:gd name="connsiteX19" fmla="*/ 314431 w 1147629"/>
                <a:gd name="connsiteY19" fmla="*/ 194177 h 968829"/>
                <a:gd name="connsiteX20" fmla="*/ 303839 w 1147629"/>
                <a:gd name="connsiteY20" fmla="*/ 183586 h 968829"/>
                <a:gd name="connsiteX21" fmla="*/ 282656 w 1147629"/>
                <a:gd name="connsiteY21" fmla="*/ 176525 h 968829"/>
                <a:gd name="connsiteX22" fmla="*/ 272065 w 1147629"/>
                <a:gd name="connsiteY22" fmla="*/ 169464 h 968829"/>
                <a:gd name="connsiteX23" fmla="*/ 250882 w 1147629"/>
                <a:gd name="connsiteY23" fmla="*/ 162403 h 968829"/>
                <a:gd name="connsiteX24" fmla="*/ 219107 w 1147629"/>
                <a:gd name="connsiteY24" fmla="*/ 144750 h 968829"/>
                <a:gd name="connsiteX25" fmla="*/ 208516 w 1147629"/>
                <a:gd name="connsiteY25" fmla="*/ 141220 h 968829"/>
                <a:gd name="connsiteX26" fmla="*/ 197924 w 1147629"/>
                <a:gd name="connsiteY26" fmla="*/ 137689 h 968829"/>
                <a:gd name="connsiteX27" fmla="*/ 180272 w 1147629"/>
                <a:gd name="connsiteY27" fmla="*/ 141220 h 968829"/>
                <a:gd name="connsiteX28" fmla="*/ 166150 w 1147629"/>
                <a:gd name="connsiteY28" fmla="*/ 180055 h 968829"/>
                <a:gd name="connsiteX29" fmla="*/ 134375 w 1147629"/>
                <a:gd name="connsiteY29" fmla="*/ 194177 h 968829"/>
                <a:gd name="connsiteX30" fmla="*/ 123784 w 1147629"/>
                <a:gd name="connsiteY30" fmla="*/ 197708 h 968829"/>
                <a:gd name="connsiteX31" fmla="*/ 113192 w 1147629"/>
                <a:gd name="connsiteY31" fmla="*/ 194177 h 968829"/>
                <a:gd name="connsiteX32" fmla="*/ 92009 w 1147629"/>
                <a:gd name="connsiteY32" fmla="*/ 176525 h 968829"/>
                <a:gd name="connsiteX33" fmla="*/ 77887 w 1147629"/>
                <a:gd name="connsiteY33" fmla="*/ 162403 h 968829"/>
                <a:gd name="connsiteX34" fmla="*/ 70826 w 1147629"/>
                <a:gd name="connsiteY34" fmla="*/ 151811 h 968829"/>
                <a:gd name="connsiteX35" fmla="*/ 49643 w 1147629"/>
                <a:gd name="connsiteY35" fmla="*/ 137689 h 968829"/>
                <a:gd name="connsiteX36" fmla="*/ 39052 w 1147629"/>
                <a:gd name="connsiteY36" fmla="*/ 130628 h 968829"/>
                <a:gd name="connsiteX37" fmla="*/ 28460 w 1147629"/>
                <a:gd name="connsiteY37" fmla="*/ 120037 h 968829"/>
                <a:gd name="connsiteX38" fmla="*/ 10808 w 1147629"/>
                <a:gd name="connsiteY38" fmla="*/ 98854 h 968829"/>
                <a:gd name="connsiteX39" fmla="*/ 7277 w 1147629"/>
                <a:gd name="connsiteY39" fmla="*/ 88262 h 968829"/>
                <a:gd name="connsiteX40" fmla="*/ 216 w 1147629"/>
                <a:gd name="connsiteY40" fmla="*/ 77671 h 968829"/>
                <a:gd name="connsiteX41" fmla="*/ 3747 w 1147629"/>
                <a:gd name="connsiteY41" fmla="*/ 56488 h 968829"/>
                <a:gd name="connsiteX42" fmla="*/ 14338 w 1147629"/>
                <a:gd name="connsiteY42" fmla="*/ 45896 h 968829"/>
                <a:gd name="connsiteX43" fmla="*/ 35521 w 1147629"/>
                <a:gd name="connsiteY43" fmla="*/ 35305 h 968829"/>
                <a:gd name="connsiteX44" fmla="*/ 46113 w 1147629"/>
                <a:gd name="connsiteY44" fmla="*/ 28244 h 968829"/>
                <a:gd name="connsiteX45" fmla="*/ 67296 w 1147629"/>
                <a:gd name="connsiteY45" fmla="*/ 24713 h 968829"/>
                <a:gd name="connsiteX46" fmla="*/ 162619 w 1147629"/>
                <a:gd name="connsiteY46" fmla="*/ 21183 h 968829"/>
                <a:gd name="connsiteX47" fmla="*/ 190863 w 1147629"/>
                <a:gd name="connsiteY47" fmla="*/ 10591 h 968829"/>
                <a:gd name="connsiteX48" fmla="*/ 208516 w 1147629"/>
                <a:gd name="connsiteY48" fmla="*/ 7061 h 968829"/>
                <a:gd name="connsiteX49" fmla="*/ 240290 w 1147629"/>
                <a:gd name="connsiteY49" fmla="*/ 0 h 968829"/>
                <a:gd name="connsiteX50" fmla="*/ 317961 w 1147629"/>
                <a:gd name="connsiteY50" fmla="*/ 3530 h 968829"/>
                <a:gd name="connsiteX51" fmla="*/ 339144 w 1147629"/>
                <a:gd name="connsiteY51" fmla="*/ 10591 h 968829"/>
                <a:gd name="connsiteX52" fmla="*/ 406224 w 1147629"/>
                <a:gd name="connsiteY52" fmla="*/ 17652 h 968829"/>
                <a:gd name="connsiteX53" fmla="*/ 508608 w 1147629"/>
                <a:gd name="connsiteY53" fmla="*/ 14122 h 968829"/>
                <a:gd name="connsiteX54" fmla="*/ 519200 w 1147629"/>
                <a:gd name="connsiteY54" fmla="*/ 10591 h 968829"/>
                <a:gd name="connsiteX55" fmla="*/ 586279 w 1147629"/>
                <a:gd name="connsiteY55" fmla="*/ 14122 h 968829"/>
                <a:gd name="connsiteX56" fmla="*/ 628645 w 1147629"/>
                <a:gd name="connsiteY56" fmla="*/ 21183 h 968829"/>
                <a:gd name="connsiteX57" fmla="*/ 671011 w 1147629"/>
                <a:gd name="connsiteY57" fmla="*/ 31774 h 968829"/>
                <a:gd name="connsiteX58" fmla="*/ 681603 w 1147629"/>
                <a:gd name="connsiteY58" fmla="*/ 35305 h 968829"/>
                <a:gd name="connsiteX59" fmla="*/ 706316 w 1147629"/>
                <a:gd name="connsiteY59" fmla="*/ 42366 h 968829"/>
                <a:gd name="connsiteX60" fmla="*/ 738091 w 1147629"/>
                <a:gd name="connsiteY60" fmla="*/ 60018 h 968829"/>
                <a:gd name="connsiteX61" fmla="*/ 748683 w 1147629"/>
                <a:gd name="connsiteY61" fmla="*/ 67079 h 968829"/>
                <a:gd name="connsiteX62" fmla="*/ 773396 w 1147629"/>
                <a:gd name="connsiteY62" fmla="*/ 81201 h 968829"/>
                <a:gd name="connsiteX63" fmla="*/ 787518 w 1147629"/>
                <a:gd name="connsiteY63" fmla="*/ 91793 h 968829"/>
                <a:gd name="connsiteX64" fmla="*/ 798110 w 1147629"/>
                <a:gd name="connsiteY64" fmla="*/ 102384 h 968829"/>
                <a:gd name="connsiteX65" fmla="*/ 808701 w 1147629"/>
                <a:gd name="connsiteY65" fmla="*/ 105915 h 968829"/>
                <a:gd name="connsiteX66" fmla="*/ 826354 w 1147629"/>
                <a:gd name="connsiteY66" fmla="*/ 116506 h 968829"/>
                <a:gd name="connsiteX67" fmla="*/ 836945 w 1147629"/>
                <a:gd name="connsiteY67" fmla="*/ 120037 h 968829"/>
                <a:gd name="connsiteX68" fmla="*/ 854598 w 1147629"/>
                <a:gd name="connsiteY68" fmla="*/ 130628 h 968829"/>
                <a:gd name="connsiteX69" fmla="*/ 861659 w 1147629"/>
                <a:gd name="connsiteY69" fmla="*/ 141220 h 968829"/>
                <a:gd name="connsiteX70" fmla="*/ 900494 w 1147629"/>
                <a:gd name="connsiteY70" fmla="*/ 172994 h 968829"/>
                <a:gd name="connsiteX71" fmla="*/ 925208 w 1147629"/>
                <a:gd name="connsiteY71" fmla="*/ 201238 h 968829"/>
                <a:gd name="connsiteX72" fmla="*/ 949921 w 1147629"/>
                <a:gd name="connsiteY72" fmla="*/ 233013 h 968829"/>
                <a:gd name="connsiteX73" fmla="*/ 953452 w 1147629"/>
                <a:gd name="connsiteY73" fmla="*/ 243604 h 968829"/>
                <a:gd name="connsiteX74" fmla="*/ 964043 w 1147629"/>
                <a:gd name="connsiteY74" fmla="*/ 257726 h 968829"/>
                <a:gd name="connsiteX75" fmla="*/ 971104 w 1147629"/>
                <a:gd name="connsiteY75" fmla="*/ 268318 h 968829"/>
                <a:gd name="connsiteX76" fmla="*/ 988757 w 1147629"/>
                <a:gd name="connsiteY76" fmla="*/ 289501 h 968829"/>
                <a:gd name="connsiteX77" fmla="*/ 999348 w 1147629"/>
                <a:gd name="connsiteY77" fmla="*/ 307153 h 968829"/>
                <a:gd name="connsiteX78" fmla="*/ 1002879 w 1147629"/>
                <a:gd name="connsiteY78" fmla="*/ 317745 h 968829"/>
                <a:gd name="connsiteX79" fmla="*/ 1009940 w 1147629"/>
                <a:gd name="connsiteY79" fmla="*/ 328336 h 968829"/>
                <a:gd name="connsiteX80" fmla="*/ 1024062 w 1147629"/>
                <a:gd name="connsiteY80" fmla="*/ 353050 h 968829"/>
                <a:gd name="connsiteX81" fmla="*/ 1027592 w 1147629"/>
                <a:gd name="connsiteY81" fmla="*/ 370702 h 968829"/>
                <a:gd name="connsiteX82" fmla="*/ 1034653 w 1147629"/>
                <a:gd name="connsiteY82" fmla="*/ 381294 h 968829"/>
                <a:gd name="connsiteX83" fmla="*/ 1038184 w 1147629"/>
                <a:gd name="connsiteY83" fmla="*/ 391885 h 968829"/>
                <a:gd name="connsiteX84" fmla="*/ 1045245 w 1147629"/>
                <a:gd name="connsiteY84" fmla="*/ 406007 h 968829"/>
                <a:gd name="connsiteX85" fmla="*/ 1059367 w 1147629"/>
                <a:gd name="connsiteY85" fmla="*/ 462496 h 968829"/>
                <a:gd name="connsiteX86" fmla="*/ 1069958 w 1147629"/>
                <a:gd name="connsiteY86" fmla="*/ 494270 h 968829"/>
                <a:gd name="connsiteX87" fmla="*/ 1080550 w 1147629"/>
                <a:gd name="connsiteY87" fmla="*/ 515453 h 968829"/>
                <a:gd name="connsiteX88" fmla="*/ 1091141 w 1147629"/>
                <a:gd name="connsiteY88" fmla="*/ 526045 h 968829"/>
                <a:gd name="connsiteX89" fmla="*/ 1094672 w 1147629"/>
                <a:gd name="connsiteY89" fmla="*/ 536636 h 968829"/>
                <a:gd name="connsiteX90" fmla="*/ 1101733 w 1147629"/>
                <a:gd name="connsiteY90" fmla="*/ 550758 h 968829"/>
                <a:gd name="connsiteX91" fmla="*/ 1105263 w 1147629"/>
                <a:gd name="connsiteY91" fmla="*/ 564880 h 968829"/>
                <a:gd name="connsiteX92" fmla="*/ 1108794 w 1147629"/>
                <a:gd name="connsiteY92" fmla="*/ 575472 h 968829"/>
                <a:gd name="connsiteX93" fmla="*/ 1115855 w 1147629"/>
                <a:gd name="connsiteY93" fmla="*/ 600185 h 968829"/>
                <a:gd name="connsiteX94" fmla="*/ 1122916 w 1147629"/>
                <a:gd name="connsiteY94" fmla="*/ 653143 h 968829"/>
                <a:gd name="connsiteX95" fmla="*/ 1129977 w 1147629"/>
                <a:gd name="connsiteY95" fmla="*/ 695509 h 968829"/>
                <a:gd name="connsiteX96" fmla="*/ 1140568 w 1147629"/>
                <a:gd name="connsiteY96" fmla="*/ 723753 h 968829"/>
                <a:gd name="connsiteX97" fmla="*/ 1147629 w 1147629"/>
                <a:gd name="connsiteY97" fmla="*/ 734344 h 968829"/>
                <a:gd name="connsiteX98" fmla="*/ 1144099 w 1147629"/>
                <a:gd name="connsiteY98" fmla="*/ 815546 h 968829"/>
                <a:gd name="connsiteX99" fmla="*/ 1133507 w 1147629"/>
                <a:gd name="connsiteY99" fmla="*/ 822607 h 968829"/>
                <a:gd name="connsiteX100" fmla="*/ 1119385 w 1147629"/>
                <a:gd name="connsiteY100" fmla="*/ 829668 h 968829"/>
                <a:gd name="connsiteX101" fmla="*/ 1108794 w 1147629"/>
                <a:gd name="connsiteY101" fmla="*/ 836729 h 968829"/>
                <a:gd name="connsiteX102" fmla="*/ 1084080 w 1147629"/>
                <a:gd name="connsiteY102" fmla="*/ 847320 h 968829"/>
                <a:gd name="connsiteX103" fmla="*/ 1073489 w 1147629"/>
                <a:gd name="connsiteY103" fmla="*/ 854381 h 968829"/>
                <a:gd name="connsiteX104" fmla="*/ 1017001 w 1147629"/>
                <a:gd name="connsiteY104" fmla="*/ 857912 h 968829"/>
                <a:gd name="connsiteX105" fmla="*/ 995818 w 1147629"/>
                <a:gd name="connsiteY105" fmla="*/ 872034 h 968829"/>
                <a:gd name="connsiteX106" fmla="*/ 978165 w 1147629"/>
                <a:gd name="connsiteY106" fmla="*/ 889686 h 968829"/>
                <a:gd name="connsiteX107" fmla="*/ 967574 w 1147629"/>
                <a:gd name="connsiteY107" fmla="*/ 893217 h 968829"/>
                <a:gd name="connsiteX108" fmla="*/ 946391 w 1147629"/>
                <a:gd name="connsiteY108" fmla="*/ 907339 h 968829"/>
                <a:gd name="connsiteX109" fmla="*/ 935799 w 1147629"/>
                <a:gd name="connsiteY109" fmla="*/ 914400 h 968829"/>
                <a:gd name="connsiteX110" fmla="*/ 925208 w 1147629"/>
                <a:gd name="connsiteY110" fmla="*/ 924991 h 968829"/>
                <a:gd name="connsiteX111" fmla="*/ 893433 w 1147629"/>
                <a:gd name="connsiteY111" fmla="*/ 921461 h 968829"/>
                <a:gd name="connsiteX112" fmla="*/ 844006 w 1147629"/>
                <a:gd name="connsiteY112" fmla="*/ 914400 h 968829"/>
                <a:gd name="connsiteX113" fmla="*/ 812232 w 1147629"/>
                <a:gd name="connsiteY113" fmla="*/ 917930 h 968829"/>
                <a:gd name="connsiteX114" fmla="*/ 791049 w 1147629"/>
                <a:gd name="connsiteY114" fmla="*/ 932052 h 968829"/>
                <a:gd name="connsiteX115" fmla="*/ 738091 w 1147629"/>
                <a:gd name="connsiteY115" fmla="*/ 942644 h 968829"/>
                <a:gd name="connsiteX116" fmla="*/ 727500 w 1147629"/>
                <a:gd name="connsiteY116" fmla="*/ 946174 h 968829"/>
                <a:gd name="connsiteX117" fmla="*/ 706316 w 1147629"/>
                <a:gd name="connsiteY117" fmla="*/ 949705 h 968829"/>
                <a:gd name="connsiteX118" fmla="*/ 695725 w 1147629"/>
                <a:gd name="connsiteY118" fmla="*/ 956766 h 968829"/>
                <a:gd name="connsiteX119" fmla="*/ 685133 w 1147629"/>
                <a:gd name="connsiteY119" fmla="*/ 960296 h 968829"/>
                <a:gd name="connsiteX120" fmla="*/ 649828 w 1147629"/>
                <a:gd name="connsiteY120" fmla="*/ 960296 h 968829"/>
                <a:gd name="connsiteX121" fmla="*/ 646298 w 1147629"/>
                <a:gd name="connsiteY121" fmla="*/ 949705 h 968829"/>
                <a:gd name="connsiteX122" fmla="*/ 632176 w 1147629"/>
                <a:gd name="connsiteY122" fmla="*/ 928522 h 968829"/>
                <a:gd name="connsiteX123" fmla="*/ 625115 w 1147629"/>
                <a:gd name="connsiteY123" fmla="*/ 917930 h 968829"/>
                <a:gd name="connsiteX124" fmla="*/ 628645 w 1147629"/>
                <a:gd name="connsiteY124" fmla="*/ 882625 h 968829"/>
                <a:gd name="connsiteX125" fmla="*/ 635706 w 1147629"/>
                <a:gd name="connsiteY125" fmla="*/ 797893 h 968829"/>
                <a:gd name="connsiteX126" fmla="*/ 639237 w 1147629"/>
                <a:gd name="connsiteY126" fmla="*/ 787302 h 968829"/>
                <a:gd name="connsiteX127" fmla="*/ 642767 w 1147629"/>
                <a:gd name="connsiteY127" fmla="*/ 773180 h 968829"/>
                <a:gd name="connsiteX128" fmla="*/ 639237 w 1147629"/>
                <a:gd name="connsiteY128" fmla="*/ 674326 h 968829"/>
                <a:gd name="connsiteX129" fmla="*/ 632176 w 1147629"/>
                <a:gd name="connsiteY129" fmla="*/ 607246 h 968829"/>
                <a:gd name="connsiteX130" fmla="*/ 628645 w 1147629"/>
                <a:gd name="connsiteY130" fmla="*/ 564880 h 968829"/>
                <a:gd name="connsiteX131" fmla="*/ 621584 w 1147629"/>
                <a:gd name="connsiteY131" fmla="*/ 543697 h 968829"/>
                <a:gd name="connsiteX132" fmla="*/ 618054 w 1147629"/>
                <a:gd name="connsiteY132" fmla="*/ 529575 h 968829"/>
                <a:gd name="connsiteX133" fmla="*/ 614523 w 1147629"/>
                <a:gd name="connsiteY133" fmla="*/ 508392 h 968829"/>
                <a:gd name="connsiteX134" fmla="*/ 607462 w 1147629"/>
                <a:gd name="connsiteY134" fmla="*/ 487209 h 968829"/>
                <a:gd name="connsiteX135" fmla="*/ 603932 w 1147629"/>
                <a:gd name="connsiteY135" fmla="*/ 476618 h 968829"/>
                <a:gd name="connsiteX136" fmla="*/ 621584 w 1147629"/>
                <a:gd name="connsiteY136" fmla="*/ 480148 h 9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47629" h="968829">
                  <a:moveTo>
                    <a:pt x="621584" y="480148"/>
                  </a:moveTo>
                  <a:cubicBezTo>
                    <a:pt x="615700" y="477794"/>
                    <a:pt x="609866" y="475312"/>
                    <a:pt x="603932" y="473087"/>
                  </a:cubicBezTo>
                  <a:cubicBezTo>
                    <a:pt x="600447" y="471780"/>
                    <a:pt x="596593" y="471364"/>
                    <a:pt x="593340" y="469557"/>
                  </a:cubicBezTo>
                  <a:cubicBezTo>
                    <a:pt x="556913" y="449321"/>
                    <a:pt x="585534" y="459895"/>
                    <a:pt x="561566" y="451904"/>
                  </a:cubicBezTo>
                  <a:cubicBezTo>
                    <a:pt x="558035" y="448374"/>
                    <a:pt x="555128" y="444083"/>
                    <a:pt x="550974" y="441313"/>
                  </a:cubicBezTo>
                  <a:cubicBezTo>
                    <a:pt x="547878" y="439249"/>
                    <a:pt x="543014" y="440413"/>
                    <a:pt x="540383" y="437782"/>
                  </a:cubicBezTo>
                  <a:cubicBezTo>
                    <a:pt x="537751" y="435150"/>
                    <a:pt x="538916" y="430287"/>
                    <a:pt x="536852" y="427190"/>
                  </a:cubicBezTo>
                  <a:cubicBezTo>
                    <a:pt x="534083" y="423036"/>
                    <a:pt x="529457" y="420435"/>
                    <a:pt x="526261" y="416599"/>
                  </a:cubicBezTo>
                  <a:cubicBezTo>
                    <a:pt x="523545" y="413339"/>
                    <a:pt x="522393" y="408801"/>
                    <a:pt x="519200" y="406007"/>
                  </a:cubicBezTo>
                  <a:cubicBezTo>
                    <a:pt x="519195" y="406002"/>
                    <a:pt x="492724" y="388356"/>
                    <a:pt x="487425" y="384824"/>
                  </a:cubicBezTo>
                  <a:cubicBezTo>
                    <a:pt x="483895" y="382470"/>
                    <a:pt x="479834" y="380763"/>
                    <a:pt x="476834" y="377763"/>
                  </a:cubicBezTo>
                  <a:lnTo>
                    <a:pt x="445059" y="345989"/>
                  </a:lnTo>
                  <a:cubicBezTo>
                    <a:pt x="441528" y="342458"/>
                    <a:pt x="437238" y="339551"/>
                    <a:pt x="434468" y="335397"/>
                  </a:cubicBezTo>
                  <a:lnTo>
                    <a:pt x="413285" y="303623"/>
                  </a:lnTo>
                  <a:lnTo>
                    <a:pt x="399163" y="282440"/>
                  </a:lnTo>
                  <a:cubicBezTo>
                    <a:pt x="392102" y="275379"/>
                    <a:pt x="383519" y="269566"/>
                    <a:pt x="377980" y="261257"/>
                  </a:cubicBezTo>
                  <a:cubicBezTo>
                    <a:pt x="373273" y="254196"/>
                    <a:pt x="369859" y="246075"/>
                    <a:pt x="363858" y="240074"/>
                  </a:cubicBezTo>
                  <a:cubicBezTo>
                    <a:pt x="356797" y="233013"/>
                    <a:pt x="348214" y="227200"/>
                    <a:pt x="342675" y="218891"/>
                  </a:cubicBezTo>
                  <a:cubicBezTo>
                    <a:pt x="340321" y="215360"/>
                    <a:pt x="338807" y="211093"/>
                    <a:pt x="335614" y="208299"/>
                  </a:cubicBezTo>
                  <a:cubicBezTo>
                    <a:pt x="329227" y="202711"/>
                    <a:pt x="320432" y="200177"/>
                    <a:pt x="314431" y="194177"/>
                  </a:cubicBezTo>
                  <a:cubicBezTo>
                    <a:pt x="310900" y="190647"/>
                    <a:pt x="308204" y="186011"/>
                    <a:pt x="303839" y="183586"/>
                  </a:cubicBezTo>
                  <a:cubicBezTo>
                    <a:pt x="297333" y="179972"/>
                    <a:pt x="282656" y="176525"/>
                    <a:pt x="282656" y="176525"/>
                  </a:cubicBezTo>
                  <a:cubicBezTo>
                    <a:pt x="279126" y="174171"/>
                    <a:pt x="275942" y="171187"/>
                    <a:pt x="272065" y="169464"/>
                  </a:cubicBezTo>
                  <a:cubicBezTo>
                    <a:pt x="265264" y="166441"/>
                    <a:pt x="250882" y="162403"/>
                    <a:pt x="250882" y="162403"/>
                  </a:cubicBezTo>
                  <a:cubicBezTo>
                    <a:pt x="235027" y="146548"/>
                    <a:pt x="245026" y="153390"/>
                    <a:pt x="219107" y="144750"/>
                  </a:cubicBezTo>
                  <a:lnTo>
                    <a:pt x="208516" y="141220"/>
                  </a:lnTo>
                  <a:lnTo>
                    <a:pt x="197924" y="137689"/>
                  </a:lnTo>
                  <a:cubicBezTo>
                    <a:pt x="192040" y="138866"/>
                    <a:pt x="183600" y="136227"/>
                    <a:pt x="180272" y="141220"/>
                  </a:cubicBezTo>
                  <a:cubicBezTo>
                    <a:pt x="143886" y="195800"/>
                    <a:pt x="200413" y="151503"/>
                    <a:pt x="166150" y="180055"/>
                  </a:cubicBezTo>
                  <a:cubicBezTo>
                    <a:pt x="154960" y="189380"/>
                    <a:pt x="149769" y="189045"/>
                    <a:pt x="134375" y="194177"/>
                  </a:cubicBezTo>
                  <a:lnTo>
                    <a:pt x="123784" y="197708"/>
                  </a:lnTo>
                  <a:cubicBezTo>
                    <a:pt x="120253" y="196531"/>
                    <a:pt x="116521" y="195841"/>
                    <a:pt x="113192" y="194177"/>
                  </a:cubicBezTo>
                  <a:cubicBezTo>
                    <a:pt x="103363" y="189262"/>
                    <a:pt x="99816" y="184331"/>
                    <a:pt x="92009" y="176525"/>
                  </a:cubicBezTo>
                  <a:cubicBezTo>
                    <a:pt x="84307" y="153415"/>
                    <a:pt x="95005" y="176097"/>
                    <a:pt x="77887" y="162403"/>
                  </a:cubicBezTo>
                  <a:cubicBezTo>
                    <a:pt x="74574" y="159752"/>
                    <a:pt x="74019" y="154605"/>
                    <a:pt x="70826" y="151811"/>
                  </a:cubicBezTo>
                  <a:cubicBezTo>
                    <a:pt x="64439" y="146223"/>
                    <a:pt x="56704" y="142396"/>
                    <a:pt x="49643" y="137689"/>
                  </a:cubicBezTo>
                  <a:cubicBezTo>
                    <a:pt x="46113" y="135335"/>
                    <a:pt x="42052" y="133628"/>
                    <a:pt x="39052" y="130628"/>
                  </a:cubicBezTo>
                  <a:cubicBezTo>
                    <a:pt x="35521" y="127098"/>
                    <a:pt x="31656" y="123873"/>
                    <a:pt x="28460" y="120037"/>
                  </a:cubicBezTo>
                  <a:cubicBezTo>
                    <a:pt x="3877" y="90538"/>
                    <a:pt x="41758" y="129804"/>
                    <a:pt x="10808" y="98854"/>
                  </a:cubicBezTo>
                  <a:cubicBezTo>
                    <a:pt x="9631" y="95323"/>
                    <a:pt x="8941" y="91591"/>
                    <a:pt x="7277" y="88262"/>
                  </a:cubicBezTo>
                  <a:cubicBezTo>
                    <a:pt x="5379" y="84467"/>
                    <a:pt x="685" y="81888"/>
                    <a:pt x="216" y="77671"/>
                  </a:cubicBezTo>
                  <a:cubicBezTo>
                    <a:pt x="-574" y="70556"/>
                    <a:pt x="840" y="63029"/>
                    <a:pt x="3747" y="56488"/>
                  </a:cubicBezTo>
                  <a:cubicBezTo>
                    <a:pt x="5775" y="51925"/>
                    <a:pt x="10502" y="49092"/>
                    <a:pt x="14338" y="45896"/>
                  </a:cubicBezTo>
                  <a:cubicBezTo>
                    <a:pt x="23463" y="38292"/>
                    <a:pt x="24907" y="38843"/>
                    <a:pt x="35521" y="35305"/>
                  </a:cubicBezTo>
                  <a:cubicBezTo>
                    <a:pt x="39052" y="32951"/>
                    <a:pt x="42087" y="29586"/>
                    <a:pt x="46113" y="28244"/>
                  </a:cubicBezTo>
                  <a:cubicBezTo>
                    <a:pt x="52904" y="25980"/>
                    <a:pt x="60151" y="25146"/>
                    <a:pt x="67296" y="24713"/>
                  </a:cubicBezTo>
                  <a:cubicBezTo>
                    <a:pt x="99034" y="22789"/>
                    <a:pt x="130845" y="22360"/>
                    <a:pt x="162619" y="21183"/>
                  </a:cubicBezTo>
                  <a:cubicBezTo>
                    <a:pt x="168005" y="19029"/>
                    <a:pt x="183491" y="12434"/>
                    <a:pt x="190863" y="10591"/>
                  </a:cubicBezTo>
                  <a:cubicBezTo>
                    <a:pt x="196685" y="9136"/>
                    <a:pt x="202694" y="8516"/>
                    <a:pt x="208516" y="7061"/>
                  </a:cubicBezTo>
                  <a:cubicBezTo>
                    <a:pt x="243288" y="-1632"/>
                    <a:pt x="181985" y="9716"/>
                    <a:pt x="240290" y="0"/>
                  </a:cubicBezTo>
                  <a:cubicBezTo>
                    <a:pt x="266180" y="1177"/>
                    <a:pt x="292191" y="769"/>
                    <a:pt x="317961" y="3530"/>
                  </a:cubicBezTo>
                  <a:cubicBezTo>
                    <a:pt x="325362" y="4323"/>
                    <a:pt x="331747" y="9769"/>
                    <a:pt x="339144" y="10591"/>
                  </a:cubicBezTo>
                  <a:cubicBezTo>
                    <a:pt x="382674" y="15428"/>
                    <a:pt x="360315" y="13062"/>
                    <a:pt x="406224" y="17652"/>
                  </a:cubicBezTo>
                  <a:cubicBezTo>
                    <a:pt x="440352" y="16475"/>
                    <a:pt x="474526" y="16252"/>
                    <a:pt x="508608" y="14122"/>
                  </a:cubicBezTo>
                  <a:cubicBezTo>
                    <a:pt x="512322" y="13890"/>
                    <a:pt x="515478" y="10591"/>
                    <a:pt x="519200" y="10591"/>
                  </a:cubicBezTo>
                  <a:cubicBezTo>
                    <a:pt x="541591" y="10591"/>
                    <a:pt x="563919" y="12945"/>
                    <a:pt x="586279" y="14122"/>
                  </a:cubicBezTo>
                  <a:cubicBezTo>
                    <a:pt x="600401" y="16476"/>
                    <a:pt x="614756" y="17711"/>
                    <a:pt x="628645" y="21183"/>
                  </a:cubicBezTo>
                  <a:lnTo>
                    <a:pt x="671011" y="31774"/>
                  </a:lnTo>
                  <a:cubicBezTo>
                    <a:pt x="674622" y="32677"/>
                    <a:pt x="678025" y="34283"/>
                    <a:pt x="681603" y="35305"/>
                  </a:cubicBezTo>
                  <a:cubicBezTo>
                    <a:pt x="685374" y="36382"/>
                    <a:pt x="701830" y="39874"/>
                    <a:pt x="706316" y="42366"/>
                  </a:cubicBezTo>
                  <a:cubicBezTo>
                    <a:pt x="742730" y="62596"/>
                    <a:pt x="714128" y="52031"/>
                    <a:pt x="738091" y="60018"/>
                  </a:cubicBezTo>
                  <a:cubicBezTo>
                    <a:pt x="741622" y="62372"/>
                    <a:pt x="744999" y="64974"/>
                    <a:pt x="748683" y="67079"/>
                  </a:cubicBezTo>
                  <a:cubicBezTo>
                    <a:pt x="769366" y="78898"/>
                    <a:pt x="756196" y="68915"/>
                    <a:pt x="773396" y="81201"/>
                  </a:cubicBezTo>
                  <a:cubicBezTo>
                    <a:pt x="778184" y="84621"/>
                    <a:pt x="783050" y="87964"/>
                    <a:pt x="787518" y="91793"/>
                  </a:cubicBezTo>
                  <a:cubicBezTo>
                    <a:pt x="791309" y="95042"/>
                    <a:pt x="793956" y="99614"/>
                    <a:pt x="798110" y="102384"/>
                  </a:cubicBezTo>
                  <a:cubicBezTo>
                    <a:pt x="801206" y="104448"/>
                    <a:pt x="805373" y="104251"/>
                    <a:pt x="808701" y="105915"/>
                  </a:cubicBezTo>
                  <a:cubicBezTo>
                    <a:pt x="814839" y="108984"/>
                    <a:pt x="820216" y="113437"/>
                    <a:pt x="826354" y="116506"/>
                  </a:cubicBezTo>
                  <a:cubicBezTo>
                    <a:pt x="829682" y="118170"/>
                    <a:pt x="833617" y="118373"/>
                    <a:pt x="836945" y="120037"/>
                  </a:cubicBezTo>
                  <a:cubicBezTo>
                    <a:pt x="843083" y="123106"/>
                    <a:pt x="848714" y="127098"/>
                    <a:pt x="854598" y="130628"/>
                  </a:cubicBezTo>
                  <a:cubicBezTo>
                    <a:pt x="856952" y="134159"/>
                    <a:pt x="858541" y="138342"/>
                    <a:pt x="861659" y="141220"/>
                  </a:cubicBezTo>
                  <a:cubicBezTo>
                    <a:pt x="873949" y="152565"/>
                    <a:pt x="891217" y="159077"/>
                    <a:pt x="900494" y="172994"/>
                  </a:cubicBezTo>
                  <a:cubicBezTo>
                    <a:pt x="917437" y="198410"/>
                    <a:pt x="894226" y="165093"/>
                    <a:pt x="925208" y="201238"/>
                  </a:cubicBezTo>
                  <a:cubicBezTo>
                    <a:pt x="933940" y="211426"/>
                    <a:pt x="949921" y="233013"/>
                    <a:pt x="949921" y="233013"/>
                  </a:cubicBezTo>
                  <a:cubicBezTo>
                    <a:pt x="951098" y="236543"/>
                    <a:pt x="951606" y="240373"/>
                    <a:pt x="953452" y="243604"/>
                  </a:cubicBezTo>
                  <a:cubicBezTo>
                    <a:pt x="956371" y="248713"/>
                    <a:pt x="960623" y="252938"/>
                    <a:pt x="964043" y="257726"/>
                  </a:cubicBezTo>
                  <a:cubicBezTo>
                    <a:pt x="966509" y="261179"/>
                    <a:pt x="968999" y="264634"/>
                    <a:pt x="971104" y="268318"/>
                  </a:cubicBezTo>
                  <a:cubicBezTo>
                    <a:pt x="982130" y="287613"/>
                    <a:pt x="972119" y="278410"/>
                    <a:pt x="988757" y="289501"/>
                  </a:cubicBezTo>
                  <a:cubicBezTo>
                    <a:pt x="992287" y="295385"/>
                    <a:pt x="996279" y="301016"/>
                    <a:pt x="999348" y="307153"/>
                  </a:cubicBezTo>
                  <a:cubicBezTo>
                    <a:pt x="1001012" y="310482"/>
                    <a:pt x="1001215" y="314416"/>
                    <a:pt x="1002879" y="317745"/>
                  </a:cubicBezTo>
                  <a:cubicBezTo>
                    <a:pt x="1004777" y="321540"/>
                    <a:pt x="1007835" y="324652"/>
                    <a:pt x="1009940" y="328336"/>
                  </a:cubicBezTo>
                  <a:cubicBezTo>
                    <a:pt x="1027862" y="359700"/>
                    <a:pt x="1006855" y="327238"/>
                    <a:pt x="1024062" y="353050"/>
                  </a:cubicBezTo>
                  <a:cubicBezTo>
                    <a:pt x="1025239" y="358934"/>
                    <a:pt x="1025485" y="365084"/>
                    <a:pt x="1027592" y="370702"/>
                  </a:cubicBezTo>
                  <a:cubicBezTo>
                    <a:pt x="1029082" y="374675"/>
                    <a:pt x="1032755" y="377499"/>
                    <a:pt x="1034653" y="381294"/>
                  </a:cubicBezTo>
                  <a:cubicBezTo>
                    <a:pt x="1036317" y="384622"/>
                    <a:pt x="1036718" y="388465"/>
                    <a:pt x="1038184" y="391885"/>
                  </a:cubicBezTo>
                  <a:cubicBezTo>
                    <a:pt x="1040257" y="396722"/>
                    <a:pt x="1042891" y="401300"/>
                    <a:pt x="1045245" y="406007"/>
                  </a:cubicBezTo>
                  <a:cubicBezTo>
                    <a:pt x="1053171" y="453565"/>
                    <a:pt x="1045903" y="435568"/>
                    <a:pt x="1059367" y="462496"/>
                  </a:cubicBezTo>
                  <a:cubicBezTo>
                    <a:pt x="1065317" y="492250"/>
                    <a:pt x="1058996" y="468693"/>
                    <a:pt x="1069958" y="494270"/>
                  </a:cubicBezTo>
                  <a:cubicBezTo>
                    <a:pt x="1075578" y="507384"/>
                    <a:pt x="1070572" y="503479"/>
                    <a:pt x="1080550" y="515453"/>
                  </a:cubicBezTo>
                  <a:cubicBezTo>
                    <a:pt x="1083746" y="519289"/>
                    <a:pt x="1087611" y="522514"/>
                    <a:pt x="1091141" y="526045"/>
                  </a:cubicBezTo>
                  <a:cubicBezTo>
                    <a:pt x="1092318" y="529575"/>
                    <a:pt x="1093206" y="533216"/>
                    <a:pt x="1094672" y="536636"/>
                  </a:cubicBezTo>
                  <a:cubicBezTo>
                    <a:pt x="1096745" y="541473"/>
                    <a:pt x="1099885" y="545830"/>
                    <a:pt x="1101733" y="550758"/>
                  </a:cubicBezTo>
                  <a:cubicBezTo>
                    <a:pt x="1103437" y="555301"/>
                    <a:pt x="1103930" y="560215"/>
                    <a:pt x="1105263" y="564880"/>
                  </a:cubicBezTo>
                  <a:cubicBezTo>
                    <a:pt x="1106285" y="568458"/>
                    <a:pt x="1107772" y="571894"/>
                    <a:pt x="1108794" y="575472"/>
                  </a:cubicBezTo>
                  <a:cubicBezTo>
                    <a:pt x="1117658" y="606495"/>
                    <a:pt x="1107391" y="574797"/>
                    <a:pt x="1115855" y="600185"/>
                  </a:cubicBezTo>
                  <a:cubicBezTo>
                    <a:pt x="1121750" y="653248"/>
                    <a:pt x="1116575" y="611928"/>
                    <a:pt x="1122916" y="653143"/>
                  </a:cubicBezTo>
                  <a:cubicBezTo>
                    <a:pt x="1125310" y="668701"/>
                    <a:pt x="1126245" y="680582"/>
                    <a:pt x="1129977" y="695509"/>
                  </a:cubicBezTo>
                  <a:cubicBezTo>
                    <a:pt x="1131505" y="701622"/>
                    <a:pt x="1138947" y="720511"/>
                    <a:pt x="1140568" y="723753"/>
                  </a:cubicBezTo>
                  <a:cubicBezTo>
                    <a:pt x="1142466" y="727548"/>
                    <a:pt x="1145275" y="730814"/>
                    <a:pt x="1147629" y="734344"/>
                  </a:cubicBezTo>
                  <a:cubicBezTo>
                    <a:pt x="1146452" y="761411"/>
                    <a:pt x="1148379" y="788793"/>
                    <a:pt x="1144099" y="815546"/>
                  </a:cubicBezTo>
                  <a:cubicBezTo>
                    <a:pt x="1143429" y="819736"/>
                    <a:pt x="1137191" y="820502"/>
                    <a:pt x="1133507" y="822607"/>
                  </a:cubicBezTo>
                  <a:cubicBezTo>
                    <a:pt x="1128937" y="825218"/>
                    <a:pt x="1123955" y="827057"/>
                    <a:pt x="1119385" y="829668"/>
                  </a:cubicBezTo>
                  <a:cubicBezTo>
                    <a:pt x="1115701" y="831773"/>
                    <a:pt x="1112589" y="834832"/>
                    <a:pt x="1108794" y="836729"/>
                  </a:cubicBezTo>
                  <a:cubicBezTo>
                    <a:pt x="1069189" y="856530"/>
                    <a:pt x="1135499" y="817937"/>
                    <a:pt x="1084080" y="847320"/>
                  </a:cubicBezTo>
                  <a:cubicBezTo>
                    <a:pt x="1080396" y="849425"/>
                    <a:pt x="1077680" y="853719"/>
                    <a:pt x="1073489" y="854381"/>
                  </a:cubicBezTo>
                  <a:cubicBezTo>
                    <a:pt x="1054854" y="857324"/>
                    <a:pt x="1035830" y="856735"/>
                    <a:pt x="1017001" y="857912"/>
                  </a:cubicBezTo>
                  <a:cubicBezTo>
                    <a:pt x="1009940" y="862619"/>
                    <a:pt x="1000525" y="864973"/>
                    <a:pt x="995818" y="872034"/>
                  </a:cubicBezTo>
                  <a:cubicBezTo>
                    <a:pt x="988756" y="882626"/>
                    <a:pt x="989934" y="883801"/>
                    <a:pt x="978165" y="889686"/>
                  </a:cubicBezTo>
                  <a:cubicBezTo>
                    <a:pt x="974837" y="891350"/>
                    <a:pt x="970827" y="891410"/>
                    <a:pt x="967574" y="893217"/>
                  </a:cubicBezTo>
                  <a:cubicBezTo>
                    <a:pt x="960156" y="897338"/>
                    <a:pt x="953452" y="902632"/>
                    <a:pt x="946391" y="907339"/>
                  </a:cubicBezTo>
                  <a:cubicBezTo>
                    <a:pt x="942860" y="909693"/>
                    <a:pt x="938799" y="911400"/>
                    <a:pt x="935799" y="914400"/>
                  </a:cubicBezTo>
                  <a:lnTo>
                    <a:pt x="925208" y="924991"/>
                  </a:lnTo>
                  <a:lnTo>
                    <a:pt x="893433" y="921461"/>
                  </a:lnTo>
                  <a:cubicBezTo>
                    <a:pt x="849236" y="917041"/>
                    <a:pt x="867404" y="922198"/>
                    <a:pt x="844006" y="914400"/>
                  </a:cubicBezTo>
                  <a:cubicBezTo>
                    <a:pt x="833415" y="915577"/>
                    <a:pt x="822342" y="914560"/>
                    <a:pt x="812232" y="917930"/>
                  </a:cubicBezTo>
                  <a:cubicBezTo>
                    <a:pt x="804181" y="920614"/>
                    <a:pt x="799100" y="929368"/>
                    <a:pt x="791049" y="932052"/>
                  </a:cubicBezTo>
                  <a:cubicBezTo>
                    <a:pt x="759756" y="942483"/>
                    <a:pt x="777263" y="938291"/>
                    <a:pt x="738091" y="942644"/>
                  </a:cubicBezTo>
                  <a:cubicBezTo>
                    <a:pt x="734561" y="943821"/>
                    <a:pt x="731133" y="945367"/>
                    <a:pt x="727500" y="946174"/>
                  </a:cubicBezTo>
                  <a:cubicBezTo>
                    <a:pt x="720512" y="947727"/>
                    <a:pt x="713107" y="947441"/>
                    <a:pt x="706316" y="949705"/>
                  </a:cubicBezTo>
                  <a:cubicBezTo>
                    <a:pt x="702291" y="951047"/>
                    <a:pt x="699520" y="954869"/>
                    <a:pt x="695725" y="956766"/>
                  </a:cubicBezTo>
                  <a:cubicBezTo>
                    <a:pt x="692396" y="958430"/>
                    <a:pt x="688664" y="959119"/>
                    <a:pt x="685133" y="960296"/>
                  </a:cubicBezTo>
                  <a:cubicBezTo>
                    <a:pt x="671159" y="969613"/>
                    <a:pt x="671059" y="973565"/>
                    <a:pt x="649828" y="960296"/>
                  </a:cubicBezTo>
                  <a:cubicBezTo>
                    <a:pt x="646672" y="958324"/>
                    <a:pt x="648105" y="952958"/>
                    <a:pt x="646298" y="949705"/>
                  </a:cubicBezTo>
                  <a:cubicBezTo>
                    <a:pt x="642177" y="942287"/>
                    <a:pt x="636883" y="935583"/>
                    <a:pt x="632176" y="928522"/>
                  </a:cubicBezTo>
                  <a:lnTo>
                    <a:pt x="625115" y="917930"/>
                  </a:lnTo>
                  <a:cubicBezTo>
                    <a:pt x="626292" y="906162"/>
                    <a:pt x="627738" y="894417"/>
                    <a:pt x="628645" y="882625"/>
                  </a:cubicBezTo>
                  <a:cubicBezTo>
                    <a:pt x="630523" y="858205"/>
                    <a:pt x="630965" y="823968"/>
                    <a:pt x="635706" y="797893"/>
                  </a:cubicBezTo>
                  <a:cubicBezTo>
                    <a:pt x="636372" y="794232"/>
                    <a:pt x="638215" y="790880"/>
                    <a:pt x="639237" y="787302"/>
                  </a:cubicBezTo>
                  <a:cubicBezTo>
                    <a:pt x="640570" y="782637"/>
                    <a:pt x="641590" y="777887"/>
                    <a:pt x="642767" y="773180"/>
                  </a:cubicBezTo>
                  <a:cubicBezTo>
                    <a:pt x="641590" y="740229"/>
                    <a:pt x="640734" y="707264"/>
                    <a:pt x="639237" y="674326"/>
                  </a:cubicBezTo>
                  <a:cubicBezTo>
                    <a:pt x="636663" y="617691"/>
                    <a:pt x="641436" y="635033"/>
                    <a:pt x="632176" y="607246"/>
                  </a:cubicBezTo>
                  <a:cubicBezTo>
                    <a:pt x="630999" y="593124"/>
                    <a:pt x="630975" y="578858"/>
                    <a:pt x="628645" y="564880"/>
                  </a:cubicBezTo>
                  <a:cubicBezTo>
                    <a:pt x="627421" y="557538"/>
                    <a:pt x="623389" y="550918"/>
                    <a:pt x="621584" y="543697"/>
                  </a:cubicBezTo>
                  <a:cubicBezTo>
                    <a:pt x="620407" y="538990"/>
                    <a:pt x="619006" y="534333"/>
                    <a:pt x="618054" y="529575"/>
                  </a:cubicBezTo>
                  <a:cubicBezTo>
                    <a:pt x="616650" y="522556"/>
                    <a:pt x="616259" y="515337"/>
                    <a:pt x="614523" y="508392"/>
                  </a:cubicBezTo>
                  <a:cubicBezTo>
                    <a:pt x="612718" y="501171"/>
                    <a:pt x="609816" y="494270"/>
                    <a:pt x="607462" y="487209"/>
                  </a:cubicBezTo>
                  <a:cubicBezTo>
                    <a:pt x="606285" y="483679"/>
                    <a:pt x="603932" y="480339"/>
                    <a:pt x="603932" y="476618"/>
                  </a:cubicBezTo>
                  <a:lnTo>
                    <a:pt x="621584" y="4801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115300" y="2526196"/>
              <a:ext cx="381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639582" y="1447800"/>
            <a:ext cx="2599418" cy="338554"/>
          </a:xfrm>
          <a:prstGeom prst="rect">
            <a:avLst/>
          </a:prstGeom>
          <a:solidFill>
            <a:schemeClr val="bg1"/>
          </a:solidFill>
        </p:spPr>
        <p:txBody>
          <a:bodyPr wrap="square" rtlCol="0">
            <a:spAutoFit/>
          </a:bodyPr>
          <a:lstStyle/>
          <a:p>
            <a:r>
              <a:rPr lang="en-US" sz="1600" b="1" dirty="0"/>
              <a:t>Lysed Cyst Epithelium (DNA)</a:t>
            </a:r>
          </a:p>
        </p:txBody>
      </p:sp>
      <p:pic>
        <p:nvPicPr>
          <p:cNvPr id="28" name="Picture 27"/>
          <p:cNvPicPr>
            <a:picLocks noChangeAspect="1" noChangeArrowheads="1"/>
          </p:cNvPicPr>
          <p:nvPr/>
        </p:nvPicPr>
        <p:blipFill rotWithShape="1">
          <a:blip r:embed="rId9">
            <a:extLst>
              <a:ext uri="{28A0092B-C50C-407E-A947-70E740481C1C}">
                <a14:useLocalDpi xmlns:a14="http://schemas.microsoft.com/office/drawing/2010/main" val="0"/>
              </a:ext>
            </a:extLst>
          </a:blip>
          <a:srcRect l="327" b="435"/>
          <a:stretch/>
        </p:blipFill>
        <p:spPr bwMode="auto">
          <a:xfrm rot="3042758">
            <a:off x="8941660" y="1083519"/>
            <a:ext cx="290807" cy="217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a:extLst>
              <a:ext uri="{FF2B5EF4-FFF2-40B4-BE49-F238E27FC236}">
                <a16:creationId xmlns:a16="http://schemas.microsoft.com/office/drawing/2014/main" id="{A21C5B7C-C8E6-470F-BD73-B1F476C76E85}"/>
              </a:ext>
            </a:extLst>
          </p:cNvPr>
          <p:cNvSpPr txBox="1"/>
          <p:nvPr/>
        </p:nvSpPr>
        <p:spPr>
          <a:xfrm>
            <a:off x="4741333" y="5496580"/>
            <a:ext cx="4222045" cy="523220"/>
          </a:xfrm>
          <a:prstGeom prst="rect">
            <a:avLst/>
          </a:prstGeom>
          <a:solidFill>
            <a:schemeClr val="bg1"/>
          </a:solidFill>
        </p:spPr>
        <p:txBody>
          <a:bodyPr wrap="square" rtlCol="0">
            <a:spAutoFit/>
          </a:bodyPr>
          <a:lstStyle/>
          <a:p>
            <a:pPr algn="ctr"/>
            <a:r>
              <a:rPr lang="en-US" sz="2800" b="1" dirty="0"/>
              <a:t>Pancreatic Cyst (IPMN)</a:t>
            </a:r>
          </a:p>
        </p:txBody>
      </p:sp>
      <p:sp>
        <p:nvSpPr>
          <p:cNvPr id="44" name="TextBox 43">
            <a:extLst>
              <a:ext uri="{FF2B5EF4-FFF2-40B4-BE49-F238E27FC236}">
                <a16:creationId xmlns:a16="http://schemas.microsoft.com/office/drawing/2014/main" id="{29CCC2C4-985F-4F83-8B7B-C2072FD3BDF3}"/>
              </a:ext>
            </a:extLst>
          </p:cNvPr>
          <p:cNvSpPr txBox="1"/>
          <p:nvPr/>
        </p:nvSpPr>
        <p:spPr>
          <a:xfrm>
            <a:off x="-9526" y="219670"/>
            <a:ext cx="915352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Pancreatic Cysts</a:t>
            </a:r>
          </a:p>
        </p:txBody>
      </p:sp>
    </p:spTree>
    <p:extLst>
      <p:ext uri="{BB962C8B-B14F-4D97-AF65-F5344CB8AC3E}">
        <p14:creationId xmlns:p14="http://schemas.microsoft.com/office/powerpoint/2010/main" val="3547056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1.38889E-6 4.07407E-6 L 0.04288 -0.05996 " pathEditMode="relative" rAng="0" ptsTypes="AA">
                                      <p:cBhvr>
                                        <p:cTn id="19" dur="500" fill="hold"/>
                                        <p:tgtEl>
                                          <p:spTgt spid="27"/>
                                        </p:tgtEl>
                                        <p:attrNameLst>
                                          <p:attrName>ppt_x</p:attrName>
                                          <p:attrName>ppt_y</p:attrName>
                                        </p:attrNameLst>
                                      </p:cBhvr>
                                      <p:rCtr x="2135" y="-3009"/>
                                    </p:animMotion>
                                  </p:childTnLst>
                                </p:cTn>
                              </p:par>
                              <p:par>
                                <p:cTn id="20" presetID="31" presetClass="exit" presetSubtype="0" fill="hold" nodeType="withEffect">
                                  <p:stCondLst>
                                    <p:cond delay="0"/>
                                  </p:stCondLst>
                                  <p:childTnLst>
                                    <p:anim calcmode="lin" valueType="num">
                                      <p:cBhvr>
                                        <p:cTn id="21" dur="500"/>
                                        <p:tgtEl>
                                          <p:spTgt spid="27"/>
                                        </p:tgtEl>
                                        <p:attrNameLst>
                                          <p:attrName>ppt_w</p:attrName>
                                        </p:attrNameLst>
                                      </p:cBhvr>
                                      <p:tavLst>
                                        <p:tav tm="0">
                                          <p:val>
                                            <p:strVal val="ppt_w"/>
                                          </p:val>
                                        </p:tav>
                                        <p:tav tm="100000">
                                          <p:val>
                                            <p:fltVal val="0"/>
                                          </p:val>
                                        </p:tav>
                                      </p:tavLst>
                                    </p:anim>
                                    <p:anim calcmode="lin" valueType="num">
                                      <p:cBhvr>
                                        <p:cTn id="22" dur="500"/>
                                        <p:tgtEl>
                                          <p:spTgt spid="27"/>
                                        </p:tgtEl>
                                        <p:attrNameLst>
                                          <p:attrName>ppt_h</p:attrName>
                                        </p:attrNameLst>
                                      </p:cBhvr>
                                      <p:tavLst>
                                        <p:tav tm="0">
                                          <p:val>
                                            <p:strVal val="ppt_h"/>
                                          </p:val>
                                        </p:tav>
                                        <p:tav tm="100000">
                                          <p:val>
                                            <p:fltVal val="0"/>
                                          </p:val>
                                        </p:tav>
                                      </p:tavLst>
                                    </p:anim>
                                    <p:anim calcmode="lin" valueType="num">
                                      <p:cBhvr>
                                        <p:cTn id="23" dur="500"/>
                                        <p:tgtEl>
                                          <p:spTgt spid="27"/>
                                        </p:tgtEl>
                                        <p:attrNameLst>
                                          <p:attrName>style.rotation</p:attrName>
                                        </p:attrNameLst>
                                      </p:cBhvr>
                                      <p:tavLst>
                                        <p:tav tm="0">
                                          <p:val>
                                            <p:fltVal val="0"/>
                                          </p:val>
                                        </p:tav>
                                        <p:tav tm="100000">
                                          <p:val>
                                            <p:fltVal val="90"/>
                                          </p:val>
                                        </p:tav>
                                      </p:tavLst>
                                    </p:anim>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par>
                          <p:cTn id="26" fill="hold">
                            <p:stCondLst>
                              <p:cond delay="1000"/>
                            </p:stCondLst>
                            <p:childTnLst>
                              <p:par>
                                <p:cTn id="27" presetID="42" presetClass="path" presetSubtype="0" accel="50000" decel="50000" fill="hold" nodeType="afterEffect">
                                  <p:stCondLst>
                                    <p:cond delay="0"/>
                                  </p:stCondLst>
                                  <p:childTnLst>
                                    <p:animMotion origin="layout" path="M 3.88889E-6 -4.81481E-6 L -0.00174 -0.06898 " pathEditMode="relative" rAng="0" ptsTypes="AA">
                                      <p:cBhvr>
                                        <p:cTn id="28" dur="500" fill="hold"/>
                                        <p:tgtEl>
                                          <p:spTgt spid="25"/>
                                        </p:tgtEl>
                                        <p:attrNameLst>
                                          <p:attrName>ppt_x</p:attrName>
                                          <p:attrName>ppt_y</p:attrName>
                                        </p:attrNameLst>
                                      </p:cBhvr>
                                      <p:rCtr x="-87" y="-3449"/>
                                    </p:animMotion>
                                  </p:childTnLst>
                                </p:cTn>
                              </p:par>
                              <p:par>
                                <p:cTn id="29" presetID="31" presetClass="exit" presetSubtype="0" fill="hold" nodeType="withEffect">
                                  <p:stCondLst>
                                    <p:cond delay="0"/>
                                  </p:stCondLst>
                                  <p:childTnLst>
                                    <p:anim calcmode="lin" valueType="num">
                                      <p:cBhvr>
                                        <p:cTn id="30" dur="500"/>
                                        <p:tgtEl>
                                          <p:spTgt spid="25"/>
                                        </p:tgtEl>
                                        <p:attrNameLst>
                                          <p:attrName>ppt_w</p:attrName>
                                        </p:attrNameLst>
                                      </p:cBhvr>
                                      <p:tavLst>
                                        <p:tav tm="0">
                                          <p:val>
                                            <p:strVal val="ppt_w"/>
                                          </p:val>
                                        </p:tav>
                                        <p:tav tm="100000">
                                          <p:val>
                                            <p:fltVal val="0"/>
                                          </p:val>
                                        </p:tav>
                                      </p:tavLst>
                                    </p:anim>
                                    <p:anim calcmode="lin" valueType="num">
                                      <p:cBhvr>
                                        <p:cTn id="31" dur="500"/>
                                        <p:tgtEl>
                                          <p:spTgt spid="25"/>
                                        </p:tgtEl>
                                        <p:attrNameLst>
                                          <p:attrName>ppt_h</p:attrName>
                                        </p:attrNameLst>
                                      </p:cBhvr>
                                      <p:tavLst>
                                        <p:tav tm="0">
                                          <p:val>
                                            <p:strVal val="ppt_h"/>
                                          </p:val>
                                        </p:tav>
                                        <p:tav tm="100000">
                                          <p:val>
                                            <p:fltVal val="0"/>
                                          </p:val>
                                        </p:tav>
                                      </p:tavLst>
                                    </p:anim>
                                    <p:anim calcmode="lin" valueType="num">
                                      <p:cBhvr>
                                        <p:cTn id="32" dur="500"/>
                                        <p:tgtEl>
                                          <p:spTgt spid="25"/>
                                        </p:tgtEl>
                                        <p:attrNameLst>
                                          <p:attrName>style.rotation</p:attrName>
                                        </p:attrNameLst>
                                      </p:cBhvr>
                                      <p:tavLst>
                                        <p:tav tm="0">
                                          <p:val>
                                            <p:fltVal val="0"/>
                                          </p:val>
                                        </p:tav>
                                        <p:tav tm="100000">
                                          <p:val>
                                            <p:fltVal val="90"/>
                                          </p:val>
                                        </p:tav>
                                      </p:tavLst>
                                    </p:anim>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42" presetClass="path" presetSubtype="0" accel="50000" decel="50000" fill="hold" nodeType="withEffect">
                                  <p:stCondLst>
                                    <p:cond delay="0"/>
                                  </p:stCondLst>
                                  <p:childTnLst>
                                    <p:animMotion origin="layout" path="M -5.55556E-7 5.55112E-17 L 0.0684 -0.025 " pathEditMode="relative" rAng="0" ptsTypes="AA">
                                      <p:cBhvr>
                                        <p:cTn id="36" dur="750" fill="hold"/>
                                        <p:tgtEl>
                                          <p:spTgt spid="26"/>
                                        </p:tgtEl>
                                        <p:attrNameLst>
                                          <p:attrName>ppt_x</p:attrName>
                                          <p:attrName>ppt_y</p:attrName>
                                        </p:attrNameLst>
                                      </p:cBhvr>
                                      <p:rCtr x="3420" y="-1250"/>
                                    </p:animMotion>
                                  </p:childTnLst>
                                </p:cTn>
                              </p:par>
                              <p:par>
                                <p:cTn id="37" presetID="31" presetClass="exit" presetSubtype="0" fill="hold" nodeType="withEffect">
                                  <p:stCondLst>
                                    <p:cond delay="0"/>
                                  </p:stCondLst>
                                  <p:childTnLst>
                                    <p:anim calcmode="lin" valueType="num">
                                      <p:cBhvr>
                                        <p:cTn id="38" dur="750"/>
                                        <p:tgtEl>
                                          <p:spTgt spid="26"/>
                                        </p:tgtEl>
                                        <p:attrNameLst>
                                          <p:attrName>ppt_w</p:attrName>
                                        </p:attrNameLst>
                                      </p:cBhvr>
                                      <p:tavLst>
                                        <p:tav tm="0">
                                          <p:val>
                                            <p:strVal val="ppt_w"/>
                                          </p:val>
                                        </p:tav>
                                        <p:tav tm="100000">
                                          <p:val>
                                            <p:fltVal val="0"/>
                                          </p:val>
                                        </p:tav>
                                      </p:tavLst>
                                    </p:anim>
                                    <p:anim calcmode="lin" valueType="num">
                                      <p:cBhvr>
                                        <p:cTn id="39" dur="750"/>
                                        <p:tgtEl>
                                          <p:spTgt spid="26"/>
                                        </p:tgtEl>
                                        <p:attrNameLst>
                                          <p:attrName>ppt_h</p:attrName>
                                        </p:attrNameLst>
                                      </p:cBhvr>
                                      <p:tavLst>
                                        <p:tav tm="0">
                                          <p:val>
                                            <p:strVal val="ppt_h"/>
                                          </p:val>
                                        </p:tav>
                                        <p:tav tm="100000">
                                          <p:val>
                                            <p:fltVal val="0"/>
                                          </p:val>
                                        </p:tav>
                                      </p:tavLst>
                                    </p:anim>
                                    <p:anim calcmode="lin" valueType="num">
                                      <p:cBhvr>
                                        <p:cTn id="40" dur="750"/>
                                        <p:tgtEl>
                                          <p:spTgt spid="26"/>
                                        </p:tgtEl>
                                        <p:attrNameLst>
                                          <p:attrName>style.rotation</p:attrName>
                                        </p:attrNameLst>
                                      </p:cBhvr>
                                      <p:tavLst>
                                        <p:tav tm="0">
                                          <p:val>
                                            <p:fltVal val="0"/>
                                          </p:val>
                                        </p:tav>
                                        <p:tav tm="100000">
                                          <p:val>
                                            <p:fltVal val="90"/>
                                          </p:val>
                                        </p:tav>
                                      </p:tavLst>
                                    </p:anim>
                                    <p:animEffect transition="out" filter="fade">
                                      <p:cBhvr>
                                        <p:cTn id="41" dur="750"/>
                                        <p:tgtEl>
                                          <p:spTgt spid="26"/>
                                        </p:tgtEl>
                                      </p:cBhvr>
                                    </p:animEffect>
                                    <p:set>
                                      <p:cBhvr>
                                        <p:cTn id="42" dur="1" fill="hold">
                                          <p:stCondLst>
                                            <p:cond delay="749"/>
                                          </p:stCondLst>
                                        </p:cTn>
                                        <p:tgtEl>
                                          <p:spTgt spid="26"/>
                                        </p:tgtEl>
                                        <p:attrNameLst>
                                          <p:attrName>style.visibility</p:attrName>
                                        </p:attrNameLst>
                                      </p:cBhvr>
                                      <p:to>
                                        <p:strVal val="hidden"/>
                                      </p:to>
                                    </p:set>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xit" presetSubtype="0" fill="hold" grpId="0" nodeType="with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200" y="1113071"/>
          <a:ext cx="5513690" cy="310896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extLst>
                  <a:ext uri="{0D108BD9-81ED-4DB2-BD59-A6C34878D82A}">
                    <a16:rowId xmlns:a16="http://schemas.microsoft.com/office/drawing/2014/main" val="10000"/>
                  </a:ext>
                </a:extLst>
              </a:tr>
              <a:tr h="370840">
                <a:tc>
                  <a:txBody>
                    <a:bodyPr/>
                    <a:lstStyle/>
                    <a:p>
                      <a:pPr algn="ctr"/>
                      <a:r>
                        <a:rPr lang="en-US" sz="2800" b="1" dirty="0"/>
                        <a:t>IPMN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1"/>
                  </a:ext>
                </a:extLst>
              </a:tr>
              <a:tr h="370840">
                <a:tc>
                  <a:txBody>
                    <a:bodyPr/>
                    <a:lstStyle/>
                    <a:p>
                      <a:pPr algn="ctr"/>
                      <a:r>
                        <a:rPr lang="en-US" sz="2800" b="1" dirty="0"/>
                        <a:t>MCN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2"/>
                  </a:ext>
                </a:extLst>
              </a:tr>
              <a:tr h="370840">
                <a:tc>
                  <a:txBody>
                    <a:bodyPr/>
                    <a:lstStyle/>
                    <a:p>
                      <a:pPr algn="ctr"/>
                      <a:r>
                        <a:rPr lang="en-US" sz="2800" b="1" dirty="0" err="1"/>
                        <a:t>SCA</a:t>
                      </a:r>
                      <a:endParaRPr lang="en-US" sz="2800" b="1" dirty="0"/>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3"/>
                  </a:ext>
                </a:extLst>
              </a:tr>
              <a:tr h="370840">
                <a:tc>
                  <a:txBody>
                    <a:bodyPr/>
                    <a:lstStyle/>
                    <a:p>
                      <a:pPr algn="ctr"/>
                      <a:r>
                        <a:rPr lang="en-US" sz="2800" b="1" dirty="0" err="1"/>
                        <a:t>SPN</a:t>
                      </a:r>
                      <a:endParaRPr lang="en-US" sz="2800" b="1" dirty="0"/>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4"/>
                  </a:ext>
                </a:extLst>
              </a:tr>
              <a:tr h="370840">
                <a:tc>
                  <a:txBody>
                    <a:bodyPr/>
                    <a:lstStyle/>
                    <a:p>
                      <a:pPr algn="ctr"/>
                      <a:r>
                        <a:rPr lang="en-US" sz="2800" b="1" dirty="0"/>
                        <a:t>Non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596265" y="1371600"/>
            <a:ext cx="8229600"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Intraductal papillary mucinous neoplasms (</a:t>
            </a: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IPMN</a:t>
            </a:r>
            <a:r>
              <a:rPr kumimoji="0" lang="en-US" sz="28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a:t>
            </a:r>
            <a:r>
              <a:rPr kumimoji="0" lang="en-US" sz="2800" b="1" i="1" u="none" strike="noStrike" kern="1200" cap="none" spc="0" normalizeH="0" baseline="0" noProof="0" dirty="0">
                <a:ln>
                  <a:noFill/>
                </a:ln>
                <a:solidFill>
                  <a:srgbClr val="4F81BD">
                    <a:lumMod val="50000"/>
                  </a:srgbClr>
                </a:solidFill>
                <a:effectLst/>
                <a:uLnTx/>
                <a:uFillTx/>
                <a:latin typeface="Calibri"/>
                <a:ea typeface="+mn-ea"/>
                <a:cs typeface="+mn-cs"/>
              </a:rPr>
              <a:t>KRAS</a:t>
            </a:r>
            <a:r>
              <a:rPr kumimoji="0" lang="en-US" sz="2800" b="1" i="0" u="none" strike="noStrike" kern="1200" cap="none" spc="0" normalizeH="0" baseline="0" noProof="0" dirty="0">
                <a:ln>
                  <a:noFill/>
                </a:ln>
                <a:solidFill>
                  <a:srgbClr val="1F497D"/>
                </a:solidFill>
                <a:effectLst/>
                <a:uLnTx/>
                <a:uFillTx/>
                <a:latin typeface="Calibri"/>
                <a:ea typeface="+mn-ea"/>
                <a:cs typeface="+mn-cs"/>
              </a:rPr>
              <a:t> </a:t>
            </a:r>
            <a:r>
              <a:rPr kumimoji="0" lang="en-US" sz="2800" b="1" i="0" u="none" strike="noStrike" kern="1200" cap="none" spc="0" normalizeH="0" baseline="0" noProof="0" dirty="0">
                <a:ln>
                  <a:noFill/>
                </a:ln>
                <a:solidFill>
                  <a:srgbClr val="0066FF"/>
                </a:solidFill>
                <a:effectLst/>
                <a:uLnTx/>
                <a:uFillTx/>
                <a:latin typeface="Calibri"/>
                <a:ea typeface="+mn-ea"/>
                <a:cs typeface="+mn-cs"/>
              </a:rPr>
              <a:t> </a:t>
            </a:r>
            <a:r>
              <a:rPr kumimoji="0" lang="en-US" sz="2800" b="1" i="0" u="none" strike="noStrike" kern="1200" cap="none" spc="0" normalizeH="0" baseline="0" noProof="0" dirty="0">
                <a:ln>
                  <a:noFill/>
                </a:ln>
                <a:solidFill>
                  <a:prstClr val="white"/>
                </a:solidFill>
                <a:effectLst/>
                <a:uLnTx/>
                <a:uFillTx/>
                <a:latin typeface="Calibri"/>
                <a:ea typeface="+mn-ea"/>
                <a:cs typeface="+mn-cs"/>
              </a:rPr>
              <a:t>and </a:t>
            </a:r>
            <a:r>
              <a:rPr kumimoji="0" lang="en-US" sz="2800" b="1" i="1" u="none" strike="noStrike" kern="1200" cap="none" spc="0" normalizeH="0" baseline="0" noProof="0" dirty="0">
                <a:ln>
                  <a:noFill/>
                </a:ln>
                <a:solidFill>
                  <a:srgbClr val="4F81BD">
                    <a:lumMod val="50000"/>
                  </a:srgbClr>
                </a:solidFill>
                <a:effectLst/>
                <a:uLnTx/>
                <a:uFillTx/>
                <a:latin typeface="Calibri"/>
                <a:ea typeface="+mn-ea"/>
                <a:cs typeface="+mn-cs"/>
              </a:rPr>
              <a:t>GNAS</a:t>
            </a:r>
            <a:r>
              <a:rPr kumimoji="0" lang="en-US" sz="2800" b="1" i="0" u="none" strike="noStrike" kern="1200" cap="none" spc="0" normalizeH="0" baseline="0" noProof="0" dirty="0">
                <a:ln>
                  <a:noFill/>
                </a:ln>
                <a:solidFill>
                  <a:prstClr val="white"/>
                </a:solidFill>
                <a:effectLst/>
                <a:uLnTx/>
                <a:uFillTx/>
                <a:latin typeface="Calibri"/>
                <a:ea typeface="+mn-ea"/>
                <a:cs typeface="+mn-cs"/>
              </a:rPr>
              <a:t> </a:t>
            </a:r>
            <a:endParaRPr kumimoji="0" lang="en-US" sz="2800" b="1" i="1" u="none" strike="noStrike" kern="1200" cap="none" spc="0" normalizeH="0" baseline="0" noProof="0" dirty="0">
              <a:ln>
                <a:noFill/>
              </a:ln>
              <a:solidFill>
                <a:srgbClr val="4F81BD">
                  <a:lumMod val="50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Mucinous cystic neoplasms (</a:t>
            </a:r>
            <a:r>
              <a:rPr kumimoji="0" lang="en-US" sz="2800" b="1" i="0" u="none" strike="noStrike" kern="1200" cap="none" spc="0" normalizeH="0" baseline="0" noProof="0" dirty="0">
                <a:ln>
                  <a:noFill/>
                </a:ln>
                <a:solidFill>
                  <a:srgbClr val="4F81BD">
                    <a:lumMod val="50000"/>
                  </a:srgbClr>
                </a:solidFill>
                <a:effectLst/>
                <a:uLnTx/>
                <a:uFillTx/>
                <a:latin typeface="Calibri"/>
                <a:ea typeface="+mn-ea"/>
                <a:cs typeface="+mn-cs"/>
              </a:rPr>
              <a:t>MCN</a:t>
            </a:r>
            <a:r>
              <a:rPr kumimoji="0" lang="en-US" sz="28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a:t>
            </a:r>
            <a:r>
              <a:rPr kumimoji="0" lang="en-US" sz="2800" b="1" i="1" u="none" strike="noStrike" kern="1200" cap="none" spc="0" normalizeH="0" baseline="0" noProof="0" dirty="0">
                <a:ln>
                  <a:noFill/>
                </a:ln>
                <a:solidFill>
                  <a:srgbClr val="4F81BD">
                    <a:lumMod val="50000"/>
                  </a:srgbClr>
                </a:solidFill>
                <a:effectLst/>
                <a:uLnTx/>
                <a:uFillTx/>
                <a:latin typeface="Calibri"/>
                <a:ea typeface="+mn-ea"/>
                <a:cs typeface="+mn-cs"/>
              </a:rPr>
              <a:t>KRAS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Serous cystadenomas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SCA</a:t>
            </a:r>
            <a:r>
              <a:rPr kumimoji="0" lang="en-US" sz="2800"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a:t>
            </a:r>
            <a:r>
              <a:rPr kumimoji="0" lang="en-US" sz="2800" b="1" i="1" u="none" strike="noStrike" kern="1200" cap="none" spc="0" normalizeH="0" baseline="0" noProof="0" dirty="0">
                <a:ln>
                  <a:noFill/>
                </a:ln>
                <a:solidFill>
                  <a:srgbClr val="4F81BD">
                    <a:lumMod val="50000"/>
                  </a:srgbClr>
                </a:solidFill>
                <a:effectLst/>
                <a:uLnTx/>
                <a:uFillTx/>
                <a:latin typeface="Calibri"/>
                <a:ea typeface="+mn-ea"/>
                <a:cs typeface="+mn-cs"/>
              </a:rPr>
              <a:t>VHL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Solid pseudopapillary neoplasms (</a:t>
            </a:r>
            <a:r>
              <a:rPr kumimoji="0" lang="en-US" sz="2800" b="1" i="0" u="none" strike="noStrike" kern="1200" cap="none" spc="0" normalizeH="0" baseline="0" noProof="0" dirty="0" err="1">
                <a:ln>
                  <a:noFill/>
                </a:ln>
                <a:solidFill>
                  <a:srgbClr val="4F81BD">
                    <a:lumMod val="50000"/>
                  </a:srgbClr>
                </a:solidFill>
                <a:effectLst/>
                <a:uLnTx/>
                <a:uFillTx/>
                <a:latin typeface="Calibri"/>
                <a:ea typeface="+mn-ea"/>
                <a:cs typeface="+mn-cs"/>
              </a:rPr>
              <a:t>SPN</a:t>
            </a:r>
            <a:r>
              <a:rPr kumimoji="0" lang="en-US" sz="2800"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a:t>
            </a:r>
            <a:r>
              <a:rPr kumimoji="0" lang="en-US" sz="2800" b="1" i="1" u="none" strike="noStrike" kern="1200" cap="none" spc="0" normalizeH="0" baseline="0" noProof="0" dirty="0">
                <a:ln>
                  <a:noFill/>
                </a:ln>
                <a:solidFill>
                  <a:srgbClr val="4F81BD">
                    <a:lumMod val="50000"/>
                  </a:srgbClr>
                </a:solidFill>
                <a:effectLst/>
                <a:uLnTx/>
                <a:uFillTx/>
                <a:latin typeface="Calibri"/>
                <a:ea typeface="+mn-ea"/>
                <a:cs typeface="+mn-cs"/>
              </a:rPr>
              <a:t>CTNNB1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prstClr val="white"/>
              </a:buClr>
              <a:buSzTx/>
              <a:buFont typeface="Arial" pitchFamily="34" charset="0"/>
              <a:buChar char="•"/>
              <a:tabLst/>
              <a:defRPr/>
            </a:pPr>
            <a:r>
              <a:rPr kumimoji="0" lang="en-US" sz="2800" b="1" i="0" u="none" strike="noStrike" kern="1200" cap="none" spc="0" normalizeH="0" baseline="0" noProof="0" dirty="0">
                <a:ln>
                  <a:noFill/>
                </a:ln>
                <a:solidFill>
                  <a:srgbClr val="1F497D">
                    <a:lumMod val="75000"/>
                  </a:srgbClr>
                </a:solidFill>
                <a:effectLst/>
                <a:uLnTx/>
                <a:uFillTx/>
                <a:latin typeface="Calibri"/>
                <a:ea typeface="+mn-ea"/>
                <a:cs typeface="+mn-cs"/>
              </a:rPr>
              <a:t>Non</a:t>
            </a:r>
            <a:r>
              <a:rPr kumimoji="0" lang="en-US" sz="2800" b="1" i="0" u="none" strike="noStrike" kern="1200" cap="none" spc="0" normalizeH="0" baseline="0" noProof="0" dirty="0">
                <a:ln>
                  <a:noFill/>
                </a:ln>
                <a:solidFill>
                  <a:prstClr val="white"/>
                </a:solidFill>
                <a:effectLst/>
                <a:uLnTx/>
                <a:uFillTx/>
                <a:latin typeface="Calibri"/>
                <a:ea typeface="+mn-ea"/>
                <a:cs typeface="+mn-cs"/>
              </a:rPr>
              <a:t>-neoplastic cysts: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a:t>
            </a:r>
            <a:r>
              <a:rPr kumimoji="0" lang="en-US" sz="2800" b="1" i="0" u="none" strike="noStrike" kern="1200" cap="none" spc="0" normalizeH="0" baseline="0" noProof="0" dirty="0">
                <a:ln>
                  <a:noFill/>
                </a:ln>
                <a:solidFill>
                  <a:srgbClr val="FFFF00"/>
                </a:solidFill>
                <a:effectLst/>
                <a:uLnTx/>
                <a:uFillTx/>
                <a:latin typeface="Calibri"/>
                <a:ea typeface="+mn-ea"/>
                <a:cs typeface="+mn-cs"/>
              </a:rPr>
              <a:t>Absent</a:t>
            </a:r>
          </a:p>
        </p:txBody>
      </p:sp>
      <p:sp>
        <p:nvSpPr>
          <p:cNvPr id="4" name="TextBox 3"/>
          <p:cNvSpPr txBox="1"/>
          <p:nvPr/>
        </p:nvSpPr>
        <p:spPr>
          <a:xfrm>
            <a:off x="923130" y="1801368"/>
            <a:ext cx="9685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KRAS</a:t>
            </a:r>
          </a:p>
        </p:txBody>
      </p:sp>
      <p:sp>
        <p:nvSpPr>
          <p:cNvPr id="5" name="TextBox 4"/>
          <p:cNvSpPr txBox="1"/>
          <p:nvPr/>
        </p:nvSpPr>
        <p:spPr>
          <a:xfrm>
            <a:off x="2501265" y="1801368"/>
            <a:ext cx="10342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GNAS</a:t>
            </a:r>
          </a:p>
        </p:txBody>
      </p:sp>
      <p:sp>
        <p:nvSpPr>
          <p:cNvPr id="6" name="TextBox 5"/>
          <p:cNvSpPr txBox="1"/>
          <p:nvPr/>
        </p:nvSpPr>
        <p:spPr>
          <a:xfrm>
            <a:off x="923129" y="2871216"/>
            <a:ext cx="9685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KRAS</a:t>
            </a:r>
          </a:p>
        </p:txBody>
      </p:sp>
      <p:sp>
        <p:nvSpPr>
          <p:cNvPr id="7" name="TextBox 6"/>
          <p:cNvSpPr txBox="1"/>
          <p:nvPr/>
        </p:nvSpPr>
        <p:spPr>
          <a:xfrm>
            <a:off x="916305" y="3931920"/>
            <a:ext cx="7745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VHL</a:t>
            </a:r>
          </a:p>
        </p:txBody>
      </p:sp>
      <p:sp>
        <p:nvSpPr>
          <p:cNvPr id="8" name="TextBox 7"/>
          <p:cNvSpPr txBox="1"/>
          <p:nvPr/>
        </p:nvSpPr>
        <p:spPr>
          <a:xfrm>
            <a:off x="916305" y="5001769"/>
            <a:ext cx="14062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CTNNB1</a:t>
            </a:r>
          </a:p>
        </p:txBody>
      </p:sp>
      <p:sp>
        <p:nvSpPr>
          <p:cNvPr id="9" name="TextBox 8"/>
          <p:cNvSpPr txBox="1"/>
          <p:nvPr/>
        </p:nvSpPr>
        <p:spPr>
          <a:xfrm>
            <a:off x="888873" y="5632704"/>
            <a:ext cx="8066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Non</a:t>
            </a:r>
          </a:p>
        </p:txBody>
      </p:sp>
      <p:sp>
        <p:nvSpPr>
          <p:cNvPr id="10" name="TextBox 9"/>
          <p:cNvSpPr txBox="1"/>
          <p:nvPr/>
        </p:nvSpPr>
        <p:spPr>
          <a:xfrm>
            <a:off x="5930265" y="4572000"/>
            <a:ext cx="7825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a:ea typeface="+mn-ea"/>
                <a:cs typeface="+mn-cs"/>
              </a:rPr>
              <a:t>SPN</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5079608" y="2438400"/>
            <a:ext cx="9268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MCN</a:t>
            </a:r>
          </a:p>
        </p:txBody>
      </p:sp>
      <p:sp>
        <p:nvSpPr>
          <p:cNvPr id="12" name="TextBox 11"/>
          <p:cNvSpPr txBox="1"/>
          <p:nvPr/>
        </p:nvSpPr>
        <p:spPr>
          <a:xfrm>
            <a:off x="4252514" y="3505200"/>
            <a:ext cx="7633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a:ea typeface="+mn-ea"/>
                <a:cs typeface="+mn-cs"/>
              </a:rPr>
              <a:t>SCA</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7243953" y="1371600"/>
            <a:ext cx="10230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IPMN</a:t>
            </a:r>
          </a:p>
        </p:txBody>
      </p:sp>
      <p:sp>
        <p:nvSpPr>
          <p:cNvPr id="15" name="TextBox 14">
            <a:extLst>
              <a:ext uri="{FF2B5EF4-FFF2-40B4-BE49-F238E27FC236}">
                <a16:creationId xmlns:a16="http://schemas.microsoft.com/office/drawing/2014/main" id="{B2012922-7081-4A7D-9AA1-0A7E021B832D}"/>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1700503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2.90142E-6 -4.85536E-6 L 0.02721 -0.10067 " pathEditMode="relative" rAng="0" ptsTypes="AA">
                                      <p:cBhvr>
                                        <p:cTn id="9" dur="2000" fill="hold"/>
                                        <p:tgtEl>
                                          <p:spTgt spid="4"/>
                                        </p:tgtEl>
                                        <p:attrNameLst>
                                          <p:attrName>ppt_x</p:attrName>
                                          <p:attrName>ppt_y</p:attrName>
                                        </p:attrNameLst>
                                      </p:cBhvr>
                                      <p:rCtr x="1354" y="-5045"/>
                                    </p:animMotion>
                                  </p:childTnLst>
                                </p:cTn>
                              </p:par>
                              <p:par>
                                <p:cTn id="10" presetID="42" presetClass="path" presetSubtype="0" accel="50000" decel="50000" fill="hold" grpId="0" nodeType="withEffect">
                                  <p:stCondLst>
                                    <p:cond delay="0"/>
                                  </p:stCondLst>
                                  <p:childTnLst>
                                    <p:animMotion origin="layout" path="M 2.90142E-6 2.73316E-6 L 0.02721 -0.25666 " pathEditMode="relative" rAng="0" ptsTypes="AA">
                                      <p:cBhvr>
                                        <p:cTn id="11" dur="2000" fill="hold"/>
                                        <p:tgtEl>
                                          <p:spTgt spid="6"/>
                                        </p:tgtEl>
                                        <p:attrNameLst>
                                          <p:attrName>ppt_x</p:attrName>
                                          <p:attrName>ppt_y</p:attrName>
                                        </p:attrNameLst>
                                      </p:cBhvr>
                                      <p:rCtr x="1354" y="-12844"/>
                                    </p:animMotion>
                                  </p:childTnLst>
                                </p:cTn>
                              </p:par>
                              <p:par>
                                <p:cTn id="12" presetID="42" presetClass="path" presetSubtype="0" accel="50000" decel="50000" fill="hold" grpId="0" nodeType="withEffect">
                                  <p:stCondLst>
                                    <p:cond delay="0"/>
                                  </p:stCondLst>
                                  <p:childTnLst>
                                    <p:animMotion origin="layout" path="M -3.63115E-6 4.22623E-6 L -0.01745 -0.10063 " pathEditMode="relative" rAng="0" ptsTypes="AA">
                                      <p:cBhvr>
                                        <p:cTn id="13" dur="2000" fill="hold"/>
                                        <p:tgtEl>
                                          <p:spTgt spid="5"/>
                                        </p:tgtEl>
                                        <p:attrNameLst>
                                          <p:attrName>ppt_x</p:attrName>
                                          <p:attrName>ppt_y</p:attrName>
                                        </p:attrNameLst>
                                      </p:cBhvr>
                                      <p:rCtr x="-873" y="-5043"/>
                                    </p:animMotion>
                                  </p:childTnLst>
                                </p:cTn>
                              </p:par>
                              <p:par>
                                <p:cTn id="14" presetID="42" presetClass="path" presetSubtype="0" accel="50000" decel="50000" fill="hold" grpId="0" nodeType="withEffect">
                                  <p:stCondLst>
                                    <p:cond delay="0"/>
                                  </p:stCondLst>
                                  <p:childTnLst>
                                    <p:animMotion origin="layout" path="M -4.72222E-6 2.94172E-6 L 0.25747 -0.41097 " pathEditMode="relative" rAng="0" ptsTypes="AA">
                                      <p:cBhvr>
                                        <p:cTn id="15" dur="2000" fill="hold"/>
                                        <p:tgtEl>
                                          <p:spTgt spid="7"/>
                                        </p:tgtEl>
                                        <p:attrNameLst>
                                          <p:attrName>ppt_x</p:attrName>
                                          <p:attrName>ppt_y</p:attrName>
                                        </p:attrNameLst>
                                      </p:cBhvr>
                                      <p:rCtr x="12865" y="-20560"/>
                                    </p:animMotion>
                                  </p:childTnLst>
                                </p:cTn>
                              </p:par>
                              <p:par>
                                <p:cTn id="16" presetID="42" presetClass="path" presetSubtype="0" accel="50000" decel="50000" fill="hold" grpId="0" nodeType="withEffect">
                                  <p:stCondLst>
                                    <p:cond delay="0"/>
                                  </p:stCondLst>
                                  <p:childTnLst>
                                    <p:animMotion origin="layout" path="M -3.33333E-6 -1.24884E-6 L 0.33125 -0.55573 " pathEditMode="relative" rAng="0" ptsTypes="AA">
                                      <p:cBhvr>
                                        <p:cTn id="17" dur="2000" fill="hold"/>
                                        <p:tgtEl>
                                          <p:spTgt spid="8"/>
                                        </p:tgtEl>
                                        <p:attrNameLst>
                                          <p:attrName>ppt_x</p:attrName>
                                          <p:attrName>ppt_y</p:attrName>
                                        </p:attrNameLst>
                                      </p:cBhvr>
                                      <p:rCtr x="16563" y="-27798"/>
                                    </p:animMotion>
                                  </p:childTnLst>
                                </p:cTn>
                              </p:par>
                              <p:par>
                                <p:cTn id="18" presetID="42" presetClass="path" presetSubtype="0" accel="50000" decel="50000" fill="hold" grpId="0" nodeType="withEffect">
                                  <p:stCondLst>
                                    <p:cond delay="0"/>
                                  </p:stCondLst>
                                  <p:childTnLst>
                                    <p:animMotion origin="layout" path="M -6.25163E-8 -4.28638E-6 L -0.05079 -0.28151 " pathEditMode="relative" rAng="0" ptsTypes="AA">
                                      <p:cBhvr>
                                        <p:cTn id="19" dur="2000" fill="hold"/>
                                        <p:tgtEl>
                                          <p:spTgt spid="9"/>
                                        </p:tgtEl>
                                        <p:attrNameLst>
                                          <p:attrName>ppt_x</p:attrName>
                                          <p:attrName>ppt_y</p:attrName>
                                        </p:attrNameLst>
                                      </p:cBhvr>
                                      <p:rCtr x="-2540" y="-14087"/>
                                    </p:animMotion>
                                  </p:childTnLst>
                                </p:cTn>
                              </p:par>
                              <p:par>
                                <p:cTn id="20" presetID="42" presetClass="path" presetSubtype="0" accel="50000" decel="50000" fill="hold" grpId="0" nodeType="withEffect">
                                  <p:stCondLst>
                                    <p:cond delay="0"/>
                                  </p:stCondLst>
                                  <p:childTnLst>
                                    <p:animMotion origin="layout" path="M 5.55556E-7 9.3432E-7 L -0.59965 -0.20467 " pathEditMode="relative" rAng="0" ptsTypes="AA">
                                      <p:cBhvr>
                                        <p:cTn id="21" dur="2000" fill="hold"/>
                                        <p:tgtEl>
                                          <p:spTgt spid="10"/>
                                        </p:tgtEl>
                                        <p:attrNameLst>
                                          <p:attrName>ppt_x</p:attrName>
                                          <p:attrName>ppt_y</p:attrName>
                                        </p:attrNameLst>
                                      </p:cBhvr>
                                      <p:rCtr x="-29983" y="-10245"/>
                                    </p:animMotion>
                                  </p:childTnLst>
                                </p:cTn>
                              </p:par>
                              <p:par>
                                <p:cTn id="22" presetID="42" presetClass="path" presetSubtype="0" accel="50000" decel="50000" fill="hold" grpId="0" nodeType="withEffect">
                                  <p:stCondLst>
                                    <p:cond delay="0"/>
                                  </p:stCondLst>
                                  <p:childTnLst>
                                    <p:animMotion origin="layout" path="M 0 4.24607E-6 L -0.51458 -0.03816 " pathEditMode="relative" rAng="0" ptsTypes="AA">
                                      <p:cBhvr>
                                        <p:cTn id="23" dur="2000" fill="hold"/>
                                        <p:tgtEl>
                                          <p:spTgt spid="11"/>
                                        </p:tgtEl>
                                        <p:attrNameLst>
                                          <p:attrName>ppt_x</p:attrName>
                                          <p:attrName>ppt_y</p:attrName>
                                        </p:attrNameLst>
                                      </p:cBhvr>
                                      <p:rCtr x="-25729" y="-1920"/>
                                    </p:animMotion>
                                  </p:childTnLst>
                                </p:cTn>
                              </p:par>
                              <p:par>
                                <p:cTn id="24" presetID="42" presetClass="path" presetSubtype="0" accel="50000" decel="50000" fill="hold" grpId="0" nodeType="withEffect">
                                  <p:stCondLst>
                                    <p:cond delay="0"/>
                                  </p:stCondLst>
                                  <p:childTnLst>
                                    <p:animMotion origin="layout" path="M -8.33333E-7 2.59019E-6 L -0.4151 -0.11587 " pathEditMode="relative" rAng="0" ptsTypes="AA">
                                      <p:cBhvr>
                                        <p:cTn id="25" dur="2000" fill="hold"/>
                                        <p:tgtEl>
                                          <p:spTgt spid="12"/>
                                        </p:tgtEl>
                                        <p:attrNameLst>
                                          <p:attrName>ppt_x</p:attrName>
                                          <p:attrName>ppt_y</p:attrName>
                                        </p:attrNameLst>
                                      </p:cBhvr>
                                      <p:rCtr x="-20764" y="-5805"/>
                                    </p:animMotion>
                                  </p:childTnLst>
                                </p:cTn>
                              </p:par>
                              <p:par>
                                <p:cTn id="26" presetID="42" presetClass="path" presetSubtype="0" accel="50000" decel="50000" fill="hold" grpId="0" nodeType="withEffect">
                                  <p:stCondLst>
                                    <p:cond delay="0"/>
                                  </p:stCondLst>
                                  <p:childTnLst>
                                    <p:animMotion origin="layout" path="M -2.77778E-7 -4.09806E-6 L -0.74809 0.03955 " pathEditMode="relative" rAng="0" ptsTypes="AA">
                                      <p:cBhvr>
                                        <p:cTn id="27" dur="2000" fill="hold"/>
                                        <p:tgtEl>
                                          <p:spTgt spid="13"/>
                                        </p:tgtEl>
                                        <p:attrNameLst>
                                          <p:attrName>ppt_x</p:attrName>
                                          <p:attrName>ppt_y</p:attrName>
                                        </p:attrNameLst>
                                      </p:cBhvr>
                                      <p:rCtr x="-37413" y="1966"/>
                                    </p:animMotion>
                                  </p:childTnLst>
                                </p:cTn>
                              </p:par>
                              <p:par>
                                <p:cTn id="28" presetID="10" presetClass="exit" presetSubtype="0" fill="hold" grpId="1" nodeType="withEffect">
                                  <p:stCondLst>
                                    <p:cond delay="1000"/>
                                  </p:stCondLst>
                                  <p:childTnLst>
                                    <p:animEffect transition="out" filter="fade">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1000"/>
                                  </p:stCondLst>
                                  <p:childTnLst>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1000"/>
                                  </p:stCondLst>
                                  <p:childTnLst>
                                    <p:animEffect transition="out" filter="fade">
                                      <p:cBhvr>
                                        <p:cTn id="35" dur="1000"/>
                                        <p:tgtEl>
                                          <p:spTgt spid="13"/>
                                        </p:tgtEl>
                                      </p:cBhvr>
                                    </p:animEffect>
                                    <p:set>
                                      <p:cBhvr>
                                        <p:cTn id="36" dur="1" fill="hold">
                                          <p:stCondLst>
                                            <p:cond delay="999"/>
                                          </p:stCondLst>
                                        </p:cTn>
                                        <p:tgtEl>
                                          <p:spTgt spid="13"/>
                                        </p:tgtEl>
                                        <p:attrNameLst>
                                          <p:attrName>style.visibility</p:attrName>
                                        </p:attrNameLst>
                                      </p:cBhvr>
                                      <p:to>
                                        <p:strVal val="hidden"/>
                                      </p:to>
                                    </p:set>
                                  </p:childTnLst>
                                </p:cTn>
                              </p:par>
                              <p:par>
                                <p:cTn id="37" presetID="10" presetClass="exit" presetSubtype="0" fill="hold" grpId="1" nodeType="withEffect">
                                  <p:stCondLst>
                                    <p:cond delay="1000"/>
                                  </p:stCondLst>
                                  <p:childTnLst>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1000"/>
                                  </p:stCondLst>
                                  <p:childTnLst>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1000"/>
                                  </p:stCondLst>
                                  <p:childTnLst>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1000"/>
                                  </p:stCondLst>
                                  <p:childTnLst>
                                    <p:animEffect transition="out" filter="fade">
                                      <p:cBhvr>
                                        <p:cTn id="47" dur="1000"/>
                                        <p:tgtEl>
                                          <p:spTgt spid="7"/>
                                        </p:tgtEl>
                                      </p:cBhvr>
                                    </p:animEffect>
                                    <p:set>
                                      <p:cBhvr>
                                        <p:cTn id="48" dur="1" fill="hold">
                                          <p:stCondLst>
                                            <p:cond delay="9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1000"/>
                                  </p:stCondLst>
                                  <p:childTnLst>
                                    <p:animEffect transition="out" filter="fade">
                                      <p:cBhvr>
                                        <p:cTn id="50" dur="1000"/>
                                        <p:tgtEl>
                                          <p:spTgt spid="8"/>
                                        </p:tgtEl>
                                      </p:cBhvr>
                                    </p:animEffect>
                                    <p:set>
                                      <p:cBhvr>
                                        <p:cTn id="51" dur="1" fill="hold">
                                          <p:stCondLst>
                                            <p:cond delay="9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1000"/>
                                  </p:stCondLst>
                                  <p:childTnLst>
                                    <p:animEffect transition="out" filter="fade">
                                      <p:cBhvr>
                                        <p:cTn id="53" dur="1000"/>
                                        <p:tgtEl>
                                          <p:spTgt spid="5"/>
                                        </p:tgtEl>
                                      </p:cBhvr>
                                    </p:animEffect>
                                    <p:set>
                                      <p:cBhvr>
                                        <p:cTn id="54" dur="1" fill="hold">
                                          <p:stCondLst>
                                            <p:cond delay="9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1000"/>
                                  </p:stCondLst>
                                  <p:childTnLst>
                                    <p:animEffect transition="out" filter="fade">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cTn>
                              </p:par>
                              <p:par>
                                <p:cTn id="58" presetID="10" presetClass="entr" presetSubtype="0" fill="hold" nodeType="withEffect">
                                  <p:stCondLst>
                                    <p:cond delay="100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652952"/>
            <a:ext cx="8229600" cy="523220"/>
          </a:xfrm>
          <a:prstGeom prst="rect">
            <a:avLst/>
          </a:prstGeom>
          <a:noFill/>
        </p:spPr>
        <p:txBody>
          <a:bodyPr wrap="square" rtlCol="0">
            <a:spAutoFit/>
          </a:bodyPr>
          <a:lstStyle/>
          <a:p>
            <a:pPr marL="285750" indent="-285750">
              <a:buFont typeface="Arial" pitchFamily="34" charset="0"/>
              <a:buChar char="•"/>
            </a:pPr>
            <a:r>
              <a:rPr lang="en-US" sz="2800" b="1" dirty="0">
                <a:latin typeface="Arial" panose="020B0604020202020204" pitchFamily="34" charset="0"/>
                <a:cs typeface="Arial" panose="020B0604020202020204" pitchFamily="34" charset="0"/>
              </a:rPr>
              <a:t>I have no financial relationships to disclose. </a:t>
            </a:r>
          </a:p>
        </p:txBody>
      </p:sp>
      <p:sp>
        <p:nvSpPr>
          <p:cNvPr id="4" name="TextBox 3">
            <a:extLst>
              <a:ext uri="{FF2B5EF4-FFF2-40B4-BE49-F238E27FC236}">
                <a16:creationId xmlns:a16="http://schemas.microsoft.com/office/drawing/2014/main" id="{61AB34EE-2C44-46E5-9B88-6886D9DB60A0}"/>
              </a:ext>
            </a:extLst>
          </p:cNvPr>
          <p:cNvSpPr txBox="1"/>
          <p:nvPr/>
        </p:nvSpPr>
        <p:spPr>
          <a:xfrm>
            <a:off x="0" y="219670"/>
            <a:ext cx="9143999"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Disclosures</a:t>
            </a:r>
          </a:p>
        </p:txBody>
      </p:sp>
    </p:spTree>
    <p:extLst>
      <p:ext uri="{BB962C8B-B14F-4D97-AF65-F5344CB8AC3E}">
        <p14:creationId xmlns:p14="http://schemas.microsoft.com/office/powerpoint/2010/main" val="4224249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200" y="1113071"/>
          <a:ext cx="5513690" cy="155448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extLst>
                  <a:ext uri="{0D108BD9-81ED-4DB2-BD59-A6C34878D82A}">
                    <a16:rowId xmlns:a16="http://schemas.microsoft.com/office/drawing/2014/main" val="10000"/>
                  </a:ext>
                </a:extLst>
              </a:tr>
              <a:tr h="370840">
                <a:tc>
                  <a:txBody>
                    <a:bodyPr/>
                    <a:lstStyle/>
                    <a:p>
                      <a:pPr algn="ctr"/>
                      <a:r>
                        <a:rPr lang="en-US" sz="2800" b="1" dirty="0"/>
                        <a:t>IPMN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1"/>
                  </a:ext>
                </a:extLst>
              </a:tr>
              <a:tr h="370840">
                <a:tc>
                  <a:txBody>
                    <a:bodyPr/>
                    <a:lstStyle/>
                    <a:p>
                      <a:pPr algn="ctr"/>
                      <a:r>
                        <a:rPr lang="en-US" sz="2800" b="1" dirty="0"/>
                        <a:t>MCN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65" y="2698031"/>
            <a:ext cx="2137766" cy="16766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029" y="2698031"/>
            <a:ext cx="2137769" cy="16766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0971" y="2698031"/>
            <a:ext cx="2138123" cy="1676959"/>
          </a:xfrm>
          <a:prstGeom prst="rect">
            <a:avLst/>
          </a:prstGeom>
        </p:spPr>
      </p:pic>
      <p:sp>
        <p:nvSpPr>
          <p:cNvPr id="6" name="TextBox 5"/>
          <p:cNvSpPr txBox="1"/>
          <p:nvPr/>
        </p:nvSpPr>
        <p:spPr>
          <a:xfrm>
            <a:off x="139065" y="4381634"/>
            <a:ext cx="2137765"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Low-grade Dysplasia</a:t>
            </a:r>
          </a:p>
        </p:txBody>
      </p:sp>
      <p:sp>
        <p:nvSpPr>
          <p:cNvPr id="7" name="TextBox 6"/>
          <p:cNvSpPr txBox="1"/>
          <p:nvPr/>
        </p:nvSpPr>
        <p:spPr>
          <a:xfrm>
            <a:off x="3496029" y="4381634"/>
            <a:ext cx="2137769"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High-grade Dysplasia</a:t>
            </a:r>
          </a:p>
        </p:txBody>
      </p:sp>
      <p:sp>
        <p:nvSpPr>
          <p:cNvPr id="8" name="TextBox 7"/>
          <p:cNvSpPr txBox="1"/>
          <p:nvPr/>
        </p:nvSpPr>
        <p:spPr>
          <a:xfrm>
            <a:off x="6830971" y="4566300"/>
            <a:ext cx="213812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AdenoCA</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extBox 8"/>
          <p:cNvSpPr txBox="1"/>
          <p:nvPr/>
        </p:nvSpPr>
        <p:spPr>
          <a:xfrm>
            <a:off x="139065" y="5222811"/>
            <a:ext cx="22901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KRAS</a:t>
            </a:r>
            <a:r>
              <a:rPr kumimoji="0" lang="en-US" sz="2800" b="1" i="0" u="none" strike="noStrike" kern="1200" cap="none" spc="0" normalizeH="0" baseline="0" noProof="0" dirty="0">
                <a:ln>
                  <a:noFill/>
                </a:ln>
                <a:solidFill>
                  <a:prstClr val="white"/>
                </a:solidFill>
                <a:effectLst/>
                <a:uLnTx/>
                <a:uFillTx/>
                <a:latin typeface="Calibri"/>
                <a:ea typeface="+mn-ea"/>
                <a:cs typeface="+mn-cs"/>
              </a:rPr>
              <a:t> &amp; </a:t>
            </a:r>
            <a:r>
              <a:rPr kumimoji="0" lang="en-US" sz="2800" b="1" i="1" u="none" strike="noStrike" kern="1200" cap="none" spc="0" normalizeH="0" baseline="0" noProof="0" dirty="0">
                <a:ln>
                  <a:noFill/>
                </a:ln>
                <a:solidFill>
                  <a:prstClr val="white"/>
                </a:solidFill>
                <a:effectLst/>
                <a:uLnTx/>
                <a:uFillTx/>
                <a:latin typeface="Calibri"/>
                <a:ea typeface="+mn-ea"/>
                <a:cs typeface="+mn-cs"/>
              </a:rPr>
              <a:t>GNAS</a:t>
            </a:r>
          </a:p>
        </p:txBody>
      </p:sp>
      <p:sp>
        <p:nvSpPr>
          <p:cNvPr id="10" name="Right Arrow 9"/>
          <p:cNvSpPr/>
          <p:nvPr/>
        </p:nvSpPr>
        <p:spPr>
          <a:xfrm>
            <a:off x="2429228" y="5259505"/>
            <a:ext cx="6539865" cy="4498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 name="Right Arrow 10"/>
          <p:cNvSpPr/>
          <p:nvPr/>
        </p:nvSpPr>
        <p:spPr>
          <a:xfrm>
            <a:off x="5695618" y="3312342"/>
            <a:ext cx="1072848" cy="448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p:cNvSpPr/>
          <p:nvPr/>
        </p:nvSpPr>
        <p:spPr>
          <a:xfrm>
            <a:off x="2379400" y="3312482"/>
            <a:ext cx="1072848" cy="448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42EC8A89-FF84-49B2-AB16-C98441849A9F}"/>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2679115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200" y="1113071"/>
          <a:ext cx="8991601" cy="310896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gridCol w="1043373">
                  <a:extLst>
                    <a:ext uri="{9D8B030D-6E8A-4147-A177-3AD203B41FA5}">
                      <a16:colId xmlns:a16="http://schemas.microsoft.com/office/drawing/2014/main" val="20006"/>
                    </a:ext>
                  </a:extLst>
                </a:gridCol>
                <a:gridCol w="1304216">
                  <a:extLst>
                    <a:ext uri="{9D8B030D-6E8A-4147-A177-3AD203B41FA5}">
                      <a16:colId xmlns:a16="http://schemas.microsoft.com/office/drawing/2014/main" val="20007"/>
                    </a:ext>
                  </a:extLst>
                </a:gridCol>
                <a:gridCol w="1130322">
                  <a:extLst>
                    <a:ext uri="{9D8B030D-6E8A-4147-A177-3AD203B41FA5}">
                      <a16:colId xmlns:a16="http://schemas.microsoft.com/office/drawing/2014/main" val="20008"/>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tc>
                  <a:txBody>
                    <a:bodyPr/>
                    <a:lstStyle/>
                    <a:p>
                      <a:pPr algn="ctr"/>
                      <a:r>
                        <a:rPr lang="en-US" sz="2800" i="1" dirty="0">
                          <a:solidFill>
                            <a:srgbClr val="FFFF00"/>
                          </a:solidFill>
                        </a:rPr>
                        <a:t>TP53</a:t>
                      </a:r>
                    </a:p>
                  </a:txBody>
                  <a:tcPr/>
                </a:tc>
                <a:tc>
                  <a:txBody>
                    <a:bodyPr/>
                    <a:lstStyle/>
                    <a:p>
                      <a:pPr algn="ctr"/>
                      <a:r>
                        <a:rPr lang="en-US" sz="2800" i="1" dirty="0">
                          <a:solidFill>
                            <a:srgbClr val="FFFF00"/>
                          </a:solidFill>
                        </a:rPr>
                        <a:t>PIK3CA</a:t>
                      </a:r>
                    </a:p>
                  </a:txBody>
                  <a:tcPr/>
                </a:tc>
                <a:tc>
                  <a:txBody>
                    <a:bodyPr/>
                    <a:lstStyle/>
                    <a:p>
                      <a:pPr algn="ctr"/>
                      <a:r>
                        <a:rPr lang="en-US" sz="2800" i="1" dirty="0">
                          <a:solidFill>
                            <a:srgbClr val="FFFF00"/>
                          </a:solidFill>
                        </a:rPr>
                        <a:t>PTEN</a:t>
                      </a:r>
                    </a:p>
                  </a:txBody>
                  <a:tcPr/>
                </a:tc>
                <a:extLst>
                  <a:ext uri="{0D108BD9-81ED-4DB2-BD59-A6C34878D82A}">
                    <a16:rowId xmlns:a16="http://schemas.microsoft.com/office/drawing/2014/main" val="10000"/>
                  </a:ext>
                </a:extLst>
              </a:tr>
              <a:tr h="370840">
                <a:tc>
                  <a:txBody>
                    <a:bodyPr/>
                    <a:lstStyle/>
                    <a:p>
                      <a:pPr algn="ctr"/>
                      <a:r>
                        <a:rPr lang="en-US" sz="2800" b="1" dirty="0"/>
                        <a:t>IPMN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HR</a:t>
                      </a:r>
                    </a:p>
                  </a:txBody>
                  <a:tcPr/>
                </a:tc>
                <a:tc>
                  <a:txBody>
                    <a:bodyPr/>
                    <a:lstStyle/>
                    <a:p>
                      <a:pPr algn="ctr"/>
                      <a:r>
                        <a:rPr lang="en-US" sz="2800" b="1" dirty="0"/>
                        <a:t>HR</a:t>
                      </a:r>
                    </a:p>
                  </a:txBody>
                  <a:tcPr/>
                </a:tc>
                <a:tc>
                  <a:txBody>
                    <a:bodyPr/>
                    <a:lstStyle/>
                    <a:p>
                      <a:pPr algn="ctr"/>
                      <a:r>
                        <a:rPr lang="en-US" sz="2800" b="1" dirty="0"/>
                        <a:t>HR</a:t>
                      </a:r>
                    </a:p>
                  </a:txBody>
                  <a:tcPr/>
                </a:tc>
                <a:extLst>
                  <a:ext uri="{0D108BD9-81ED-4DB2-BD59-A6C34878D82A}">
                    <a16:rowId xmlns:a16="http://schemas.microsoft.com/office/drawing/2014/main" val="10001"/>
                  </a:ext>
                </a:extLst>
              </a:tr>
              <a:tr h="370840">
                <a:tc>
                  <a:txBody>
                    <a:bodyPr/>
                    <a:lstStyle/>
                    <a:p>
                      <a:pPr algn="ctr"/>
                      <a:r>
                        <a:rPr lang="en-US" sz="2800" b="1" dirty="0"/>
                        <a:t>MCN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HR</a:t>
                      </a:r>
                    </a:p>
                  </a:txBody>
                  <a:tcPr/>
                </a:tc>
                <a:tc>
                  <a:txBody>
                    <a:bodyPr/>
                    <a:lstStyle/>
                    <a:p>
                      <a:pPr algn="ctr"/>
                      <a:r>
                        <a:rPr lang="en-US" sz="2800" b="1" dirty="0"/>
                        <a:t>HR</a:t>
                      </a:r>
                    </a:p>
                  </a:txBody>
                  <a:tcPr/>
                </a:tc>
                <a:tc>
                  <a:txBody>
                    <a:bodyPr/>
                    <a:lstStyle/>
                    <a:p>
                      <a:pPr algn="ctr"/>
                      <a:r>
                        <a:rPr lang="en-US" sz="2800" b="1" dirty="0"/>
                        <a:t>HR</a:t>
                      </a:r>
                    </a:p>
                  </a:txBody>
                  <a:tcPr/>
                </a:tc>
                <a:extLst>
                  <a:ext uri="{0D108BD9-81ED-4DB2-BD59-A6C34878D82A}">
                    <a16:rowId xmlns:a16="http://schemas.microsoft.com/office/drawing/2014/main" val="10002"/>
                  </a:ext>
                </a:extLst>
              </a:tr>
              <a:tr h="370840">
                <a:tc>
                  <a:txBody>
                    <a:bodyPr/>
                    <a:lstStyle/>
                    <a:p>
                      <a:pPr algn="ctr"/>
                      <a:r>
                        <a:rPr lang="en-US" sz="2800" b="1" dirty="0" err="1"/>
                        <a:t>SCA</a:t>
                      </a:r>
                      <a:endParaRPr lang="en-US" sz="2800" b="1" dirty="0"/>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3"/>
                  </a:ext>
                </a:extLst>
              </a:tr>
              <a:tr h="370840">
                <a:tc>
                  <a:txBody>
                    <a:bodyPr/>
                    <a:lstStyle/>
                    <a:p>
                      <a:pPr algn="ctr"/>
                      <a:r>
                        <a:rPr lang="en-US" sz="2800" b="1" dirty="0" err="1"/>
                        <a:t>SPN</a:t>
                      </a:r>
                      <a:endParaRPr lang="en-US" sz="2800" b="1" dirty="0"/>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4"/>
                  </a:ext>
                </a:extLst>
              </a:tr>
              <a:tr h="370840">
                <a:tc>
                  <a:txBody>
                    <a:bodyPr/>
                    <a:lstStyle/>
                    <a:p>
                      <a:pPr algn="ctr"/>
                      <a:r>
                        <a:rPr lang="en-US" sz="2800" b="1" dirty="0"/>
                        <a:t>Non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65" y="2698031"/>
            <a:ext cx="2137766" cy="16766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029" y="2698031"/>
            <a:ext cx="2137769" cy="16766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0971" y="2698031"/>
            <a:ext cx="2138123" cy="1676959"/>
          </a:xfrm>
          <a:prstGeom prst="rect">
            <a:avLst/>
          </a:prstGeom>
        </p:spPr>
      </p:pic>
      <p:sp>
        <p:nvSpPr>
          <p:cNvPr id="6" name="TextBox 5"/>
          <p:cNvSpPr txBox="1"/>
          <p:nvPr/>
        </p:nvSpPr>
        <p:spPr>
          <a:xfrm>
            <a:off x="139065" y="4381634"/>
            <a:ext cx="2137765"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Low-grade Dysplasia</a:t>
            </a:r>
          </a:p>
        </p:txBody>
      </p:sp>
      <p:sp>
        <p:nvSpPr>
          <p:cNvPr id="7" name="TextBox 6"/>
          <p:cNvSpPr txBox="1"/>
          <p:nvPr/>
        </p:nvSpPr>
        <p:spPr>
          <a:xfrm>
            <a:off x="3496029" y="4381634"/>
            <a:ext cx="2137769"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High-grade Dysplasia</a:t>
            </a:r>
          </a:p>
        </p:txBody>
      </p:sp>
      <p:sp>
        <p:nvSpPr>
          <p:cNvPr id="8" name="TextBox 7"/>
          <p:cNvSpPr txBox="1"/>
          <p:nvPr/>
        </p:nvSpPr>
        <p:spPr>
          <a:xfrm>
            <a:off x="6830971" y="4566300"/>
            <a:ext cx="213812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AdenoCA</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TextBox 8"/>
          <p:cNvSpPr txBox="1"/>
          <p:nvPr/>
        </p:nvSpPr>
        <p:spPr>
          <a:xfrm>
            <a:off x="139065" y="5222811"/>
            <a:ext cx="22901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KRAS</a:t>
            </a:r>
            <a:r>
              <a:rPr kumimoji="0" lang="en-US" sz="2800" b="1" i="0" u="none" strike="noStrike" kern="1200" cap="none" spc="0" normalizeH="0" baseline="0" noProof="0" dirty="0">
                <a:ln>
                  <a:noFill/>
                </a:ln>
                <a:solidFill>
                  <a:prstClr val="white"/>
                </a:solidFill>
                <a:effectLst/>
                <a:uLnTx/>
                <a:uFillTx/>
                <a:latin typeface="Calibri"/>
                <a:ea typeface="+mn-ea"/>
                <a:cs typeface="+mn-cs"/>
              </a:rPr>
              <a:t> &amp; </a:t>
            </a:r>
            <a:r>
              <a:rPr kumimoji="0" lang="en-US" sz="2800" b="1" i="1" u="none" strike="noStrike" kern="1200" cap="none" spc="0" normalizeH="0" baseline="0" noProof="0" dirty="0">
                <a:ln>
                  <a:noFill/>
                </a:ln>
                <a:solidFill>
                  <a:prstClr val="white"/>
                </a:solidFill>
                <a:effectLst/>
                <a:uLnTx/>
                <a:uFillTx/>
                <a:latin typeface="Calibri"/>
                <a:ea typeface="+mn-ea"/>
                <a:cs typeface="+mn-cs"/>
              </a:rPr>
              <a:t>GNAS</a:t>
            </a:r>
          </a:p>
        </p:txBody>
      </p:sp>
      <p:sp>
        <p:nvSpPr>
          <p:cNvPr id="10" name="Right Arrow 9"/>
          <p:cNvSpPr/>
          <p:nvPr/>
        </p:nvSpPr>
        <p:spPr>
          <a:xfrm>
            <a:off x="2429228" y="5259505"/>
            <a:ext cx="6539865" cy="4498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 name="Right Arrow 10"/>
          <p:cNvSpPr/>
          <p:nvPr/>
        </p:nvSpPr>
        <p:spPr>
          <a:xfrm>
            <a:off x="5695618" y="3312342"/>
            <a:ext cx="1072848" cy="448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p:cNvSpPr/>
          <p:nvPr/>
        </p:nvSpPr>
        <p:spPr>
          <a:xfrm>
            <a:off x="2379400" y="3312482"/>
            <a:ext cx="1072848" cy="448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3191230" y="5599093"/>
            <a:ext cx="2438400"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1F497D">
                    <a:lumMod val="75000"/>
                  </a:srgbClr>
                </a:solidFill>
                <a:effectLst/>
                <a:uLnTx/>
                <a:uFillTx/>
                <a:latin typeface="Calibri"/>
                <a:ea typeface="+mn-ea"/>
                <a:cs typeface="+mn-cs"/>
              </a:rPr>
              <a:t>TP53</a:t>
            </a:r>
            <a:r>
              <a:rPr kumimoji="0" lang="en-US" sz="2800" b="1" i="0" u="none" strike="noStrike" kern="1200" cap="none" spc="0" normalizeH="0" baseline="0" noProof="0" dirty="0">
                <a:ln>
                  <a:noFill/>
                </a:ln>
                <a:solidFill>
                  <a:prstClr val="white"/>
                </a:solidFill>
                <a:effectLst/>
                <a:uLnTx/>
                <a:uFillTx/>
                <a:latin typeface="Calibri"/>
                <a:ea typeface="+mn-ea"/>
                <a:cs typeface="+mn-cs"/>
              </a:rPr>
              <a:t>, </a:t>
            </a:r>
            <a:r>
              <a:rPr kumimoji="0" lang="en-US" sz="2800" b="1" i="1" u="none" strike="noStrike" kern="1200" cap="none" spc="0" normalizeH="0" baseline="0" noProof="0" dirty="0">
                <a:ln>
                  <a:noFill/>
                </a:ln>
                <a:solidFill>
                  <a:srgbClr val="1F497D">
                    <a:lumMod val="75000"/>
                  </a:srgbClr>
                </a:solidFill>
                <a:effectLst/>
                <a:uLnTx/>
                <a:uFillTx/>
                <a:latin typeface="Calibri"/>
                <a:ea typeface="+mn-ea"/>
                <a:cs typeface="+mn-cs"/>
              </a:rPr>
              <a:t>PIK3CA</a:t>
            </a:r>
            <a:r>
              <a:rPr kumimoji="0" lang="en-US" sz="2800" b="1" i="0" u="none" strike="noStrike" kern="1200" cap="none" spc="0" normalizeH="0" baseline="0" noProof="0" dirty="0">
                <a:ln>
                  <a:noFill/>
                </a:ln>
                <a:solidFill>
                  <a:prstClr val="white"/>
                </a:solidFill>
                <a:effectLst/>
                <a:uLnTx/>
                <a:uFillTx/>
                <a:latin typeface="Calibri"/>
                <a:ea typeface="+mn-ea"/>
                <a:cs typeface="+mn-cs"/>
              </a:rPr>
              <a:t> &amp; </a:t>
            </a:r>
            <a:r>
              <a:rPr kumimoji="0" lang="en-US" sz="2800" b="1" i="1" u="none" strike="noStrike" kern="1200" cap="none" spc="0" normalizeH="0" baseline="0" noProof="0" dirty="0">
                <a:ln>
                  <a:noFill/>
                </a:ln>
                <a:solidFill>
                  <a:srgbClr val="1F497D">
                    <a:lumMod val="75000"/>
                  </a:srgbClr>
                </a:solidFill>
                <a:effectLst/>
                <a:uLnTx/>
                <a:uFillTx/>
                <a:latin typeface="Calibri"/>
                <a:ea typeface="+mn-ea"/>
                <a:cs typeface="+mn-cs"/>
              </a:rPr>
              <a:t>PTEN</a:t>
            </a:r>
          </a:p>
        </p:txBody>
      </p:sp>
      <p:sp>
        <p:nvSpPr>
          <p:cNvPr id="14" name="Right Arrow 13"/>
          <p:cNvSpPr/>
          <p:nvPr/>
        </p:nvSpPr>
        <p:spPr>
          <a:xfrm>
            <a:off x="5629628" y="5914562"/>
            <a:ext cx="3339465" cy="4480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3339465" y="5602724"/>
            <a:ext cx="9188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TP53</a:t>
            </a:r>
          </a:p>
        </p:txBody>
      </p:sp>
      <p:sp>
        <p:nvSpPr>
          <p:cNvPr id="16" name="TextBox 15"/>
          <p:cNvSpPr txBox="1"/>
          <p:nvPr/>
        </p:nvSpPr>
        <p:spPr>
          <a:xfrm>
            <a:off x="4235577" y="5614416"/>
            <a:ext cx="12554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PIK3CA</a:t>
            </a:r>
          </a:p>
        </p:txBody>
      </p:sp>
      <p:sp>
        <p:nvSpPr>
          <p:cNvPr id="17" name="TextBox 16"/>
          <p:cNvSpPr txBox="1"/>
          <p:nvPr/>
        </p:nvSpPr>
        <p:spPr>
          <a:xfrm>
            <a:off x="4089273" y="6035040"/>
            <a:ext cx="963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PTEN</a:t>
            </a:r>
          </a:p>
        </p:txBody>
      </p:sp>
      <p:graphicFrame>
        <p:nvGraphicFramePr>
          <p:cNvPr id="18" name="Table 17"/>
          <p:cNvGraphicFramePr>
            <a:graphicFrameLocks noGrp="1"/>
          </p:cNvGraphicFramePr>
          <p:nvPr>
            <p:extLst/>
          </p:nvPr>
        </p:nvGraphicFramePr>
        <p:xfrm>
          <a:off x="76200" y="1113071"/>
          <a:ext cx="5513690" cy="155448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extLst>
                  <a:ext uri="{0D108BD9-81ED-4DB2-BD59-A6C34878D82A}">
                    <a16:rowId xmlns:a16="http://schemas.microsoft.com/office/drawing/2014/main" val="10000"/>
                  </a:ext>
                </a:extLst>
              </a:tr>
              <a:tr h="370840">
                <a:tc>
                  <a:txBody>
                    <a:bodyPr/>
                    <a:lstStyle/>
                    <a:p>
                      <a:pPr algn="ctr"/>
                      <a:r>
                        <a:rPr lang="en-US" sz="2800" b="1" dirty="0"/>
                        <a:t>IPMN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1"/>
                  </a:ext>
                </a:extLst>
              </a:tr>
              <a:tr h="370840">
                <a:tc>
                  <a:txBody>
                    <a:bodyPr/>
                    <a:lstStyle/>
                    <a:p>
                      <a:pPr algn="ctr"/>
                      <a:r>
                        <a:rPr lang="en-US" sz="2800" b="1" dirty="0"/>
                        <a:t>MCN</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0002"/>
                  </a:ext>
                </a:extLst>
              </a:tr>
            </a:tbl>
          </a:graphicData>
        </a:graphic>
      </p:graphicFrame>
      <p:sp>
        <p:nvSpPr>
          <p:cNvPr id="19" name="TextBox 18"/>
          <p:cNvSpPr txBox="1"/>
          <p:nvPr/>
        </p:nvSpPr>
        <p:spPr>
          <a:xfrm>
            <a:off x="693901" y="4566300"/>
            <a:ext cx="44438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HR = </a:t>
            </a:r>
            <a:r>
              <a:rPr kumimoji="0" lang="en-US" sz="2800" b="1" i="0" u="none" strike="noStrike" kern="1200" cap="none" spc="0" normalizeH="0" baseline="0" noProof="0" dirty="0">
                <a:ln>
                  <a:noFill/>
                </a:ln>
                <a:solidFill>
                  <a:srgbClr val="FFFF00"/>
                </a:solidFill>
                <a:effectLst/>
                <a:uLnTx/>
                <a:uFillTx/>
                <a:latin typeface="Calibri"/>
                <a:ea typeface="+mn-ea"/>
                <a:cs typeface="+mn-cs"/>
              </a:rPr>
              <a:t>High-risk of malignancy</a:t>
            </a:r>
          </a:p>
        </p:txBody>
      </p:sp>
      <p:sp>
        <p:nvSpPr>
          <p:cNvPr id="22" name="TextBox 21">
            <a:extLst>
              <a:ext uri="{FF2B5EF4-FFF2-40B4-BE49-F238E27FC236}">
                <a16:creationId xmlns:a16="http://schemas.microsoft.com/office/drawing/2014/main" id="{0DFA9D59-C06E-41B1-80B0-E56B41F2D11E}"/>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3863031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1.57262E-6 L 0.24288 -0.64338 " pathEditMode="relative" rAng="0" ptsTypes="AA">
                                      <p:cBhvr>
                                        <p:cTn id="6" dur="2000" fill="hold"/>
                                        <p:tgtEl>
                                          <p:spTgt spid="15"/>
                                        </p:tgtEl>
                                        <p:attrNameLst>
                                          <p:attrName>ppt_x</p:attrName>
                                          <p:attrName>ppt_y</p:attrName>
                                        </p:attrNameLst>
                                      </p:cBhvr>
                                      <p:rCtr x="12135" y="-32169"/>
                                    </p:animMotion>
                                  </p:childTnLst>
                                </p:cTn>
                              </p:par>
                              <p:par>
                                <p:cTn id="7" presetID="42" presetClass="path" presetSubtype="0" accel="50000" decel="50000" fill="hold" grpId="0" nodeType="withEffect">
                                  <p:stCondLst>
                                    <p:cond delay="0"/>
                                  </p:stCondLst>
                                  <p:childTnLst>
                                    <p:animMotion origin="layout" path="M -8.33333E-7 -4.44033E-7 L 0.25156 -0.645 " pathEditMode="relative" rAng="0" ptsTypes="AA">
                                      <p:cBhvr>
                                        <p:cTn id="8" dur="2000" fill="hold"/>
                                        <p:tgtEl>
                                          <p:spTgt spid="16"/>
                                        </p:tgtEl>
                                        <p:attrNameLst>
                                          <p:attrName>ppt_x</p:attrName>
                                          <p:attrName>ppt_y</p:attrName>
                                        </p:attrNameLst>
                                      </p:cBhvr>
                                      <p:rCtr x="12569" y="-32262"/>
                                    </p:animMotion>
                                  </p:childTnLst>
                                </p:cTn>
                              </p:par>
                              <p:par>
                                <p:cTn id="9" presetID="42" presetClass="path" presetSubtype="0" accel="50000" decel="50000" fill="hold" grpId="0" nodeType="withEffect">
                                  <p:stCondLst>
                                    <p:cond delay="0"/>
                                  </p:stCondLst>
                                  <p:childTnLst>
                                    <p:animMotion origin="layout" path="M 3.61111E-6 3.70953E-6 L 0.41684 -0.70629 " pathEditMode="relative" rAng="0" ptsTypes="AA">
                                      <p:cBhvr>
                                        <p:cTn id="10" dur="2000" fill="hold"/>
                                        <p:tgtEl>
                                          <p:spTgt spid="17"/>
                                        </p:tgtEl>
                                        <p:attrNameLst>
                                          <p:attrName>ppt_x</p:attrName>
                                          <p:attrName>ppt_y</p:attrName>
                                        </p:attrNameLst>
                                      </p:cBhvr>
                                      <p:rCtr x="20833" y="-35315"/>
                                    </p:animMotion>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1" nodeType="withEffect">
                                  <p:stCondLst>
                                    <p:cond delay="1000"/>
                                  </p:stCondLst>
                                  <p:childTnLst>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par>
                                <p:cTn id="17" presetID="10" presetClass="exit" presetSubtype="0" fill="hold" nodeType="withEffect">
                                  <p:stCondLst>
                                    <p:cond delay="1000"/>
                                  </p:stCondLst>
                                  <p:childTnLst>
                                    <p:animEffect transition="out" filter="fade">
                                      <p:cBhvr>
                                        <p:cTn id="18" dur="1000"/>
                                        <p:tgtEl>
                                          <p:spTgt spid="18"/>
                                        </p:tgtEl>
                                      </p:cBhvr>
                                    </p:animEffect>
                                    <p:set>
                                      <p:cBhvr>
                                        <p:cTn id="19" dur="1" fill="hold">
                                          <p:stCondLst>
                                            <p:cond delay="999"/>
                                          </p:stCondLst>
                                        </p:cTn>
                                        <p:tgtEl>
                                          <p:spTgt spid="18"/>
                                        </p:tgtEl>
                                        <p:attrNameLst>
                                          <p:attrName>style.visibility</p:attrName>
                                        </p:attrNameLst>
                                      </p:cBhvr>
                                      <p:to>
                                        <p:strVal val="hidden"/>
                                      </p:to>
                                    </p:set>
                                  </p:childTnLst>
                                </p:cTn>
                              </p:par>
                              <p:par>
                                <p:cTn id="20" presetID="10" presetClass="exit" presetSubtype="0" fill="hold" grpId="1" nodeType="withEffect">
                                  <p:stCondLst>
                                    <p:cond delay="1000"/>
                                  </p:stCondLst>
                                  <p:childTnLst>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par>
                                <p:cTn id="23" presetID="10" presetClass="exit" presetSubtype="0" fill="hold" grpId="1" nodeType="withEffect">
                                  <p:stCondLst>
                                    <p:cond delay="1000"/>
                                  </p:stCondLst>
                                  <p:childTnLst>
                                    <p:animEffect transition="out" filter="fade">
                                      <p:cBhvr>
                                        <p:cTn id="24" dur="1000"/>
                                        <p:tgtEl>
                                          <p:spTgt spid="17"/>
                                        </p:tgtEl>
                                      </p:cBhvr>
                                    </p:animEffect>
                                    <p:set>
                                      <p:cBhvr>
                                        <p:cTn id="25" dur="1" fill="hold">
                                          <p:stCondLst>
                                            <p:cond delay="999"/>
                                          </p:stCondLst>
                                        </p:cTn>
                                        <p:tgtEl>
                                          <p:spTgt spid="17"/>
                                        </p:tgtEl>
                                        <p:attrNameLst>
                                          <p:attrName>style.visibility</p:attrName>
                                        </p:attrNameLst>
                                      </p:cBhvr>
                                      <p:to>
                                        <p:strVal val="hidden"/>
                                      </p:to>
                                    </p:set>
                                  </p:childTnLst>
                                </p:cTn>
                              </p:par>
                              <p:par>
                                <p:cTn id="26" presetID="10" presetClass="entr" presetSubtype="0" fill="hold" nodeType="withEffect">
                                  <p:stCondLst>
                                    <p:cond delay="1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10" presetClass="exit" presetSubtype="0" fill="hold" nodeType="withEffect">
                                  <p:stCondLst>
                                    <p:cond delay="100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nodeType="withEffect">
                                  <p:stCondLst>
                                    <p:cond delay="100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nodeType="withEffect">
                                  <p:stCondLst>
                                    <p:cond delay="100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0" nodeType="withEffect">
                                  <p:stCondLst>
                                    <p:cond delay="100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grpId="0" nodeType="withEffect">
                                  <p:stCondLst>
                                    <p:cond delay="100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0" nodeType="withEffect">
                                  <p:stCondLst>
                                    <p:cond delay="100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0" nodeType="withEffect">
                                  <p:stCondLst>
                                    <p:cond delay="100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grpId="0" nodeType="withEffect">
                                  <p:stCondLst>
                                    <p:cond delay="100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grpId="0" nodeType="withEffect">
                                  <p:stCondLst>
                                    <p:cond delay="100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grpId="0" nodeType="withEffect">
                                  <p:stCondLst>
                                    <p:cond delay="100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0" nodeType="withEffect">
                                  <p:stCondLst>
                                    <p:cond delay="100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ntr" presetSubtype="0" fill="hold" grpId="0" nodeType="withEffect">
                                  <p:stCondLst>
                                    <p:cond delay="10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p:bldP spid="14" grpId="0" animBg="1"/>
      <p:bldP spid="15" grpId="0"/>
      <p:bldP spid="15" grpId="1"/>
      <p:bldP spid="16" grpId="0"/>
      <p:bldP spid="16" grpId="1"/>
      <p:bldP spid="17" grpId="0"/>
      <p:bldP spid="17" grpId="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3152" y="1113071"/>
          <a:ext cx="8991601" cy="51816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gridCol w="1043373">
                  <a:extLst>
                    <a:ext uri="{9D8B030D-6E8A-4147-A177-3AD203B41FA5}">
                      <a16:colId xmlns:a16="http://schemas.microsoft.com/office/drawing/2014/main" val="20006"/>
                    </a:ext>
                  </a:extLst>
                </a:gridCol>
                <a:gridCol w="1304216">
                  <a:extLst>
                    <a:ext uri="{9D8B030D-6E8A-4147-A177-3AD203B41FA5}">
                      <a16:colId xmlns:a16="http://schemas.microsoft.com/office/drawing/2014/main" val="20007"/>
                    </a:ext>
                  </a:extLst>
                </a:gridCol>
                <a:gridCol w="1130322">
                  <a:extLst>
                    <a:ext uri="{9D8B030D-6E8A-4147-A177-3AD203B41FA5}">
                      <a16:colId xmlns:a16="http://schemas.microsoft.com/office/drawing/2014/main" val="20008"/>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tc>
                  <a:txBody>
                    <a:bodyPr/>
                    <a:lstStyle/>
                    <a:p>
                      <a:pPr algn="ctr"/>
                      <a:r>
                        <a:rPr lang="en-US" sz="2800" i="1" dirty="0">
                          <a:solidFill>
                            <a:srgbClr val="FFFF00"/>
                          </a:solidFill>
                        </a:rPr>
                        <a:t>TP53</a:t>
                      </a:r>
                    </a:p>
                  </a:txBody>
                  <a:tcPr/>
                </a:tc>
                <a:tc>
                  <a:txBody>
                    <a:bodyPr/>
                    <a:lstStyle/>
                    <a:p>
                      <a:pPr algn="ctr"/>
                      <a:r>
                        <a:rPr lang="en-US" sz="2800" i="1" dirty="0">
                          <a:solidFill>
                            <a:srgbClr val="FFFF00"/>
                          </a:solidFill>
                        </a:rPr>
                        <a:t>PIK3CA</a:t>
                      </a:r>
                    </a:p>
                  </a:txBody>
                  <a:tcPr/>
                </a:tc>
                <a:tc>
                  <a:txBody>
                    <a:bodyPr/>
                    <a:lstStyle/>
                    <a:p>
                      <a:pPr algn="ctr"/>
                      <a:r>
                        <a:rPr lang="en-US" sz="2800" i="1" dirty="0">
                          <a:solidFill>
                            <a:srgbClr val="FFFF00"/>
                          </a:solidFill>
                        </a:rPr>
                        <a:t>PTEN</a:t>
                      </a: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381000" y="1907262"/>
            <a:ext cx="8574741" cy="45858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Next-generation sequencing panel (</a:t>
            </a:r>
            <a:r>
              <a:rPr kumimoji="0" lang="en-US" sz="2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PancreaSeq</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 assess preoperative EUS-FNA obtained pancreatic cyst fluid.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Exons 1 through 3 of </a:t>
            </a:r>
            <a:r>
              <a:rPr kumimoji="0" lang="en-US" sz="2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VHL</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were assessed by Sanger sequencing, limit of detection 10-20%.</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&gt;1,000 hot spot mutations with over 1000x to 500x depth of coverage, corresponding to a limit of detection of 3% to 5%, respectively.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Samples below 500x were not interpreted.</a:t>
            </a:r>
          </a:p>
        </p:txBody>
      </p:sp>
      <p:sp>
        <p:nvSpPr>
          <p:cNvPr id="7" name="TextBox 6">
            <a:extLst>
              <a:ext uri="{FF2B5EF4-FFF2-40B4-BE49-F238E27FC236}">
                <a16:creationId xmlns:a16="http://schemas.microsoft.com/office/drawing/2014/main" id="{59D924F0-5EAE-4509-A9D5-2034FF1852B0}"/>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3268600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3152" y="1113071"/>
          <a:ext cx="8991601" cy="51816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gridCol w="1043373">
                  <a:extLst>
                    <a:ext uri="{9D8B030D-6E8A-4147-A177-3AD203B41FA5}">
                      <a16:colId xmlns:a16="http://schemas.microsoft.com/office/drawing/2014/main" val="20006"/>
                    </a:ext>
                  </a:extLst>
                </a:gridCol>
                <a:gridCol w="1304216">
                  <a:extLst>
                    <a:ext uri="{9D8B030D-6E8A-4147-A177-3AD203B41FA5}">
                      <a16:colId xmlns:a16="http://schemas.microsoft.com/office/drawing/2014/main" val="20007"/>
                    </a:ext>
                  </a:extLst>
                </a:gridCol>
                <a:gridCol w="1130322">
                  <a:extLst>
                    <a:ext uri="{9D8B030D-6E8A-4147-A177-3AD203B41FA5}">
                      <a16:colId xmlns:a16="http://schemas.microsoft.com/office/drawing/2014/main" val="20008"/>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tc>
                  <a:txBody>
                    <a:bodyPr/>
                    <a:lstStyle/>
                    <a:p>
                      <a:pPr algn="ctr"/>
                      <a:r>
                        <a:rPr lang="en-US" sz="2800" i="1" dirty="0">
                          <a:solidFill>
                            <a:srgbClr val="FFFF00"/>
                          </a:solidFill>
                        </a:rPr>
                        <a:t>TP53</a:t>
                      </a:r>
                    </a:p>
                  </a:txBody>
                  <a:tcPr/>
                </a:tc>
                <a:tc>
                  <a:txBody>
                    <a:bodyPr/>
                    <a:lstStyle/>
                    <a:p>
                      <a:pPr algn="ctr"/>
                      <a:r>
                        <a:rPr lang="en-US" sz="2800" i="1" dirty="0">
                          <a:solidFill>
                            <a:srgbClr val="FFFF00"/>
                          </a:solidFill>
                        </a:rPr>
                        <a:t>PIK3CA</a:t>
                      </a:r>
                    </a:p>
                  </a:txBody>
                  <a:tcPr/>
                </a:tc>
                <a:tc>
                  <a:txBody>
                    <a:bodyPr/>
                    <a:lstStyle/>
                    <a:p>
                      <a:pPr algn="ctr"/>
                      <a:r>
                        <a:rPr lang="en-US" sz="2800" i="1" dirty="0">
                          <a:solidFill>
                            <a:srgbClr val="FFFF00"/>
                          </a:solidFill>
                        </a:rPr>
                        <a:t>PTEN</a:t>
                      </a:r>
                    </a:p>
                  </a:txBody>
                  <a:tcPr/>
                </a:tc>
                <a:extLst>
                  <a:ext uri="{0D108BD9-81ED-4DB2-BD59-A6C34878D82A}">
                    <a16:rowId xmlns:a16="http://schemas.microsoft.com/office/drawing/2014/main" val="10000"/>
                  </a:ext>
                </a:extLst>
              </a:tr>
            </a:tbl>
          </a:graphicData>
        </a:graphic>
      </p:graphicFrame>
      <p:sp>
        <p:nvSpPr>
          <p:cNvPr id="6" name="TextBox 5"/>
          <p:cNvSpPr txBox="1"/>
          <p:nvPr/>
        </p:nvSpPr>
        <p:spPr>
          <a:xfrm>
            <a:off x="384048" y="2098119"/>
            <a:ext cx="8651749" cy="16927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each mutation identified, an allele frequency (AF) was calculated based on the number of reads of the mutant allele versus the total (mutant +     wild type) alleles and reported as a percentage.</a:t>
            </a:r>
          </a:p>
        </p:txBody>
      </p:sp>
      <p:sp>
        <p:nvSpPr>
          <p:cNvPr id="7" name="TextBox 6"/>
          <p:cNvSpPr txBox="1"/>
          <p:nvPr/>
        </p:nvSpPr>
        <p:spPr>
          <a:xfrm>
            <a:off x="813801" y="4878169"/>
            <a:ext cx="915635"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 =</a:t>
            </a:r>
          </a:p>
        </p:txBody>
      </p:sp>
      <p:sp>
        <p:nvSpPr>
          <p:cNvPr id="8" name="TextBox 7"/>
          <p:cNvSpPr txBox="1"/>
          <p:nvPr/>
        </p:nvSpPr>
        <p:spPr>
          <a:xfrm>
            <a:off x="2592132" y="4460557"/>
            <a:ext cx="389561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mutant allele reads</a:t>
            </a:r>
          </a:p>
        </p:txBody>
      </p:sp>
      <p:sp>
        <p:nvSpPr>
          <p:cNvPr id="9" name="TextBox 8"/>
          <p:cNvSpPr txBox="1"/>
          <p:nvPr/>
        </p:nvSpPr>
        <p:spPr>
          <a:xfrm>
            <a:off x="2059936" y="5298757"/>
            <a:ext cx="4960012"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total allele reads (</a:t>
            </a:r>
            <a:r>
              <a:rPr kumimoji="0" lang="en-US" sz="2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mt</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wt)</a:t>
            </a:r>
          </a:p>
        </p:txBody>
      </p:sp>
      <p:cxnSp>
        <p:nvCxnSpPr>
          <p:cNvPr id="10" name="Straight Connector 9"/>
          <p:cNvCxnSpPr/>
          <p:nvPr/>
        </p:nvCxnSpPr>
        <p:spPr>
          <a:xfrm>
            <a:off x="1961283" y="5158025"/>
            <a:ext cx="5157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6693" y="4879657"/>
            <a:ext cx="1354859"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X 100%</a:t>
            </a:r>
          </a:p>
        </p:txBody>
      </p:sp>
      <p:sp>
        <p:nvSpPr>
          <p:cNvPr id="13" name="TextBox 12">
            <a:extLst>
              <a:ext uri="{FF2B5EF4-FFF2-40B4-BE49-F238E27FC236}">
                <a16:creationId xmlns:a16="http://schemas.microsoft.com/office/drawing/2014/main" id="{AE9A0164-D972-4B8B-BA3E-81EF659B992E}"/>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1719801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3152" y="1113071"/>
          <a:ext cx="8991601" cy="51816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gridCol w="1043373">
                  <a:extLst>
                    <a:ext uri="{9D8B030D-6E8A-4147-A177-3AD203B41FA5}">
                      <a16:colId xmlns:a16="http://schemas.microsoft.com/office/drawing/2014/main" val="20006"/>
                    </a:ext>
                  </a:extLst>
                </a:gridCol>
                <a:gridCol w="1304216">
                  <a:extLst>
                    <a:ext uri="{9D8B030D-6E8A-4147-A177-3AD203B41FA5}">
                      <a16:colId xmlns:a16="http://schemas.microsoft.com/office/drawing/2014/main" val="20007"/>
                    </a:ext>
                  </a:extLst>
                </a:gridCol>
                <a:gridCol w="1130322">
                  <a:extLst>
                    <a:ext uri="{9D8B030D-6E8A-4147-A177-3AD203B41FA5}">
                      <a16:colId xmlns:a16="http://schemas.microsoft.com/office/drawing/2014/main" val="20008"/>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tc>
                  <a:txBody>
                    <a:bodyPr/>
                    <a:lstStyle/>
                    <a:p>
                      <a:pPr algn="ctr"/>
                      <a:r>
                        <a:rPr lang="en-US" sz="2800" i="1" dirty="0">
                          <a:solidFill>
                            <a:srgbClr val="FFFF00"/>
                          </a:solidFill>
                        </a:rPr>
                        <a:t>TP53</a:t>
                      </a:r>
                    </a:p>
                  </a:txBody>
                  <a:tcPr/>
                </a:tc>
                <a:tc>
                  <a:txBody>
                    <a:bodyPr/>
                    <a:lstStyle/>
                    <a:p>
                      <a:pPr algn="ctr"/>
                      <a:r>
                        <a:rPr lang="en-US" sz="2800" i="1" dirty="0">
                          <a:solidFill>
                            <a:srgbClr val="FFFF00"/>
                          </a:solidFill>
                        </a:rPr>
                        <a:t>PIK3CA</a:t>
                      </a:r>
                    </a:p>
                  </a:txBody>
                  <a:tcPr/>
                </a:tc>
                <a:tc>
                  <a:txBody>
                    <a:bodyPr/>
                    <a:lstStyle/>
                    <a:p>
                      <a:pPr algn="ctr"/>
                      <a:r>
                        <a:rPr lang="en-US" sz="2800" i="1" dirty="0">
                          <a:solidFill>
                            <a:srgbClr val="FFFF00"/>
                          </a:solidFill>
                        </a:rPr>
                        <a:t>PTEN</a:t>
                      </a:r>
                    </a:p>
                  </a:txBody>
                  <a:tcPr/>
                </a:tc>
                <a:extLst>
                  <a:ext uri="{0D108BD9-81ED-4DB2-BD59-A6C34878D82A}">
                    <a16:rowId xmlns:a16="http://schemas.microsoft.com/office/drawing/2014/main" val="10000"/>
                  </a:ext>
                </a:extLst>
              </a:tr>
            </a:tbl>
          </a:graphicData>
        </a:graphic>
      </p:graphicFrame>
      <p:sp>
        <p:nvSpPr>
          <p:cNvPr id="7" name="TextBox 6"/>
          <p:cNvSpPr txBox="1"/>
          <p:nvPr/>
        </p:nvSpPr>
        <p:spPr>
          <a:xfrm>
            <a:off x="840697" y="2476500"/>
            <a:ext cx="915635"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 =</a:t>
            </a:r>
          </a:p>
        </p:txBody>
      </p:sp>
      <p:grpSp>
        <p:nvGrpSpPr>
          <p:cNvPr id="2" name="Group 1"/>
          <p:cNvGrpSpPr/>
          <p:nvPr/>
        </p:nvGrpSpPr>
        <p:grpSpPr>
          <a:xfrm>
            <a:off x="1961283" y="2057400"/>
            <a:ext cx="5157316" cy="1330643"/>
            <a:chOff x="1961283" y="2057400"/>
            <a:chExt cx="5157316" cy="1330643"/>
          </a:xfrm>
        </p:grpSpPr>
        <p:sp>
          <p:nvSpPr>
            <p:cNvPr id="8" name="TextBox 7"/>
            <p:cNvSpPr txBox="1"/>
            <p:nvPr/>
          </p:nvSpPr>
          <p:spPr>
            <a:xfrm>
              <a:off x="2592132" y="2057400"/>
              <a:ext cx="389561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mutant allele reads</a:t>
              </a:r>
            </a:p>
          </p:txBody>
        </p:sp>
        <p:sp>
          <p:nvSpPr>
            <p:cNvPr id="9" name="TextBox 8"/>
            <p:cNvSpPr txBox="1"/>
            <p:nvPr/>
          </p:nvSpPr>
          <p:spPr>
            <a:xfrm>
              <a:off x="2059936" y="2895600"/>
              <a:ext cx="4960012"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total allele reads (</a:t>
              </a:r>
              <a:r>
                <a:rPr kumimoji="0" lang="en-US" sz="2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mt</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wt)</a:t>
              </a:r>
            </a:p>
          </p:txBody>
        </p:sp>
        <p:cxnSp>
          <p:nvCxnSpPr>
            <p:cNvPr id="10" name="Straight Connector 9"/>
            <p:cNvCxnSpPr/>
            <p:nvPr/>
          </p:nvCxnSpPr>
          <p:spPr>
            <a:xfrm>
              <a:off x="1961283" y="2754868"/>
              <a:ext cx="5157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336693" y="2476500"/>
            <a:ext cx="1354859"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X 100%</a:t>
            </a:r>
          </a:p>
        </p:txBody>
      </p:sp>
      <p:sp>
        <p:nvSpPr>
          <p:cNvPr id="12" name="TextBox 11"/>
          <p:cNvSpPr txBox="1"/>
          <p:nvPr/>
        </p:nvSpPr>
        <p:spPr>
          <a:xfrm>
            <a:off x="1295401" y="5334000"/>
            <a:ext cx="760241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r>
              <a:rPr kumimoji="0" lang="en-US" sz="2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KRAS</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and </a:t>
            </a:r>
            <a:r>
              <a:rPr kumimoji="0" lang="en-US" sz="2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are heterozygous mutations, and an AF &lt; 50% is expected.</a:t>
            </a:r>
          </a:p>
        </p:txBody>
      </p:sp>
      <p:sp>
        <p:nvSpPr>
          <p:cNvPr id="13" name="TextBox 12"/>
          <p:cNvSpPr txBox="1"/>
          <p:nvPr/>
        </p:nvSpPr>
        <p:spPr>
          <a:xfrm>
            <a:off x="19771" y="4253925"/>
            <a:ext cx="195963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 =</a:t>
            </a:r>
          </a:p>
        </p:txBody>
      </p:sp>
      <p:sp>
        <p:nvSpPr>
          <p:cNvPr id="14" name="TextBox 13"/>
          <p:cNvSpPr txBox="1"/>
          <p:nvPr/>
        </p:nvSpPr>
        <p:spPr>
          <a:xfrm>
            <a:off x="6571893" y="4253925"/>
            <a:ext cx="1354859"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X 100%</a:t>
            </a:r>
          </a:p>
        </p:txBody>
      </p:sp>
      <p:sp>
        <p:nvSpPr>
          <p:cNvPr id="15" name="TextBox 14"/>
          <p:cNvSpPr txBox="1"/>
          <p:nvPr/>
        </p:nvSpPr>
        <p:spPr>
          <a:xfrm>
            <a:off x="7884183" y="4253925"/>
            <a:ext cx="126989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25%*</a:t>
            </a:r>
          </a:p>
        </p:txBody>
      </p:sp>
      <p:grpSp>
        <p:nvGrpSpPr>
          <p:cNvPr id="16" name="Group 15"/>
          <p:cNvGrpSpPr/>
          <p:nvPr/>
        </p:nvGrpSpPr>
        <p:grpSpPr>
          <a:xfrm>
            <a:off x="2083670" y="3834825"/>
            <a:ext cx="4440639" cy="1330643"/>
            <a:chOff x="3713288" y="2133600"/>
            <a:chExt cx="4787775" cy="1330643"/>
          </a:xfrm>
        </p:grpSpPr>
        <p:sp>
          <p:nvSpPr>
            <p:cNvPr id="17" name="TextBox 16"/>
            <p:cNvSpPr txBox="1"/>
            <p:nvPr/>
          </p:nvSpPr>
          <p:spPr>
            <a:xfrm>
              <a:off x="3836862" y="2133600"/>
              <a:ext cx="454062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250 </a:t>
              </a:r>
              <a:r>
                <a:rPr kumimoji="0" lang="en-US" sz="2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GNAS</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p.R201H</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reads</a:t>
              </a:r>
            </a:p>
          </p:txBody>
        </p:sp>
        <p:sp>
          <p:nvSpPr>
            <p:cNvPr id="18" name="TextBox 17"/>
            <p:cNvSpPr txBox="1"/>
            <p:nvPr/>
          </p:nvSpPr>
          <p:spPr>
            <a:xfrm>
              <a:off x="3713288" y="2971800"/>
              <a:ext cx="4787775"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 </a:t>
              </a:r>
              <a:r>
                <a:rPr kumimoji="0" lang="en-US" sz="2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GNAS </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mt</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wt) reads</a:t>
              </a:r>
            </a:p>
          </p:txBody>
        </p:sp>
        <p:cxnSp>
          <p:nvCxnSpPr>
            <p:cNvPr id="19" name="Straight Connector 18"/>
            <p:cNvCxnSpPr/>
            <p:nvPr/>
          </p:nvCxnSpPr>
          <p:spPr>
            <a:xfrm>
              <a:off x="3821176" y="2819400"/>
              <a:ext cx="457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B2B3C56-CA8F-4F06-962B-01602BD8FA06}"/>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562327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3152" y="1113071"/>
          <a:ext cx="8991601" cy="518160"/>
        </p:xfrm>
        <a:graphic>
          <a:graphicData uri="http://schemas.openxmlformats.org/drawingml/2006/table">
            <a:tbl>
              <a:tblPr firstRow="1" bandRow="1">
                <a:tableStyleId>{125E5076-3810-47DD-B79F-674D7AD40C01}</a:tableStyleId>
              </a:tblPr>
              <a:tblGrid>
                <a:gridCol w="1178630">
                  <a:extLst>
                    <a:ext uri="{9D8B030D-6E8A-4147-A177-3AD203B41FA5}">
                      <a16:colId xmlns:a16="http://schemas.microsoft.com/office/drawing/2014/main" val="20000"/>
                    </a:ext>
                  </a:extLst>
                </a:gridCol>
                <a:gridCol w="1012029">
                  <a:extLst>
                    <a:ext uri="{9D8B030D-6E8A-4147-A177-3AD203B41FA5}">
                      <a16:colId xmlns:a16="http://schemas.microsoft.com/office/drawing/2014/main" val="20001"/>
                    </a:ext>
                  </a:extLst>
                </a:gridCol>
                <a:gridCol w="1062391">
                  <a:extLst>
                    <a:ext uri="{9D8B030D-6E8A-4147-A177-3AD203B41FA5}">
                      <a16:colId xmlns:a16="http://schemas.microsoft.com/office/drawing/2014/main" val="20002"/>
                    </a:ext>
                  </a:extLst>
                </a:gridCol>
                <a:gridCol w="782529">
                  <a:extLst>
                    <a:ext uri="{9D8B030D-6E8A-4147-A177-3AD203B41FA5}">
                      <a16:colId xmlns:a16="http://schemas.microsoft.com/office/drawing/2014/main" val="20004"/>
                    </a:ext>
                  </a:extLst>
                </a:gridCol>
                <a:gridCol w="1478111">
                  <a:extLst>
                    <a:ext uri="{9D8B030D-6E8A-4147-A177-3AD203B41FA5}">
                      <a16:colId xmlns:a16="http://schemas.microsoft.com/office/drawing/2014/main" val="20005"/>
                    </a:ext>
                  </a:extLst>
                </a:gridCol>
                <a:gridCol w="1043373">
                  <a:extLst>
                    <a:ext uri="{9D8B030D-6E8A-4147-A177-3AD203B41FA5}">
                      <a16:colId xmlns:a16="http://schemas.microsoft.com/office/drawing/2014/main" val="20006"/>
                    </a:ext>
                  </a:extLst>
                </a:gridCol>
                <a:gridCol w="1304216">
                  <a:extLst>
                    <a:ext uri="{9D8B030D-6E8A-4147-A177-3AD203B41FA5}">
                      <a16:colId xmlns:a16="http://schemas.microsoft.com/office/drawing/2014/main" val="20007"/>
                    </a:ext>
                  </a:extLst>
                </a:gridCol>
                <a:gridCol w="1130322">
                  <a:extLst>
                    <a:ext uri="{9D8B030D-6E8A-4147-A177-3AD203B41FA5}">
                      <a16:colId xmlns:a16="http://schemas.microsoft.com/office/drawing/2014/main" val="20008"/>
                    </a:ext>
                  </a:extLst>
                </a:gridCol>
              </a:tblGrid>
              <a:tr h="370840">
                <a:tc>
                  <a:txBody>
                    <a:bodyPr/>
                    <a:lstStyle/>
                    <a:p>
                      <a:pPr algn="ctr"/>
                      <a:endParaRPr lang="en-US" sz="2800" dirty="0"/>
                    </a:p>
                  </a:txBody>
                  <a:tcPr/>
                </a:tc>
                <a:tc>
                  <a:txBody>
                    <a:bodyPr/>
                    <a:lstStyle/>
                    <a:p>
                      <a:pPr algn="ctr"/>
                      <a:r>
                        <a:rPr lang="en-US" sz="2800" i="1" dirty="0">
                          <a:solidFill>
                            <a:srgbClr val="FFFF00"/>
                          </a:solidFill>
                        </a:rPr>
                        <a:t>KRAS</a:t>
                      </a:r>
                    </a:p>
                  </a:txBody>
                  <a:tcPr/>
                </a:tc>
                <a:tc>
                  <a:txBody>
                    <a:bodyPr/>
                    <a:lstStyle/>
                    <a:p>
                      <a:pPr algn="ctr"/>
                      <a:r>
                        <a:rPr lang="en-US" sz="2800" i="1" dirty="0">
                          <a:solidFill>
                            <a:srgbClr val="FFFF00"/>
                          </a:solidFill>
                        </a:rPr>
                        <a:t>GNAS</a:t>
                      </a:r>
                    </a:p>
                  </a:txBody>
                  <a:tcPr/>
                </a:tc>
                <a:tc>
                  <a:txBody>
                    <a:bodyPr/>
                    <a:lstStyle/>
                    <a:p>
                      <a:pPr algn="ctr"/>
                      <a:r>
                        <a:rPr lang="en-US" sz="2800" i="1" dirty="0">
                          <a:solidFill>
                            <a:srgbClr val="FFFF00"/>
                          </a:solidFill>
                        </a:rPr>
                        <a:t>VHL</a:t>
                      </a:r>
                    </a:p>
                  </a:txBody>
                  <a:tcPr/>
                </a:tc>
                <a:tc>
                  <a:txBody>
                    <a:bodyPr/>
                    <a:lstStyle/>
                    <a:p>
                      <a:pPr algn="ctr"/>
                      <a:r>
                        <a:rPr lang="en-US" sz="2800" i="1" dirty="0">
                          <a:solidFill>
                            <a:srgbClr val="FFFF00"/>
                          </a:solidFill>
                        </a:rPr>
                        <a:t>CTNNB1</a:t>
                      </a:r>
                    </a:p>
                  </a:txBody>
                  <a:tcPr/>
                </a:tc>
                <a:tc>
                  <a:txBody>
                    <a:bodyPr/>
                    <a:lstStyle/>
                    <a:p>
                      <a:pPr algn="ctr"/>
                      <a:r>
                        <a:rPr lang="en-US" sz="2800" i="1" dirty="0">
                          <a:solidFill>
                            <a:srgbClr val="FFFF00"/>
                          </a:solidFill>
                        </a:rPr>
                        <a:t>TP53</a:t>
                      </a:r>
                    </a:p>
                  </a:txBody>
                  <a:tcPr/>
                </a:tc>
                <a:tc>
                  <a:txBody>
                    <a:bodyPr/>
                    <a:lstStyle/>
                    <a:p>
                      <a:pPr algn="ctr"/>
                      <a:r>
                        <a:rPr lang="en-US" sz="2800" i="1" dirty="0">
                          <a:solidFill>
                            <a:srgbClr val="FFFF00"/>
                          </a:solidFill>
                        </a:rPr>
                        <a:t>PIK3CA</a:t>
                      </a:r>
                    </a:p>
                  </a:txBody>
                  <a:tcPr/>
                </a:tc>
                <a:tc>
                  <a:txBody>
                    <a:bodyPr/>
                    <a:lstStyle/>
                    <a:p>
                      <a:pPr algn="ctr"/>
                      <a:r>
                        <a:rPr lang="en-US" sz="2800" i="1" dirty="0">
                          <a:solidFill>
                            <a:srgbClr val="FFFF00"/>
                          </a:solidFill>
                        </a:rPr>
                        <a:t>PTEN</a:t>
                      </a:r>
                    </a:p>
                  </a:txBody>
                  <a:tcPr/>
                </a:tc>
                <a:extLst>
                  <a:ext uri="{0D108BD9-81ED-4DB2-BD59-A6C34878D82A}">
                    <a16:rowId xmlns:a16="http://schemas.microsoft.com/office/drawing/2014/main" val="10000"/>
                  </a:ext>
                </a:extLst>
              </a:tr>
            </a:tbl>
          </a:graphicData>
        </a:graphic>
      </p:graphicFrame>
      <p:sp>
        <p:nvSpPr>
          <p:cNvPr id="12" name="TextBox 11"/>
          <p:cNvSpPr txBox="1"/>
          <p:nvPr/>
        </p:nvSpPr>
        <p:spPr>
          <a:xfrm>
            <a:off x="381000" y="1905000"/>
            <a:ext cx="8610600" cy="46474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 a 43-month period, </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673 EUS-FNA</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pancreatic cyst fluid specimens from 642 patients were prospectively analyzed for genetic alterations.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Among the 673 specimens, </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626 (93%) PCs </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were satisfactory for molecular analysis (</a:t>
            </a:r>
            <a:r>
              <a:rPr kumimoji="0" lang="en-US" sz="2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PancreaSeq</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comparison, </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452 (72%) PCs </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were sufficient for CEA analysis.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Additionally, </a:t>
            </a: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251 (40%) PCs </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were satisfactory for cytopathologic evaluation.</a:t>
            </a:r>
          </a:p>
        </p:txBody>
      </p:sp>
      <p:sp>
        <p:nvSpPr>
          <p:cNvPr id="5" name="TextBox 4">
            <a:extLst>
              <a:ext uri="{FF2B5EF4-FFF2-40B4-BE49-F238E27FC236}">
                <a16:creationId xmlns:a16="http://schemas.microsoft.com/office/drawing/2014/main" id="{8B08E5BF-0BD3-4A19-B0CF-48189D9D428D}"/>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3519887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19C62A-5DFC-42B2-8F2A-34F266D035C6}"/>
              </a:ext>
            </a:extLst>
          </p:cNvPr>
          <p:cNvPicPr>
            <a:picLocks noChangeAspect="1"/>
          </p:cNvPicPr>
          <p:nvPr/>
        </p:nvPicPr>
        <p:blipFill rotWithShape="1">
          <a:blip r:embed="rId3"/>
          <a:srcRect b="6309"/>
          <a:stretch/>
        </p:blipFill>
        <p:spPr>
          <a:xfrm>
            <a:off x="1485924" y="2132779"/>
            <a:ext cx="6286476" cy="4450901"/>
          </a:xfrm>
          <a:prstGeom prst="rect">
            <a:avLst/>
          </a:prstGeom>
        </p:spPr>
      </p:pic>
      <p:sp>
        <p:nvSpPr>
          <p:cNvPr id="6" name="TextBox 5">
            <a:extLst>
              <a:ext uri="{FF2B5EF4-FFF2-40B4-BE49-F238E27FC236}">
                <a16:creationId xmlns:a16="http://schemas.microsoft.com/office/drawing/2014/main" id="{D0254187-7D09-4345-878B-F425C16ED419}"/>
              </a:ext>
            </a:extLst>
          </p:cNvPr>
          <p:cNvSpPr txBox="1"/>
          <p:nvPr/>
        </p:nvSpPr>
        <p:spPr>
          <a:xfrm>
            <a:off x="5128146" y="4795520"/>
            <a:ext cx="94698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51%</a:t>
            </a:r>
          </a:p>
        </p:txBody>
      </p:sp>
      <p:sp>
        <p:nvSpPr>
          <p:cNvPr id="7" name="TextBox 6">
            <a:extLst>
              <a:ext uri="{FF2B5EF4-FFF2-40B4-BE49-F238E27FC236}">
                <a16:creationId xmlns:a16="http://schemas.microsoft.com/office/drawing/2014/main" id="{C774B517-2768-4FC9-8657-791CBDA5F16D}"/>
              </a:ext>
            </a:extLst>
          </p:cNvPr>
          <p:cNvSpPr txBox="1"/>
          <p:nvPr/>
        </p:nvSpPr>
        <p:spPr>
          <a:xfrm>
            <a:off x="3218382" y="3984869"/>
            <a:ext cx="94698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49%</a:t>
            </a:r>
          </a:p>
        </p:txBody>
      </p:sp>
      <p:sp>
        <p:nvSpPr>
          <p:cNvPr id="4" name="TextBox 3">
            <a:extLst>
              <a:ext uri="{FF2B5EF4-FFF2-40B4-BE49-F238E27FC236}">
                <a16:creationId xmlns:a16="http://schemas.microsoft.com/office/drawing/2014/main" id="{96467FA4-0245-452D-BBDF-F5DFA365708A}"/>
              </a:ext>
            </a:extLst>
          </p:cNvPr>
          <p:cNvSpPr txBox="1"/>
          <p:nvPr/>
        </p:nvSpPr>
        <p:spPr>
          <a:xfrm>
            <a:off x="1579901" y="2222222"/>
            <a:ext cx="2032929" cy="120032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KRAS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panose="020B0604020202020204" pitchFamily="34" charset="0"/>
                <a:cs typeface="Arial" panose="020B0604020202020204" pitchFamily="34" charset="0"/>
              </a:rPr>
              <a:t>(</a:t>
            </a:r>
            <a:r>
              <a:rPr lang="en-US" sz="2400" b="1" i="1" dirty="0">
                <a:solidFill>
                  <a:prstClr val="white"/>
                </a:solidFill>
                <a:latin typeface="Arial" panose="020B0604020202020204" pitchFamily="34" charset="0"/>
                <a:cs typeface="Arial" panose="020B0604020202020204" pitchFamily="34" charset="0"/>
              </a:rPr>
              <a:t>n</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308</a:t>
            </a:r>
            <a:r>
              <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7025BFB6-55BB-4AAE-8889-C24E2D6093CD}"/>
              </a:ext>
            </a:extLst>
          </p:cNvPr>
          <p:cNvSpPr txBox="1"/>
          <p:nvPr/>
        </p:nvSpPr>
        <p:spPr>
          <a:xfrm>
            <a:off x="5666028" y="2222221"/>
            <a:ext cx="2032929" cy="120032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KRAS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Wild type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318</a:t>
            </a:r>
            <a:r>
              <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95E55306-5617-4BD1-A89A-1978CAC7567F}"/>
              </a:ext>
            </a:extLst>
          </p:cNvPr>
          <p:cNvSpPr txBox="1"/>
          <p:nvPr/>
        </p:nvSpPr>
        <p:spPr>
          <a:xfrm>
            <a:off x="-9526" y="219670"/>
            <a:ext cx="91535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Molecular Analysis</a:t>
            </a:r>
          </a:p>
        </p:txBody>
      </p:sp>
      <p:sp>
        <p:nvSpPr>
          <p:cNvPr id="13" name="TextBox 12">
            <a:extLst>
              <a:ext uri="{FF2B5EF4-FFF2-40B4-BE49-F238E27FC236}">
                <a16:creationId xmlns:a16="http://schemas.microsoft.com/office/drawing/2014/main" id="{6871A9C9-8566-4DC3-9DF1-6F2EEFE29364}"/>
              </a:ext>
            </a:extLst>
          </p:cNvPr>
          <p:cNvSpPr txBox="1"/>
          <p:nvPr/>
        </p:nvSpPr>
        <p:spPr>
          <a:xfrm>
            <a:off x="0" y="1057870"/>
            <a:ext cx="91535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KRAS</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5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p>
        </p:txBody>
      </p:sp>
    </p:spTree>
    <p:extLst>
      <p:ext uri="{BB962C8B-B14F-4D97-AF65-F5344CB8AC3E}">
        <p14:creationId xmlns:p14="http://schemas.microsoft.com/office/powerpoint/2010/main" val="4146974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4A973D-7C1D-4BCE-89C5-7DDD31F96946}"/>
              </a:ext>
            </a:extLst>
          </p:cNvPr>
          <p:cNvGrpSpPr/>
          <p:nvPr/>
        </p:nvGrpSpPr>
        <p:grpSpPr>
          <a:xfrm>
            <a:off x="1000608" y="134202"/>
            <a:ext cx="7027586" cy="830997"/>
            <a:chOff x="-230546" y="4503003"/>
            <a:chExt cx="7027586" cy="830997"/>
          </a:xfrm>
        </p:grpSpPr>
        <p:sp>
          <p:nvSpPr>
            <p:cNvPr id="11" name="TextBox 10">
              <a:extLst>
                <a:ext uri="{FF2B5EF4-FFF2-40B4-BE49-F238E27FC236}">
                  <a16:creationId xmlns:a16="http://schemas.microsoft.com/office/drawing/2014/main" id="{1E7C49EA-7A87-4ED7-9051-926665B3F0AA}"/>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14" name="TextBox 13">
              <a:extLst>
                <a:ext uri="{FF2B5EF4-FFF2-40B4-BE49-F238E27FC236}">
                  <a16:creationId xmlns:a16="http://schemas.microsoft.com/office/drawing/2014/main" id="{D7179C82-316F-4C6B-96FE-E5978914A39C}"/>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grpSp>
      <p:grpSp>
        <p:nvGrpSpPr>
          <p:cNvPr id="15" name="Group 14">
            <a:extLst>
              <a:ext uri="{FF2B5EF4-FFF2-40B4-BE49-F238E27FC236}">
                <a16:creationId xmlns:a16="http://schemas.microsoft.com/office/drawing/2014/main" id="{47DCDEB2-8CEE-4A92-B511-C6BB96C5BE91}"/>
              </a:ext>
            </a:extLst>
          </p:cNvPr>
          <p:cNvGrpSpPr/>
          <p:nvPr/>
        </p:nvGrpSpPr>
        <p:grpSpPr>
          <a:xfrm>
            <a:off x="1000608" y="1078136"/>
            <a:ext cx="7027586" cy="830997"/>
            <a:chOff x="-230546" y="4503003"/>
            <a:chExt cx="7027586" cy="830997"/>
          </a:xfrm>
        </p:grpSpPr>
        <p:sp>
          <p:nvSpPr>
            <p:cNvPr id="16" name="TextBox 15">
              <a:extLst>
                <a:ext uri="{FF2B5EF4-FFF2-40B4-BE49-F238E27FC236}">
                  <a16:creationId xmlns:a16="http://schemas.microsoft.com/office/drawing/2014/main" id="{AF4BA65F-90BD-425F-9EB5-81E46BEB9895}"/>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3,231,000</a:t>
              </a:r>
            </a:p>
          </p:txBody>
        </p:sp>
        <p:sp>
          <p:nvSpPr>
            <p:cNvPr id="17" name="TextBox 16">
              <a:extLst>
                <a:ext uri="{FF2B5EF4-FFF2-40B4-BE49-F238E27FC236}">
                  <a16:creationId xmlns:a16="http://schemas.microsoft.com/office/drawing/2014/main" id="{F5BE5829-19BA-4096-976D-88A2A95DC374}"/>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mucinous pancreatic cyst</a:t>
              </a:r>
              <a:r>
                <a:rPr lang="en-US" sz="2400" dirty="0">
                  <a:solidFill>
                    <a:schemeClr val="bg1"/>
                  </a:solidFill>
                  <a:latin typeface="Arial" panose="020B0604020202020204" pitchFamily="34" charset="0"/>
                  <a:cs typeface="Arial" panose="020B0604020202020204" pitchFamily="34" charset="0"/>
                </a:rPr>
                <a:t>.</a:t>
              </a:r>
            </a:p>
          </p:txBody>
        </p:sp>
      </p:grpSp>
      <p:pic>
        <p:nvPicPr>
          <p:cNvPr id="13" name="Picture 12">
            <a:extLst>
              <a:ext uri="{FF2B5EF4-FFF2-40B4-BE49-F238E27FC236}">
                <a16:creationId xmlns:a16="http://schemas.microsoft.com/office/drawing/2014/main" id="{882BE42E-7BC6-4CF4-A192-FBB9029CA604}"/>
              </a:ext>
            </a:extLst>
          </p:cNvPr>
          <p:cNvPicPr>
            <a:picLocks noChangeAspect="1"/>
          </p:cNvPicPr>
          <p:nvPr/>
        </p:nvPicPr>
        <p:blipFill rotWithShape="1">
          <a:blip r:embed="rId3"/>
          <a:srcRect b="6309"/>
          <a:stretch/>
        </p:blipFill>
        <p:spPr>
          <a:xfrm>
            <a:off x="1485924" y="2132779"/>
            <a:ext cx="6286476" cy="4450901"/>
          </a:xfrm>
          <a:prstGeom prst="rect">
            <a:avLst/>
          </a:prstGeom>
        </p:spPr>
      </p:pic>
      <p:sp>
        <p:nvSpPr>
          <p:cNvPr id="18" name="TextBox 17">
            <a:extLst>
              <a:ext uri="{FF2B5EF4-FFF2-40B4-BE49-F238E27FC236}">
                <a16:creationId xmlns:a16="http://schemas.microsoft.com/office/drawing/2014/main" id="{C0A28B4A-87D3-4CEF-B40C-8E292330979F}"/>
              </a:ext>
            </a:extLst>
          </p:cNvPr>
          <p:cNvSpPr txBox="1"/>
          <p:nvPr/>
        </p:nvSpPr>
        <p:spPr>
          <a:xfrm>
            <a:off x="5128146" y="4795520"/>
            <a:ext cx="94698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51%</a:t>
            </a:r>
          </a:p>
        </p:txBody>
      </p:sp>
      <p:sp>
        <p:nvSpPr>
          <p:cNvPr id="19" name="TextBox 18">
            <a:extLst>
              <a:ext uri="{FF2B5EF4-FFF2-40B4-BE49-F238E27FC236}">
                <a16:creationId xmlns:a16="http://schemas.microsoft.com/office/drawing/2014/main" id="{2D807E13-5EA7-4F13-8879-3BB04A054A69}"/>
              </a:ext>
            </a:extLst>
          </p:cNvPr>
          <p:cNvSpPr txBox="1"/>
          <p:nvPr/>
        </p:nvSpPr>
        <p:spPr>
          <a:xfrm>
            <a:off x="3218382" y="3984869"/>
            <a:ext cx="94698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49%</a:t>
            </a:r>
          </a:p>
        </p:txBody>
      </p:sp>
      <p:sp>
        <p:nvSpPr>
          <p:cNvPr id="20" name="TextBox 19">
            <a:extLst>
              <a:ext uri="{FF2B5EF4-FFF2-40B4-BE49-F238E27FC236}">
                <a16:creationId xmlns:a16="http://schemas.microsoft.com/office/drawing/2014/main" id="{F0A56766-E41E-45F7-B8BA-8F55AF4FA5BC}"/>
              </a:ext>
            </a:extLst>
          </p:cNvPr>
          <p:cNvSpPr txBox="1"/>
          <p:nvPr/>
        </p:nvSpPr>
        <p:spPr>
          <a:xfrm>
            <a:off x="1579901" y="2222222"/>
            <a:ext cx="2032929" cy="120032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KRAS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panose="020B0604020202020204" pitchFamily="34" charset="0"/>
                <a:cs typeface="Arial" panose="020B0604020202020204" pitchFamily="34" charset="0"/>
              </a:rPr>
              <a:t>(</a:t>
            </a:r>
            <a:r>
              <a:rPr lang="en-US" sz="2400" b="1" i="1" dirty="0">
                <a:solidFill>
                  <a:prstClr val="white"/>
                </a:solidFill>
                <a:latin typeface="Arial" panose="020B0604020202020204" pitchFamily="34" charset="0"/>
                <a:cs typeface="Arial" panose="020B0604020202020204" pitchFamily="34" charset="0"/>
              </a:rPr>
              <a:t>n</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308</a:t>
            </a:r>
            <a:r>
              <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85A99A8D-E9B1-4120-BD71-B14A7EC69803}"/>
              </a:ext>
            </a:extLst>
          </p:cNvPr>
          <p:cNvSpPr txBox="1"/>
          <p:nvPr/>
        </p:nvSpPr>
        <p:spPr>
          <a:xfrm>
            <a:off x="5666028" y="2222221"/>
            <a:ext cx="2032929" cy="1200329"/>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KRAS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GNAS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Wild type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318</a:t>
            </a:r>
            <a:r>
              <a:rPr kumimoji="0" lang="en-US" sz="2400" b="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059163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660C71-134B-48B9-B94D-5E094C7AD214}"/>
              </a:ext>
            </a:extLst>
          </p:cNvPr>
          <p:cNvPicPr>
            <a:picLocks noChangeAspect="1"/>
          </p:cNvPicPr>
          <p:nvPr/>
        </p:nvPicPr>
        <p:blipFill>
          <a:blip r:embed="rId3"/>
          <a:stretch>
            <a:fillRect/>
          </a:stretch>
        </p:blipFill>
        <p:spPr>
          <a:xfrm>
            <a:off x="1485924" y="2031179"/>
            <a:ext cx="6286476" cy="4729866"/>
          </a:xfrm>
          <a:prstGeom prst="rect">
            <a:avLst/>
          </a:prstGeom>
        </p:spPr>
      </p:pic>
      <p:sp>
        <p:nvSpPr>
          <p:cNvPr id="6" name="TextBox 5">
            <a:extLst>
              <a:ext uri="{FF2B5EF4-FFF2-40B4-BE49-F238E27FC236}">
                <a16:creationId xmlns:a16="http://schemas.microsoft.com/office/drawing/2014/main" id="{D0254187-7D09-4345-878B-F425C16ED419}"/>
              </a:ext>
            </a:extLst>
          </p:cNvPr>
          <p:cNvSpPr txBox="1"/>
          <p:nvPr/>
        </p:nvSpPr>
        <p:spPr>
          <a:xfrm>
            <a:off x="5128146" y="4888097"/>
            <a:ext cx="94698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94%</a:t>
            </a:r>
          </a:p>
        </p:txBody>
      </p:sp>
      <p:sp>
        <p:nvSpPr>
          <p:cNvPr id="7" name="TextBox 6">
            <a:extLst>
              <a:ext uri="{FF2B5EF4-FFF2-40B4-BE49-F238E27FC236}">
                <a16:creationId xmlns:a16="http://schemas.microsoft.com/office/drawing/2014/main" id="{C774B517-2768-4FC9-8657-791CBDA5F16D}"/>
              </a:ext>
            </a:extLst>
          </p:cNvPr>
          <p:cNvSpPr txBox="1"/>
          <p:nvPr/>
        </p:nvSpPr>
        <p:spPr>
          <a:xfrm>
            <a:off x="1828800" y="3088618"/>
            <a:ext cx="7921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4" name="TextBox 3">
            <a:extLst>
              <a:ext uri="{FF2B5EF4-FFF2-40B4-BE49-F238E27FC236}">
                <a16:creationId xmlns:a16="http://schemas.microsoft.com/office/drawing/2014/main" id="{96467FA4-0245-452D-BBDF-F5DFA365708A}"/>
              </a:ext>
            </a:extLst>
          </p:cNvPr>
          <p:cNvSpPr txBox="1"/>
          <p:nvPr/>
        </p:nvSpPr>
        <p:spPr>
          <a:xfrm>
            <a:off x="1587944" y="2145551"/>
            <a:ext cx="3041218"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TP53</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PIK3CA</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Mutant (</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35</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7ECCD35E-8F7B-4AFD-A18F-5F945ED3CB4B}"/>
              </a:ext>
            </a:extLst>
          </p:cNvPr>
          <p:cNvSpPr txBox="1"/>
          <p:nvPr/>
        </p:nvSpPr>
        <p:spPr>
          <a:xfrm>
            <a:off x="4650219" y="5820050"/>
            <a:ext cx="3041218"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TP53</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PIK3CA</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Wild type (</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591</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8EC8CCDF-95FC-47B2-BFD4-FB4AC009157D}"/>
              </a:ext>
            </a:extLst>
          </p:cNvPr>
          <p:cNvSpPr txBox="1"/>
          <p:nvPr/>
        </p:nvSpPr>
        <p:spPr>
          <a:xfrm>
            <a:off x="-9526" y="219670"/>
            <a:ext cx="91535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Molecular Analysis</a:t>
            </a:r>
          </a:p>
        </p:txBody>
      </p:sp>
      <p:sp>
        <p:nvSpPr>
          <p:cNvPr id="16" name="TextBox 15">
            <a:extLst>
              <a:ext uri="{FF2B5EF4-FFF2-40B4-BE49-F238E27FC236}">
                <a16:creationId xmlns:a16="http://schemas.microsoft.com/office/drawing/2014/main" id="{7BB18603-FB64-4539-952B-7CAF817A2BEB}"/>
              </a:ext>
            </a:extLst>
          </p:cNvPr>
          <p:cNvSpPr txBox="1"/>
          <p:nvPr/>
        </p:nvSpPr>
        <p:spPr>
          <a:xfrm>
            <a:off x="0" y="1057870"/>
            <a:ext cx="91535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TP53</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5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PIK3CA</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5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PTEN</a:t>
            </a:r>
          </a:p>
        </p:txBody>
      </p:sp>
    </p:spTree>
    <p:extLst>
      <p:ext uri="{BB962C8B-B14F-4D97-AF65-F5344CB8AC3E}">
        <p14:creationId xmlns:p14="http://schemas.microsoft.com/office/powerpoint/2010/main" val="1798118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660C71-134B-48B9-B94D-5E094C7AD214}"/>
              </a:ext>
            </a:extLst>
          </p:cNvPr>
          <p:cNvPicPr>
            <a:picLocks noChangeAspect="1"/>
          </p:cNvPicPr>
          <p:nvPr/>
        </p:nvPicPr>
        <p:blipFill>
          <a:blip r:embed="rId3"/>
          <a:stretch>
            <a:fillRect/>
          </a:stretch>
        </p:blipFill>
        <p:spPr>
          <a:xfrm>
            <a:off x="1485924" y="2031179"/>
            <a:ext cx="6286476" cy="4729866"/>
          </a:xfrm>
          <a:prstGeom prst="rect">
            <a:avLst/>
          </a:prstGeom>
        </p:spPr>
      </p:pic>
      <p:sp>
        <p:nvSpPr>
          <p:cNvPr id="6" name="TextBox 5">
            <a:extLst>
              <a:ext uri="{FF2B5EF4-FFF2-40B4-BE49-F238E27FC236}">
                <a16:creationId xmlns:a16="http://schemas.microsoft.com/office/drawing/2014/main" id="{D0254187-7D09-4345-878B-F425C16ED419}"/>
              </a:ext>
            </a:extLst>
          </p:cNvPr>
          <p:cNvSpPr txBox="1"/>
          <p:nvPr/>
        </p:nvSpPr>
        <p:spPr>
          <a:xfrm>
            <a:off x="5128146" y="4888097"/>
            <a:ext cx="94698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94%</a:t>
            </a:r>
          </a:p>
        </p:txBody>
      </p:sp>
      <p:sp>
        <p:nvSpPr>
          <p:cNvPr id="7" name="TextBox 6">
            <a:extLst>
              <a:ext uri="{FF2B5EF4-FFF2-40B4-BE49-F238E27FC236}">
                <a16:creationId xmlns:a16="http://schemas.microsoft.com/office/drawing/2014/main" id="{C774B517-2768-4FC9-8657-791CBDA5F16D}"/>
              </a:ext>
            </a:extLst>
          </p:cNvPr>
          <p:cNvSpPr txBox="1"/>
          <p:nvPr/>
        </p:nvSpPr>
        <p:spPr>
          <a:xfrm>
            <a:off x="1828800" y="3088618"/>
            <a:ext cx="7921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1" name="TextBox 10">
            <a:extLst>
              <a:ext uri="{FF2B5EF4-FFF2-40B4-BE49-F238E27FC236}">
                <a16:creationId xmlns:a16="http://schemas.microsoft.com/office/drawing/2014/main" id="{60BF28A4-4064-4223-92A8-8F5DAEA92EEC}"/>
              </a:ext>
            </a:extLst>
          </p:cNvPr>
          <p:cNvSpPr txBox="1"/>
          <p:nvPr/>
        </p:nvSpPr>
        <p:spPr>
          <a:xfrm>
            <a:off x="1488721" y="1077433"/>
            <a:ext cx="1784407" cy="830997"/>
          </a:xfrm>
          <a:prstGeom prst="rect">
            <a:avLst/>
          </a:prstGeom>
          <a:solidFill>
            <a:schemeClr val="tx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8,050</a:t>
            </a:r>
            <a:endParaRPr kumimoji="0" lang="en-US" sz="4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0FB5EE7-AFB9-4F00-8AEE-47E3BE57D121}"/>
              </a:ext>
            </a:extLst>
          </p:cNvPr>
          <p:cNvSpPr txBox="1"/>
          <p:nvPr/>
        </p:nvSpPr>
        <p:spPr>
          <a:xfrm>
            <a:off x="3320020" y="1077433"/>
            <a:ext cx="5577797"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Pancreatic cancers arising from a mucinous pancreatic cyst (IPMN/MCN).</a:t>
            </a:r>
          </a:p>
        </p:txBody>
      </p:sp>
      <p:sp>
        <p:nvSpPr>
          <p:cNvPr id="13" name="TextBox 12">
            <a:extLst>
              <a:ext uri="{FF2B5EF4-FFF2-40B4-BE49-F238E27FC236}">
                <a16:creationId xmlns:a16="http://schemas.microsoft.com/office/drawing/2014/main" id="{1A281BDD-6541-4C9D-A0AE-E45AE32A8BEF}"/>
              </a:ext>
            </a:extLst>
          </p:cNvPr>
          <p:cNvSpPr txBox="1"/>
          <p:nvPr/>
        </p:nvSpPr>
        <p:spPr>
          <a:xfrm>
            <a:off x="1587944" y="2145551"/>
            <a:ext cx="3041218"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TP53</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PIK3CA</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Mutant (</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35</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793D102F-3480-4937-8A57-84DB54110938}"/>
              </a:ext>
            </a:extLst>
          </p:cNvPr>
          <p:cNvSpPr txBox="1"/>
          <p:nvPr/>
        </p:nvSpPr>
        <p:spPr>
          <a:xfrm>
            <a:off x="4650219" y="5820050"/>
            <a:ext cx="3041218" cy="83099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TP53</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PIK3CA</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4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Wild type (</a:t>
            </a: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591</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6" name="TextBox 25">
            <a:extLst>
              <a:ext uri="{FF2B5EF4-FFF2-40B4-BE49-F238E27FC236}">
                <a16:creationId xmlns:a16="http://schemas.microsoft.com/office/drawing/2014/main" id="{DD348BDA-8143-49D9-8DF5-5530FDFCF489}"/>
              </a:ext>
            </a:extLst>
          </p:cNvPr>
          <p:cNvSpPr txBox="1"/>
          <p:nvPr/>
        </p:nvSpPr>
        <p:spPr>
          <a:xfrm>
            <a:off x="344120" y="134202"/>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27" name="TextBox 26">
            <a:extLst>
              <a:ext uri="{FF2B5EF4-FFF2-40B4-BE49-F238E27FC236}">
                <a16:creationId xmlns:a16="http://schemas.microsoft.com/office/drawing/2014/main" id="{4DDE063B-4C28-4E6F-B192-183EDC124DEB}"/>
              </a:ext>
            </a:extLst>
          </p:cNvPr>
          <p:cNvSpPr txBox="1"/>
          <p:nvPr/>
        </p:nvSpPr>
        <p:spPr>
          <a:xfrm>
            <a:off x="3320020" y="134202"/>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885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ian haab">
            <a:extLst>
              <a:ext uri="{FF2B5EF4-FFF2-40B4-BE49-F238E27FC236}">
                <a16:creationId xmlns:a16="http://schemas.microsoft.com/office/drawing/2014/main" id="{68F115BD-E6CE-4D52-A7EF-754681CA7093}"/>
              </a:ext>
            </a:extLst>
          </p:cNvPr>
          <p:cNvPicPr>
            <a:picLocks noChangeArrowheads="1"/>
          </p:cNvPicPr>
          <p:nvPr/>
        </p:nvPicPr>
        <p:blipFill rotWithShape="1">
          <a:blip r:embed="rId3">
            <a:extLst>
              <a:ext uri="{28A0092B-C50C-407E-A947-70E740481C1C}">
                <a14:useLocalDpi xmlns:a14="http://schemas.microsoft.com/office/drawing/2010/main" val="0"/>
              </a:ext>
            </a:extLst>
          </a:blip>
          <a:srcRect l="28356" t="1067" r="35886" b="2593"/>
          <a:stretch/>
        </p:blipFill>
        <p:spPr bwMode="auto">
          <a:xfrm>
            <a:off x="4553712" y="4617720"/>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ath.upmc.edu/personnel/IMAGES/ohori.jpg"/>
          <p:cNvPicPr>
            <a:picLocks noChangeArrowheads="1"/>
          </p:cNvPicPr>
          <p:nvPr/>
        </p:nvPicPr>
        <p:blipFill>
          <a:blip r:embed="rId4" cstate="print"/>
          <a:srcRect/>
          <a:stretch>
            <a:fillRect/>
          </a:stretch>
        </p:blipFill>
        <p:spPr bwMode="auto">
          <a:xfrm>
            <a:off x="2314890" y="179622"/>
            <a:ext cx="1115568" cy="1408176"/>
          </a:xfrm>
          <a:prstGeom prst="rect">
            <a:avLst/>
          </a:prstGeom>
          <a:noFill/>
        </p:spPr>
      </p:pic>
      <p:pic>
        <p:nvPicPr>
          <p:cNvPr id="1036" name="Picture 12" descr="photo"/>
          <p:cNvPicPr>
            <a:picLocks noChangeArrowheads="1"/>
          </p:cNvPicPr>
          <p:nvPr/>
        </p:nvPicPr>
        <p:blipFill>
          <a:blip r:embed="rId5" cstate="print"/>
          <a:srcRect l="5995" r="16067"/>
          <a:stretch>
            <a:fillRect/>
          </a:stretch>
        </p:blipFill>
        <p:spPr bwMode="auto">
          <a:xfrm>
            <a:off x="3448991" y="2434342"/>
            <a:ext cx="1128848" cy="1408176"/>
          </a:xfrm>
          <a:prstGeom prst="rect">
            <a:avLst/>
          </a:prstGeom>
          <a:noFill/>
        </p:spPr>
      </p:pic>
      <p:pic>
        <p:nvPicPr>
          <p:cNvPr id="1038" name="Picture 14" descr="photo"/>
          <p:cNvPicPr>
            <a:picLocks noChangeArrowheads="1"/>
          </p:cNvPicPr>
          <p:nvPr/>
        </p:nvPicPr>
        <p:blipFill>
          <a:blip r:embed="rId6" cstate="print"/>
          <a:srcRect/>
          <a:stretch>
            <a:fillRect/>
          </a:stretch>
        </p:blipFill>
        <p:spPr bwMode="auto">
          <a:xfrm>
            <a:off x="83154" y="179622"/>
            <a:ext cx="1115568" cy="1408176"/>
          </a:xfrm>
          <a:prstGeom prst="rect">
            <a:avLst/>
          </a:prstGeom>
          <a:noFill/>
        </p:spPr>
      </p:pic>
      <p:pic>
        <p:nvPicPr>
          <p:cNvPr id="1040" name="Picture 16" descr="photo"/>
          <p:cNvPicPr>
            <a:picLocks noChangeArrowheads="1"/>
          </p:cNvPicPr>
          <p:nvPr/>
        </p:nvPicPr>
        <p:blipFill>
          <a:blip r:embed="rId7" cstate="print"/>
          <a:srcRect/>
          <a:stretch>
            <a:fillRect/>
          </a:stretch>
        </p:blipFill>
        <p:spPr bwMode="auto">
          <a:xfrm>
            <a:off x="7933185" y="179622"/>
            <a:ext cx="1115568" cy="1408176"/>
          </a:xfrm>
          <a:prstGeom prst="rect">
            <a:avLst/>
          </a:prstGeom>
          <a:noFill/>
        </p:spPr>
      </p:pic>
      <p:pic>
        <p:nvPicPr>
          <p:cNvPr id="1042" name="Picture 18" descr="photo"/>
          <p:cNvPicPr>
            <a:picLocks noChangeArrowheads="1"/>
          </p:cNvPicPr>
          <p:nvPr/>
        </p:nvPicPr>
        <p:blipFill>
          <a:blip r:embed="rId8" cstate="print"/>
          <a:srcRect l="7576"/>
          <a:stretch>
            <a:fillRect/>
          </a:stretch>
        </p:blipFill>
        <p:spPr bwMode="auto">
          <a:xfrm>
            <a:off x="77695" y="2434342"/>
            <a:ext cx="1115568" cy="1408176"/>
          </a:xfrm>
          <a:prstGeom prst="rect">
            <a:avLst/>
          </a:prstGeom>
          <a:noFill/>
        </p:spPr>
      </p:pic>
      <p:pic>
        <p:nvPicPr>
          <p:cNvPr id="1044" name="Picture 20" descr="photo"/>
          <p:cNvPicPr>
            <a:picLocks noChangeArrowheads="1"/>
          </p:cNvPicPr>
          <p:nvPr/>
        </p:nvPicPr>
        <p:blipFill>
          <a:blip r:embed="rId9" cstate="print"/>
          <a:srcRect/>
          <a:stretch>
            <a:fillRect/>
          </a:stretch>
        </p:blipFill>
        <p:spPr bwMode="auto">
          <a:xfrm>
            <a:off x="6802162" y="179622"/>
            <a:ext cx="1115568" cy="1408176"/>
          </a:xfrm>
          <a:prstGeom prst="rect">
            <a:avLst/>
          </a:prstGeom>
          <a:noFill/>
        </p:spPr>
      </p:pic>
      <p:pic>
        <p:nvPicPr>
          <p:cNvPr id="1046" name="Picture 22" descr="photo"/>
          <p:cNvPicPr>
            <a:picLocks noChangeArrowheads="1"/>
          </p:cNvPicPr>
          <p:nvPr/>
        </p:nvPicPr>
        <p:blipFill>
          <a:blip r:embed="rId10" cstate="print"/>
          <a:srcRect l="11990" r="10072"/>
          <a:stretch>
            <a:fillRect/>
          </a:stretch>
        </p:blipFill>
        <p:spPr bwMode="auto">
          <a:xfrm>
            <a:off x="1193263" y="2434342"/>
            <a:ext cx="1115568" cy="1408176"/>
          </a:xfrm>
          <a:prstGeom prst="rect">
            <a:avLst/>
          </a:prstGeom>
          <a:noFill/>
        </p:spPr>
      </p:pic>
      <p:pic>
        <p:nvPicPr>
          <p:cNvPr id="1048" name="Picture 24" descr="http://www.upmccancercenters.com/images/phys_photos/herbert_zeh.jpg"/>
          <p:cNvPicPr>
            <a:picLocks noChangeArrowheads="1"/>
          </p:cNvPicPr>
          <p:nvPr/>
        </p:nvPicPr>
        <p:blipFill>
          <a:blip r:embed="rId11" cstate="print"/>
          <a:srcRect/>
          <a:stretch>
            <a:fillRect/>
          </a:stretch>
        </p:blipFill>
        <p:spPr bwMode="auto">
          <a:xfrm>
            <a:off x="4558526" y="179622"/>
            <a:ext cx="1115568" cy="1408176"/>
          </a:xfrm>
          <a:prstGeom prst="rect">
            <a:avLst/>
          </a:prstGeom>
          <a:noFill/>
        </p:spPr>
      </p:pic>
      <p:pic>
        <p:nvPicPr>
          <p:cNvPr id="1050" name="Picture 26" descr="http://www.upmccancercenters.com/images/phys_photos/amer_zureikat.jpg"/>
          <p:cNvPicPr>
            <a:picLocks noChangeArrowheads="1"/>
          </p:cNvPicPr>
          <p:nvPr/>
        </p:nvPicPr>
        <p:blipFill>
          <a:blip r:embed="rId12" cstate="print"/>
          <a:srcRect/>
          <a:stretch>
            <a:fillRect/>
          </a:stretch>
        </p:blipFill>
        <p:spPr bwMode="auto">
          <a:xfrm>
            <a:off x="5674094" y="179622"/>
            <a:ext cx="1115568" cy="1408176"/>
          </a:xfrm>
          <a:prstGeom prst="rect">
            <a:avLst/>
          </a:prstGeom>
          <a:noFill/>
        </p:spPr>
      </p:pic>
      <p:pic>
        <p:nvPicPr>
          <p:cNvPr id="1052" name="Picture 28" descr="http://path.upmc.edu/personnel/IMAGES/Nikiforov-M.jpg"/>
          <p:cNvPicPr>
            <a:picLocks noChangeArrowheads="1"/>
          </p:cNvPicPr>
          <p:nvPr/>
        </p:nvPicPr>
        <p:blipFill>
          <a:blip r:embed="rId13" cstate="print"/>
          <a:srcRect/>
          <a:stretch>
            <a:fillRect/>
          </a:stretch>
        </p:blipFill>
        <p:spPr bwMode="auto">
          <a:xfrm>
            <a:off x="1186822" y="179622"/>
            <a:ext cx="1115568" cy="1408176"/>
          </a:xfrm>
          <a:prstGeom prst="rect">
            <a:avLst/>
          </a:prstGeom>
          <a:noFill/>
        </p:spPr>
      </p:pic>
      <p:sp>
        <p:nvSpPr>
          <p:cNvPr id="21" name="TextBox 20"/>
          <p:cNvSpPr txBox="1"/>
          <p:nvPr/>
        </p:nvSpPr>
        <p:spPr>
          <a:xfrm>
            <a:off x="1193264" y="1606290"/>
            <a:ext cx="1109126" cy="738664"/>
          </a:xfrm>
          <a:prstGeom prst="rect">
            <a:avLst/>
          </a:prstGeom>
          <a:noFill/>
        </p:spPr>
        <p:txBody>
          <a:bodyPr wrap="square" rtlCol="0" anchor="ctr">
            <a:spAutoFit/>
          </a:bodyPr>
          <a:lstStyle/>
          <a:p>
            <a:pPr algn="ctr"/>
            <a:r>
              <a:rPr lang="en-US" sz="1400" b="1" dirty="0"/>
              <a:t>Marina Nikiforova, MD</a:t>
            </a:r>
          </a:p>
        </p:txBody>
      </p:sp>
      <p:sp>
        <p:nvSpPr>
          <p:cNvPr id="22" name="TextBox 21"/>
          <p:cNvSpPr txBox="1"/>
          <p:nvPr/>
        </p:nvSpPr>
        <p:spPr>
          <a:xfrm>
            <a:off x="2308832" y="1714012"/>
            <a:ext cx="1124558" cy="523220"/>
          </a:xfrm>
          <a:prstGeom prst="rect">
            <a:avLst/>
          </a:prstGeom>
          <a:noFill/>
        </p:spPr>
        <p:txBody>
          <a:bodyPr wrap="square" rtlCol="0" anchor="ctr">
            <a:spAutoFit/>
          </a:bodyPr>
          <a:lstStyle/>
          <a:p>
            <a:pPr algn="ctr"/>
            <a:r>
              <a:rPr lang="en-US" sz="1400" b="1" dirty="0"/>
              <a:t>N. Paul Ohori, MD</a:t>
            </a:r>
          </a:p>
        </p:txBody>
      </p:sp>
      <p:sp>
        <p:nvSpPr>
          <p:cNvPr id="23" name="TextBox 22"/>
          <p:cNvSpPr txBox="1"/>
          <p:nvPr/>
        </p:nvSpPr>
        <p:spPr>
          <a:xfrm>
            <a:off x="3439833" y="1606290"/>
            <a:ext cx="1118693" cy="738664"/>
          </a:xfrm>
          <a:prstGeom prst="rect">
            <a:avLst/>
          </a:prstGeom>
          <a:noFill/>
        </p:spPr>
        <p:txBody>
          <a:bodyPr wrap="square" rtlCol="0" anchor="ctr">
            <a:spAutoFit/>
          </a:bodyPr>
          <a:lstStyle/>
          <a:p>
            <a:pPr algn="ctr"/>
            <a:r>
              <a:rPr lang="en-US" sz="1400" b="1" dirty="0"/>
              <a:t>Sara Monaco, MD</a:t>
            </a:r>
          </a:p>
        </p:txBody>
      </p:sp>
      <p:sp>
        <p:nvSpPr>
          <p:cNvPr id="25" name="TextBox 24"/>
          <p:cNvSpPr txBox="1"/>
          <p:nvPr/>
        </p:nvSpPr>
        <p:spPr>
          <a:xfrm>
            <a:off x="85250" y="1714012"/>
            <a:ext cx="1108014" cy="523220"/>
          </a:xfrm>
          <a:prstGeom prst="rect">
            <a:avLst/>
          </a:prstGeom>
          <a:noFill/>
        </p:spPr>
        <p:txBody>
          <a:bodyPr wrap="square" rtlCol="0" anchor="ctr">
            <a:spAutoFit/>
          </a:bodyPr>
          <a:lstStyle/>
          <a:p>
            <a:pPr algn="ctr"/>
            <a:r>
              <a:rPr lang="en-US" sz="1400" b="1" dirty="0"/>
              <a:t>Randall Brand, MD</a:t>
            </a:r>
          </a:p>
        </p:txBody>
      </p:sp>
      <p:sp>
        <p:nvSpPr>
          <p:cNvPr id="26" name="TextBox 25"/>
          <p:cNvSpPr txBox="1"/>
          <p:nvPr/>
        </p:nvSpPr>
        <p:spPr>
          <a:xfrm>
            <a:off x="7923787" y="1606290"/>
            <a:ext cx="1124965" cy="738664"/>
          </a:xfrm>
          <a:prstGeom prst="rect">
            <a:avLst/>
          </a:prstGeom>
          <a:noFill/>
        </p:spPr>
        <p:txBody>
          <a:bodyPr wrap="square" rtlCol="0" anchor="ctr">
            <a:spAutoFit/>
          </a:bodyPr>
          <a:lstStyle/>
          <a:p>
            <a:pPr algn="ctr"/>
            <a:r>
              <a:rPr lang="en-US" sz="1400" b="1" dirty="0"/>
              <a:t>Jennifer Chennat, MD</a:t>
            </a:r>
          </a:p>
        </p:txBody>
      </p:sp>
      <p:sp>
        <p:nvSpPr>
          <p:cNvPr id="27" name="TextBox 26"/>
          <p:cNvSpPr txBox="1"/>
          <p:nvPr/>
        </p:nvSpPr>
        <p:spPr>
          <a:xfrm>
            <a:off x="85250" y="3848810"/>
            <a:ext cx="1099023" cy="738664"/>
          </a:xfrm>
          <a:prstGeom prst="rect">
            <a:avLst/>
          </a:prstGeom>
          <a:noFill/>
        </p:spPr>
        <p:txBody>
          <a:bodyPr wrap="square" rtlCol="0" anchor="ctr">
            <a:spAutoFit/>
          </a:bodyPr>
          <a:lstStyle/>
          <a:p>
            <a:pPr algn="ctr"/>
            <a:r>
              <a:rPr lang="en-US" sz="1400" b="1" dirty="0"/>
              <a:t>Kenneth Fasanella, MD</a:t>
            </a:r>
          </a:p>
        </p:txBody>
      </p:sp>
      <p:sp>
        <p:nvSpPr>
          <p:cNvPr id="28" name="TextBox 27"/>
          <p:cNvSpPr txBox="1"/>
          <p:nvPr/>
        </p:nvSpPr>
        <p:spPr>
          <a:xfrm>
            <a:off x="1186822" y="3956532"/>
            <a:ext cx="1122010" cy="523220"/>
          </a:xfrm>
          <a:prstGeom prst="rect">
            <a:avLst/>
          </a:prstGeom>
          <a:noFill/>
        </p:spPr>
        <p:txBody>
          <a:bodyPr wrap="square" rtlCol="0" anchor="ctr">
            <a:spAutoFit/>
          </a:bodyPr>
          <a:lstStyle/>
          <a:p>
            <a:pPr algn="ctr"/>
            <a:r>
              <a:rPr lang="en-US" sz="1400" b="1" dirty="0"/>
              <a:t>Asif Khalid, MD</a:t>
            </a:r>
          </a:p>
        </p:txBody>
      </p:sp>
      <p:sp>
        <p:nvSpPr>
          <p:cNvPr id="29" name="TextBox 28"/>
          <p:cNvSpPr txBox="1"/>
          <p:nvPr/>
        </p:nvSpPr>
        <p:spPr>
          <a:xfrm>
            <a:off x="6815509" y="1606290"/>
            <a:ext cx="1114722" cy="738664"/>
          </a:xfrm>
          <a:prstGeom prst="rect">
            <a:avLst/>
          </a:prstGeom>
          <a:noFill/>
        </p:spPr>
        <p:txBody>
          <a:bodyPr wrap="square" rtlCol="0" anchor="ctr">
            <a:spAutoFit/>
          </a:bodyPr>
          <a:lstStyle/>
          <a:p>
            <a:pPr algn="ctr"/>
            <a:r>
              <a:rPr lang="en-US" sz="1400" b="1" dirty="0"/>
              <a:t>Kevin McGrath, MD</a:t>
            </a:r>
          </a:p>
        </p:txBody>
      </p:sp>
      <p:sp>
        <p:nvSpPr>
          <p:cNvPr id="30" name="TextBox 29"/>
          <p:cNvSpPr txBox="1"/>
          <p:nvPr/>
        </p:nvSpPr>
        <p:spPr>
          <a:xfrm>
            <a:off x="3433389" y="3848810"/>
            <a:ext cx="1108017" cy="738664"/>
          </a:xfrm>
          <a:prstGeom prst="rect">
            <a:avLst/>
          </a:prstGeom>
          <a:noFill/>
        </p:spPr>
        <p:txBody>
          <a:bodyPr wrap="square" rtlCol="0" anchor="ctr">
            <a:spAutoFit/>
          </a:bodyPr>
          <a:lstStyle/>
          <a:p>
            <a:pPr algn="ctr"/>
            <a:r>
              <a:rPr lang="en-US" sz="1400" b="1" dirty="0"/>
              <a:t>Adam Slivka, MD PhD</a:t>
            </a:r>
          </a:p>
        </p:txBody>
      </p:sp>
      <p:sp>
        <p:nvSpPr>
          <p:cNvPr id="31" name="TextBox 30"/>
          <p:cNvSpPr txBox="1"/>
          <p:nvPr/>
        </p:nvSpPr>
        <p:spPr>
          <a:xfrm>
            <a:off x="4572000" y="1714012"/>
            <a:ext cx="1086222" cy="523220"/>
          </a:xfrm>
          <a:prstGeom prst="rect">
            <a:avLst/>
          </a:prstGeom>
          <a:noFill/>
        </p:spPr>
        <p:txBody>
          <a:bodyPr wrap="square" rtlCol="0" anchor="ctr">
            <a:spAutoFit/>
          </a:bodyPr>
          <a:lstStyle/>
          <a:p>
            <a:pPr algn="ctr"/>
            <a:r>
              <a:rPr lang="en-US" sz="1400" b="1" dirty="0"/>
              <a:t>Herbert Zeh, MD</a:t>
            </a:r>
          </a:p>
        </p:txBody>
      </p:sp>
      <p:sp>
        <p:nvSpPr>
          <p:cNvPr id="32" name="TextBox 31"/>
          <p:cNvSpPr txBox="1"/>
          <p:nvPr/>
        </p:nvSpPr>
        <p:spPr>
          <a:xfrm>
            <a:off x="5674094" y="1606290"/>
            <a:ext cx="1125543" cy="738664"/>
          </a:xfrm>
          <a:prstGeom prst="rect">
            <a:avLst/>
          </a:prstGeom>
          <a:noFill/>
        </p:spPr>
        <p:txBody>
          <a:bodyPr wrap="square" rtlCol="0" anchor="ctr">
            <a:spAutoFit/>
          </a:bodyPr>
          <a:lstStyle/>
          <a:p>
            <a:pPr algn="ctr"/>
            <a:r>
              <a:rPr lang="en-US" sz="1400" b="1" dirty="0"/>
              <a:t>Amer Zureikat, MD</a:t>
            </a:r>
          </a:p>
        </p:txBody>
      </p:sp>
      <p:sp>
        <p:nvSpPr>
          <p:cNvPr id="40" name="TextBox 39"/>
          <p:cNvSpPr txBox="1"/>
          <p:nvPr/>
        </p:nvSpPr>
        <p:spPr>
          <a:xfrm>
            <a:off x="4541406" y="3956532"/>
            <a:ext cx="1115568" cy="523220"/>
          </a:xfrm>
          <a:prstGeom prst="rect">
            <a:avLst/>
          </a:prstGeom>
          <a:noFill/>
        </p:spPr>
        <p:txBody>
          <a:bodyPr wrap="square" rtlCol="0">
            <a:spAutoFit/>
          </a:bodyPr>
          <a:lstStyle/>
          <a:p>
            <a:pPr algn="ctr"/>
            <a:r>
              <a:rPr lang="en-US" sz="1400" b="1" dirty="0"/>
              <a:t>Melissa Hogg, MD</a:t>
            </a:r>
          </a:p>
        </p:txBody>
      </p:sp>
      <p:pic>
        <p:nvPicPr>
          <p:cNvPr id="41" name="Picture 2" descr="http://www.surgery.pitt.edu/includes/showFile.asp?fltype=img&amp;flID=65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7821" y="2434342"/>
            <a:ext cx="1115568" cy="140817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308832" y="3956532"/>
            <a:ext cx="1122010" cy="523220"/>
          </a:xfrm>
          <a:prstGeom prst="rect">
            <a:avLst/>
          </a:prstGeom>
          <a:noFill/>
        </p:spPr>
        <p:txBody>
          <a:bodyPr wrap="square" rtlCol="0">
            <a:spAutoFit/>
          </a:bodyPr>
          <a:lstStyle/>
          <a:p>
            <a:pPr algn="ctr"/>
            <a:r>
              <a:rPr lang="en-US" sz="1400" b="1" dirty="0"/>
              <a:t>Kenneth Lee, MD</a:t>
            </a:r>
          </a:p>
        </p:txBody>
      </p:sp>
      <p:pic>
        <p:nvPicPr>
          <p:cNvPr id="43" name="Picture 4" descr="http://www.upmc.com/PublishingImages/Staff%20Headshots/Low%20Resolution/Tsun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4069" y="2434342"/>
            <a:ext cx="1115568" cy="14077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656975" y="3956532"/>
            <a:ext cx="1112942" cy="523220"/>
          </a:xfrm>
          <a:prstGeom prst="rect">
            <a:avLst/>
          </a:prstGeom>
          <a:noFill/>
        </p:spPr>
        <p:txBody>
          <a:bodyPr wrap="square" rtlCol="0">
            <a:spAutoFit/>
          </a:bodyPr>
          <a:lstStyle/>
          <a:p>
            <a:pPr algn="ctr"/>
            <a:r>
              <a:rPr lang="en-US" sz="1400" b="1" dirty="0"/>
              <a:t>Allan </a:t>
            </a:r>
            <a:r>
              <a:rPr lang="en-US" sz="1400" b="1" dirty="0" err="1"/>
              <a:t>Tsung</a:t>
            </a:r>
            <a:r>
              <a:rPr lang="en-US" sz="1400" b="1" dirty="0"/>
              <a:t>, MD</a:t>
            </a:r>
          </a:p>
        </p:txBody>
      </p:sp>
      <p:pic>
        <p:nvPicPr>
          <p:cNvPr id="2" name="Picture 2" descr="http://www.upmccancercenter.com/images/phys_photos/melissa_hogg.jpg"/>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6937" y="2434342"/>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pancreasfoundation.org/wp-content/uploads/2014/03/NPF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4520" y="4619846"/>
            <a:ext cx="1541228" cy="770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ara monaco upmc"/>
          <p:cNvPicPr>
            <a:picLocks noChangeArrowheads="1"/>
          </p:cNvPicPr>
          <p:nvPr/>
        </p:nvPicPr>
        <p:blipFill rotWithShape="1">
          <a:blip r:embed="rId18">
            <a:extLst>
              <a:ext uri="{28A0092B-C50C-407E-A947-70E740481C1C}">
                <a14:useLocalDpi xmlns:a14="http://schemas.microsoft.com/office/drawing/2010/main" val="0"/>
              </a:ext>
            </a:extLst>
          </a:blip>
          <a:srcRect l="5877" r="12904"/>
          <a:stretch/>
        </p:blipFill>
        <p:spPr bwMode="auto">
          <a:xfrm>
            <a:off x="3442958" y="179622"/>
            <a:ext cx="1115568" cy="14069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anC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panCAn"/>
          <p:cNvPicPr>
            <a:picLocks noChangeAspect="1" noChangeArrowheads="1"/>
          </p:cNvPicPr>
          <p:nvPr/>
        </p:nvPicPr>
        <p:blipFill rotWithShape="1">
          <a:blip r:embed="rId19">
            <a:extLst>
              <a:ext uri="{28A0092B-C50C-407E-A947-70E740481C1C}">
                <a14:useLocalDpi xmlns:a14="http://schemas.microsoft.com/office/drawing/2010/main" val="0"/>
              </a:ext>
            </a:extLst>
          </a:blip>
          <a:srcRect r="11623"/>
          <a:stretch/>
        </p:blipFill>
        <p:spPr bwMode="auto">
          <a:xfrm>
            <a:off x="7429085" y="4619845"/>
            <a:ext cx="1637853" cy="1821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alter park">
            <a:extLst>
              <a:ext uri="{FF2B5EF4-FFF2-40B4-BE49-F238E27FC236}">
                <a16:creationId xmlns:a16="http://schemas.microsoft.com/office/drawing/2014/main" id="{578CB45A-37F7-4FC7-A07D-4349DE476F63}"/>
              </a:ext>
            </a:extLst>
          </p:cNvPr>
          <p:cNvPicPr>
            <a:picLocks noChangeArrowheads="1"/>
          </p:cNvPicPr>
          <p:nvPr/>
        </p:nvPicPr>
        <p:blipFill rotWithShape="1">
          <a:blip r:embed="rId20">
            <a:extLst>
              <a:ext uri="{28A0092B-C50C-407E-A947-70E740481C1C}">
                <a14:useLocalDpi xmlns:a14="http://schemas.microsoft.com/office/drawing/2010/main" val="0"/>
              </a:ext>
            </a:extLst>
          </a:blip>
          <a:srcRect l="10590" r="6700"/>
          <a:stretch/>
        </p:blipFill>
        <p:spPr bwMode="auto">
          <a:xfrm>
            <a:off x="86484" y="4619845"/>
            <a:ext cx="1131821" cy="1407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oto of Dr. Michael Gilbert Goggins, M.B.B.Ch., M.D.">
            <a:extLst>
              <a:ext uri="{FF2B5EF4-FFF2-40B4-BE49-F238E27FC236}">
                <a16:creationId xmlns:a16="http://schemas.microsoft.com/office/drawing/2014/main" id="{A14E1244-02D7-4EF1-9967-5533197D76B9}"/>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8305"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aik">
            <a:extLst>
              <a:ext uri="{FF2B5EF4-FFF2-40B4-BE49-F238E27FC236}">
                <a16:creationId xmlns:a16="http://schemas.microsoft.com/office/drawing/2014/main" id="{A2F81770-B55A-46A3-8E63-030CEFB49904}"/>
              </a:ext>
            </a:extLst>
          </p:cNvPr>
          <p:cNvPicPr>
            <a:picLocks noChangeArrowheads="1"/>
          </p:cNvPicPr>
          <p:nvPr/>
        </p:nvPicPr>
        <p:blipFill rotWithShape="1">
          <a:blip r:embed="rId22">
            <a:extLst>
              <a:ext uri="{28A0092B-C50C-407E-A947-70E740481C1C}">
                <a14:useLocalDpi xmlns:a14="http://schemas.microsoft.com/office/drawing/2010/main" val="0"/>
              </a:ext>
            </a:extLst>
          </a:blip>
          <a:srcRect l="12404" t="4783" r="20499" b="24315"/>
          <a:stretch/>
        </p:blipFill>
        <p:spPr bwMode="auto">
          <a:xfrm>
            <a:off x="2333873"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Ying Huang, PhD">
            <a:extLst>
              <a:ext uri="{FF2B5EF4-FFF2-40B4-BE49-F238E27FC236}">
                <a16:creationId xmlns:a16="http://schemas.microsoft.com/office/drawing/2014/main" id="{82AE744D-AD15-4323-AEF4-8C22F3F57175}"/>
              </a:ext>
            </a:extLst>
          </p:cNvPr>
          <p:cNvPicPr>
            <a:picLocks noChangeArrowheads="1"/>
          </p:cNvPicPr>
          <p:nvPr/>
        </p:nvPicPr>
        <p:blipFill rotWithShape="1">
          <a:blip r:embed="rId23">
            <a:extLst>
              <a:ext uri="{28A0092B-C50C-407E-A947-70E740481C1C}">
                <a14:useLocalDpi xmlns:a14="http://schemas.microsoft.com/office/drawing/2010/main" val="0"/>
              </a:ext>
            </a:extLst>
          </a:blip>
          <a:srcRect b="9178"/>
          <a:stretch/>
        </p:blipFill>
        <p:spPr bwMode="auto">
          <a:xfrm>
            <a:off x="7915204" y="2444985"/>
            <a:ext cx="1133547" cy="140817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6CB7ADAB-9F7F-4722-AB0B-ECC7EBDF3DB2}"/>
              </a:ext>
            </a:extLst>
          </p:cNvPr>
          <p:cNvSpPr txBox="1"/>
          <p:nvPr/>
        </p:nvSpPr>
        <p:spPr>
          <a:xfrm>
            <a:off x="7930888" y="3956532"/>
            <a:ext cx="1115569" cy="523220"/>
          </a:xfrm>
          <a:prstGeom prst="rect">
            <a:avLst/>
          </a:prstGeom>
          <a:noFill/>
        </p:spPr>
        <p:txBody>
          <a:bodyPr wrap="square" rtlCol="0">
            <a:spAutoFit/>
          </a:bodyPr>
          <a:lstStyle/>
          <a:p>
            <a:pPr algn="ctr"/>
            <a:r>
              <a:rPr lang="en-US" sz="1400" b="1" dirty="0"/>
              <a:t>Ying Huang, PhD</a:t>
            </a:r>
          </a:p>
        </p:txBody>
      </p:sp>
      <p:sp>
        <p:nvSpPr>
          <p:cNvPr id="46" name="TextBox 45">
            <a:extLst>
              <a:ext uri="{FF2B5EF4-FFF2-40B4-BE49-F238E27FC236}">
                <a16:creationId xmlns:a16="http://schemas.microsoft.com/office/drawing/2014/main" id="{16BEB0DC-B912-4BF5-9A74-740E885F340D}"/>
              </a:ext>
            </a:extLst>
          </p:cNvPr>
          <p:cNvSpPr txBox="1"/>
          <p:nvPr/>
        </p:nvSpPr>
        <p:spPr>
          <a:xfrm>
            <a:off x="77696" y="6145375"/>
            <a:ext cx="1131821" cy="523220"/>
          </a:xfrm>
          <a:prstGeom prst="rect">
            <a:avLst/>
          </a:prstGeom>
          <a:noFill/>
        </p:spPr>
        <p:txBody>
          <a:bodyPr wrap="square" rtlCol="0" anchor="ctr">
            <a:spAutoFit/>
          </a:bodyPr>
          <a:lstStyle/>
          <a:p>
            <a:pPr algn="ctr"/>
            <a:r>
              <a:rPr lang="en-US" sz="1400" b="1" dirty="0"/>
              <a:t>Walter Park, MD</a:t>
            </a:r>
          </a:p>
        </p:txBody>
      </p:sp>
      <p:sp>
        <p:nvSpPr>
          <p:cNvPr id="47" name="TextBox 46">
            <a:extLst>
              <a:ext uri="{FF2B5EF4-FFF2-40B4-BE49-F238E27FC236}">
                <a16:creationId xmlns:a16="http://schemas.microsoft.com/office/drawing/2014/main" id="{654D806A-0172-4343-9CE1-CA20EAC4C216}"/>
              </a:ext>
            </a:extLst>
          </p:cNvPr>
          <p:cNvSpPr txBox="1"/>
          <p:nvPr/>
        </p:nvSpPr>
        <p:spPr>
          <a:xfrm>
            <a:off x="1209517" y="6037653"/>
            <a:ext cx="1124356" cy="738664"/>
          </a:xfrm>
          <a:prstGeom prst="rect">
            <a:avLst/>
          </a:prstGeom>
          <a:noFill/>
        </p:spPr>
        <p:txBody>
          <a:bodyPr wrap="square" rtlCol="0" anchor="ctr">
            <a:spAutoFit/>
          </a:bodyPr>
          <a:lstStyle/>
          <a:p>
            <a:pPr algn="ctr"/>
            <a:r>
              <a:rPr lang="en-US" sz="1400" b="1" dirty="0"/>
              <a:t>Michael </a:t>
            </a:r>
            <a:r>
              <a:rPr lang="en-US" sz="1400" b="1" dirty="0" err="1"/>
              <a:t>Goggins</a:t>
            </a:r>
            <a:r>
              <a:rPr lang="en-US" sz="1400" b="1" dirty="0"/>
              <a:t>, MD</a:t>
            </a:r>
          </a:p>
        </p:txBody>
      </p:sp>
      <p:sp>
        <p:nvSpPr>
          <p:cNvPr id="48" name="TextBox 47">
            <a:extLst>
              <a:ext uri="{FF2B5EF4-FFF2-40B4-BE49-F238E27FC236}">
                <a16:creationId xmlns:a16="http://schemas.microsoft.com/office/drawing/2014/main" id="{9728CB30-2A3A-4D05-98BF-FFA0302DC2CB}"/>
              </a:ext>
            </a:extLst>
          </p:cNvPr>
          <p:cNvSpPr txBox="1"/>
          <p:nvPr/>
        </p:nvSpPr>
        <p:spPr>
          <a:xfrm>
            <a:off x="2324263" y="6145375"/>
            <a:ext cx="1115569" cy="523220"/>
          </a:xfrm>
          <a:prstGeom prst="rect">
            <a:avLst/>
          </a:prstGeom>
          <a:noFill/>
        </p:spPr>
        <p:txBody>
          <a:bodyPr wrap="square" rtlCol="0" anchor="ctr">
            <a:spAutoFit/>
          </a:bodyPr>
          <a:lstStyle/>
          <a:p>
            <a:pPr algn="ctr"/>
            <a:r>
              <a:rPr lang="en-US" sz="1400" b="1" dirty="0"/>
              <a:t>Charles Craik, PhD</a:t>
            </a:r>
          </a:p>
        </p:txBody>
      </p:sp>
      <p:sp>
        <p:nvSpPr>
          <p:cNvPr id="49" name="TextBox 48">
            <a:extLst>
              <a:ext uri="{FF2B5EF4-FFF2-40B4-BE49-F238E27FC236}">
                <a16:creationId xmlns:a16="http://schemas.microsoft.com/office/drawing/2014/main" id="{8EB756B6-F514-402E-B4F2-5CCD1C202731}"/>
              </a:ext>
            </a:extLst>
          </p:cNvPr>
          <p:cNvSpPr txBox="1"/>
          <p:nvPr/>
        </p:nvSpPr>
        <p:spPr>
          <a:xfrm>
            <a:off x="3439831" y="6145375"/>
            <a:ext cx="1101575" cy="523220"/>
          </a:xfrm>
          <a:prstGeom prst="rect">
            <a:avLst/>
          </a:prstGeom>
          <a:noFill/>
        </p:spPr>
        <p:txBody>
          <a:bodyPr wrap="square" rtlCol="0" anchor="ctr">
            <a:spAutoFit/>
          </a:bodyPr>
          <a:lstStyle/>
          <a:p>
            <a:pPr algn="ctr"/>
            <a:r>
              <a:rPr lang="en-US" sz="1400" b="1" dirty="0"/>
              <a:t>Koushik Das, MD</a:t>
            </a:r>
          </a:p>
        </p:txBody>
      </p:sp>
      <p:sp>
        <p:nvSpPr>
          <p:cNvPr id="50" name="TextBox 49">
            <a:extLst>
              <a:ext uri="{FF2B5EF4-FFF2-40B4-BE49-F238E27FC236}">
                <a16:creationId xmlns:a16="http://schemas.microsoft.com/office/drawing/2014/main" id="{125A103D-0227-40A2-993E-084F10E21CE5}"/>
              </a:ext>
            </a:extLst>
          </p:cNvPr>
          <p:cNvSpPr txBox="1"/>
          <p:nvPr/>
        </p:nvSpPr>
        <p:spPr>
          <a:xfrm>
            <a:off x="4541405" y="6145375"/>
            <a:ext cx="1115569" cy="523220"/>
          </a:xfrm>
          <a:prstGeom prst="rect">
            <a:avLst/>
          </a:prstGeom>
          <a:noFill/>
        </p:spPr>
        <p:txBody>
          <a:bodyPr wrap="square" rtlCol="0" anchor="ctr">
            <a:spAutoFit/>
          </a:bodyPr>
          <a:lstStyle/>
          <a:p>
            <a:pPr algn="ctr"/>
            <a:r>
              <a:rPr lang="en-US" sz="1400" b="1" dirty="0"/>
              <a:t>Brian </a:t>
            </a:r>
            <a:r>
              <a:rPr lang="en-US" sz="1400" b="1" dirty="0" err="1"/>
              <a:t>Habb</a:t>
            </a:r>
            <a:r>
              <a:rPr lang="en-US" sz="1400" b="1" dirty="0"/>
              <a:t>, PhD</a:t>
            </a:r>
          </a:p>
        </p:txBody>
      </p:sp>
      <p:pic>
        <p:nvPicPr>
          <p:cNvPr id="51" name="Picture 6" descr="Image result for nci">
            <a:extLst>
              <a:ext uri="{FF2B5EF4-FFF2-40B4-BE49-F238E27FC236}">
                <a16:creationId xmlns:a16="http://schemas.microsoft.com/office/drawing/2014/main" id="{97241731-3B1F-400F-9C35-684E9D493C3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4520" y="5504985"/>
            <a:ext cx="1541228" cy="936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00CE523-A70E-4584-8D60-B938379B3DB5}"/>
              </a:ext>
            </a:extLst>
          </p:cNvPr>
          <p:cNvPicPr>
            <a:picLocks/>
          </p:cNvPicPr>
          <p:nvPr/>
        </p:nvPicPr>
        <p:blipFill>
          <a:blip r:embed="rId25"/>
          <a:stretch>
            <a:fillRect/>
          </a:stretch>
        </p:blipFill>
        <p:spPr>
          <a:xfrm>
            <a:off x="6799637" y="2434342"/>
            <a:ext cx="1115568" cy="1408176"/>
          </a:xfrm>
          <a:prstGeom prst="rect">
            <a:avLst/>
          </a:prstGeom>
        </p:spPr>
      </p:pic>
      <p:sp>
        <p:nvSpPr>
          <p:cNvPr id="52" name="TextBox 51">
            <a:extLst>
              <a:ext uri="{FF2B5EF4-FFF2-40B4-BE49-F238E27FC236}">
                <a16:creationId xmlns:a16="http://schemas.microsoft.com/office/drawing/2014/main" id="{2454B988-1FAB-449E-A31B-887A8ACDD654}"/>
              </a:ext>
            </a:extLst>
          </p:cNvPr>
          <p:cNvSpPr txBox="1"/>
          <p:nvPr/>
        </p:nvSpPr>
        <p:spPr>
          <a:xfrm>
            <a:off x="6764992" y="3956532"/>
            <a:ext cx="1115568" cy="523220"/>
          </a:xfrm>
          <a:prstGeom prst="rect">
            <a:avLst/>
          </a:prstGeom>
          <a:noFill/>
        </p:spPr>
        <p:txBody>
          <a:bodyPr wrap="square" rtlCol="0">
            <a:spAutoFit/>
          </a:bodyPr>
          <a:lstStyle/>
          <a:p>
            <a:pPr algn="ctr"/>
            <a:r>
              <a:rPr lang="en-US" sz="1400" b="1" dirty="0"/>
              <a:t>J. Wallis Marsh, MD</a:t>
            </a:r>
          </a:p>
        </p:txBody>
      </p:sp>
      <p:pic>
        <p:nvPicPr>
          <p:cNvPr id="7" name="Picture 6" descr="https://gastro.wustl.edu/wp-content/uploads/2016/10/Das-145x200.jpg">
            <a:extLst>
              <a:ext uri="{FF2B5EF4-FFF2-40B4-BE49-F238E27FC236}">
                <a16:creationId xmlns:a16="http://schemas.microsoft.com/office/drawing/2014/main" id="{39F9DA90-8D3F-46CA-94FD-2263740702AE}"/>
              </a:ext>
            </a:extLst>
          </p:cNvPr>
          <p:cNvPicPr>
            <a:picLocks noChangeArrowheads="1"/>
          </p:cNvPicPr>
          <p:nvPr/>
        </p:nvPicPr>
        <p:blipFill rotWithShape="1">
          <a:blip r:embed="rId26">
            <a:extLst>
              <a:ext uri="{28A0092B-C50C-407E-A947-70E740481C1C}">
                <a14:useLocalDpi xmlns:a14="http://schemas.microsoft.com/office/drawing/2010/main" val="0"/>
              </a:ext>
            </a:extLst>
          </a:blip>
          <a:srcRect l="14781" t="376" r="-1113" b="24134"/>
          <a:stretch/>
        </p:blipFill>
        <p:spPr bwMode="auto">
          <a:xfrm>
            <a:off x="3462320"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1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9230248"/>
              </p:ext>
            </p:extLst>
          </p:nvPr>
        </p:nvGraphicFramePr>
        <p:xfrm>
          <a:off x="334101" y="1219200"/>
          <a:ext cx="4327449"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Tree>
    <p:extLst>
      <p:ext uri="{BB962C8B-B14F-4D97-AF65-F5344CB8AC3E}">
        <p14:creationId xmlns:p14="http://schemas.microsoft.com/office/powerpoint/2010/main" val="3874251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6480117"/>
              </p:ext>
            </p:extLst>
          </p:nvPr>
        </p:nvGraphicFramePr>
        <p:xfrm>
          <a:off x="334101" y="1219200"/>
          <a:ext cx="4327449"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8</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
        <p:nvSpPr>
          <p:cNvPr id="4" name="Rectangle: Rounded Corners 3">
            <a:extLst>
              <a:ext uri="{FF2B5EF4-FFF2-40B4-BE49-F238E27FC236}">
                <a16:creationId xmlns:a16="http://schemas.microsoft.com/office/drawing/2014/main" id="{2F318A7E-AF91-4641-A5E1-7FA68E3EA184}"/>
              </a:ext>
            </a:extLst>
          </p:cNvPr>
          <p:cNvSpPr/>
          <p:nvPr/>
        </p:nvSpPr>
        <p:spPr>
          <a:xfrm>
            <a:off x="4746613" y="1849120"/>
            <a:ext cx="4062108" cy="1818640"/>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66 Mucinous Cysts:</a:t>
            </a:r>
          </a:p>
          <a:p>
            <a:pPr algn="ctr"/>
            <a:r>
              <a:rPr lang="en-US" sz="2800" b="1" dirty="0">
                <a:solidFill>
                  <a:schemeClr val="tx1"/>
                </a:solidFill>
                <a:latin typeface="Arial" panose="020B0604020202020204" pitchFamily="34" charset="0"/>
                <a:cs typeface="Arial" panose="020B0604020202020204" pitchFamily="34" charset="0"/>
              </a:rPr>
              <a:t>56 IPMNs</a:t>
            </a:r>
          </a:p>
          <a:p>
            <a:pPr algn="ctr"/>
            <a:r>
              <a:rPr lang="en-US" sz="2800" b="1" dirty="0">
                <a:solidFill>
                  <a:schemeClr val="tx1"/>
                </a:solidFill>
                <a:latin typeface="Arial" panose="020B0604020202020204" pitchFamily="34" charset="0"/>
                <a:cs typeface="Arial" panose="020B0604020202020204" pitchFamily="34" charset="0"/>
              </a:rPr>
              <a:t>10 MCNs</a:t>
            </a:r>
          </a:p>
        </p:txBody>
      </p:sp>
    </p:spTree>
    <p:extLst>
      <p:ext uri="{BB962C8B-B14F-4D97-AF65-F5344CB8AC3E}">
        <p14:creationId xmlns:p14="http://schemas.microsoft.com/office/powerpoint/2010/main" val="3762853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1965460"/>
              </p:ext>
            </p:extLst>
          </p:nvPr>
        </p:nvGraphicFramePr>
        <p:xfrm>
          <a:off x="334101" y="1219200"/>
          <a:ext cx="4327449"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Serous cystadenoma</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a:solidFill>
                            <a:schemeClr val="tx1"/>
                          </a:solidFill>
                          <a:effectLst/>
                          <a:latin typeface="+mn-lt"/>
                          <a:ea typeface="Times New Roman"/>
                          <a:cs typeface="Arial" panose="020B0604020202020204" pitchFamily="34" charset="0"/>
                        </a:rPr>
                        <a:t>3</a:t>
                      </a:r>
                      <a:endParaRPr lang="en-US" sz="1800" b="1">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Cystic PanNET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Acinar cell cystadenoma</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Pseudocyst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a:solidFill>
                            <a:schemeClr val="tx1"/>
                          </a:solidFill>
                          <a:effectLst/>
                          <a:latin typeface="+mn-lt"/>
                          <a:ea typeface="Times New Roman"/>
                          <a:cs typeface="Arial" panose="020B0604020202020204" pitchFamily="34" charset="0"/>
                        </a:rPr>
                        <a:t>17</a:t>
                      </a:r>
                      <a:endParaRPr lang="en-US" sz="1800" b="1">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Retention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Lymphoepithelial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Epidermoid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Squamoid</a:t>
                      </a:r>
                      <a:r>
                        <a:rPr lang="en-US" sz="1800" b="1" dirty="0">
                          <a:solidFill>
                            <a:schemeClr val="tx1"/>
                          </a:solidFill>
                          <a:effectLst/>
                          <a:latin typeface="+mn-lt"/>
                          <a:ea typeface="Times New Roman"/>
                          <a:cs typeface="Arial" panose="020B0604020202020204" pitchFamily="34" charset="0"/>
                        </a:rPr>
                        <a:t>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
        <p:nvSpPr>
          <p:cNvPr id="4" name="Rectangle: Rounded Corners 3">
            <a:extLst>
              <a:ext uri="{FF2B5EF4-FFF2-40B4-BE49-F238E27FC236}">
                <a16:creationId xmlns:a16="http://schemas.microsoft.com/office/drawing/2014/main" id="{2F318A7E-AF91-4641-A5E1-7FA68E3EA184}"/>
              </a:ext>
            </a:extLst>
          </p:cNvPr>
          <p:cNvSpPr/>
          <p:nvPr/>
        </p:nvSpPr>
        <p:spPr>
          <a:xfrm>
            <a:off x="4746613" y="1849120"/>
            <a:ext cx="4062108" cy="1818640"/>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66 Mucinous Cysts:</a:t>
            </a:r>
          </a:p>
          <a:p>
            <a:pPr algn="ctr"/>
            <a:r>
              <a:rPr lang="en-US" sz="2800" b="1" dirty="0">
                <a:solidFill>
                  <a:schemeClr val="bg1"/>
                </a:solidFill>
                <a:latin typeface="Arial" panose="020B0604020202020204" pitchFamily="34" charset="0"/>
                <a:cs typeface="Arial" panose="020B0604020202020204" pitchFamily="34" charset="0"/>
              </a:rPr>
              <a:t>56 IPMNs</a:t>
            </a:r>
          </a:p>
          <a:p>
            <a:pPr algn="ctr"/>
            <a:r>
              <a:rPr lang="en-US" sz="2800" b="1" dirty="0">
                <a:solidFill>
                  <a:schemeClr val="bg1"/>
                </a:solidFill>
                <a:latin typeface="Arial" panose="020B0604020202020204" pitchFamily="34" charset="0"/>
                <a:cs typeface="Arial" panose="020B0604020202020204" pitchFamily="34" charset="0"/>
              </a:rPr>
              <a:t>10 MCNs</a:t>
            </a:r>
          </a:p>
        </p:txBody>
      </p:sp>
      <p:sp>
        <p:nvSpPr>
          <p:cNvPr id="6" name="Rectangle: Rounded Corners 5">
            <a:extLst>
              <a:ext uri="{FF2B5EF4-FFF2-40B4-BE49-F238E27FC236}">
                <a16:creationId xmlns:a16="http://schemas.microsoft.com/office/drawing/2014/main" id="{B4D3CDB0-726F-4812-82C9-A037E51E8722}"/>
              </a:ext>
            </a:extLst>
          </p:cNvPr>
          <p:cNvSpPr/>
          <p:nvPr/>
        </p:nvSpPr>
        <p:spPr>
          <a:xfrm>
            <a:off x="4746612" y="3697030"/>
            <a:ext cx="4062109" cy="2917130"/>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36 Non-Mucinous Cysts</a:t>
            </a:r>
          </a:p>
        </p:txBody>
      </p:sp>
    </p:spTree>
    <p:extLst>
      <p:ext uri="{BB962C8B-B14F-4D97-AF65-F5344CB8AC3E}">
        <p14:creationId xmlns:p14="http://schemas.microsoft.com/office/powerpoint/2010/main" val="3136281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4766070"/>
              </p:ext>
            </p:extLst>
          </p:nvPr>
        </p:nvGraphicFramePr>
        <p:xfrm>
          <a:off x="334101" y="1219200"/>
          <a:ext cx="4327449"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8</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Molecular</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Analysis</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Panc</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Cyst Fluid)</a:t>
            </a:r>
          </a:p>
        </p:txBody>
      </p:sp>
      <p:sp>
        <p:nvSpPr>
          <p:cNvPr id="4" name="Rectangle: Rounded Corners 3">
            <a:extLst>
              <a:ext uri="{FF2B5EF4-FFF2-40B4-BE49-F238E27FC236}">
                <a16:creationId xmlns:a16="http://schemas.microsoft.com/office/drawing/2014/main" id="{14832661-2E1E-484C-8E95-4CB0B4F5B4F0}"/>
              </a:ext>
            </a:extLst>
          </p:cNvPr>
          <p:cNvSpPr/>
          <p:nvPr/>
        </p:nvSpPr>
        <p:spPr>
          <a:xfrm>
            <a:off x="4746613" y="1371600"/>
            <a:ext cx="4062108" cy="2560320"/>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IPMNs &amp; MCNs</a:t>
            </a:r>
          </a:p>
          <a:p>
            <a:r>
              <a:rPr lang="en-US" sz="2000" b="1" i="1" dirty="0">
                <a:solidFill>
                  <a:srgbClr val="FFFF00"/>
                </a:solidFill>
                <a:latin typeface="Arial" panose="020B0604020202020204" pitchFamily="34" charset="0"/>
                <a:cs typeface="Arial" panose="020B0604020202020204" pitchFamily="34" charset="0"/>
              </a:rPr>
              <a:t>KRAS</a:t>
            </a:r>
            <a:r>
              <a:rPr lang="en-US" sz="2000" b="1" dirty="0">
                <a:solidFill>
                  <a:schemeClr val="tx1"/>
                </a:solidFill>
                <a:latin typeface="Arial" panose="020B0604020202020204" pitchFamily="34" charset="0"/>
                <a:cs typeface="Arial" panose="020B0604020202020204" pitchFamily="34" charset="0"/>
              </a:rPr>
              <a:t> &amp;/or </a:t>
            </a:r>
            <a:r>
              <a:rPr lang="en-US" sz="2000" b="1" i="1" dirty="0">
                <a:solidFill>
                  <a:srgbClr val="FFFF00"/>
                </a:solidFill>
                <a:latin typeface="Arial" panose="020B0604020202020204" pitchFamily="34" charset="0"/>
                <a:cs typeface="Arial" panose="020B0604020202020204" pitchFamily="34" charset="0"/>
              </a:rPr>
              <a:t>GNAS</a:t>
            </a:r>
            <a:r>
              <a:rPr lang="en-US" sz="2000" b="1" dirty="0">
                <a:solidFill>
                  <a:schemeClr val="tx1"/>
                </a:solidFill>
                <a:latin typeface="Arial" panose="020B0604020202020204" pitchFamily="34" charset="0"/>
                <a:cs typeface="Arial" panose="020B0604020202020204" pitchFamily="34" charset="0"/>
              </a:rPr>
              <a:t> mutations</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89%</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100%</a:t>
            </a:r>
          </a:p>
          <a:p>
            <a:endParaRPr lang="en-US" sz="8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Elevated </a:t>
            </a:r>
            <a:r>
              <a:rPr lang="en-US" sz="2000" b="1" dirty="0">
                <a:solidFill>
                  <a:srgbClr val="FFFF00"/>
                </a:solidFill>
                <a:latin typeface="Arial" panose="020B0604020202020204" pitchFamily="34" charset="0"/>
                <a:cs typeface="Arial" panose="020B0604020202020204" pitchFamily="34" charset="0"/>
              </a:rPr>
              <a:t>CEA</a:t>
            </a:r>
            <a:r>
              <a:rPr lang="en-US" sz="2000" b="1" dirty="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57%</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80%</a:t>
            </a:r>
          </a:p>
        </p:txBody>
      </p:sp>
    </p:spTree>
    <p:extLst>
      <p:ext uri="{BB962C8B-B14F-4D97-AF65-F5344CB8AC3E}">
        <p14:creationId xmlns:p14="http://schemas.microsoft.com/office/powerpoint/2010/main" val="111132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3374111"/>
              </p:ext>
            </p:extLst>
          </p:nvPr>
        </p:nvGraphicFramePr>
        <p:xfrm>
          <a:off x="334101" y="1219200"/>
          <a:ext cx="4327449"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8</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17</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Molecular</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Analysis</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Panc</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Cyst Fluid)</a:t>
            </a:r>
          </a:p>
        </p:txBody>
      </p:sp>
      <p:sp>
        <p:nvSpPr>
          <p:cNvPr id="4" name="Rectangle: Rounded Corners 3">
            <a:extLst>
              <a:ext uri="{FF2B5EF4-FFF2-40B4-BE49-F238E27FC236}">
                <a16:creationId xmlns:a16="http://schemas.microsoft.com/office/drawing/2014/main" id="{14832661-2E1E-484C-8E95-4CB0B4F5B4F0}"/>
              </a:ext>
            </a:extLst>
          </p:cNvPr>
          <p:cNvSpPr/>
          <p:nvPr/>
        </p:nvSpPr>
        <p:spPr>
          <a:xfrm>
            <a:off x="4746613" y="1371600"/>
            <a:ext cx="4062108" cy="2560320"/>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bg1"/>
                </a:solidFill>
                <a:latin typeface="Arial" panose="020B0604020202020204" pitchFamily="34" charset="0"/>
                <a:cs typeface="Arial" panose="020B0604020202020204" pitchFamily="34" charset="0"/>
              </a:rPr>
              <a:t>IPMNs &amp; MCNs</a:t>
            </a:r>
          </a:p>
          <a:p>
            <a:r>
              <a:rPr lang="en-US" sz="2000" b="1" i="1" dirty="0">
                <a:solidFill>
                  <a:schemeClr val="bg1"/>
                </a:solidFill>
                <a:latin typeface="Arial" panose="020B0604020202020204" pitchFamily="34" charset="0"/>
                <a:cs typeface="Arial" panose="020B0604020202020204" pitchFamily="34" charset="0"/>
              </a:rPr>
              <a:t>KRAS</a:t>
            </a:r>
            <a:r>
              <a:rPr lang="en-US" sz="2000" b="1" dirty="0">
                <a:solidFill>
                  <a:schemeClr val="bg1"/>
                </a:solidFill>
                <a:latin typeface="Arial" panose="020B0604020202020204" pitchFamily="34" charset="0"/>
                <a:cs typeface="Arial" panose="020B0604020202020204" pitchFamily="34" charset="0"/>
              </a:rPr>
              <a:t> &amp;/or </a:t>
            </a:r>
            <a:r>
              <a:rPr lang="en-US" sz="2000" b="1" i="1" dirty="0">
                <a:solidFill>
                  <a:schemeClr val="bg1"/>
                </a:solidFill>
                <a:latin typeface="Arial" panose="020B0604020202020204" pitchFamily="34" charset="0"/>
                <a:cs typeface="Arial" panose="020B0604020202020204" pitchFamily="34" charset="0"/>
              </a:rPr>
              <a:t>GNAS</a:t>
            </a:r>
            <a:r>
              <a:rPr lang="en-US" sz="2000" b="1" dirty="0">
                <a:solidFill>
                  <a:schemeClr val="bg1"/>
                </a:solidFill>
                <a:latin typeface="Arial" panose="020B0604020202020204" pitchFamily="34" charset="0"/>
                <a:cs typeface="Arial" panose="020B0604020202020204" pitchFamily="34" charset="0"/>
              </a:rPr>
              <a:t> mutations</a:t>
            </a:r>
          </a:p>
          <a:p>
            <a:r>
              <a:rPr lang="en-US" sz="2000" b="1" dirty="0">
                <a:solidFill>
                  <a:schemeClr val="bg1"/>
                </a:solidFill>
                <a:latin typeface="Arial" panose="020B0604020202020204" pitchFamily="34" charset="0"/>
                <a:cs typeface="Arial" panose="020B0604020202020204" pitchFamily="34" charset="0"/>
              </a:rPr>
              <a:t>Sensitivity: 89%</a:t>
            </a:r>
          </a:p>
          <a:p>
            <a:r>
              <a:rPr lang="en-US" sz="2000" b="1" dirty="0">
                <a:solidFill>
                  <a:schemeClr val="bg1"/>
                </a:solidFill>
                <a:latin typeface="Arial" panose="020B0604020202020204" pitchFamily="34" charset="0"/>
                <a:cs typeface="Arial" panose="020B0604020202020204" pitchFamily="34" charset="0"/>
              </a:rPr>
              <a:t>Specificity: 100%</a:t>
            </a:r>
          </a:p>
          <a:p>
            <a:endParaRPr lang="en-US" sz="8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Elevated CEA*</a:t>
            </a:r>
          </a:p>
          <a:p>
            <a:r>
              <a:rPr lang="en-US" sz="2000" b="1" dirty="0">
                <a:solidFill>
                  <a:schemeClr val="bg1"/>
                </a:solidFill>
                <a:latin typeface="Arial" panose="020B0604020202020204" pitchFamily="34" charset="0"/>
                <a:cs typeface="Arial" panose="020B0604020202020204" pitchFamily="34" charset="0"/>
              </a:rPr>
              <a:t>Sensitivity: 57%</a:t>
            </a:r>
          </a:p>
          <a:p>
            <a:r>
              <a:rPr lang="en-US" sz="2000" b="1" dirty="0">
                <a:solidFill>
                  <a:schemeClr val="bg1"/>
                </a:solidFill>
                <a:latin typeface="Arial" panose="020B0604020202020204" pitchFamily="34" charset="0"/>
                <a:cs typeface="Arial" panose="020B0604020202020204" pitchFamily="34" charset="0"/>
              </a:rPr>
              <a:t>Specificity: 80%</a:t>
            </a:r>
          </a:p>
        </p:txBody>
      </p:sp>
      <p:sp>
        <p:nvSpPr>
          <p:cNvPr id="6" name="Rectangle: Rounded Corners 5">
            <a:extLst>
              <a:ext uri="{FF2B5EF4-FFF2-40B4-BE49-F238E27FC236}">
                <a16:creationId xmlns:a16="http://schemas.microsoft.com/office/drawing/2014/main" id="{E1B1E343-CACD-4EB1-81F9-2BAA5A01B23F}"/>
              </a:ext>
            </a:extLst>
          </p:cNvPr>
          <p:cNvSpPr/>
          <p:nvPr/>
        </p:nvSpPr>
        <p:spPr>
          <a:xfrm>
            <a:off x="4746613" y="4050793"/>
            <a:ext cx="4062108" cy="1201145"/>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IPMNs</a:t>
            </a:r>
          </a:p>
          <a:p>
            <a:r>
              <a:rPr lang="en-US" sz="2000" b="1" i="1" dirty="0">
                <a:solidFill>
                  <a:srgbClr val="FFFF00"/>
                </a:solidFill>
                <a:latin typeface="Arial" panose="020B0604020202020204" pitchFamily="34" charset="0"/>
                <a:cs typeface="Arial" panose="020B0604020202020204" pitchFamily="34" charset="0"/>
              </a:rPr>
              <a:t>KRAS</a:t>
            </a:r>
            <a:r>
              <a:rPr lang="en-US" sz="2000" b="1" dirty="0">
                <a:solidFill>
                  <a:schemeClr val="tx1"/>
                </a:solidFill>
                <a:latin typeface="Arial" panose="020B0604020202020204" pitchFamily="34" charset="0"/>
                <a:cs typeface="Arial" panose="020B0604020202020204" pitchFamily="34" charset="0"/>
              </a:rPr>
              <a:t> &amp;/or </a:t>
            </a:r>
            <a:r>
              <a:rPr lang="en-US" sz="2000" b="1" i="1" dirty="0">
                <a:solidFill>
                  <a:srgbClr val="FFFF00"/>
                </a:solidFill>
                <a:latin typeface="Arial" panose="020B0604020202020204" pitchFamily="34" charset="0"/>
                <a:cs typeface="Arial" panose="020B0604020202020204" pitchFamily="34" charset="0"/>
              </a:rPr>
              <a:t>GNAS</a:t>
            </a:r>
            <a:r>
              <a:rPr lang="en-US" sz="2000" b="1" dirty="0">
                <a:solidFill>
                  <a:schemeClr val="tx1"/>
                </a:solidFill>
                <a:latin typeface="Arial" panose="020B0604020202020204" pitchFamily="34" charset="0"/>
                <a:cs typeface="Arial" panose="020B0604020202020204" pitchFamily="34" charset="0"/>
              </a:rPr>
              <a:t> mutations</a:t>
            </a:r>
          </a:p>
          <a:p>
            <a:r>
              <a:rPr lang="en-US" sz="2000" b="1" dirty="0">
                <a:solidFill>
                  <a:schemeClr val="tx1"/>
                </a:solidFill>
                <a:latin typeface="Arial" panose="020B0604020202020204" pitchFamily="34" charset="0"/>
                <a:cs typeface="Arial" panose="020B0604020202020204" pitchFamily="34" charset="0"/>
              </a:rPr>
              <a:t>Sensitivity: 100%</a:t>
            </a:r>
          </a:p>
          <a:p>
            <a:endParaRPr lang="en-US" sz="800" b="1"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A1448E-EF86-4F5A-9353-B2C444B92010}"/>
              </a:ext>
            </a:extLst>
          </p:cNvPr>
          <p:cNvSpPr/>
          <p:nvPr/>
        </p:nvSpPr>
        <p:spPr>
          <a:xfrm>
            <a:off x="4746613" y="5370812"/>
            <a:ext cx="4062108" cy="1197864"/>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MCNs</a:t>
            </a:r>
          </a:p>
          <a:p>
            <a:r>
              <a:rPr lang="en-US" sz="2000" b="1" i="1" dirty="0">
                <a:solidFill>
                  <a:srgbClr val="FFFF00"/>
                </a:solidFill>
                <a:latin typeface="Arial" panose="020B0604020202020204" pitchFamily="34" charset="0"/>
                <a:cs typeface="Arial" panose="020B0604020202020204" pitchFamily="34" charset="0"/>
              </a:rPr>
              <a:t>KRAS</a:t>
            </a:r>
            <a:r>
              <a:rPr lang="en-US" sz="2000" b="1" dirty="0">
                <a:solidFill>
                  <a:schemeClr val="tx1"/>
                </a:solidFill>
                <a:latin typeface="Arial" panose="020B0604020202020204" pitchFamily="34" charset="0"/>
                <a:cs typeface="Arial" panose="020B0604020202020204" pitchFamily="34" charset="0"/>
              </a:rPr>
              <a:t> mutations</a:t>
            </a:r>
          </a:p>
          <a:p>
            <a:r>
              <a:rPr lang="en-US" sz="2000" b="1" dirty="0">
                <a:solidFill>
                  <a:schemeClr val="tx1"/>
                </a:solidFill>
                <a:latin typeface="Arial" panose="020B0604020202020204" pitchFamily="34" charset="0"/>
                <a:cs typeface="Arial" panose="020B0604020202020204" pitchFamily="34" charset="0"/>
              </a:rPr>
              <a:t>Sensitivity: 20%</a:t>
            </a:r>
          </a:p>
          <a:p>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39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5315110"/>
              </p:ext>
            </p:extLst>
          </p:nvPr>
        </p:nvGraphicFramePr>
        <p:xfrm>
          <a:off x="334101" y="1219200"/>
          <a:ext cx="4327450"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ext uri="{D42A27DB-BD31-4B8C-83A1-F6EECF244321}">
                <p14:modId xmlns:p14="http://schemas.microsoft.com/office/powerpoint/2010/main" val="360987998"/>
              </p:ext>
            </p:extLst>
          </p:nvPr>
        </p:nvGraphicFramePr>
        <p:xfrm>
          <a:off x="162651" y="720858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99182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3682263"/>
              </p:ext>
            </p:extLst>
          </p:nvPr>
        </p:nvGraphicFramePr>
        <p:xfrm>
          <a:off x="334101" y="1219200"/>
          <a:ext cx="4327449"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sp>
        <p:nvSpPr>
          <p:cNvPr id="7" name="Rectangle: Rounded Corners 6">
            <a:extLst>
              <a:ext uri="{FF2B5EF4-FFF2-40B4-BE49-F238E27FC236}">
                <a16:creationId xmlns:a16="http://schemas.microsoft.com/office/drawing/2014/main" id="{DB315856-59FE-498F-A91F-99A47511E793}"/>
              </a:ext>
            </a:extLst>
          </p:cNvPr>
          <p:cNvSpPr/>
          <p:nvPr/>
        </p:nvSpPr>
        <p:spPr>
          <a:xfrm>
            <a:off x="4746613" y="1849120"/>
            <a:ext cx="4062108" cy="1657651"/>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Adenocarcinoma or High-grade Dysplasia: 19 Cysts</a:t>
            </a:r>
          </a:p>
        </p:txBody>
      </p:sp>
    </p:spTree>
    <p:extLst>
      <p:ext uri="{BB962C8B-B14F-4D97-AF65-F5344CB8AC3E}">
        <p14:creationId xmlns:p14="http://schemas.microsoft.com/office/powerpoint/2010/main" val="537266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1581024"/>
              </p:ext>
            </p:extLst>
          </p:nvPr>
        </p:nvGraphicFramePr>
        <p:xfrm>
          <a:off x="334101" y="1219200"/>
          <a:ext cx="4327450"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8</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Serous cystadenoma</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a:solidFill>
                            <a:schemeClr val="tx1"/>
                          </a:solidFill>
                          <a:effectLst/>
                          <a:latin typeface="+mn-lt"/>
                          <a:ea typeface="Times New Roman"/>
                          <a:cs typeface="Arial" panose="020B0604020202020204" pitchFamily="34" charset="0"/>
                        </a:rPr>
                        <a:t>3</a:t>
                      </a:r>
                      <a:endParaRPr lang="en-US" sz="1800" b="1">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Cystic PanNET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Acinar cell cystadenoma</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Pseudocyst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17</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Retention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Lymphoepithelial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Epidermoid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Squamoid</a:t>
                      </a:r>
                      <a:r>
                        <a:rPr lang="en-US" sz="1800" b="1" dirty="0">
                          <a:solidFill>
                            <a:schemeClr val="tx1"/>
                          </a:solidFill>
                          <a:effectLst/>
                          <a:latin typeface="+mn-lt"/>
                          <a:ea typeface="Times New Roman"/>
                          <a:cs typeface="Arial" panose="020B0604020202020204" pitchFamily="34" charset="0"/>
                        </a:rPr>
                        <a:t> cyst</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nvPr>
        </p:nvGraphicFramePr>
        <p:xfrm>
          <a:off x="162651" y="720858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7" name="Rectangle: Rounded Corners 6">
            <a:extLst>
              <a:ext uri="{FF2B5EF4-FFF2-40B4-BE49-F238E27FC236}">
                <a16:creationId xmlns:a16="http://schemas.microsoft.com/office/drawing/2014/main" id="{2A06F34E-C747-4086-91B6-5E2B264FD220}"/>
              </a:ext>
            </a:extLst>
          </p:cNvPr>
          <p:cNvSpPr/>
          <p:nvPr/>
        </p:nvSpPr>
        <p:spPr>
          <a:xfrm>
            <a:off x="4746613" y="3652889"/>
            <a:ext cx="4062108" cy="1657651"/>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Low-grade Dysplasia or No Dysplasia: </a:t>
            </a:r>
          </a:p>
          <a:p>
            <a:pPr algn="ctr"/>
            <a:r>
              <a:rPr lang="en-US" sz="2800" b="1" dirty="0">
                <a:solidFill>
                  <a:schemeClr val="tx1"/>
                </a:solidFill>
                <a:latin typeface="Arial" panose="020B0604020202020204" pitchFamily="34" charset="0"/>
                <a:cs typeface="Arial" panose="020B0604020202020204" pitchFamily="34" charset="0"/>
              </a:rPr>
              <a:t>83 Cysts</a:t>
            </a:r>
          </a:p>
        </p:txBody>
      </p:sp>
      <p:sp>
        <p:nvSpPr>
          <p:cNvPr id="8" name="Rectangle: Rounded Corners 7">
            <a:extLst>
              <a:ext uri="{FF2B5EF4-FFF2-40B4-BE49-F238E27FC236}">
                <a16:creationId xmlns:a16="http://schemas.microsoft.com/office/drawing/2014/main" id="{864C1409-6619-4EFB-8D81-6FD3B2A24082}"/>
              </a:ext>
            </a:extLst>
          </p:cNvPr>
          <p:cNvSpPr/>
          <p:nvPr/>
        </p:nvSpPr>
        <p:spPr>
          <a:xfrm>
            <a:off x="4746613" y="1849120"/>
            <a:ext cx="4062108" cy="1657651"/>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Adenocarcinoma or High-grade Dysplasia: 19 Cysts</a:t>
            </a:r>
          </a:p>
        </p:txBody>
      </p:sp>
    </p:spTree>
    <p:extLst>
      <p:ext uri="{BB962C8B-B14F-4D97-AF65-F5344CB8AC3E}">
        <p14:creationId xmlns:p14="http://schemas.microsoft.com/office/powerpoint/2010/main" val="2368483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993902"/>
              </p:ext>
            </p:extLst>
          </p:nvPr>
        </p:nvGraphicFramePr>
        <p:xfrm>
          <a:off x="334101" y="1219200"/>
          <a:ext cx="4327450"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nvPr>
        </p:nvGraphicFramePr>
        <p:xfrm>
          <a:off x="162651" y="720858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6" name="Rectangle: Rounded Corners 5">
            <a:extLst>
              <a:ext uri="{FF2B5EF4-FFF2-40B4-BE49-F238E27FC236}">
                <a16:creationId xmlns:a16="http://schemas.microsoft.com/office/drawing/2014/main" id="{7001D09F-B101-494B-A21E-74473C95EF85}"/>
              </a:ext>
            </a:extLst>
          </p:cNvPr>
          <p:cNvSpPr/>
          <p:nvPr/>
        </p:nvSpPr>
        <p:spPr>
          <a:xfrm>
            <a:off x="9300566" y="1219200"/>
            <a:ext cx="4062108" cy="5394960"/>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Advanced Neoplasia</a:t>
            </a:r>
          </a:p>
          <a:p>
            <a:r>
              <a:rPr lang="en-US" sz="2000" b="1" i="1" dirty="0">
                <a:solidFill>
                  <a:srgbClr val="FFFF00"/>
                </a:solidFill>
                <a:latin typeface="Arial" panose="020B0604020202020204" pitchFamily="34" charset="0"/>
                <a:cs typeface="Arial" panose="020B0604020202020204" pitchFamily="34" charset="0"/>
              </a:rPr>
              <a:t>KRAS </a:t>
            </a:r>
            <a:r>
              <a:rPr lang="en-US" sz="2000" b="1" dirty="0">
                <a:solidFill>
                  <a:schemeClr val="tx1"/>
                </a:solidFill>
                <a:latin typeface="Arial" panose="020B0604020202020204" pitchFamily="34" charset="0"/>
                <a:cs typeface="Arial" panose="020B0604020202020204" pitchFamily="34" charset="0"/>
              </a:rPr>
              <a:t>and/or </a:t>
            </a:r>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and </a:t>
            </a:r>
            <a:r>
              <a:rPr lang="en-US" sz="2000" b="1" i="1" dirty="0">
                <a:solidFill>
                  <a:srgbClr val="FFFF00"/>
                </a:solidFill>
                <a:latin typeface="Arial" panose="020B0604020202020204" pitchFamily="34" charset="0"/>
                <a:cs typeface="Arial" panose="020B0604020202020204" pitchFamily="34" charset="0"/>
              </a:rPr>
              <a:t>TP53</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rgbClr val="FFFF00"/>
                </a:solidFill>
                <a:latin typeface="Arial" panose="020B0604020202020204" pitchFamily="34" charset="0"/>
                <a:cs typeface="Arial" panose="020B0604020202020204" pitchFamily="34" charset="0"/>
              </a:rPr>
              <a:t>PIK3CA</a:t>
            </a:r>
            <a:r>
              <a:rPr lang="en-US" sz="2000" b="1" dirty="0">
                <a:solidFill>
                  <a:schemeClr val="tx1"/>
                </a:solidFill>
                <a:latin typeface="Arial" panose="020B0604020202020204" pitchFamily="34" charset="0"/>
                <a:cs typeface="Arial" panose="020B0604020202020204" pitchFamily="34" charset="0"/>
              </a:rPr>
              <a:t>, and/or </a:t>
            </a:r>
            <a:r>
              <a:rPr lang="en-US" sz="2000" b="1" i="1" dirty="0">
                <a:solidFill>
                  <a:srgbClr val="FFFF00"/>
                </a:solidFill>
                <a:latin typeface="Arial" panose="020B0604020202020204" pitchFamily="34" charset="0"/>
                <a:cs typeface="Arial" panose="020B0604020202020204" pitchFamily="34" charset="0"/>
              </a:rPr>
              <a:t>PTEN</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89%</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100%</a:t>
            </a:r>
          </a:p>
          <a:p>
            <a:endParaRPr lang="en-US" sz="8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Malignant </a:t>
            </a:r>
            <a:r>
              <a:rPr lang="en-US" sz="2000" b="1" dirty="0">
                <a:solidFill>
                  <a:srgbClr val="FFFF00"/>
                </a:solidFill>
                <a:latin typeface="Arial" panose="020B0604020202020204" pitchFamily="34" charset="0"/>
                <a:cs typeface="Arial" panose="020B0604020202020204" pitchFamily="34" charset="0"/>
              </a:rPr>
              <a:t>cytopathology</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57%</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80%</a:t>
            </a:r>
          </a:p>
        </p:txBody>
      </p:sp>
      <p:sp>
        <p:nvSpPr>
          <p:cNvPr id="7" name="Rectangle: Rounded Corners 6">
            <a:extLst>
              <a:ext uri="{FF2B5EF4-FFF2-40B4-BE49-F238E27FC236}">
                <a16:creationId xmlns:a16="http://schemas.microsoft.com/office/drawing/2014/main" id="{5D09A0AD-8F4C-493C-B9CB-809D31799A79}"/>
              </a:ext>
            </a:extLst>
          </p:cNvPr>
          <p:cNvSpPr/>
          <p:nvPr/>
        </p:nvSpPr>
        <p:spPr>
          <a:xfrm>
            <a:off x="4747791" y="1219200"/>
            <a:ext cx="4062108" cy="3200400"/>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Advanced Neoplasia</a:t>
            </a:r>
          </a:p>
          <a:p>
            <a:r>
              <a:rPr lang="en-US" sz="2000" b="1" i="1" dirty="0">
                <a:solidFill>
                  <a:srgbClr val="FFFF00"/>
                </a:solidFill>
                <a:latin typeface="Arial" panose="020B0604020202020204" pitchFamily="34" charset="0"/>
                <a:cs typeface="Arial" panose="020B0604020202020204" pitchFamily="34" charset="0"/>
              </a:rPr>
              <a:t>KRAS </a:t>
            </a:r>
            <a:r>
              <a:rPr lang="en-US" sz="2000" b="1" dirty="0">
                <a:solidFill>
                  <a:schemeClr val="tx1"/>
                </a:solidFill>
                <a:latin typeface="Arial" panose="020B0604020202020204" pitchFamily="34" charset="0"/>
                <a:cs typeface="Arial" panose="020B0604020202020204" pitchFamily="34" charset="0"/>
              </a:rPr>
              <a:t>and/or </a:t>
            </a:r>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and </a:t>
            </a:r>
            <a:r>
              <a:rPr lang="en-US" sz="2000" b="1" i="1" dirty="0">
                <a:solidFill>
                  <a:srgbClr val="FFFF00"/>
                </a:solidFill>
                <a:latin typeface="Arial" panose="020B0604020202020204" pitchFamily="34" charset="0"/>
                <a:cs typeface="Arial" panose="020B0604020202020204" pitchFamily="34" charset="0"/>
              </a:rPr>
              <a:t>TP53</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rgbClr val="FFFF00"/>
                </a:solidFill>
                <a:latin typeface="Arial" panose="020B0604020202020204" pitchFamily="34" charset="0"/>
                <a:cs typeface="Arial" panose="020B0604020202020204" pitchFamily="34" charset="0"/>
              </a:rPr>
              <a:t>PIK3CA</a:t>
            </a:r>
            <a:r>
              <a:rPr lang="en-US" sz="2000" b="1" dirty="0">
                <a:solidFill>
                  <a:schemeClr val="tx1"/>
                </a:solidFill>
                <a:latin typeface="Arial" panose="020B0604020202020204" pitchFamily="34" charset="0"/>
                <a:cs typeface="Arial" panose="020B0604020202020204" pitchFamily="34" charset="0"/>
              </a:rPr>
              <a:t>, and/or </a:t>
            </a:r>
            <a:r>
              <a:rPr lang="en-US" sz="2000" b="1" i="1" dirty="0">
                <a:solidFill>
                  <a:srgbClr val="FFFF00"/>
                </a:solidFill>
                <a:latin typeface="Arial" panose="020B0604020202020204" pitchFamily="34" charset="0"/>
                <a:cs typeface="Arial" panose="020B0604020202020204" pitchFamily="34" charset="0"/>
              </a:rPr>
              <a:t>PTEN</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79%</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96%</a:t>
            </a:r>
          </a:p>
          <a:p>
            <a:endParaRPr lang="en-US" sz="800" b="1" dirty="0">
              <a:solidFill>
                <a:schemeClr val="tx1"/>
              </a:solidFill>
              <a:latin typeface="Arial" panose="020B0604020202020204" pitchFamily="34" charset="0"/>
              <a:cs typeface="Arial" panose="020B0604020202020204" pitchFamily="34" charset="0"/>
            </a:endParaRPr>
          </a:p>
          <a:p>
            <a:r>
              <a:rPr lang="en-US" sz="2000" b="1" dirty="0">
                <a:solidFill>
                  <a:srgbClr val="FFFF00"/>
                </a:solidFill>
                <a:latin typeface="Arial" panose="020B0604020202020204" pitchFamily="34" charset="0"/>
                <a:cs typeface="Arial" panose="020B0604020202020204" pitchFamily="34" charset="0"/>
              </a:rPr>
              <a:t>Cytology</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32%</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98%</a:t>
            </a:r>
          </a:p>
        </p:txBody>
      </p:sp>
    </p:spTree>
    <p:extLst>
      <p:ext uri="{BB962C8B-B14F-4D97-AF65-F5344CB8AC3E}">
        <p14:creationId xmlns:p14="http://schemas.microsoft.com/office/powerpoint/2010/main" val="625632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5838402"/>
              </p:ext>
            </p:extLst>
          </p:nvPr>
        </p:nvGraphicFramePr>
        <p:xfrm>
          <a:off x="334101" y="1219200"/>
          <a:ext cx="4327450"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nvPr>
        </p:nvGraphicFramePr>
        <p:xfrm>
          <a:off x="162651" y="720858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6" name="Rectangle: Rounded Corners 5">
            <a:extLst>
              <a:ext uri="{FF2B5EF4-FFF2-40B4-BE49-F238E27FC236}">
                <a16:creationId xmlns:a16="http://schemas.microsoft.com/office/drawing/2014/main" id="{1CAEB428-599C-4084-9848-E7A095AA02CE}"/>
              </a:ext>
            </a:extLst>
          </p:cNvPr>
          <p:cNvSpPr/>
          <p:nvPr/>
        </p:nvSpPr>
        <p:spPr>
          <a:xfrm>
            <a:off x="4747791" y="1219200"/>
            <a:ext cx="4062108" cy="3200400"/>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bg1"/>
                </a:solidFill>
                <a:latin typeface="Arial" panose="020B0604020202020204" pitchFamily="34" charset="0"/>
                <a:cs typeface="Arial" panose="020B0604020202020204" pitchFamily="34" charset="0"/>
              </a:rPr>
              <a:t>Advanced Neoplasia</a:t>
            </a:r>
          </a:p>
          <a:p>
            <a:r>
              <a:rPr lang="en-US" sz="2000" b="1" i="1" dirty="0">
                <a:solidFill>
                  <a:schemeClr val="bg1"/>
                </a:solidFill>
                <a:latin typeface="Arial" panose="020B0604020202020204" pitchFamily="34" charset="0"/>
                <a:cs typeface="Arial" panose="020B0604020202020204" pitchFamily="34" charset="0"/>
              </a:rPr>
              <a:t>KRAS </a:t>
            </a:r>
            <a:r>
              <a:rPr lang="en-US" sz="2000" b="1" dirty="0">
                <a:solidFill>
                  <a:schemeClr val="bg1"/>
                </a:solidFill>
                <a:latin typeface="Arial" panose="020B0604020202020204" pitchFamily="34" charset="0"/>
                <a:cs typeface="Arial" panose="020B0604020202020204" pitchFamily="34" charset="0"/>
              </a:rPr>
              <a:t>and/or </a:t>
            </a:r>
            <a:r>
              <a:rPr lang="en-US" sz="2000" b="1" i="1" dirty="0">
                <a:solidFill>
                  <a:schemeClr val="bg1"/>
                </a:solidFill>
                <a:latin typeface="Arial" panose="020B0604020202020204" pitchFamily="34" charset="0"/>
                <a:cs typeface="Arial" panose="020B0604020202020204" pitchFamily="34" charset="0"/>
              </a:rPr>
              <a:t>GNAS </a:t>
            </a:r>
            <a:r>
              <a:rPr lang="en-US" sz="2000" b="1" dirty="0">
                <a:solidFill>
                  <a:schemeClr val="bg1"/>
                </a:solidFill>
                <a:latin typeface="Arial" panose="020B0604020202020204" pitchFamily="34" charset="0"/>
                <a:cs typeface="Arial" panose="020B0604020202020204" pitchFamily="34" charset="0"/>
              </a:rPr>
              <a:t>and </a:t>
            </a:r>
            <a:r>
              <a:rPr lang="en-US" sz="2000" b="1" i="1" dirty="0">
                <a:solidFill>
                  <a:schemeClr val="bg1"/>
                </a:solidFill>
                <a:latin typeface="Arial" panose="020B0604020202020204" pitchFamily="34" charset="0"/>
                <a:cs typeface="Arial" panose="020B0604020202020204" pitchFamily="34" charset="0"/>
              </a:rPr>
              <a:t>TP53</a:t>
            </a:r>
            <a:r>
              <a:rPr lang="en-US" sz="2000" b="1" dirty="0">
                <a:solidFill>
                  <a:schemeClr val="bg1"/>
                </a:solidFill>
                <a:latin typeface="Arial" panose="020B0604020202020204" pitchFamily="34" charset="0"/>
                <a:cs typeface="Arial" panose="020B0604020202020204" pitchFamily="34" charset="0"/>
              </a:rPr>
              <a:t>, </a:t>
            </a:r>
            <a:r>
              <a:rPr lang="en-US" sz="2000" b="1" i="1" dirty="0">
                <a:solidFill>
                  <a:schemeClr val="bg1"/>
                </a:solidFill>
                <a:latin typeface="Arial" panose="020B0604020202020204" pitchFamily="34" charset="0"/>
                <a:cs typeface="Arial" panose="020B0604020202020204" pitchFamily="34" charset="0"/>
              </a:rPr>
              <a:t>PIK3CA</a:t>
            </a:r>
            <a:r>
              <a:rPr lang="en-US" sz="2000" b="1" dirty="0">
                <a:solidFill>
                  <a:schemeClr val="bg1"/>
                </a:solidFill>
                <a:latin typeface="Arial" panose="020B0604020202020204" pitchFamily="34" charset="0"/>
                <a:cs typeface="Arial" panose="020B0604020202020204" pitchFamily="34" charset="0"/>
              </a:rPr>
              <a:t>, and/or </a:t>
            </a:r>
            <a:r>
              <a:rPr lang="en-US" sz="2000" b="1" i="1" dirty="0">
                <a:solidFill>
                  <a:schemeClr val="bg1"/>
                </a:solidFill>
                <a:latin typeface="Arial" panose="020B0604020202020204" pitchFamily="34" charset="0"/>
                <a:cs typeface="Arial" panose="020B0604020202020204" pitchFamily="34" charset="0"/>
              </a:rPr>
              <a:t>PTEN</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Sensitivity: 79%</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Specificity: 96%</a:t>
            </a:r>
          </a:p>
          <a:p>
            <a:endParaRPr lang="en-US" sz="8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Cytology</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Sensitivity: 32%</a:t>
            </a: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Specificity: 98%</a:t>
            </a:r>
          </a:p>
        </p:txBody>
      </p:sp>
      <p:sp>
        <p:nvSpPr>
          <p:cNvPr id="7" name="Rectangle: Rounded Corners 6">
            <a:extLst>
              <a:ext uri="{FF2B5EF4-FFF2-40B4-BE49-F238E27FC236}">
                <a16:creationId xmlns:a16="http://schemas.microsoft.com/office/drawing/2014/main" id="{BEBACF79-1B49-4A82-A969-657868AF7BB5}"/>
              </a:ext>
            </a:extLst>
          </p:cNvPr>
          <p:cNvSpPr/>
          <p:nvPr/>
        </p:nvSpPr>
        <p:spPr>
          <a:xfrm>
            <a:off x="4747791" y="4591050"/>
            <a:ext cx="4062108" cy="2023110"/>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IPMNs w/ Advanced Neoplasia</a:t>
            </a:r>
          </a:p>
          <a:p>
            <a:r>
              <a:rPr lang="en-US" sz="2000" b="1" i="1" dirty="0">
                <a:solidFill>
                  <a:srgbClr val="FFFF00"/>
                </a:solidFill>
                <a:latin typeface="Arial" panose="020B0604020202020204" pitchFamily="34" charset="0"/>
                <a:cs typeface="Arial" panose="020B0604020202020204" pitchFamily="34" charset="0"/>
              </a:rPr>
              <a:t>KRAS </a:t>
            </a:r>
            <a:r>
              <a:rPr lang="en-US" sz="2000" b="1" dirty="0">
                <a:solidFill>
                  <a:schemeClr val="tx1"/>
                </a:solidFill>
                <a:latin typeface="Arial" panose="020B0604020202020204" pitchFamily="34" charset="0"/>
                <a:cs typeface="Arial" panose="020B0604020202020204" pitchFamily="34" charset="0"/>
              </a:rPr>
              <a:t>and/or </a:t>
            </a:r>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and </a:t>
            </a:r>
            <a:r>
              <a:rPr lang="en-US" sz="2000" b="1" i="1" dirty="0">
                <a:solidFill>
                  <a:srgbClr val="FFFF00"/>
                </a:solidFill>
                <a:latin typeface="Arial" panose="020B0604020202020204" pitchFamily="34" charset="0"/>
                <a:cs typeface="Arial" panose="020B0604020202020204" pitchFamily="34" charset="0"/>
              </a:rPr>
              <a:t>TP53</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rgbClr val="FFFF00"/>
                </a:solidFill>
                <a:latin typeface="Arial" panose="020B0604020202020204" pitchFamily="34" charset="0"/>
                <a:cs typeface="Arial" panose="020B0604020202020204" pitchFamily="34" charset="0"/>
              </a:rPr>
              <a:t>PIK3CA</a:t>
            </a:r>
            <a:r>
              <a:rPr lang="en-US" sz="2000" b="1" dirty="0">
                <a:solidFill>
                  <a:schemeClr val="tx1"/>
                </a:solidFill>
                <a:latin typeface="Arial" panose="020B0604020202020204" pitchFamily="34" charset="0"/>
                <a:cs typeface="Arial" panose="020B0604020202020204" pitchFamily="34" charset="0"/>
              </a:rPr>
              <a:t>, and/or </a:t>
            </a:r>
            <a:r>
              <a:rPr lang="en-US" sz="2000" b="1" i="1" dirty="0">
                <a:solidFill>
                  <a:srgbClr val="FFFF00"/>
                </a:solidFill>
                <a:latin typeface="Arial" panose="020B0604020202020204" pitchFamily="34" charset="0"/>
                <a:cs typeface="Arial" panose="020B0604020202020204" pitchFamily="34" charset="0"/>
              </a:rPr>
              <a:t>PTEN</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88%</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97%</a:t>
            </a:r>
          </a:p>
        </p:txBody>
      </p:sp>
    </p:spTree>
    <p:extLst>
      <p:ext uri="{BB962C8B-B14F-4D97-AF65-F5344CB8AC3E}">
        <p14:creationId xmlns:p14="http://schemas.microsoft.com/office/powerpoint/2010/main" val="348916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useBgFill="1">
        <p:nvSpPr>
          <p:cNvPr id="73" name="Rectangle 72">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pancreatic cancer ribbon">
            <a:extLst>
              <a:ext uri="{FF2B5EF4-FFF2-40B4-BE49-F238E27FC236}">
                <a16:creationId xmlns:a16="http://schemas.microsoft.com/office/drawing/2014/main" id="{3031429D-3A46-404F-8A62-A856AD52A8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09" r="7538"/>
          <a:stretch/>
        </p:blipFill>
        <p:spPr bwMode="auto">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Arrow Connector 74">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B8D9FC4-9285-464A-8FA1-A37D7AB34811}"/>
              </a:ext>
            </a:extLst>
          </p:cNvPr>
          <p:cNvSpPr/>
          <p:nvPr/>
        </p:nvSpPr>
        <p:spPr>
          <a:xfrm>
            <a:off x="1" y="1676400"/>
            <a:ext cx="443484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2362200"/>
            <a:ext cx="4282442" cy="2626675"/>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6000" b="1" dirty="0">
                <a:latin typeface="Arial" panose="020B0604020202020204" pitchFamily="34" charset="0"/>
                <a:ea typeface="+mj-ea"/>
                <a:cs typeface="Arial" panose="020B0604020202020204" pitchFamily="34" charset="0"/>
              </a:rPr>
              <a:t>Pancreatic Cancer</a:t>
            </a:r>
          </a:p>
        </p:txBody>
      </p:sp>
    </p:spTree>
    <p:extLst>
      <p:ext uri="{BB962C8B-B14F-4D97-AF65-F5344CB8AC3E}">
        <p14:creationId xmlns:p14="http://schemas.microsoft.com/office/powerpoint/2010/main" val="1082281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ext uri="{D42A27DB-BD31-4B8C-83A1-F6EECF244321}">
                <p14:modId xmlns:p14="http://schemas.microsoft.com/office/powerpoint/2010/main" val="1912654926"/>
              </p:ext>
            </p:extLst>
          </p:nvPr>
        </p:nvGraphicFramePr>
        <p:xfrm>
          <a:off x="334101" y="121920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mut</a:t>
                      </a:r>
                      <a:r>
                        <a:rPr lang="en-US" sz="1800" b="1" dirty="0">
                          <a:latin typeface="+mn-lt"/>
                          <a:cs typeface="Arial" panose="020B0604020202020204" pitchFamily="34" charset="0"/>
                        </a:rPr>
                        <a:t>, </a:t>
                      </a:r>
                      <a:r>
                        <a:rPr lang="en-US" sz="1800" b="1" i="0" dirty="0">
                          <a:latin typeface="+mn-lt"/>
                          <a:cs typeface="Arial" panose="020B0604020202020204" pitchFamily="34" charset="0"/>
                        </a:rPr>
                        <a:t>n = 18 (</a:t>
                      </a:r>
                      <a:r>
                        <a:rPr lang="en-US" sz="1800" b="1" dirty="0">
                          <a:latin typeface="+mn-lt"/>
                          <a:cs typeface="Arial" panose="020B0604020202020204" pitchFamily="34"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wt</a:t>
                      </a:r>
                      <a:r>
                        <a:rPr lang="en-US" sz="1800" b="1" dirty="0">
                          <a:latin typeface="+mn-lt"/>
                          <a:cs typeface="Arial" panose="020B0604020202020204" pitchFamily="34" charset="0"/>
                        </a:rPr>
                        <a:t>, </a:t>
                      </a:r>
                      <a:r>
                        <a:rPr lang="en-US" sz="1800" b="1" i="0" dirty="0">
                          <a:latin typeface="+mn-lt"/>
                          <a:cs typeface="Arial" panose="020B0604020202020204" pitchFamily="34" charset="0"/>
                        </a:rPr>
                        <a:t>n = 84 </a:t>
                      </a:r>
                      <a:r>
                        <a:rPr lang="en-US" sz="1800" b="1" dirty="0">
                          <a:latin typeface="+mn-lt"/>
                          <a:cs typeface="Arial" panose="020B0604020202020204"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chemeClr val="bg1"/>
                          </a:solidFill>
                          <a:effectLst/>
                          <a:latin typeface="+mn-lt"/>
                          <a:ea typeface="Times New Roman"/>
                          <a:cs typeface="Arial" panose="020B0604020202020204" pitchFamily="34" charset="0"/>
                        </a:rPr>
                        <a:t>13 (100%)</a:t>
                      </a:r>
                      <a:endParaRPr lang="en-US" sz="1800" b="1" dirty="0">
                        <a:solidFill>
                          <a:schemeClr val="bg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chemeClr val="bg1"/>
                          </a:solidFill>
                          <a:effectLst/>
                          <a:latin typeface="+mn-lt"/>
                          <a:ea typeface="Times New Roman"/>
                          <a:cs typeface="Arial" panose="020B0604020202020204" pitchFamily="34" charset="0"/>
                        </a:rPr>
                        <a:t>0 (0%)</a:t>
                      </a:r>
                      <a:endParaRPr lang="en-US" sz="1800" b="1">
                        <a:solidFill>
                          <a:schemeClr val="bg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chemeClr val="bg1"/>
                          </a:solidFill>
                          <a:effectLst/>
                          <a:latin typeface="+mn-lt"/>
                          <a:ea typeface="Times New Roman"/>
                          <a:cs typeface="Arial" panose="020B0604020202020204" pitchFamily="34" charset="0"/>
                        </a:rPr>
                        <a:t>2 (50%)</a:t>
                      </a:r>
                      <a:endParaRPr lang="en-US" sz="1800" b="1" dirty="0">
                        <a:solidFill>
                          <a:schemeClr val="bg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chemeClr val="bg1"/>
                          </a:solidFill>
                          <a:effectLst/>
                          <a:latin typeface="+mn-lt"/>
                          <a:ea typeface="Times New Roman"/>
                          <a:cs typeface="Arial" panose="020B0604020202020204" pitchFamily="34" charset="0"/>
                        </a:rPr>
                        <a:t>2 (50%)</a:t>
                      </a:r>
                      <a:endParaRPr lang="en-US" sz="1800" b="1" dirty="0">
                        <a:solidFill>
                          <a:schemeClr val="bg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36 (92%)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17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 name="Rectangle 1">
            <a:extLst>
              <a:ext uri="{FF2B5EF4-FFF2-40B4-BE49-F238E27FC236}">
                <a16:creationId xmlns:a16="http://schemas.microsoft.com/office/drawing/2014/main" id="{4AF4D253-CB45-4739-A0AA-EDB64F00DA07}"/>
              </a:ext>
            </a:extLst>
          </p:cNvPr>
          <p:cNvSpPr/>
          <p:nvPr/>
        </p:nvSpPr>
        <p:spPr>
          <a:xfrm>
            <a:off x="4572000" y="1085850"/>
            <a:ext cx="2286000" cy="5657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869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ext uri="{D42A27DB-BD31-4B8C-83A1-F6EECF244321}">
                <p14:modId xmlns:p14="http://schemas.microsoft.com/office/powerpoint/2010/main" val="190795845"/>
              </p:ext>
            </p:extLst>
          </p:nvPr>
        </p:nvGraphicFramePr>
        <p:xfrm>
          <a:off x="334101" y="121920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mut</a:t>
                      </a:r>
                      <a:r>
                        <a:rPr lang="en-US" sz="1800" b="1" dirty="0">
                          <a:latin typeface="+mn-lt"/>
                          <a:cs typeface="Arial" panose="020B0604020202020204" pitchFamily="34" charset="0"/>
                        </a:rPr>
                        <a:t>, </a:t>
                      </a:r>
                      <a:r>
                        <a:rPr lang="en-US" sz="1800" b="1" i="0" dirty="0">
                          <a:latin typeface="+mn-lt"/>
                          <a:cs typeface="Arial" panose="020B0604020202020204" pitchFamily="34" charset="0"/>
                        </a:rPr>
                        <a:t>n = 18 (</a:t>
                      </a:r>
                      <a:r>
                        <a:rPr lang="en-US" sz="1800" b="1" dirty="0">
                          <a:latin typeface="+mn-lt"/>
                          <a:cs typeface="Arial" panose="020B0604020202020204" pitchFamily="34"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wt</a:t>
                      </a:r>
                      <a:r>
                        <a:rPr lang="en-US" sz="1800" b="1" dirty="0">
                          <a:latin typeface="+mn-lt"/>
                          <a:cs typeface="Arial" panose="020B0604020202020204" pitchFamily="34" charset="0"/>
                        </a:rPr>
                        <a:t>, </a:t>
                      </a:r>
                      <a:r>
                        <a:rPr lang="en-US" sz="1800" b="1" i="0" dirty="0">
                          <a:latin typeface="+mn-lt"/>
                          <a:cs typeface="Arial" panose="020B0604020202020204" pitchFamily="34" charset="0"/>
                        </a:rPr>
                        <a:t>n = 84 </a:t>
                      </a:r>
                      <a:r>
                        <a:rPr lang="en-US" sz="1800" b="1" dirty="0">
                          <a:latin typeface="+mn-lt"/>
                          <a:cs typeface="Arial" panose="020B0604020202020204"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 (100%)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0 (0%)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chemeClr val="bg1"/>
                          </a:solidFill>
                          <a:effectLst/>
                          <a:latin typeface="+mn-lt"/>
                          <a:ea typeface="Times New Roman"/>
                          <a:cs typeface="Arial" panose="020B0604020202020204" pitchFamily="34" charset="0"/>
                        </a:rPr>
                        <a:t>2 (50%)</a:t>
                      </a:r>
                      <a:endParaRPr lang="en-US" sz="1800" b="1" dirty="0">
                        <a:solidFill>
                          <a:schemeClr val="bg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chemeClr val="bg1"/>
                          </a:solidFill>
                          <a:effectLst/>
                          <a:latin typeface="+mn-lt"/>
                          <a:ea typeface="Times New Roman"/>
                          <a:cs typeface="Arial" panose="020B0604020202020204" pitchFamily="34" charset="0"/>
                        </a:rPr>
                        <a:t>2 (50%)</a:t>
                      </a:r>
                      <a:endParaRPr lang="en-US" sz="1800" b="1" dirty="0">
                        <a:solidFill>
                          <a:schemeClr val="bg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36 (92%)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17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 name="Rectangle 1">
            <a:extLst>
              <a:ext uri="{FF2B5EF4-FFF2-40B4-BE49-F238E27FC236}">
                <a16:creationId xmlns:a16="http://schemas.microsoft.com/office/drawing/2014/main" id="{4AF4D253-CB45-4739-A0AA-EDB64F00DA07}"/>
              </a:ext>
            </a:extLst>
          </p:cNvPr>
          <p:cNvSpPr/>
          <p:nvPr/>
        </p:nvSpPr>
        <p:spPr>
          <a:xfrm>
            <a:off x="4572000" y="1085850"/>
            <a:ext cx="2286000" cy="5657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1A692BB-18A5-4D56-BD58-FCFFC09AF63A}"/>
              </a:ext>
            </a:extLst>
          </p:cNvPr>
          <p:cNvSpPr txBox="1"/>
          <p:nvPr/>
        </p:nvSpPr>
        <p:spPr>
          <a:xfrm>
            <a:off x="0" y="3819942"/>
            <a:ext cx="9144000" cy="2123658"/>
          </a:xfrm>
          <a:prstGeom prst="rect">
            <a:avLst/>
          </a:prstGeom>
          <a:solidFill>
            <a:schemeClr val="bg1"/>
          </a:solidFill>
        </p:spPr>
        <p:txBody>
          <a:bodyPr wrap="square" rtlCol="0">
            <a:spAutoFit/>
          </a:bodyPr>
          <a:lstStyle/>
          <a:p>
            <a:pPr algn="ctr"/>
            <a:r>
              <a:rPr lang="en-US" sz="4400" b="1" dirty="0">
                <a:cs typeface="Arial" panose="020B0604020202020204" pitchFamily="34" charset="0"/>
              </a:rPr>
              <a:t>Alterations in </a:t>
            </a:r>
            <a:r>
              <a:rPr lang="en-US" sz="4400" b="1" i="1" dirty="0">
                <a:solidFill>
                  <a:srgbClr val="FFFF00"/>
                </a:solidFill>
                <a:cs typeface="Arial" panose="020B0604020202020204" pitchFamily="34" charset="0"/>
              </a:rPr>
              <a:t>TP53</a:t>
            </a:r>
            <a:r>
              <a:rPr lang="en-US" sz="4400" b="1" dirty="0">
                <a:cs typeface="Arial" panose="020B0604020202020204" pitchFamily="34" charset="0"/>
              </a:rPr>
              <a:t>/</a:t>
            </a:r>
            <a:r>
              <a:rPr lang="en-US" sz="4400" b="1" i="1" dirty="0">
                <a:solidFill>
                  <a:srgbClr val="FFFF00"/>
                </a:solidFill>
                <a:cs typeface="Arial" panose="020B0604020202020204" pitchFamily="34" charset="0"/>
              </a:rPr>
              <a:t>PIK3CA</a:t>
            </a:r>
            <a:r>
              <a:rPr lang="en-US" sz="4400" b="1" dirty="0">
                <a:cs typeface="Arial" panose="020B0604020202020204" pitchFamily="34" charset="0"/>
              </a:rPr>
              <a:t>/</a:t>
            </a:r>
            <a:r>
              <a:rPr lang="en-US" sz="4400" b="1" i="1" dirty="0">
                <a:solidFill>
                  <a:srgbClr val="FFFF00"/>
                </a:solidFill>
                <a:cs typeface="Arial" panose="020B0604020202020204" pitchFamily="34" charset="0"/>
              </a:rPr>
              <a:t>PTEN</a:t>
            </a:r>
            <a:r>
              <a:rPr lang="en-US" sz="4400" b="1" dirty="0">
                <a:cs typeface="Arial" panose="020B0604020202020204" pitchFamily="34" charset="0"/>
              </a:rPr>
              <a:t> were preoperatively found in all 13 (100%) adenocarcinomas</a:t>
            </a:r>
            <a:endParaRPr 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58502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ext uri="{D42A27DB-BD31-4B8C-83A1-F6EECF244321}">
                <p14:modId xmlns:p14="http://schemas.microsoft.com/office/powerpoint/2010/main" val="3753834152"/>
              </p:ext>
            </p:extLst>
          </p:nvPr>
        </p:nvGraphicFramePr>
        <p:xfrm>
          <a:off x="334101" y="121920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mut</a:t>
                      </a:r>
                      <a:r>
                        <a:rPr lang="en-US" sz="1800" b="1" dirty="0">
                          <a:latin typeface="+mn-lt"/>
                          <a:cs typeface="Arial" panose="020B0604020202020204" pitchFamily="34" charset="0"/>
                        </a:rPr>
                        <a:t>, </a:t>
                      </a:r>
                      <a:r>
                        <a:rPr lang="en-US" sz="1800" b="1" i="0" dirty="0">
                          <a:latin typeface="+mn-lt"/>
                          <a:cs typeface="Arial" panose="020B0604020202020204" pitchFamily="34" charset="0"/>
                        </a:rPr>
                        <a:t>n = 18 (</a:t>
                      </a:r>
                      <a:r>
                        <a:rPr lang="en-US" sz="1800" b="1" dirty="0">
                          <a:latin typeface="+mn-lt"/>
                          <a:cs typeface="Arial" panose="020B0604020202020204" pitchFamily="34"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wt</a:t>
                      </a:r>
                      <a:r>
                        <a:rPr lang="en-US" sz="1800" b="1" dirty="0">
                          <a:latin typeface="+mn-lt"/>
                          <a:cs typeface="Arial" panose="020B0604020202020204" pitchFamily="34" charset="0"/>
                        </a:rPr>
                        <a:t>, </a:t>
                      </a:r>
                      <a:r>
                        <a:rPr lang="en-US" sz="1800" b="1" i="0" dirty="0">
                          <a:latin typeface="+mn-lt"/>
                          <a:cs typeface="Arial" panose="020B0604020202020204" pitchFamily="34" charset="0"/>
                        </a:rPr>
                        <a:t>n = 84 </a:t>
                      </a:r>
                      <a:r>
                        <a:rPr lang="en-US" sz="1800" b="1" dirty="0">
                          <a:latin typeface="+mn-lt"/>
                          <a:cs typeface="Arial" panose="020B0604020202020204"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 (100%)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0 (0%)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 (50%)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 (50%)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36 (92%)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17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 name="Rectangle 1">
            <a:extLst>
              <a:ext uri="{FF2B5EF4-FFF2-40B4-BE49-F238E27FC236}">
                <a16:creationId xmlns:a16="http://schemas.microsoft.com/office/drawing/2014/main" id="{4AF4D253-CB45-4739-A0AA-EDB64F00DA07}"/>
              </a:ext>
            </a:extLst>
          </p:cNvPr>
          <p:cNvSpPr/>
          <p:nvPr/>
        </p:nvSpPr>
        <p:spPr>
          <a:xfrm>
            <a:off x="4572000" y="1085850"/>
            <a:ext cx="2286000" cy="5657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C3791A-BFAF-440D-BB32-F9EC6E790A8C}"/>
              </a:ext>
            </a:extLst>
          </p:cNvPr>
          <p:cNvSpPr txBox="1"/>
          <p:nvPr/>
        </p:nvSpPr>
        <p:spPr>
          <a:xfrm>
            <a:off x="0" y="3819942"/>
            <a:ext cx="9144000" cy="2123658"/>
          </a:xfrm>
          <a:prstGeom prst="rect">
            <a:avLst/>
          </a:prstGeom>
          <a:solidFill>
            <a:schemeClr val="bg1"/>
          </a:solidFill>
        </p:spPr>
        <p:txBody>
          <a:bodyPr wrap="square" rtlCol="0">
            <a:spAutoFit/>
          </a:bodyPr>
          <a:lstStyle/>
          <a:p>
            <a:pPr algn="ctr"/>
            <a:r>
              <a:rPr lang="en-US" sz="4400" b="1" dirty="0">
                <a:cs typeface="Arial" panose="020B0604020202020204" pitchFamily="34" charset="0"/>
              </a:rPr>
              <a:t>Alterations in </a:t>
            </a:r>
            <a:r>
              <a:rPr lang="en-US" sz="4400" b="1" i="1" dirty="0">
                <a:solidFill>
                  <a:srgbClr val="FFFF00"/>
                </a:solidFill>
                <a:cs typeface="Arial" panose="020B0604020202020204" pitchFamily="34" charset="0"/>
              </a:rPr>
              <a:t>TP53</a:t>
            </a:r>
            <a:r>
              <a:rPr lang="en-US" sz="4400" b="1" dirty="0">
                <a:cs typeface="Arial" panose="020B0604020202020204" pitchFamily="34" charset="0"/>
              </a:rPr>
              <a:t>/</a:t>
            </a:r>
            <a:r>
              <a:rPr lang="en-US" sz="4400" b="1" i="1" dirty="0">
                <a:solidFill>
                  <a:srgbClr val="FFFF00"/>
                </a:solidFill>
                <a:cs typeface="Arial" panose="020B0604020202020204" pitchFamily="34" charset="0"/>
              </a:rPr>
              <a:t>PIK3CA</a:t>
            </a:r>
            <a:r>
              <a:rPr lang="en-US" sz="4400" b="1" dirty="0">
                <a:cs typeface="Arial" panose="020B0604020202020204" pitchFamily="34" charset="0"/>
              </a:rPr>
              <a:t>/</a:t>
            </a:r>
            <a:r>
              <a:rPr lang="en-US" sz="4400" b="1" i="1" dirty="0">
                <a:solidFill>
                  <a:srgbClr val="FFFF00"/>
                </a:solidFill>
                <a:cs typeface="Arial" panose="020B0604020202020204" pitchFamily="34" charset="0"/>
              </a:rPr>
              <a:t>PTEN</a:t>
            </a:r>
            <a:r>
              <a:rPr lang="en-US" sz="4400" b="1" dirty="0">
                <a:cs typeface="Arial" panose="020B0604020202020204" pitchFamily="34" charset="0"/>
              </a:rPr>
              <a:t> were detected in 2 (50%) IPMNs with HGD </a:t>
            </a:r>
            <a:r>
              <a:rPr lang="en-US" sz="4400" b="1" dirty="0">
                <a:solidFill>
                  <a:schemeClr val="bg1"/>
                </a:solidFill>
                <a:cs typeface="Arial" panose="020B0604020202020204" pitchFamily="34" charset="0"/>
              </a:rPr>
              <a:t>and 3 (8%) IPMNs with LGD</a:t>
            </a:r>
          </a:p>
        </p:txBody>
      </p:sp>
    </p:spTree>
    <p:extLst>
      <p:ext uri="{BB962C8B-B14F-4D97-AF65-F5344CB8AC3E}">
        <p14:creationId xmlns:p14="http://schemas.microsoft.com/office/powerpoint/2010/main" val="506122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ext uri="{D42A27DB-BD31-4B8C-83A1-F6EECF244321}">
                <p14:modId xmlns:p14="http://schemas.microsoft.com/office/powerpoint/2010/main" val="2047986829"/>
              </p:ext>
            </p:extLst>
          </p:nvPr>
        </p:nvGraphicFramePr>
        <p:xfrm>
          <a:off x="334101" y="121920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mut</a:t>
                      </a:r>
                      <a:r>
                        <a:rPr lang="en-US" sz="1800" b="1" dirty="0">
                          <a:latin typeface="+mn-lt"/>
                          <a:cs typeface="Arial" panose="020B0604020202020204" pitchFamily="34" charset="0"/>
                        </a:rPr>
                        <a:t>, </a:t>
                      </a:r>
                      <a:r>
                        <a:rPr lang="en-US" sz="1800" b="1" i="0" dirty="0">
                          <a:latin typeface="+mn-lt"/>
                          <a:cs typeface="Arial" panose="020B0604020202020204" pitchFamily="34" charset="0"/>
                        </a:rPr>
                        <a:t>n = 18 (</a:t>
                      </a:r>
                      <a:r>
                        <a:rPr lang="en-US" sz="1800" b="1" dirty="0">
                          <a:latin typeface="+mn-lt"/>
                          <a:cs typeface="Arial" panose="020B0604020202020204" pitchFamily="34"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FFFF00"/>
                          </a:solidFill>
                          <a:latin typeface="+mn-lt"/>
                          <a:cs typeface="Arial" panose="020B0604020202020204" pitchFamily="34" charset="0"/>
                        </a:rPr>
                        <a:t>TP53</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PIK3CA</a:t>
                      </a:r>
                      <a:r>
                        <a:rPr lang="en-US" sz="1800" b="1" dirty="0">
                          <a:latin typeface="+mn-lt"/>
                          <a:cs typeface="Arial" panose="020B0604020202020204" pitchFamily="34" charset="0"/>
                        </a:rPr>
                        <a:t>/</a:t>
                      </a:r>
                      <a:r>
                        <a:rPr lang="en-US" sz="1800" b="1" i="1" dirty="0">
                          <a:solidFill>
                            <a:srgbClr val="FFFF00"/>
                          </a:solidFill>
                          <a:latin typeface="+mn-lt"/>
                          <a:cs typeface="Arial" panose="020B0604020202020204" pitchFamily="34" charset="0"/>
                        </a:rPr>
                        <a:t>PTEN</a:t>
                      </a:r>
                      <a:r>
                        <a:rPr lang="en-US" sz="1800" b="1" dirty="0">
                          <a:latin typeface="+mn-lt"/>
                          <a:cs typeface="Arial" panose="020B0604020202020204" pitchFamily="34" charset="0"/>
                        </a:rPr>
                        <a:t>-</a:t>
                      </a:r>
                      <a:r>
                        <a:rPr lang="en-US" sz="1800" b="1" dirty="0" err="1">
                          <a:latin typeface="+mn-lt"/>
                          <a:cs typeface="Arial" panose="020B0604020202020204" pitchFamily="34" charset="0"/>
                        </a:rPr>
                        <a:t>wt</a:t>
                      </a:r>
                      <a:r>
                        <a:rPr lang="en-US" sz="1800" b="1" dirty="0">
                          <a:latin typeface="+mn-lt"/>
                          <a:cs typeface="Arial" panose="020B0604020202020204" pitchFamily="34" charset="0"/>
                        </a:rPr>
                        <a:t>, </a:t>
                      </a:r>
                      <a:r>
                        <a:rPr lang="en-US" sz="1800" b="1" i="0" dirty="0">
                          <a:latin typeface="+mn-lt"/>
                          <a:cs typeface="Arial" panose="020B0604020202020204" pitchFamily="34" charset="0"/>
                        </a:rPr>
                        <a:t>n = 84 </a:t>
                      </a:r>
                      <a:r>
                        <a:rPr lang="en-US" sz="1800" b="1" dirty="0">
                          <a:latin typeface="+mn-lt"/>
                          <a:cs typeface="Arial" panose="020B0604020202020204" pitchFamily="34" charset="0"/>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 (100%)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0 (0%)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 (50%)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 (50%)</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LGD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39</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 (8%)</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36 (92%)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17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0 (0%)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 (100%)</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 name="Rectangle 1">
            <a:extLst>
              <a:ext uri="{FF2B5EF4-FFF2-40B4-BE49-F238E27FC236}">
                <a16:creationId xmlns:a16="http://schemas.microsoft.com/office/drawing/2014/main" id="{4AF4D253-CB45-4739-A0AA-EDB64F00DA07}"/>
              </a:ext>
            </a:extLst>
          </p:cNvPr>
          <p:cNvSpPr/>
          <p:nvPr/>
        </p:nvSpPr>
        <p:spPr>
          <a:xfrm>
            <a:off x="4572000" y="1085850"/>
            <a:ext cx="2286000" cy="5657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5E79C0-7517-4639-838D-4FA9ADBD5E2A}"/>
              </a:ext>
            </a:extLst>
          </p:cNvPr>
          <p:cNvSpPr txBox="1"/>
          <p:nvPr/>
        </p:nvSpPr>
        <p:spPr>
          <a:xfrm>
            <a:off x="0" y="3819942"/>
            <a:ext cx="9144000" cy="2123658"/>
          </a:xfrm>
          <a:prstGeom prst="rect">
            <a:avLst/>
          </a:prstGeom>
          <a:solidFill>
            <a:schemeClr val="bg1"/>
          </a:solidFill>
        </p:spPr>
        <p:txBody>
          <a:bodyPr wrap="square" rtlCol="0">
            <a:spAutoFit/>
          </a:bodyPr>
          <a:lstStyle/>
          <a:p>
            <a:pPr algn="ctr"/>
            <a:r>
              <a:rPr lang="en-US" sz="4400" b="1" dirty="0">
                <a:cs typeface="Arial" panose="020B0604020202020204" pitchFamily="34" charset="0"/>
              </a:rPr>
              <a:t>Alterations in </a:t>
            </a:r>
            <a:r>
              <a:rPr lang="en-US" sz="4400" b="1" i="1" dirty="0">
                <a:solidFill>
                  <a:srgbClr val="FFFF00"/>
                </a:solidFill>
                <a:cs typeface="Arial" panose="020B0604020202020204" pitchFamily="34" charset="0"/>
              </a:rPr>
              <a:t>TP53</a:t>
            </a:r>
            <a:r>
              <a:rPr lang="en-US" sz="4400" b="1" dirty="0">
                <a:cs typeface="Arial" panose="020B0604020202020204" pitchFamily="34" charset="0"/>
              </a:rPr>
              <a:t>/</a:t>
            </a:r>
            <a:r>
              <a:rPr lang="en-US" sz="4400" b="1" i="1" dirty="0">
                <a:solidFill>
                  <a:srgbClr val="FFFF00"/>
                </a:solidFill>
                <a:cs typeface="Arial" panose="020B0604020202020204" pitchFamily="34" charset="0"/>
              </a:rPr>
              <a:t>PIK3CA</a:t>
            </a:r>
            <a:r>
              <a:rPr lang="en-US" sz="4400" b="1" dirty="0">
                <a:cs typeface="Arial" panose="020B0604020202020204" pitchFamily="34" charset="0"/>
              </a:rPr>
              <a:t>/</a:t>
            </a:r>
            <a:r>
              <a:rPr lang="en-US" sz="4400" b="1" i="1" dirty="0">
                <a:solidFill>
                  <a:srgbClr val="FFFF00"/>
                </a:solidFill>
                <a:cs typeface="Arial" panose="020B0604020202020204" pitchFamily="34" charset="0"/>
              </a:rPr>
              <a:t>PTEN</a:t>
            </a:r>
            <a:r>
              <a:rPr lang="en-US" sz="4400" b="1" dirty="0">
                <a:cs typeface="Arial" panose="020B0604020202020204" pitchFamily="34" charset="0"/>
              </a:rPr>
              <a:t> were detected in 2 (50%) IPMNs with HGD and 3 (8%) IPMNs with LGD</a:t>
            </a:r>
          </a:p>
        </p:txBody>
      </p:sp>
    </p:spTree>
    <p:extLst>
      <p:ext uri="{BB962C8B-B14F-4D97-AF65-F5344CB8AC3E}">
        <p14:creationId xmlns:p14="http://schemas.microsoft.com/office/powerpoint/2010/main" val="3564502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199" y="152400"/>
          <a:ext cx="8991602" cy="5540225"/>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3931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199" y="152400"/>
          <a:ext cx="8991602" cy="5540225"/>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r>
                        <a:rPr lang="en-US" sz="1600" b="1" i="0" u="none" strike="noStrike" baseline="0" dirty="0">
                          <a:solidFill>
                            <a:schemeClr val="tx1"/>
                          </a:solidFill>
                          <a:effectLst/>
                          <a:latin typeface="+mn-lt"/>
                          <a:cs typeface="Arial" panose="020B0604020202020204" pitchFamily="34" charset="0"/>
                        </a:rPr>
                        <a:t> 7%</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150800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6199" y="152400"/>
          <a:ext cx="8991602" cy="5540225"/>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rowSpan="15">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r>
                        <a:rPr lang="en-US" sz="1600" b="1" i="0" u="none" strike="noStrike" baseline="0" dirty="0">
                          <a:solidFill>
                            <a:schemeClr val="tx1"/>
                          </a:solidFill>
                          <a:effectLst/>
                          <a:latin typeface="+mn-lt"/>
                          <a:cs typeface="Arial" panose="020B0604020202020204" pitchFamily="34" charset="0"/>
                        </a:rPr>
                        <a:t> 7%</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600" b="1" dirty="0">
                          <a:solidFill>
                            <a:schemeClr val="tx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H</a:t>
                      </a:r>
                      <a:r>
                        <a:rPr lang="en-US" sz="1600" b="1" i="0" u="none" strike="noStrike" baseline="0" dirty="0">
                          <a:solidFill>
                            <a:schemeClr val="tx1"/>
                          </a:solidFill>
                          <a:effectLst/>
                          <a:latin typeface="+mn-lt"/>
                          <a:cs typeface="Arial" panose="020B0604020202020204" pitchFamily="34" charset="0"/>
                        </a:rPr>
                        <a:t> Deletion</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a:solidFill>
                            <a:schemeClr val="tx1"/>
                          </a:solidFill>
                          <a:effectLst/>
                          <a:latin typeface="+mn-lt"/>
                          <a:cs typeface="Arial" panose="020B0604020202020204" pitchFamily="34" charset="0"/>
                        </a:rPr>
                        <a:t>-</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052280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5130489"/>
              </p:ext>
            </p:extLst>
          </p:nvPr>
        </p:nvGraphicFramePr>
        <p:xfrm>
          <a:off x="76199" y="152400"/>
          <a:ext cx="8991602" cy="5540225"/>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rowSpan="15">
                  <a:txBody>
                    <a:bodyPr/>
                    <a:lstStyle/>
                    <a:p>
                      <a:pPr algn="ctr" rtl="0" fontAlgn="ctr"/>
                      <a:r>
                        <a:rPr lang="en-US" sz="2800" b="1" i="0" u="none" strike="noStrike" dirty="0">
                          <a:solidFill>
                            <a:schemeClr val="tx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r>
                        <a:rPr lang="en-US" sz="1600" b="1" i="0" u="none" strike="noStrike" baseline="0" dirty="0">
                          <a:solidFill>
                            <a:schemeClr val="tx1"/>
                          </a:solidFill>
                          <a:effectLst/>
                          <a:latin typeface="+mn-lt"/>
                          <a:cs typeface="Arial" panose="020B0604020202020204" pitchFamily="34" charset="0"/>
                        </a:rPr>
                        <a:t> 7%</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600" b="1" dirty="0">
                          <a:solidFill>
                            <a:schemeClr val="tx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H</a:t>
                      </a:r>
                      <a:r>
                        <a:rPr lang="en-US" sz="1600" b="1" i="0" u="none" strike="noStrike" baseline="0" dirty="0">
                          <a:solidFill>
                            <a:schemeClr val="tx1"/>
                          </a:solidFill>
                          <a:effectLst/>
                          <a:latin typeface="+mn-lt"/>
                          <a:cs typeface="Arial" panose="020B0604020202020204" pitchFamily="34" charset="0"/>
                        </a:rPr>
                        <a:t> Deletion</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a:solidFill>
                            <a:schemeClr val="tx1"/>
                          </a:solidFill>
                          <a:effectLst/>
                          <a:latin typeface="+mn-lt"/>
                          <a:cs typeface="Arial" panose="020B0604020202020204" pitchFamily="34" charset="0"/>
                        </a:rPr>
                        <a:t>-</a:t>
                      </a:r>
                      <a:endParaRPr lang="en-US"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56212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7198975"/>
              </p:ext>
            </p:extLst>
          </p:nvPr>
        </p:nvGraphicFramePr>
        <p:xfrm>
          <a:off x="76199" y="152400"/>
          <a:ext cx="8991602" cy="5540225"/>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0" u="none" strike="noStrike" dirty="0">
                          <a:solidFill>
                            <a:schemeClr val="bg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6927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7053335"/>
              </p:ext>
            </p:extLst>
          </p:nvPr>
        </p:nvGraphicFramePr>
        <p:xfrm>
          <a:off x="76199" y="152400"/>
          <a:ext cx="8991602" cy="5540225"/>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0" u="none" strike="noStrike" dirty="0">
                          <a:solidFill>
                            <a:schemeClr val="bg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1" u="none" strike="noStrike" dirty="0">
                          <a:solidFill>
                            <a:schemeClr val="tx1"/>
                          </a:solidFill>
                          <a:effectLst/>
                          <a:latin typeface="+mn-lt"/>
                          <a:cs typeface="Arial" panose="020B0604020202020204" pitchFamily="34" charset="0"/>
                        </a:rPr>
                        <a:t>GNAS</a:t>
                      </a:r>
                      <a:r>
                        <a:rPr lang="en-US" sz="2800" b="1" i="0" u="none" strike="noStrike" dirty="0">
                          <a:solidFill>
                            <a:schemeClr val="tx1"/>
                          </a:solidFill>
                          <a:effectLst/>
                          <a:latin typeface="+mn-lt"/>
                          <a:cs typeface="Arial" panose="020B0604020202020204" pitchFamily="34" charset="0"/>
                        </a:rPr>
                        <a:t> AF &gt; 55%</a:t>
                      </a: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tx1"/>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00580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DFA88F-759E-405F-81F3-085528059FFC}"/>
              </a:ext>
            </a:extLst>
          </p:cNvPr>
          <p:cNvGrpSpPr/>
          <p:nvPr/>
        </p:nvGrpSpPr>
        <p:grpSpPr>
          <a:xfrm>
            <a:off x="1281428" y="2440074"/>
            <a:ext cx="5424169" cy="830997"/>
            <a:chOff x="1281430" y="2464633"/>
            <a:chExt cx="5424169" cy="830997"/>
          </a:xfrm>
        </p:grpSpPr>
        <p:sp>
          <p:nvSpPr>
            <p:cNvPr id="22" name="TextBox 21">
              <a:extLst>
                <a:ext uri="{FF2B5EF4-FFF2-40B4-BE49-F238E27FC236}">
                  <a16:creationId xmlns:a16="http://schemas.microsoft.com/office/drawing/2014/main" id="{0DF785EF-59B5-428A-8EE7-5A1FBDE0F0E2}"/>
                </a:ext>
              </a:extLst>
            </p:cNvPr>
            <p:cNvSpPr txBox="1"/>
            <p:nvPr/>
          </p:nvSpPr>
          <p:spPr>
            <a:xfrm>
              <a:off x="1281430" y="2464633"/>
              <a:ext cx="1417376"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74%</a:t>
              </a:r>
            </a:p>
          </p:txBody>
        </p:sp>
        <p:sp>
          <p:nvSpPr>
            <p:cNvPr id="23" name="TextBox 22">
              <a:extLst>
                <a:ext uri="{FF2B5EF4-FFF2-40B4-BE49-F238E27FC236}">
                  <a16:creationId xmlns:a16="http://schemas.microsoft.com/office/drawing/2014/main" id="{BEE312C7-4510-4DE3-BECC-C482CA287B31}"/>
                </a:ext>
              </a:extLst>
            </p:cNvPr>
            <p:cNvSpPr txBox="1"/>
            <p:nvPr/>
          </p:nvSpPr>
          <p:spPr>
            <a:xfrm>
              <a:off x="2739080" y="2464633"/>
              <a:ext cx="3966519"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Die within the first year of diagnosis.</a:t>
              </a:r>
            </a:p>
          </p:txBody>
        </p:sp>
      </p:grpSp>
      <p:grpSp>
        <p:nvGrpSpPr>
          <p:cNvPr id="8" name="Group 7"/>
          <p:cNvGrpSpPr/>
          <p:nvPr/>
        </p:nvGrpSpPr>
        <p:grpSpPr>
          <a:xfrm>
            <a:off x="1281086" y="3424757"/>
            <a:ext cx="5424513" cy="830997"/>
            <a:chOff x="1738287" y="2431196"/>
            <a:chExt cx="5424513" cy="830997"/>
          </a:xfrm>
          <a:solidFill>
            <a:schemeClr val="tx1"/>
          </a:solidFill>
        </p:grpSpPr>
        <p:sp>
          <p:nvSpPr>
            <p:cNvPr id="10" name="TextBox 9"/>
            <p:cNvSpPr txBox="1"/>
            <p:nvPr/>
          </p:nvSpPr>
          <p:spPr>
            <a:xfrm>
              <a:off x="1738287" y="2431196"/>
              <a:ext cx="1417720" cy="830997"/>
            </a:xfrm>
            <a:prstGeom prst="rect">
              <a:avLst/>
            </a:prstGeom>
            <a:grpFill/>
          </p:spPr>
          <p:txBody>
            <a:bodyPr wrap="square" rtlCol="0">
              <a:spAutoFit/>
            </a:bodyPr>
            <a:lstStyle/>
            <a:p>
              <a:pPr algn="r"/>
              <a:r>
                <a:rPr lang="en-US" sz="4800" dirty="0">
                  <a:solidFill>
                    <a:schemeClr val="bg1"/>
                  </a:solidFill>
                  <a:latin typeface="Arial" panose="020B0604020202020204" pitchFamily="34" charset="0"/>
                  <a:cs typeface="Arial" panose="020B0604020202020204" pitchFamily="34" charset="0"/>
                </a:rPr>
                <a:t>92%</a:t>
              </a:r>
            </a:p>
          </p:txBody>
        </p:sp>
        <p:sp>
          <p:nvSpPr>
            <p:cNvPr id="11" name="TextBox 10"/>
            <p:cNvSpPr txBox="1"/>
            <p:nvPr/>
          </p:nvSpPr>
          <p:spPr>
            <a:xfrm>
              <a:off x="3196281" y="2431196"/>
              <a:ext cx="3966519" cy="830997"/>
            </a:xfrm>
            <a:prstGeom prst="rect">
              <a:avLst/>
            </a:prstGeom>
            <a:grp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Die within 5 years of being diagnosed.</a:t>
              </a:r>
            </a:p>
          </p:txBody>
        </p:sp>
      </p:grpSp>
      <p:grpSp>
        <p:nvGrpSpPr>
          <p:cNvPr id="2" name="Group 1"/>
          <p:cNvGrpSpPr/>
          <p:nvPr/>
        </p:nvGrpSpPr>
        <p:grpSpPr>
          <a:xfrm>
            <a:off x="1807215" y="461498"/>
            <a:ext cx="4898384" cy="830997"/>
            <a:chOff x="2264416" y="457200"/>
            <a:chExt cx="4898384" cy="830997"/>
          </a:xfrm>
          <a:solidFill>
            <a:schemeClr val="tx1"/>
          </a:solidFill>
        </p:grpSpPr>
        <p:sp>
          <p:nvSpPr>
            <p:cNvPr id="3" name="TextBox 2"/>
            <p:cNvSpPr txBox="1"/>
            <p:nvPr/>
          </p:nvSpPr>
          <p:spPr>
            <a:xfrm>
              <a:off x="2264416" y="457200"/>
              <a:ext cx="891591" cy="830997"/>
            </a:xfrm>
            <a:prstGeom prst="rect">
              <a:avLst/>
            </a:prstGeom>
            <a:grp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3</a:t>
              </a:r>
              <a:r>
                <a:rPr lang="en-US" sz="4800" baseline="30000" dirty="0">
                  <a:solidFill>
                    <a:schemeClr val="bg1"/>
                  </a:solidFill>
                  <a:latin typeface="Arial" panose="020B0604020202020204" pitchFamily="34" charset="0"/>
                  <a:cs typeface="Arial" panose="020B0604020202020204" pitchFamily="34" charset="0"/>
                </a:rPr>
                <a:t>rd</a:t>
              </a:r>
            </a:p>
          </p:txBody>
        </p:sp>
        <p:sp>
          <p:nvSpPr>
            <p:cNvPr id="5" name="TextBox 4"/>
            <p:cNvSpPr txBox="1"/>
            <p:nvPr/>
          </p:nvSpPr>
          <p:spPr>
            <a:xfrm>
              <a:off x="3196281" y="457200"/>
              <a:ext cx="3966519" cy="830997"/>
            </a:xfrm>
            <a:prstGeom prst="rect">
              <a:avLst/>
            </a:prstGeom>
            <a:grp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Leading cause of cancer deaths in the United States.</a:t>
              </a:r>
            </a:p>
          </p:txBody>
        </p:sp>
      </p:grpSp>
      <p:grpSp>
        <p:nvGrpSpPr>
          <p:cNvPr id="4" name="Group 3"/>
          <p:cNvGrpSpPr/>
          <p:nvPr/>
        </p:nvGrpSpPr>
        <p:grpSpPr>
          <a:xfrm>
            <a:off x="1807215" y="1451896"/>
            <a:ext cx="4898384" cy="830997"/>
            <a:chOff x="2264416" y="1447800"/>
            <a:chExt cx="4898384" cy="830997"/>
          </a:xfrm>
          <a:solidFill>
            <a:schemeClr val="tx1"/>
          </a:solidFill>
        </p:grpSpPr>
        <p:sp>
          <p:nvSpPr>
            <p:cNvPr id="6" name="TextBox 5"/>
            <p:cNvSpPr txBox="1"/>
            <p:nvPr/>
          </p:nvSpPr>
          <p:spPr>
            <a:xfrm>
              <a:off x="2264416" y="1447800"/>
              <a:ext cx="891591" cy="830997"/>
            </a:xfrm>
            <a:prstGeom prst="rect">
              <a:avLst/>
            </a:prstGeom>
            <a:grp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1</a:t>
              </a:r>
              <a:r>
                <a:rPr lang="en-US" sz="4800" baseline="30000" dirty="0">
                  <a:solidFill>
                    <a:schemeClr val="bg1"/>
                  </a:solidFill>
                  <a:latin typeface="Arial" panose="020B0604020202020204" pitchFamily="34" charset="0"/>
                  <a:cs typeface="Arial" panose="020B0604020202020204" pitchFamily="34" charset="0"/>
                </a:rPr>
                <a:t>st</a:t>
              </a:r>
            </a:p>
          </p:txBody>
        </p:sp>
        <p:sp>
          <p:nvSpPr>
            <p:cNvPr id="7" name="TextBox 6"/>
            <p:cNvSpPr txBox="1"/>
            <p:nvPr/>
          </p:nvSpPr>
          <p:spPr>
            <a:xfrm>
              <a:off x="3196281" y="1447800"/>
              <a:ext cx="3966519" cy="830997"/>
            </a:xfrm>
            <a:prstGeom prst="rect">
              <a:avLst/>
            </a:prstGeom>
            <a:grp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Mortality rate among all major cancers.</a:t>
              </a:r>
            </a:p>
          </p:txBody>
        </p:sp>
      </p:grpSp>
      <p:grpSp>
        <p:nvGrpSpPr>
          <p:cNvPr id="19" name="Group 18">
            <a:extLst>
              <a:ext uri="{FF2B5EF4-FFF2-40B4-BE49-F238E27FC236}">
                <a16:creationId xmlns:a16="http://schemas.microsoft.com/office/drawing/2014/main" id="{AFDDF73E-1A83-4F6C-8982-D54F01B818F4}"/>
              </a:ext>
            </a:extLst>
          </p:cNvPr>
          <p:cNvGrpSpPr/>
          <p:nvPr/>
        </p:nvGrpSpPr>
        <p:grpSpPr>
          <a:xfrm>
            <a:off x="627061" y="4413738"/>
            <a:ext cx="7983537" cy="830997"/>
            <a:chOff x="627061" y="4503003"/>
            <a:chExt cx="7983537" cy="830997"/>
          </a:xfrm>
        </p:grpSpPr>
        <p:sp>
          <p:nvSpPr>
            <p:cNvPr id="14" name="TextBox 13"/>
            <p:cNvSpPr txBox="1"/>
            <p:nvPr/>
          </p:nvSpPr>
          <p:spPr>
            <a:xfrm>
              <a:off x="627061" y="4503003"/>
              <a:ext cx="2071401"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53,670</a:t>
              </a:r>
            </a:p>
          </p:txBody>
        </p:sp>
        <p:sp>
          <p:nvSpPr>
            <p:cNvPr id="15" name="TextBox 14"/>
            <p:cNvSpPr txBox="1"/>
            <p:nvPr/>
          </p:nvSpPr>
          <p:spPr>
            <a:xfrm>
              <a:off x="2738735" y="4503003"/>
              <a:ext cx="5871863"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new cases of pancreatic cancer (equivalent number of deaths).</a:t>
              </a:r>
            </a:p>
          </p:txBody>
        </p:sp>
      </p:grpSp>
      <p:grpSp>
        <p:nvGrpSpPr>
          <p:cNvPr id="20" name="Group 19">
            <a:extLst>
              <a:ext uri="{FF2B5EF4-FFF2-40B4-BE49-F238E27FC236}">
                <a16:creationId xmlns:a16="http://schemas.microsoft.com/office/drawing/2014/main" id="{02486F7C-FDF5-47AA-8A93-66134A358491}"/>
              </a:ext>
            </a:extLst>
          </p:cNvPr>
          <p:cNvGrpSpPr/>
          <p:nvPr/>
        </p:nvGrpSpPr>
        <p:grpSpPr>
          <a:xfrm>
            <a:off x="1905000" y="5401290"/>
            <a:ext cx="6705599" cy="830997"/>
            <a:chOff x="1905000" y="5493603"/>
            <a:chExt cx="6705599" cy="830997"/>
          </a:xfrm>
        </p:grpSpPr>
        <p:sp>
          <p:nvSpPr>
            <p:cNvPr id="16" name="TextBox 15"/>
            <p:cNvSpPr txBox="1"/>
            <p:nvPr/>
          </p:nvSpPr>
          <p:spPr>
            <a:xfrm>
              <a:off x="1905000" y="5493603"/>
              <a:ext cx="793461" cy="830997"/>
            </a:xfrm>
            <a:prstGeom prst="rect">
              <a:avLst/>
            </a:prstGeom>
            <a:solidFill>
              <a:schemeClr val="tx1"/>
            </a:solid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0</a:t>
              </a:r>
            </a:p>
          </p:txBody>
        </p:sp>
        <p:sp>
          <p:nvSpPr>
            <p:cNvPr id="17" name="TextBox 16"/>
            <p:cNvSpPr txBox="1"/>
            <p:nvPr/>
          </p:nvSpPr>
          <p:spPr>
            <a:xfrm>
              <a:off x="2738734" y="5493603"/>
              <a:ext cx="5871865" cy="830997"/>
            </a:xfrm>
            <a:prstGeom prst="rect">
              <a:avLst/>
            </a:prstGeom>
            <a:solidFill>
              <a:schemeClr val="tx1"/>
            </a:solidFill>
          </p:spPr>
          <p:txBody>
            <a:bodyPr wrap="square" rtlCol="0">
              <a:spAutoFit/>
            </a:bodyPr>
            <a:lstStyle/>
            <a:p>
              <a:r>
                <a:rPr lang="en-US" sz="2400" b="1" u="sng" dirty="0">
                  <a:solidFill>
                    <a:schemeClr val="bg1"/>
                  </a:solidFill>
                  <a:latin typeface="Arial" panose="020B0604020202020204" pitchFamily="34" charset="0"/>
                  <a:cs typeface="Arial" panose="020B0604020202020204" pitchFamily="34" charset="0"/>
                </a:rPr>
                <a:t>Early detection methods</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and successful treatment options have been discovered.</a:t>
              </a:r>
            </a:p>
          </p:txBody>
        </p:sp>
      </p:grpSp>
      <p:sp>
        <p:nvSpPr>
          <p:cNvPr id="18" name="TextBox 17"/>
          <p:cNvSpPr txBox="1"/>
          <p:nvPr/>
        </p:nvSpPr>
        <p:spPr>
          <a:xfrm>
            <a:off x="6092690" y="6550223"/>
            <a:ext cx="2975110" cy="307777"/>
          </a:xfrm>
          <a:prstGeom prst="rect">
            <a:avLst/>
          </a:prstGeom>
          <a:noFill/>
        </p:spPr>
        <p:txBody>
          <a:bodyPr wrap="none" rtlCol="0">
            <a:spAutoFit/>
          </a:bodyPr>
          <a:lstStyle/>
          <a:p>
            <a:r>
              <a:rPr lang="en-US" sz="1400" i="1" dirty="0"/>
              <a:t>Adapted from http://www.pancan.org</a:t>
            </a:r>
          </a:p>
        </p:txBody>
      </p:sp>
    </p:spTree>
    <p:extLst>
      <p:ext uri="{BB962C8B-B14F-4D97-AF65-F5344CB8AC3E}">
        <p14:creationId xmlns:p14="http://schemas.microsoft.com/office/powerpoint/2010/main" val="2844279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3785435"/>
              </p:ext>
            </p:extLst>
          </p:nvPr>
        </p:nvGraphicFramePr>
        <p:xfrm>
          <a:off x="76199" y="152400"/>
          <a:ext cx="8991602" cy="6512990"/>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0" u="none" strike="noStrike" dirty="0">
                          <a:solidFill>
                            <a:schemeClr val="bg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1" u="none" strike="noStrike" dirty="0">
                          <a:solidFill>
                            <a:schemeClr val="bg1"/>
                          </a:solidFill>
                          <a:effectLst/>
                          <a:latin typeface="+mn-lt"/>
                          <a:cs typeface="Arial" panose="020B0604020202020204" pitchFamily="34" charset="0"/>
                        </a:rPr>
                        <a:t>GNAS</a:t>
                      </a:r>
                      <a:r>
                        <a:rPr lang="en-US" sz="2800" b="1" i="0" u="none" strike="noStrike" dirty="0">
                          <a:solidFill>
                            <a:schemeClr val="bg1"/>
                          </a:solidFill>
                          <a:effectLst/>
                          <a:latin typeface="+mn-lt"/>
                          <a:cs typeface="Arial" panose="020B0604020202020204" pitchFamily="34" charset="0"/>
                        </a:rPr>
                        <a:t> AF &gt; 55%</a:t>
                      </a: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66753834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2131102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9341725"/>
                  </a:ext>
                </a:extLst>
              </a:tr>
            </a:tbl>
          </a:graphicData>
        </a:graphic>
      </p:graphicFrame>
    </p:spTree>
    <p:extLst>
      <p:ext uri="{BB962C8B-B14F-4D97-AF65-F5344CB8AC3E}">
        <p14:creationId xmlns:p14="http://schemas.microsoft.com/office/powerpoint/2010/main" val="2635875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0888173"/>
              </p:ext>
            </p:extLst>
          </p:nvPr>
        </p:nvGraphicFramePr>
        <p:xfrm>
          <a:off x="76199" y="152400"/>
          <a:ext cx="8991602" cy="6512990"/>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0" u="none" strike="noStrike" dirty="0">
                          <a:solidFill>
                            <a:schemeClr val="bg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1" u="none" strike="noStrike" dirty="0">
                          <a:solidFill>
                            <a:schemeClr val="bg1"/>
                          </a:solidFill>
                          <a:effectLst/>
                          <a:latin typeface="+mn-lt"/>
                          <a:cs typeface="Arial" panose="020B0604020202020204" pitchFamily="34" charset="0"/>
                        </a:rPr>
                        <a:t>GNAS</a:t>
                      </a:r>
                      <a:r>
                        <a:rPr lang="en-US" sz="2800" b="1" i="0" u="none" strike="noStrike" dirty="0">
                          <a:solidFill>
                            <a:schemeClr val="bg1"/>
                          </a:solidFill>
                          <a:effectLst/>
                          <a:latin typeface="+mn-lt"/>
                          <a:cs typeface="Arial" panose="020B0604020202020204" pitchFamily="34" charset="0"/>
                        </a:rPr>
                        <a:t> AF &gt; 55%</a:t>
                      </a: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66753834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000000"/>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2131102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9341725"/>
                  </a:ext>
                </a:extLst>
              </a:tr>
            </a:tbl>
          </a:graphicData>
        </a:graphic>
      </p:graphicFrame>
    </p:spTree>
    <p:extLst>
      <p:ext uri="{BB962C8B-B14F-4D97-AF65-F5344CB8AC3E}">
        <p14:creationId xmlns:p14="http://schemas.microsoft.com/office/powerpoint/2010/main" val="305834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1216676"/>
              </p:ext>
            </p:extLst>
          </p:nvPr>
        </p:nvGraphicFramePr>
        <p:xfrm>
          <a:off x="76199" y="152400"/>
          <a:ext cx="8991602" cy="6512990"/>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0" u="none" strike="noStrike" dirty="0">
                          <a:solidFill>
                            <a:schemeClr val="bg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1" u="none" strike="noStrike" dirty="0">
                          <a:solidFill>
                            <a:schemeClr val="bg1"/>
                          </a:solidFill>
                          <a:effectLst/>
                          <a:latin typeface="+mn-lt"/>
                          <a:cs typeface="Arial" panose="020B0604020202020204" pitchFamily="34" charset="0"/>
                        </a:rPr>
                        <a:t>GNAS</a:t>
                      </a:r>
                      <a:r>
                        <a:rPr lang="en-US" sz="2800" b="1" i="0" u="none" strike="noStrike" dirty="0">
                          <a:solidFill>
                            <a:schemeClr val="bg1"/>
                          </a:solidFill>
                          <a:effectLst/>
                          <a:latin typeface="+mn-lt"/>
                          <a:cs typeface="Arial" panose="020B0604020202020204" pitchFamily="34" charset="0"/>
                        </a:rPr>
                        <a:t> AF &gt; 55%</a:t>
                      </a: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tx1"/>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66753834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tx1"/>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2131102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9341725"/>
                  </a:ext>
                </a:extLst>
              </a:tr>
            </a:tbl>
          </a:graphicData>
        </a:graphic>
      </p:graphicFrame>
    </p:spTree>
    <p:extLst>
      <p:ext uri="{BB962C8B-B14F-4D97-AF65-F5344CB8AC3E}">
        <p14:creationId xmlns:p14="http://schemas.microsoft.com/office/powerpoint/2010/main" val="309514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3480022"/>
              </p:ext>
            </p:extLst>
          </p:nvPr>
        </p:nvGraphicFramePr>
        <p:xfrm>
          <a:off x="76199" y="152400"/>
          <a:ext cx="8991602" cy="6512990"/>
        </p:xfrm>
        <a:graphic>
          <a:graphicData uri="http://schemas.openxmlformats.org/drawingml/2006/table">
            <a:tbl>
              <a:tblPr firstRow="1" bandRow="1">
                <a:tableStyleId>{6E25E649-3F16-4E02-A733-19D2CDBF48F0}</a:tableStyleId>
              </a:tblPr>
              <a:tblGrid>
                <a:gridCol w="167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2895601">
                  <a:extLst>
                    <a:ext uri="{9D8B030D-6E8A-4147-A177-3AD203B41FA5}">
                      <a16:colId xmlns:a16="http://schemas.microsoft.com/office/drawing/2014/main" val="20006"/>
                    </a:ext>
                  </a:extLst>
                </a:gridCol>
              </a:tblGrid>
              <a:tr h="616085">
                <a:tc>
                  <a:txBody>
                    <a:bodyPr/>
                    <a:lstStyle/>
                    <a:p>
                      <a:pPr algn="ctr"/>
                      <a:r>
                        <a:rPr lang="en-US" sz="1600" b="1" dirty="0">
                          <a:latin typeface="+mn-lt"/>
                          <a:cs typeface="Arial" panose="020B0604020202020204" pitchFamily="34" charset="0"/>
                        </a:rPr>
                        <a:t>Surgical</a:t>
                      </a:r>
                      <a:r>
                        <a:rPr lang="en-US" sz="1600" b="1" baseline="0" dirty="0">
                          <a:latin typeface="+mn-lt"/>
                          <a:cs typeface="Arial" panose="020B0604020202020204" pitchFamily="34" charset="0"/>
                        </a:rPr>
                        <a:t> </a:t>
                      </a:r>
                      <a:r>
                        <a:rPr lang="en-US" sz="1600" b="1" baseline="0" dirty="0" err="1">
                          <a:latin typeface="+mn-lt"/>
                          <a:cs typeface="Arial" panose="020B0604020202020204" pitchFamily="34" charset="0"/>
                        </a:rPr>
                        <a:t>Dx</a:t>
                      </a:r>
                      <a:endParaRPr lang="en-US" sz="1600" b="1" dirty="0">
                        <a:latin typeface="+mn-lt"/>
                        <a:cs typeface="Arial" panose="020B0604020202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tc>
                  <a:txBody>
                    <a:bodyPr/>
                    <a:lstStyle/>
                    <a:p>
                      <a:pPr algn="ctr"/>
                      <a:r>
                        <a:rPr lang="en-US" sz="1600" b="1" i="1" dirty="0">
                          <a:solidFill>
                            <a:srgbClr val="FFFF00"/>
                          </a:solidFill>
                          <a:latin typeface="+mn-lt"/>
                          <a:cs typeface="Arial" panose="020B0604020202020204" pitchFamily="34" charset="0"/>
                        </a:rPr>
                        <a:t>KRAS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GNAS</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TP53</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PIK3CA</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solidFill>
                            <a:srgbClr val="FFFF00"/>
                          </a:solidFill>
                          <a:latin typeface="+mn-lt"/>
                          <a:cs typeface="Arial" panose="020B0604020202020204" pitchFamily="34" charset="0"/>
                        </a:rPr>
                        <a:t>PTEN</a:t>
                      </a:r>
                      <a:endParaRPr lang="en-US" sz="1600" b="1" i="1" dirty="0">
                        <a:solidFill>
                          <a:schemeClr val="tx1"/>
                        </a:solidFill>
                        <a:latin typeface="+mn-lt"/>
                        <a:cs typeface="Arial" panose="020B0604020202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a:r>
                        <a:rPr lang="en-US" sz="1600" b="1" i="1" dirty="0">
                          <a:latin typeface="+mn-lt"/>
                          <a:cs typeface="Arial" panose="020B0604020202020204" pitchFamily="34" charset="0"/>
                        </a:rPr>
                        <a:t>KRAS</a:t>
                      </a:r>
                      <a:r>
                        <a:rPr lang="en-US" sz="1600" b="1" dirty="0">
                          <a:latin typeface="+mn-lt"/>
                          <a:cs typeface="Arial" panose="020B0604020202020204" pitchFamily="34" charset="0"/>
                        </a:rPr>
                        <a:t>/</a:t>
                      </a:r>
                      <a:r>
                        <a:rPr lang="en-US" sz="1600" b="1" i="1" dirty="0">
                          <a:latin typeface="+mn-lt"/>
                          <a:cs typeface="Arial" panose="020B0604020202020204" pitchFamily="34" charset="0"/>
                        </a:rPr>
                        <a:t>GNAS</a:t>
                      </a:r>
                      <a:r>
                        <a:rPr lang="en-US" sz="1600" b="1" dirty="0">
                          <a:latin typeface="+mn-lt"/>
                          <a:cs typeface="Arial" panose="020B0604020202020204" pitchFamily="34" charset="0"/>
                        </a:rPr>
                        <a:t> to </a:t>
                      </a:r>
                      <a:r>
                        <a:rPr lang="en-US" sz="1600" b="1" i="1" dirty="0">
                          <a:latin typeface="+mn-lt"/>
                          <a:cs typeface="Arial" panose="020B0604020202020204" pitchFamily="34" charset="0"/>
                        </a:rPr>
                        <a:t>TP53</a:t>
                      </a:r>
                      <a:r>
                        <a:rPr lang="en-US" sz="1600" b="1" dirty="0">
                          <a:latin typeface="+mn-lt"/>
                          <a:cs typeface="Arial" panose="020B0604020202020204" pitchFamily="34" charset="0"/>
                        </a:rPr>
                        <a:t>/</a:t>
                      </a:r>
                      <a:r>
                        <a:rPr lang="en-US" sz="1600" b="1" i="1" dirty="0">
                          <a:latin typeface="+mn-lt"/>
                          <a:cs typeface="Arial" panose="020B0604020202020204" pitchFamily="34" charset="0"/>
                        </a:rPr>
                        <a:t>PIK3CA</a:t>
                      </a:r>
                      <a:r>
                        <a:rPr lang="en-US" sz="1600" b="1" dirty="0">
                          <a:latin typeface="+mn-lt"/>
                          <a:cs typeface="Arial" panose="020B0604020202020204" pitchFamily="34" charset="0"/>
                        </a:rPr>
                        <a:t>/</a:t>
                      </a:r>
                      <a:r>
                        <a:rPr lang="en-US" sz="1600" b="1" i="1" dirty="0">
                          <a:latin typeface="+mn-lt"/>
                          <a:cs typeface="Arial" panose="020B0604020202020204" pitchFamily="34" charset="0"/>
                        </a:rPr>
                        <a:t>PTEN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H Deletion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1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0" u="none" strike="noStrike" dirty="0">
                          <a:solidFill>
                            <a:schemeClr val="bg1"/>
                          </a:solidFill>
                          <a:effectLst/>
                          <a:latin typeface="+mn-lt"/>
                          <a:cs typeface="Arial" panose="020B0604020202020204" pitchFamily="34" charset="0"/>
                        </a:rPr>
                        <a:t>Equivalent AF</a:t>
                      </a: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r>
                        <a:rPr lang="en-US" sz="1600" b="1" i="0" u="none" strike="noStrike" baseline="0" dirty="0">
                          <a:solidFill>
                            <a:schemeClr val="bg1"/>
                          </a:solidFill>
                          <a:effectLst/>
                          <a:latin typeface="+mn-lt"/>
                          <a:cs typeface="Arial" panose="020B0604020202020204" pitchFamily="34" charset="0"/>
                        </a:rPr>
                        <a:t> 7%</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38%, 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mn-lt"/>
                          <a:cs typeface="Arial" panose="020B060402020202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H</a:t>
                      </a:r>
                      <a:r>
                        <a:rPr lang="en-US" sz="1600" b="1" i="0" u="none" strike="noStrike" baseline="0" dirty="0">
                          <a:solidFill>
                            <a:schemeClr val="bg1"/>
                          </a:solidFill>
                          <a:effectLst/>
                          <a:latin typeface="+mn-lt"/>
                          <a:cs typeface="Arial" panose="020B0604020202020204" pitchFamily="34" charset="0"/>
                        </a:rPr>
                        <a:t> Deletion</a:t>
                      </a:r>
                      <a:endParaRPr lang="en-US" sz="16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a:solidFill>
                            <a:srgbClr val="000000"/>
                          </a:solidFill>
                          <a:effectLst/>
                          <a:latin typeface="+mn-lt"/>
                          <a:cs typeface="Arial" panose="020B0604020202020204" pitchFamily="34" charset="0"/>
                        </a:rPr>
                        <a:t>-</a:t>
                      </a: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endParaRPr lang="en-US"/>
                    </a:p>
                  </a:txBody>
                  <a:tcPr/>
                </a:tc>
                <a:extLst>
                  <a:ext uri="{0D108BD9-81ED-4DB2-BD59-A6C34878D82A}">
                    <a16:rowId xmlns:a16="http://schemas.microsoft.com/office/drawing/2014/main" val="3860862757"/>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AdenoCA in 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extLst>
                  <a:ext uri="{0D108BD9-81ED-4DB2-BD59-A6C34878D82A}">
                    <a16:rowId xmlns:a16="http://schemas.microsoft.com/office/drawing/2014/main" val="1383159075"/>
                  </a:ext>
                </a:extLst>
              </a:tr>
              <a:tr h="27432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AdenoCA in</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IPMN</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chemeClr val="bg1"/>
                          </a:solidFill>
                          <a:effectLst/>
                          <a:latin typeface="+mn-lt"/>
                          <a:cs typeface="Arial" panose="020B060402020202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vMerge="1">
                  <a:txBody>
                    <a:bodyPr/>
                    <a:lstStyle/>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4255">
                <a:tc>
                  <a:txBody>
                    <a:bodyPr/>
                    <a:lstStyle/>
                    <a:p>
                      <a:pPr algn="ct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US" sz="1600" b="1" i="0" u="none" strike="noStrike" dirty="0">
                          <a:solidFill>
                            <a:schemeClr val="bg1"/>
                          </a:solidFill>
                          <a:effectLst/>
                          <a:latin typeface="+mn-lt"/>
                          <a:cs typeface="Arial" panose="020B0604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324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800" b="1" i="1" u="none" strike="noStrike" dirty="0">
                          <a:solidFill>
                            <a:schemeClr val="bg1"/>
                          </a:solidFill>
                          <a:effectLst/>
                          <a:latin typeface="+mn-lt"/>
                          <a:cs typeface="Arial" panose="020B0604020202020204" pitchFamily="34" charset="0"/>
                        </a:rPr>
                        <a:t>GNAS</a:t>
                      </a:r>
                      <a:r>
                        <a:rPr lang="en-US" sz="2800" b="1" i="0" u="none" strike="noStrike" dirty="0">
                          <a:solidFill>
                            <a:schemeClr val="bg1"/>
                          </a:solidFill>
                          <a:effectLst/>
                          <a:latin typeface="+mn-lt"/>
                          <a:cs typeface="Arial" panose="020B0604020202020204" pitchFamily="34" charset="0"/>
                        </a:rPr>
                        <a:t> AF &gt; 55%</a:t>
                      </a: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9125547"/>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IPMN with HGD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n-lt"/>
                          <a:cs typeface="Arial" panose="020B0604020202020204" pitchFamily="34" charset="0"/>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tx1"/>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rtl="0" fontAlgn="ctr"/>
                      <a:r>
                        <a:rPr lang="en-US" sz="2800" b="1" i="0" u="none" strike="noStrike" dirty="0">
                          <a:solidFill>
                            <a:schemeClr val="tx1"/>
                          </a:solidFill>
                          <a:effectLst/>
                          <a:latin typeface="+mn-lt"/>
                          <a:cs typeface="Arial" panose="020B0604020202020204" pitchFamily="34" charset="0"/>
                        </a:rPr>
                        <a:t>Not Equivalent</a:t>
                      </a: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3834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tx1"/>
                          </a:solidFill>
                          <a:effectLst/>
                          <a:latin typeface="+mn-lt"/>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21311024"/>
                  </a:ext>
                </a:extLst>
              </a:tr>
              <a:tr h="324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IPMN with LGD</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r>
                        <a:rPr lang="en-US" sz="1600" b="1" i="0" u="none" strike="noStrike" dirty="0">
                          <a:solidFill>
                            <a:schemeClr val="tx1"/>
                          </a:solidFill>
                          <a:effectLst/>
                          <a:latin typeface="+mn-lt"/>
                          <a:cs typeface="Arial" panose="020B0604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en-US" sz="1600" b="1"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9341725"/>
                  </a:ext>
                </a:extLst>
              </a:tr>
            </a:tbl>
          </a:graphicData>
        </a:graphic>
      </p:graphicFrame>
    </p:spTree>
    <p:extLst>
      <p:ext uri="{BB962C8B-B14F-4D97-AF65-F5344CB8AC3E}">
        <p14:creationId xmlns:p14="http://schemas.microsoft.com/office/powerpoint/2010/main" val="3210648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34101" y="1219200"/>
          <a:ext cx="4327450"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nvPr>
        </p:nvGraphicFramePr>
        <p:xfrm>
          <a:off x="162651" y="720858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8" name="Rectangle: Rounded Corners 7">
            <a:extLst>
              <a:ext uri="{FF2B5EF4-FFF2-40B4-BE49-F238E27FC236}">
                <a16:creationId xmlns:a16="http://schemas.microsoft.com/office/drawing/2014/main" id="{EA294556-6F56-4D32-A515-A4EC84203E9B}"/>
              </a:ext>
            </a:extLst>
          </p:cNvPr>
          <p:cNvSpPr/>
          <p:nvPr/>
        </p:nvSpPr>
        <p:spPr>
          <a:xfrm>
            <a:off x="4747791" y="1504951"/>
            <a:ext cx="4062108" cy="2495550"/>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IPMNs w/ Advanced Neoplasia</a:t>
            </a:r>
          </a:p>
          <a:p>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AF &gt;55% or </a:t>
            </a:r>
            <a:r>
              <a:rPr lang="en-US" sz="2000" b="1" i="1" dirty="0">
                <a:solidFill>
                  <a:srgbClr val="FFFF00"/>
                </a:solidFill>
                <a:latin typeface="Arial" panose="020B0604020202020204" pitchFamily="34" charset="0"/>
                <a:cs typeface="Arial" panose="020B0604020202020204" pitchFamily="34" charset="0"/>
              </a:rPr>
              <a:t>KRAS </a:t>
            </a:r>
            <a:r>
              <a:rPr lang="en-US" sz="2000" b="1" dirty="0">
                <a:solidFill>
                  <a:schemeClr val="tx1"/>
                </a:solidFill>
                <a:latin typeface="Arial" panose="020B0604020202020204" pitchFamily="34" charset="0"/>
                <a:cs typeface="Arial" panose="020B0604020202020204" pitchFamily="34" charset="0"/>
              </a:rPr>
              <a:t>and/or </a:t>
            </a:r>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AF = </a:t>
            </a:r>
            <a:r>
              <a:rPr lang="en-US" sz="2000" b="1" i="1" dirty="0">
                <a:solidFill>
                  <a:srgbClr val="FFFF00"/>
                </a:solidFill>
                <a:latin typeface="Arial" panose="020B0604020202020204" pitchFamily="34" charset="0"/>
                <a:cs typeface="Arial" panose="020B0604020202020204" pitchFamily="34" charset="0"/>
              </a:rPr>
              <a:t>TP53</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rgbClr val="FFFF00"/>
                </a:solidFill>
                <a:latin typeface="Arial" panose="020B0604020202020204" pitchFamily="34" charset="0"/>
                <a:cs typeface="Arial" panose="020B0604020202020204" pitchFamily="34" charset="0"/>
              </a:rPr>
              <a:t>PIK3CA</a:t>
            </a:r>
            <a:r>
              <a:rPr lang="en-US" sz="2000" b="1" dirty="0">
                <a:solidFill>
                  <a:schemeClr val="tx1"/>
                </a:solidFill>
                <a:latin typeface="Arial" panose="020B0604020202020204" pitchFamily="34" charset="0"/>
                <a:cs typeface="Arial" panose="020B0604020202020204" pitchFamily="34" charset="0"/>
              </a:rPr>
              <a:t>, and/or </a:t>
            </a:r>
            <a:r>
              <a:rPr lang="en-US" sz="2000" b="1" i="1" dirty="0">
                <a:solidFill>
                  <a:srgbClr val="FFFF00"/>
                </a:solidFill>
                <a:latin typeface="Arial" panose="020B0604020202020204" pitchFamily="34" charset="0"/>
                <a:cs typeface="Arial" panose="020B0604020202020204" pitchFamily="34" charset="0"/>
              </a:rPr>
              <a:t>PTEN</a:t>
            </a:r>
            <a:r>
              <a:rPr lang="en-US" sz="2000" b="1" dirty="0">
                <a:solidFill>
                  <a:srgbClr val="FFFF00"/>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AF</a:t>
            </a:r>
            <a:endParaRPr lang="en-US" sz="2000" b="1" i="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100%</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100%</a:t>
            </a:r>
          </a:p>
        </p:txBody>
      </p:sp>
    </p:spTree>
    <p:extLst>
      <p:ext uri="{BB962C8B-B14F-4D97-AF65-F5344CB8AC3E}">
        <p14:creationId xmlns:p14="http://schemas.microsoft.com/office/powerpoint/2010/main" val="2424401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3466048"/>
              </p:ext>
            </p:extLst>
          </p:nvPr>
        </p:nvGraphicFramePr>
        <p:xfrm>
          <a:off x="334101" y="1219200"/>
          <a:ext cx="4327450" cy="5394960"/>
        </p:xfrm>
        <a:graphic>
          <a:graphicData uri="http://schemas.openxmlformats.org/drawingml/2006/table">
            <a:tbl>
              <a:tblPr firstRow="1" bandRow="1">
                <a:tableStyleId>{6E25E649-3F16-4E02-A733-19D2CDBF48F0}</a:tableStyleId>
              </a:tblPr>
              <a:tblGrid>
                <a:gridCol w="2955849">
                  <a:extLst>
                    <a:ext uri="{9D8B030D-6E8A-4147-A177-3AD203B41FA5}">
                      <a16:colId xmlns:a16="http://schemas.microsoft.com/office/drawing/2014/main" val="20000"/>
                    </a:ext>
                  </a:extLst>
                </a:gridCol>
                <a:gridCol w="1371601">
                  <a:extLst>
                    <a:ext uri="{9D8B030D-6E8A-4147-A177-3AD203B41FA5}">
                      <a16:colId xmlns:a16="http://schemas.microsoft.com/office/drawing/2014/main" val="20001"/>
                    </a:ext>
                  </a:extLst>
                </a:gridCol>
              </a:tblGrid>
              <a:tr h="574052">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a:t>
                      </a:r>
                      <a:r>
                        <a:rPr lang="en-US" sz="1800" b="1" dirty="0" err="1">
                          <a:solidFill>
                            <a:schemeClr val="tx1"/>
                          </a:solidFill>
                          <a:effectLst/>
                          <a:latin typeface="+mn-lt"/>
                          <a:ea typeface="Times New Roman"/>
                          <a:cs typeface="Arial" panose="020B0604020202020204" pitchFamily="34" charset="0"/>
                        </a:rPr>
                        <a:t>AdenoCA</a:t>
                      </a:r>
                      <a:r>
                        <a:rPr lang="en-US" sz="1800" b="1" dirty="0">
                          <a:solidFill>
                            <a:schemeClr val="tx1"/>
                          </a:solidFill>
                          <a:effectLst/>
                          <a:latin typeface="+mn-lt"/>
                          <a:ea typeface="Times New Roman"/>
                          <a:cs typeface="Arial" panose="020B0604020202020204" pitchFamily="34" charset="0"/>
                        </a:rPr>
                        <a:t> arising in an IPMN</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13</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IPMN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4</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  MCN with HGD</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800" b="1" dirty="0">
                          <a:solidFill>
                            <a:schemeClr val="tx1"/>
                          </a:solidFill>
                          <a:effectLst/>
                          <a:latin typeface="+mn-lt"/>
                          <a:ea typeface="Times New Roman"/>
                          <a:cs typeface="Arial" panose="020B0604020202020204" pitchFamily="34" charset="0"/>
                        </a:rPr>
                        <a:t>2</a:t>
                      </a:r>
                      <a:endParaRPr lang="en-US" sz="1800" b="1" dirty="0">
                        <a:solidFill>
                          <a:schemeClr val="tx1"/>
                        </a:solidFill>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04271EB-8845-486B-83EC-D06A89225951}"/>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Molecular</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Analysis</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t>
            </a:r>
            <a:r>
              <a:rPr lang="en-US" sz="4000" b="1" dirty="0" err="1">
                <a:latin typeface="Arial" panose="020B0604020202020204" pitchFamily="34" charset="0"/>
                <a:cs typeface="Arial" panose="020B0604020202020204" pitchFamily="34" charset="0"/>
              </a:rPr>
              <a:t>Panc</a:t>
            </a:r>
            <a:r>
              <a:rPr lang="en-US" sz="4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Cyst Fluid)</a:t>
            </a:r>
          </a:p>
        </p:txBody>
      </p:sp>
      <p:graphicFrame>
        <p:nvGraphicFramePr>
          <p:cNvPr id="4" name="Table 3">
            <a:extLst>
              <a:ext uri="{FF2B5EF4-FFF2-40B4-BE49-F238E27FC236}">
                <a16:creationId xmlns:a16="http://schemas.microsoft.com/office/drawing/2014/main" id="{203D44DE-9C91-48CA-9BF5-089F442ED1F7}"/>
              </a:ext>
            </a:extLst>
          </p:cNvPr>
          <p:cNvGraphicFramePr>
            <a:graphicFrameLocks noGrp="1"/>
          </p:cNvGraphicFramePr>
          <p:nvPr>
            <p:extLst/>
          </p:nvPr>
        </p:nvGraphicFramePr>
        <p:xfrm>
          <a:off x="162651" y="7208580"/>
          <a:ext cx="8531352" cy="5394960"/>
        </p:xfrm>
        <a:graphic>
          <a:graphicData uri="http://schemas.openxmlformats.org/drawingml/2006/table">
            <a:tbl>
              <a:tblPr firstRow="1" bandRow="1">
                <a:tableStyleId>{6E25E649-3F16-4E02-A733-19D2CDBF48F0}</a:tableStyleId>
              </a:tblPr>
              <a:tblGrid>
                <a:gridCol w="29535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03120">
                  <a:extLst>
                    <a:ext uri="{9D8B030D-6E8A-4147-A177-3AD203B41FA5}">
                      <a16:colId xmlns:a16="http://schemas.microsoft.com/office/drawing/2014/main" val="621466946"/>
                    </a:ext>
                  </a:extLst>
                </a:gridCol>
                <a:gridCol w="2103120">
                  <a:extLst>
                    <a:ext uri="{9D8B030D-6E8A-4147-A177-3AD203B41FA5}">
                      <a16:colId xmlns:a16="http://schemas.microsoft.com/office/drawing/2014/main" val="1079551426"/>
                    </a:ext>
                  </a:extLst>
                </a:gridCol>
              </a:tblGrid>
              <a:tr h="640080">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mn-lt"/>
                          <a:cs typeface="Arial" panose="020B0604020202020204" pitchFamily="34" charset="0"/>
                        </a:rPr>
                        <a:t>Surgical Resection</a:t>
                      </a:r>
                      <a:r>
                        <a:rPr lang="en-US" sz="1800" b="1" i="0" u="none" strike="noStrike" kern="1200" baseline="0" dirty="0">
                          <a:solidFill>
                            <a:srgbClr val="FFFFFF"/>
                          </a:solidFill>
                          <a:effectLst/>
                          <a:latin typeface="+mn-lt"/>
                          <a:cs typeface="Arial" panose="020B0604020202020204" pitchFamily="34" charset="0"/>
                        </a:rPr>
                        <a:t> </a:t>
                      </a:r>
                      <a:r>
                        <a:rPr lang="en-US" sz="1800" b="1" i="0" u="none" strike="noStrike" kern="1200" baseline="0" dirty="0" err="1">
                          <a:solidFill>
                            <a:srgbClr val="FFFFFF"/>
                          </a:solidFill>
                          <a:effectLst/>
                          <a:latin typeface="+mn-lt"/>
                          <a:cs typeface="Arial" panose="020B0604020202020204" pitchFamily="34" charset="0"/>
                        </a:rPr>
                        <a:t>Dx</a:t>
                      </a:r>
                      <a:endParaRPr lang="en-US" sz="1800" b="1" i="0" u="none" strike="noStrike" dirty="0">
                        <a:effectLst/>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r>
                        <a:rPr lang="en-US" sz="1800" b="1" dirty="0">
                          <a:latin typeface="+mn-lt"/>
                          <a:cs typeface="Arial" panose="020B0604020202020204" pitchFamily="34" charset="0"/>
                        </a:rPr>
                        <a:t>Total, n = 102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tc>
                  <a:txBody>
                    <a:bodyPr/>
                    <a:lstStyle/>
                    <a:p>
                      <a:pPr algn="ctr"/>
                      <a:endParaRPr lang="en-US" sz="1800" b="1"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50000"/>
                      </a:srgbClr>
                    </a:solidFill>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AdenoCA</a:t>
                      </a:r>
                      <a:r>
                        <a:rPr lang="en-US" sz="1800" b="1" dirty="0">
                          <a:solidFill>
                            <a:srgbClr val="000000"/>
                          </a:solidFill>
                          <a:effectLst/>
                          <a:latin typeface="+mn-lt"/>
                          <a:ea typeface="Times New Roman"/>
                          <a:cs typeface="Arial" panose="020B0604020202020204" pitchFamily="34" charset="0"/>
                        </a:rPr>
                        <a:t> arising in an IPMN</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13</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4</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HGD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IPMN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39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MCN with LGD</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8</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Serous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3</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Cystic PanNET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9</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Acinar cell cystadenoma</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Pseudocyst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17</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Retention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2</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Lymphoepithelial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a:solidFill>
                            <a:srgbClr val="000000"/>
                          </a:solidFill>
                          <a:effectLst/>
                          <a:latin typeface="+mn-lt"/>
                          <a:ea typeface="Times New Roman"/>
                          <a:cs typeface="Arial" panose="020B0604020202020204" pitchFamily="34" charset="0"/>
                        </a:rPr>
                        <a:t>2</a:t>
                      </a: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Epidermoid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60">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  </a:t>
                      </a:r>
                      <a:r>
                        <a:rPr lang="en-US" sz="1800" b="1" dirty="0" err="1">
                          <a:solidFill>
                            <a:srgbClr val="000000"/>
                          </a:solidFill>
                          <a:effectLst/>
                          <a:latin typeface="+mn-lt"/>
                          <a:ea typeface="Times New Roman"/>
                          <a:cs typeface="Arial" panose="020B0604020202020204" pitchFamily="34" charset="0"/>
                        </a:rPr>
                        <a:t>Squamoid</a:t>
                      </a:r>
                      <a:r>
                        <a:rPr lang="en-US" sz="1800" b="1" dirty="0">
                          <a:solidFill>
                            <a:srgbClr val="000000"/>
                          </a:solidFill>
                          <a:effectLst/>
                          <a:latin typeface="+mn-lt"/>
                          <a:ea typeface="Times New Roman"/>
                          <a:cs typeface="Arial" panose="020B0604020202020204" pitchFamily="34" charset="0"/>
                        </a:rPr>
                        <a:t> cyst</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Times New Roman"/>
                          <a:cs typeface="Arial" panose="020B0604020202020204" pitchFamily="34" charset="0"/>
                        </a:rPr>
                        <a:t>1</a:t>
                      </a: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1" dirty="0">
                        <a:effectLst/>
                        <a:latin typeface="+mn-lt"/>
                        <a:ea typeface="Calibri"/>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7" name="Rectangle: Rounded Corners 6">
            <a:extLst>
              <a:ext uri="{FF2B5EF4-FFF2-40B4-BE49-F238E27FC236}">
                <a16:creationId xmlns:a16="http://schemas.microsoft.com/office/drawing/2014/main" id="{BEBACF79-1B49-4A82-A969-657868AF7BB5}"/>
              </a:ext>
            </a:extLst>
          </p:cNvPr>
          <p:cNvSpPr/>
          <p:nvPr/>
        </p:nvSpPr>
        <p:spPr>
          <a:xfrm>
            <a:off x="4747791" y="1504951"/>
            <a:ext cx="4062108" cy="2495550"/>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IPMNs w/ Advanced Neoplasia</a:t>
            </a:r>
          </a:p>
          <a:p>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AF &gt;55% or </a:t>
            </a:r>
            <a:r>
              <a:rPr lang="en-US" sz="2000" b="1" i="1" dirty="0">
                <a:solidFill>
                  <a:srgbClr val="FFFF00"/>
                </a:solidFill>
                <a:latin typeface="Arial" panose="020B0604020202020204" pitchFamily="34" charset="0"/>
                <a:cs typeface="Arial" panose="020B0604020202020204" pitchFamily="34" charset="0"/>
              </a:rPr>
              <a:t>KRAS </a:t>
            </a:r>
            <a:r>
              <a:rPr lang="en-US" sz="2000" b="1" dirty="0">
                <a:solidFill>
                  <a:schemeClr val="tx1"/>
                </a:solidFill>
                <a:latin typeface="Arial" panose="020B0604020202020204" pitchFamily="34" charset="0"/>
                <a:cs typeface="Arial" panose="020B0604020202020204" pitchFamily="34" charset="0"/>
              </a:rPr>
              <a:t>and/or </a:t>
            </a:r>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AF = </a:t>
            </a:r>
            <a:r>
              <a:rPr lang="en-US" sz="2000" b="1" i="1" dirty="0">
                <a:solidFill>
                  <a:srgbClr val="FFFF00"/>
                </a:solidFill>
                <a:latin typeface="Arial" panose="020B0604020202020204" pitchFamily="34" charset="0"/>
                <a:cs typeface="Arial" panose="020B0604020202020204" pitchFamily="34" charset="0"/>
              </a:rPr>
              <a:t>TP53</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rgbClr val="FFFF00"/>
                </a:solidFill>
                <a:latin typeface="Arial" panose="020B0604020202020204" pitchFamily="34" charset="0"/>
                <a:cs typeface="Arial" panose="020B0604020202020204" pitchFamily="34" charset="0"/>
              </a:rPr>
              <a:t>PIK3CA</a:t>
            </a:r>
            <a:r>
              <a:rPr lang="en-US" sz="2000" b="1" dirty="0">
                <a:solidFill>
                  <a:schemeClr val="tx1"/>
                </a:solidFill>
                <a:latin typeface="Arial" panose="020B0604020202020204" pitchFamily="34" charset="0"/>
                <a:cs typeface="Arial" panose="020B0604020202020204" pitchFamily="34" charset="0"/>
              </a:rPr>
              <a:t>, and/or </a:t>
            </a:r>
            <a:r>
              <a:rPr lang="en-US" sz="2000" b="1" i="1" dirty="0">
                <a:solidFill>
                  <a:srgbClr val="FFFF00"/>
                </a:solidFill>
                <a:latin typeface="Arial" panose="020B0604020202020204" pitchFamily="34" charset="0"/>
                <a:cs typeface="Arial" panose="020B0604020202020204" pitchFamily="34" charset="0"/>
              </a:rPr>
              <a:t>PTEN</a:t>
            </a:r>
            <a:r>
              <a:rPr lang="en-US" sz="2000" b="1" dirty="0">
                <a:solidFill>
                  <a:srgbClr val="FFFF00"/>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AF</a:t>
            </a:r>
            <a:endParaRPr lang="en-US" sz="2000" b="1" i="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100%</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100%</a:t>
            </a:r>
          </a:p>
        </p:txBody>
      </p:sp>
      <p:sp>
        <p:nvSpPr>
          <p:cNvPr id="6" name="Rectangle: Rounded Corners 5">
            <a:extLst>
              <a:ext uri="{FF2B5EF4-FFF2-40B4-BE49-F238E27FC236}">
                <a16:creationId xmlns:a16="http://schemas.microsoft.com/office/drawing/2014/main" id="{F216811F-D62F-41B2-AA3D-6A9A6D7B2970}"/>
              </a:ext>
            </a:extLst>
          </p:cNvPr>
          <p:cNvSpPr/>
          <p:nvPr/>
        </p:nvSpPr>
        <p:spPr>
          <a:xfrm>
            <a:off x="4747791" y="4118609"/>
            <a:ext cx="4062108" cy="2495551"/>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IPMNs &amp; MCNs w/ Advanced Neoplasia</a:t>
            </a:r>
          </a:p>
          <a:p>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AF &gt;55% or </a:t>
            </a:r>
            <a:r>
              <a:rPr lang="en-US" sz="2000" b="1" i="1" dirty="0">
                <a:solidFill>
                  <a:srgbClr val="FFFF00"/>
                </a:solidFill>
                <a:latin typeface="Arial" panose="020B0604020202020204" pitchFamily="34" charset="0"/>
                <a:cs typeface="Arial" panose="020B0604020202020204" pitchFamily="34" charset="0"/>
              </a:rPr>
              <a:t>KRAS </a:t>
            </a:r>
            <a:r>
              <a:rPr lang="en-US" sz="2000" b="1" dirty="0">
                <a:solidFill>
                  <a:schemeClr val="tx1"/>
                </a:solidFill>
                <a:latin typeface="Arial" panose="020B0604020202020204" pitchFamily="34" charset="0"/>
                <a:cs typeface="Arial" panose="020B0604020202020204" pitchFamily="34" charset="0"/>
              </a:rPr>
              <a:t>and/or </a:t>
            </a:r>
            <a:r>
              <a:rPr lang="en-US" sz="2000" b="1" i="1" dirty="0">
                <a:solidFill>
                  <a:srgbClr val="FFFF00"/>
                </a:solidFill>
                <a:latin typeface="Arial" panose="020B0604020202020204" pitchFamily="34" charset="0"/>
                <a:cs typeface="Arial" panose="020B0604020202020204" pitchFamily="34" charset="0"/>
              </a:rPr>
              <a:t>GNAS </a:t>
            </a:r>
            <a:r>
              <a:rPr lang="en-US" sz="2000" b="1" dirty="0">
                <a:solidFill>
                  <a:schemeClr val="tx1"/>
                </a:solidFill>
                <a:latin typeface="Arial" panose="020B0604020202020204" pitchFamily="34" charset="0"/>
                <a:cs typeface="Arial" panose="020B0604020202020204" pitchFamily="34" charset="0"/>
              </a:rPr>
              <a:t>AF = </a:t>
            </a:r>
            <a:r>
              <a:rPr lang="en-US" sz="2000" b="1" i="1" dirty="0">
                <a:solidFill>
                  <a:srgbClr val="FFFF00"/>
                </a:solidFill>
                <a:latin typeface="Arial" panose="020B0604020202020204" pitchFamily="34" charset="0"/>
                <a:cs typeface="Arial" panose="020B0604020202020204" pitchFamily="34" charset="0"/>
              </a:rPr>
              <a:t>TP53</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rgbClr val="FFFF00"/>
                </a:solidFill>
                <a:latin typeface="Arial" panose="020B0604020202020204" pitchFamily="34" charset="0"/>
                <a:cs typeface="Arial" panose="020B0604020202020204" pitchFamily="34" charset="0"/>
              </a:rPr>
              <a:t>PIK3CA</a:t>
            </a:r>
            <a:r>
              <a:rPr lang="en-US" sz="2000" b="1" dirty="0">
                <a:solidFill>
                  <a:schemeClr val="tx1"/>
                </a:solidFill>
                <a:latin typeface="Arial" panose="020B0604020202020204" pitchFamily="34" charset="0"/>
                <a:cs typeface="Arial" panose="020B0604020202020204" pitchFamily="34" charset="0"/>
              </a:rPr>
              <a:t>, and/or </a:t>
            </a:r>
            <a:r>
              <a:rPr lang="en-US" sz="2000" b="1" i="1" dirty="0">
                <a:solidFill>
                  <a:srgbClr val="FFFF00"/>
                </a:solidFill>
                <a:latin typeface="Arial" panose="020B0604020202020204" pitchFamily="34" charset="0"/>
                <a:cs typeface="Arial" panose="020B0604020202020204" pitchFamily="34" charset="0"/>
              </a:rPr>
              <a:t>PTEN</a:t>
            </a:r>
            <a:r>
              <a:rPr lang="en-US" sz="2000" b="1" dirty="0">
                <a:solidFill>
                  <a:srgbClr val="FFFF00"/>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AF</a:t>
            </a:r>
            <a:endParaRPr lang="en-US" sz="2000" b="1" i="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Sensitivity: 89%</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Specificity: 100%</a:t>
            </a:r>
          </a:p>
        </p:txBody>
      </p:sp>
    </p:spTree>
    <p:extLst>
      <p:ext uri="{BB962C8B-B14F-4D97-AF65-F5344CB8AC3E}">
        <p14:creationId xmlns:p14="http://schemas.microsoft.com/office/powerpoint/2010/main" val="4114452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19202"/>
            <a:ext cx="8382000" cy="4708981"/>
          </a:xfrm>
          <a:prstGeom prst="rect">
            <a:avLst/>
          </a:prstGeom>
          <a:noFill/>
        </p:spPr>
        <p:txBody>
          <a:bodyPr wrap="square" rtlCol="0">
            <a:spAutoFit/>
          </a:bodyPr>
          <a:lstStyle/>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Integrating molecular testing to pancreatic cyst fluid analysis using next generation sequencing is a useful adjunct in the evaluation of pancreatic cysts.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Among IPMNs, preoperative mutations in </a:t>
            </a:r>
            <a:r>
              <a:rPr lang="en-US" sz="2800" b="1" i="1" dirty="0">
                <a:solidFill>
                  <a:srgbClr val="FFFF00"/>
                </a:solidFill>
                <a:latin typeface="Arial" panose="020B0604020202020204" pitchFamily="34" charset="0"/>
                <a:cs typeface="Arial" panose="020B0604020202020204" pitchFamily="34" charset="0"/>
              </a:rPr>
              <a:t>KRAS</a:t>
            </a:r>
            <a:r>
              <a:rPr lang="en-US" sz="2800" b="1" i="1" dirty="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and/or </a:t>
            </a:r>
            <a:r>
              <a:rPr lang="en-US" sz="2800" b="1" i="1" dirty="0">
                <a:solidFill>
                  <a:srgbClr val="FFFF00"/>
                </a:solidFill>
                <a:latin typeface="Arial" panose="020B0604020202020204" pitchFamily="34" charset="0"/>
                <a:cs typeface="Arial" panose="020B0604020202020204" pitchFamily="34" charset="0"/>
              </a:rPr>
              <a:t>GNAS</a:t>
            </a:r>
            <a:r>
              <a:rPr lang="en-US" sz="2800" b="1" i="1" dirty="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were identified in all resected IPMNs (</a:t>
            </a:r>
            <a:r>
              <a:rPr lang="en-US" sz="2800" b="1" i="1" dirty="0">
                <a:solidFill>
                  <a:prstClr val="white"/>
                </a:solidFill>
                <a:latin typeface="Arial" panose="020B0604020202020204" pitchFamily="34" charset="0"/>
                <a:cs typeface="Arial" panose="020B0604020202020204" pitchFamily="34" charset="0"/>
              </a:rPr>
              <a:t>n = 56</a:t>
            </a:r>
            <a:r>
              <a:rPr lang="en-US" sz="2800" b="1" dirty="0">
                <a:solidFill>
                  <a:prstClr val="white"/>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Mutations in </a:t>
            </a:r>
            <a:r>
              <a:rPr lang="en-US" sz="2800" b="1" i="1" dirty="0">
                <a:solidFill>
                  <a:srgbClr val="FFFF00"/>
                </a:solidFill>
                <a:latin typeface="Arial" panose="020B0604020202020204" pitchFamily="34" charset="0"/>
                <a:cs typeface="Arial" panose="020B0604020202020204" pitchFamily="34" charset="0"/>
              </a:rPr>
              <a:t>TP53</a:t>
            </a:r>
            <a:r>
              <a:rPr lang="en-US" sz="2800" b="1" dirty="0">
                <a:solidFill>
                  <a:prstClr val="white"/>
                </a:solidFill>
                <a:latin typeface="Arial" panose="020B0604020202020204" pitchFamily="34" charset="0"/>
                <a:cs typeface="Arial" panose="020B0604020202020204" pitchFamily="34" charset="0"/>
              </a:rPr>
              <a:t>, </a:t>
            </a:r>
            <a:r>
              <a:rPr lang="en-US" sz="2800" b="1" i="1" dirty="0">
                <a:solidFill>
                  <a:srgbClr val="FFFF00"/>
                </a:solidFill>
                <a:latin typeface="Arial" panose="020B0604020202020204" pitchFamily="34" charset="0"/>
                <a:cs typeface="Arial" panose="020B0604020202020204" pitchFamily="34" charset="0"/>
              </a:rPr>
              <a:t>PIK3CA</a:t>
            </a:r>
            <a:r>
              <a:rPr lang="en-US" sz="2800" b="1" dirty="0">
                <a:solidFill>
                  <a:prstClr val="white"/>
                </a:solidFill>
                <a:latin typeface="Arial" panose="020B0604020202020204" pitchFamily="34" charset="0"/>
                <a:cs typeface="Arial" panose="020B0604020202020204" pitchFamily="34" charset="0"/>
              </a:rPr>
              <a:t> and </a:t>
            </a:r>
            <a:r>
              <a:rPr lang="en-US" sz="2800" b="1" i="1" dirty="0">
                <a:solidFill>
                  <a:srgbClr val="FFFF00"/>
                </a:solidFill>
                <a:latin typeface="Arial" panose="020B0604020202020204" pitchFamily="34" charset="0"/>
                <a:cs typeface="Arial" panose="020B0604020202020204" pitchFamily="34" charset="0"/>
              </a:rPr>
              <a:t>PTEN</a:t>
            </a:r>
            <a:r>
              <a:rPr lang="en-US" sz="2800" b="1" dirty="0">
                <a:solidFill>
                  <a:prstClr val="white"/>
                </a:solidFill>
                <a:latin typeface="Arial" panose="020B0604020202020204" pitchFamily="34" charset="0"/>
                <a:cs typeface="Arial" panose="020B0604020202020204" pitchFamily="34" charset="0"/>
              </a:rPr>
              <a:t> were detected in all pancreatic adenocarcinomas.</a:t>
            </a:r>
          </a:p>
        </p:txBody>
      </p:sp>
      <p:sp>
        <p:nvSpPr>
          <p:cNvPr id="4" name="TextBox 3">
            <a:extLst>
              <a:ext uri="{FF2B5EF4-FFF2-40B4-BE49-F238E27FC236}">
                <a16:creationId xmlns:a16="http://schemas.microsoft.com/office/drawing/2014/main" id="{E72857A5-ED78-4C3A-9C39-BC92602070FE}"/>
              </a:ext>
            </a:extLst>
          </p:cNvPr>
          <p:cNvSpPr txBox="1"/>
          <p:nvPr/>
        </p:nvSpPr>
        <p:spPr>
          <a:xfrm>
            <a:off x="-9525" y="210312"/>
            <a:ext cx="915352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3524887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19203"/>
            <a:ext cx="8382000" cy="5139869"/>
          </a:xfrm>
          <a:prstGeom prst="rect">
            <a:avLst/>
          </a:prstGeom>
          <a:noFill/>
        </p:spPr>
        <p:txBody>
          <a:bodyPr wrap="square" rtlCol="0">
            <a:spAutoFit/>
          </a:bodyPr>
          <a:lstStyle/>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No genetic alterations were detected in </a:t>
            </a:r>
            <a:r>
              <a:rPr lang="en-US" sz="2800" b="1" i="1" dirty="0">
                <a:solidFill>
                  <a:srgbClr val="FFFF00"/>
                </a:solidFill>
                <a:latin typeface="Arial" panose="020B0604020202020204" pitchFamily="34" charset="0"/>
                <a:cs typeface="Arial" panose="020B0604020202020204" pitchFamily="34" charset="0"/>
              </a:rPr>
              <a:t>TP53</a:t>
            </a:r>
            <a:r>
              <a:rPr lang="en-US" sz="2800" b="1" dirty="0">
                <a:solidFill>
                  <a:prstClr val="white"/>
                </a:solidFill>
                <a:latin typeface="Arial" panose="020B0604020202020204" pitchFamily="34" charset="0"/>
                <a:cs typeface="Arial" panose="020B0604020202020204" pitchFamily="34" charset="0"/>
              </a:rPr>
              <a:t>, </a:t>
            </a:r>
            <a:r>
              <a:rPr lang="en-US" sz="2800" b="1" i="1" dirty="0">
                <a:solidFill>
                  <a:srgbClr val="FFFF00"/>
                </a:solidFill>
                <a:latin typeface="Arial" panose="020B0604020202020204" pitchFamily="34" charset="0"/>
                <a:cs typeface="Arial" panose="020B0604020202020204" pitchFamily="34" charset="0"/>
              </a:rPr>
              <a:t>PIK3CA</a:t>
            </a:r>
            <a:r>
              <a:rPr lang="en-US" sz="2800" b="1" dirty="0">
                <a:solidFill>
                  <a:prstClr val="white"/>
                </a:solidFill>
                <a:latin typeface="Arial" panose="020B0604020202020204" pitchFamily="34" charset="0"/>
                <a:cs typeface="Arial" panose="020B0604020202020204" pitchFamily="34" charset="0"/>
              </a:rPr>
              <a:t> and </a:t>
            </a:r>
            <a:r>
              <a:rPr lang="en-US" sz="2800" b="1" i="1" dirty="0">
                <a:solidFill>
                  <a:srgbClr val="FFFF00"/>
                </a:solidFill>
                <a:latin typeface="Arial" panose="020B0604020202020204" pitchFamily="34" charset="0"/>
                <a:cs typeface="Arial" panose="020B0604020202020204" pitchFamily="34" charset="0"/>
              </a:rPr>
              <a:t>PTEN</a:t>
            </a:r>
            <a:r>
              <a:rPr lang="en-US" sz="2800" b="1" dirty="0">
                <a:solidFill>
                  <a:prstClr val="white"/>
                </a:solidFill>
                <a:latin typeface="Arial" panose="020B0604020202020204" pitchFamily="34" charset="0"/>
                <a:cs typeface="Arial" panose="020B0604020202020204" pitchFamily="34" charset="0"/>
              </a:rPr>
              <a:t> in 2 of 4 (50%) IPMNs with high-grade dysplasia.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Three IPMNs with low-grade dysplasia harbored mutations in </a:t>
            </a:r>
            <a:r>
              <a:rPr lang="en-US" sz="2800" b="1" i="1" dirty="0">
                <a:solidFill>
                  <a:srgbClr val="FFFF00"/>
                </a:solidFill>
                <a:latin typeface="Arial" panose="020B0604020202020204" pitchFamily="34" charset="0"/>
                <a:cs typeface="Arial" panose="020B0604020202020204" pitchFamily="34" charset="0"/>
              </a:rPr>
              <a:t>PIK3CA</a:t>
            </a:r>
            <a:r>
              <a:rPr lang="en-US" sz="2800" b="1" dirty="0">
                <a:solidFill>
                  <a:prstClr val="white"/>
                </a:solidFill>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Incorporation of allele frequency (AF) improved the detection of IPMNs with advanced neoplasia (100%):</a:t>
            </a:r>
          </a:p>
          <a:p>
            <a:pPr marL="914400" lvl="1" indent="-457200">
              <a:buFont typeface="Wingdings" panose="05000000000000000000" pitchFamily="2" charset="2"/>
              <a:buChar char="§"/>
            </a:pPr>
            <a:r>
              <a:rPr lang="en-US" sz="2800" b="1" i="1" dirty="0">
                <a:solidFill>
                  <a:srgbClr val="FFFF00"/>
                </a:solidFill>
                <a:latin typeface="Arial" panose="020B0604020202020204" pitchFamily="34" charset="0"/>
                <a:cs typeface="Arial" panose="020B0604020202020204" pitchFamily="34" charset="0"/>
              </a:rPr>
              <a:t>GNAS</a:t>
            </a:r>
            <a:r>
              <a:rPr lang="en-US" sz="2800" b="1" dirty="0">
                <a:solidFill>
                  <a:prstClr val="white"/>
                </a:solidFill>
                <a:latin typeface="Arial" panose="020B0604020202020204" pitchFamily="34" charset="0"/>
                <a:cs typeface="Arial" panose="020B0604020202020204" pitchFamily="34" charset="0"/>
              </a:rPr>
              <a:t> AF &gt; 55% </a:t>
            </a:r>
          </a:p>
          <a:p>
            <a:pPr marL="914400" lvl="1" indent="-457200">
              <a:buFont typeface="Wingdings" panose="05000000000000000000" pitchFamily="2" charset="2"/>
              <a:buChar char="§"/>
            </a:pPr>
            <a:r>
              <a:rPr lang="en-US" sz="2800" b="1" i="1" dirty="0">
                <a:solidFill>
                  <a:srgbClr val="FFFF00"/>
                </a:solidFill>
                <a:latin typeface="Arial" panose="020B0604020202020204" pitchFamily="34" charset="0"/>
                <a:cs typeface="Arial" panose="020B0604020202020204" pitchFamily="34" charset="0"/>
              </a:rPr>
              <a:t>KRAS</a:t>
            </a:r>
            <a:r>
              <a:rPr lang="en-US" sz="2800" b="1" dirty="0">
                <a:solidFill>
                  <a:prstClr val="white"/>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GNAS</a:t>
            </a:r>
            <a:r>
              <a:rPr lang="en-US" sz="2800" b="1" dirty="0">
                <a:solidFill>
                  <a:prstClr val="white"/>
                </a:solidFill>
                <a:latin typeface="Arial" panose="020B0604020202020204" pitchFamily="34" charset="0"/>
                <a:cs typeface="Arial" panose="020B0604020202020204" pitchFamily="34" charset="0"/>
              </a:rPr>
              <a:t> AF = </a:t>
            </a:r>
            <a:r>
              <a:rPr lang="en-US" sz="2800" b="1" i="1" dirty="0">
                <a:solidFill>
                  <a:srgbClr val="FFFF00"/>
                </a:solidFill>
                <a:latin typeface="Arial" panose="020B0604020202020204" pitchFamily="34" charset="0"/>
                <a:cs typeface="Arial" panose="020B0604020202020204" pitchFamily="34" charset="0"/>
              </a:rPr>
              <a:t>TP53</a:t>
            </a:r>
            <a:r>
              <a:rPr lang="en-US" sz="2800" b="1" dirty="0">
                <a:solidFill>
                  <a:prstClr val="white"/>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PIK3CA</a:t>
            </a:r>
            <a:r>
              <a:rPr lang="en-US" sz="2800" b="1" dirty="0">
                <a:solidFill>
                  <a:prstClr val="white"/>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PTEN</a:t>
            </a:r>
            <a:r>
              <a:rPr lang="en-US" sz="2800" b="1" dirty="0">
                <a:solidFill>
                  <a:prstClr val="white"/>
                </a:solidFill>
                <a:latin typeface="Arial" panose="020B0604020202020204" pitchFamily="34" charset="0"/>
                <a:cs typeface="Arial" panose="020B0604020202020204" pitchFamily="34" charset="0"/>
              </a:rPr>
              <a:t> AF</a:t>
            </a:r>
          </a:p>
        </p:txBody>
      </p:sp>
      <p:sp>
        <p:nvSpPr>
          <p:cNvPr id="4" name="TextBox 3">
            <a:extLst>
              <a:ext uri="{FF2B5EF4-FFF2-40B4-BE49-F238E27FC236}">
                <a16:creationId xmlns:a16="http://schemas.microsoft.com/office/drawing/2014/main" id="{E72857A5-ED78-4C3A-9C39-BC92602070FE}"/>
              </a:ext>
            </a:extLst>
          </p:cNvPr>
          <p:cNvSpPr txBox="1"/>
          <p:nvPr/>
        </p:nvSpPr>
        <p:spPr>
          <a:xfrm>
            <a:off x="-9525" y="210312"/>
            <a:ext cx="915352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4033927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23176"/>
            <a:ext cx="8382000" cy="1384995"/>
          </a:xfrm>
          <a:prstGeom prst="rect">
            <a:avLst/>
          </a:prstGeom>
          <a:noFill/>
        </p:spPr>
        <p:txBody>
          <a:bodyPr wrap="square" rtlCol="0">
            <a:spAutoFit/>
          </a:bodyPr>
          <a:lstStyle/>
          <a:p>
            <a:pPr marL="28575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Surveillance protocol for molecularly profiled pancreatic cysts (</a:t>
            </a:r>
            <a:r>
              <a:rPr lang="en-US" sz="2800" b="1" dirty="0">
                <a:solidFill>
                  <a:srgbClr val="FFFF00"/>
                </a:solidFill>
                <a:latin typeface="Arial" panose="020B0604020202020204" pitchFamily="34" charset="0"/>
                <a:cs typeface="Arial" panose="020B0604020202020204" pitchFamily="34" charset="0"/>
              </a:rPr>
              <a:t>risk</a:t>
            </a:r>
            <a:r>
              <a:rPr lang="en-US" sz="2800" b="1" dirty="0">
                <a:solidFill>
                  <a:prstClr val="white"/>
                </a:solidFill>
                <a:latin typeface="Arial" panose="020B0604020202020204" pitchFamily="34" charset="0"/>
                <a:cs typeface="Arial" panose="020B0604020202020204" pitchFamily="34" charset="0"/>
              </a:rPr>
              <a:t> vs. </a:t>
            </a:r>
            <a:r>
              <a:rPr lang="en-US" sz="2800" b="1" dirty="0">
                <a:solidFill>
                  <a:srgbClr val="FFFF00"/>
                </a:solidFill>
                <a:latin typeface="Arial" panose="020B0604020202020204" pitchFamily="34" charset="0"/>
                <a:cs typeface="Arial" panose="020B0604020202020204" pitchFamily="34" charset="0"/>
              </a:rPr>
              <a:t>early detection</a:t>
            </a:r>
            <a:r>
              <a:rPr lang="en-US" sz="2800" b="1" dirty="0">
                <a:solidFill>
                  <a:prstClr val="white"/>
                </a:solidFill>
                <a:latin typeface="Arial" panose="020B0604020202020204" pitchFamily="34" charset="0"/>
                <a:cs typeface="Arial" panose="020B0604020202020204" pitchFamily="34" charset="0"/>
              </a:rPr>
              <a:t>). </a:t>
            </a:r>
          </a:p>
          <a:p>
            <a:pPr marL="285750" lvl="0" indent="-285750">
              <a:buFont typeface="Arial" pitchFamily="34" charset="0"/>
              <a:buChar char="•"/>
            </a:pPr>
            <a:endParaRPr lang="en-US" sz="2800" b="1"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2857A5-ED78-4C3A-9C39-BC92602070FE}"/>
              </a:ext>
            </a:extLst>
          </p:cNvPr>
          <p:cNvSpPr txBox="1"/>
          <p:nvPr/>
        </p:nvSpPr>
        <p:spPr>
          <a:xfrm>
            <a:off x="-9525" y="210312"/>
            <a:ext cx="915352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Future Directions</a:t>
            </a:r>
          </a:p>
        </p:txBody>
      </p:sp>
    </p:spTree>
    <p:extLst>
      <p:ext uri="{BB962C8B-B14F-4D97-AF65-F5344CB8AC3E}">
        <p14:creationId xmlns:p14="http://schemas.microsoft.com/office/powerpoint/2010/main" val="3445769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23176"/>
            <a:ext cx="8382000" cy="1384995"/>
          </a:xfrm>
          <a:prstGeom prst="rect">
            <a:avLst/>
          </a:prstGeom>
          <a:noFill/>
        </p:spPr>
        <p:txBody>
          <a:bodyPr wrap="square" rtlCol="0">
            <a:spAutoFit/>
          </a:bodyPr>
          <a:lstStyle/>
          <a:p>
            <a:pPr marL="28575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Surveillance protocol for molecularly profiled pancreatic cysts (</a:t>
            </a:r>
            <a:r>
              <a:rPr lang="en-US" sz="2800" b="1" dirty="0">
                <a:solidFill>
                  <a:srgbClr val="FFFF00"/>
                </a:solidFill>
                <a:latin typeface="Arial" panose="020B0604020202020204" pitchFamily="34" charset="0"/>
                <a:cs typeface="Arial" panose="020B0604020202020204" pitchFamily="34" charset="0"/>
              </a:rPr>
              <a:t>risk</a:t>
            </a:r>
            <a:r>
              <a:rPr lang="en-US" sz="2800" b="1" dirty="0">
                <a:solidFill>
                  <a:prstClr val="white"/>
                </a:solidFill>
                <a:latin typeface="Arial" panose="020B0604020202020204" pitchFamily="34" charset="0"/>
                <a:cs typeface="Arial" panose="020B0604020202020204" pitchFamily="34" charset="0"/>
              </a:rPr>
              <a:t> vs. </a:t>
            </a:r>
            <a:r>
              <a:rPr lang="en-US" sz="2800" b="1" dirty="0">
                <a:solidFill>
                  <a:srgbClr val="FFFF00"/>
                </a:solidFill>
                <a:latin typeface="Arial" panose="020B0604020202020204" pitchFamily="34" charset="0"/>
                <a:cs typeface="Arial" panose="020B0604020202020204" pitchFamily="34" charset="0"/>
              </a:rPr>
              <a:t>early detection</a:t>
            </a:r>
            <a:r>
              <a:rPr lang="en-US" sz="2800" b="1" dirty="0">
                <a:solidFill>
                  <a:prstClr val="white"/>
                </a:solidFill>
                <a:latin typeface="Arial" panose="020B0604020202020204" pitchFamily="34" charset="0"/>
                <a:cs typeface="Arial" panose="020B0604020202020204" pitchFamily="34" charset="0"/>
              </a:rPr>
              <a:t>). </a:t>
            </a:r>
          </a:p>
          <a:p>
            <a:pPr marL="285750" lvl="0" indent="-285750">
              <a:buFont typeface="Arial" pitchFamily="34" charset="0"/>
              <a:buChar char="•"/>
            </a:pPr>
            <a:endParaRPr lang="en-US" sz="2800" b="1"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2857A5-ED78-4C3A-9C39-BC92602070FE}"/>
              </a:ext>
            </a:extLst>
          </p:cNvPr>
          <p:cNvSpPr txBox="1"/>
          <p:nvPr/>
        </p:nvSpPr>
        <p:spPr>
          <a:xfrm>
            <a:off x="-9525" y="210312"/>
            <a:ext cx="915352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Future Directions</a:t>
            </a:r>
          </a:p>
        </p:txBody>
      </p:sp>
      <p:pic>
        <p:nvPicPr>
          <p:cNvPr id="9" name="Picture 8">
            <a:extLst>
              <a:ext uri="{FF2B5EF4-FFF2-40B4-BE49-F238E27FC236}">
                <a16:creationId xmlns:a16="http://schemas.microsoft.com/office/drawing/2014/main" id="{8081B873-F8E6-4217-AAAB-01A0F5B0D807}"/>
              </a:ext>
            </a:extLst>
          </p:cNvPr>
          <p:cNvPicPr>
            <a:picLocks noChangeAspect="1"/>
          </p:cNvPicPr>
          <p:nvPr/>
        </p:nvPicPr>
        <p:blipFill>
          <a:blip r:embed="rId3"/>
          <a:stretch>
            <a:fillRect/>
          </a:stretch>
        </p:blipFill>
        <p:spPr>
          <a:xfrm>
            <a:off x="144383" y="3276600"/>
            <a:ext cx="4418518" cy="3336650"/>
          </a:xfrm>
          <a:prstGeom prst="rect">
            <a:avLst/>
          </a:prstGeom>
          <a:ln w="28575">
            <a:solidFill>
              <a:schemeClr val="bg1"/>
            </a:solidFill>
          </a:ln>
        </p:spPr>
      </p:pic>
      <p:sp>
        <p:nvSpPr>
          <p:cNvPr id="12" name="TextBox 11">
            <a:extLst>
              <a:ext uri="{FF2B5EF4-FFF2-40B4-BE49-F238E27FC236}">
                <a16:creationId xmlns:a16="http://schemas.microsoft.com/office/drawing/2014/main" id="{5B71531A-A476-48F7-8E4C-C8DF7A02CD88}"/>
              </a:ext>
            </a:extLst>
          </p:cNvPr>
          <p:cNvSpPr txBox="1"/>
          <p:nvPr/>
        </p:nvSpPr>
        <p:spPr>
          <a:xfrm>
            <a:off x="990600" y="2217003"/>
            <a:ext cx="2927407" cy="830997"/>
          </a:xfrm>
          <a:prstGeom prst="rect">
            <a:avLst/>
          </a:prstGeom>
          <a:solidFill>
            <a:schemeClr val="tx1"/>
          </a:solidFill>
        </p:spPr>
        <p:txBody>
          <a:bodyPr wrap="square" rtlCol="0">
            <a:spAutoFit/>
          </a:bodyPr>
          <a:lstStyle/>
          <a:p>
            <a:pPr algn="r"/>
            <a:r>
              <a:rPr lang="en-US" sz="4800" dirty="0">
                <a:solidFill>
                  <a:schemeClr val="bg1"/>
                </a:solidFill>
                <a:latin typeface="Arial" panose="020B0604020202020204" pitchFamily="34" charset="0"/>
                <a:cs typeface="Arial" panose="020B0604020202020204" pitchFamily="34" charset="0"/>
              </a:rPr>
              <a:t>3,231,000</a:t>
            </a:r>
            <a:endParaRPr lang="en-US" sz="4800" baseline="300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62B101-4975-45E8-9448-23FD9858C39B}"/>
              </a:ext>
            </a:extLst>
          </p:cNvPr>
          <p:cNvSpPr txBox="1"/>
          <p:nvPr/>
        </p:nvSpPr>
        <p:spPr>
          <a:xfrm>
            <a:off x="3958281" y="2217003"/>
            <a:ext cx="4042719"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mucinous pancreatic cyst</a:t>
            </a:r>
            <a:r>
              <a:rPr lang="en-US"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8987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082889-55DE-4840-BF07-B61AA4E8543A}"/>
              </a:ext>
            </a:extLst>
          </p:cNvPr>
          <p:cNvPicPr>
            <a:picLocks noChangeAspect="1"/>
          </p:cNvPicPr>
          <p:nvPr/>
        </p:nvPicPr>
        <p:blipFill>
          <a:blip r:embed="rId3"/>
          <a:stretch>
            <a:fillRect/>
          </a:stretch>
        </p:blipFill>
        <p:spPr>
          <a:xfrm>
            <a:off x="-76200" y="1050166"/>
            <a:ext cx="9296400" cy="3441150"/>
          </a:xfrm>
          <a:prstGeom prst="rect">
            <a:avLst/>
          </a:prstGeom>
        </p:spPr>
      </p:pic>
      <p:sp>
        <p:nvSpPr>
          <p:cNvPr id="9" name="Rectangle 8">
            <a:extLst>
              <a:ext uri="{FF2B5EF4-FFF2-40B4-BE49-F238E27FC236}">
                <a16:creationId xmlns:a16="http://schemas.microsoft.com/office/drawing/2014/main" id="{BA0E3F24-9F3E-4DB1-818A-E35B7843A996}"/>
              </a:ext>
            </a:extLst>
          </p:cNvPr>
          <p:cNvSpPr/>
          <p:nvPr/>
        </p:nvSpPr>
        <p:spPr>
          <a:xfrm>
            <a:off x="152400" y="1202566"/>
            <a:ext cx="8763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6FCCEBAC-2514-4232-99A5-FFA707C4A322}"/>
              </a:ext>
            </a:extLst>
          </p:cNvPr>
          <p:cNvSpPr/>
          <p:nvPr/>
        </p:nvSpPr>
        <p:spPr>
          <a:xfrm>
            <a:off x="190500" y="1724677"/>
            <a:ext cx="3467100" cy="239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6F9DA5DD-423A-44A0-9810-253BADC9DAA8}"/>
              </a:ext>
            </a:extLst>
          </p:cNvPr>
          <p:cNvSpPr/>
          <p:nvPr/>
        </p:nvSpPr>
        <p:spPr>
          <a:xfrm>
            <a:off x="7600950" y="1496077"/>
            <a:ext cx="1314450" cy="239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EACB9393-A212-4A7E-A2C0-CC44FBA66901}"/>
              </a:ext>
            </a:extLst>
          </p:cNvPr>
          <p:cNvSpPr/>
          <p:nvPr/>
        </p:nvSpPr>
        <p:spPr>
          <a:xfrm>
            <a:off x="2133600" y="1616021"/>
            <a:ext cx="1524000" cy="35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8B130CA7-9039-461C-A489-A8E58058E65C}"/>
              </a:ext>
            </a:extLst>
          </p:cNvPr>
          <p:cNvSpPr/>
          <p:nvPr/>
        </p:nvSpPr>
        <p:spPr>
          <a:xfrm>
            <a:off x="3505200" y="1317718"/>
            <a:ext cx="1524000" cy="35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B1FD659D-EF5C-4065-AE22-78F17237D672}"/>
              </a:ext>
            </a:extLst>
          </p:cNvPr>
          <p:cNvSpPr/>
          <p:nvPr/>
        </p:nvSpPr>
        <p:spPr>
          <a:xfrm rot="5400000">
            <a:off x="6016897" y="1134048"/>
            <a:ext cx="460943" cy="611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a:extLst>
              <a:ext uri="{FF2B5EF4-FFF2-40B4-BE49-F238E27FC236}">
                <a16:creationId xmlns:a16="http://schemas.microsoft.com/office/drawing/2014/main" id="{39F0AF13-DDEE-45A8-AC7B-48B8DCAB7972}"/>
              </a:ext>
            </a:extLst>
          </p:cNvPr>
          <p:cNvSpPr txBox="1"/>
          <p:nvPr/>
        </p:nvSpPr>
        <p:spPr>
          <a:xfrm>
            <a:off x="592552" y="1207513"/>
            <a:ext cx="2015295" cy="461665"/>
          </a:xfrm>
          <a:prstGeom prst="rect">
            <a:avLst/>
          </a:prstGeom>
          <a:noFill/>
        </p:spPr>
        <p:txBody>
          <a:bodyPr wrap="none" rtlCol="0">
            <a:spAutoFit/>
          </a:bodyPr>
          <a:lstStyle/>
          <a:p>
            <a:r>
              <a:rPr lang="en-US" sz="2400" b="1" dirty="0">
                <a:solidFill>
                  <a:prstClr val="black"/>
                </a:solidFill>
                <a:latin typeface="Arial" panose="020B0604020202020204" pitchFamily="34" charset="0"/>
                <a:cs typeface="Arial" panose="020B0604020202020204" pitchFamily="34" charset="0"/>
              </a:rPr>
              <a:t>Normal Duct</a:t>
            </a:r>
          </a:p>
        </p:txBody>
      </p:sp>
      <p:sp>
        <p:nvSpPr>
          <p:cNvPr id="17" name="TextBox 16">
            <a:extLst>
              <a:ext uri="{FF2B5EF4-FFF2-40B4-BE49-F238E27FC236}">
                <a16:creationId xmlns:a16="http://schemas.microsoft.com/office/drawing/2014/main" id="{958C23F6-A026-4A7C-A3DC-70F092394C65}"/>
              </a:ext>
            </a:extLst>
          </p:cNvPr>
          <p:cNvSpPr txBox="1"/>
          <p:nvPr/>
        </p:nvSpPr>
        <p:spPr>
          <a:xfrm>
            <a:off x="0" y="202644"/>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Pancreatic Cancer = Genetic Disease</a:t>
            </a:r>
          </a:p>
        </p:txBody>
      </p:sp>
      <p:cxnSp>
        <p:nvCxnSpPr>
          <p:cNvPr id="19" name="Straight Arrow Connector 18">
            <a:extLst>
              <a:ext uri="{FF2B5EF4-FFF2-40B4-BE49-F238E27FC236}">
                <a16:creationId xmlns:a16="http://schemas.microsoft.com/office/drawing/2014/main" id="{E2B68167-DD5E-4A85-A411-FCD06122BD84}"/>
              </a:ext>
            </a:extLst>
          </p:cNvPr>
          <p:cNvCxnSpPr>
            <a:cxnSpLocks/>
          </p:cNvCxnSpPr>
          <p:nvPr/>
        </p:nvCxnSpPr>
        <p:spPr>
          <a:xfrm flipH="1">
            <a:off x="533402" y="1669178"/>
            <a:ext cx="542923" cy="110156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AD44E4B-061B-4836-8555-DC7DB34C1392}"/>
              </a:ext>
            </a:extLst>
          </p:cNvPr>
          <p:cNvSpPr txBox="1"/>
          <p:nvPr/>
        </p:nvSpPr>
        <p:spPr>
          <a:xfrm>
            <a:off x="7349333" y="983643"/>
            <a:ext cx="1748751" cy="830997"/>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Invasive Cancer</a:t>
            </a:r>
          </a:p>
        </p:txBody>
      </p:sp>
      <p:cxnSp>
        <p:nvCxnSpPr>
          <p:cNvPr id="28" name="Straight Arrow Connector 27">
            <a:extLst>
              <a:ext uri="{FF2B5EF4-FFF2-40B4-BE49-F238E27FC236}">
                <a16:creationId xmlns:a16="http://schemas.microsoft.com/office/drawing/2014/main" id="{D08899CA-3B2E-45EF-8E60-FFC820D57155}"/>
              </a:ext>
            </a:extLst>
          </p:cNvPr>
          <p:cNvCxnSpPr>
            <a:cxnSpLocks/>
          </p:cNvCxnSpPr>
          <p:nvPr/>
        </p:nvCxnSpPr>
        <p:spPr>
          <a:xfrm>
            <a:off x="7924800" y="1802489"/>
            <a:ext cx="298908" cy="63142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24E26F-79DE-400F-A8B7-E40107194923}"/>
              </a:ext>
            </a:extLst>
          </p:cNvPr>
          <p:cNvSpPr/>
          <p:nvPr/>
        </p:nvSpPr>
        <p:spPr>
          <a:xfrm>
            <a:off x="914400" y="2433916"/>
            <a:ext cx="649224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a:extLst>
              <a:ext uri="{FF2B5EF4-FFF2-40B4-BE49-F238E27FC236}">
                <a16:creationId xmlns:a16="http://schemas.microsoft.com/office/drawing/2014/main" id="{AD6DE4A7-FD27-4699-97B5-3419E6BC9674}"/>
              </a:ext>
            </a:extLst>
          </p:cNvPr>
          <p:cNvSpPr/>
          <p:nvPr/>
        </p:nvSpPr>
        <p:spPr>
          <a:xfrm>
            <a:off x="3094949" y="1400378"/>
            <a:ext cx="4220251" cy="253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a:extLst>
              <a:ext uri="{FF2B5EF4-FFF2-40B4-BE49-F238E27FC236}">
                <a16:creationId xmlns:a16="http://schemas.microsoft.com/office/drawing/2014/main" id="{C4E9B65F-EE73-4947-8899-5FC34B991B8F}"/>
              </a:ext>
            </a:extLst>
          </p:cNvPr>
          <p:cNvSpPr/>
          <p:nvPr/>
        </p:nvSpPr>
        <p:spPr>
          <a:xfrm>
            <a:off x="2104349" y="1813778"/>
            <a:ext cx="4220251" cy="253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34">
            <a:extLst>
              <a:ext uri="{FF2B5EF4-FFF2-40B4-BE49-F238E27FC236}">
                <a16:creationId xmlns:a16="http://schemas.microsoft.com/office/drawing/2014/main" id="{6219A8AD-A50A-409A-930D-F63763D959CB}"/>
              </a:ext>
            </a:extLst>
          </p:cNvPr>
          <p:cNvPicPr>
            <a:picLocks noChangeAspect="1"/>
          </p:cNvPicPr>
          <p:nvPr/>
        </p:nvPicPr>
        <p:blipFill rotWithShape="1">
          <a:blip r:embed="rId3"/>
          <a:srcRect l="10655" t="39310" r="77489"/>
          <a:stretch/>
        </p:blipFill>
        <p:spPr>
          <a:xfrm>
            <a:off x="914400" y="2402894"/>
            <a:ext cx="1102124" cy="2088421"/>
          </a:xfrm>
          <a:prstGeom prst="rect">
            <a:avLst/>
          </a:prstGeom>
        </p:spPr>
      </p:pic>
      <p:pic>
        <p:nvPicPr>
          <p:cNvPr id="36" name="Picture 35">
            <a:extLst>
              <a:ext uri="{FF2B5EF4-FFF2-40B4-BE49-F238E27FC236}">
                <a16:creationId xmlns:a16="http://schemas.microsoft.com/office/drawing/2014/main" id="{87B72E26-C699-47EE-847E-DA3B3B22BAFF}"/>
              </a:ext>
            </a:extLst>
          </p:cNvPr>
          <p:cNvPicPr>
            <a:picLocks noChangeAspect="1"/>
          </p:cNvPicPr>
          <p:nvPr/>
        </p:nvPicPr>
        <p:blipFill rotWithShape="1">
          <a:blip r:embed="rId3"/>
          <a:srcRect l="22511" t="27634" r="60655"/>
          <a:stretch/>
        </p:blipFill>
        <p:spPr>
          <a:xfrm>
            <a:off x="2016524" y="2001108"/>
            <a:ext cx="1564876" cy="2490208"/>
          </a:xfrm>
          <a:prstGeom prst="rect">
            <a:avLst/>
          </a:prstGeom>
        </p:spPr>
      </p:pic>
      <p:pic>
        <p:nvPicPr>
          <p:cNvPr id="37" name="Picture 36">
            <a:extLst>
              <a:ext uri="{FF2B5EF4-FFF2-40B4-BE49-F238E27FC236}">
                <a16:creationId xmlns:a16="http://schemas.microsoft.com/office/drawing/2014/main" id="{B786D122-5776-4DCF-99D4-508E8E64612D}"/>
              </a:ext>
            </a:extLst>
          </p:cNvPr>
          <p:cNvPicPr>
            <a:picLocks noChangeAspect="1"/>
          </p:cNvPicPr>
          <p:nvPr/>
        </p:nvPicPr>
        <p:blipFill rotWithShape="1">
          <a:blip r:embed="rId3"/>
          <a:srcRect l="39344" t="17988" r="41700"/>
          <a:stretch/>
        </p:blipFill>
        <p:spPr>
          <a:xfrm>
            <a:off x="3581400" y="1669178"/>
            <a:ext cx="1762124" cy="2822138"/>
          </a:xfrm>
          <a:prstGeom prst="rect">
            <a:avLst/>
          </a:prstGeom>
        </p:spPr>
      </p:pic>
      <p:pic>
        <p:nvPicPr>
          <p:cNvPr id="38" name="Picture 37">
            <a:extLst>
              <a:ext uri="{FF2B5EF4-FFF2-40B4-BE49-F238E27FC236}">
                <a16:creationId xmlns:a16="http://schemas.microsoft.com/office/drawing/2014/main" id="{8FFE4328-21FD-424E-8FFD-3AEBBAB4397C}"/>
              </a:ext>
            </a:extLst>
          </p:cNvPr>
          <p:cNvPicPr>
            <a:picLocks noChangeAspect="1"/>
          </p:cNvPicPr>
          <p:nvPr/>
        </p:nvPicPr>
        <p:blipFill rotWithShape="1">
          <a:blip r:embed="rId3"/>
          <a:srcRect l="58301" t="15699" r="19669"/>
          <a:stretch/>
        </p:blipFill>
        <p:spPr>
          <a:xfrm>
            <a:off x="5343524" y="1590406"/>
            <a:ext cx="2047875" cy="2900910"/>
          </a:xfrm>
          <a:prstGeom prst="rect">
            <a:avLst/>
          </a:prstGeom>
        </p:spPr>
      </p:pic>
      <p:sp>
        <p:nvSpPr>
          <p:cNvPr id="12" name="Rectangle 11">
            <a:extLst>
              <a:ext uri="{FF2B5EF4-FFF2-40B4-BE49-F238E27FC236}">
                <a16:creationId xmlns:a16="http://schemas.microsoft.com/office/drawing/2014/main" id="{B68BEF06-6406-4EAB-A24A-A209E9E8D63A}"/>
              </a:ext>
            </a:extLst>
          </p:cNvPr>
          <p:cNvSpPr/>
          <p:nvPr/>
        </p:nvSpPr>
        <p:spPr>
          <a:xfrm>
            <a:off x="609600" y="3488566"/>
            <a:ext cx="67056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a:extLst>
              <a:ext uri="{FF2B5EF4-FFF2-40B4-BE49-F238E27FC236}">
                <a16:creationId xmlns:a16="http://schemas.microsoft.com/office/drawing/2014/main" id="{8D5052F9-01EF-4ECC-BB09-3CA6F16B8C5C}"/>
              </a:ext>
            </a:extLst>
          </p:cNvPr>
          <p:cNvSpPr txBox="1"/>
          <p:nvPr/>
        </p:nvSpPr>
        <p:spPr>
          <a:xfrm>
            <a:off x="990600" y="3429068"/>
            <a:ext cx="2514600" cy="461665"/>
          </a:xfrm>
          <a:prstGeom prst="rect">
            <a:avLst/>
          </a:prstGeom>
          <a:noFill/>
          <a:ln w="28575">
            <a:solidFill>
              <a:schemeClr val="bg1"/>
            </a:solidFill>
          </a:ln>
        </p:spPr>
        <p:txBody>
          <a:bodyPr wrap="square" rtlCol="0">
            <a:spAutoFit/>
          </a:bodyPr>
          <a:lstStyle/>
          <a:p>
            <a:pPr algn="ctr"/>
            <a:r>
              <a:rPr lang="en-US" sz="2400" b="1" i="1" dirty="0">
                <a:solidFill>
                  <a:prstClr val="black"/>
                </a:solidFill>
                <a:latin typeface="Arial" panose="020B0604020202020204" pitchFamily="34" charset="0"/>
                <a:cs typeface="Arial" panose="020B0604020202020204" pitchFamily="34" charset="0"/>
              </a:rPr>
              <a:t>KRAS</a:t>
            </a:r>
          </a:p>
        </p:txBody>
      </p:sp>
      <p:sp>
        <p:nvSpPr>
          <p:cNvPr id="40" name="TextBox 39">
            <a:extLst>
              <a:ext uri="{FF2B5EF4-FFF2-40B4-BE49-F238E27FC236}">
                <a16:creationId xmlns:a16="http://schemas.microsoft.com/office/drawing/2014/main" id="{BE5A296F-4464-489B-B80E-0650547200A1}"/>
              </a:ext>
            </a:extLst>
          </p:cNvPr>
          <p:cNvSpPr txBox="1"/>
          <p:nvPr/>
        </p:nvSpPr>
        <p:spPr>
          <a:xfrm>
            <a:off x="990600" y="3957916"/>
            <a:ext cx="4343400" cy="461665"/>
          </a:xfrm>
          <a:prstGeom prst="rect">
            <a:avLst/>
          </a:prstGeom>
          <a:noFill/>
          <a:ln w="28575">
            <a:solidFill>
              <a:schemeClr val="bg1"/>
            </a:solidFill>
          </a:ln>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Telomere Shortening</a:t>
            </a:r>
          </a:p>
        </p:txBody>
      </p:sp>
      <p:sp>
        <p:nvSpPr>
          <p:cNvPr id="41" name="TextBox 40">
            <a:extLst>
              <a:ext uri="{FF2B5EF4-FFF2-40B4-BE49-F238E27FC236}">
                <a16:creationId xmlns:a16="http://schemas.microsoft.com/office/drawing/2014/main" id="{19532BB6-7CBE-4CE6-A93C-828CBA21FFC4}"/>
              </a:ext>
            </a:extLst>
          </p:cNvPr>
          <p:cNvSpPr txBox="1"/>
          <p:nvPr/>
        </p:nvSpPr>
        <p:spPr>
          <a:xfrm>
            <a:off x="3581400" y="3429068"/>
            <a:ext cx="1752600" cy="461665"/>
          </a:xfrm>
          <a:prstGeom prst="rect">
            <a:avLst/>
          </a:prstGeom>
          <a:noFill/>
          <a:ln w="28575">
            <a:solidFill>
              <a:schemeClr val="bg1"/>
            </a:solidFill>
          </a:ln>
        </p:spPr>
        <p:txBody>
          <a:bodyPr wrap="square" rtlCol="0">
            <a:spAutoFit/>
          </a:bodyPr>
          <a:lstStyle/>
          <a:p>
            <a:pPr algn="ctr"/>
            <a:r>
              <a:rPr lang="en-US" sz="2400" b="1" i="1" dirty="0">
                <a:solidFill>
                  <a:prstClr val="black"/>
                </a:solidFill>
                <a:latin typeface="Arial" panose="020B0604020202020204" pitchFamily="34" charset="0"/>
                <a:cs typeface="Arial" panose="020B0604020202020204" pitchFamily="34" charset="0"/>
              </a:rPr>
              <a:t>CDKN2A</a:t>
            </a:r>
          </a:p>
        </p:txBody>
      </p:sp>
      <p:sp>
        <p:nvSpPr>
          <p:cNvPr id="42" name="TextBox 41">
            <a:extLst>
              <a:ext uri="{FF2B5EF4-FFF2-40B4-BE49-F238E27FC236}">
                <a16:creationId xmlns:a16="http://schemas.microsoft.com/office/drawing/2014/main" id="{7A2165CE-5F9E-46B3-A547-0D634EAAD07A}"/>
              </a:ext>
            </a:extLst>
          </p:cNvPr>
          <p:cNvSpPr txBox="1"/>
          <p:nvPr/>
        </p:nvSpPr>
        <p:spPr>
          <a:xfrm>
            <a:off x="5410200" y="3429068"/>
            <a:ext cx="1905000" cy="461665"/>
          </a:xfrm>
          <a:prstGeom prst="rect">
            <a:avLst/>
          </a:prstGeom>
          <a:noFill/>
          <a:ln w="28575">
            <a:solidFill>
              <a:schemeClr val="bg1"/>
            </a:solidFill>
          </a:ln>
        </p:spPr>
        <p:txBody>
          <a:bodyPr wrap="square" rtlCol="0">
            <a:spAutoFit/>
          </a:bodyPr>
          <a:lstStyle/>
          <a:p>
            <a:pPr algn="ctr"/>
            <a:r>
              <a:rPr lang="en-US" sz="2400" b="1" i="1" dirty="0">
                <a:solidFill>
                  <a:prstClr val="black"/>
                </a:solidFill>
                <a:latin typeface="Arial" panose="020B0604020202020204" pitchFamily="34" charset="0"/>
                <a:cs typeface="Arial" panose="020B0604020202020204" pitchFamily="34" charset="0"/>
              </a:rPr>
              <a:t>TP53</a:t>
            </a:r>
          </a:p>
        </p:txBody>
      </p:sp>
      <p:sp>
        <p:nvSpPr>
          <p:cNvPr id="29" name="TextBox 28">
            <a:extLst>
              <a:ext uri="{FF2B5EF4-FFF2-40B4-BE49-F238E27FC236}">
                <a16:creationId xmlns:a16="http://schemas.microsoft.com/office/drawing/2014/main" id="{7A2165CE-5F9E-46B3-A547-0D634EAAD07A}"/>
              </a:ext>
            </a:extLst>
          </p:cNvPr>
          <p:cNvSpPr txBox="1"/>
          <p:nvPr/>
        </p:nvSpPr>
        <p:spPr>
          <a:xfrm>
            <a:off x="5414961" y="3957916"/>
            <a:ext cx="1905000" cy="461665"/>
          </a:xfrm>
          <a:prstGeom prst="rect">
            <a:avLst/>
          </a:prstGeom>
          <a:noFill/>
          <a:ln w="28575">
            <a:solidFill>
              <a:schemeClr val="bg1"/>
            </a:solidFill>
          </a:ln>
        </p:spPr>
        <p:txBody>
          <a:bodyPr wrap="square" rtlCol="0">
            <a:spAutoFit/>
          </a:bodyPr>
          <a:lstStyle/>
          <a:p>
            <a:pPr algn="ctr"/>
            <a:r>
              <a:rPr lang="en-US" sz="2400" b="1" i="1" dirty="0">
                <a:solidFill>
                  <a:prstClr val="black"/>
                </a:solidFill>
                <a:latin typeface="Arial" panose="020B0604020202020204" pitchFamily="34" charset="0"/>
                <a:cs typeface="Arial" panose="020B0604020202020204" pitchFamily="34" charset="0"/>
              </a:rPr>
              <a:t>SMAD4</a:t>
            </a:r>
          </a:p>
        </p:txBody>
      </p:sp>
      <p:pic>
        <p:nvPicPr>
          <p:cNvPr id="44" name="Picture 3" descr="cells8">
            <a:extLst>
              <a:ext uri="{FF2B5EF4-FFF2-40B4-BE49-F238E27FC236}">
                <a16:creationId xmlns:a16="http://schemas.microsoft.com/office/drawing/2014/main" id="{BEE9008A-2274-44D4-BFAD-6859585D648E}"/>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Lst>
          </a:blip>
          <a:srcRect/>
          <a:stretch>
            <a:fillRect/>
          </a:stretch>
        </p:blipFill>
        <p:spPr bwMode="auto">
          <a:xfrm>
            <a:off x="-206195" y="4485924"/>
            <a:ext cx="3162768" cy="2372076"/>
          </a:xfrm>
          <a:prstGeom prst="rect">
            <a:avLst/>
          </a:prstGeom>
          <a:noFill/>
          <a:ln w="9525">
            <a:noFill/>
            <a:miter lim="800000"/>
            <a:headEnd/>
            <a:tailEnd/>
          </a:ln>
        </p:spPr>
      </p:pic>
      <p:pic>
        <p:nvPicPr>
          <p:cNvPr id="45" name="Picture 4" descr="cells23">
            <a:extLst>
              <a:ext uri="{FF2B5EF4-FFF2-40B4-BE49-F238E27FC236}">
                <a16:creationId xmlns:a16="http://schemas.microsoft.com/office/drawing/2014/main" id="{250D5B2B-514C-4A9A-870F-A652937AA3D3}"/>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20000" contrast="20000"/>
                    </a14:imgEffect>
                  </a14:imgLayer>
                </a14:imgProps>
              </a:ext>
            </a:extLst>
          </a:blip>
          <a:srcRect/>
          <a:stretch>
            <a:fillRect/>
          </a:stretch>
        </p:blipFill>
        <p:spPr bwMode="auto">
          <a:xfrm>
            <a:off x="2956573" y="4493632"/>
            <a:ext cx="3150237" cy="2362678"/>
          </a:xfrm>
          <a:prstGeom prst="rect">
            <a:avLst/>
          </a:prstGeom>
          <a:noFill/>
          <a:ln w="9525">
            <a:noFill/>
            <a:miter lim="800000"/>
            <a:headEnd/>
            <a:tailEnd/>
          </a:ln>
        </p:spPr>
      </p:pic>
      <p:pic>
        <p:nvPicPr>
          <p:cNvPr id="46" name="Picture 5" descr="cells13">
            <a:extLst>
              <a:ext uri="{FF2B5EF4-FFF2-40B4-BE49-F238E27FC236}">
                <a16:creationId xmlns:a16="http://schemas.microsoft.com/office/drawing/2014/main" id="{57023870-5F21-492E-BE7C-E69BF6C8F192}"/>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0" contrast="20000"/>
                    </a14:imgEffect>
                  </a14:imgLayer>
                </a14:imgProps>
              </a:ext>
            </a:extLst>
          </a:blip>
          <a:srcRect/>
          <a:stretch>
            <a:fillRect/>
          </a:stretch>
        </p:blipFill>
        <p:spPr bwMode="auto">
          <a:xfrm>
            <a:off x="6093898" y="4485924"/>
            <a:ext cx="3165835" cy="2374376"/>
          </a:xfrm>
          <a:prstGeom prst="rect">
            <a:avLst/>
          </a:prstGeom>
          <a:noFill/>
          <a:ln w="9525">
            <a:noFill/>
            <a:miter lim="800000"/>
            <a:headEnd/>
            <a:tailEnd/>
          </a:ln>
        </p:spPr>
      </p:pic>
      <p:cxnSp>
        <p:nvCxnSpPr>
          <p:cNvPr id="30" name="Straight Connector 29">
            <a:extLst>
              <a:ext uri="{FF2B5EF4-FFF2-40B4-BE49-F238E27FC236}">
                <a16:creationId xmlns:a16="http://schemas.microsoft.com/office/drawing/2014/main" id="{1CD0EA6A-7FBE-4072-A5BC-B24C465BF0C6}"/>
              </a:ext>
            </a:extLst>
          </p:cNvPr>
          <p:cNvCxnSpPr/>
          <p:nvPr/>
        </p:nvCxnSpPr>
        <p:spPr>
          <a:xfrm flipV="1">
            <a:off x="2943640" y="4490230"/>
            <a:ext cx="0" cy="23677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30AA68C-DF05-4B0E-9A31-13C0D74C9722}"/>
              </a:ext>
            </a:extLst>
          </p:cNvPr>
          <p:cNvCxnSpPr/>
          <p:nvPr/>
        </p:nvCxnSpPr>
        <p:spPr>
          <a:xfrm flipV="1">
            <a:off x="6080978" y="4485924"/>
            <a:ext cx="0" cy="23677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4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5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5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25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5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25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5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5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23176"/>
            <a:ext cx="8382000" cy="1384995"/>
          </a:xfrm>
          <a:prstGeom prst="rect">
            <a:avLst/>
          </a:prstGeom>
          <a:noFill/>
        </p:spPr>
        <p:txBody>
          <a:bodyPr wrap="square" rtlCol="0">
            <a:spAutoFit/>
          </a:bodyPr>
          <a:lstStyle/>
          <a:p>
            <a:pPr marL="28575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Surveillance protocol for molecularly profiled pancreatic cysts (</a:t>
            </a:r>
            <a:r>
              <a:rPr lang="en-US" sz="2800" b="1" dirty="0">
                <a:solidFill>
                  <a:srgbClr val="FFFF00"/>
                </a:solidFill>
                <a:latin typeface="Arial" panose="020B0604020202020204" pitchFamily="34" charset="0"/>
                <a:cs typeface="Arial" panose="020B0604020202020204" pitchFamily="34" charset="0"/>
              </a:rPr>
              <a:t>risk</a:t>
            </a:r>
            <a:r>
              <a:rPr lang="en-US" sz="2800" b="1" dirty="0">
                <a:solidFill>
                  <a:prstClr val="white"/>
                </a:solidFill>
                <a:latin typeface="Arial" panose="020B0604020202020204" pitchFamily="34" charset="0"/>
                <a:cs typeface="Arial" panose="020B0604020202020204" pitchFamily="34" charset="0"/>
              </a:rPr>
              <a:t> vs. </a:t>
            </a:r>
            <a:r>
              <a:rPr lang="en-US" sz="2800" b="1" dirty="0">
                <a:solidFill>
                  <a:srgbClr val="FFFF00"/>
                </a:solidFill>
                <a:latin typeface="Arial" panose="020B0604020202020204" pitchFamily="34" charset="0"/>
                <a:cs typeface="Arial" panose="020B0604020202020204" pitchFamily="34" charset="0"/>
              </a:rPr>
              <a:t>early detection</a:t>
            </a:r>
            <a:r>
              <a:rPr lang="en-US" sz="2800" b="1" dirty="0">
                <a:solidFill>
                  <a:prstClr val="white"/>
                </a:solidFill>
                <a:latin typeface="Arial" panose="020B0604020202020204" pitchFamily="34" charset="0"/>
                <a:cs typeface="Arial" panose="020B0604020202020204" pitchFamily="34" charset="0"/>
              </a:rPr>
              <a:t>). </a:t>
            </a:r>
          </a:p>
          <a:p>
            <a:pPr marL="285750" lvl="0" indent="-285750">
              <a:buFont typeface="Arial" pitchFamily="34" charset="0"/>
              <a:buChar char="•"/>
            </a:pPr>
            <a:endParaRPr lang="en-US" sz="2800" b="1"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2857A5-ED78-4C3A-9C39-BC92602070FE}"/>
              </a:ext>
            </a:extLst>
          </p:cNvPr>
          <p:cNvSpPr txBox="1"/>
          <p:nvPr/>
        </p:nvSpPr>
        <p:spPr>
          <a:xfrm>
            <a:off x="-9525" y="210312"/>
            <a:ext cx="915352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Future Directions</a:t>
            </a:r>
          </a:p>
        </p:txBody>
      </p:sp>
      <p:sp>
        <p:nvSpPr>
          <p:cNvPr id="7" name="TextBox 6">
            <a:extLst>
              <a:ext uri="{FF2B5EF4-FFF2-40B4-BE49-F238E27FC236}">
                <a16:creationId xmlns:a16="http://schemas.microsoft.com/office/drawing/2014/main" id="{CB3E8039-B3E8-4564-9F49-291F27A90545}"/>
              </a:ext>
            </a:extLst>
          </p:cNvPr>
          <p:cNvSpPr txBox="1"/>
          <p:nvPr/>
        </p:nvSpPr>
        <p:spPr>
          <a:xfrm>
            <a:off x="3244793" y="2217003"/>
            <a:ext cx="2394007" cy="830997"/>
          </a:xfrm>
          <a:prstGeom prst="rect">
            <a:avLst/>
          </a:prstGeom>
          <a:solidFill>
            <a:schemeClr val="tx1"/>
          </a:solidFill>
        </p:spPr>
        <p:txBody>
          <a:bodyPr wrap="square" rtlCol="0">
            <a:spAutoFit/>
          </a:bodyPr>
          <a:lstStyle/>
          <a:p>
            <a:pPr algn="r"/>
            <a:r>
              <a:rPr lang="en-US" sz="4800" dirty="0">
                <a:solidFill>
                  <a:schemeClr val="bg1"/>
                </a:solidFill>
                <a:latin typeface="Arial" panose="020B0604020202020204" pitchFamily="34" charset="0"/>
                <a:cs typeface="Arial" panose="020B0604020202020204" pitchFamily="34" charset="0"/>
              </a:rPr>
              <a:t>387,720</a:t>
            </a:r>
            <a:endParaRPr lang="en-US" sz="4800" baseline="300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081B873-F8E6-4217-AAAB-01A0F5B0D807}"/>
              </a:ext>
            </a:extLst>
          </p:cNvPr>
          <p:cNvPicPr>
            <a:picLocks noChangeAspect="1"/>
          </p:cNvPicPr>
          <p:nvPr/>
        </p:nvPicPr>
        <p:blipFill>
          <a:blip r:embed="rId3"/>
          <a:stretch>
            <a:fillRect/>
          </a:stretch>
        </p:blipFill>
        <p:spPr>
          <a:xfrm>
            <a:off x="144383" y="3276600"/>
            <a:ext cx="4418518" cy="3336650"/>
          </a:xfrm>
          <a:prstGeom prst="rect">
            <a:avLst/>
          </a:prstGeom>
          <a:ln w="28575">
            <a:solidFill>
              <a:schemeClr val="bg1"/>
            </a:solidFill>
          </a:ln>
        </p:spPr>
      </p:pic>
      <p:pic>
        <p:nvPicPr>
          <p:cNvPr id="10" name="Picture 9">
            <a:extLst>
              <a:ext uri="{FF2B5EF4-FFF2-40B4-BE49-F238E27FC236}">
                <a16:creationId xmlns:a16="http://schemas.microsoft.com/office/drawing/2014/main" id="{47CCA3B5-89CC-4E11-A3CC-7ECA7C4364F3}"/>
              </a:ext>
            </a:extLst>
          </p:cNvPr>
          <p:cNvPicPr>
            <a:picLocks noChangeAspect="1"/>
          </p:cNvPicPr>
          <p:nvPr/>
        </p:nvPicPr>
        <p:blipFill>
          <a:blip r:embed="rId4"/>
          <a:stretch>
            <a:fillRect/>
          </a:stretch>
        </p:blipFill>
        <p:spPr>
          <a:xfrm>
            <a:off x="4573137" y="3276600"/>
            <a:ext cx="4417198" cy="3333734"/>
          </a:xfrm>
          <a:prstGeom prst="rect">
            <a:avLst/>
          </a:prstGeom>
          <a:ln w="28575">
            <a:solidFill>
              <a:schemeClr val="bg1"/>
            </a:solidFill>
          </a:ln>
        </p:spPr>
      </p:pic>
    </p:spTree>
    <p:extLst>
      <p:ext uri="{BB962C8B-B14F-4D97-AF65-F5344CB8AC3E}">
        <p14:creationId xmlns:p14="http://schemas.microsoft.com/office/powerpoint/2010/main" val="3005309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23176"/>
            <a:ext cx="8382000" cy="5262979"/>
          </a:xfrm>
          <a:prstGeom prst="rect">
            <a:avLst/>
          </a:prstGeom>
          <a:noFill/>
        </p:spPr>
        <p:txBody>
          <a:bodyPr wrap="square" rtlCol="0">
            <a:spAutoFit/>
          </a:bodyPr>
          <a:lstStyle/>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Surveillance protocol for molecularly profiled pancreatic cysts (</a:t>
            </a:r>
            <a:r>
              <a:rPr lang="en-US" sz="2800" b="1" dirty="0">
                <a:solidFill>
                  <a:srgbClr val="FFFF00"/>
                </a:solidFill>
                <a:latin typeface="Arial" panose="020B0604020202020204" pitchFamily="34" charset="0"/>
                <a:cs typeface="Arial" panose="020B0604020202020204" pitchFamily="34" charset="0"/>
              </a:rPr>
              <a:t>risk</a:t>
            </a:r>
            <a:r>
              <a:rPr lang="en-US" sz="2800" b="1" dirty="0">
                <a:solidFill>
                  <a:prstClr val="white"/>
                </a:solidFill>
                <a:latin typeface="Arial" panose="020B0604020202020204" pitchFamily="34" charset="0"/>
                <a:cs typeface="Arial" panose="020B0604020202020204" pitchFamily="34" charset="0"/>
              </a:rPr>
              <a:t> vs. </a:t>
            </a:r>
            <a:r>
              <a:rPr lang="en-US" sz="2800" b="1" dirty="0">
                <a:solidFill>
                  <a:srgbClr val="FFFF00"/>
                </a:solidFill>
                <a:latin typeface="Arial" panose="020B0604020202020204" pitchFamily="34" charset="0"/>
                <a:cs typeface="Arial" panose="020B0604020202020204" pitchFamily="34" charset="0"/>
              </a:rPr>
              <a:t>early detection</a:t>
            </a:r>
            <a:r>
              <a:rPr lang="en-US" sz="2800" b="1" dirty="0">
                <a:solidFill>
                  <a:prstClr val="white"/>
                </a:solidFill>
                <a:latin typeface="Arial" panose="020B0604020202020204" pitchFamily="34" charset="0"/>
                <a:cs typeface="Arial" panose="020B0604020202020204" pitchFamily="34" charset="0"/>
              </a:rPr>
              <a:t>). </a:t>
            </a:r>
          </a:p>
          <a:p>
            <a:pPr marL="285750" lvl="0" indent="-285750">
              <a:buFont typeface="Arial" pitchFamily="34" charset="0"/>
              <a:buChar char="•"/>
            </a:pPr>
            <a:endParaRPr lang="en-US" sz="2800" b="1" dirty="0">
              <a:solidFill>
                <a:prstClr val="white"/>
              </a:solidFill>
              <a:latin typeface="Arial" panose="020B0604020202020204" pitchFamily="34" charset="0"/>
              <a:cs typeface="Arial" panose="020B0604020202020204" pitchFamily="34" charset="0"/>
            </a:endParaRPr>
          </a:p>
          <a:p>
            <a:pPr marL="28575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Expansion and optimization of the multigene panel (</a:t>
            </a:r>
            <a:r>
              <a:rPr lang="en-US" sz="2800" b="1" dirty="0">
                <a:solidFill>
                  <a:srgbClr val="FFFF00"/>
                </a:solidFill>
                <a:latin typeface="Arial" panose="020B0604020202020204" pitchFamily="34" charset="0"/>
                <a:cs typeface="Arial" panose="020B0604020202020204" pitchFamily="34" charset="0"/>
              </a:rPr>
              <a:t>PancreaSeqV2</a:t>
            </a:r>
            <a:r>
              <a:rPr lang="en-US" sz="2800" b="1" dirty="0">
                <a:solidFill>
                  <a:prstClr val="white"/>
                </a:solidFill>
                <a:latin typeface="Arial" panose="020B0604020202020204" pitchFamily="34" charset="0"/>
                <a:cs typeface="Arial" panose="020B0604020202020204" pitchFamily="34" charset="0"/>
              </a:rPr>
              <a:t>).</a:t>
            </a:r>
          </a:p>
          <a:p>
            <a:pPr marL="285750" indent="-285750">
              <a:buFont typeface="Arial" pitchFamily="34" charset="0"/>
              <a:buChar char="•"/>
            </a:pPr>
            <a:endParaRPr lang="en-US" sz="2800" b="1" dirty="0">
              <a:solidFill>
                <a:prstClr val="white"/>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Integration of other testing modalities.</a:t>
            </a:r>
          </a:p>
          <a:p>
            <a:pPr marL="742950" lvl="1" indent="-285750">
              <a:buFont typeface="Arial" pitchFamily="34" charset="0"/>
              <a:buChar char="•"/>
            </a:pPr>
            <a:r>
              <a:rPr lang="en-US" sz="2800" b="1" dirty="0">
                <a:solidFill>
                  <a:prstClr val="white"/>
                </a:solidFill>
                <a:latin typeface="Arial" panose="020B0604020202020204" pitchFamily="34" charset="0"/>
                <a:cs typeface="Arial" panose="020B0604020202020204" pitchFamily="34" charset="0"/>
              </a:rPr>
              <a:t>Creation of the Pancreatic Cyst Biomarker Alliance (</a:t>
            </a:r>
            <a:r>
              <a:rPr lang="en-US" sz="2800" b="1" dirty="0">
                <a:solidFill>
                  <a:srgbClr val="FFFF00"/>
                </a:solidFill>
                <a:latin typeface="Arial" panose="020B0604020202020204" pitchFamily="34" charset="0"/>
                <a:cs typeface="Arial" panose="020B0604020202020204" pitchFamily="34" charset="0"/>
              </a:rPr>
              <a:t>PCBA</a:t>
            </a:r>
            <a:r>
              <a:rPr lang="en-US" sz="2800" b="1" dirty="0">
                <a:solidFill>
                  <a:prstClr val="white"/>
                </a:solidFill>
                <a:latin typeface="Arial" panose="020B0604020202020204" pitchFamily="34" charset="0"/>
                <a:cs typeface="Arial" panose="020B0604020202020204" pitchFamily="34" charset="0"/>
              </a:rPr>
              <a:t>).</a:t>
            </a:r>
            <a:r>
              <a:rPr lang="en-US" sz="2800" b="1" dirty="0">
                <a:solidFill>
                  <a:srgbClr val="FFFF00"/>
                </a:solidFill>
                <a:latin typeface="Arial" panose="020B0604020202020204" pitchFamily="34" charset="0"/>
                <a:cs typeface="Arial" panose="020B0604020202020204" pitchFamily="34" charset="0"/>
              </a:rPr>
              <a:t> </a:t>
            </a:r>
          </a:p>
          <a:p>
            <a:pPr marL="742950" lvl="1" indent="-285750">
              <a:buFont typeface="Arial" pitchFamily="34" charset="0"/>
              <a:buChar char="•"/>
            </a:pPr>
            <a:r>
              <a:rPr lang="en-US" sz="2800" b="1" dirty="0">
                <a:latin typeface="Arial" panose="020B0604020202020204" pitchFamily="34" charset="0"/>
                <a:cs typeface="Arial" panose="020B0604020202020204" pitchFamily="34" charset="0"/>
              </a:rPr>
              <a:t>Supported by the EDRN: </a:t>
            </a:r>
            <a:r>
              <a:rPr lang="en-US" sz="2800" b="1" dirty="0">
                <a:solidFill>
                  <a:srgbClr val="FFFF00"/>
                </a:solidFill>
                <a:latin typeface="Arial" panose="020B0604020202020204" pitchFamily="34" charset="0"/>
                <a:cs typeface="Arial" panose="020B0604020202020204" pitchFamily="34" charset="0"/>
              </a:rPr>
              <a:t>Pancreatic Cyst Biomarker Validation Study</a:t>
            </a:r>
            <a:r>
              <a:rPr lang="en-US" sz="2800" b="1" dirty="0">
                <a:latin typeface="Arial" panose="020B0604020202020204" pitchFamily="34" charset="0"/>
                <a:cs typeface="Arial" panose="020B0604020202020204" pitchFamily="34" charset="0"/>
              </a:rPr>
              <a:t>.</a:t>
            </a:r>
          </a:p>
          <a:p>
            <a:pPr marL="742950" lvl="1" indent="-285750">
              <a:buFont typeface="Arial" pitchFamily="34" charset="0"/>
              <a:buChar char="•"/>
            </a:pPr>
            <a:endParaRPr lang="en-US" sz="2800" b="1"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2857A5-ED78-4C3A-9C39-BC92602070FE}"/>
              </a:ext>
            </a:extLst>
          </p:cNvPr>
          <p:cNvSpPr txBox="1"/>
          <p:nvPr/>
        </p:nvSpPr>
        <p:spPr>
          <a:xfrm>
            <a:off x="-9525" y="210312"/>
            <a:ext cx="915352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Future Directions</a:t>
            </a:r>
          </a:p>
        </p:txBody>
      </p:sp>
    </p:spTree>
    <p:extLst>
      <p:ext uri="{BB962C8B-B14F-4D97-AF65-F5344CB8AC3E}">
        <p14:creationId xmlns:p14="http://schemas.microsoft.com/office/powerpoint/2010/main" val="1380756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johns hopkins medicine">
            <a:extLst>
              <a:ext uri="{FF2B5EF4-FFF2-40B4-BE49-F238E27FC236}">
                <a16:creationId xmlns:a16="http://schemas.microsoft.com/office/drawing/2014/main" id="{891DEC34-7870-4F95-9973-4186E9BD01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00" y="2012176"/>
            <a:ext cx="2010279" cy="114427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 name="Picture 6" descr="Image result for stanford school of medicine">
            <a:extLst>
              <a:ext uri="{FF2B5EF4-FFF2-40B4-BE49-F238E27FC236}">
                <a16:creationId xmlns:a16="http://schemas.microsoft.com/office/drawing/2014/main" id="{7C73F6EC-8F32-496F-A3E4-68D26FFCF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185" y="1998717"/>
            <a:ext cx="2796265" cy="111243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 name="Picture 8" descr="Image result for ucsf medical school">
            <a:extLst>
              <a:ext uri="{FF2B5EF4-FFF2-40B4-BE49-F238E27FC236}">
                <a16:creationId xmlns:a16="http://schemas.microsoft.com/office/drawing/2014/main" id="{36B875C0-7E26-4659-B671-AE2BBA84C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00" y="3276382"/>
            <a:ext cx="2010279" cy="2325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5" name="Picture 12" descr="Image result for washington university school of medicine">
            <a:extLst>
              <a:ext uri="{FF2B5EF4-FFF2-40B4-BE49-F238E27FC236}">
                <a16:creationId xmlns:a16="http://schemas.microsoft.com/office/drawing/2014/main" id="{339A2E4B-345D-416A-9E21-78A7A5703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892" y="3276382"/>
            <a:ext cx="2731654" cy="2325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 name="Picture 14" descr="Image result for yale university medical school">
            <a:extLst>
              <a:ext uri="{FF2B5EF4-FFF2-40B4-BE49-F238E27FC236}">
                <a16:creationId xmlns:a16="http://schemas.microsoft.com/office/drawing/2014/main" id="{27C67ECE-FF86-4D19-B6AC-0A81C9EAA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7406" y="4195029"/>
            <a:ext cx="1263821" cy="140712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7" name="Picture 18" descr="Image result for fred hutchinson cancer research center">
            <a:extLst>
              <a:ext uri="{FF2B5EF4-FFF2-40B4-BE49-F238E27FC236}">
                <a16:creationId xmlns:a16="http://schemas.microsoft.com/office/drawing/2014/main" id="{BDD37739-D4B9-4CEB-B633-ED1DD7E2C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087" y="4195029"/>
            <a:ext cx="1632363" cy="140712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 name="Picture 20" descr="Image result for upmc">
            <a:extLst>
              <a:ext uri="{FF2B5EF4-FFF2-40B4-BE49-F238E27FC236}">
                <a16:creationId xmlns:a16="http://schemas.microsoft.com/office/drawing/2014/main" id="{51E38D01-51C3-448B-B272-3D4D129623A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46" t="32901" r="3333" b="31447"/>
          <a:stretch/>
        </p:blipFill>
        <p:spPr bwMode="auto">
          <a:xfrm>
            <a:off x="2781783" y="2011989"/>
            <a:ext cx="2865623" cy="111243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s://vari.vai.org/wp-content/uploads/sites/5/2017/07/VARI-LogoRGB.png">
            <a:extLst>
              <a:ext uri="{FF2B5EF4-FFF2-40B4-BE49-F238E27FC236}">
                <a16:creationId xmlns:a16="http://schemas.microsoft.com/office/drawing/2014/main" id="{850CFCBA-401A-4131-B1DC-9E6622E1D4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7406" y="3263108"/>
            <a:ext cx="3060044" cy="779959"/>
          </a:xfrm>
          <a:prstGeom prst="rect">
            <a:avLst/>
          </a:prstGeom>
          <a:solidFill>
            <a:schemeClr val="tx1"/>
          </a:solidFill>
          <a:ln w="38100">
            <a:solidFill>
              <a:schemeClr val="bg1"/>
            </a:solidFill>
          </a:ln>
        </p:spPr>
      </p:pic>
      <p:sp>
        <p:nvSpPr>
          <p:cNvPr id="10" name="TextBox 9">
            <a:extLst>
              <a:ext uri="{FF2B5EF4-FFF2-40B4-BE49-F238E27FC236}">
                <a16:creationId xmlns:a16="http://schemas.microsoft.com/office/drawing/2014/main" id="{2C904A77-E044-4F75-9DA0-E47A4DA28548}"/>
              </a:ext>
            </a:extLst>
          </p:cNvPr>
          <p:cNvSpPr txBox="1"/>
          <p:nvPr/>
        </p:nvSpPr>
        <p:spPr>
          <a:xfrm>
            <a:off x="-9525" y="210312"/>
            <a:ext cx="9153525"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Pancreatic Cyst Biomarker Validation Study</a:t>
            </a:r>
          </a:p>
        </p:txBody>
      </p:sp>
      <p:sp>
        <p:nvSpPr>
          <p:cNvPr id="11" name="TextBox 10">
            <a:extLst>
              <a:ext uri="{FF2B5EF4-FFF2-40B4-BE49-F238E27FC236}">
                <a16:creationId xmlns:a16="http://schemas.microsoft.com/office/drawing/2014/main" id="{DE3C2F4D-5561-4D4C-98AD-6AF72F1F1A0E}"/>
              </a:ext>
            </a:extLst>
          </p:cNvPr>
          <p:cNvSpPr txBox="1"/>
          <p:nvPr/>
        </p:nvSpPr>
        <p:spPr>
          <a:xfrm>
            <a:off x="0" y="5735498"/>
            <a:ext cx="9143999" cy="646331"/>
          </a:xfrm>
          <a:prstGeom prst="rect">
            <a:avLst/>
          </a:prstGeom>
          <a:noFill/>
        </p:spPr>
        <p:txBody>
          <a:bodyPr wrap="square" rtlCol="0">
            <a:spAutoFit/>
          </a:bodyPr>
          <a:lstStyle/>
          <a:p>
            <a:pPr algn="ctr"/>
            <a:r>
              <a:rPr lang="en-US" sz="3600" b="1" dirty="0">
                <a:solidFill>
                  <a:srgbClr val="FFFF00"/>
                </a:solidFill>
                <a:latin typeface="Arial" panose="020B0604020202020204" pitchFamily="34" charset="0"/>
                <a:cs typeface="Arial" panose="020B0604020202020204" pitchFamily="34" charset="0"/>
              </a:rPr>
              <a:t>Pancreatic Cyst Biomarker Alliance</a:t>
            </a:r>
          </a:p>
        </p:txBody>
      </p:sp>
    </p:spTree>
    <p:extLst>
      <p:ext uri="{BB962C8B-B14F-4D97-AF65-F5344CB8AC3E}">
        <p14:creationId xmlns:p14="http://schemas.microsoft.com/office/powerpoint/2010/main" val="2754779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johns hopkins medicine">
            <a:extLst>
              <a:ext uri="{FF2B5EF4-FFF2-40B4-BE49-F238E27FC236}">
                <a16:creationId xmlns:a16="http://schemas.microsoft.com/office/drawing/2014/main" id="{891DEC34-7870-4F95-9973-4186E9BD01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00" y="2012176"/>
            <a:ext cx="2010279" cy="114427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 name="Picture 6" descr="Image result for stanford school of medicine">
            <a:extLst>
              <a:ext uri="{FF2B5EF4-FFF2-40B4-BE49-F238E27FC236}">
                <a16:creationId xmlns:a16="http://schemas.microsoft.com/office/drawing/2014/main" id="{7C73F6EC-8F32-496F-A3E4-68D26FFCF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185" y="1998717"/>
            <a:ext cx="2796265" cy="111243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 name="Picture 8" descr="Image result for ucsf medical school">
            <a:extLst>
              <a:ext uri="{FF2B5EF4-FFF2-40B4-BE49-F238E27FC236}">
                <a16:creationId xmlns:a16="http://schemas.microsoft.com/office/drawing/2014/main" id="{36B875C0-7E26-4659-B671-AE2BBA84C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300" y="3276382"/>
            <a:ext cx="2010279" cy="2325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5" name="Picture 12" descr="Image result for washington university school of medicine">
            <a:extLst>
              <a:ext uri="{FF2B5EF4-FFF2-40B4-BE49-F238E27FC236}">
                <a16:creationId xmlns:a16="http://schemas.microsoft.com/office/drawing/2014/main" id="{339A2E4B-345D-416A-9E21-78A7A5703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892" y="3276382"/>
            <a:ext cx="2731654" cy="23257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 name="Picture 14" descr="Image result for yale university medical school">
            <a:extLst>
              <a:ext uri="{FF2B5EF4-FFF2-40B4-BE49-F238E27FC236}">
                <a16:creationId xmlns:a16="http://schemas.microsoft.com/office/drawing/2014/main" id="{27C67ECE-FF86-4D19-B6AC-0A81C9EAA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7406" y="4195029"/>
            <a:ext cx="1263821" cy="140712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7" name="Picture 18" descr="Image result for fred hutchinson cancer research center">
            <a:extLst>
              <a:ext uri="{FF2B5EF4-FFF2-40B4-BE49-F238E27FC236}">
                <a16:creationId xmlns:a16="http://schemas.microsoft.com/office/drawing/2014/main" id="{BDD37739-D4B9-4CEB-B633-ED1DD7E2C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087" y="4195029"/>
            <a:ext cx="1632363" cy="140712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 name="Picture 20" descr="Image result for upmc">
            <a:extLst>
              <a:ext uri="{FF2B5EF4-FFF2-40B4-BE49-F238E27FC236}">
                <a16:creationId xmlns:a16="http://schemas.microsoft.com/office/drawing/2014/main" id="{51E38D01-51C3-448B-B272-3D4D129623A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46" t="32901" r="3333" b="31447"/>
          <a:stretch/>
        </p:blipFill>
        <p:spPr bwMode="auto">
          <a:xfrm>
            <a:off x="2781783" y="2011989"/>
            <a:ext cx="2865623" cy="111243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s://vari.vai.org/wp-content/uploads/sites/5/2017/07/VARI-LogoRGB.png">
            <a:extLst>
              <a:ext uri="{FF2B5EF4-FFF2-40B4-BE49-F238E27FC236}">
                <a16:creationId xmlns:a16="http://schemas.microsoft.com/office/drawing/2014/main" id="{850CFCBA-401A-4131-B1DC-9E6622E1D4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7406" y="3263108"/>
            <a:ext cx="3060044" cy="779959"/>
          </a:xfrm>
          <a:prstGeom prst="rect">
            <a:avLst/>
          </a:prstGeom>
          <a:solidFill>
            <a:schemeClr val="tx1"/>
          </a:solidFill>
          <a:ln w="38100">
            <a:solidFill>
              <a:schemeClr val="bg1"/>
            </a:solidFill>
          </a:ln>
        </p:spPr>
      </p:pic>
      <p:sp>
        <p:nvSpPr>
          <p:cNvPr id="10" name="TextBox 9">
            <a:extLst>
              <a:ext uri="{FF2B5EF4-FFF2-40B4-BE49-F238E27FC236}">
                <a16:creationId xmlns:a16="http://schemas.microsoft.com/office/drawing/2014/main" id="{2C904A77-E044-4F75-9DA0-E47A4DA28548}"/>
              </a:ext>
            </a:extLst>
          </p:cNvPr>
          <p:cNvSpPr txBox="1"/>
          <p:nvPr/>
        </p:nvSpPr>
        <p:spPr>
          <a:xfrm>
            <a:off x="-9525" y="210312"/>
            <a:ext cx="9153525"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Pancreatic Cyst Biomarker Validation Study</a:t>
            </a:r>
          </a:p>
        </p:txBody>
      </p:sp>
      <p:sp>
        <p:nvSpPr>
          <p:cNvPr id="9" name="TextBox 8">
            <a:extLst>
              <a:ext uri="{FF2B5EF4-FFF2-40B4-BE49-F238E27FC236}">
                <a16:creationId xmlns:a16="http://schemas.microsoft.com/office/drawing/2014/main" id="{0EED4441-C480-46D6-A0A0-CA7E9FBEADE4}"/>
              </a:ext>
            </a:extLst>
          </p:cNvPr>
          <p:cNvSpPr txBox="1"/>
          <p:nvPr/>
        </p:nvSpPr>
        <p:spPr>
          <a:xfrm>
            <a:off x="2781782" y="2358156"/>
            <a:ext cx="2865623" cy="400110"/>
          </a:xfrm>
          <a:prstGeom prst="rect">
            <a:avLst/>
          </a:prstGeom>
          <a:solidFill>
            <a:schemeClr val="bg1"/>
          </a:solidFill>
        </p:spPr>
        <p:txBody>
          <a:bodyPr wrap="square" rtlCol="0">
            <a:spAutoFit/>
          </a:bodyPr>
          <a:lstStyle/>
          <a:p>
            <a:pPr algn="ctr"/>
            <a:r>
              <a:rPr lang="en-US" sz="2000" b="1" dirty="0" err="1">
                <a:solidFill>
                  <a:srgbClr val="FFFF00"/>
                </a:solidFill>
                <a:latin typeface="Arial" panose="020B0604020202020204" pitchFamily="34" charset="0"/>
                <a:cs typeface="Arial" panose="020B0604020202020204" pitchFamily="34" charset="0"/>
              </a:rPr>
              <a:t>PancreaSeq</a:t>
            </a:r>
            <a:endParaRPr lang="en-US" sz="2000" b="1" dirty="0">
              <a:solidFill>
                <a:srgbClr val="FFFF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8F1B9B-DCE5-4B61-9408-E8AE7F88D3EF}"/>
              </a:ext>
            </a:extLst>
          </p:cNvPr>
          <p:cNvSpPr txBox="1"/>
          <p:nvPr/>
        </p:nvSpPr>
        <p:spPr>
          <a:xfrm>
            <a:off x="536299" y="2489361"/>
            <a:ext cx="2010279" cy="646331"/>
          </a:xfrm>
          <a:prstGeom prst="rect">
            <a:avLst/>
          </a:prstGeom>
          <a:solidFill>
            <a:schemeClr val="bg1"/>
          </a:solidFill>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DNA Methylation Markers</a:t>
            </a:r>
          </a:p>
        </p:txBody>
      </p:sp>
      <p:sp>
        <p:nvSpPr>
          <p:cNvPr id="14" name="TextBox 13">
            <a:extLst>
              <a:ext uri="{FF2B5EF4-FFF2-40B4-BE49-F238E27FC236}">
                <a16:creationId xmlns:a16="http://schemas.microsoft.com/office/drawing/2014/main" id="{D8B393A0-252F-44E7-A3C8-35A59FA4A2A1}"/>
              </a:ext>
            </a:extLst>
          </p:cNvPr>
          <p:cNvSpPr txBox="1"/>
          <p:nvPr/>
        </p:nvSpPr>
        <p:spPr>
          <a:xfrm>
            <a:off x="5647405" y="3455928"/>
            <a:ext cx="3060043" cy="400110"/>
          </a:xfrm>
          <a:prstGeom prst="rect">
            <a:avLst/>
          </a:prstGeom>
          <a:solidFill>
            <a:schemeClr val="bg1"/>
          </a:solid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Glycoproteins</a:t>
            </a:r>
          </a:p>
        </p:txBody>
      </p:sp>
      <p:sp>
        <p:nvSpPr>
          <p:cNvPr id="15" name="TextBox 14">
            <a:extLst>
              <a:ext uri="{FF2B5EF4-FFF2-40B4-BE49-F238E27FC236}">
                <a16:creationId xmlns:a16="http://schemas.microsoft.com/office/drawing/2014/main" id="{A66BC409-3B03-4373-8397-F09A14316E7E}"/>
              </a:ext>
            </a:extLst>
          </p:cNvPr>
          <p:cNvSpPr txBox="1"/>
          <p:nvPr/>
        </p:nvSpPr>
        <p:spPr>
          <a:xfrm>
            <a:off x="536299" y="2062078"/>
            <a:ext cx="2010279" cy="369332"/>
          </a:xfrm>
          <a:prstGeom prst="rect">
            <a:avLst/>
          </a:prstGeom>
          <a:solidFill>
            <a:schemeClr val="bg1"/>
          </a:solidFill>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Telomerase</a:t>
            </a:r>
          </a:p>
        </p:txBody>
      </p:sp>
      <p:sp>
        <p:nvSpPr>
          <p:cNvPr id="16" name="TextBox 15">
            <a:extLst>
              <a:ext uri="{FF2B5EF4-FFF2-40B4-BE49-F238E27FC236}">
                <a16:creationId xmlns:a16="http://schemas.microsoft.com/office/drawing/2014/main" id="{E4A4DE00-2D1E-4F8C-863A-34719D550D52}"/>
              </a:ext>
            </a:extLst>
          </p:cNvPr>
          <p:cNvSpPr txBox="1"/>
          <p:nvPr/>
        </p:nvSpPr>
        <p:spPr>
          <a:xfrm>
            <a:off x="5911184" y="2647702"/>
            <a:ext cx="2796265" cy="400110"/>
          </a:xfrm>
          <a:prstGeom prst="rect">
            <a:avLst/>
          </a:prstGeom>
          <a:solidFill>
            <a:schemeClr val="bg1"/>
          </a:solid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Amphiregulin</a:t>
            </a:r>
          </a:p>
        </p:txBody>
      </p:sp>
      <p:sp>
        <p:nvSpPr>
          <p:cNvPr id="17" name="TextBox 16">
            <a:extLst>
              <a:ext uri="{FF2B5EF4-FFF2-40B4-BE49-F238E27FC236}">
                <a16:creationId xmlns:a16="http://schemas.microsoft.com/office/drawing/2014/main" id="{566AD19D-DA88-4787-85B6-DB35C18C58FB}"/>
              </a:ext>
            </a:extLst>
          </p:cNvPr>
          <p:cNvSpPr txBox="1"/>
          <p:nvPr/>
        </p:nvSpPr>
        <p:spPr>
          <a:xfrm>
            <a:off x="5911184" y="2098533"/>
            <a:ext cx="2796265" cy="400110"/>
          </a:xfrm>
          <a:prstGeom prst="rect">
            <a:avLst/>
          </a:prstGeom>
          <a:solidFill>
            <a:schemeClr val="bg1"/>
          </a:solid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Glucose</a:t>
            </a:r>
          </a:p>
        </p:txBody>
      </p:sp>
      <p:sp>
        <p:nvSpPr>
          <p:cNvPr id="18" name="TextBox 17">
            <a:extLst>
              <a:ext uri="{FF2B5EF4-FFF2-40B4-BE49-F238E27FC236}">
                <a16:creationId xmlns:a16="http://schemas.microsoft.com/office/drawing/2014/main" id="{A7F7C795-75CF-4B34-9672-9BEF419298FA}"/>
              </a:ext>
            </a:extLst>
          </p:cNvPr>
          <p:cNvSpPr txBox="1"/>
          <p:nvPr/>
        </p:nvSpPr>
        <p:spPr>
          <a:xfrm>
            <a:off x="2751892" y="4115597"/>
            <a:ext cx="2731654" cy="400110"/>
          </a:xfrm>
          <a:prstGeom prst="rect">
            <a:avLst/>
          </a:prstGeom>
          <a:solidFill>
            <a:schemeClr val="bg1"/>
          </a:solid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Das-1</a:t>
            </a:r>
          </a:p>
        </p:txBody>
      </p:sp>
      <p:sp>
        <p:nvSpPr>
          <p:cNvPr id="19" name="TextBox 18">
            <a:extLst>
              <a:ext uri="{FF2B5EF4-FFF2-40B4-BE49-F238E27FC236}">
                <a16:creationId xmlns:a16="http://schemas.microsoft.com/office/drawing/2014/main" id="{D3F8BB14-AFD5-46B9-8FA3-4E8A7651F08E}"/>
              </a:ext>
            </a:extLst>
          </p:cNvPr>
          <p:cNvSpPr txBox="1"/>
          <p:nvPr/>
        </p:nvSpPr>
        <p:spPr>
          <a:xfrm>
            <a:off x="536300" y="3807972"/>
            <a:ext cx="2010279" cy="400110"/>
          </a:xfrm>
          <a:prstGeom prst="rect">
            <a:avLst/>
          </a:prstGeom>
          <a:solidFill>
            <a:schemeClr val="bg1"/>
          </a:solidFill>
        </p:spPr>
        <p:txBody>
          <a:bodyPr wrap="square" rtlCol="0">
            <a:spAutoFit/>
          </a:bodyPr>
          <a:lstStyle/>
          <a:p>
            <a:pPr algn="ctr"/>
            <a:r>
              <a:rPr lang="en-US" sz="2000" b="1" dirty="0" err="1">
                <a:solidFill>
                  <a:srgbClr val="FFFF00"/>
                </a:solidFill>
                <a:latin typeface="Arial" panose="020B0604020202020204" pitchFamily="34" charset="0"/>
                <a:cs typeface="Arial" panose="020B0604020202020204" pitchFamily="34" charset="0"/>
              </a:rPr>
              <a:t>Gastricsin</a:t>
            </a:r>
            <a:endParaRPr lang="en-US" sz="20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813DE51-9D53-46D7-B815-02DC5580262C}"/>
              </a:ext>
            </a:extLst>
          </p:cNvPr>
          <p:cNvSpPr txBox="1"/>
          <p:nvPr/>
        </p:nvSpPr>
        <p:spPr>
          <a:xfrm>
            <a:off x="7075085" y="4286280"/>
            <a:ext cx="1632363" cy="1200329"/>
          </a:xfrm>
          <a:prstGeom prst="rect">
            <a:avLst/>
          </a:prstGeom>
          <a:solidFill>
            <a:schemeClr val="bg1"/>
          </a:solidFill>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Data Management Coordinating Center</a:t>
            </a:r>
          </a:p>
        </p:txBody>
      </p:sp>
      <p:sp>
        <p:nvSpPr>
          <p:cNvPr id="22" name="TextBox 21">
            <a:extLst>
              <a:ext uri="{FF2B5EF4-FFF2-40B4-BE49-F238E27FC236}">
                <a16:creationId xmlns:a16="http://schemas.microsoft.com/office/drawing/2014/main" id="{5DD72A80-D3BE-458D-8150-77B4E378E5BD}"/>
              </a:ext>
            </a:extLst>
          </p:cNvPr>
          <p:cNvSpPr txBox="1"/>
          <p:nvPr/>
        </p:nvSpPr>
        <p:spPr>
          <a:xfrm>
            <a:off x="536299" y="4622438"/>
            <a:ext cx="2010279" cy="400110"/>
          </a:xfrm>
          <a:prstGeom prst="rect">
            <a:avLst/>
          </a:prstGeom>
          <a:solidFill>
            <a:schemeClr val="bg1"/>
          </a:solid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Cathepsin E</a:t>
            </a:r>
          </a:p>
        </p:txBody>
      </p:sp>
    </p:spTree>
    <p:extLst>
      <p:ext uri="{BB962C8B-B14F-4D97-AF65-F5344CB8AC3E}">
        <p14:creationId xmlns:p14="http://schemas.microsoft.com/office/powerpoint/2010/main" val="29961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6724180-1091-407A-AD9B-92287A3B4E6D}"/>
              </a:ext>
            </a:extLst>
          </p:cNvPr>
          <p:cNvSpPr txBox="1"/>
          <p:nvPr/>
        </p:nvSpPr>
        <p:spPr>
          <a:xfrm>
            <a:off x="2779776" y="2359152"/>
            <a:ext cx="2865623" cy="400110"/>
          </a:xfrm>
          <a:prstGeom prst="rect">
            <a:avLst/>
          </a:prstGeom>
          <a:noFill/>
        </p:spPr>
        <p:txBody>
          <a:bodyPr wrap="square" rtlCol="0">
            <a:spAutoFit/>
          </a:bodyPr>
          <a:lstStyle/>
          <a:p>
            <a:pPr algn="ctr"/>
            <a:r>
              <a:rPr lang="en-US" sz="2000" b="1" dirty="0" err="1">
                <a:solidFill>
                  <a:srgbClr val="FFFF00"/>
                </a:solidFill>
                <a:latin typeface="Arial" panose="020B0604020202020204" pitchFamily="34" charset="0"/>
                <a:cs typeface="Arial" panose="020B0604020202020204" pitchFamily="34" charset="0"/>
              </a:rPr>
              <a:t>PancreaSeq</a:t>
            </a:r>
            <a:endParaRPr lang="en-US" sz="2000" b="1" dirty="0">
              <a:solidFill>
                <a:srgbClr val="FFFF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92E39EBF-2A4D-4959-A474-8A652E9A9D88}"/>
              </a:ext>
            </a:extLst>
          </p:cNvPr>
          <p:cNvSpPr/>
          <p:nvPr/>
        </p:nvSpPr>
        <p:spPr>
          <a:xfrm>
            <a:off x="319455" y="1895257"/>
            <a:ext cx="4062108" cy="3738778"/>
          </a:xfrm>
          <a:prstGeom prst="round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Mucinous vs. Non-Mucinous Cysts</a:t>
            </a:r>
          </a:p>
          <a:p>
            <a:pPr algn="ctr"/>
            <a:r>
              <a:rPr lang="en-US" sz="2000" b="1" dirty="0" err="1">
                <a:solidFill>
                  <a:srgbClr val="FFFF00"/>
                </a:solidFill>
                <a:latin typeface="Arial" panose="020B0604020202020204" pitchFamily="34" charset="0"/>
                <a:cs typeface="Arial" panose="020B0604020202020204" pitchFamily="34" charset="0"/>
              </a:rPr>
              <a:t>PancreaSeq</a:t>
            </a:r>
            <a:endParaRPr lang="en-US" sz="2000" b="1" dirty="0">
              <a:solidFill>
                <a:srgbClr val="FFFF00"/>
              </a:solidFill>
              <a:latin typeface="Arial" panose="020B0604020202020204" pitchFamily="34" charset="0"/>
              <a:cs typeface="Arial" panose="020B0604020202020204" pitchFamily="34" charset="0"/>
            </a:endParaRPr>
          </a:p>
          <a:p>
            <a:pPr algn="ctr"/>
            <a:r>
              <a:rPr lang="en-US" sz="2000" b="1" dirty="0">
                <a:solidFill>
                  <a:srgbClr val="FFFF00"/>
                </a:solidFill>
                <a:latin typeface="Arial" panose="020B0604020202020204" pitchFamily="34" charset="0"/>
                <a:cs typeface="Arial" panose="020B0604020202020204" pitchFamily="34" charset="0"/>
              </a:rPr>
              <a:t>Glycoproteins</a:t>
            </a:r>
          </a:p>
          <a:p>
            <a:pPr algn="ctr"/>
            <a:r>
              <a:rPr lang="en-US" sz="2000" b="1" dirty="0">
                <a:solidFill>
                  <a:srgbClr val="FFFF00"/>
                </a:solidFill>
                <a:latin typeface="Arial" panose="020B0604020202020204" pitchFamily="34" charset="0"/>
                <a:cs typeface="Arial" panose="020B0604020202020204" pitchFamily="34" charset="0"/>
              </a:rPr>
              <a:t>Amphiregulin</a:t>
            </a:r>
          </a:p>
          <a:p>
            <a:pPr algn="ctr"/>
            <a:r>
              <a:rPr lang="en-US" sz="2000" b="1" dirty="0">
                <a:solidFill>
                  <a:srgbClr val="FFFF00"/>
                </a:solidFill>
                <a:latin typeface="Arial" panose="020B0604020202020204" pitchFamily="34" charset="0"/>
                <a:cs typeface="Arial" panose="020B0604020202020204" pitchFamily="34" charset="0"/>
              </a:rPr>
              <a:t>Glucose</a:t>
            </a:r>
          </a:p>
          <a:p>
            <a:pPr algn="ctr"/>
            <a:r>
              <a:rPr lang="en-US" sz="2000" b="1" dirty="0" err="1">
                <a:solidFill>
                  <a:srgbClr val="FFFF00"/>
                </a:solidFill>
                <a:latin typeface="Arial" panose="020B0604020202020204" pitchFamily="34" charset="0"/>
                <a:cs typeface="Arial" panose="020B0604020202020204" pitchFamily="34" charset="0"/>
              </a:rPr>
              <a:t>Gastricsin</a:t>
            </a:r>
            <a:endParaRPr lang="en-US" sz="2000" b="1" dirty="0">
              <a:solidFill>
                <a:srgbClr val="FFFF00"/>
              </a:solidFill>
              <a:latin typeface="Arial" panose="020B0604020202020204" pitchFamily="34" charset="0"/>
              <a:cs typeface="Arial" panose="020B0604020202020204" pitchFamily="34" charset="0"/>
            </a:endParaRPr>
          </a:p>
          <a:p>
            <a:pPr algn="ctr"/>
            <a:r>
              <a:rPr lang="en-US" sz="2000" b="1" dirty="0">
                <a:solidFill>
                  <a:srgbClr val="FFFF00"/>
                </a:solidFill>
                <a:latin typeface="Arial" panose="020B0604020202020204" pitchFamily="34" charset="0"/>
                <a:cs typeface="Arial" panose="020B0604020202020204" pitchFamily="34" charset="0"/>
              </a:rPr>
              <a:t>Cathepsin E</a:t>
            </a:r>
          </a:p>
        </p:txBody>
      </p:sp>
      <p:sp>
        <p:nvSpPr>
          <p:cNvPr id="10" name="TextBox 9">
            <a:extLst>
              <a:ext uri="{FF2B5EF4-FFF2-40B4-BE49-F238E27FC236}">
                <a16:creationId xmlns:a16="http://schemas.microsoft.com/office/drawing/2014/main" id="{2C904A77-E044-4F75-9DA0-E47A4DA28548}"/>
              </a:ext>
            </a:extLst>
          </p:cNvPr>
          <p:cNvSpPr txBox="1"/>
          <p:nvPr/>
        </p:nvSpPr>
        <p:spPr>
          <a:xfrm>
            <a:off x="-9525" y="210312"/>
            <a:ext cx="9153525"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Pancreatic Cyst Biomarker Validation Study</a:t>
            </a:r>
          </a:p>
        </p:txBody>
      </p:sp>
      <p:sp>
        <p:nvSpPr>
          <p:cNvPr id="9" name="TextBox 8">
            <a:extLst>
              <a:ext uri="{FF2B5EF4-FFF2-40B4-BE49-F238E27FC236}">
                <a16:creationId xmlns:a16="http://schemas.microsoft.com/office/drawing/2014/main" id="{0EED4441-C480-46D6-A0A0-CA7E9FBEADE4}"/>
              </a:ext>
            </a:extLst>
          </p:cNvPr>
          <p:cNvSpPr txBox="1"/>
          <p:nvPr/>
        </p:nvSpPr>
        <p:spPr>
          <a:xfrm>
            <a:off x="2781782" y="2358156"/>
            <a:ext cx="2865623" cy="400110"/>
          </a:xfrm>
          <a:prstGeom prst="rect">
            <a:avLst/>
          </a:prstGeom>
          <a:noFill/>
        </p:spPr>
        <p:txBody>
          <a:bodyPr wrap="square" rtlCol="0">
            <a:spAutoFit/>
          </a:bodyPr>
          <a:lstStyle/>
          <a:p>
            <a:pPr algn="ctr"/>
            <a:r>
              <a:rPr lang="en-US" sz="2000" b="1" dirty="0" err="1">
                <a:solidFill>
                  <a:srgbClr val="FFFF00"/>
                </a:solidFill>
                <a:latin typeface="Arial" panose="020B0604020202020204" pitchFamily="34" charset="0"/>
                <a:cs typeface="Arial" panose="020B0604020202020204" pitchFamily="34" charset="0"/>
              </a:rPr>
              <a:t>PancreaSeq</a:t>
            </a:r>
            <a:endParaRPr lang="en-US" sz="2000" b="1" dirty="0">
              <a:solidFill>
                <a:srgbClr val="FFFF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8F1B9B-DCE5-4B61-9408-E8AE7F88D3EF}"/>
              </a:ext>
            </a:extLst>
          </p:cNvPr>
          <p:cNvSpPr txBox="1"/>
          <p:nvPr/>
        </p:nvSpPr>
        <p:spPr>
          <a:xfrm>
            <a:off x="536299" y="2489361"/>
            <a:ext cx="2010279" cy="646331"/>
          </a:xfrm>
          <a:prstGeom prst="rect">
            <a:avLst/>
          </a:prstGeom>
          <a:noFill/>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DNA Methylation Markers</a:t>
            </a:r>
          </a:p>
        </p:txBody>
      </p:sp>
      <p:sp>
        <p:nvSpPr>
          <p:cNvPr id="14" name="TextBox 13">
            <a:extLst>
              <a:ext uri="{FF2B5EF4-FFF2-40B4-BE49-F238E27FC236}">
                <a16:creationId xmlns:a16="http://schemas.microsoft.com/office/drawing/2014/main" id="{D8B393A0-252F-44E7-A3C8-35A59FA4A2A1}"/>
              </a:ext>
            </a:extLst>
          </p:cNvPr>
          <p:cNvSpPr txBox="1"/>
          <p:nvPr/>
        </p:nvSpPr>
        <p:spPr>
          <a:xfrm>
            <a:off x="5647405" y="3455928"/>
            <a:ext cx="3060043" cy="400110"/>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Glycoproteins</a:t>
            </a:r>
          </a:p>
        </p:txBody>
      </p:sp>
      <p:sp>
        <p:nvSpPr>
          <p:cNvPr id="15" name="TextBox 14">
            <a:extLst>
              <a:ext uri="{FF2B5EF4-FFF2-40B4-BE49-F238E27FC236}">
                <a16:creationId xmlns:a16="http://schemas.microsoft.com/office/drawing/2014/main" id="{A66BC409-3B03-4373-8397-F09A14316E7E}"/>
              </a:ext>
            </a:extLst>
          </p:cNvPr>
          <p:cNvSpPr txBox="1"/>
          <p:nvPr/>
        </p:nvSpPr>
        <p:spPr>
          <a:xfrm>
            <a:off x="536299" y="2062078"/>
            <a:ext cx="2010279" cy="369332"/>
          </a:xfrm>
          <a:prstGeom prst="rect">
            <a:avLst/>
          </a:prstGeom>
          <a:noFill/>
        </p:spPr>
        <p:txBody>
          <a:bodyPr wrap="square" rtlCol="0">
            <a:spAutoFit/>
          </a:bodyPr>
          <a:lstStyle/>
          <a:p>
            <a:pPr algn="ctr"/>
            <a:r>
              <a:rPr lang="en-US" b="1" dirty="0">
                <a:solidFill>
                  <a:srgbClr val="FFFF00"/>
                </a:solidFill>
                <a:latin typeface="Arial" panose="020B0604020202020204" pitchFamily="34" charset="0"/>
                <a:cs typeface="Arial" panose="020B0604020202020204" pitchFamily="34" charset="0"/>
              </a:rPr>
              <a:t>Telomerase</a:t>
            </a:r>
          </a:p>
        </p:txBody>
      </p:sp>
      <p:sp>
        <p:nvSpPr>
          <p:cNvPr id="16" name="TextBox 15">
            <a:extLst>
              <a:ext uri="{FF2B5EF4-FFF2-40B4-BE49-F238E27FC236}">
                <a16:creationId xmlns:a16="http://schemas.microsoft.com/office/drawing/2014/main" id="{E4A4DE00-2D1E-4F8C-863A-34719D550D52}"/>
              </a:ext>
            </a:extLst>
          </p:cNvPr>
          <p:cNvSpPr txBox="1"/>
          <p:nvPr/>
        </p:nvSpPr>
        <p:spPr>
          <a:xfrm>
            <a:off x="5911184" y="2647702"/>
            <a:ext cx="2796265" cy="400110"/>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Amphiregulin</a:t>
            </a:r>
          </a:p>
        </p:txBody>
      </p:sp>
      <p:sp>
        <p:nvSpPr>
          <p:cNvPr id="17" name="TextBox 16">
            <a:extLst>
              <a:ext uri="{FF2B5EF4-FFF2-40B4-BE49-F238E27FC236}">
                <a16:creationId xmlns:a16="http://schemas.microsoft.com/office/drawing/2014/main" id="{566AD19D-DA88-4787-85B6-DB35C18C58FB}"/>
              </a:ext>
            </a:extLst>
          </p:cNvPr>
          <p:cNvSpPr txBox="1"/>
          <p:nvPr/>
        </p:nvSpPr>
        <p:spPr>
          <a:xfrm>
            <a:off x="5911184" y="2098533"/>
            <a:ext cx="2796265" cy="400110"/>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Glucose</a:t>
            </a:r>
          </a:p>
        </p:txBody>
      </p:sp>
      <p:sp>
        <p:nvSpPr>
          <p:cNvPr id="18" name="TextBox 17">
            <a:extLst>
              <a:ext uri="{FF2B5EF4-FFF2-40B4-BE49-F238E27FC236}">
                <a16:creationId xmlns:a16="http://schemas.microsoft.com/office/drawing/2014/main" id="{A7F7C795-75CF-4B34-9672-9BEF419298FA}"/>
              </a:ext>
            </a:extLst>
          </p:cNvPr>
          <p:cNvSpPr txBox="1"/>
          <p:nvPr/>
        </p:nvSpPr>
        <p:spPr>
          <a:xfrm>
            <a:off x="2751892" y="4115597"/>
            <a:ext cx="2731654" cy="400110"/>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Das-1</a:t>
            </a:r>
          </a:p>
        </p:txBody>
      </p:sp>
      <p:sp>
        <p:nvSpPr>
          <p:cNvPr id="19" name="TextBox 18">
            <a:extLst>
              <a:ext uri="{FF2B5EF4-FFF2-40B4-BE49-F238E27FC236}">
                <a16:creationId xmlns:a16="http://schemas.microsoft.com/office/drawing/2014/main" id="{D3F8BB14-AFD5-46B9-8FA3-4E8A7651F08E}"/>
              </a:ext>
            </a:extLst>
          </p:cNvPr>
          <p:cNvSpPr txBox="1"/>
          <p:nvPr/>
        </p:nvSpPr>
        <p:spPr>
          <a:xfrm>
            <a:off x="536300" y="3807972"/>
            <a:ext cx="2010279" cy="400110"/>
          </a:xfrm>
          <a:prstGeom prst="rect">
            <a:avLst/>
          </a:prstGeom>
          <a:noFill/>
        </p:spPr>
        <p:txBody>
          <a:bodyPr wrap="square" rtlCol="0">
            <a:spAutoFit/>
          </a:bodyPr>
          <a:lstStyle/>
          <a:p>
            <a:pPr algn="ctr"/>
            <a:r>
              <a:rPr lang="en-US" sz="2000" b="1" dirty="0" err="1">
                <a:solidFill>
                  <a:srgbClr val="FFFF00"/>
                </a:solidFill>
                <a:latin typeface="Arial" panose="020B0604020202020204" pitchFamily="34" charset="0"/>
                <a:cs typeface="Arial" panose="020B0604020202020204" pitchFamily="34" charset="0"/>
              </a:rPr>
              <a:t>Gastricsin</a:t>
            </a:r>
            <a:endParaRPr lang="en-US" sz="2000" b="1" dirty="0">
              <a:solidFill>
                <a:srgbClr val="FFFF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DD72A80-D3BE-458D-8150-77B4E378E5BD}"/>
              </a:ext>
            </a:extLst>
          </p:cNvPr>
          <p:cNvSpPr txBox="1"/>
          <p:nvPr/>
        </p:nvSpPr>
        <p:spPr>
          <a:xfrm>
            <a:off x="536299" y="4622438"/>
            <a:ext cx="2010279" cy="400110"/>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Cathepsin E</a:t>
            </a:r>
          </a:p>
        </p:txBody>
      </p:sp>
      <p:sp>
        <p:nvSpPr>
          <p:cNvPr id="24" name="Rectangle: Rounded Corners 23">
            <a:extLst>
              <a:ext uri="{FF2B5EF4-FFF2-40B4-BE49-F238E27FC236}">
                <a16:creationId xmlns:a16="http://schemas.microsoft.com/office/drawing/2014/main" id="{06F4D56D-B152-4241-AF29-0B9A64CC2F5B}"/>
              </a:ext>
            </a:extLst>
          </p:cNvPr>
          <p:cNvSpPr/>
          <p:nvPr/>
        </p:nvSpPr>
        <p:spPr>
          <a:xfrm>
            <a:off x="4762437" y="1892808"/>
            <a:ext cx="4062108" cy="3738777"/>
          </a:xfrm>
          <a:prstGeom prst="roundRect">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Arial" panose="020B0604020202020204" pitchFamily="34" charset="0"/>
                <a:cs typeface="Arial" panose="020B0604020202020204" pitchFamily="34" charset="0"/>
              </a:rPr>
              <a:t>Presence vs. Absence of Advanced Neoplasia</a:t>
            </a:r>
          </a:p>
          <a:p>
            <a:pPr algn="ctr"/>
            <a:r>
              <a:rPr lang="en-US" sz="2000" b="1" dirty="0" err="1">
                <a:solidFill>
                  <a:srgbClr val="FFFF00"/>
                </a:solidFill>
                <a:latin typeface="Arial" panose="020B0604020202020204" pitchFamily="34" charset="0"/>
                <a:cs typeface="Arial" panose="020B0604020202020204" pitchFamily="34" charset="0"/>
              </a:rPr>
              <a:t>PancreaSeq</a:t>
            </a:r>
            <a:endParaRPr lang="en-US" sz="2000" b="1" dirty="0">
              <a:solidFill>
                <a:srgbClr val="FFFF00"/>
              </a:solidFill>
              <a:latin typeface="Arial" panose="020B0604020202020204" pitchFamily="34" charset="0"/>
              <a:cs typeface="Arial" panose="020B0604020202020204" pitchFamily="34" charset="0"/>
            </a:endParaRPr>
          </a:p>
          <a:p>
            <a:pPr algn="ctr"/>
            <a:r>
              <a:rPr lang="en-US" sz="2000" b="1" dirty="0">
                <a:solidFill>
                  <a:srgbClr val="FFFF00"/>
                </a:solidFill>
                <a:latin typeface="Arial" panose="020B0604020202020204" pitchFamily="34" charset="0"/>
                <a:cs typeface="Arial" panose="020B0604020202020204" pitchFamily="34" charset="0"/>
              </a:rPr>
              <a:t>DNA Methylation Markers</a:t>
            </a:r>
          </a:p>
          <a:p>
            <a:pPr algn="ctr"/>
            <a:r>
              <a:rPr lang="en-US" sz="2000" b="1" dirty="0">
                <a:solidFill>
                  <a:srgbClr val="FFFF00"/>
                </a:solidFill>
                <a:latin typeface="Arial" panose="020B0604020202020204" pitchFamily="34" charset="0"/>
                <a:cs typeface="Arial" panose="020B0604020202020204" pitchFamily="34" charset="0"/>
              </a:rPr>
              <a:t>Das-1</a:t>
            </a:r>
          </a:p>
          <a:p>
            <a:pPr algn="ctr"/>
            <a:r>
              <a:rPr lang="en-US" sz="2000" b="1" dirty="0">
                <a:solidFill>
                  <a:srgbClr val="FFFF00"/>
                </a:solidFill>
                <a:latin typeface="Arial" panose="020B0604020202020204" pitchFamily="34" charset="0"/>
                <a:cs typeface="Arial" panose="020B0604020202020204" pitchFamily="34" charset="0"/>
              </a:rPr>
              <a:t>Telomerase</a:t>
            </a:r>
          </a:p>
          <a:p>
            <a:endParaRPr lang="en-US" sz="2000" b="1" i="1" dirty="0">
              <a:solidFill>
                <a:srgbClr val="FFFF00"/>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12C5944-222F-4442-A112-25701062CA52}"/>
              </a:ext>
            </a:extLst>
          </p:cNvPr>
          <p:cNvSpPr txBox="1"/>
          <p:nvPr/>
        </p:nvSpPr>
        <p:spPr>
          <a:xfrm>
            <a:off x="0" y="5735498"/>
            <a:ext cx="9143999" cy="646331"/>
          </a:xfrm>
          <a:prstGeom prst="rect">
            <a:avLst/>
          </a:prstGeom>
          <a:noFill/>
        </p:spPr>
        <p:txBody>
          <a:bodyPr wrap="square" rtlCol="0">
            <a:spAutoFit/>
          </a:bodyPr>
          <a:lstStyle/>
          <a:p>
            <a:pPr algn="ctr"/>
            <a:r>
              <a:rPr lang="en-US" sz="3600" b="1" dirty="0">
                <a:solidFill>
                  <a:srgbClr val="FFFF00"/>
                </a:solidFill>
                <a:latin typeface="Arial" panose="020B0604020202020204" pitchFamily="34" charset="0"/>
                <a:cs typeface="Arial" panose="020B0604020202020204" pitchFamily="34" charset="0"/>
              </a:rPr>
              <a:t>&gt;350 Pancreatic Cysts (w/ </a:t>
            </a:r>
            <a:r>
              <a:rPr lang="en-US" sz="3600" b="1" dirty="0" err="1">
                <a:solidFill>
                  <a:srgbClr val="FFFF00"/>
                </a:solidFill>
                <a:latin typeface="Arial" panose="020B0604020202020204" pitchFamily="34" charset="0"/>
                <a:cs typeface="Arial" panose="020B0604020202020204" pitchFamily="34" charset="0"/>
              </a:rPr>
              <a:t>Dx</a:t>
            </a:r>
            <a:r>
              <a:rPr lang="en-US" sz="3600" b="1" dirty="0">
                <a:solidFill>
                  <a:srgbClr val="FFFF00"/>
                </a:solidFill>
                <a:latin typeface="Arial" panose="020B0604020202020204" pitchFamily="34" charset="0"/>
                <a:cs typeface="Arial" panose="020B0604020202020204" pitchFamily="34" charset="0"/>
              </a:rPr>
              <a:t> Path)</a:t>
            </a:r>
          </a:p>
        </p:txBody>
      </p:sp>
    </p:spTree>
    <p:extLst>
      <p:ext uri="{BB962C8B-B14F-4D97-AF65-F5344CB8AC3E}">
        <p14:creationId xmlns:p14="http://schemas.microsoft.com/office/powerpoint/2010/main" val="2347221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250"/>
                                  </p:stCondLst>
                                  <p:childTnLst>
                                    <p:animMotion origin="layout" path="M -2.77778E-7 1.85185E-6 L -0.20434 0.10879 " pathEditMode="relative" rAng="0" ptsTypes="AA">
                                      <p:cBhvr>
                                        <p:cTn id="6" dur="1750" fill="hold"/>
                                        <p:tgtEl>
                                          <p:spTgt spid="23"/>
                                        </p:tgtEl>
                                        <p:attrNameLst>
                                          <p:attrName>ppt_x</p:attrName>
                                          <p:attrName>ppt_y</p:attrName>
                                        </p:attrNameLst>
                                      </p:cBhvr>
                                      <p:rCtr x="-10226" y="5440"/>
                                    </p:animMotion>
                                  </p:childTnLst>
                                </p:cTn>
                              </p:par>
                              <p:par>
                                <p:cTn id="7" presetID="42" presetClass="path" presetSubtype="0" accel="50000" decel="50000" fill="hold" grpId="0" nodeType="withEffect">
                                  <p:stCondLst>
                                    <p:cond delay="250"/>
                                  </p:stCondLst>
                                  <p:childTnLst>
                                    <p:animMotion origin="layout" path="M 3.61111E-6 -7.40741E-7 L 0.0908 0.07477 " pathEditMode="relative" rAng="0" ptsTypes="AA">
                                      <p:cBhvr>
                                        <p:cTn id="8" dur="1750" fill="hold"/>
                                        <p:tgtEl>
                                          <p:spTgt spid="19"/>
                                        </p:tgtEl>
                                        <p:attrNameLst>
                                          <p:attrName>ppt_x</p:attrName>
                                          <p:attrName>ppt_y</p:attrName>
                                        </p:attrNameLst>
                                      </p:cBhvr>
                                      <p:rCtr x="4531" y="3727"/>
                                    </p:animMotion>
                                  </p:childTnLst>
                                </p:cTn>
                              </p:par>
                              <p:par>
                                <p:cTn id="9" presetID="42" presetClass="path" presetSubtype="0" accel="50000" decel="50000" fill="hold" grpId="0" nodeType="withEffect">
                                  <p:stCondLst>
                                    <p:cond delay="250"/>
                                  </p:stCondLst>
                                  <p:childTnLst>
                                    <p:animMotion origin="layout" path="M 4.44444E-6 4.81481E-6 L -0.54202 0.27847 " pathEditMode="relative" rAng="0" ptsTypes="AA">
                                      <p:cBhvr>
                                        <p:cTn id="10" dur="1750" fill="hold"/>
                                        <p:tgtEl>
                                          <p:spTgt spid="17"/>
                                        </p:tgtEl>
                                        <p:attrNameLst>
                                          <p:attrName>ppt_x</p:attrName>
                                          <p:attrName>ppt_y</p:attrName>
                                        </p:attrNameLst>
                                      </p:cBhvr>
                                      <p:rCtr x="-27101" y="13912"/>
                                    </p:animMotion>
                                  </p:childTnLst>
                                </p:cTn>
                              </p:par>
                              <p:par>
                                <p:cTn id="11" presetID="42" presetClass="path" presetSubtype="0" accel="50000" decel="50000" fill="hold" grpId="0" nodeType="withEffect">
                                  <p:stCondLst>
                                    <p:cond delay="250"/>
                                  </p:stCondLst>
                                  <p:childTnLst>
                                    <p:animMotion origin="layout" path="M 4.44444E-6 2.22222E-6 L -0.54098 0.15602 " pathEditMode="relative" rAng="0" ptsTypes="AA">
                                      <p:cBhvr>
                                        <p:cTn id="12" dur="1750" fill="hold"/>
                                        <p:tgtEl>
                                          <p:spTgt spid="16"/>
                                        </p:tgtEl>
                                        <p:attrNameLst>
                                          <p:attrName>ppt_x</p:attrName>
                                          <p:attrName>ppt_y</p:attrName>
                                        </p:attrNameLst>
                                      </p:cBhvr>
                                      <p:rCtr x="-27049" y="7801"/>
                                    </p:animMotion>
                                  </p:childTnLst>
                                </p:cTn>
                              </p:par>
                              <p:par>
                                <p:cTn id="13" presetID="42" presetClass="path" presetSubtype="0" accel="50000" decel="50000" fill="hold" grpId="0" nodeType="withEffect">
                                  <p:stCondLst>
                                    <p:cond delay="250"/>
                                  </p:stCondLst>
                                  <p:childTnLst>
                                    <p:animMotion origin="layout" path="M 4.16667E-6 -1.85185E-6 L -0.52657 -0.00069 " pathEditMode="relative" rAng="0" ptsTypes="AA">
                                      <p:cBhvr>
                                        <p:cTn id="14" dur="1750" fill="hold"/>
                                        <p:tgtEl>
                                          <p:spTgt spid="14"/>
                                        </p:tgtEl>
                                        <p:attrNameLst>
                                          <p:attrName>ppt_x</p:attrName>
                                          <p:attrName>ppt_y</p:attrName>
                                        </p:attrNameLst>
                                      </p:cBhvr>
                                      <p:rCtr x="-26337" y="-46"/>
                                    </p:animMotion>
                                  </p:childTnLst>
                                </p:cTn>
                              </p:par>
                              <p:par>
                                <p:cTn id="15" presetID="42" presetClass="path" presetSubtype="0" accel="50000" decel="50000" fill="hold" grpId="0" nodeType="withEffect">
                                  <p:stCondLst>
                                    <p:cond delay="250"/>
                                  </p:stCondLst>
                                  <p:childTnLst>
                                    <p:animMotion origin="layout" path="M 3.61111E-6 -7.40741E-7 L 0.08975 -0.00185 " pathEditMode="relative" rAng="0" ptsTypes="AA">
                                      <p:cBhvr>
                                        <p:cTn id="16" dur="1750" fill="hold"/>
                                        <p:tgtEl>
                                          <p:spTgt spid="22"/>
                                        </p:tgtEl>
                                        <p:attrNameLst>
                                          <p:attrName>ppt_x</p:attrName>
                                          <p:attrName>ppt_y</p:attrName>
                                        </p:attrNameLst>
                                      </p:cBhvr>
                                      <p:rCtr x="4479" y="-93"/>
                                    </p:animMotion>
                                  </p:childTnLst>
                                </p:cTn>
                              </p:par>
                              <p:par>
                                <p:cTn id="17" presetID="42" presetClass="path" presetSubtype="0" accel="50000" decel="50000" fill="hold" grpId="0" nodeType="withEffect">
                                  <p:stCondLst>
                                    <p:cond delay="250"/>
                                  </p:stCondLst>
                                  <p:childTnLst>
                                    <p:animMotion origin="layout" path="M -3.88889E-6 3.33333E-6 L 0.2823 0.11597 " pathEditMode="relative" rAng="0" ptsTypes="AA">
                                      <p:cBhvr>
                                        <p:cTn id="18" dur="1750" fill="hold"/>
                                        <p:tgtEl>
                                          <p:spTgt spid="9"/>
                                        </p:tgtEl>
                                        <p:attrNameLst>
                                          <p:attrName>ppt_x</p:attrName>
                                          <p:attrName>ppt_y</p:attrName>
                                        </p:attrNameLst>
                                      </p:cBhvr>
                                      <p:rCtr x="14115" y="5787"/>
                                    </p:animMotion>
                                  </p:childTnLst>
                                </p:cTn>
                              </p:par>
                              <p:par>
                                <p:cTn id="19" presetID="42" presetClass="path" presetSubtype="0" accel="50000" decel="50000" fill="hold" grpId="0" nodeType="withEffect">
                                  <p:stCondLst>
                                    <p:cond delay="250"/>
                                  </p:stCondLst>
                                  <p:childTnLst>
                                    <p:animMotion origin="layout" path="M 3.61111E-6 -3.7037E-6 L 0.57309 0.12246 " pathEditMode="relative" rAng="0" ptsTypes="AA">
                                      <p:cBhvr>
                                        <p:cTn id="20" dur="1750" fill="hold"/>
                                        <p:tgtEl>
                                          <p:spTgt spid="13"/>
                                        </p:tgtEl>
                                        <p:attrNameLst>
                                          <p:attrName>ppt_x</p:attrName>
                                          <p:attrName>ppt_y</p:attrName>
                                        </p:attrNameLst>
                                      </p:cBhvr>
                                      <p:rCtr x="28646" y="6111"/>
                                    </p:animMotion>
                                  </p:childTnLst>
                                </p:cTn>
                              </p:par>
                              <p:par>
                                <p:cTn id="21" presetID="42" presetClass="path" presetSubtype="0" accel="50000" decel="50000" fill="hold" grpId="0" nodeType="withEffect">
                                  <p:stCondLst>
                                    <p:cond delay="250"/>
                                  </p:stCondLst>
                                  <p:childTnLst>
                                    <p:animMotion origin="layout" path="M -3.61111E-6 1.85185E-6 L 0.29497 -0.05834 " pathEditMode="relative" rAng="0" ptsTypes="AA">
                                      <p:cBhvr>
                                        <p:cTn id="22" dur="1750" fill="hold"/>
                                        <p:tgtEl>
                                          <p:spTgt spid="18"/>
                                        </p:tgtEl>
                                        <p:attrNameLst>
                                          <p:attrName>ppt_x</p:attrName>
                                          <p:attrName>ppt_y</p:attrName>
                                        </p:attrNameLst>
                                      </p:cBhvr>
                                      <p:rCtr x="14740" y="-2917"/>
                                    </p:animMotion>
                                  </p:childTnLst>
                                </p:cTn>
                              </p:par>
                              <p:par>
                                <p:cTn id="23" presetID="42" presetClass="path" presetSubtype="0" accel="50000" decel="50000" fill="hold" grpId="0" nodeType="withEffect">
                                  <p:stCondLst>
                                    <p:cond delay="250"/>
                                  </p:stCondLst>
                                  <p:childTnLst>
                                    <p:animMotion origin="layout" path="M 3.61111E-6 3.7037E-6 L 0.57413 0.28611 " pathEditMode="relative" rAng="0" ptsTypes="AA">
                                      <p:cBhvr>
                                        <p:cTn id="24" dur="1750" fill="hold"/>
                                        <p:tgtEl>
                                          <p:spTgt spid="15"/>
                                        </p:tgtEl>
                                        <p:attrNameLst>
                                          <p:attrName>ppt_x</p:attrName>
                                          <p:attrName>ppt_y</p:attrName>
                                        </p:attrNameLst>
                                      </p:cBhvr>
                                      <p:rCtr x="28698" y="14306"/>
                                    </p:animMotion>
                                  </p:childTnLst>
                                </p:cTn>
                              </p:par>
                              <p:par>
                                <p:cTn id="25" presetID="10" presetClass="exit" presetSubtype="0" fill="hold" grpId="1" nodeType="withEffect">
                                  <p:stCondLst>
                                    <p:cond delay="1250"/>
                                  </p:stCondLst>
                                  <p:childTnLst>
                                    <p:animEffect transition="out" filter="fade">
                                      <p:cBhvr>
                                        <p:cTn id="26" dur="750"/>
                                        <p:tgtEl>
                                          <p:spTgt spid="23"/>
                                        </p:tgtEl>
                                      </p:cBhvr>
                                    </p:animEffect>
                                    <p:set>
                                      <p:cBhvr>
                                        <p:cTn id="27" dur="1" fill="hold">
                                          <p:stCondLst>
                                            <p:cond delay="749"/>
                                          </p:stCondLst>
                                        </p:cTn>
                                        <p:tgtEl>
                                          <p:spTgt spid="23"/>
                                        </p:tgtEl>
                                        <p:attrNameLst>
                                          <p:attrName>style.visibility</p:attrName>
                                        </p:attrNameLst>
                                      </p:cBhvr>
                                      <p:to>
                                        <p:strVal val="hidden"/>
                                      </p:to>
                                    </p:set>
                                  </p:childTnLst>
                                </p:cTn>
                              </p:par>
                              <p:par>
                                <p:cTn id="28" presetID="10" presetClass="exit" presetSubtype="0" fill="hold" grpId="1" nodeType="withEffect">
                                  <p:stCondLst>
                                    <p:cond delay="1250"/>
                                  </p:stCondLst>
                                  <p:childTnLst>
                                    <p:animEffect transition="out" filter="fade">
                                      <p:cBhvr>
                                        <p:cTn id="29" dur="750"/>
                                        <p:tgtEl>
                                          <p:spTgt spid="19"/>
                                        </p:tgtEl>
                                      </p:cBhvr>
                                    </p:animEffect>
                                    <p:set>
                                      <p:cBhvr>
                                        <p:cTn id="30" dur="1" fill="hold">
                                          <p:stCondLst>
                                            <p:cond delay="749"/>
                                          </p:stCondLst>
                                        </p:cTn>
                                        <p:tgtEl>
                                          <p:spTgt spid="19"/>
                                        </p:tgtEl>
                                        <p:attrNameLst>
                                          <p:attrName>style.visibility</p:attrName>
                                        </p:attrNameLst>
                                      </p:cBhvr>
                                      <p:to>
                                        <p:strVal val="hidden"/>
                                      </p:to>
                                    </p:set>
                                  </p:childTnLst>
                                </p:cTn>
                              </p:par>
                              <p:par>
                                <p:cTn id="31" presetID="10" presetClass="exit" presetSubtype="0" fill="hold" grpId="1" nodeType="withEffect">
                                  <p:stCondLst>
                                    <p:cond delay="1250"/>
                                  </p:stCondLst>
                                  <p:childTnLst>
                                    <p:animEffect transition="out" filter="fade">
                                      <p:cBhvr>
                                        <p:cTn id="32" dur="750"/>
                                        <p:tgtEl>
                                          <p:spTgt spid="17"/>
                                        </p:tgtEl>
                                      </p:cBhvr>
                                    </p:animEffect>
                                    <p:set>
                                      <p:cBhvr>
                                        <p:cTn id="33" dur="1" fill="hold">
                                          <p:stCondLst>
                                            <p:cond delay="749"/>
                                          </p:stCondLst>
                                        </p:cTn>
                                        <p:tgtEl>
                                          <p:spTgt spid="17"/>
                                        </p:tgtEl>
                                        <p:attrNameLst>
                                          <p:attrName>style.visibility</p:attrName>
                                        </p:attrNameLst>
                                      </p:cBhvr>
                                      <p:to>
                                        <p:strVal val="hidden"/>
                                      </p:to>
                                    </p:set>
                                  </p:childTnLst>
                                </p:cTn>
                              </p:par>
                              <p:par>
                                <p:cTn id="34" presetID="10" presetClass="exit" presetSubtype="0" fill="hold" grpId="1" nodeType="withEffect">
                                  <p:stCondLst>
                                    <p:cond delay="1250"/>
                                  </p:stCondLst>
                                  <p:childTnLst>
                                    <p:animEffect transition="out" filter="fade">
                                      <p:cBhvr>
                                        <p:cTn id="35" dur="750"/>
                                        <p:tgtEl>
                                          <p:spTgt spid="16"/>
                                        </p:tgtEl>
                                      </p:cBhvr>
                                    </p:animEffect>
                                    <p:set>
                                      <p:cBhvr>
                                        <p:cTn id="36" dur="1" fill="hold">
                                          <p:stCondLst>
                                            <p:cond delay="749"/>
                                          </p:stCondLst>
                                        </p:cTn>
                                        <p:tgtEl>
                                          <p:spTgt spid="16"/>
                                        </p:tgtEl>
                                        <p:attrNameLst>
                                          <p:attrName>style.visibility</p:attrName>
                                        </p:attrNameLst>
                                      </p:cBhvr>
                                      <p:to>
                                        <p:strVal val="hidden"/>
                                      </p:to>
                                    </p:set>
                                  </p:childTnLst>
                                </p:cTn>
                              </p:par>
                              <p:par>
                                <p:cTn id="37" presetID="10" presetClass="exit" presetSubtype="0" fill="hold" grpId="1" nodeType="withEffect">
                                  <p:stCondLst>
                                    <p:cond delay="1250"/>
                                  </p:stCondLst>
                                  <p:childTnLst>
                                    <p:animEffect transition="out" filter="fade">
                                      <p:cBhvr>
                                        <p:cTn id="38" dur="750"/>
                                        <p:tgtEl>
                                          <p:spTgt spid="14"/>
                                        </p:tgtEl>
                                      </p:cBhvr>
                                    </p:animEffect>
                                    <p:set>
                                      <p:cBhvr>
                                        <p:cTn id="39" dur="1" fill="hold">
                                          <p:stCondLst>
                                            <p:cond delay="749"/>
                                          </p:stCondLst>
                                        </p:cTn>
                                        <p:tgtEl>
                                          <p:spTgt spid="14"/>
                                        </p:tgtEl>
                                        <p:attrNameLst>
                                          <p:attrName>style.visibility</p:attrName>
                                        </p:attrNameLst>
                                      </p:cBhvr>
                                      <p:to>
                                        <p:strVal val="hidden"/>
                                      </p:to>
                                    </p:set>
                                  </p:childTnLst>
                                </p:cTn>
                              </p:par>
                              <p:par>
                                <p:cTn id="40" presetID="10" presetClass="exit" presetSubtype="0" fill="hold" grpId="1" nodeType="withEffect">
                                  <p:stCondLst>
                                    <p:cond delay="1250"/>
                                  </p:stCondLst>
                                  <p:childTnLst>
                                    <p:animEffect transition="out" filter="fade">
                                      <p:cBhvr>
                                        <p:cTn id="41" dur="750"/>
                                        <p:tgtEl>
                                          <p:spTgt spid="22"/>
                                        </p:tgtEl>
                                      </p:cBhvr>
                                    </p:animEffect>
                                    <p:set>
                                      <p:cBhvr>
                                        <p:cTn id="42" dur="1" fill="hold">
                                          <p:stCondLst>
                                            <p:cond delay="74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1250"/>
                                  </p:stCondLst>
                                  <p:childTnLst>
                                    <p:animEffect transition="out" filter="fade">
                                      <p:cBhvr>
                                        <p:cTn id="44" dur="750"/>
                                        <p:tgtEl>
                                          <p:spTgt spid="9"/>
                                        </p:tgtEl>
                                      </p:cBhvr>
                                    </p:animEffect>
                                    <p:set>
                                      <p:cBhvr>
                                        <p:cTn id="45" dur="1" fill="hold">
                                          <p:stCondLst>
                                            <p:cond delay="749"/>
                                          </p:stCondLst>
                                        </p:cTn>
                                        <p:tgtEl>
                                          <p:spTgt spid="9"/>
                                        </p:tgtEl>
                                        <p:attrNameLst>
                                          <p:attrName>style.visibility</p:attrName>
                                        </p:attrNameLst>
                                      </p:cBhvr>
                                      <p:to>
                                        <p:strVal val="hidden"/>
                                      </p:to>
                                    </p:set>
                                  </p:childTnLst>
                                </p:cTn>
                              </p:par>
                              <p:par>
                                <p:cTn id="46" presetID="10" presetClass="exit" presetSubtype="0" fill="hold" grpId="1" nodeType="withEffect">
                                  <p:stCondLst>
                                    <p:cond delay="1250"/>
                                  </p:stCondLst>
                                  <p:childTnLst>
                                    <p:animEffect transition="out" filter="fade">
                                      <p:cBhvr>
                                        <p:cTn id="47" dur="750"/>
                                        <p:tgtEl>
                                          <p:spTgt spid="13"/>
                                        </p:tgtEl>
                                      </p:cBhvr>
                                    </p:animEffect>
                                    <p:set>
                                      <p:cBhvr>
                                        <p:cTn id="48" dur="1" fill="hold">
                                          <p:stCondLst>
                                            <p:cond delay="74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1250"/>
                                  </p:stCondLst>
                                  <p:childTnLst>
                                    <p:animEffect transition="out" filter="fade">
                                      <p:cBhvr>
                                        <p:cTn id="50" dur="750"/>
                                        <p:tgtEl>
                                          <p:spTgt spid="18"/>
                                        </p:tgtEl>
                                      </p:cBhvr>
                                    </p:animEffect>
                                    <p:set>
                                      <p:cBhvr>
                                        <p:cTn id="51" dur="1" fill="hold">
                                          <p:stCondLst>
                                            <p:cond delay="749"/>
                                          </p:stCondLst>
                                        </p:cTn>
                                        <p:tgtEl>
                                          <p:spTgt spid="18"/>
                                        </p:tgtEl>
                                        <p:attrNameLst>
                                          <p:attrName>style.visibility</p:attrName>
                                        </p:attrNameLst>
                                      </p:cBhvr>
                                      <p:to>
                                        <p:strVal val="hidden"/>
                                      </p:to>
                                    </p:set>
                                  </p:childTnLst>
                                </p:cTn>
                              </p:par>
                              <p:par>
                                <p:cTn id="52" presetID="10" presetClass="exit" presetSubtype="0" fill="hold" grpId="1" nodeType="withEffect">
                                  <p:stCondLst>
                                    <p:cond delay="1250"/>
                                  </p:stCondLst>
                                  <p:childTnLst>
                                    <p:animEffect transition="out" filter="fade">
                                      <p:cBhvr>
                                        <p:cTn id="53" dur="750"/>
                                        <p:tgtEl>
                                          <p:spTgt spid="15"/>
                                        </p:tgtEl>
                                      </p:cBhvr>
                                    </p:animEffect>
                                    <p:set>
                                      <p:cBhvr>
                                        <p:cTn id="54" dur="1" fill="hold">
                                          <p:stCondLst>
                                            <p:cond delay="749"/>
                                          </p:stCondLst>
                                        </p:cTn>
                                        <p:tgtEl>
                                          <p:spTgt spid="15"/>
                                        </p:tgtEl>
                                        <p:attrNameLst>
                                          <p:attrName>style.visibility</p:attrName>
                                        </p:attrNameLst>
                                      </p:cBhvr>
                                      <p:to>
                                        <p:strVal val="hidden"/>
                                      </p:to>
                                    </p:set>
                                  </p:childTnLst>
                                </p:cTn>
                              </p:par>
                              <p:par>
                                <p:cTn id="55" presetID="10" presetClass="entr" presetSubtype="0" fill="hold" grpId="0" nodeType="withEffect">
                                  <p:stCondLst>
                                    <p:cond delay="125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50"/>
                                        <p:tgtEl>
                                          <p:spTgt spid="24"/>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5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1" grpId="0" animBg="1"/>
      <p:bldP spid="9" grpId="0"/>
      <p:bldP spid="9"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2" grpId="0"/>
      <p:bldP spid="22" grpId="1"/>
      <p:bldP spid="24" grpId="0" animBg="1"/>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904A77-E044-4F75-9DA0-E47A4DA28548}"/>
              </a:ext>
            </a:extLst>
          </p:cNvPr>
          <p:cNvSpPr txBox="1"/>
          <p:nvPr/>
        </p:nvSpPr>
        <p:spPr>
          <a:xfrm>
            <a:off x="-9525" y="210312"/>
            <a:ext cx="9153525"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Pancreatic Cyst Biomarker Validation Study</a:t>
            </a:r>
          </a:p>
        </p:txBody>
      </p:sp>
      <p:pic>
        <p:nvPicPr>
          <p:cNvPr id="20" name="Picture 19">
            <a:extLst>
              <a:ext uri="{FF2B5EF4-FFF2-40B4-BE49-F238E27FC236}">
                <a16:creationId xmlns:a16="http://schemas.microsoft.com/office/drawing/2014/main" id="{61B332A6-5A03-4C80-BA75-196BB938BA94}"/>
              </a:ext>
            </a:extLst>
          </p:cNvPr>
          <p:cNvPicPr>
            <a:picLocks noChangeAspect="1"/>
          </p:cNvPicPr>
          <p:nvPr/>
        </p:nvPicPr>
        <p:blipFill>
          <a:blip r:embed="rId3"/>
          <a:stretch>
            <a:fillRect/>
          </a:stretch>
        </p:blipFill>
        <p:spPr>
          <a:xfrm>
            <a:off x="1337072" y="1733062"/>
            <a:ext cx="6469856" cy="4878272"/>
          </a:xfrm>
          <a:prstGeom prst="rect">
            <a:avLst/>
          </a:prstGeom>
        </p:spPr>
      </p:pic>
      <p:sp>
        <p:nvSpPr>
          <p:cNvPr id="25" name="TextBox 24">
            <a:extLst>
              <a:ext uri="{FF2B5EF4-FFF2-40B4-BE49-F238E27FC236}">
                <a16:creationId xmlns:a16="http://schemas.microsoft.com/office/drawing/2014/main" id="{E8318929-9003-4CA2-A027-EF5E827700E0}"/>
              </a:ext>
            </a:extLst>
          </p:cNvPr>
          <p:cNvSpPr txBox="1"/>
          <p:nvPr/>
        </p:nvSpPr>
        <p:spPr>
          <a:xfrm>
            <a:off x="0" y="3484098"/>
            <a:ext cx="1920240" cy="707886"/>
          </a:xfrm>
          <a:prstGeom prst="rect">
            <a:avLst/>
          </a:prstGeom>
          <a:solidFill>
            <a:schemeClr val="bg1"/>
          </a:solidFill>
        </p:spPr>
        <p:txBody>
          <a:bodyPr wrap="square" rtlCol="0">
            <a:spAutoFit/>
          </a:bodyPr>
          <a:lstStyle/>
          <a:p>
            <a:pPr algn="ctr"/>
            <a:r>
              <a:rPr lang="en-US" sz="2000" b="1" dirty="0"/>
              <a:t>Ying Huang, PhD</a:t>
            </a:r>
            <a:endParaRPr lang="en-US" sz="2000" dirty="0"/>
          </a:p>
        </p:txBody>
      </p:sp>
      <p:sp>
        <p:nvSpPr>
          <p:cNvPr id="26" name="TextBox 25">
            <a:extLst>
              <a:ext uri="{FF2B5EF4-FFF2-40B4-BE49-F238E27FC236}">
                <a16:creationId xmlns:a16="http://schemas.microsoft.com/office/drawing/2014/main" id="{83F409B0-7173-4DE3-B44F-E6C2AF7B37CC}"/>
              </a:ext>
            </a:extLst>
          </p:cNvPr>
          <p:cNvSpPr txBox="1"/>
          <p:nvPr/>
        </p:nvSpPr>
        <p:spPr>
          <a:xfrm>
            <a:off x="7233285" y="3741273"/>
            <a:ext cx="1920240" cy="707886"/>
          </a:xfrm>
          <a:prstGeom prst="rect">
            <a:avLst/>
          </a:prstGeom>
          <a:solidFill>
            <a:schemeClr val="bg1"/>
          </a:solidFill>
        </p:spPr>
        <p:txBody>
          <a:bodyPr wrap="square" rtlCol="0">
            <a:spAutoFit/>
          </a:bodyPr>
          <a:lstStyle/>
          <a:p>
            <a:pPr algn="ctr"/>
            <a:r>
              <a:rPr lang="en-US" sz="2000" b="1" dirty="0"/>
              <a:t>Randall Brand, MD</a:t>
            </a:r>
            <a:endParaRPr lang="en-US" sz="2000" dirty="0"/>
          </a:p>
        </p:txBody>
      </p:sp>
      <p:sp>
        <p:nvSpPr>
          <p:cNvPr id="27" name="TextBox 26">
            <a:extLst>
              <a:ext uri="{FF2B5EF4-FFF2-40B4-BE49-F238E27FC236}">
                <a16:creationId xmlns:a16="http://schemas.microsoft.com/office/drawing/2014/main" id="{F83ADFF0-1624-4795-9D17-CDEB31493040}"/>
              </a:ext>
            </a:extLst>
          </p:cNvPr>
          <p:cNvSpPr txBox="1"/>
          <p:nvPr/>
        </p:nvSpPr>
        <p:spPr>
          <a:xfrm>
            <a:off x="0" y="4268184"/>
            <a:ext cx="1920239" cy="707886"/>
          </a:xfrm>
          <a:prstGeom prst="rect">
            <a:avLst/>
          </a:prstGeom>
          <a:solidFill>
            <a:schemeClr val="bg1"/>
          </a:solidFill>
        </p:spPr>
        <p:txBody>
          <a:bodyPr wrap="square" rtlCol="0">
            <a:spAutoFit/>
          </a:bodyPr>
          <a:lstStyle/>
          <a:p>
            <a:pPr algn="ctr"/>
            <a:r>
              <a:rPr lang="en-US" sz="2000" b="1" dirty="0"/>
              <a:t>Jackie Dahlgren, PhD</a:t>
            </a:r>
            <a:endParaRPr lang="en-US" sz="2000" dirty="0"/>
          </a:p>
        </p:txBody>
      </p:sp>
    </p:spTree>
    <p:extLst>
      <p:ext uri="{BB962C8B-B14F-4D97-AF65-F5344CB8AC3E}">
        <p14:creationId xmlns:p14="http://schemas.microsoft.com/office/powerpoint/2010/main" val="2644075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904A77-E044-4F75-9DA0-E47A4DA28548}"/>
              </a:ext>
            </a:extLst>
          </p:cNvPr>
          <p:cNvSpPr txBox="1"/>
          <p:nvPr/>
        </p:nvSpPr>
        <p:spPr>
          <a:xfrm>
            <a:off x="-9525" y="210312"/>
            <a:ext cx="9153525"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Pancreatic Cyst Biomarker Validation Study: Phase 2</a:t>
            </a:r>
          </a:p>
        </p:txBody>
      </p:sp>
      <p:sp>
        <p:nvSpPr>
          <p:cNvPr id="5" name="Freeform: Shape 4">
            <a:extLst>
              <a:ext uri="{FF2B5EF4-FFF2-40B4-BE49-F238E27FC236}">
                <a16:creationId xmlns:a16="http://schemas.microsoft.com/office/drawing/2014/main" id="{C3A0535A-3251-4EAF-8164-320E52B6D8A7}"/>
              </a:ext>
            </a:extLst>
          </p:cNvPr>
          <p:cNvSpPr/>
          <p:nvPr/>
        </p:nvSpPr>
        <p:spPr>
          <a:xfrm>
            <a:off x="1672038" y="1910080"/>
            <a:ext cx="880164" cy="1178589"/>
          </a:xfrm>
          <a:custGeom>
            <a:avLst/>
            <a:gdLst>
              <a:gd name="connsiteX0" fmla="*/ 0 w 1257376"/>
              <a:gd name="connsiteY0" fmla="*/ 0 h 880163"/>
              <a:gd name="connsiteX1" fmla="*/ 817295 w 1257376"/>
              <a:gd name="connsiteY1" fmla="*/ 0 h 880163"/>
              <a:gd name="connsiteX2" fmla="*/ 1257376 w 1257376"/>
              <a:gd name="connsiteY2" fmla="*/ 440082 h 880163"/>
              <a:gd name="connsiteX3" fmla="*/ 817295 w 1257376"/>
              <a:gd name="connsiteY3" fmla="*/ 880163 h 880163"/>
              <a:gd name="connsiteX4" fmla="*/ 0 w 1257376"/>
              <a:gd name="connsiteY4" fmla="*/ 880163 h 880163"/>
              <a:gd name="connsiteX5" fmla="*/ 440082 w 1257376"/>
              <a:gd name="connsiteY5" fmla="*/ 440082 h 880163"/>
              <a:gd name="connsiteX6" fmla="*/ 0 w 1257376"/>
              <a:gd name="connsiteY6" fmla="*/ 0 h 8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76" h="880163">
                <a:moveTo>
                  <a:pt x="1257375" y="0"/>
                </a:moveTo>
                <a:lnTo>
                  <a:pt x="1257375" y="572106"/>
                </a:lnTo>
                <a:lnTo>
                  <a:pt x="628687" y="880163"/>
                </a:lnTo>
                <a:lnTo>
                  <a:pt x="1" y="572106"/>
                </a:lnTo>
                <a:lnTo>
                  <a:pt x="1" y="0"/>
                </a:lnTo>
                <a:lnTo>
                  <a:pt x="628687" y="308057"/>
                </a:lnTo>
                <a:lnTo>
                  <a:pt x="125737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6" tIns="453418" rIns="13335" bIns="453416" numCol="1" spcCol="1270" anchor="ctr" anchorCtr="0">
            <a:noAutofit/>
          </a:bodyPr>
          <a:lstStyle/>
          <a:p>
            <a:pPr marL="0" lvl="0" indent="0" algn="ctr" defTabSz="933450">
              <a:lnSpc>
                <a:spcPct val="90000"/>
              </a:lnSpc>
              <a:spcBef>
                <a:spcPct val="0"/>
              </a:spcBef>
              <a:spcAft>
                <a:spcPct val="35000"/>
              </a:spcAft>
              <a:buNone/>
            </a:pPr>
            <a:r>
              <a:rPr lang="en-US" sz="2100" kern="1200" dirty="0"/>
              <a:t>Phase 1</a:t>
            </a:r>
          </a:p>
        </p:txBody>
      </p:sp>
      <p:sp>
        <p:nvSpPr>
          <p:cNvPr id="6" name="Freeform: Shape 5">
            <a:extLst>
              <a:ext uri="{FF2B5EF4-FFF2-40B4-BE49-F238E27FC236}">
                <a16:creationId xmlns:a16="http://schemas.microsoft.com/office/drawing/2014/main" id="{6209B2BE-EDC5-4858-83CF-4BC3D54F05AF}"/>
              </a:ext>
            </a:extLst>
          </p:cNvPr>
          <p:cNvSpPr/>
          <p:nvPr/>
        </p:nvSpPr>
        <p:spPr>
          <a:xfrm>
            <a:off x="2552200" y="1910081"/>
            <a:ext cx="5076500" cy="766083"/>
          </a:xfrm>
          <a:custGeom>
            <a:avLst/>
            <a:gdLst>
              <a:gd name="connsiteX0" fmla="*/ 136218 w 817294"/>
              <a:gd name="connsiteY0" fmla="*/ 0 h 5076499"/>
              <a:gd name="connsiteX1" fmla="*/ 681076 w 817294"/>
              <a:gd name="connsiteY1" fmla="*/ 0 h 5076499"/>
              <a:gd name="connsiteX2" fmla="*/ 817294 w 817294"/>
              <a:gd name="connsiteY2" fmla="*/ 136218 h 5076499"/>
              <a:gd name="connsiteX3" fmla="*/ 817294 w 817294"/>
              <a:gd name="connsiteY3" fmla="*/ 5076499 h 5076499"/>
              <a:gd name="connsiteX4" fmla="*/ 817294 w 817294"/>
              <a:gd name="connsiteY4" fmla="*/ 5076499 h 5076499"/>
              <a:gd name="connsiteX5" fmla="*/ 0 w 817294"/>
              <a:gd name="connsiteY5" fmla="*/ 5076499 h 5076499"/>
              <a:gd name="connsiteX6" fmla="*/ 0 w 817294"/>
              <a:gd name="connsiteY6" fmla="*/ 5076499 h 5076499"/>
              <a:gd name="connsiteX7" fmla="*/ 0 w 817294"/>
              <a:gd name="connsiteY7" fmla="*/ 136218 h 5076499"/>
              <a:gd name="connsiteX8" fmla="*/ 136218 w 817294"/>
              <a:gd name="connsiteY8" fmla="*/ 0 h 50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294" h="5076499">
                <a:moveTo>
                  <a:pt x="817294" y="846100"/>
                </a:moveTo>
                <a:lnTo>
                  <a:pt x="817294" y="4230399"/>
                </a:lnTo>
                <a:cubicBezTo>
                  <a:pt x="817294" y="4697685"/>
                  <a:pt x="807475" y="5076496"/>
                  <a:pt x="795363" y="5076496"/>
                </a:cubicBezTo>
                <a:lnTo>
                  <a:pt x="0" y="5076496"/>
                </a:lnTo>
                <a:lnTo>
                  <a:pt x="0" y="5076496"/>
                </a:lnTo>
                <a:lnTo>
                  <a:pt x="0" y="3"/>
                </a:lnTo>
                <a:lnTo>
                  <a:pt x="0" y="3"/>
                </a:lnTo>
                <a:lnTo>
                  <a:pt x="795363" y="3"/>
                </a:lnTo>
                <a:cubicBezTo>
                  <a:pt x="807475" y="3"/>
                  <a:pt x="817294" y="378814"/>
                  <a:pt x="817294" y="84610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5137" rIns="55137" bIns="55138" numCol="1" spcCol="1270" anchor="ctr" anchorCtr="0">
            <a:noAutofit/>
          </a:bodyPr>
          <a:lstStyle/>
          <a:p>
            <a:pPr marL="228600" lvl="1" indent="-228600" algn="ctr" defTabSz="1066800">
              <a:lnSpc>
                <a:spcPct val="90000"/>
              </a:lnSpc>
              <a:spcBef>
                <a:spcPct val="0"/>
              </a:spcBef>
              <a:spcAft>
                <a:spcPct val="15000"/>
              </a:spcAft>
              <a:buFontTx/>
              <a:buNone/>
            </a:pPr>
            <a:r>
              <a:rPr lang="en-US" sz="2400" b="1" kern="1200" dirty="0"/>
              <a:t>Preclinical Exploratory</a:t>
            </a:r>
          </a:p>
          <a:p>
            <a:pPr marL="171450" lvl="1" indent="-171450" algn="ctr" defTabSz="800100">
              <a:lnSpc>
                <a:spcPct val="90000"/>
              </a:lnSpc>
              <a:spcBef>
                <a:spcPct val="0"/>
              </a:spcBef>
              <a:spcAft>
                <a:spcPct val="15000"/>
              </a:spcAft>
              <a:buFontTx/>
              <a:buNone/>
            </a:pPr>
            <a:r>
              <a:rPr lang="en-US" sz="1800" b="1" kern="1200" dirty="0"/>
              <a:t>(Exploratory studies to identify biomarkers)</a:t>
            </a:r>
          </a:p>
        </p:txBody>
      </p:sp>
      <p:sp>
        <p:nvSpPr>
          <p:cNvPr id="7" name="Freeform: Shape 6">
            <a:extLst>
              <a:ext uri="{FF2B5EF4-FFF2-40B4-BE49-F238E27FC236}">
                <a16:creationId xmlns:a16="http://schemas.microsoft.com/office/drawing/2014/main" id="{483F6DD8-4363-4263-ABE2-CC363146BA86}"/>
              </a:ext>
            </a:extLst>
          </p:cNvPr>
          <p:cNvSpPr/>
          <p:nvPr/>
        </p:nvSpPr>
        <p:spPr>
          <a:xfrm>
            <a:off x="1672038" y="2980302"/>
            <a:ext cx="880164" cy="1178589"/>
          </a:xfrm>
          <a:custGeom>
            <a:avLst/>
            <a:gdLst>
              <a:gd name="connsiteX0" fmla="*/ 0 w 1257376"/>
              <a:gd name="connsiteY0" fmla="*/ 0 h 880163"/>
              <a:gd name="connsiteX1" fmla="*/ 817295 w 1257376"/>
              <a:gd name="connsiteY1" fmla="*/ 0 h 880163"/>
              <a:gd name="connsiteX2" fmla="*/ 1257376 w 1257376"/>
              <a:gd name="connsiteY2" fmla="*/ 440082 h 880163"/>
              <a:gd name="connsiteX3" fmla="*/ 817295 w 1257376"/>
              <a:gd name="connsiteY3" fmla="*/ 880163 h 880163"/>
              <a:gd name="connsiteX4" fmla="*/ 0 w 1257376"/>
              <a:gd name="connsiteY4" fmla="*/ 880163 h 880163"/>
              <a:gd name="connsiteX5" fmla="*/ 440082 w 1257376"/>
              <a:gd name="connsiteY5" fmla="*/ 440082 h 880163"/>
              <a:gd name="connsiteX6" fmla="*/ 0 w 1257376"/>
              <a:gd name="connsiteY6" fmla="*/ 0 h 8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76" h="880163">
                <a:moveTo>
                  <a:pt x="1257375" y="0"/>
                </a:moveTo>
                <a:lnTo>
                  <a:pt x="1257375" y="572106"/>
                </a:lnTo>
                <a:lnTo>
                  <a:pt x="628687" y="880163"/>
                </a:lnTo>
                <a:lnTo>
                  <a:pt x="1" y="572106"/>
                </a:lnTo>
                <a:lnTo>
                  <a:pt x="1" y="0"/>
                </a:lnTo>
                <a:lnTo>
                  <a:pt x="628687" y="308057"/>
                </a:lnTo>
                <a:lnTo>
                  <a:pt x="125737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6" tIns="453418" rIns="13335" bIns="453416" numCol="1" spcCol="1270" anchor="ctr" anchorCtr="0">
            <a:noAutofit/>
          </a:bodyPr>
          <a:lstStyle/>
          <a:p>
            <a:pPr marL="0" lvl="0" indent="0" algn="ctr" defTabSz="933450">
              <a:lnSpc>
                <a:spcPct val="90000"/>
              </a:lnSpc>
              <a:spcBef>
                <a:spcPct val="0"/>
              </a:spcBef>
              <a:spcAft>
                <a:spcPct val="35000"/>
              </a:spcAft>
              <a:buNone/>
            </a:pPr>
            <a:r>
              <a:rPr lang="en-US" sz="2100" kern="1200" dirty="0"/>
              <a:t>Phase 2</a:t>
            </a:r>
          </a:p>
        </p:txBody>
      </p:sp>
      <p:sp>
        <p:nvSpPr>
          <p:cNvPr id="11" name="Freeform: Shape 10">
            <a:extLst>
              <a:ext uri="{FF2B5EF4-FFF2-40B4-BE49-F238E27FC236}">
                <a16:creationId xmlns:a16="http://schemas.microsoft.com/office/drawing/2014/main" id="{A3B661C6-B39A-4CEA-B3F6-47AC31D3D4E6}"/>
              </a:ext>
            </a:extLst>
          </p:cNvPr>
          <p:cNvSpPr/>
          <p:nvPr/>
        </p:nvSpPr>
        <p:spPr>
          <a:xfrm>
            <a:off x="2552200" y="2980303"/>
            <a:ext cx="5076500" cy="766083"/>
          </a:xfrm>
          <a:custGeom>
            <a:avLst/>
            <a:gdLst>
              <a:gd name="connsiteX0" fmla="*/ 136218 w 817294"/>
              <a:gd name="connsiteY0" fmla="*/ 0 h 5076499"/>
              <a:gd name="connsiteX1" fmla="*/ 681076 w 817294"/>
              <a:gd name="connsiteY1" fmla="*/ 0 h 5076499"/>
              <a:gd name="connsiteX2" fmla="*/ 817294 w 817294"/>
              <a:gd name="connsiteY2" fmla="*/ 136218 h 5076499"/>
              <a:gd name="connsiteX3" fmla="*/ 817294 w 817294"/>
              <a:gd name="connsiteY3" fmla="*/ 5076499 h 5076499"/>
              <a:gd name="connsiteX4" fmla="*/ 817294 w 817294"/>
              <a:gd name="connsiteY4" fmla="*/ 5076499 h 5076499"/>
              <a:gd name="connsiteX5" fmla="*/ 0 w 817294"/>
              <a:gd name="connsiteY5" fmla="*/ 5076499 h 5076499"/>
              <a:gd name="connsiteX6" fmla="*/ 0 w 817294"/>
              <a:gd name="connsiteY6" fmla="*/ 5076499 h 5076499"/>
              <a:gd name="connsiteX7" fmla="*/ 0 w 817294"/>
              <a:gd name="connsiteY7" fmla="*/ 136218 h 5076499"/>
              <a:gd name="connsiteX8" fmla="*/ 136218 w 817294"/>
              <a:gd name="connsiteY8" fmla="*/ 0 h 50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294" h="5076499">
                <a:moveTo>
                  <a:pt x="817294" y="846100"/>
                </a:moveTo>
                <a:lnTo>
                  <a:pt x="817294" y="4230399"/>
                </a:lnTo>
                <a:cubicBezTo>
                  <a:pt x="817294" y="4697685"/>
                  <a:pt x="807475" y="5076496"/>
                  <a:pt x="795363" y="5076496"/>
                </a:cubicBezTo>
                <a:lnTo>
                  <a:pt x="0" y="5076496"/>
                </a:lnTo>
                <a:lnTo>
                  <a:pt x="0" y="5076496"/>
                </a:lnTo>
                <a:lnTo>
                  <a:pt x="0" y="3"/>
                </a:lnTo>
                <a:lnTo>
                  <a:pt x="0" y="3"/>
                </a:lnTo>
                <a:lnTo>
                  <a:pt x="795363" y="3"/>
                </a:lnTo>
                <a:cubicBezTo>
                  <a:pt x="807475" y="3"/>
                  <a:pt x="817294" y="378814"/>
                  <a:pt x="817294" y="846100"/>
                </a:cubicBez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5137" rIns="55137" bIns="55138" numCol="1" spcCol="1270" anchor="ctr" anchorCtr="0">
            <a:noAutofit/>
          </a:bodyPr>
          <a:lstStyle/>
          <a:p>
            <a:pPr marL="228600" lvl="1" indent="-228600" algn="ctr" defTabSz="1066800">
              <a:lnSpc>
                <a:spcPct val="90000"/>
              </a:lnSpc>
              <a:spcBef>
                <a:spcPct val="0"/>
              </a:spcBef>
              <a:spcAft>
                <a:spcPct val="15000"/>
              </a:spcAft>
              <a:buFontTx/>
              <a:buNone/>
            </a:pPr>
            <a:r>
              <a:rPr lang="en-US" sz="2400" b="1" kern="1200" dirty="0">
                <a:solidFill>
                  <a:schemeClr val="tx1"/>
                </a:solidFill>
              </a:rPr>
              <a:t>Clinical Assay and Validation</a:t>
            </a:r>
          </a:p>
          <a:p>
            <a:pPr marL="171450" lvl="1" indent="-171450" algn="ctr" defTabSz="800100">
              <a:lnSpc>
                <a:spcPct val="90000"/>
              </a:lnSpc>
              <a:spcBef>
                <a:spcPct val="0"/>
              </a:spcBef>
              <a:spcAft>
                <a:spcPct val="15000"/>
              </a:spcAft>
              <a:buFontTx/>
              <a:buNone/>
            </a:pPr>
            <a:r>
              <a:rPr lang="en-US" sz="1800" b="1" kern="1200" dirty="0">
                <a:solidFill>
                  <a:schemeClr val="tx1"/>
                </a:solidFill>
              </a:rPr>
              <a:t>(Determine capacity of discriminating biomarkers)</a:t>
            </a:r>
            <a:r>
              <a:rPr lang="en-US" sz="1800" b="1" kern="1200" dirty="0"/>
              <a:t>)</a:t>
            </a:r>
          </a:p>
        </p:txBody>
      </p:sp>
      <p:sp>
        <p:nvSpPr>
          <p:cNvPr id="12" name="Freeform: Shape 11">
            <a:extLst>
              <a:ext uri="{FF2B5EF4-FFF2-40B4-BE49-F238E27FC236}">
                <a16:creationId xmlns:a16="http://schemas.microsoft.com/office/drawing/2014/main" id="{8D8EBAF2-3987-4A76-B6CA-438D5C9B9FBB}"/>
              </a:ext>
            </a:extLst>
          </p:cNvPr>
          <p:cNvSpPr/>
          <p:nvPr/>
        </p:nvSpPr>
        <p:spPr>
          <a:xfrm>
            <a:off x="1672038" y="4050525"/>
            <a:ext cx="880164" cy="1178589"/>
          </a:xfrm>
          <a:custGeom>
            <a:avLst/>
            <a:gdLst>
              <a:gd name="connsiteX0" fmla="*/ 0 w 1257376"/>
              <a:gd name="connsiteY0" fmla="*/ 0 h 880163"/>
              <a:gd name="connsiteX1" fmla="*/ 817295 w 1257376"/>
              <a:gd name="connsiteY1" fmla="*/ 0 h 880163"/>
              <a:gd name="connsiteX2" fmla="*/ 1257376 w 1257376"/>
              <a:gd name="connsiteY2" fmla="*/ 440082 h 880163"/>
              <a:gd name="connsiteX3" fmla="*/ 817295 w 1257376"/>
              <a:gd name="connsiteY3" fmla="*/ 880163 h 880163"/>
              <a:gd name="connsiteX4" fmla="*/ 0 w 1257376"/>
              <a:gd name="connsiteY4" fmla="*/ 880163 h 880163"/>
              <a:gd name="connsiteX5" fmla="*/ 440082 w 1257376"/>
              <a:gd name="connsiteY5" fmla="*/ 440082 h 880163"/>
              <a:gd name="connsiteX6" fmla="*/ 0 w 1257376"/>
              <a:gd name="connsiteY6" fmla="*/ 0 h 8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76" h="880163">
                <a:moveTo>
                  <a:pt x="1257375" y="0"/>
                </a:moveTo>
                <a:lnTo>
                  <a:pt x="1257375" y="572106"/>
                </a:lnTo>
                <a:lnTo>
                  <a:pt x="628687" y="880163"/>
                </a:lnTo>
                <a:lnTo>
                  <a:pt x="1" y="572106"/>
                </a:lnTo>
                <a:lnTo>
                  <a:pt x="1" y="0"/>
                </a:lnTo>
                <a:lnTo>
                  <a:pt x="628687" y="308057"/>
                </a:lnTo>
                <a:lnTo>
                  <a:pt x="125737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36" tIns="453418" rIns="13335" bIns="453416" numCol="1" spcCol="1270" anchor="ctr" anchorCtr="0">
            <a:noAutofit/>
          </a:bodyPr>
          <a:lstStyle/>
          <a:p>
            <a:pPr marL="0" lvl="0" indent="0" algn="ctr" defTabSz="933450">
              <a:lnSpc>
                <a:spcPct val="90000"/>
              </a:lnSpc>
              <a:spcBef>
                <a:spcPct val="0"/>
              </a:spcBef>
              <a:spcAft>
                <a:spcPct val="35000"/>
              </a:spcAft>
              <a:buNone/>
            </a:pPr>
            <a:r>
              <a:rPr lang="en-US" sz="2100" kern="1200"/>
              <a:t>Phase 3</a:t>
            </a:r>
            <a:endParaRPr lang="en-US" sz="2100" kern="1200" dirty="0"/>
          </a:p>
        </p:txBody>
      </p:sp>
      <p:sp>
        <p:nvSpPr>
          <p:cNvPr id="13" name="Freeform: Shape 12">
            <a:extLst>
              <a:ext uri="{FF2B5EF4-FFF2-40B4-BE49-F238E27FC236}">
                <a16:creationId xmlns:a16="http://schemas.microsoft.com/office/drawing/2014/main" id="{97D0413A-2B34-4B44-9502-1F3C44C22A0A}"/>
              </a:ext>
            </a:extLst>
          </p:cNvPr>
          <p:cNvSpPr/>
          <p:nvPr/>
        </p:nvSpPr>
        <p:spPr>
          <a:xfrm>
            <a:off x="2552200" y="4050525"/>
            <a:ext cx="5076500" cy="766083"/>
          </a:xfrm>
          <a:custGeom>
            <a:avLst/>
            <a:gdLst>
              <a:gd name="connsiteX0" fmla="*/ 136218 w 817294"/>
              <a:gd name="connsiteY0" fmla="*/ 0 h 5076499"/>
              <a:gd name="connsiteX1" fmla="*/ 681076 w 817294"/>
              <a:gd name="connsiteY1" fmla="*/ 0 h 5076499"/>
              <a:gd name="connsiteX2" fmla="*/ 817294 w 817294"/>
              <a:gd name="connsiteY2" fmla="*/ 136218 h 5076499"/>
              <a:gd name="connsiteX3" fmla="*/ 817294 w 817294"/>
              <a:gd name="connsiteY3" fmla="*/ 5076499 h 5076499"/>
              <a:gd name="connsiteX4" fmla="*/ 817294 w 817294"/>
              <a:gd name="connsiteY4" fmla="*/ 5076499 h 5076499"/>
              <a:gd name="connsiteX5" fmla="*/ 0 w 817294"/>
              <a:gd name="connsiteY5" fmla="*/ 5076499 h 5076499"/>
              <a:gd name="connsiteX6" fmla="*/ 0 w 817294"/>
              <a:gd name="connsiteY6" fmla="*/ 5076499 h 5076499"/>
              <a:gd name="connsiteX7" fmla="*/ 0 w 817294"/>
              <a:gd name="connsiteY7" fmla="*/ 136218 h 5076499"/>
              <a:gd name="connsiteX8" fmla="*/ 136218 w 817294"/>
              <a:gd name="connsiteY8" fmla="*/ 0 h 50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294" h="5076499">
                <a:moveTo>
                  <a:pt x="817294" y="846100"/>
                </a:moveTo>
                <a:lnTo>
                  <a:pt x="817294" y="4230399"/>
                </a:lnTo>
                <a:cubicBezTo>
                  <a:pt x="817294" y="4697685"/>
                  <a:pt x="807475" y="5076496"/>
                  <a:pt x="795363" y="5076496"/>
                </a:cubicBezTo>
                <a:lnTo>
                  <a:pt x="0" y="5076496"/>
                </a:lnTo>
                <a:lnTo>
                  <a:pt x="0" y="5076496"/>
                </a:lnTo>
                <a:lnTo>
                  <a:pt x="0" y="3"/>
                </a:lnTo>
                <a:lnTo>
                  <a:pt x="0" y="3"/>
                </a:lnTo>
                <a:lnTo>
                  <a:pt x="795363" y="3"/>
                </a:lnTo>
                <a:cubicBezTo>
                  <a:pt x="807475" y="3"/>
                  <a:pt x="817294" y="378814"/>
                  <a:pt x="817294" y="846100"/>
                </a:cubicBezTo>
                <a:close/>
              </a:path>
            </a:pathLst>
          </a:custGeom>
          <a:solidFill>
            <a:srgbClr val="C0000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5138" rIns="55137" bIns="55137" numCol="1" spcCol="1270" anchor="ctr" anchorCtr="0">
            <a:noAutofit/>
          </a:bodyPr>
          <a:lstStyle/>
          <a:p>
            <a:pPr marL="228600" lvl="1" indent="-228600" algn="ctr" defTabSz="1066800">
              <a:lnSpc>
                <a:spcPct val="90000"/>
              </a:lnSpc>
              <a:spcBef>
                <a:spcPct val="0"/>
              </a:spcBef>
              <a:spcAft>
                <a:spcPct val="15000"/>
              </a:spcAft>
              <a:buFontTx/>
              <a:buNone/>
            </a:pPr>
            <a:r>
              <a:rPr lang="en-US" sz="2400" b="1" kern="1200" dirty="0">
                <a:solidFill>
                  <a:schemeClr val="tx1"/>
                </a:solidFill>
              </a:rPr>
              <a:t>Retrospective Longitudinal</a:t>
            </a:r>
          </a:p>
          <a:p>
            <a:pPr marL="171450" lvl="1" indent="-171450" algn="ctr" defTabSz="800100">
              <a:lnSpc>
                <a:spcPct val="90000"/>
              </a:lnSpc>
              <a:spcBef>
                <a:spcPct val="0"/>
              </a:spcBef>
              <a:spcAft>
                <a:spcPct val="15000"/>
              </a:spcAft>
              <a:buFontTx/>
              <a:buNone/>
            </a:pPr>
            <a:r>
              <a:rPr lang="en-US" sz="1800" b="1" kern="1200" dirty="0">
                <a:solidFill>
                  <a:schemeClr val="tx1"/>
                </a:solidFill>
              </a:rPr>
              <a:t>(Testing of longitudinally collected cohorts)</a:t>
            </a:r>
          </a:p>
        </p:txBody>
      </p:sp>
      <p:sp>
        <p:nvSpPr>
          <p:cNvPr id="14" name="TextBox 13">
            <a:extLst>
              <a:ext uri="{FF2B5EF4-FFF2-40B4-BE49-F238E27FC236}">
                <a16:creationId xmlns:a16="http://schemas.microsoft.com/office/drawing/2014/main" id="{09DE24E0-C69A-4F42-B0C9-C68C050DA973}"/>
              </a:ext>
            </a:extLst>
          </p:cNvPr>
          <p:cNvSpPr txBox="1"/>
          <p:nvPr/>
        </p:nvSpPr>
        <p:spPr>
          <a:xfrm>
            <a:off x="978382" y="5232387"/>
            <a:ext cx="8250708" cy="1369606"/>
          </a:xfrm>
          <a:prstGeom prst="rect">
            <a:avLst/>
          </a:prstGeom>
          <a:noFill/>
        </p:spPr>
        <p:txBody>
          <a:bodyPr wrap="square" rtlCol="0">
            <a:spAutoFit/>
          </a:bodyPr>
          <a:lstStyle/>
          <a:p>
            <a:pPr marL="285750" indent="-285750" defTabSz="914400">
              <a:buFont typeface="Arial" pitchFamily="34" charset="0"/>
              <a:buChar char="•"/>
              <a:defRPr/>
            </a:pPr>
            <a:r>
              <a:rPr lang="en-US" sz="2400" b="1" dirty="0">
                <a:latin typeface="Arial" panose="020B0604020202020204" pitchFamily="34" charset="0"/>
                <a:cs typeface="Arial" panose="020B0604020202020204" pitchFamily="34" charset="0"/>
              </a:rPr>
              <a:t>Accrue additional biomarkers and sites.</a:t>
            </a:r>
          </a:p>
          <a:p>
            <a:pPr marL="285750" indent="-285750" defTabSz="914400">
              <a:buFont typeface="Arial" pitchFamily="34" charset="0"/>
              <a:buChar char="•"/>
              <a:defRPr/>
            </a:pPr>
            <a:endParaRPr lang="en-US" sz="1100" b="1" dirty="0">
              <a:latin typeface="Arial" panose="020B0604020202020204" pitchFamily="34" charset="0"/>
              <a:cs typeface="Arial" panose="020B0604020202020204" pitchFamily="34" charset="0"/>
            </a:endParaRPr>
          </a:p>
          <a:p>
            <a:pPr marL="285750" indent="-285750" defTabSz="914400">
              <a:buFont typeface="Arial" pitchFamily="34" charset="0"/>
              <a:buChar char="•"/>
              <a:defRPr/>
            </a:pPr>
            <a:r>
              <a:rPr lang="en-US" sz="2400" b="1" dirty="0">
                <a:latin typeface="Arial" panose="020B0604020202020204" pitchFamily="34" charset="0"/>
                <a:cs typeface="Arial" panose="020B0604020202020204" pitchFamily="34" charset="0"/>
              </a:rPr>
              <a:t>Future specimen types: pancreatic juice, serum, urine and stool.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533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ian haab">
            <a:extLst>
              <a:ext uri="{FF2B5EF4-FFF2-40B4-BE49-F238E27FC236}">
                <a16:creationId xmlns:a16="http://schemas.microsoft.com/office/drawing/2014/main" id="{68F115BD-E6CE-4D52-A7EF-754681CA7093}"/>
              </a:ext>
            </a:extLst>
          </p:cNvPr>
          <p:cNvPicPr>
            <a:picLocks noChangeArrowheads="1"/>
          </p:cNvPicPr>
          <p:nvPr/>
        </p:nvPicPr>
        <p:blipFill rotWithShape="1">
          <a:blip r:embed="rId3">
            <a:extLst>
              <a:ext uri="{28A0092B-C50C-407E-A947-70E740481C1C}">
                <a14:useLocalDpi xmlns:a14="http://schemas.microsoft.com/office/drawing/2010/main" val="0"/>
              </a:ext>
            </a:extLst>
          </a:blip>
          <a:srcRect l="28356" t="1067" r="35886" b="2593"/>
          <a:stretch/>
        </p:blipFill>
        <p:spPr bwMode="auto">
          <a:xfrm>
            <a:off x="4553712" y="4617720"/>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ath.upmc.edu/personnel/IMAGES/ohori.jpg"/>
          <p:cNvPicPr>
            <a:picLocks noChangeArrowheads="1"/>
          </p:cNvPicPr>
          <p:nvPr/>
        </p:nvPicPr>
        <p:blipFill>
          <a:blip r:embed="rId4" cstate="print"/>
          <a:srcRect/>
          <a:stretch>
            <a:fillRect/>
          </a:stretch>
        </p:blipFill>
        <p:spPr bwMode="auto">
          <a:xfrm>
            <a:off x="2314890" y="179622"/>
            <a:ext cx="1115568" cy="1408176"/>
          </a:xfrm>
          <a:prstGeom prst="rect">
            <a:avLst/>
          </a:prstGeom>
          <a:noFill/>
        </p:spPr>
      </p:pic>
      <p:pic>
        <p:nvPicPr>
          <p:cNvPr id="1036" name="Picture 12" descr="photo"/>
          <p:cNvPicPr>
            <a:picLocks noChangeArrowheads="1"/>
          </p:cNvPicPr>
          <p:nvPr/>
        </p:nvPicPr>
        <p:blipFill>
          <a:blip r:embed="rId5" cstate="print"/>
          <a:srcRect l="5995" r="16067"/>
          <a:stretch>
            <a:fillRect/>
          </a:stretch>
        </p:blipFill>
        <p:spPr bwMode="auto">
          <a:xfrm>
            <a:off x="3448991" y="2434342"/>
            <a:ext cx="1128848" cy="1408176"/>
          </a:xfrm>
          <a:prstGeom prst="rect">
            <a:avLst/>
          </a:prstGeom>
          <a:noFill/>
        </p:spPr>
      </p:pic>
      <p:pic>
        <p:nvPicPr>
          <p:cNvPr id="1038" name="Picture 14" descr="photo"/>
          <p:cNvPicPr>
            <a:picLocks noChangeArrowheads="1"/>
          </p:cNvPicPr>
          <p:nvPr/>
        </p:nvPicPr>
        <p:blipFill>
          <a:blip r:embed="rId6" cstate="print"/>
          <a:srcRect/>
          <a:stretch>
            <a:fillRect/>
          </a:stretch>
        </p:blipFill>
        <p:spPr bwMode="auto">
          <a:xfrm>
            <a:off x="83154" y="179622"/>
            <a:ext cx="1115568" cy="1408176"/>
          </a:xfrm>
          <a:prstGeom prst="rect">
            <a:avLst/>
          </a:prstGeom>
          <a:noFill/>
        </p:spPr>
      </p:pic>
      <p:pic>
        <p:nvPicPr>
          <p:cNvPr id="1040" name="Picture 16" descr="photo"/>
          <p:cNvPicPr>
            <a:picLocks noChangeArrowheads="1"/>
          </p:cNvPicPr>
          <p:nvPr/>
        </p:nvPicPr>
        <p:blipFill>
          <a:blip r:embed="rId7" cstate="print"/>
          <a:srcRect/>
          <a:stretch>
            <a:fillRect/>
          </a:stretch>
        </p:blipFill>
        <p:spPr bwMode="auto">
          <a:xfrm>
            <a:off x="7933185" y="179622"/>
            <a:ext cx="1115568" cy="1408176"/>
          </a:xfrm>
          <a:prstGeom prst="rect">
            <a:avLst/>
          </a:prstGeom>
          <a:noFill/>
        </p:spPr>
      </p:pic>
      <p:pic>
        <p:nvPicPr>
          <p:cNvPr id="1042" name="Picture 18" descr="photo"/>
          <p:cNvPicPr>
            <a:picLocks noChangeArrowheads="1"/>
          </p:cNvPicPr>
          <p:nvPr/>
        </p:nvPicPr>
        <p:blipFill>
          <a:blip r:embed="rId8" cstate="print"/>
          <a:srcRect l="7576"/>
          <a:stretch>
            <a:fillRect/>
          </a:stretch>
        </p:blipFill>
        <p:spPr bwMode="auto">
          <a:xfrm>
            <a:off x="77695" y="2434342"/>
            <a:ext cx="1115568" cy="1408176"/>
          </a:xfrm>
          <a:prstGeom prst="rect">
            <a:avLst/>
          </a:prstGeom>
          <a:noFill/>
        </p:spPr>
      </p:pic>
      <p:pic>
        <p:nvPicPr>
          <p:cNvPr id="1044" name="Picture 20" descr="photo"/>
          <p:cNvPicPr>
            <a:picLocks noChangeArrowheads="1"/>
          </p:cNvPicPr>
          <p:nvPr/>
        </p:nvPicPr>
        <p:blipFill>
          <a:blip r:embed="rId9" cstate="print"/>
          <a:srcRect/>
          <a:stretch>
            <a:fillRect/>
          </a:stretch>
        </p:blipFill>
        <p:spPr bwMode="auto">
          <a:xfrm>
            <a:off x="6802162" y="179622"/>
            <a:ext cx="1115568" cy="1408176"/>
          </a:xfrm>
          <a:prstGeom prst="rect">
            <a:avLst/>
          </a:prstGeom>
          <a:noFill/>
        </p:spPr>
      </p:pic>
      <p:pic>
        <p:nvPicPr>
          <p:cNvPr id="1046" name="Picture 22" descr="photo"/>
          <p:cNvPicPr>
            <a:picLocks noChangeArrowheads="1"/>
          </p:cNvPicPr>
          <p:nvPr/>
        </p:nvPicPr>
        <p:blipFill>
          <a:blip r:embed="rId10" cstate="print"/>
          <a:srcRect l="11990" r="10072"/>
          <a:stretch>
            <a:fillRect/>
          </a:stretch>
        </p:blipFill>
        <p:spPr bwMode="auto">
          <a:xfrm>
            <a:off x="1193263" y="2434342"/>
            <a:ext cx="1115568" cy="1408176"/>
          </a:xfrm>
          <a:prstGeom prst="rect">
            <a:avLst/>
          </a:prstGeom>
          <a:noFill/>
        </p:spPr>
      </p:pic>
      <p:pic>
        <p:nvPicPr>
          <p:cNvPr id="1048" name="Picture 24" descr="http://www.upmccancercenters.com/images/phys_photos/herbert_zeh.jpg"/>
          <p:cNvPicPr>
            <a:picLocks noChangeArrowheads="1"/>
          </p:cNvPicPr>
          <p:nvPr/>
        </p:nvPicPr>
        <p:blipFill>
          <a:blip r:embed="rId11" cstate="print"/>
          <a:srcRect/>
          <a:stretch>
            <a:fillRect/>
          </a:stretch>
        </p:blipFill>
        <p:spPr bwMode="auto">
          <a:xfrm>
            <a:off x="4558526" y="179622"/>
            <a:ext cx="1115568" cy="1408176"/>
          </a:xfrm>
          <a:prstGeom prst="rect">
            <a:avLst/>
          </a:prstGeom>
          <a:noFill/>
        </p:spPr>
      </p:pic>
      <p:pic>
        <p:nvPicPr>
          <p:cNvPr id="1050" name="Picture 26" descr="http://www.upmccancercenters.com/images/phys_photos/amer_zureikat.jpg"/>
          <p:cNvPicPr>
            <a:picLocks noChangeArrowheads="1"/>
          </p:cNvPicPr>
          <p:nvPr/>
        </p:nvPicPr>
        <p:blipFill>
          <a:blip r:embed="rId12" cstate="print"/>
          <a:srcRect/>
          <a:stretch>
            <a:fillRect/>
          </a:stretch>
        </p:blipFill>
        <p:spPr bwMode="auto">
          <a:xfrm>
            <a:off x="5674094" y="179622"/>
            <a:ext cx="1115568" cy="1408176"/>
          </a:xfrm>
          <a:prstGeom prst="rect">
            <a:avLst/>
          </a:prstGeom>
          <a:noFill/>
        </p:spPr>
      </p:pic>
      <p:pic>
        <p:nvPicPr>
          <p:cNvPr id="1052" name="Picture 28" descr="http://path.upmc.edu/personnel/IMAGES/Nikiforov-M.jpg"/>
          <p:cNvPicPr>
            <a:picLocks noChangeArrowheads="1"/>
          </p:cNvPicPr>
          <p:nvPr/>
        </p:nvPicPr>
        <p:blipFill>
          <a:blip r:embed="rId13" cstate="print"/>
          <a:srcRect/>
          <a:stretch>
            <a:fillRect/>
          </a:stretch>
        </p:blipFill>
        <p:spPr bwMode="auto">
          <a:xfrm>
            <a:off x="1186822" y="179622"/>
            <a:ext cx="1115568" cy="1408176"/>
          </a:xfrm>
          <a:prstGeom prst="rect">
            <a:avLst/>
          </a:prstGeom>
          <a:noFill/>
        </p:spPr>
      </p:pic>
      <p:sp>
        <p:nvSpPr>
          <p:cNvPr id="21" name="TextBox 20"/>
          <p:cNvSpPr txBox="1"/>
          <p:nvPr/>
        </p:nvSpPr>
        <p:spPr>
          <a:xfrm>
            <a:off x="1193264" y="1606290"/>
            <a:ext cx="1109126" cy="738664"/>
          </a:xfrm>
          <a:prstGeom prst="rect">
            <a:avLst/>
          </a:prstGeom>
          <a:noFill/>
        </p:spPr>
        <p:txBody>
          <a:bodyPr wrap="square" rtlCol="0" anchor="ctr">
            <a:spAutoFit/>
          </a:bodyPr>
          <a:lstStyle/>
          <a:p>
            <a:pPr algn="ctr"/>
            <a:r>
              <a:rPr lang="en-US" sz="1400" b="1" dirty="0"/>
              <a:t>Marina Nikiforova, MD</a:t>
            </a:r>
          </a:p>
        </p:txBody>
      </p:sp>
      <p:sp>
        <p:nvSpPr>
          <p:cNvPr id="22" name="TextBox 21"/>
          <p:cNvSpPr txBox="1"/>
          <p:nvPr/>
        </p:nvSpPr>
        <p:spPr>
          <a:xfrm>
            <a:off x="2308832" y="1714012"/>
            <a:ext cx="1124558" cy="523220"/>
          </a:xfrm>
          <a:prstGeom prst="rect">
            <a:avLst/>
          </a:prstGeom>
          <a:noFill/>
        </p:spPr>
        <p:txBody>
          <a:bodyPr wrap="square" rtlCol="0" anchor="ctr">
            <a:spAutoFit/>
          </a:bodyPr>
          <a:lstStyle/>
          <a:p>
            <a:pPr algn="ctr"/>
            <a:r>
              <a:rPr lang="en-US" sz="1400" b="1" dirty="0"/>
              <a:t>N. Paul Ohori, MD</a:t>
            </a:r>
          </a:p>
        </p:txBody>
      </p:sp>
      <p:sp>
        <p:nvSpPr>
          <p:cNvPr id="23" name="TextBox 22"/>
          <p:cNvSpPr txBox="1"/>
          <p:nvPr/>
        </p:nvSpPr>
        <p:spPr>
          <a:xfrm>
            <a:off x="3439833" y="1606290"/>
            <a:ext cx="1118693" cy="738664"/>
          </a:xfrm>
          <a:prstGeom prst="rect">
            <a:avLst/>
          </a:prstGeom>
          <a:noFill/>
        </p:spPr>
        <p:txBody>
          <a:bodyPr wrap="square" rtlCol="0" anchor="ctr">
            <a:spAutoFit/>
          </a:bodyPr>
          <a:lstStyle/>
          <a:p>
            <a:pPr algn="ctr"/>
            <a:r>
              <a:rPr lang="en-US" sz="1400" b="1" dirty="0"/>
              <a:t>Sara Monaco, MD</a:t>
            </a:r>
          </a:p>
        </p:txBody>
      </p:sp>
      <p:sp>
        <p:nvSpPr>
          <p:cNvPr id="25" name="TextBox 24"/>
          <p:cNvSpPr txBox="1"/>
          <p:nvPr/>
        </p:nvSpPr>
        <p:spPr>
          <a:xfrm>
            <a:off x="85250" y="1714012"/>
            <a:ext cx="1108014" cy="523220"/>
          </a:xfrm>
          <a:prstGeom prst="rect">
            <a:avLst/>
          </a:prstGeom>
          <a:noFill/>
        </p:spPr>
        <p:txBody>
          <a:bodyPr wrap="square" rtlCol="0" anchor="ctr">
            <a:spAutoFit/>
          </a:bodyPr>
          <a:lstStyle/>
          <a:p>
            <a:pPr algn="ctr"/>
            <a:r>
              <a:rPr lang="en-US" sz="1400" b="1" dirty="0"/>
              <a:t>Randall Brand, MD</a:t>
            </a:r>
          </a:p>
        </p:txBody>
      </p:sp>
      <p:sp>
        <p:nvSpPr>
          <p:cNvPr id="26" name="TextBox 25"/>
          <p:cNvSpPr txBox="1"/>
          <p:nvPr/>
        </p:nvSpPr>
        <p:spPr>
          <a:xfrm>
            <a:off x="7923787" y="1606290"/>
            <a:ext cx="1124965" cy="738664"/>
          </a:xfrm>
          <a:prstGeom prst="rect">
            <a:avLst/>
          </a:prstGeom>
          <a:noFill/>
        </p:spPr>
        <p:txBody>
          <a:bodyPr wrap="square" rtlCol="0" anchor="ctr">
            <a:spAutoFit/>
          </a:bodyPr>
          <a:lstStyle/>
          <a:p>
            <a:pPr algn="ctr"/>
            <a:r>
              <a:rPr lang="en-US" sz="1400" b="1" dirty="0"/>
              <a:t>Jennifer Chennat, MD</a:t>
            </a:r>
          </a:p>
        </p:txBody>
      </p:sp>
      <p:sp>
        <p:nvSpPr>
          <p:cNvPr id="27" name="TextBox 26"/>
          <p:cNvSpPr txBox="1"/>
          <p:nvPr/>
        </p:nvSpPr>
        <p:spPr>
          <a:xfrm>
            <a:off x="85250" y="3848810"/>
            <a:ext cx="1099023" cy="738664"/>
          </a:xfrm>
          <a:prstGeom prst="rect">
            <a:avLst/>
          </a:prstGeom>
          <a:noFill/>
        </p:spPr>
        <p:txBody>
          <a:bodyPr wrap="square" rtlCol="0" anchor="ctr">
            <a:spAutoFit/>
          </a:bodyPr>
          <a:lstStyle/>
          <a:p>
            <a:pPr algn="ctr"/>
            <a:r>
              <a:rPr lang="en-US" sz="1400" b="1" dirty="0"/>
              <a:t>Kenneth Fasanella, MD</a:t>
            </a:r>
          </a:p>
        </p:txBody>
      </p:sp>
      <p:sp>
        <p:nvSpPr>
          <p:cNvPr id="28" name="TextBox 27"/>
          <p:cNvSpPr txBox="1"/>
          <p:nvPr/>
        </p:nvSpPr>
        <p:spPr>
          <a:xfrm>
            <a:off x="1186822" y="3956532"/>
            <a:ext cx="1122010" cy="523220"/>
          </a:xfrm>
          <a:prstGeom prst="rect">
            <a:avLst/>
          </a:prstGeom>
          <a:noFill/>
        </p:spPr>
        <p:txBody>
          <a:bodyPr wrap="square" rtlCol="0" anchor="ctr">
            <a:spAutoFit/>
          </a:bodyPr>
          <a:lstStyle/>
          <a:p>
            <a:pPr algn="ctr"/>
            <a:r>
              <a:rPr lang="en-US" sz="1400" b="1" dirty="0"/>
              <a:t>Asif Khalid, MD</a:t>
            </a:r>
          </a:p>
        </p:txBody>
      </p:sp>
      <p:sp>
        <p:nvSpPr>
          <p:cNvPr id="29" name="TextBox 28"/>
          <p:cNvSpPr txBox="1"/>
          <p:nvPr/>
        </p:nvSpPr>
        <p:spPr>
          <a:xfrm>
            <a:off x="6815509" y="1606290"/>
            <a:ext cx="1114722" cy="738664"/>
          </a:xfrm>
          <a:prstGeom prst="rect">
            <a:avLst/>
          </a:prstGeom>
          <a:noFill/>
        </p:spPr>
        <p:txBody>
          <a:bodyPr wrap="square" rtlCol="0" anchor="ctr">
            <a:spAutoFit/>
          </a:bodyPr>
          <a:lstStyle/>
          <a:p>
            <a:pPr algn="ctr"/>
            <a:r>
              <a:rPr lang="en-US" sz="1400" b="1" dirty="0"/>
              <a:t>Kevin McGrath, MD</a:t>
            </a:r>
          </a:p>
        </p:txBody>
      </p:sp>
      <p:sp>
        <p:nvSpPr>
          <p:cNvPr id="30" name="TextBox 29"/>
          <p:cNvSpPr txBox="1"/>
          <p:nvPr/>
        </p:nvSpPr>
        <p:spPr>
          <a:xfrm>
            <a:off x="3433389" y="3848810"/>
            <a:ext cx="1108017" cy="738664"/>
          </a:xfrm>
          <a:prstGeom prst="rect">
            <a:avLst/>
          </a:prstGeom>
          <a:noFill/>
        </p:spPr>
        <p:txBody>
          <a:bodyPr wrap="square" rtlCol="0" anchor="ctr">
            <a:spAutoFit/>
          </a:bodyPr>
          <a:lstStyle/>
          <a:p>
            <a:pPr algn="ctr"/>
            <a:r>
              <a:rPr lang="en-US" sz="1400" b="1" dirty="0"/>
              <a:t>Adam Slivka, MD PhD</a:t>
            </a:r>
          </a:p>
        </p:txBody>
      </p:sp>
      <p:sp>
        <p:nvSpPr>
          <p:cNvPr id="31" name="TextBox 30"/>
          <p:cNvSpPr txBox="1"/>
          <p:nvPr/>
        </p:nvSpPr>
        <p:spPr>
          <a:xfrm>
            <a:off x="4572000" y="1714012"/>
            <a:ext cx="1086222" cy="523220"/>
          </a:xfrm>
          <a:prstGeom prst="rect">
            <a:avLst/>
          </a:prstGeom>
          <a:noFill/>
        </p:spPr>
        <p:txBody>
          <a:bodyPr wrap="square" rtlCol="0" anchor="ctr">
            <a:spAutoFit/>
          </a:bodyPr>
          <a:lstStyle/>
          <a:p>
            <a:pPr algn="ctr"/>
            <a:r>
              <a:rPr lang="en-US" sz="1400" b="1" dirty="0"/>
              <a:t>Herbert Zeh, MD</a:t>
            </a:r>
          </a:p>
        </p:txBody>
      </p:sp>
      <p:sp>
        <p:nvSpPr>
          <p:cNvPr id="32" name="TextBox 31"/>
          <p:cNvSpPr txBox="1"/>
          <p:nvPr/>
        </p:nvSpPr>
        <p:spPr>
          <a:xfrm>
            <a:off x="5674094" y="1606290"/>
            <a:ext cx="1125543" cy="738664"/>
          </a:xfrm>
          <a:prstGeom prst="rect">
            <a:avLst/>
          </a:prstGeom>
          <a:noFill/>
        </p:spPr>
        <p:txBody>
          <a:bodyPr wrap="square" rtlCol="0" anchor="ctr">
            <a:spAutoFit/>
          </a:bodyPr>
          <a:lstStyle/>
          <a:p>
            <a:pPr algn="ctr"/>
            <a:r>
              <a:rPr lang="en-US" sz="1400" b="1" dirty="0"/>
              <a:t>Amer Zureikat, MD</a:t>
            </a:r>
          </a:p>
        </p:txBody>
      </p:sp>
      <p:sp>
        <p:nvSpPr>
          <p:cNvPr id="40" name="TextBox 39"/>
          <p:cNvSpPr txBox="1"/>
          <p:nvPr/>
        </p:nvSpPr>
        <p:spPr>
          <a:xfrm>
            <a:off x="4541406" y="3956532"/>
            <a:ext cx="1115568" cy="523220"/>
          </a:xfrm>
          <a:prstGeom prst="rect">
            <a:avLst/>
          </a:prstGeom>
          <a:noFill/>
        </p:spPr>
        <p:txBody>
          <a:bodyPr wrap="square" rtlCol="0">
            <a:spAutoFit/>
          </a:bodyPr>
          <a:lstStyle/>
          <a:p>
            <a:pPr algn="ctr"/>
            <a:r>
              <a:rPr lang="en-US" sz="1400" b="1" dirty="0"/>
              <a:t>Melissa Hogg, MD</a:t>
            </a:r>
          </a:p>
        </p:txBody>
      </p:sp>
      <p:pic>
        <p:nvPicPr>
          <p:cNvPr id="41" name="Picture 2" descr="http://www.surgery.pitt.edu/includes/showFile.asp?fltype=img&amp;flID=65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7821" y="2434342"/>
            <a:ext cx="1115568" cy="140817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308832" y="3956532"/>
            <a:ext cx="1122010" cy="523220"/>
          </a:xfrm>
          <a:prstGeom prst="rect">
            <a:avLst/>
          </a:prstGeom>
          <a:noFill/>
        </p:spPr>
        <p:txBody>
          <a:bodyPr wrap="square" rtlCol="0">
            <a:spAutoFit/>
          </a:bodyPr>
          <a:lstStyle/>
          <a:p>
            <a:pPr algn="ctr"/>
            <a:r>
              <a:rPr lang="en-US" sz="1400" b="1" dirty="0"/>
              <a:t>Kenneth Lee, MD</a:t>
            </a:r>
          </a:p>
        </p:txBody>
      </p:sp>
      <p:pic>
        <p:nvPicPr>
          <p:cNvPr id="43" name="Picture 4" descr="http://www.upmc.com/PublishingImages/Staff%20Headshots/Low%20Resolution/Tsun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4069" y="2434342"/>
            <a:ext cx="1115568" cy="14077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656975" y="3956532"/>
            <a:ext cx="1112942" cy="523220"/>
          </a:xfrm>
          <a:prstGeom prst="rect">
            <a:avLst/>
          </a:prstGeom>
          <a:noFill/>
        </p:spPr>
        <p:txBody>
          <a:bodyPr wrap="square" rtlCol="0">
            <a:spAutoFit/>
          </a:bodyPr>
          <a:lstStyle/>
          <a:p>
            <a:pPr algn="ctr"/>
            <a:r>
              <a:rPr lang="en-US" sz="1400" b="1" dirty="0"/>
              <a:t>Allan </a:t>
            </a:r>
            <a:r>
              <a:rPr lang="en-US" sz="1400" b="1" dirty="0" err="1"/>
              <a:t>Tsung</a:t>
            </a:r>
            <a:r>
              <a:rPr lang="en-US" sz="1400" b="1" dirty="0"/>
              <a:t>, MD</a:t>
            </a:r>
          </a:p>
        </p:txBody>
      </p:sp>
      <p:pic>
        <p:nvPicPr>
          <p:cNvPr id="2" name="Picture 2" descr="http://www.upmccancercenter.com/images/phys_photos/melissa_hogg.jpg"/>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6937" y="2434342"/>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pancreasfoundation.org/wp-content/uploads/2014/03/NPF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4520" y="4619846"/>
            <a:ext cx="1541228" cy="770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ara monaco upmc"/>
          <p:cNvPicPr>
            <a:picLocks noChangeArrowheads="1"/>
          </p:cNvPicPr>
          <p:nvPr/>
        </p:nvPicPr>
        <p:blipFill rotWithShape="1">
          <a:blip r:embed="rId18">
            <a:extLst>
              <a:ext uri="{28A0092B-C50C-407E-A947-70E740481C1C}">
                <a14:useLocalDpi xmlns:a14="http://schemas.microsoft.com/office/drawing/2010/main" val="0"/>
              </a:ext>
            </a:extLst>
          </a:blip>
          <a:srcRect l="5877" r="12904"/>
          <a:stretch/>
        </p:blipFill>
        <p:spPr bwMode="auto">
          <a:xfrm>
            <a:off x="3442958" y="179622"/>
            <a:ext cx="1115568" cy="14069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anC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panCAn"/>
          <p:cNvPicPr>
            <a:picLocks noChangeAspect="1" noChangeArrowheads="1"/>
          </p:cNvPicPr>
          <p:nvPr/>
        </p:nvPicPr>
        <p:blipFill rotWithShape="1">
          <a:blip r:embed="rId19">
            <a:extLst>
              <a:ext uri="{28A0092B-C50C-407E-A947-70E740481C1C}">
                <a14:useLocalDpi xmlns:a14="http://schemas.microsoft.com/office/drawing/2010/main" val="0"/>
              </a:ext>
            </a:extLst>
          </a:blip>
          <a:srcRect r="11623"/>
          <a:stretch/>
        </p:blipFill>
        <p:spPr bwMode="auto">
          <a:xfrm>
            <a:off x="7429085" y="4619845"/>
            <a:ext cx="1637853" cy="1821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alter park">
            <a:extLst>
              <a:ext uri="{FF2B5EF4-FFF2-40B4-BE49-F238E27FC236}">
                <a16:creationId xmlns:a16="http://schemas.microsoft.com/office/drawing/2014/main" id="{578CB45A-37F7-4FC7-A07D-4349DE476F63}"/>
              </a:ext>
            </a:extLst>
          </p:cNvPr>
          <p:cNvPicPr>
            <a:picLocks noChangeArrowheads="1"/>
          </p:cNvPicPr>
          <p:nvPr/>
        </p:nvPicPr>
        <p:blipFill rotWithShape="1">
          <a:blip r:embed="rId20">
            <a:extLst>
              <a:ext uri="{28A0092B-C50C-407E-A947-70E740481C1C}">
                <a14:useLocalDpi xmlns:a14="http://schemas.microsoft.com/office/drawing/2010/main" val="0"/>
              </a:ext>
            </a:extLst>
          </a:blip>
          <a:srcRect l="10590" r="6700"/>
          <a:stretch/>
        </p:blipFill>
        <p:spPr bwMode="auto">
          <a:xfrm>
            <a:off x="86484" y="4619845"/>
            <a:ext cx="1131821" cy="1407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oto of Dr. Michael Gilbert Goggins, M.B.B.Ch., M.D.">
            <a:extLst>
              <a:ext uri="{FF2B5EF4-FFF2-40B4-BE49-F238E27FC236}">
                <a16:creationId xmlns:a16="http://schemas.microsoft.com/office/drawing/2014/main" id="{A14E1244-02D7-4EF1-9967-5533197D76B9}"/>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8305"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aik">
            <a:extLst>
              <a:ext uri="{FF2B5EF4-FFF2-40B4-BE49-F238E27FC236}">
                <a16:creationId xmlns:a16="http://schemas.microsoft.com/office/drawing/2014/main" id="{A2F81770-B55A-46A3-8E63-030CEFB49904}"/>
              </a:ext>
            </a:extLst>
          </p:cNvPr>
          <p:cNvPicPr>
            <a:picLocks noChangeArrowheads="1"/>
          </p:cNvPicPr>
          <p:nvPr/>
        </p:nvPicPr>
        <p:blipFill rotWithShape="1">
          <a:blip r:embed="rId22">
            <a:extLst>
              <a:ext uri="{28A0092B-C50C-407E-A947-70E740481C1C}">
                <a14:useLocalDpi xmlns:a14="http://schemas.microsoft.com/office/drawing/2010/main" val="0"/>
              </a:ext>
            </a:extLst>
          </a:blip>
          <a:srcRect l="12404" t="4783" r="20499" b="24315"/>
          <a:stretch/>
        </p:blipFill>
        <p:spPr bwMode="auto">
          <a:xfrm>
            <a:off x="2333873"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Ying Huang, PhD">
            <a:extLst>
              <a:ext uri="{FF2B5EF4-FFF2-40B4-BE49-F238E27FC236}">
                <a16:creationId xmlns:a16="http://schemas.microsoft.com/office/drawing/2014/main" id="{82AE744D-AD15-4323-AEF4-8C22F3F57175}"/>
              </a:ext>
            </a:extLst>
          </p:cNvPr>
          <p:cNvPicPr>
            <a:picLocks noChangeArrowheads="1"/>
          </p:cNvPicPr>
          <p:nvPr/>
        </p:nvPicPr>
        <p:blipFill rotWithShape="1">
          <a:blip r:embed="rId23">
            <a:extLst>
              <a:ext uri="{28A0092B-C50C-407E-A947-70E740481C1C}">
                <a14:useLocalDpi xmlns:a14="http://schemas.microsoft.com/office/drawing/2010/main" val="0"/>
              </a:ext>
            </a:extLst>
          </a:blip>
          <a:srcRect b="9178"/>
          <a:stretch/>
        </p:blipFill>
        <p:spPr bwMode="auto">
          <a:xfrm>
            <a:off x="7915204" y="2444985"/>
            <a:ext cx="1133547" cy="140817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6CB7ADAB-9F7F-4722-AB0B-ECC7EBDF3DB2}"/>
              </a:ext>
            </a:extLst>
          </p:cNvPr>
          <p:cNvSpPr txBox="1"/>
          <p:nvPr/>
        </p:nvSpPr>
        <p:spPr>
          <a:xfrm>
            <a:off x="7930888" y="3956532"/>
            <a:ext cx="1115569" cy="523220"/>
          </a:xfrm>
          <a:prstGeom prst="rect">
            <a:avLst/>
          </a:prstGeom>
          <a:noFill/>
        </p:spPr>
        <p:txBody>
          <a:bodyPr wrap="square" rtlCol="0">
            <a:spAutoFit/>
          </a:bodyPr>
          <a:lstStyle/>
          <a:p>
            <a:pPr algn="ctr"/>
            <a:r>
              <a:rPr lang="en-US" sz="1400" b="1" dirty="0"/>
              <a:t>Ying Huang, PhD</a:t>
            </a:r>
          </a:p>
        </p:txBody>
      </p:sp>
      <p:sp>
        <p:nvSpPr>
          <p:cNvPr id="46" name="TextBox 45">
            <a:extLst>
              <a:ext uri="{FF2B5EF4-FFF2-40B4-BE49-F238E27FC236}">
                <a16:creationId xmlns:a16="http://schemas.microsoft.com/office/drawing/2014/main" id="{16BEB0DC-B912-4BF5-9A74-740E885F340D}"/>
              </a:ext>
            </a:extLst>
          </p:cNvPr>
          <p:cNvSpPr txBox="1"/>
          <p:nvPr/>
        </p:nvSpPr>
        <p:spPr>
          <a:xfrm>
            <a:off x="77696" y="6145375"/>
            <a:ext cx="1131821" cy="523220"/>
          </a:xfrm>
          <a:prstGeom prst="rect">
            <a:avLst/>
          </a:prstGeom>
          <a:noFill/>
        </p:spPr>
        <p:txBody>
          <a:bodyPr wrap="square" rtlCol="0" anchor="ctr">
            <a:spAutoFit/>
          </a:bodyPr>
          <a:lstStyle/>
          <a:p>
            <a:pPr algn="ctr"/>
            <a:r>
              <a:rPr lang="en-US" sz="1400" b="1" dirty="0"/>
              <a:t>Walter Park, MD</a:t>
            </a:r>
          </a:p>
        </p:txBody>
      </p:sp>
      <p:sp>
        <p:nvSpPr>
          <p:cNvPr id="47" name="TextBox 46">
            <a:extLst>
              <a:ext uri="{FF2B5EF4-FFF2-40B4-BE49-F238E27FC236}">
                <a16:creationId xmlns:a16="http://schemas.microsoft.com/office/drawing/2014/main" id="{654D806A-0172-4343-9CE1-CA20EAC4C216}"/>
              </a:ext>
            </a:extLst>
          </p:cNvPr>
          <p:cNvSpPr txBox="1"/>
          <p:nvPr/>
        </p:nvSpPr>
        <p:spPr>
          <a:xfrm>
            <a:off x="1209517" y="6037653"/>
            <a:ext cx="1124356" cy="738664"/>
          </a:xfrm>
          <a:prstGeom prst="rect">
            <a:avLst/>
          </a:prstGeom>
          <a:noFill/>
        </p:spPr>
        <p:txBody>
          <a:bodyPr wrap="square" rtlCol="0" anchor="ctr">
            <a:spAutoFit/>
          </a:bodyPr>
          <a:lstStyle/>
          <a:p>
            <a:pPr algn="ctr"/>
            <a:r>
              <a:rPr lang="en-US" sz="1400" b="1" dirty="0"/>
              <a:t>Michael </a:t>
            </a:r>
            <a:r>
              <a:rPr lang="en-US" sz="1400" b="1" dirty="0" err="1"/>
              <a:t>Goggins</a:t>
            </a:r>
            <a:r>
              <a:rPr lang="en-US" sz="1400" b="1" dirty="0"/>
              <a:t>, MD</a:t>
            </a:r>
          </a:p>
        </p:txBody>
      </p:sp>
      <p:sp>
        <p:nvSpPr>
          <p:cNvPr id="48" name="TextBox 47">
            <a:extLst>
              <a:ext uri="{FF2B5EF4-FFF2-40B4-BE49-F238E27FC236}">
                <a16:creationId xmlns:a16="http://schemas.microsoft.com/office/drawing/2014/main" id="{9728CB30-2A3A-4D05-98BF-FFA0302DC2CB}"/>
              </a:ext>
            </a:extLst>
          </p:cNvPr>
          <p:cNvSpPr txBox="1"/>
          <p:nvPr/>
        </p:nvSpPr>
        <p:spPr>
          <a:xfrm>
            <a:off x="2324263" y="6145375"/>
            <a:ext cx="1115569" cy="523220"/>
          </a:xfrm>
          <a:prstGeom prst="rect">
            <a:avLst/>
          </a:prstGeom>
          <a:noFill/>
        </p:spPr>
        <p:txBody>
          <a:bodyPr wrap="square" rtlCol="0" anchor="ctr">
            <a:spAutoFit/>
          </a:bodyPr>
          <a:lstStyle/>
          <a:p>
            <a:pPr algn="ctr"/>
            <a:r>
              <a:rPr lang="en-US" sz="1400" b="1" dirty="0"/>
              <a:t>Charles Craik, PhD</a:t>
            </a:r>
          </a:p>
        </p:txBody>
      </p:sp>
      <p:sp>
        <p:nvSpPr>
          <p:cNvPr id="49" name="TextBox 48">
            <a:extLst>
              <a:ext uri="{FF2B5EF4-FFF2-40B4-BE49-F238E27FC236}">
                <a16:creationId xmlns:a16="http://schemas.microsoft.com/office/drawing/2014/main" id="{8EB756B6-F514-402E-B4F2-5CCD1C202731}"/>
              </a:ext>
            </a:extLst>
          </p:cNvPr>
          <p:cNvSpPr txBox="1"/>
          <p:nvPr/>
        </p:nvSpPr>
        <p:spPr>
          <a:xfrm>
            <a:off x="3439831" y="6145375"/>
            <a:ext cx="1101575" cy="523220"/>
          </a:xfrm>
          <a:prstGeom prst="rect">
            <a:avLst/>
          </a:prstGeom>
          <a:noFill/>
        </p:spPr>
        <p:txBody>
          <a:bodyPr wrap="square" rtlCol="0" anchor="ctr">
            <a:spAutoFit/>
          </a:bodyPr>
          <a:lstStyle/>
          <a:p>
            <a:pPr algn="ctr"/>
            <a:r>
              <a:rPr lang="en-US" sz="1400" b="1" dirty="0"/>
              <a:t>Koushik Das, MD</a:t>
            </a:r>
          </a:p>
        </p:txBody>
      </p:sp>
      <p:sp>
        <p:nvSpPr>
          <p:cNvPr id="50" name="TextBox 49">
            <a:extLst>
              <a:ext uri="{FF2B5EF4-FFF2-40B4-BE49-F238E27FC236}">
                <a16:creationId xmlns:a16="http://schemas.microsoft.com/office/drawing/2014/main" id="{125A103D-0227-40A2-993E-084F10E21CE5}"/>
              </a:ext>
            </a:extLst>
          </p:cNvPr>
          <p:cNvSpPr txBox="1"/>
          <p:nvPr/>
        </p:nvSpPr>
        <p:spPr>
          <a:xfrm>
            <a:off x="4541405" y="6145375"/>
            <a:ext cx="1115569" cy="523220"/>
          </a:xfrm>
          <a:prstGeom prst="rect">
            <a:avLst/>
          </a:prstGeom>
          <a:noFill/>
        </p:spPr>
        <p:txBody>
          <a:bodyPr wrap="square" rtlCol="0" anchor="ctr">
            <a:spAutoFit/>
          </a:bodyPr>
          <a:lstStyle/>
          <a:p>
            <a:pPr algn="ctr"/>
            <a:r>
              <a:rPr lang="en-US" sz="1400" b="1" dirty="0"/>
              <a:t>Brian </a:t>
            </a:r>
            <a:r>
              <a:rPr lang="en-US" sz="1400" b="1" dirty="0" err="1"/>
              <a:t>Habb</a:t>
            </a:r>
            <a:r>
              <a:rPr lang="en-US" sz="1400" b="1" dirty="0"/>
              <a:t>, PhD</a:t>
            </a:r>
          </a:p>
        </p:txBody>
      </p:sp>
      <p:pic>
        <p:nvPicPr>
          <p:cNvPr id="51" name="Picture 6" descr="Image result for nci">
            <a:extLst>
              <a:ext uri="{FF2B5EF4-FFF2-40B4-BE49-F238E27FC236}">
                <a16:creationId xmlns:a16="http://schemas.microsoft.com/office/drawing/2014/main" id="{97241731-3B1F-400F-9C35-684E9D493C3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4520" y="5504985"/>
            <a:ext cx="1541228" cy="936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00CE523-A70E-4584-8D60-B938379B3DB5}"/>
              </a:ext>
            </a:extLst>
          </p:cNvPr>
          <p:cNvPicPr>
            <a:picLocks/>
          </p:cNvPicPr>
          <p:nvPr/>
        </p:nvPicPr>
        <p:blipFill>
          <a:blip r:embed="rId25"/>
          <a:stretch>
            <a:fillRect/>
          </a:stretch>
        </p:blipFill>
        <p:spPr>
          <a:xfrm>
            <a:off x="6799637" y="2434342"/>
            <a:ext cx="1115568" cy="1408176"/>
          </a:xfrm>
          <a:prstGeom prst="rect">
            <a:avLst/>
          </a:prstGeom>
        </p:spPr>
      </p:pic>
      <p:sp>
        <p:nvSpPr>
          <p:cNvPr id="52" name="TextBox 51">
            <a:extLst>
              <a:ext uri="{FF2B5EF4-FFF2-40B4-BE49-F238E27FC236}">
                <a16:creationId xmlns:a16="http://schemas.microsoft.com/office/drawing/2014/main" id="{2454B988-1FAB-449E-A31B-887A8ACDD654}"/>
              </a:ext>
            </a:extLst>
          </p:cNvPr>
          <p:cNvSpPr txBox="1"/>
          <p:nvPr/>
        </p:nvSpPr>
        <p:spPr>
          <a:xfrm>
            <a:off x="6764992" y="3956532"/>
            <a:ext cx="1115568" cy="523220"/>
          </a:xfrm>
          <a:prstGeom prst="rect">
            <a:avLst/>
          </a:prstGeom>
          <a:noFill/>
        </p:spPr>
        <p:txBody>
          <a:bodyPr wrap="square" rtlCol="0">
            <a:spAutoFit/>
          </a:bodyPr>
          <a:lstStyle/>
          <a:p>
            <a:pPr algn="ctr"/>
            <a:r>
              <a:rPr lang="en-US" sz="1400" b="1" dirty="0"/>
              <a:t>J. Wallis Marsh, MD</a:t>
            </a:r>
          </a:p>
        </p:txBody>
      </p:sp>
      <p:pic>
        <p:nvPicPr>
          <p:cNvPr id="7" name="Picture 6" descr="https://gastro.wustl.edu/wp-content/uploads/2016/10/Das-145x200.jpg">
            <a:extLst>
              <a:ext uri="{FF2B5EF4-FFF2-40B4-BE49-F238E27FC236}">
                <a16:creationId xmlns:a16="http://schemas.microsoft.com/office/drawing/2014/main" id="{39F9DA90-8D3F-46CA-94FD-2263740702AE}"/>
              </a:ext>
            </a:extLst>
          </p:cNvPr>
          <p:cNvPicPr>
            <a:picLocks noChangeArrowheads="1"/>
          </p:cNvPicPr>
          <p:nvPr/>
        </p:nvPicPr>
        <p:blipFill rotWithShape="1">
          <a:blip r:embed="rId26">
            <a:extLst>
              <a:ext uri="{28A0092B-C50C-407E-A947-70E740481C1C}">
                <a14:useLocalDpi xmlns:a14="http://schemas.microsoft.com/office/drawing/2010/main" val="0"/>
              </a:ext>
            </a:extLst>
          </a:blip>
          <a:srcRect l="14781" t="376" r="-1113" b="24134"/>
          <a:stretch/>
        </p:blipFill>
        <p:spPr bwMode="auto">
          <a:xfrm>
            <a:off x="3462320"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91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ian haab">
            <a:extLst>
              <a:ext uri="{FF2B5EF4-FFF2-40B4-BE49-F238E27FC236}">
                <a16:creationId xmlns:a16="http://schemas.microsoft.com/office/drawing/2014/main" id="{68F115BD-E6CE-4D52-A7EF-754681CA7093}"/>
              </a:ext>
            </a:extLst>
          </p:cNvPr>
          <p:cNvPicPr>
            <a:picLocks noChangeArrowheads="1"/>
          </p:cNvPicPr>
          <p:nvPr/>
        </p:nvPicPr>
        <p:blipFill rotWithShape="1">
          <a:blip r:embed="rId3">
            <a:extLst>
              <a:ext uri="{28A0092B-C50C-407E-A947-70E740481C1C}">
                <a14:useLocalDpi xmlns:a14="http://schemas.microsoft.com/office/drawing/2010/main" val="0"/>
              </a:ext>
            </a:extLst>
          </a:blip>
          <a:srcRect l="28356" t="1067" r="35886" b="2593"/>
          <a:stretch/>
        </p:blipFill>
        <p:spPr bwMode="auto">
          <a:xfrm>
            <a:off x="4553712" y="4617720"/>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ath.upmc.edu/personnel/IMAGES/ohori.jpg"/>
          <p:cNvPicPr>
            <a:picLocks noChangeArrowheads="1"/>
          </p:cNvPicPr>
          <p:nvPr/>
        </p:nvPicPr>
        <p:blipFill>
          <a:blip r:embed="rId4" cstate="print"/>
          <a:srcRect/>
          <a:stretch>
            <a:fillRect/>
          </a:stretch>
        </p:blipFill>
        <p:spPr bwMode="auto">
          <a:xfrm>
            <a:off x="2314890" y="179622"/>
            <a:ext cx="1115568" cy="1408176"/>
          </a:xfrm>
          <a:prstGeom prst="rect">
            <a:avLst/>
          </a:prstGeom>
          <a:noFill/>
        </p:spPr>
      </p:pic>
      <p:pic>
        <p:nvPicPr>
          <p:cNvPr id="1036" name="Picture 12" descr="photo"/>
          <p:cNvPicPr>
            <a:picLocks noChangeArrowheads="1"/>
          </p:cNvPicPr>
          <p:nvPr/>
        </p:nvPicPr>
        <p:blipFill>
          <a:blip r:embed="rId5" cstate="print"/>
          <a:srcRect l="5995" r="16067"/>
          <a:stretch>
            <a:fillRect/>
          </a:stretch>
        </p:blipFill>
        <p:spPr bwMode="auto">
          <a:xfrm>
            <a:off x="3448991" y="2434342"/>
            <a:ext cx="1128848" cy="1408176"/>
          </a:xfrm>
          <a:prstGeom prst="rect">
            <a:avLst/>
          </a:prstGeom>
          <a:noFill/>
        </p:spPr>
      </p:pic>
      <p:pic>
        <p:nvPicPr>
          <p:cNvPr id="1038" name="Picture 14" descr="photo"/>
          <p:cNvPicPr>
            <a:picLocks noChangeArrowheads="1"/>
          </p:cNvPicPr>
          <p:nvPr/>
        </p:nvPicPr>
        <p:blipFill>
          <a:blip r:embed="rId6" cstate="print"/>
          <a:srcRect/>
          <a:stretch>
            <a:fillRect/>
          </a:stretch>
        </p:blipFill>
        <p:spPr bwMode="auto">
          <a:xfrm>
            <a:off x="83154" y="179622"/>
            <a:ext cx="1115568" cy="1408176"/>
          </a:xfrm>
          <a:prstGeom prst="rect">
            <a:avLst/>
          </a:prstGeom>
          <a:noFill/>
        </p:spPr>
      </p:pic>
      <p:pic>
        <p:nvPicPr>
          <p:cNvPr id="1040" name="Picture 16" descr="photo"/>
          <p:cNvPicPr>
            <a:picLocks noChangeArrowheads="1"/>
          </p:cNvPicPr>
          <p:nvPr/>
        </p:nvPicPr>
        <p:blipFill>
          <a:blip r:embed="rId7" cstate="print"/>
          <a:srcRect/>
          <a:stretch>
            <a:fillRect/>
          </a:stretch>
        </p:blipFill>
        <p:spPr bwMode="auto">
          <a:xfrm>
            <a:off x="7933185" y="179622"/>
            <a:ext cx="1115568" cy="1408176"/>
          </a:xfrm>
          <a:prstGeom prst="rect">
            <a:avLst/>
          </a:prstGeom>
          <a:noFill/>
        </p:spPr>
      </p:pic>
      <p:pic>
        <p:nvPicPr>
          <p:cNvPr id="1042" name="Picture 18" descr="photo"/>
          <p:cNvPicPr>
            <a:picLocks noChangeArrowheads="1"/>
          </p:cNvPicPr>
          <p:nvPr/>
        </p:nvPicPr>
        <p:blipFill>
          <a:blip r:embed="rId8" cstate="print"/>
          <a:srcRect l="7576"/>
          <a:stretch>
            <a:fillRect/>
          </a:stretch>
        </p:blipFill>
        <p:spPr bwMode="auto">
          <a:xfrm>
            <a:off x="77695" y="2434342"/>
            <a:ext cx="1115568" cy="1408176"/>
          </a:xfrm>
          <a:prstGeom prst="rect">
            <a:avLst/>
          </a:prstGeom>
          <a:noFill/>
        </p:spPr>
      </p:pic>
      <p:pic>
        <p:nvPicPr>
          <p:cNvPr id="1044" name="Picture 20" descr="photo"/>
          <p:cNvPicPr>
            <a:picLocks noChangeArrowheads="1"/>
          </p:cNvPicPr>
          <p:nvPr/>
        </p:nvPicPr>
        <p:blipFill>
          <a:blip r:embed="rId9" cstate="print"/>
          <a:srcRect/>
          <a:stretch>
            <a:fillRect/>
          </a:stretch>
        </p:blipFill>
        <p:spPr bwMode="auto">
          <a:xfrm>
            <a:off x="6802162" y="179622"/>
            <a:ext cx="1115568" cy="1408176"/>
          </a:xfrm>
          <a:prstGeom prst="rect">
            <a:avLst/>
          </a:prstGeom>
          <a:noFill/>
        </p:spPr>
      </p:pic>
      <p:pic>
        <p:nvPicPr>
          <p:cNvPr id="1046" name="Picture 22" descr="photo"/>
          <p:cNvPicPr>
            <a:picLocks noChangeArrowheads="1"/>
          </p:cNvPicPr>
          <p:nvPr/>
        </p:nvPicPr>
        <p:blipFill>
          <a:blip r:embed="rId10" cstate="print"/>
          <a:srcRect l="11990" r="10072"/>
          <a:stretch>
            <a:fillRect/>
          </a:stretch>
        </p:blipFill>
        <p:spPr bwMode="auto">
          <a:xfrm>
            <a:off x="1193263" y="2434342"/>
            <a:ext cx="1115568" cy="1408176"/>
          </a:xfrm>
          <a:prstGeom prst="rect">
            <a:avLst/>
          </a:prstGeom>
          <a:noFill/>
        </p:spPr>
      </p:pic>
      <p:pic>
        <p:nvPicPr>
          <p:cNvPr id="1048" name="Picture 24" descr="http://www.upmccancercenters.com/images/phys_photos/herbert_zeh.jpg"/>
          <p:cNvPicPr>
            <a:picLocks noChangeArrowheads="1"/>
          </p:cNvPicPr>
          <p:nvPr/>
        </p:nvPicPr>
        <p:blipFill>
          <a:blip r:embed="rId11" cstate="print"/>
          <a:srcRect/>
          <a:stretch>
            <a:fillRect/>
          </a:stretch>
        </p:blipFill>
        <p:spPr bwMode="auto">
          <a:xfrm>
            <a:off x="4558526" y="179622"/>
            <a:ext cx="1115568" cy="1408176"/>
          </a:xfrm>
          <a:prstGeom prst="rect">
            <a:avLst/>
          </a:prstGeom>
          <a:noFill/>
        </p:spPr>
      </p:pic>
      <p:pic>
        <p:nvPicPr>
          <p:cNvPr id="1050" name="Picture 26" descr="http://www.upmccancercenters.com/images/phys_photos/amer_zureikat.jpg"/>
          <p:cNvPicPr>
            <a:picLocks noChangeArrowheads="1"/>
          </p:cNvPicPr>
          <p:nvPr/>
        </p:nvPicPr>
        <p:blipFill>
          <a:blip r:embed="rId12" cstate="print"/>
          <a:srcRect/>
          <a:stretch>
            <a:fillRect/>
          </a:stretch>
        </p:blipFill>
        <p:spPr bwMode="auto">
          <a:xfrm>
            <a:off x="5674094" y="179622"/>
            <a:ext cx="1115568" cy="1408176"/>
          </a:xfrm>
          <a:prstGeom prst="rect">
            <a:avLst/>
          </a:prstGeom>
          <a:noFill/>
        </p:spPr>
      </p:pic>
      <p:pic>
        <p:nvPicPr>
          <p:cNvPr id="1052" name="Picture 28" descr="http://path.upmc.edu/personnel/IMAGES/Nikiforov-M.jpg"/>
          <p:cNvPicPr>
            <a:picLocks noChangeArrowheads="1"/>
          </p:cNvPicPr>
          <p:nvPr/>
        </p:nvPicPr>
        <p:blipFill>
          <a:blip r:embed="rId13" cstate="print"/>
          <a:srcRect/>
          <a:stretch>
            <a:fillRect/>
          </a:stretch>
        </p:blipFill>
        <p:spPr bwMode="auto">
          <a:xfrm>
            <a:off x="1186822" y="179622"/>
            <a:ext cx="1115568" cy="1408176"/>
          </a:xfrm>
          <a:prstGeom prst="rect">
            <a:avLst/>
          </a:prstGeom>
          <a:noFill/>
        </p:spPr>
      </p:pic>
      <p:sp>
        <p:nvSpPr>
          <p:cNvPr id="21" name="TextBox 20"/>
          <p:cNvSpPr txBox="1"/>
          <p:nvPr/>
        </p:nvSpPr>
        <p:spPr>
          <a:xfrm>
            <a:off x="1193264" y="1606290"/>
            <a:ext cx="1109126" cy="738664"/>
          </a:xfrm>
          <a:prstGeom prst="rect">
            <a:avLst/>
          </a:prstGeom>
          <a:noFill/>
        </p:spPr>
        <p:txBody>
          <a:bodyPr wrap="square" rtlCol="0" anchor="ctr">
            <a:spAutoFit/>
          </a:bodyPr>
          <a:lstStyle/>
          <a:p>
            <a:pPr algn="ctr"/>
            <a:r>
              <a:rPr lang="en-US" sz="1400" b="1" dirty="0"/>
              <a:t>Marina Nikiforova, MD</a:t>
            </a:r>
          </a:p>
        </p:txBody>
      </p:sp>
      <p:sp>
        <p:nvSpPr>
          <p:cNvPr id="22" name="TextBox 21"/>
          <p:cNvSpPr txBox="1"/>
          <p:nvPr/>
        </p:nvSpPr>
        <p:spPr>
          <a:xfrm>
            <a:off x="2308832" y="1714012"/>
            <a:ext cx="1124558" cy="523220"/>
          </a:xfrm>
          <a:prstGeom prst="rect">
            <a:avLst/>
          </a:prstGeom>
          <a:noFill/>
        </p:spPr>
        <p:txBody>
          <a:bodyPr wrap="square" rtlCol="0" anchor="ctr">
            <a:spAutoFit/>
          </a:bodyPr>
          <a:lstStyle/>
          <a:p>
            <a:pPr algn="ctr"/>
            <a:r>
              <a:rPr lang="en-US" sz="1400" b="1" dirty="0"/>
              <a:t>N. Paul Ohori, MD</a:t>
            </a:r>
          </a:p>
        </p:txBody>
      </p:sp>
      <p:sp>
        <p:nvSpPr>
          <p:cNvPr id="23" name="TextBox 22"/>
          <p:cNvSpPr txBox="1"/>
          <p:nvPr/>
        </p:nvSpPr>
        <p:spPr>
          <a:xfrm>
            <a:off x="3439833" y="1606290"/>
            <a:ext cx="1118693" cy="738664"/>
          </a:xfrm>
          <a:prstGeom prst="rect">
            <a:avLst/>
          </a:prstGeom>
          <a:noFill/>
        </p:spPr>
        <p:txBody>
          <a:bodyPr wrap="square" rtlCol="0" anchor="ctr">
            <a:spAutoFit/>
          </a:bodyPr>
          <a:lstStyle/>
          <a:p>
            <a:pPr algn="ctr"/>
            <a:r>
              <a:rPr lang="en-US" sz="1400" b="1" dirty="0"/>
              <a:t>Sara Monaco, MD</a:t>
            </a:r>
          </a:p>
        </p:txBody>
      </p:sp>
      <p:sp>
        <p:nvSpPr>
          <p:cNvPr id="25" name="TextBox 24"/>
          <p:cNvSpPr txBox="1"/>
          <p:nvPr/>
        </p:nvSpPr>
        <p:spPr>
          <a:xfrm>
            <a:off x="85250" y="1714012"/>
            <a:ext cx="1108014" cy="523220"/>
          </a:xfrm>
          <a:prstGeom prst="rect">
            <a:avLst/>
          </a:prstGeom>
          <a:noFill/>
        </p:spPr>
        <p:txBody>
          <a:bodyPr wrap="square" rtlCol="0" anchor="ctr">
            <a:spAutoFit/>
          </a:bodyPr>
          <a:lstStyle/>
          <a:p>
            <a:pPr algn="ctr"/>
            <a:r>
              <a:rPr lang="en-US" sz="1400" b="1" dirty="0"/>
              <a:t>Randall Brand, MD</a:t>
            </a:r>
          </a:p>
        </p:txBody>
      </p:sp>
      <p:sp>
        <p:nvSpPr>
          <p:cNvPr id="26" name="TextBox 25"/>
          <p:cNvSpPr txBox="1"/>
          <p:nvPr/>
        </p:nvSpPr>
        <p:spPr>
          <a:xfrm>
            <a:off x="7923787" y="1606290"/>
            <a:ext cx="1124965" cy="738664"/>
          </a:xfrm>
          <a:prstGeom prst="rect">
            <a:avLst/>
          </a:prstGeom>
          <a:noFill/>
        </p:spPr>
        <p:txBody>
          <a:bodyPr wrap="square" rtlCol="0" anchor="ctr">
            <a:spAutoFit/>
          </a:bodyPr>
          <a:lstStyle/>
          <a:p>
            <a:pPr algn="ctr"/>
            <a:r>
              <a:rPr lang="en-US" sz="1400" b="1" dirty="0"/>
              <a:t>Jennifer Chennat, MD</a:t>
            </a:r>
          </a:p>
        </p:txBody>
      </p:sp>
      <p:sp>
        <p:nvSpPr>
          <p:cNvPr id="27" name="TextBox 26"/>
          <p:cNvSpPr txBox="1"/>
          <p:nvPr/>
        </p:nvSpPr>
        <p:spPr>
          <a:xfrm>
            <a:off x="85250" y="3848810"/>
            <a:ext cx="1099023" cy="738664"/>
          </a:xfrm>
          <a:prstGeom prst="rect">
            <a:avLst/>
          </a:prstGeom>
          <a:noFill/>
        </p:spPr>
        <p:txBody>
          <a:bodyPr wrap="square" rtlCol="0" anchor="ctr">
            <a:spAutoFit/>
          </a:bodyPr>
          <a:lstStyle/>
          <a:p>
            <a:pPr algn="ctr"/>
            <a:r>
              <a:rPr lang="en-US" sz="1400" b="1" dirty="0"/>
              <a:t>Kenneth Fasanella, MD</a:t>
            </a:r>
          </a:p>
        </p:txBody>
      </p:sp>
      <p:sp>
        <p:nvSpPr>
          <p:cNvPr id="28" name="TextBox 27"/>
          <p:cNvSpPr txBox="1"/>
          <p:nvPr/>
        </p:nvSpPr>
        <p:spPr>
          <a:xfrm>
            <a:off x="1186822" y="3956532"/>
            <a:ext cx="1122010" cy="523220"/>
          </a:xfrm>
          <a:prstGeom prst="rect">
            <a:avLst/>
          </a:prstGeom>
          <a:noFill/>
        </p:spPr>
        <p:txBody>
          <a:bodyPr wrap="square" rtlCol="0" anchor="ctr">
            <a:spAutoFit/>
          </a:bodyPr>
          <a:lstStyle/>
          <a:p>
            <a:pPr algn="ctr"/>
            <a:r>
              <a:rPr lang="en-US" sz="1400" b="1" dirty="0"/>
              <a:t>Asif Khalid, MD</a:t>
            </a:r>
          </a:p>
        </p:txBody>
      </p:sp>
      <p:sp>
        <p:nvSpPr>
          <p:cNvPr id="29" name="TextBox 28"/>
          <p:cNvSpPr txBox="1"/>
          <p:nvPr/>
        </p:nvSpPr>
        <p:spPr>
          <a:xfrm>
            <a:off x="6815509" y="1606290"/>
            <a:ext cx="1114722" cy="738664"/>
          </a:xfrm>
          <a:prstGeom prst="rect">
            <a:avLst/>
          </a:prstGeom>
          <a:noFill/>
        </p:spPr>
        <p:txBody>
          <a:bodyPr wrap="square" rtlCol="0" anchor="ctr">
            <a:spAutoFit/>
          </a:bodyPr>
          <a:lstStyle/>
          <a:p>
            <a:pPr algn="ctr"/>
            <a:r>
              <a:rPr lang="en-US" sz="1400" b="1" dirty="0"/>
              <a:t>Kevin McGrath, MD</a:t>
            </a:r>
          </a:p>
        </p:txBody>
      </p:sp>
      <p:sp>
        <p:nvSpPr>
          <p:cNvPr id="30" name="TextBox 29"/>
          <p:cNvSpPr txBox="1"/>
          <p:nvPr/>
        </p:nvSpPr>
        <p:spPr>
          <a:xfrm>
            <a:off x="3433389" y="3848810"/>
            <a:ext cx="1108017" cy="738664"/>
          </a:xfrm>
          <a:prstGeom prst="rect">
            <a:avLst/>
          </a:prstGeom>
          <a:noFill/>
        </p:spPr>
        <p:txBody>
          <a:bodyPr wrap="square" rtlCol="0" anchor="ctr">
            <a:spAutoFit/>
          </a:bodyPr>
          <a:lstStyle/>
          <a:p>
            <a:pPr algn="ctr"/>
            <a:r>
              <a:rPr lang="en-US" sz="1400" b="1" dirty="0"/>
              <a:t>Adam Slivka, MD PhD</a:t>
            </a:r>
          </a:p>
        </p:txBody>
      </p:sp>
      <p:sp>
        <p:nvSpPr>
          <p:cNvPr id="31" name="TextBox 30"/>
          <p:cNvSpPr txBox="1"/>
          <p:nvPr/>
        </p:nvSpPr>
        <p:spPr>
          <a:xfrm>
            <a:off x="4572000" y="1714012"/>
            <a:ext cx="1086222" cy="523220"/>
          </a:xfrm>
          <a:prstGeom prst="rect">
            <a:avLst/>
          </a:prstGeom>
          <a:noFill/>
        </p:spPr>
        <p:txBody>
          <a:bodyPr wrap="square" rtlCol="0" anchor="ctr">
            <a:spAutoFit/>
          </a:bodyPr>
          <a:lstStyle/>
          <a:p>
            <a:pPr algn="ctr"/>
            <a:r>
              <a:rPr lang="en-US" sz="1400" b="1" dirty="0"/>
              <a:t>Herbert Zeh, MD</a:t>
            </a:r>
          </a:p>
        </p:txBody>
      </p:sp>
      <p:sp>
        <p:nvSpPr>
          <p:cNvPr id="32" name="TextBox 31"/>
          <p:cNvSpPr txBox="1"/>
          <p:nvPr/>
        </p:nvSpPr>
        <p:spPr>
          <a:xfrm>
            <a:off x="5674094" y="1606290"/>
            <a:ext cx="1125543" cy="738664"/>
          </a:xfrm>
          <a:prstGeom prst="rect">
            <a:avLst/>
          </a:prstGeom>
          <a:noFill/>
        </p:spPr>
        <p:txBody>
          <a:bodyPr wrap="square" rtlCol="0" anchor="ctr">
            <a:spAutoFit/>
          </a:bodyPr>
          <a:lstStyle/>
          <a:p>
            <a:pPr algn="ctr"/>
            <a:r>
              <a:rPr lang="en-US" sz="1400" b="1" dirty="0"/>
              <a:t>Amer Zureikat, MD</a:t>
            </a:r>
          </a:p>
        </p:txBody>
      </p:sp>
      <p:sp>
        <p:nvSpPr>
          <p:cNvPr id="40" name="TextBox 39"/>
          <p:cNvSpPr txBox="1"/>
          <p:nvPr/>
        </p:nvSpPr>
        <p:spPr>
          <a:xfrm>
            <a:off x="4541406" y="3956532"/>
            <a:ext cx="1115568" cy="523220"/>
          </a:xfrm>
          <a:prstGeom prst="rect">
            <a:avLst/>
          </a:prstGeom>
          <a:noFill/>
        </p:spPr>
        <p:txBody>
          <a:bodyPr wrap="square" rtlCol="0">
            <a:spAutoFit/>
          </a:bodyPr>
          <a:lstStyle/>
          <a:p>
            <a:pPr algn="ctr"/>
            <a:r>
              <a:rPr lang="en-US" sz="1400" b="1" dirty="0"/>
              <a:t>Melissa Hogg, MD</a:t>
            </a:r>
          </a:p>
        </p:txBody>
      </p:sp>
      <p:pic>
        <p:nvPicPr>
          <p:cNvPr id="41" name="Picture 2" descr="http://www.surgery.pitt.edu/includes/showFile.asp?fltype=img&amp;flID=65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7821" y="2434342"/>
            <a:ext cx="1115568" cy="140817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308832" y="3956532"/>
            <a:ext cx="1122010" cy="523220"/>
          </a:xfrm>
          <a:prstGeom prst="rect">
            <a:avLst/>
          </a:prstGeom>
          <a:noFill/>
        </p:spPr>
        <p:txBody>
          <a:bodyPr wrap="square" rtlCol="0">
            <a:spAutoFit/>
          </a:bodyPr>
          <a:lstStyle/>
          <a:p>
            <a:pPr algn="ctr"/>
            <a:r>
              <a:rPr lang="en-US" sz="1400" b="1" dirty="0"/>
              <a:t>Kenneth Lee, MD</a:t>
            </a:r>
          </a:p>
        </p:txBody>
      </p:sp>
      <p:pic>
        <p:nvPicPr>
          <p:cNvPr id="43" name="Picture 4" descr="http://www.upmc.com/PublishingImages/Staff%20Headshots/Low%20Resolution/Tsun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4069" y="2434342"/>
            <a:ext cx="1115568" cy="14077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656975" y="3956532"/>
            <a:ext cx="1112942" cy="523220"/>
          </a:xfrm>
          <a:prstGeom prst="rect">
            <a:avLst/>
          </a:prstGeom>
          <a:noFill/>
        </p:spPr>
        <p:txBody>
          <a:bodyPr wrap="square" rtlCol="0">
            <a:spAutoFit/>
          </a:bodyPr>
          <a:lstStyle/>
          <a:p>
            <a:pPr algn="ctr"/>
            <a:r>
              <a:rPr lang="en-US" sz="1400" b="1" dirty="0"/>
              <a:t>Allan </a:t>
            </a:r>
            <a:r>
              <a:rPr lang="en-US" sz="1400" b="1" dirty="0" err="1"/>
              <a:t>Tsung</a:t>
            </a:r>
            <a:r>
              <a:rPr lang="en-US" sz="1400" b="1" dirty="0"/>
              <a:t>, MD</a:t>
            </a:r>
          </a:p>
        </p:txBody>
      </p:sp>
      <p:pic>
        <p:nvPicPr>
          <p:cNvPr id="2" name="Picture 2" descr="http://www.upmccancercenter.com/images/phys_photos/melissa_hogg.jpg"/>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6937" y="2434342"/>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pancreasfoundation.org/wp-content/uploads/2014/03/NPF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4520" y="4619846"/>
            <a:ext cx="1541228" cy="770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ara monaco upmc"/>
          <p:cNvPicPr>
            <a:picLocks noChangeArrowheads="1"/>
          </p:cNvPicPr>
          <p:nvPr/>
        </p:nvPicPr>
        <p:blipFill rotWithShape="1">
          <a:blip r:embed="rId18">
            <a:extLst>
              <a:ext uri="{28A0092B-C50C-407E-A947-70E740481C1C}">
                <a14:useLocalDpi xmlns:a14="http://schemas.microsoft.com/office/drawing/2010/main" val="0"/>
              </a:ext>
            </a:extLst>
          </a:blip>
          <a:srcRect l="5877" r="12904"/>
          <a:stretch/>
        </p:blipFill>
        <p:spPr bwMode="auto">
          <a:xfrm>
            <a:off x="3442958" y="179622"/>
            <a:ext cx="1115568" cy="140691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anC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panCAn"/>
          <p:cNvPicPr>
            <a:picLocks noChangeAspect="1" noChangeArrowheads="1"/>
          </p:cNvPicPr>
          <p:nvPr/>
        </p:nvPicPr>
        <p:blipFill rotWithShape="1">
          <a:blip r:embed="rId19">
            <a:extLst>
              <a:ext uri="{28A0092B-C50C-407E-A947-70E740481C1C}">
                <a14:useLocalDpi xmlns:a14="http://schemas.microsoft.com/office/drawing/2010/main" val="0"/>
              </a:ext>
            </a:extLst>
          </a:blip>
          <a:srcRect r="11623"/>
          <a:stretch/>
        </p:blipFill>
        <p:spPr bwMode="auto">
          <a:xfrm>
            <a:off x="7429085" y="4619845"/>
            <a:ext cx="1637853" cy="1821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alter park">
            <a:extLst>
              <a:ext uri="{FF2B5EF4-FFF2-40B4-BE49-F238E27FC236}">
                <a16:creationId xmlns:a16="http://schemas.microsoft.com/office/drawing/2014/main" id="{578CB45A-37F7-4FC7-A07D-4349DE476F63}"/>
              </a:ext>
            </a:extLst>
          </p:cNvPr>
          <p:cNvPicPr>
            <a:picLocks noChangeArrowheads="1"/>
          </p:cNvPicPr>
          <p:nvPr/>
        </p:nvPicPr>
        <p:blipFill rotWithShape="1">
          <a:blip r:embed="rId20">
            <a:extLst>
              <a:ext uri="{28A0092B-C50C-407E-A947-70E740481C1C}">
                <a14:useLocalDpi xmlns:a14="http://schemas.microsoft.com/office/drawing/2010/main" val="0"/>
              </a:ext>
            </a:extLst>
          </a:blip>
          <a:srcRect l="10590" r="6700"/>
          <a:stretch/>
        </p:blipFill>
        <p:spPr bwMode="auto">
          <a:xfrm>
            <a:off x="86484" y="4619845"/>
            <a:ext cx="1131821" cy="1407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oto of Dr. Michael Gilbert Goggins, M.B.B.Ch., M.D.">
            <a:extLst>
              <a:ext uri="{FF2B5EF4-FFF2-40B4-BE49-F238E27FC236}">
                <a16:creationId xmlns:a16="http://schemas.microsoft.com/office/drawing/2014/main" id="{A14E1244-02D7-4EF1-9967-5533197D76B9}"/>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8305"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aik">
            <a:extLst>
              <a:ext uri="{FF2B5EF4-FFF2-40B4-BE49-F238E27FC236}">
                <a16:creationId xmlns:a16="http://schemas.microsoft.com/office/drawing/2014/main" id="{A2F81770-B55A-46A3-8E63-030CEFB49904}"/>
              </a:ext>
            </a:extLst>
          </p:cNvPr>
          <p:cNvPicPr>
            <a:picLocks noChangeArrowheads="1"/>
          </p:cNvPicPr>
          <p:nvPr/>
        </p:nvPicPr>
        <p:blipFill rotWithShape="1">
          <a:blip r:embed="rId22">
            <a:extLst>
              <a:ext uri="{28A0092B-C50C-407E-A947-70E740481C1C}">
                <a14:useLocalDpi xmlns:a14="http://schemas.microsoft.com/office/drawing/2010/main" val="0"/>
              </a:ext>
            </a:extLst>
          </a:blip>
          <a:srcRect l="12404" t="4783" r="20499" b="24315"/>
          <a:stretch/>
        </p:blipFill>
        <p:spPr bwMode="auto">
          <a:xfrm>
            <a:off x="2333873"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Ying Huang, PhD">
            <a:extLst>
              <a:ext uri="{FF2B5EF4-FFF2-40B4-BE49-F238E27FC236}">
                <a16:creationId xmlns:a16="http://schemas.microsoft.com/office/drawing/2014/main" id="{82AE744D-AD15-4323-AEF4-8C22F3F57175}"/>
              </a:ext>
            </a:extLst>
          </p:cNvPr>
          <p:cNvPicPr>
            <a:picLocks noChangeArrowheads="1"/>
          </p:cNvPicPr>
          <p:nvPr/>
        </p:nvPicPr>
        <p:blipFill rotWithShape="1">
          <a:blip r:embed="rId23">
            <a:extLst>
              <a:ext uri="{28A0092B-C50C-407E-A947-70E740481C1C}">
                <a14:useLocalDpi xmlns:a14="http://schemas.microsoft.com/office/drawing/2010/main" val="0"/>
              </a:ext>
            </a:extLst>
          </a:blip>
          <a:srcRect b="9178"/>
          <a:stretch/>
        </p:blipFill>
        <p:spPr bwMode="auto">
          <a:xfrm>
            <a:off x="7915204" y="2444985"/>
            <a:ext cx="1133547" cy="140817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6CB7ADAB-9F7F-4722-AB0B-ECC7EBDF3DB2}"/>
              </a:ext>
            </a:extLst>
          </p:cNvPr>
          <p:cNvSpPr txBox="1"/>
          <p:nvPr/>
        </p:nvSpPr>
        <p:spPr>
          <a:xfrm>
            <a:off x="7930888" y="3956532"/>
            <a:ext cx="1115569" cy="523220"/>
          </a:xfrm>
          <a:prstGeom prst="rect">
            <a:avLst/>
          </a:prstGeom>
          <a:noFill/>
        </p:spPr>
        <p:txBody>
          <a:bodyPr wrap="square" rtlCol="0">
            <a:spAutoFit/>
          </a:bodyPr>
          <a:lstStyle/>
          <a:p>
            <a:pPr algn="ctr"/>
            <a:r>
              <a:rPr lang="en-US" sz="1400" b="1" dirty="0"/>
              <a:t>Ying Huang, PhD</a:t>
            </a:r>
          </a:p>
        </p:txBody>
      </p:sp>
      <p:sp>
        <p:nvSpPr>
          <p:cNvPr id="46" name="TextBox 45">
            <a:extLst>
              <a:ext uri="{FF2B5EF4-FFF2-40B4-BE49-F238E27FC236}">
                <a16:creationId xmlns:a16="http://schemas.microsoft.com/office/drawing/2014/main" id="{16BEB0DC-B912-4BF5-9A74-740E885F340D}"/>
              </a:ext>
            </a:extLst>
          </p:cNvPr>
          <p:cNvSpPr txBox="1"/>
          <p:nvPr/>
        </p:nvSpPr>
        <p:spPr>
          <a:xfrm>
            <a:off x="77696" y="6145375"/>
            <a:ext cx="1131821" cy="523220"/>
          </a:xfrm>
          <a:prstGeom prst="rect">
            <a:avLst/>
          </a:prstGeom>
          <a:noFill/>
        </p:spPr>
        <p:txBody>
          <a:bodyPr wrap="square" rtlCol="0" anchor="ctr">
            <a:spAutoFit/>
          </a:bodyPr>
          <a:lstStyle/>
          <a:p>
            <a:pPr algn="ctr"/>
            <a:r>
              <a:rPr lang="en-US" sz="1400" b="1" dirty="0"/>
              <a:t>Walter Park, MD</a:t>
            </a:r>
          </a:p>
        </p:txBody>
      </p:sp>
      <p:sp>
        <p:nvSpPr>
          <p:cNvPr id="47" name="TextBox 46">
            <a:extLst>
              <a:ext uri="{FF2B5EF4-FFF2-40B4-BE49-F238E27FC236}">
                <a16:creationId xmlns:a16="http://schemas.microsoft.com/office/drawing/2014/main" id="{654D806A-0172-4343-9CE1-CA20EAC4C216}"/>
              </a:ext>
            </a:extLst>
          </p:cNvPr>
          <p:cNvSpPr txBox="1"/>
          <p:nvPr/>
        </p:nvSpPr>
        <p:spPr>
          <a:xfrm>
            <a:off x="1209517" y="6037653"/>
            <a:ext cx="1124356" cy="738664"/>
          </a:xfrm>
          <a:prstGeom prst="rect">
            <a:avLst/>
          </a:prstGeom>
          <a:noFill/>
        </p:spPr>
        <p:txBody>
          <a:bodyPr wrap="square" rtlCol="0" anchor="ctr">
            <a:spAutoFit/>
          </a:bodyPr>
          <a:lstStyle/>
          <a:p>
            <a:pPr algn="ctr"/>
            <a:r>
              <a:rPr lang="en-US" sz="1400" b="1" dirty="0"/>
              <a:t>Michael </a:t>
            </a:r>
            <a:r>
              <a:rPr lang="en-US" sz="1400" b="1" dirty="0" err="1"/>
              <a:t>Goggins</a:t>
            </a:r>
            <a:r>
              <a:rPr lang="en-US" sz="1400" b="1" dirty="0"/>
              <a:t>, MD</a:t>
            </a:r>
          </a:p>
        </p:txBody>
      </p:sp>
      <p:sp>
        <p:nvSpPr>
          <p:cNvPr id="48" name="TextBox 47">
            <a:extLst>
              <a:ext uri="{FF2B5EF4-FFF2-40B4-BE49-F238E27FC236}">
                <a16:creationId xmlns:a16="http://schemas.microsoft.com/office/drawing/2014/main" id="{9728CB30-2A3A-4D05-98BF-FFA0302DC2CB}"/>
              </a:ext>
            </a:extLst>
          </p:cNvPr>
          <p:cNvSpPr txBox="1"/>
          <p:nvPr/>
        </p:nvSpPr>
        <p:spPr>
          <a:xfrm>
            <a:off x="2324263" y="6145375"/>
            <a:ext cx="1115569" cy="523220"/>
          </a:xfrm>
          <a:prstGeom prst="rect">
            <a:avLst/>
          </a:prstGeom>
          <a:noFill/>
        </p:spPr>
        <p:txBody>
          <a:bodyPr wrap="square" rtlCol="0" anchor="ctr">
            <a:spAutoFit/>
          </a:bodyPr>
          <a:lstStyle/>
          <a:p>
            <a:pPr algn="ctr"/>
            <a:r>
              <a:rPr lang="en-US" sz="1400" b="1" dirty="0"/>
              <a:t>Charles Craik, PhD</a:t>
            </a:r>
          </a:p>
        </p:txBody>
      </p:sp>
      <p:sp>
        <p:nvSpPr>
          <p:cNvPr id="49" name="TextBox 48">
            <a:extLst>
              <a:ext uri="{FF2B5EF4-FFF2-40B4-BE49-F238E27FC236}">
                <a16:creationId xmlns:a16="http://schemas.microsoft.com/office/drawing/2014/main" id="{8EB756B6-F514-402E-B4F2-5CCD1C202731}"/>
              </a:ext>
            </a:extLst>
          </p:cNvPr>
          <p:cNvSpPr txBox="1"/>
          <p:nvPr/>
        </p:nvSpPr>
        <p:spPr>
          <a:xfrm>
            <a:off x="3439831" y="6145375"/>
            <a:ext cx="1101575" cy="523220"/>
          </a:xfrm>
          <a:prstGeom prst="rect">
            <a:avLst/>
          </a:prstGeom>
          <a:noFill/>
        </p:spPr>
        <p:txBody>
          <a:bodyPr wrap="square" rtlCol="0" anchor="ctr">
            <a:spAutoFit/>
          </a:bodyPr>
          <a:lstStyle/>
          <a:p>
            <a:pPr algn="ctr"/>
            <a:r>
              <a:rPr lang="en-US" sz="1400" b="1" dirty="0"/>
              <a:t>Koushik Das, MD</a:t>
            </a:r>
          </a:p>
        </p:txBody>
      </p:sp>
      <p:sp>
        <p:nvSpPr>
          <p:cNvPr id="50" name="TextBox 49">
            <a:extLst>
              <a:ext uri="{FF2B5EF4-FFF2-40B4-BE49-F238E27FC236}">
                <a16:creationId xmlns:a16="http://schemas.microsoft.com/office/drawing/2014/main" id="{125A103D-0227-40A2-993E-084F10E21CE5}"/>
              </a:ext>
            </a:extLst>
          </p:cNvPr>
          <p:cNvSpPr txBox="1"/>
          <p:nvPr/>
        </p:nvSpPr>
        <p:spPr>
          <a:xfrm>
            <a:off x="4541405" y="6145375"/>
            <a:ext cx="1115569" cy="523220"/>
          </a:xfrm>
          <a:prstGeom prst="rect">
            <a:avLst/>
          </a:prstGeom>
          <a:noFill/>
        </p:spPr>
        <p:txBody>
          <a:bodyPr wrap="square" rtlCol="0" anchor="ctr">
            <a:spAutoFit/>
          </a:bodyPr>
          <a:lstStyle/>
          <a:p>
            <a:pPr algn="ctr"/>
            <a:r>
              <a:rPr lang="en-US" sz="1400" b="1" dirty="0"/>
              <a:t>Brian </a:t>
            </a:r>
            <a:r>
              <a:rPr lang="en-US" sz="1400" b="1" dirty="0" err="1"/>
              <a:t>Habb</a:t>
            </a:r>
            <a:r>
              <a:rPr lang="en-US" sz="1400" b="1" dirty="0"/>
              <a:t>, PhD</a:t>
            </a:r>
          </a:p>
        </p:txBody>
      </p:sp>
      <p:pic>
        <p:nvPicPr>
          <p:cNvPr id="51" name="Picture 6" descr="Image result for nci">
            <a:extLst>
              <a:ext uri="{FF2B5EF4-FFF2-40B4-BE49-F238E27FC236}">
                <a16:creationId xmlns:a16="http://schemas.microsoft.com/office/drawing/2014/main" id="{97241731-3B1F-400F-9C35-684E9D493C3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4520" y="5504985"/>
            <a:ext cx="1541228" cy="936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00CE523-A70E-4584-8D60-B938379B3DB5}"/>
              </a:ext>
            </a:extLst>
          </p:cNvPr>
          <p:cNvPicPr>
            <a:picLocks/>
          </p:cNvPicPr>
          <p:nvPr/>
        </p:nvPicPr>
        <p:blipFill>
          <a:blip r:embed="rId25"/>
          <a:stretch>
            <a:fillRect/>
          </a:stretch>
        </p:blipFill>
        <p:spPr>
          <a:xfrm>
            <a:off x="6799637" y="2434342"/>
            <a:ext cx="1115568" cy="1408176"/>
          </a:xfrm>
          <a:prstGeom prst="rect">
            <a:avLst/>
          </a:prstGeom>
        </p:spPr>
      </p:pic>
      <p:sp>
        <p:nvSpPr>
          <p:cNvPr id="52" name="TextBox 51">
            <a:extLst>
              <a:ext uri="{FF2B5EF4-FFF2-40B4-BE49-F238E27FC236}">
                <a16:creationId xmlns:a16="http://schemas.microsoft.com/office/drawing/2014/main" id="{2454B988-1FAB-449E-A31B-887A8ACDD654}"/>
              </a:ext>
            </a:extLst>
          </p:cNvPr>
          <p:cNvSpPr txBox="1"/>
          <p:nvPr/>
        </p:nvSpPr>
        <p:spPr>
          <a:xfrm>
            <a:off x="6764992" y="3956532"/>
            <a:ext cx="1115568" cy="523220"/>
          </a:xfrm>
          <a:prstGeom prst="rect">
            <a:avLst/>
          </a:prstGeom>
          <a:noFill/>
        </p:spPr>
        <p:txBody>
          <a:bodyPr wrap="square" rtlCol="0">
            <a:spAutoFit/>
          </a:bodyPr>
          <a:lstStyle/>
          <a:p>
            <a:pPr algn="ctr"/>
            <a:r>
              <a:rPr lang="en-US" sz="1400" b="1" dirty="0"/>
              <a:t>J. Wallis Marsh, MD</a:t>
            </a:r>
          </a:p>
        </p:txBody>
      </p:sp>
      <p:pic>
        <p:nvPicPr>
          <p:cNvPr id="7" name="Picture 6" descr="https://gastro.wustl.edu/wp-content/uploads/2016/10/Das-145x200.jpg">
            <a:extLst>
              <a:ext uri="{FF2B5EF4-FFF2-40B4-BE49-F238E27FC236}">
                <a16:creationId xmlns:a16="http://schemas.microsoft.com/office/drawing/2014/main" id="{39F9DA90-8D3F-46CA-94FD-2263740702AE}"/>
              </a:ext>
            </a:extLst>
          </p:cNvPr>
          <p:cNvPicPr>
            <a:picLocks noChangeArrowheads="1"/>
          </p:cNvPicPr>
          <p:nvPr/>
        </p:nvPicPr>
        <p:blipFill rotWithShape="1">
          <a:blip r:embed="rId26">
            <a:extLst>
              <a:ext uri="{28A0092B-C50C-407E-A947-70E740481C1C}">
                <a14:useLocalDpi xmlns:a14="http://schemas.microsoft.com/office/drawing/2010/main" val="0"/>
              </a:ext>
            </a:extLst>
          </a:blip>
          <a:srcRect l="14781" t="376" r="-1113" b="24134"/>
          <a:stretch/>
        </p:blipFill>
        <p:spPr bwMode="auto">
          <a:xfrm>
            <a:off x="3462320" y="4619845"/>
            <a:ext cx="1115568" cy="140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66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082889-55DE-4840-BF07-B61AA4E8543A}"/>
              </a:ext>
            </a:extLst>
          </p:cNvPr>
          <p:cNvPicPr>
            <a:picLocks noChangeAspect="1"/>
          </p:cNvPicPr>
          <p:nvPr/>
        </p:nvPicPr>
        <p:blipFill>
          <a:blip r:embed="rId3"/>
          <a:stretch>
            <a:fillRect/>
          </a:stretch>
        </p:blipFill>
        <p:spPr>
          <a:xfrm>
            <a:off x="-76200" y="1049080"/>
            <a:ext cx="9296400" cy="3441150"/>
          </a:xfrm>
          <a:prstGeom prst="rect">
            <a:avLst/>
          </a:prstGeom>
        </p:spPr>
      </p:pic>
      <p:sp>
        <p:nvSpPr>
          <p:cNvPr id="9" name="Rectangle 8">
            <a:extLst>
              <a:ext uri="{FF2B5EF4-FFF2-40B4-BE49-F238E27FC236}">
                <a16:creationId xmlns:a16="http://schemas.microsoft.com/office/drawing/2014/main" id="{BA0E3F24-9F3E-4DB1-818A-E35B7843A996}"/>
              </a:ext>
            </a:extLst>
          </p:cNvPr>
          <p:cNvSpPr/>
          <p:nvPr/>
        </p:nvSpPr>
        <p:spPr>
          <a:xfrm>
            <a:off x="152400" y="1210445"/>
            <a:ext cx="8763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CCEBAC-2514-4232-99A5-FFA707C4A322}"/>
              </a:ext>
            </a:extLst>
          </p:cNvPr>
          <p:cNvSpPr/>
          <p:nvPr/>
        </p:nvSpPr>
        <p:spPr>
          <a:xfrm>
            <a:off x="190500" y="1732556"/>
            <a:ext cx="3467100" cy="239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9DA5DD-423A-44A0-9810-253BADC9DAA8}"/>
              </a:ext>
            </a:extLst>
          </p:cNvPr>
          <p:cNvSpPr/>
          <p:nvPr/>
        </p:nvSpPr>
        <p:spPr>
          <a:xfrm>
            <a:off x="7600950" y="1503956"/>
            <a:ext cx="1314450" cy="239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CB9393-A212-4A7E-A2C0-CC44FBA66901}"/>
              </a:ext>
            </a:extLst>
          </p:cNvPr>
          <p:cNvSpPr/>
          <p:nvPr/>
        </p:nvSpPr>
        <p:spPr>
          <a:xfrm>
            <a:off x="2133600" y="1623900"/>
            <a:ext cx="1524000" cy="35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130CA7-9039-461C-A489-A8E58058E65C}"/>
              </a:ext>
            </a:extLst>
          </p:cNvPr>
          <p:cNvSpPr/>
          <p:nvPr/>
        </p:nvSpPr>
        <p:spPr>
          <a:xfrm>
            <a:off x="3505200" y="1325597"/>
            <a:ext cx="1524000" cy="35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FD659D-EF5C-4065-AE22-78F17237D672}"/>
              </a:ext>
            </a:extLst>
          </p:cNvPr>
          <p:cNvSpPr/>
          <p:nvPr/>
        </p:nvSpPr>
        <p:spPr>
          <a:xfrm rot="5400000">
            <a:off x="6016897" y="1141927"/>
            <a:ext cx="460943" cy="611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F0AF13-DDEE-45A8-AC7B-48B8DCAB7972}"/>
              </a:ext>
            </a:extLst>
          </p:cNvPr>
          <p:cNvSpPr txBox="1"/>
          <p:nvPr/>
        </p:nvSpPr>
        <p:spPr>
          <a:xfrm>
            <a:off x="592552" y="1215392"/>
            <a:ext cx="2015295"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Normal Duct</a:t>
            </a:r>
          </a:p>
        </p:txBody>
      </p:sp>
      <p:cxnSp>
        <p:nvCxnSpPr>
          <p:cNvPr id="19" name="Straight Arrow Connector 18">
            <a:extLst>
              <a:ext uri="{FF2B5EF4-FFF2-40B4-BE49-F238E27FC236}">
                <a16:creationId xmlns:a16="http://schemas.microsoft.com/office/drawing/2014/main" id="{E2B68167-DD5E-4A85-A411-FCD06122BD84}"/>
              </a:ext>
            </a:extLst>
          </p:cNvPr>
          <p:cNvCxnSpPr>
            <a:cxnSpLocks/>
          </p:cNvCxnSpPr>
          <p:nvPr/>
        </p:nvCxnSpPr>
        <p:spPr>
          <a:xfrm flipH="1">
            <a:off x="533402" y="1677057"/>
            <a:ext cx="542923" cy="110156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AD44E4B-061B-4836-8555-DC7DB34C1392}"/>
              </a:ext>
            </a:extLst>
          </p:cNvPr>
          <p:cNvSpPr txBox="1"/>
          <p:nvPr/>
        </p:nvSpPr>
        <p:spPr>
          <a:xfrm>
            <a:off x="7349333" y="991522"/>
            <a:ext cx="1748751"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Invasive Cancer</a:t>
            </a:r>
          </a:p>
        </p:txBody>
      </p:sp>
      <p:cxnSp>
        <p:nvCxnSpPr>
          <p:cNvPr id="28" name="Straight Arrow Connector 27">
            <a:extLst>
              <a:ext uri="{FF2B5EF4-FFF2-40B4-BE49-F238E27FC236}">
                <a16:creationId xmlns:a16="http://schemas.microsoft.com/office/drawing/2014/main" id="{D08899CA-3B2E-45EF-8E60-FFC820D57155}"/>
              </a:ext>
            </a:extLst>
          </p:cNvPr>
          <p:cNvCxnSpPr>
            <a:cxnSpLocks/>
          </p:cNvCxnSpPr>
          <p:nvPr/>
        </p:nvCxnSpPr>
        <p:spPr>
          <a:xfrm>
            <a:off x="7924800" y="1810368"/>
            <a:ext cx="298908" cy="63142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24E26F-79DE-400F-A8B7-E40107194923}"/>
              </a:ext>
            </a:extLst>
          </p:cNvPr>
          <p:cNvSpPr/>
          <p:nvPr/>
        </p:nvSpPr>
        <p:spPr>
          <a:xfrm>
            <a:off x="914400" y="2441795"/>
            <a:ext cx="6492240" cy="2005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6DE4A7-FD27-4699-97B5-3419E6BC9674}"/>
              </a:ext>
            </a:extLst>
          </p:cNvPr>
          <p:cNvSpPr/>
          <p:nvPr/>
        </p:nvSpPr>
        <p:spPr>
          <a:xfrm>
            <a:off x="3094949" y="1408257"/>
            <a:ext cx="4220251" cy="253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E9B65F-EE73-4947-8899-5FC34B991B8F}"/>
              </a:ext>
            </a:extLst>
          </p:cNvPr>
          <p:cNvSpPr/>
          <p:nvPr/>
        </p:nvSpPr>
        <p:spPr>
          <a:xfrm>
            <a:off x="2104349" y="1821657"/>
            <a:ext cx="4220251" cy="253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8BEF06-6406-4EAB-A24A-A209E9E8D63A}"/>
              </a:ext>
            </a:extLst>
          </p:cNvPr>
          <p:cNvSpPr/>
          <p:nvPr/>
        </p:nvSpPr>
        <p:spPr>
          <a:xfrm>
            <a:off x="609600" y="3496445"/>
            <a:ext cx="67056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8D73CB-CE4E-4D52-8C0C-88B9F7197110}"/>
              </a:ext>
            </a:extLst>
          </p:cNvPr>
          <p:cNvSpPr txBox="1"/>
          <p:nvPr/>
        </p:nvSpPr>
        <p:spPr>
          <a:xfrm>
            <a:off x="3788702" y="2612464"/>
            <a:ext cx="1210588" cy="1077218"/>
          </a:xfrm>
          <a:prstGeom prst="rect">
            <a:avLst/>
          </a:prstGeom>
          <a:noFill/>
          <a:ln w="28575">
            <a:noFill/>
          </a:ln>
        </p:spPr>
        <p:txBody>
          <a:bodyPr wrap="none" rtlCol="0">
            <a:spAutoFit/>
          </a:bodyPr>
          <a:lstStyle/>
          <a:p>
            <a:pPr algn="ctr"/>
            <a:r>
              <a:rPr lang="en-US" sz="3200" b="1" dirty="0">
                <a:solidFill>
                  <a:schemeClr val="bg1"/>
                </a:solidFill>
                <a:latin typeface="Arial" panose="020B0604020202020204" pitchFamily="34" charset="0"/>
                <a:cs typeface="Arial" panose="020B0604020202020204" pitchFamily="34" charset="0"/>
              </a:rPr>
              <a:t>IPMN</a:t>
            </a:r>
          </a:p>
          <a:p>
            <a:pPr algn="ctr"/>
            <a:r>
              <a:rPr lang="en-US" sz="3200" b="1" dirty="0">
                <a:solidFill>
                  <a:schemeClr val="bg1"/>
                </a:solidFill>
                <a:latin typeface="Arial" panose="020B0604020202020204" pitchFamily="34" charset="0"/>
                <a:cs typeface="Arial" panose="020B0604020202020204" pitchFamily="34" charset="0"/>
              </a:rPr>
              <a:t>MCN</a:t>
            </a:r>
          </a:p>
        </p:txBody>
      </p:sp>
      <p:cxnSp>
        <p:nvCxnSpPr>
          <p:cNvPr id="34" name="Straight Arrow Connector 33">
            <a:extLst>
              <a:ext uri="{FF2B5EF4-FFF2-40B4-BE49-F238E27FC236}">
                <a16:creationId xmlns:a16="http://schemas.microsoft.com/office/drawing/2014/main" id="{53FE5C18-7DB2-413A-89DF-ED8B7CCD9B01}"/>
              </a:ext>
            </a:extLst>
          </p:cNvPr>
          <p:cNvCxnSpPr>
            <a:cxnSpLocks/>
          </p:cNvCxnSpPr>
          <p:nvPr/>
        </p:nvCxnSpPr>
        <p:spPr>
          <a:xfrm>
            <a:off x="1009037" y="3089873"/>
            <a:ext cx="2648563"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A68373-5477-4A6E-8BDE-D9D04C2AD9FC}"/>
              </a:ext>
            </a:extLst>
          </p:cNvPr>
          <p:cNvCxnSpPr>
            <a:cxnSpLocks/>
          </p:cNvCxnSpPr>
          <p:nvPr/>
        </p:nvCxnSpPr>
        <p:spPr>
          <a:xfrm>
            <a:off x="5120640" y="3041575"/>
            <a:ext cx="2228693"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40B7FFB-3412-4EBB-95A5-634C5800D4CE}"/>
              </a:ext>
            </a:extLst>
          </p:cNvPr>
          <p:cNvSpPr txBox="1"/>
          <p:nvPr/>
        </p:nvSpPr>
        <p:spPr>
          <a:xfrm>
            <a:off x="2944044" y="1064159"/>
            <a:ext cx="2900580" cy="1569660"/>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15% of Pancreatic Cancers</a:t>
            </a:r>
          </a:p>
        </p:txBody>
      </p:sp>
      <p:sp>
        <p:nvSpPr>
          <p:cNvPr id="26" name="TextBox 25">
            <a:extLst>
              <a:ext uri="{FF2B5EF4-FFF2-40B4-BE49-F238E27FC236}">
                <a16:creationId xmlns:a16="http://schemas.microsoft.com/office/drawing/2014/main" id="{8671D8A4-73EB-403A-8DDB-3BE9C48E9E7F}"/>
              </a:ext>
            </a:extLst>
          </p:cNvPr>
          <p:cNvSpPr txBox="1"/>
          <p:nvPr/>
        </p:nvSpPr>
        <p:spPr>
          <a:xfrm>
            <a:off x="0" y="202644"/>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Precursors to Pancreatic Cancer</a:t>
            </a:r>
          </a:p>
        </p:txBody>
      </p:sp>
      <p:sp>
        <p:nvSpPr>
          <p:cNvPr id="36" name="TextBox 35">
            <a:extLst>
              <a:ext uri="{FF2B5EF4-FFF2-40B4-BE49-F238E27FC236}">
                <a16:creationId xmlns:a16="http://schemas.microsoft.com/office/drawing/2014/main" id="{55E28971-F110-43AA-BE6D-9E70A29A23B4}"/>
              </a:ext>
            </a:extLst>
          </p:cNvPr>
          <p:cNvSpPr txBox="1"/>
          <p:nvPr/>
        </p:nvSpPr>
        <p:spPr>
          <a:xfrm>
            <a:off x="1" y="3790760"/>
            <a:ext cx="9144000" cy="584775"/>
          </a:xfrm>
          <a:prstGeom prst="rect">
            <a:avLst/>
          </a:prstGeom>
          <a:noFill/>
          <a:ln w="28575">
            <a:noFill/>
          </a:ln>
        </p:spPr>
        <p:txBody>
          <a:bodyPr wrap="square" rtlCol="0">
            <a:spAutoFit/>
          </a:bodyPr>
          <a:lstStyle/>
          <a:p>
            <a:pPr algn="ctr"/>
            <a:r>
              <a:rPr lang="en-US" sz="3200" b="1" dirty="0">
                <a:solidFill>
                  <a:srgbClr val="00B050"/>
                </a:solidFill>
                <a:latin typeface="Arial" panose="020B0604020202020204" pitchFamily="34" charset="0"/>
                <a:cs typeface="Arial" panose="020B0604020202020204" pitchFamily="34" charset="0"/>
              </a:rPr>
              <a:t>Mucinous Pancreatic Cysts</a:t>
            </a:r>
          </a:p>
        </p:txBody>
      </p:sp>
      <p:sp>
        <p:nvSpPr>
          <p:cNvPr id="25" name="Rectangle: Rounded Corners 24">
            <a:extLst>
              <a:ext uri="{FF2B5EF4-FFF2-40B4-BE49-F238E27FC236}">
                <a16:creationId xmlns:a16="http://schemas.microsoft.com/office/drawing/2014/main" id="{8B78142B-1CF0-4142-9483-D537481003DD}"/>
              </a:ext>
            </a:extLst>
          </p:cNvPr>
          <p:cNvSpPr/>
          <p:nvPr/>
        </p:nvSpPr>
        <p:spPr>
          <a:xfrm>
            <a:off x="190500" y="5013728"/>
            <a:ext cx="8724900" cy="1581970"/>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IPMN = Intraductal Papillary Mucinous Neoplasm</a:t>
            </a:r>
          </a:p>
          <a:p>
            <a:pPr algn="ctr"/>
            <a:r>
              <a:rPr lang="en-US" sz="3200" b="1" dirty="0">
                <a:solidFill>
                  <a:srgbClr val="FFC000"/>
                </a:solidFill>
                <a:latin typeface="Arial" panose="020B0604020202020204" pitchFamily="34" charset="0"/>
                <a:cs typeface="Arial" panose="020B0604020202020204" pitchFamily="34" charset="0"/>
              </a:rPr>
              <a:t>MCN = Mucinous Cystic Neoplasm</a:t>
            </a:r>
          </a:p>
        </p:txBody>
      </p:sp>
    </p:spTree>
    <p:extLst>
      <p:ext uri="{BB962C8B-B14F-4D97-AF65-F5344CB8AC3E}">
        <p14:creationId xmlns:p14="http://schemas.microsoft.com/office/powerpoint/2010/main" val="4270532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082889-55DE-4840-BF07-B61AA4E8543A}"/>
              </a:ext>
            </a:extLst>
          </p:cNvPr>
          <p:cNvPicPr>
            <a:picLocks noChangeAspect="1"/>
          </p:cNvPicPr>
          <p:nvPr/>
        </p:nvPicPr>
        <p:blipFill>
          <a:blip r:embed="rId3"/>
          <a:stretch>
            <a:fillRect/>
          </a:stretch>
        </p:blipFill>
        <p:spPr>
          <a:xfrm>
            <a:off x="-76200" y="1049080"/>
            <a:ext cx="9296400" cy="3441150"/>
          </a:xfrm>
          <a:prstGeom prst="rect">
            <a:avLst/>
          </a:prstGeom>
        </p:spPr>
      </p:pic>
      <p:sp>
        <p:nvSpPr>
          <p:cNvPr id="9" name="Rectangle 8">
            <a:extLst>
              <a:ext uri="{FF2B5EF4-FFF2-40B4-BE49-F238E27FC236}">
                <a16:creationId xmlns:a16="http://schemas.microsoft.com/office/drawing/2014/main" id="{BA0E3F24-9F3E-4DB1-818A-E35B7843A996}"/>
              </a:ext>
            </a:extLst>
          </p:cNvPr>
          <p:cNvSpPr/>
          <p:nvPr/>
        </p:nvSpPr>
        <p:spPr>
          <a:xfrm>
            <a:off x="152400" y="1210445"/>
            <a:ext cx="8763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CCEBAC-2514-4232-99A5-FFA707C4A322}"/>
              </a:ext>
            </a:extLst>
          </p:cNvPr>
          <p:cNvSpPr/>
          <p:nvPr/>
        </p:nvSpPr>
        <p:spPr>
          <a:xfrm>
            <a:off x="190500" y="1732556"/>
            <a:ext cx="3467100" cy="239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9DA5DD-423A-44A0-9810-253BADC9DAA8}"/>
              </a:ext>
            </a:extLst>
          </p:cNvPr>
          <p:cNvSpPr/>
          <p:nvPr/>
        </p:nvSpPr>
        <p:spPr>
          <a:xfrm>
            <a:off x="7600950" y="1503956"/>
            <a:ext cx="1314450" cy="239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CB9393-A212-4A7E-A2C0-CC44FBA66901}"/>
              </a:ext>
            </a:extLst>
          </p:cNvPr>
          <p:cNvSpPr/>
          <p:nvPr/>
        </p:nvSpPr>
        <p:spPr>
          <a:xfrm>
            <a:off x="2133600" y="1623900"/>
            <a:ext cx="1524000" cy="35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130CA7-9039-461C-A489-A8E58058E65C}"/>
              </a:ext>
            </a:extLst>
          </p:cNvPr>
          <p:cNvSpPr/>
          <p:nvPr/>
        </p:nvSpPr>
        <p:spPr>
          <a:xfrm>
            <a:off x="3505200" y="1325597"/>
            <a:ext cx="1524000" cy="35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FD659D-EF5C-4065-AE22-78F17237D672}"/>
              </a:ext>
            </a:extLst>
          </p:cNvPr>
          <p:cNvSpPr/>
          <p:nvPr/>
        </p:nvSpPr>
        <p:spPr>
          <a:xfrm rot="5400000">
            <a:off x="6016897" y="1141927"/>
            <a:ext cx="460943" cy="611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F0AF13-DDEE-45A8-AC7B-48B8DCAB7972}"/>
              </a:ext>
            </a:extLst>
          </p:cNvPr>
          <p:cNvSpPr txBox="1"/>
          <p:nvPr/>
        </p:nvSpPr>
        <p:spPr>
          <a:xfrm>
            <a:off x="592552" y="1215392"/>
            <a:ext cx="2015295"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Normal Duct</a:t>
            </a:r>
          </a:p>
        </p:txBody>
      </p:sp>
      <p:cxnSp>
        <p:nvCxnSpPr>
          <p:cNvPr id="19" name="Straight Arrow Connector 18">
            <a:extLst>
              <a:ext uri="{FF2B5EF4-FFF2-40B4-BE49-F238E27FC236}">
                <a16:creationId xmlns:a16="http://schemas.microsoft.com/office/drawing/2014/main" id="{E2B68167-DD5E-4A85-A411-FCD06122BD84}"/>
              </a:ext>
            </a:extLst>
          </p:cNvPr>
          <p:cNvCxnSpPr>
            <a:cxnSpLocks/>
          </p:cNvCxnSpPr>
          <p:nvPr/>
        </p:nvCxnSpPr>
        <p:spPr>
          <a:xfrm flipH="1">
            <a:off x="533402" y="1677057"/>
            <a:ext cx="542923" cy="110156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AD44E4B-061B-4836-8555-DC7DB34C1392}"/>
              </a:ext>
            </a:extLst>
          </p:cNvPr>
          <p:cNvSpPr txBox="1"/>
          <p:nvPr/>
        </p:nvSpPr>
        <p:spPr>
          <a:xfrm>
            <a:off x="7349333" y="991522"/>
            <a:ext cx="1748751"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Invasive Cancer</a:t>
            </a:r>
          </a:p>
        </p:txBody>
      </p:sp>
      <p:cxnSp>
        <p:nvCxnSpPr>
          <p:cNvPr id="28" name="Straight Arrow Connector 27">
            <a:extLst>
              <a:ext uri="{FF2B5EF4-FFF2-40B4-BE49-F238E27FC236}">
                <a16:creationId xmlns:a16="http://schemas.microsoft.com/office/drawing/2014/main" id="{D08899CA-3B2E-45EF-8E60-FFC820D57155}"/>
              </a:ext>
            </a:extLst>
          </p:cNvPr>
          <p:cNvCxnSpPr>
            <a:cxnSpLocks/>
          </p:cNvCxnSpPr>
          <p:nvPr/>
        </p:nvCxnSpPr>
        <p:spPr>
          <a:xfrm>
            <a:off x="7924800" y="1810368"/>
            <a:ext cx="298908" cy="63142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24E26F-79DE-400F-A8B7-E40107194923}"/>
              </a:ext>
            </a:extLst>
          </p:cNvPr>
          <p:cNvSpPr/>
          <p:nvPr/>
        </p:nvSpPr>
        <p:spPr>
          <a:xfrm>
            <a:off x="914400" y="2441795"/>
            <a:ext cx="6492240" cy="2005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6DE4A7-FD27-4699-97B5-3419E6BC9674}"/>
              </a:ext>
            </a:extLst>
          </p:cNvPr>
          <p:cNvSpPr/>
          <p:nvPr/>
        </p:nvSpPr>
        <p:spPr>
          <a:xfrm>
            <a:off x="3094949" y="1408257"/>
            <a:ext cx="4220251" cy="253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E9B65F-EE73-4947-8899-5FC34B991B8F}"/>
              </a:ext>
            </a:extLst>
          </p:cNvPr>
          <p:cNvSpPr/>
          <p:nvPr/>
        </p:nvSpPr>
        <p:spPr>
          <a:xfrm>
            <a:off x="2104349" y="1821657"/>
            <a:ext cx="4220251" cy="253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8BEF06-6406-4EAB-A24A-A209E9E8D63A}"/>
              </a:ext>
            </a:extLst>
          </p:cNvPr>
          <p:cNvSpPr/>
          <p:nvPr/>
        </p:nvSpPr>
        <p:spPr>
          <a:xfrm>
            <a:off x="609600" y="3496445"/>
            <a:ext cx="67056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8D73CB-CE4E-4D52-8C0C-88B9F7197110}"/>
              </a:ext>
            </a:extLst>
          </p:cNvPr>
          <p:cNvSpPr txBox="1"/>
          <p:nvPr/>
        </p:nvSpPr>
        <p:spPr>
          <a:xfrm>
            <a:off x="3788702" y="2612464"/>
            <a:ext cx="1210588" cy="1077218"/>
          </a:xfrm>
          <a:prstGeom prst="rect">
            <a:avLst/>
          </a:prstGeom>
          <a:noFill/>
          <a:ln w="28575">
            <a:noFill/>
          </a:ln>
        </p:spPr>
        <p:txBody>
          <a:bodyPr wrap="none" rtlCol="0">
            <a:spAutoFit/>
          </a:bodyPr>
          <a:lstStyle/>
          <a:p>
            <a:pPr algn="ctr"/>
            <a:r>
              <a:rPr lang="en-US" sz="3200" b="1" dirty="0">
                <a:solidFill>
                  <a:schemeClr val="bg1"/>
                </a:solidFill>
                <a:latin typeface="Arial" panose="020B0604020202020204" pitchFamily="34" charset="0"/>
                <a:cs typeface="Arial" panose="020B0604020202020204" pitchFamily="34" charset="0"/>
              </a:rPr>
              <a:t>IPMN</a:t>
            </a:r>
          </a:p>
          <a:p>
            <a:pPr algn="ctr"/>
            <a:r>
              <a:rPr lang="en-US" sz="3200" b="1" dirty="0">
                <a:solidFill>
                  <a:schemeClr val="bg1"/>
                </a:solidFill>
                <a:latin typeface="Arial" panose="020B0604020202020204" pitchFamily="34" charset="0"/>
                <a:cs typeface="Arial" panose="020B0604020202020204" pitchFamily="34" charset="0"/>
              </a:rPr>
              <a:t>MCN</a:t>
            </a:r>
          </a:p>
        </p:txBody>
      </p:sp>
      <p:cxnSp>
        <p:nvCxnSpPr>
          <p:cNvPr id="34" name="Straight Arrow Connector 33">
            <a:extLst>
              <a:ext uri="{FF2B5EF4-FFF2-40B4-BE49-F238E27FC236}">
                <a16:creationId xmlns:a16="http://schemas.microsoft.com/office/drawing/2014/main" id="{53FE5C18-7DB2-413A-89DF-ED8B7CCD9B01}"/>
              </a:ext>
            </a:extLst>
          </p:cNvPr>
          <p:cNvCxnSpPr>
            <a:cxnSpLocks/>
          </p:cNvCxnSpPr>
          <p:nvPr/>
        </p:nvCxnSpPr>
        <p:spPr>
          <a:xfrm>
            <a:off x="1009037" y="3089873"/>
            <a:ext cx="2648563"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A68373-5477-4A6E-8BDE-D9D04C2AD9FC}"/>
              </a:ext>
            </a:extLst>
          </p:cNvPr>
          <p:cNvCxnSpPr>
            <a:cxnSpLocks/>
          </p:cNvCxnSpPr>
          <p:nvPr/>
        </p:nvCxnSpPr>
        <p:spPr>
          <a:xfrm>
            <a:off x="5120640" y="3041575"/>
            <a:ext cx="2228693"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71D8A4-73EB-403A-8DDB-3BE9C48E9E7F}"/>
              </a:ext>
            </a:extLst>
          </p:cNvPr>
          <p:cNvSpPr txBox="1"/>
          <p:nvPr/>
        </p:nvSpPr>
        <p:spPr>
          <a:xfrm>
            <a:off x="0" y="202644"/>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Precursors to Pancreatic Cancer</a:t>
            </a:r>
          </a:p>
        </p:txBody>
      </p:sp>
      <p:pic>
        <p:nvPicPr>
          <p:cNvPr id="24" name="Picture 2">
            <a:extLst>
              <a:ext uri="{FF2B5EF4-FFF2-40B4-BE49-F238E27FC236}">
                <a16:creationId xmlns:a16="http://schemas.microsoft.com/office/drawing/2014/main" id="{B3F4DE83-243B-4D9A-A0EF-2B2B0F00C35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6" t="9083" r="1066" b="12285"/>
          <a:stretch/>
        </p:blipFill>
        <p:spPr bwMode="auto">
          <a:xfrm>
            <a:off x="2655275" y="1524725"/>
            <a:ext cx="3818211" cy="293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a:extLst>
              <a:ext uri="{FF2B5EF4-FFF2-40B4-BE49-F238E27FC236}">
                <a16:creationId xmlns:a16="http://schemas.microsoft.com/office/drawing/2014/main" id="{67BE4D36-872A-40A3-9419-32945AD7D170}"/>
              </a:ext>
            </a:extLst>
          </p:cNvPr>
          <p:cNvSpPr txBox="1"/>
          <p:nvPr/>
        </p:nvSpPr>
        <p:spPr>
          <a:xfrm>
            <a:off x="2655276" y="1014453"/>
            <a:ext cx="3818210" cy="523220"/>
          </a:xfrm>
          <a:prstGeom prst="rect">
            <a:avLst/>
          </a:prstGeom>
          <a:noFill/>
        </p:spPr>
        <p:txBody>
          <a:bodyPr wrap="square" rtlCol="0">
            <a:spAutoFit/>
          </a:bodyPr>
          <a:lstStyle/>
          <a:p>
            <a:pPr algn="ctr"/>
            <a:r>
              <a:rPr lang="en-US" sz="2800" b="1" dirty="0">
                <a:solidFill>
                  <a:srgbClr val="00B050"/>
                </a:solidFill>
                <a:latin typeface="Arial" panose="020B0604020202020204" pitchFamily="34" charset="0"/>
                <a:cs typeface="Arial" panose="020B0604020202020204" pitchFamily="34" charset="0"/>
              </a:rPr>
              <a:t>Standard CT</a:t>
            </a:r>
          </a:p>
        </p:txBody>
      </p:sp>
      <p:sp>
        <p:nvSpPr>
          <p:cNvPr id="30" name="Rectangle: Rounded Corners 29">
            <a:extLst>
              <a:ext uri="{FF2B5EF4-FFF2-40B4-BE49-F238E27FC236}">
                <a16:creationId xmlns:a16="http://schemas.microsoft.com/office/drawing/2014/main" id="{97141AA0-052C-4F77-AD52-F60FBD104D70}"/>
              </a:ext>
            </a:extLst>
          </p:cNvPr>
          <p:cNvSpPr/>
          <p:nvPr/>
        </p:nvSpPr>
        <p:spPr>
          <a:xfrm>
            <a:off x="190500" y="5013728"/>
            <a:ext cx="8724900" cy="1581970"/>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IPMN = Intraductal Papillary Mucinous Neoplasm</a:t>
            </a:r>
          </a:p>
          <a:p>
            <a:pPr algn="ctr"/>
            <a:r>
              <a:rPr lang="en-US" sz="3200" b="1" dirty="0">
                <a:solidFill>
                  <a:srgbClr val="FFC000"/>
                </a:solidFill>
                <a:latin typeface="Arial" panose="020B0604020202020204" pitchFamily="34" charset="0"/>
                <a:cs typeface="Arial" panose="020B0604020202020204" pitchFamily="34" charset="0"/>
              </a:rPr>
              <a:t>MCN = Mucinous Cystic Neoplasm</a:t>
            </a:r>
          </a:p>
        </p:txBody>
      </p:sp>
      <p:sp>
        <p:nvSpPr>
          <p:cNvPr id="29" name="Right Arrow 22">
            <a:extLst>
              <a:ext uri="{FF2B5EF4-FFF2-40B4-BE49-F238E27FC236}">
                <a16:creationId xmlns:a16="http://schemas.microsoft.com/office/drawing/2014/main" id="{4A3A319E-9D11-4ED4-92F4-CD77F35ED0FF}"/>
              </a:ext>
            </a:extLst>
          </p:cNvPr>
          <p:cNvSpPr/>
          <p:nvPr/>
        </p:nvSpPr>
        <p:spPr>
          <a:xfrm rot="18803842">
            <a:off x="4067823" y="2554976"/>
            <a:ext cx="535928" cy="52100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175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7D402CAD-0336-42E4-9A80-E0DEC57256A2}"/>
              </a:ext>
            </a:extLst>
          </p:cNvPr>
          <p:cNvSpPr/>
          <p:nvPr/>
        </p:nvSpPr>
        <p:spPr>
          <a:xfrm>
            <a:off x="190500" y="5013728"/>
            <a:ext cx="8724900" cy="1581970"/>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panose="020B0604020202020204" pitchFamily="34" charset="0"/>
                <a:cs typeface="Arial" panose="020B0604020202020204" pitchFamily="34" charset="0"/>
              </a:rPr>
              <a:t>IPMN = Intraductal Papillary Mucinous Neoplasm</a:t>
            </a:r>
          </a:p>
          <a:p>
            <a:pPr algn="ctr"/>
            <a:r>
              <a:rPr lang="en-US" sz="3200" b="1" dirty="0">
                <a:solidFill>
                  <a:srgbClr val="FFC000"/>
                </a:solidFill>
                <a:latin typeface="Arial" panose="020B0604020202020204" pitchFamily="34" charset="0"/>
                <a:cs typeface="Arial" panose="020B0604020202020204" pitchFamily="34" charset="0"/>
              </a:rPr>
              <a:t>MCN = Mucinous Cystic Neoplasm</a:t>
            </a:r>
          </a:p>
        </p:txBody>
      </p:sp>
      <p:grpSp>
        <p:nvGrpSpPr>
          <p:cNvPr id="29" name="Group 28">
            <a:extLst>
              <a:ext uri="{FF2B5EF4-FFF2-40B4-BE49-F238E27FC236}">
                <a16:creationId xmlns:a16="http://schemas.microsoft.com/office/drawing/2014/main" id="{6D079D8F-7899-48F5-ABCB-B2BCDDC7ADF1}"/>
              </a:ext>
            </a:extLst>
          </p:cNvPr>
          <p:cNvGrpSpPr/>
          <p:nvPr/>
        </p:nvGrpSpPr>
        <p:grpSpPr>
          <a:xfrm>
            <a:off x="1185861" y="327243"/>
            <a:ext cx="7633019" cy="830997"/>
            <a:chOff x="627061" y="4503003"/>
            <a:chExt cx="7633019" cy="830997"/>
          </a:xfrm>
        </p:grpSpPr>
        <p:sp>
          <p:nvSpPr>
            <p:cNvPr id="30" name="TextBox 29">
              <a:extLst>
                <a:ext uri="{FF2B5EF4-FFF2-40B4-BE49-F238E27FC236}">
                  <a16:creationId xmlns:a16="http://schemas.microsoft.com/office/drawing/2014/main" id="{68A58C94-BDB7-4AD5-80E4-98857F25C79D}"/>
                </a:ext>
              </a:extLst>
            </p:cNvPr>
            <p:cNvSpPr txBox="1"/>
            <p:nvPr/>
          </p:nvSpPr>
          <p:spPr>
            <a:xfrm>
              <a:off x="627061" y="4503003"/>
              <a:ext cx="2071401"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53,670</a:t>
              </a:r>
            </a:p>
          </p:txBody>
        </p:sp>
        <p:sp>
          <p:nvSpPr>
            <p:cNvPr id="35" name="TextBox 34">
              <a:extLst>
                <a:ext uri="{FF2B5EF4-FFF2-40B4-BE49-F238E27FC236}">
                  <a16:creationId xmlns:a16="http://schemas.microsoft.com/office/drawing/2014/main" id="{4C27DCD2-B8F3-49F8-B729-B0B914E94DBF}"/>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Estimated new cases of pancreatic cancer (equivalent number of deaths).</a:t>
              </a:r>
            </a:p>
          </p:txBody>
        </p:sp>
      </p:grpSp>
      <p:grpSp>
        <p:nvGrpSpPr>
          <p:cNvPr id="36" name="Group 35">
            <a:extLst>
              <a:ext uri="{FF2B5EF4-FFF2-40B4-BE49-F238E27FC236}">
                <a16:creationId xmlns:a16="http://schemas.microsoft.com/office/drawing/2014/main" id="{17C1B78C-471D-4D7E-BCCB-7F6003CE1068}"/>
              </a:ext>
            </a:extLst>
          </p:cNvPr>
          <p:cNvGrpSpPr/>
          <p:nvPr/>
        </p:nvGrpSpPr>
        <p:grpSpPr>
          <a:xfrm>
            <a:off x="1528904" y="1316736"/>
            <a:ext cx="7289976" cy="830997"/>
            <a:chOff x="970104" y="4503003"/>
            <a:chExt cx="7289976" cy="830997"/>
          </a:xfrm>
        </p:grpSpPr>
        <p:sp>
          <p:nvSpPr>
            <p:cNvPr id="37" name="TextBox 36">
              <a:extLst>
                <a:ext uri="{FF2B5EF4-FFF2-40B4-BE49-F238E27FC236}">
                  <a16:creationId xmlns:a16="http://schemas.microsoft.com/office/drawing/2014/main" id="{3C5D0AA8-0BFE-4509-BA53-750694DDAA2D}"/>
                </a:ext>
              </a:extLst>
            </p:cNvPr>
            <p:cNvSpPr txBox="1"/>
            <p:nvPr/>
          </p:nvSpPr>
          <p:spPr>
            <a:xfrm>
              <a:off x="970104" y="4503003"/>
              <a:ext cx="172835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8,050</a:t>
              </a:r>
            </a:p>
          </p:txBody>
        </p:sp>
        <p:sp>
          <p:nvSpPr>
            <p:cNvPr id="38" name="TextBox 37">
              <a:extLst>
                <a:ext uri="{FF2B5EF4-FFF2-40B4-BE49-F238E27FC236}">
                  <a16:creationId xmlns:a16="http://schemas.microsoft.com/office/drawing/2014/main" id="{65587370-D727-49A2-8A9B-1DAF63F1B713}"/>
                </a:ext>
              </a:extLst>
            </p:cNvPr>
            <p:cNvSpPr txBox="1"/>
            <p:nvPr/>
          </p:nvSpPr>
          <p:spPr>
            <a:xfrm>
              <a:off x="2738736" y="4503003"/>
              <a:ext cx="552134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Pancreatic cancers arising from a mucinous pancreatic cyst (IPMN/MCN).</a:t>
              </a:r>
            </a:p>
          </p:txBody>
        </p:sp>
      </p:grpSp>
      <p:sp>
        <p:nvSpPr>
          <p:cNvPr id="15" name="Rectangle: Rounded Corners 14">
            <a:extLst>
              <a:ext uri="{FF2B5EF4-FFF2-40B4-BE49-F238E27FC236}">
                <a16:creationId xmlns:a16="http://schemas.microsoft.com/office/drawing/2014/main" id="{C47F9D3C-57D5-4CB9-BFEC-A2D12C239003}"/>
              </a:ext>
            </a:extLst>
          </p:cNvPr>
          <p:cNvSpPr/>
          <p:nvPr/>
        </p:nvSpPr>
        <p:spPr>
          <a:xfrm>
            <a:off x="200660" y="3290047"/>
            <a:ext cx="4237383" cy="1537146"/>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Pseudocyst</a:t>
            </a:r>
          </a:p>
          <a:p>
            <a:pPr algn="ctr"/>
            <a:r>
              <a:rPr lang="en-US" b="1" dirty="0">
                <a:solidFill>
                  <a:srgbClr val="00B050"/>
                </a:solidFill>
                <a:latin typeface="Arial" panose="020B0604020202020204" pitchFamily="34" charset="0"/>
                <a:cs typeface="Arial" panose="020B0604020202020204" pitchFamily="34" charset="0"/>
              </a:rPr>
              <a:t>Foregut Cyst</a:t>
            </a:r>
          </a:p>
          <a:p>
            <a:pPr algn="ctr"/>
            <a:r>
              <a:rPr lang="en-US" b="1" dirty="0">
                <a:solidFill>
                  <a:srgbClr val="00B050"/>
                </a:solidFill>
                <a:latin typeface="Arial" panose="020B0604020202020204" pitchFamily="34" charset="0"/>
                <a:cs typeface="Arial" panose="020B0604020202020204" pitchFamily="34" charset="0"/>
              </a:rPr>
              <a:t>Retention Cyst</a:t>
            </a:r>
          </a:p>
          <a:p>
            <a:pPr algn="ctr"/>
            <a:r>
              <a:rPr lang="en-US" b="1" dirty="0">
                <a:solidFill>
                  <a:srgbClr val="00B050"/>
                </a:solidFill>
                <a:latin typeface="Arial" panose="020B0604020202020204" pitchFamily="34" charset="0"/>
                <a:cs typeface="Arial" panose="020B0604020202020204" pitchFamily="34" charset="0"/>
              </a:rPr>
              <a:t>Lymphoepithelial Cyst</a:t>
            </a:r>
          </a:p>
          <a:p>
            <a:pPr algn="ctr"/>
            <a:r>
              <a:rPr lang="en-US" b="1" dirty="0">
                <a:solidFill>
                  <a:srgbClr val="00B050"/>
                </a:solidFill>
                <a:latin typeface="Arial" panose="020B0604020202020204" pitchFamily="34" charset="0"/>
                <a:cs typeface="Arial" panose="020B0604020202020204" pitchFamily="34" charset="0"/>
              </a:rPr>
              <a:t>Acinar Cell Cystadenoma</a:t>
            </a:r>
          </a:p>
        </p:txBody>
      </p:sp>
      <p:grpSp>
        <p:nvGrpSpPr>
          <p:cNvPr id="10" name="Group 9">
            <a:extLst>
              <a:ext uri="{FF2B5EF4-FFF2-40B4-BE49-F238E27FC236}">
                <a16:creationId xmlns:a16="http://schemas.microsoft.com/office/drawing/2014/main" id="{16DFD7D8-8AE5-4334-A586-CAE513DCEF43}"/>
              </a:ext>
            </a:extLst>
          </p:cNvPr>
          <p:cNvGrpSpPr/>
          <p:nvPr/>
        </p:nvGrpSpPr>
        <p:grpSpPr>
          <a:xfrm>
            <a:off x="328254" y="2304288"/>
            <a:ext cx="7027586" cy="830997"/>
            <a:chOff x="-230546" y="4503003"/>
            <a:chExt cx="7027586" cy="830997"/>
          </a:xfrm>
        </p:grpSpPr>
        <p:sp>
          <p:nvSpPr>
            <p:cNvPr id="11" name="TextBox 10">
              <a:extLst>
                <a:ext uri="{FF2B5EF4-FFF2-40B4-BE49-F238E27FC236}">
                  <a16:creationId xmlns:a16="http://schemas.microsoft.com/office/drawing/2014/main" id="{7257260D-F24F-4750-ABA6-7C972347D47E}"/>
                </a:ext>
              </a:extLst>
            </p:cNvPr>
            <p:cNvSpPr txBox="1"/>
            <p:nvPr/>
          </p:nvSpPr>
          <p:spPr>
            <a:xfrm>
              <a:off x="-230546" y="4503003"/>
              <a:ext cx="2929008" cy="830997"/>
            </a:xfrm>
            <a:prstGeom prst="rect">
              <a:avLst/>
            </a:prstGeom>
            <a:solidFill>
              <a:schemeClr val="tx1"/>
            </a:solidFill>
          </p:spPr>
          <p:txBody>
            <a:bodyPr wrap="none" rtlCol="0">
              <a:spAutoFit/>
            </a:bodyPr>
            <a:lstStyle/>
            <a:p>
              <a:pPr algn="r"/>
              <a:r>
                <a:rPr lang="en-US" sz="4800" dirty="0">
                  <a:solidFill>
                    <a:schemeClr val="bg1"/>
                  </a:solidFill>
                  <a:latin typeface="Arial" panose="020B0604020202020204" pitchFamily="34" charset="0"/>
                  <a:cs typeface="Arial" panose="020B0604020202020204" pitchFamily="34" charset="0"/>
                </a:rPr>
                <a:t>6,462,000</a:t>
              </a:r>
            </a:p>
          </p:txBody>
        </p:sp>
        <p:sp>
          <p:nvSpPr>
            <p:cNvPr id="12" name="TextBox 11">
              <a:extLst>
                <a:ext uri="{FF2B5EF4-FFF2-40B4-BE49-F238E27FC236}">
                  <a16:creationId xmlns:a16="http://schemas.microsoft.com/office/drawing/2014/main" id="{583DCFB2-2F44-43E8-8800-04A1998E9426}"/>
                </a:ext>
              </a:extLst>
            </p:cNvPr>
            <p:cNvSpPr txBox="1"/>
            <p:nvPr/>
          </p:nvSpPr>
          <p:spPr>
            <a:xfrm>
              <a:off x="2738736" y="4503003"/>
              <a:ext cx="4058304" cy="83099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Number of Americans with a </a:t>
              </a:r>
              <a:r>
                <a:rPr lang="en-US" sz="2400" b="1" u="sng" dirty="0">
                  <a:solidFill>
                    <a:schemeClr val="bg1"/>
                  </a:solidFill>
                  <a:latin typeface="Arial" panose="020B0604020202020204" pitchFamily="34" charset="0"/>
                  <a:cs typeface="Arial" panose="020B0604020202020204" pitchFamily="34" charset="0"/>
                </a:rPr>
                <a:t>pancreatic cyst</a:t>
              </a:r>
              <a:r>
                <a:rPr lang="en-US" sz="2400" dirty="0">
                  <a:solidFill>
                    <a:schemeClr val="bg1"/>
                  </a:solidFill>
                  <a:latin typeface="Arial" panose="020B0604020202020204" pitchFamily="34" charset="0"/>
                  <a:cs typeface="Arial" panose="020B0604020202020204" pitchFamily="34" charset="0"/>
                </a:rPr>
                <a:t>.</a:t>
              </a:r>
            </a:p>
          </p:txBody>
        </p:sp>
      </p:grpSp>
      <p:sp>
        <p:nvSpPr>
          <p:cNvPr id="13" name="Rectangle: Rounded Corners 12">
            <a:extLst>
              <a:ext uri="{FF2B5EF4-FFF2-40B4-BE49-F238E27FC236}">
                <a16:creationId xmlns:a16="http://schemas.microsoft.com/office/drawing/2014/main" id="{F9F21AAC-BCB1-42A5-A41C-2B803741BE8E}"/>
              </a:ext>
            </a:extLst>
          </p:cNvPr>
          <p:cNvSpPr/>
          <p:nvPr/>
        </p:nvSpPr>
        <p:spPr>
          <a:xfrm>
            <a:off x="4678016" y="3290047"/>
            <a:ext cx="4237383" cy="1537146"/>
          </a:xfrm>
          <a:prstGeom prst="roundRect">
            <a:avLst/>
          </a:prstGeom>
          <a:solidFill>
            <a:schemeClr val="tx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B050"/>
                </a:solidFill>
                <a:latin typeface="Arial" panose="020B0604020202020204" pitchFamily="34" charset="0"/>
                <a:cs typeface="Arial" panose="020B0604020202020204" pitchFamily="34" charset="0"/>
              </a:rPr>
              <a:t>Squamoid</a:t>
            </a:r>
            <a:r>
              <a:rPr lang="en-US" b="1" dirty="0">
                <a:solidFill>
                  <a:srgbClr val="00B050"/>
                </a:solidFill>
                <a:latin typeface="Arial" panose="020B0604020202020204" pitchFamily="34" charset="0"/>
                <a:cs typeface="Arial" panose="020B0604020202020204" pitchFamily="34" charset="0"/>
              </a:rPr>
              <a:t> Cyst</a:t>
            </a:r>
          </a:p>
          <a:p>
            <a:pPr algn="ctr"/>
            <a:r>
              <a:rPr lang="en-US" b="1" dirty="0">
                <a:solidFill>
                  <a:srgbClr val="00B050"/>
                </a:solidFill>
                <a:latin typeface="Arial" panose="020B0604020202020204" pitchFamily="34" charset="0"/>
                <a:cs typeface="Arial" panose="020B0604020202020204" pitchFamily="34" charset="0"/>
              </a:rPr>
              <a:t>Serous Cystadenoma (SCA)</a:t>
            </a:r>
          </a:p>
          <a:p>
            <a:pPr algn="ctr"/>
            <a:r>
              <a:rPr lang="en-US" b="1" dirty="0">
                <a:solidFill>
                  <a:srgbClr val="00B050"/>
                </a:solidFill>
                <a:latin typeface="Arial" panose="020B0604020202020204" pitchFamily="34" charset="0"/>
                <a:cs typeface="Arial" panose="020B0604020202020204" pitchFamily="34" charset="0"/>
              </a:rPr>
              <a:t>Cystic </a:t>
            </a:r>
            <a:r>
              <a:rPr lang="en-US" b="1" dirty="0" err="1">
                <a:solidFill>
                  <a:srgbClr val="00B050"/>
                </a:solidFill>
                <a:latin typeface="Arial" panose="020B0604020202020204" pitchFamily="34" charset="0"/>
                <a:cs typeface="Arial" panose="020B0604020202020204" pitchFamily="34" charset="0"/>
              </a:rPr>
              <a:t>PanNET</a:t>
            </a:r>
            <a:endParaRPr lang="en-US" b="1" dirty="0">
              <a:solidFill>
                <a:srgbClr val="00B050"/>
              </a:solidFill>
              <a:latin typeface="Arial" panose="020B0604020202020204" pitchFamily="34" charset="0"/>
              <a:cs typeface="Arial" panose="020B0604020202020204" pitchFamily="34" charset="0"/>
            </a:endParaRPr>
          </a:p>
          <a:p>
            <a:pPr algn="ctr"/>
            <a:r>
              <a:rPr lang="en-US" b="1" dirty="0">
                <a:solidFill>
                  <a:srgbClr val="00B050"/>
                </a:solidFill>
                <a:latin typeface="Arial" panose="020B0604020202020204" pitchFamily="34" charset="0"/>
                <a:cs typeface="Arial" panose="020B0604020202020204" pitchFamily="34" charset="0"/>
              </a:rPr>
              <a:t>Solid-Pseudopapillary Neoplasm</a:t>
            </a:r>
          </a:p>
        </p:txBody>
      </p:sp>
    </p:spTree>
    <p:extLst>
      <p:ext uri="{BB962C8B-B14F-4D97-AF65-F5344CB8AC3E}">
        <p14:creationId xmlns:p14="http://schemas.microsoft.com/office/powerpoint/2010/main" val="3629415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1968</TotalTime>
  <Words>10204</Words>
  <Application>Microsoft Office PowerPoint</Application>
  <PresentationFormat>On-screen Show (4:3)</PresentationFormat>
  <Paragraphs>2847</Paragraphs>
  <Slides>68</Slides>
  <Notes>68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Arial</vt:lpstr>
      <vt:lpstr>Calibri</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Singhi, Aatur</dc:creator>
  <cp:lastModifiedBy>Aatur Singhi</cp:lastModifiedBy>
  <cp:revision>162</cp:revision>
  <dcterms:created xsi:type="dcterms:W3CDTF">2018-02-26T21:47:47Z</dcterms:created>
  <dcterms:modified xsi:type="dcterms:W3CDTF">2018-03-06T22:32:08Z</dcterms:modified>
</cp:coreProperties>
</file>