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png" ContentType="image/png"/>
  <Default Extension="wdp" ContentType="image/vnd.ms-photo"/>
  <Default Extension="rels" ContentType="application/vnd.openxmlformats-package.relationships+xml"/>
  <Default Extension="wmf" ContentType="image/x-wmf"/>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Lst>
  <p:notesMasterIdLst>
    <p:notesMasterId r:id="rId36"/>
  </p:notesMasterIdLst>
  <p:handoutMasterIdLst>
    <p:handoutMasterId r:id="rId37"/>
  </p:handoutMasterIdLst>
  <p:sldIdLst>
    <p:sldId id="1558" r:id="rId2"/>
    <p:sldId id="1472" r:id="rId3"/>
    <p:sldId id="1578" r:id="rId4"/>
    <p:sldId id="1585" r:id="rId5"/>
    <p:sldId id="1559" r:id="rId6"/>
    <p:sldId id="1603" r:id="rId7"/>
    <p:sldId id="1586" r:id="rId8"/>
    <p:sldId id="1593" r:id="rId9"/>
    <p:sldId id="1560" r:id="rId10"/>
    <p:sldId id="1590" r:id="rId11"/>
    <p:sldId id="1591" r:id="rId12"/>
    <p:sldId id="1598" r:id="rId13"/>
    <p:sldId id="1599" r:id="rId14"/>
    <p:sldId id="1561" r:id="rId15"/>
    <p:sldId id="1562" r:id="rId16"/>
    <p:sldId id="1602" r:id="rId17"/>
    <p:sldId id="1601" r:id="rId18"/>
    <p:sldId id="1458" r:id="rId19"/>
    <p:sldId id="1459" r:id="rId20"/>
    <p:sldId id="1572" r:id="rId21"/>
    <p:sldId id="1569" r:id="rId22"/>
    <p:sldId id="1573" r:id="rId23"/>
    <p:sldId id="1570" r:id="rId24"/>
    <p:sldId id="1576" r:id="rId25"/>
    <p:sldId id="1592" r:id="rId26"/>
    <p:sldId id="1581" r:id="rId27"/>
    <p:sldId id="1582" r:id="rId28"/>
    <p:sldId id="1583" r:id="rId29"/>
    <p:sldId id="1597" r:id="rId30"/>
    <p:sldId id="1594" r:id="rId31"/>
    <p:sldId id="1596" r:id="rId32"/>
    <p:sldId id="1584" r:id="rId33"/>
    <p:sldId id="1587" r:id="rId34"/>
    <p:sldId id="1600" r:id="rId35"/>
  </p:sldIdLst>
  <p:sldSz cx="9144000" cy="6858000" type="screen4x3"/>
  <p:notesSz cx="6985000" cy="9283700"/>
  <p:defaultTextStyle>
    <a:defPPr>
      <a:defRPr lang="en-US"/>
    </a:defPPr>
    <a:lvl1pPr algn="l" rtl="0" eaLnBrk="0" fontAlgn="base" hangingPunct="0">
      <a:spcBef>
        <a:spcPct val="0"/>
      </a:spcBef>
      <a:spcAft>
        <a:spcPct val="0"/>
      </a:spcAft>
      <a:defRPr sz="1400" b="1"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1400" b="1"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1400" b="1"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1400" b="1"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1400" b="1" kern="1200">
        <a:solidFill>
          <a:schemeClr val="tx1"/>
        </a:solidFill>
        <a:latin typeface="Arial" charset="0"/>
        <a:ea typeface="MS PGothic" charset="-128"/>
        <a:cs typeface="+mn-cs"/>
      </a:defRPr>
    </a:lvl5pPr>
    <a:lvl6pPr marL="2286000" algn="l" defTabSz="914400" rtl="0" eaLnBrk="1" latinLnBrk="0" hangingPunct="1">
      <a:defRPr sz="1400" b="1" kern="1200">
        <a:solidFill>
          <a:schemeClr val="tx1"/>
        </a:solidFill>
        <a:latin typeface="Arial" charset="0"/>
        <a:ea typeface="MS PGothic" charset="-128"/>
        <a:cs typeface="+mn-cs"/>
      </a:defRPr>
    </a:lvl6pPr>
    <a:lvl7pPr marL="2743200" algn="l" defTabSz="914400" rtl="0" eaLnBrk="1" latinLnBrk="0" hangingPunct="1">
      <a:defRPr sz="1400" b="1" kern="1200">
        <a:solidFill>
          <a:schemeClr val="tx1"/>
        </a:solidFill>
        <a:latin typeface="Arial" charset="0"/>
        <a:ea typeface="MS PGothic" charset="-128"/>
        <a:cs typeface="+mn-cs"/>
      </a:defRPr>
    </a:lvl7pPr>
    <a:lvl8pPr marL="3200400" algn="l" defTabSz="914400" rtl="0" eaLnBrk="1" latinLnBrk="0" hangingPunct="1">
      <a:defRPr sz="1400" b="1" kern="1200">
        <a:solidFill>
          <a:schemeClr val="tx1"/>
        </a:solidFill>
        <a:latin typeface="Arial" charset="0"/>
        <a:ea typeface="MS PGothic" charset="-128"/>
        <a:cs typeface="+mn-cs"/>
      </a:defRPr>
    </a:lvl8pPr>
    <a:lvl9pPr marL="3657600" algn="l" defTabSz="914400" rtl="0" eaLnBrk="1" latinLnBrk="0" hangingPunct="1">
      <a:defRPr sz="1400" b="1"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FF"/>
    <a:srgbClr val="FF0000"/>
    <a:srgbClr val="213580"/>
    <a:srgbClr val="FFD2DB"/>
    <a:srgbClr val="800080"/>
    <a:srgbClr val="CCCCCC"/>
    <a:srgbClr val="FFFF00"/>
    <a:srgbClr val="008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744"/>
    <p:restoredTop sz="94667"/>
  </p:normalViewPr>
  <p:slideViewPr>
    <p:cSldViewPr snapToGrid="0">
      <p:cViewPr>
        <p:scale>
          <a:sx n="80" d="100"/>
          <a:sy n="80" d="100"/>
        </p:scale>
        <p:origin x="1808" y="840"/>
      </p:cViewPr>
      <p:guideLst>
        <p:guide orient="horz" pos="2160"/>
        <p:guide pos="2880"/>
      </p:guideLst>
    </p:cSldViewPr>
  </p:slideViewPr>
  <p:outlineViewPr>
    <p:cViewPr>
      <p:scale>
        <a:sx n="33" d="100"/>
        <a:sy n="33" d="100"/>
      </p:scale>
      <p:origin x="0" y="1637"/>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253955" name="Rectangle 3"/>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eaLnBrk="0" hangingPunct="0">
              <a:defRPr sz="1200">
                <a:latin typeface="Arial" charset="0"/>
                <a:ea typeface="ＭＳ Ｐゴシック" charset="0"/>
                <a:cs typeface="ＭＳ Ｐゴシック" charset="0"/>
              </a:defRPr>
            </a:lvl1pPr>
          </a:lstStyle>
          <a:p>
            <a:pPr>
              <a:defRPr/>
            </a:pPr>
            <a:endParaRPr lang="en-US"/>
          </a:p>
        </p:txBody>
      </p:sp>
      <p:sp>
        <p:nvSpPr>
          <p:cNvPr id="253956" name="Rectangle 4"/>
          <p:cNvSpPr>
            <a:spLocks noGrp="1" noChangeArrowheads="1"/>
          </p:cNvSpPr>
          <p:nvPr>
            <p:ph type="ftr" sz="quarter" idx="2"/>
          </p:nvPr>
        </p:nvSpPr>
        <p:spPr bwMode="auto">
          <a:xfrm>
            <a:off x="0" y="8820150"/>
            <a:ext cx="3027363"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253957" name="Rectangle 5"/>
          <p:cNvSpPr>
            <a:spLocks noGrp="1" noChangeArrowheads="1"/>
          </p:cNvSpPr>
          <p:nvPr>
            <p:ph type="sldNum" sz="quarter" idx="3"/>
          </p:nvPr>
        </p:nvSpPr>
        <p:spPr bwMode="auto">
          <a:xfrm>
            <a:off x="3957638" y="8820150"/>
            <a:ext cx="3027362"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lvl1pPr>
          </a:lstStyle>
          <a:p>
            <a:fld id="{DEBDA2CC-034B-6247-B8A7-1AC1440AEB75}"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27363" cy="463550"/>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lvl1pPr algn="l" eaLnBrk="0" hangingPunct="0">
              <a:defRPr sz="1200" b="0">
                <a:latin typeface="Arial" charset="0"/>
                <a:ea typeface="ＭＳ Ｐゴシック" charset="0"/>
                <a:cs typeface="ＭＳ Ｐゴシック" charset="0"/>
              </a:defRPr>
            </a:lvl1pPr>
          </a:lstStyle>
          <a:p>
            <a:pPr>
              <a:defRPr/>
            </a:pPr>
            <a:endParaRPr lang="en-US"/>
          </a:p>
        </p:txBody>
      </p:sp>
      <p:sp>
        <p:nvSpPr>
          <p:cNvPr id="44035" name="Rectangle 3"/>
          <p:cNvSpPr>
            <a:spLocks noGrp="1" noChangeArrowheads="1"/>
          </p:cNvSpPr>
          <p:nvPr>
            <p:ph type="dt" idx="1"/>
          </p:nvPr>
        </p:nvSpPr>
        <p:spPr bwMode="auto">
          <a:xfrm>
            <a:off x="3957638" y="0"/>
            <a:ext cx="3027362" cy="463550"/>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lvl1pPr algn="r" eaLnBrk="0" hangingPunct="0">
              <a:defRPr sz="1200" b="0">
                <a:latin typeface="Arial" charset="0"/>
                <a:ea typeface="ＭＳ Ｐゴシック" charset="0"/>
                <a:cs typeface="ＭＳ Ｐゴシック"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7" name="Rectangle 5"/>
          <p:cNvSpPr>
            <a:spLocks noGrp="1" noChangeArrowheads="1"/>
          </p:cNvSpPr>
          <p:nvPr>
            <p:ph type="body" sz="quarter" idx="3"/>
          </p:nvPr>
        </p:nvSpPr>
        <p:spPr bwMode="auto">
          <a:xfrm>
            <a:off x="931863" y="4410075"/>
            <a:ext cx="5121275" cy="4176713"/>
          </a:xfrm>
          <a:prstGeom prst="rect">
            <a:avLst/>
          </a:prstGeom>
          <a:noFill/>
          <a:ln w="9525">
            <a:noFill/>
            <a:miter lim="800000"/>
            <a:headEnd/>
            <a:tailEnd/>
          </a:ln>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8" name="Rectangle 6"/>
          <p:cNvSpPr>
            <a:spLocks noGrp="1" noChangeArrowheads="1"/>
          </p:cNvSpPr>
          <p:nvPr>
            <p:ph type="ftr" sz="quarter" idx="4"/>
          </p:nvPr>
        </p:nvSpPr>
        <p:spPr bwMode="auto">
          <a:xfrm>
            <a:off x="0" y="8820150"/>
            <a:ext cx="3027363" cy="463550"/>
          </a:xfrm>
          <a:prstGeom prst="rect">
            <a:avLst/>
          </a:prstGeom>
          <a:noFill/>
          <a:ln w="9525">
            <a:noFill/>
            <a:miter lim="800000"/>
            <a:headEnd/>
            <a:tailEnd/>
          </a:ln>
        </p:spPr>
        <p:txBody>
          <a:bodyPr vert="horz" wrap="square" lIns="92958" tIns="46479" rIns="92958" bIns="46479" numCol="1" anchor="b" anchorCtr="0" compatLnSpc="1">
            <a:prstTxWarp prst="textNoShape">
              <a:avLst/>
            </a:prstTxWarp>
          </a:bodyPr>
          <a:lstStyle>
            <a:lvl1pPr algn="l" eaLnBrk="0" hangingPunct="0">
              <a:defRPr sz="1200" b="0">
                <a:latin typeface="Arial" charset="0"/>
                <a:ea typeface="ＭＳ Ｐゴシック" charset="0"/>
                <a:cs typeface="ＭＳ Ｐゴシック" charset="0"/>
              </a:defRPr>
            </a:lvl1pPr>
          </a:lstStyle>
          <a:p>
            <a:pPr>
              <a:defRPr/>
            </a:pPr>
            <a:endParaRPr lang="en-US"/>
          </a:p>
        </p:txBody>
      </p:sp>
      <p:sp>
        <p:nvSpPr>
          <p:cNvPr id="44039" name="Rectangle 7"/>
          <p:cNvSpPr>
            <a:spLocks noGrp="1" noChangeArrowheads="1"/>
          </p:cNvSpPr>
          <p:nvPr>
            <p:ph type="sldNum" sz="quarter" idx="5"/>
          </p:nvPr>
        </p:nvSpPr>
        <p:spPr bwMode="auto">
          <a:xfrm>
            <a:off x="3957638" y="8820150"/>
            <a:ext cx="3027362" cy="463550"/>
          </a:xfrm>
          <a:prstGeom prst="rect">
            <a:avLst/>
          </a:prstGeom>
          <a:noFill/>
          <a:ln w="9525">
            <a:noFill/>
            <a:miter lim="800000"/>
            <a:headEnd/>
            <a:tailEnd/>
          </a:ln>
        </p:spPr>
        <p:txBody>
          <a:bodyPr vert="horz" wrap="square" lIns="92958" tIns="46479" rIns="92958" bIns="46479" numCol="1" anchor="b" anchorCtr="0" compatLnSpc="1">
            <a:prstTxWarp prst="textNoShape">
              <a:avLst/>
            </a:prstTxWarp>
          </a:bodyPr>
          <a:lstStyle>
            <a:lvl1pPr algn="r">
              <a:defRPr sz="1200" b="0"/>
            </a:lvl1pPr>
          </a:lstStyle>
          <a:p>
            <a:fld id="{76735281-28EC-A540-9AE5-E88F1D2B0D7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2" charset="0"/>
        <a:ea typeface="MS PGothic" pitchFamily="34" charset="-128"/>
        <a:cs typeface="ＭＳ Ｐゴシック" pitchFamily="32" charset="-128"/>
      </a:defRPr>
    </a:lvl1pPr>
    <a:lvl2pPr marL="457200" algn="l" rtl="0" eaLnBrk="0" fontAlgn="base" hangingPunct="0">
      <a:spcBef>
        <a:spcPct val="30000"/>
      </a:spcBef>
      <a:spcAft>
        <a:spcPct val="0"/>
      </a:spcAft>
      <a:defRPr sz="1200" kern="1200">
        <a:solidFill>
          <a:schemeClr val="tx1"/>
        </a:solidFill>
        <a:latin typeface="Arial" pitchFamily="32"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2"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2"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2"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5" tIns="46477" rIns="92955" bIns="46477" anchor="b"/>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pPr algn="r" eaLnBrk="1" hangingPunct="1"/>
            <a:fld id="{15D09010-14C1-CB4C-9FBF-06596E7CF8BC}" type="slidenum">
              <a:rPr lang="en-US" altLang="en-US" sz="1200" b="0">
                <a:solidFill>
                  <a:srgbClr val="000000"/>
                </a:solidFill>
                <a:latin typeface="Times New Roman" charset="0"/>
              </a:rPr>
              <a:pPr algn="r" eaLnBrk="1" hangingPunct="1"/>
              <a:t>1</a:t>
            </a:fld>
            <a:endParaRPr lang="en-US" altLang="en-US" sz="1200" b="0">
              <a:solidFill>
                <a:srgbClr val="000000"/>
              </a:solidFill>
              <a:latin typeface="Times New Roman"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71450" indent="-171450">
              <a:spcBef>
                <a:spcPct val="0"/>
              </a:spcBef>
              <a:buFont typeface="Wingdings" charset="2"/>
              <a:buChar char="q"/>
            </a:pPr>
            <a:endParaRPr lang="en-US" altLang="en-US">
              <a:latin typeface="Arial" charset="0"/>
              <a:ea typeface="MS PGothic"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fld id="{7ED0FCA2-2CCC-2D4D-84E2-353D36A952C1}" type="slidenum">
              <a:rPr lang="en-US" altLang="x-none" sz="1200" b="0"/>
              <a:pPr/>
              <a:t>25</a:t>
            </a:fld>
            <a:endParaRPr lang="en-US" altLang="x-none" sz="1200" b="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x-none" altLang="x-none">
              <a:latin typeface="Arial" charset="0"/>
              <a:ea typeface="MS PGothic" charset="-128"/>
            </a:endParaRPr>
          </a:p>
        </p:txBody>
      </p:sp>
    </p:spTree>
    <p:extLst>
      <p:ext uri="{BB962C8B-B14F-4D97-AF65-F5344CB8AC3E}">
        <p14:creationId xmlns:p14="http://schemas.microsoft.com/office/powerpoint/2010/main" val="486694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793FB7-B210-A240-9344-EC3869AE6E6E}" type="slidenum">
              <a:rPr lang="en-US" smtClean="0"/>
              <a:t>26</a:t>
            </a:fld>
            <a:endParaRPr lang="en-US"/>
          </a:p>
        </p:txBody>
      </p:sp>
    </p:spTree>
    <p:extLst>
      <p:ext uri="{BB962C8B-B14F-4D97-AF65-F5344CB8AC3E}">
        <p14:creationId xmlns:p14="http://schemas.microsoft.com/office/powerpoint/2010/main" val="1668576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793FB7-B210-A240-9344-EC3869AE6E6E}" type="slidenum">
              <a:rPr lang="en-US" smtClean="0"/>
              <a:t>27</a:t>
            </a:fld>
            <a:endParaRPr lang="en-US"/>
          </a:p>
        </p:txBody>
      </p:sp>
    </p:spTree>
    <p:extLst>
      <p:ext uri="{BB962C8B-B14F-4D97-AF65-F5344CB8AC3E}">
        <p14:creationId xmlns:p14="http://schemas.microsoft.com/office/powerpoint/2010/main" val="652028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main advantages</a:t>
            </a:r>
            <a:r>
              <a:rPr lang="en-US" baseline="0" dirty="0" smtClean="0"/>
              <a:t> of MS-HRM is the design and use of “methylation preferred” primers. By carefully optimizing primer design and assay parameters, DREAMing assays amplify all methylation patterns, including those that would otherwise be missed with MSP primers. This results is significantly improved analytic sensitivity to allow for the detection of individual </a:t>
            </a:r>
            <a:r>
              <a:rPr lang="en-US" baseline="0" dirty="0" err="1" smtClean="0"/>
              <a:t>epialleles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2793FB7-B210-A240-9344-EC3869AE6E6E}" type="slidenum">
              <a:rPr lang="en-US" smtClean="0"/>
              <a:t>28</a:t>
            </a:fld>
            <a:endParaRPr lang="en-US"/>
          </a:p>
        </p:txBody>
      </p:sp>
    </p:spTree>
    <p:extLst>
      <p:ext uri="{BB962C8B-B14F-4D97-AF65-F5344CB8AC3E}">
        <p14:creationId xmlns:p14="http://schemas.microsoft.com/office/powerpoint/2010/main" val="184233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fld id="{5794C104-9ED9-434B-8F8E-0D545AAC446D}" type="slidenum">
              <a:rPr lang="en-US" altLang="x-none" sz="1200" b="0"/>
              <a:pPr/>
              <a:t>29</a:t>
            </a:fld>
            <a:endParaRPr lang="en-US" altLang="x-none" sz="1200" b="0"/>
          </a:p>
        </p:txBody>
      </p:sp>
      <p:sp>
        <p:nvSpPr>
          <p:cNvPr id="19458" name="Rectangle 2"/>
          <p:cNvSpPr>
            <a:spLocks noGrp="1" noRot="1" noChangeAspect="1" noChangeArrowheads="1" noTextEdit="1"/>
          </p:cNvSpPr>
          <p:nvPr>
            <p:ph type="sldImg"/>
          </p:nvPr>
        </p:nvSpPr>
        <p:spPr>
          <a:xfrm>
            <a:off x="1173163" y="696913"/>
            <a:ext cx="4641850" cy="3481387"/>
          </a:xfrm>
          <a:ln/>
        </p:spPr>
      </p:sp>
      <p:sp>
        <p:nvSpPr>
          <p:cNvPr id="19459" name="Rectangle 3"/>
          <p:cNvSpPr>
            <a:spLocks noGrp="1" noChangeArrowheads="1"/>
          </p:cNvSpPr>
          <p:nvPr>
            <p:ph type="body" idx="1"/>
          </p:nvPr>
        </p:nvSpPr>
        <p:spPr>
          <a:xfrm>
            <a:off x="933450" y="4410075"/>
            <a:ext cx="5118100" cy="417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x-none" altLang="x-none">
              <a:latin typeface="Arial" charset="0"/>
              <a:ea typeface="MS PGothic" charset="-128"/>
            </a:endParaRPr>
          </a:p>
        </p:txBody>
      </p:sp>
    </p:spTree>
    <p:extLst>
      <p:ext uri="{BB962C8B-B14F-4D97-AF65-F5344CB8AC3E}">
        <p14:creationId xmlns:p14="http://schemas.microsoft.com/office/powerpoint/2010/main" val="138697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t>
            </a:r>
            <a:r>
              <a:rPr lang="en-US" smtClean="0"/>
              <a:t>plots demonstrate </a:t>
            </a:r>
            <a:r>
              <a:rPr lang="en-US" baseline="0" smtClean="0"/>
              <a:t>single molecule sensitivity for each of the target, </a:t>
            </a:r>
            <a:r>
              <a:rPr lang="en-US" dirty="0" smtClean="0"/>
              <a:t>showing detection of individual synthetic targets</a:t>
            </a:r>
            <a:r>
              <a:rPr lang="en-US" baseline="0" dirty="0" smtClean="0"/>
              <a:t> amongst 400-500 unmethylated bisulfite-treated </a:t>
            </a:r>
            <a:r>
              <a:rPr lang="en-US" baseline="0" smtClean="0"/>
              <a:t>genomic equivalents per well (12 wells total).</a:t>
            </a:r>
            <a:endParaRPr lang="en-US" dirty="0"/>
          </a:p>
        </p:txBody>
      </p:sp>
      <p:sp>
        <p:nvSpPr>
          <p:cNvPr id="4" name="Slide Number Placeholder 3"/>
          <p:cNvSpPr>
            <a:spLocks noGrp="1"/>
          </p:cNvSpPr>
          <p:nvPr>
            <p:ph type="sldNum" sz="quarter" idx="10"/>
          </p:nvPr>
        </p:nvSpPr>
        <p:spPr/>
        <p:txBody>
          <a:bodyPr/>
          <a:lstStyle/>
          <a:p>
            <a:fld id="{32793FB7-B210-A240-9344-EC3869AE6E6E}" type="slidenum">
              <a:rPr lang="en-US" smtClean="0"/>
              <a:t>32</a:t>
            </a:fld>
            <a:endParaRPr lang="en-US"/>
          </a:p>
        </p:txBody>
      </p:sp>
    </p:spTree>
    <p:extLst>
      <p:ext uri="{BB962C8B-B14F-4D97-AF65-F5344CB8AC3E}">
        <p14:creationId xmlns:p14="http://schemas.microsoft.com/office/powerpoint/2010/main" val="567659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5" tIns="46477" rIns="92955" bIns="46477" anchor="b"/>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pPr algn="r" eaLnBrk="1" hangingPunct="1"/>
            <a:fld id="{15D09010-14C1-CB4C-9FBF-06596E7CF8BC}" type="slidenum">
              <a:rPr lang="en-US" altLang="en-US" sz="1200" b="0">
                <a:solidFill>
                  <a:srgbClr val="000000"/>
                </a:solidFill>
                <a:latin typeface="Times New Roman" charset="0"/>
              </a:rPr>
              <a:pPr algn="r" eaLnBrk="1" hangingPunct="1"/>
              <a:t>34</a:t>
            </a:fld>
            <a:endParaRPr lang="en-US" altLang="en-US" sz="1200" b="0">
              <a:solidFill>
                <a:srgbClr val="000000"/>
              </a:solidFill>
              <a:latin typeface="Times New Roman"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71450" indent="-171450">
              <a:spcBef>
                <a:spcPct val="0"/>
              </a:spcBef>
              <a:buFont typeface="Wingdings" charset="2"/>
              <a:buChar char="q"/>
            </a:pPr>
            <a:endParaRPr lang="en-US" altLang="en-US">
              <a:latin typeface="Arial" charset="0"/>
              <a:ea typeface="MS PGothic" charset="-128"/>
            </a:endParaRPr>
          </a:p>
        </p:txBody>
      </p:sp>
    </p:spTree>
    <p:extLst>
      <p:ext uri="{BB962C8B-B14F-4D97-AF65-F5344CB8AC3E}">
        <p14:creationId xmlns:p14="http://schemas.microsoft.com/office/powerpoint/2010/main" val="737212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fld id="{57E57081-CD71-DF43-B668-759529C7DD22}" type="slidenum">
              <a:rPr lang="en-US" altLang="en-US" sz="1200" b="0"/>
              <a:pPr/>
              <a:t>2</a:t>
            </a:fld>
            <a:endParaRPr lang="en-US" altLang="en-US" sz="1200" b="0"/>
          </a:p>
        </p:txBody>
      </p:sp>
      <p:sp>
        <p:nvSpPr>
          <p:cNvPr id="49155" name="Slide Image Placeholder 1"/>
          <p:cNvSpPr>
            <a:spLocks noGrp="1" noRot="1" noChangeAspect="1" noTextEdit="1"/>
          </p:cNvSpPr>
          <p:nvPr>
            <p:ph type="sldImg"/>
          </p:nvPr>
        </p:nvSpPr>
        <p:spPr>
          <a:ln/>
        </p:spPr>
      </p:sp>
      <p:sp>
        <p:nvSpPr>
          <p:cNvPr id="4915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charset="0"/>
                <a:ea typeface="MS PGothic" charset="-128"/>
              </a:rPr>
              <a:t>vas</a:t>
            </a:r>
          </a:p>
        </p:txBody>
      </p:sp>
      <p:sp>
        <p:nvSpPr>
          <p:cNvPr id="49157" name="Slide Number Placeholder 3"/>
          <p:cNvSpPr txBox="1">
            <a:spLocks noGrp="1"/>
          </p:cNvSpPr>
          <p:nvPr/>
        </p:nvSpPr>
        <p:spPr bwMode="auto">
          <a:xfrm>
            <a:off x="3954463" y="8818563"/>
            <a:ext cx="30289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26" tIns="46464" rIns="92926" bIns="46464" anchor="b"/>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pPr algn="r"/>
            <a:fld id="{B6D794B4-89E4-3048-B1A4-1E8F3993C556}" type="slidenum">
              <a:rPr lang="en-US" altLang="en-US" sz="1200">
                <a:latin typeface="Calibri" charset="0"/>
              </a:rPr>
              <a:pPr algn="r"/>
              <a:t>2</a:t>
            </a:fld>
            <a:endParaRPr lang="en-US" alt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fld id="{5794C104-9ED9-434B-8F8E-0D545AAC446D}" type="slidenum">
              <a:rPr lang="en-US" altLang="x-none" sz="1200" b="0"/>
              <a:pPr/>
              <a:t>3</a:t>
            </a:fld>
            <a:endParaRPr lang="en-US" altLang="x-none" sz="1200" b="0"/>
          </a:p>
        </p:txBody>
      </p:sp>
      <p:sp>
        <p:nvSpPr>
          <p:cNvPr id="19458" name="Rectangle 2"/>
          <p:cNvSpPr>
            <a:spLocks noGrp="1" noRot="1" noChangeAspect="1" noChangeArrowheads="1" noTextEdit="1"/>
          </p:cNvSpPr>
          <p:nvPr>
            <p:ph type="sldImg"/>
          </p:nvPr>
        </p:nvSpPr>
        <p:spPr>
          <a:xfrm>
            <a:off x="1173163" y="696913"/>
            <a:ext cx="4641850" cy="3481387"/>
          </a:xfrm>
          <a:ln/>
        </p:spPr>
      </p:sp>
      <p:sp>
        <p:nvSpPr>
          <p:cNvPr id="19459" name="Rectangle 3"/>
          <p:cNvSpPr>
            <a:spLocks noGrp="1" noChangeArrowheads="1"/>
          </p:cNvSpPr>
          <p:nvPr>
            <p:ph type="body" idx="1"/>
          </p:nvPr>
        </p:nvSpPr>
        <p:spPr>
          <a:xfrm>
            <a:off x="933450" y="4410075"/>
            <a:ext cx="5118100" cy="417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x-none" altLang="x-none">
              <a:latin typeface="Arial" charset="0"/>
              <a:ea typeface="MS PGothic" charset="-128"/>
            </a:endParaRPr>
          </a:p>
        </p:txBody>
      </p:sp>
    </p:spTree>
    <p:extLst>
      <p:ext uri="{BB962C8B-B14F-4D97-AF65-F5344CB8AC3E}">
        <p14:creationId xmlns:p14="http://schemas.microsoft.com/office/powerpoint/2010/main" val="98410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fld id="{7ED0FCA2-2CCC-2D4D-84E2-353D36A952C1}" type="slidenum">
              <a:rPr lang="en-US" altLang="x-none" sz="1200" b="0"/>
              <a:pPr/>
              <a:t>4</a:t>
            </a:fld>
            <a:endParaRPr lang="en-US" altLang="x-none" sz="1200" b="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x-none" altLang="x-none">
              <a:latin typeface="Arial" charset="0"/>
              <a:ea typeface="MS PGothic" charset="-128"/>
            </a:endParaRPr>
          </a:p>
        </p:txBody>
      </p:sp>
    </p:spTree>
    <p:extLst>
      <p:ext uri="{BB962C8B-B14F-4D97-AF65-F5344CB8AC3E}">
        <p14:creationId xmlns:p14="http://schemas.microsoft.com/office/powerpoint/2010/main" val="2002626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73163" y="696913"/>
            <a:ext cx="4641850" cy="3481387"/>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charset="0"/>
              <a:ea typeface="MS PGothic" charset="-128"/>
            </a:endParaRPr>
          </a:p>
          <a:p>
            <a:pPr>
              <a:buFont typeface="Wingdings" charset="2"/>
              <a:buChar char="q"/>
            </a:pPr>
            <a:endParaRPr lang="en-US" altLang="en-US">
              <a:latin typeface="Times New Roman" charset="0"/>
              <a:ea typeface="MS PGothic" charset="-128"/>
            </a:endParaRPr>
          </a:p>
          <a:p>
            <a:endParaRPr lang="en-US" altLang="en-US">
              <a:latin typeface="Times New Roman" charset="0"/>
              <a:ea typeface="MS PGothic" charset="-128"/>
            </a:endParaRPr>
          </a:p>
          <a:p>
            <a:endParaRPr lang="en-US" altLang="en-US">
              <a:latin typeface="Times New Roman" charset="0"/>
              <a:ea typeface="MS PGothic" charset="-128"/>
            </a:endParaRPr>
          </a:p>
          <a:p>
            <a:endParaRPr lang="en-US" altLang="en-US">
              <a:latin typeface="Times New Roman" charset="0"/>
              <a:ea typeface="MS PGothic" charset="-128"/>
            </a:endParaRPr>
          </a:p>
          <a:p>
            <a:endParaRPr lang="en-US" altLang="en-US">
              <a:latin typeface="Times New Roman" charset="0"/>
              <a:ea typeface="MS PGothic" charset="-128"/>
            </a:endParaRPr>
          </a:p>
          <a:p>
            <a:endParaRPr lang="en-US" altLang="en-US">
              <a:latin typeface="Times New Roman" charset="0"/>
              <a:ea typeface="MS PGothic" charset="-128"/>
            </a:endParaRPr>
          </a:p>
          <a:p>
            <a:endParaRPr lang="en-US" altLang="en-US">
              <a:latin typeface="Times New Roman" charset="0"/>
              <a:ea typeface="MS PGothic" charset="-128"/>
            </a:endParaRPr>
          </a:p>
          <a:p>
            <a:endParaRPr lang="en-US" altLang="en-US">
              <a:latin typeface="Times New Roman" charset="0"/>
              <a:ea typeface="MS PGothic" charset="-128"/>
            </a:endParaRPr>
          </a:p>
          <a:p>
            <a:endParaRPr lang="en-US" altLang="en-US">
              <a:latin typeface="Times New Roman" charset="0"/>
              <a:ea typeface="MS PGothic"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a:latin typeface="Arial" charset="0"/>
              <a:ea typeface="MS PGothic" charset="-128"/>
            </a:endParaRPr>
          </a:p>
          <a:p>
            <a:endParaRPr lang="en-US" altLang="en-US" b="1">
              <a:latin typeface="Arial" charset="0"/>
              <a:ea typeface="MS PGothic" charset="-128"/>
            </a:endParaRPr>
          </a:p>
          <a:p>
            <a:endParaRPr lang="en-US" altLang="en-US" b="1">
              <a:latin typeface="Arial" charset="0"/>
              <a:ea typeface="MS PGothic" charset="-128"/>
            </a:endParaRPr>
          </a:p>
          <a:p>
            <a:r>
              <a:rPr lang="en-US" altLang="en-US" b="1">
                <a:latin typeface="Arial" charset="0"/>
                <a:ea typeface="MS PGothic" charset="-128"/>
              </a:rPr>
              <a:t>-</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fld id="{597BADA1-73A1-1548-8187-B6C8FD2CDC75}" type="slidenum">
              <a:rPr lang="en-US" altLang="en-US" sz="1200" b="0"/>
              <a:pPr/>
              <a:t>9</a:t>
            </a:fld>
            <a:endParaRPr lang="en-US" altLang="en-US"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MS PGothic"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fld id="{AFE147BB-25D8-7D46-9090-BB4FEF3182E5}" type="slidenum">
              <a:rPr lang="en-US" altLang="en-US" sz="1200" b="0"/>
              <a:pPr/>
              <a:t>11</a:t>
            </a:fld>
            <a:endParaRPr lang="en-US" altLang="en-US" sz="1200" b="0"/>
          </a:p>
        </p:txBody>
      </p:sp>
    </p:spTree>
    <p:extLst>
      <p:ext uri="{BB962C8B-B14F-4D97-AF65-F5344CB8AC3E}">
        <p14:creationId xmlns:p14="http://schemas.microsoft.com/office/powerpoint/2010/main" val="147744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8688" eaLnBrk="1" hangingPunct="1">
              <a:spcBef>
                <a:spcPct val="0"/>
              </a:spcBef>
            </a:pPr>
            <a:endParaRPr lang="en-US" altLang="en-US">
              <a:latin typeface="Arial" charset="0"/>
              <a:ea typeface="MS PGothic" charset="-128"/>
            </a:endParaRPr>
          </a:p>
          <a:p>
            <a:pPr defTabSz="928688" eaLnBrk="1" hangingPunct="1">
              <a:spcBef>
                <a:spcPct val="0"/>
              </a:spcBef>
            </a:pPr>
            <a:endParaRPr lang="en-US" altLang="en-US">
              <a:latin typeface="Arial" charset="0"/>
              <a:ea typeface="MS PGothic" charset="-128"/>
            </a:endParaRPr>
          </a:p>
          <a:p>
            <a:pPr defTabSz="928688"/>
            <a:endParaRPr lang="en-US" altLang="en-US">
              <a:latin typeface="Arial" charset="0"/>
              <a:ea typeface="MS PGothic" charset="-128"/>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fld id="{F9D18980-DB62-6F4D-8F18-DA55DEB5DE31}" type="slidenum">
              <a:rPr lang="en-US" altLang="en-US" sz="1200" b="0"/>
              <a:pPr/>
              <a:t>14</a:t>
            </a:fld>
            <a:endParaRPr lang="en-US" altLang="en-US" sz="1200"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MS PGothic" charset="-128"/>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fld id="{660D7875-5A54-8345-9CC8-1FCEE29734BC}" type="slidenum">
              <a:rPr lang="en-US" altLang="en-US" sz="1200" b="0"/>
              <a:pPr/>
              <a:t>15</a:t>
            </a:fld>
            <a:endParaRPr lang="en-US" altLang="en-US"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pPr>
              <a:defRPr/>
            </a:pPr>
            <a:fld id="{8B60FF5C-C9E2-ED4C-9A6A-63774CAF4990}" type="datetimeFigureOut">
              <a:rPr lang="en-US" altLang="en-US"/>
              <a:pPr>
                <a:defRPr/>
              </a:pPr>
              <a:t>3/8/18</a:t>
            </a:fld>
            <a:endParaRPr lang="en-US"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01270293-495E-1245-9191-AE1FC0118496}" type="slidenum">
              <a:rPr lang="en-US" altLang="en-US"/>
              <a:pPr/>
              <a:t>‹#›</a:t>
            </a:fld>
            <a:endParaRPr lang="en-US" altLang="en-US"/>
          </a:p>
        </p:txBody>
      </p:sp>
    </p:spTree>
    <p:extLst>
      <p:ext uri="{BB962C8B-B14F-4D97-AF65-F5344CB8AC3E}">
        <p14:creationId xmlns:p14="http://schemas.microsoft.com/office/powerpoint/2010/main" val="193885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pPr>
              <a:defRPr/>
            </a:pPr>
            <a:fld id="{8E57999D-4580-1F42-8565-238B6CDC1D4D}" type="datetimeFigureOut">
              <a:rPr lang="en-US" altLang="en-US"/>
              <a:pPr>
                <a:defRPr/>
              </a:pPr>
              <a:t>3/8/18</a:t>
            </a:fld>
            <a:endParaRPr lang="en-US"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8FE770B2-85DC-1642-9E5B-326A16328759}" type="slidenum">
              <a:rPr lang="en-US" altLang="en-US"/>
              <a:pPr/>
              <a:t>‹#›</a:t>
            </a:fld>
            <a:endParaRPr lang="en-US" altLang="en-US"/>
          </a:p>
        </p:txBody>
      </p:sp>
    </p:spTree>
    <p:extLst>
      <p:ext uri="{BB962C8B-B14F-4D97-AF65-F5344CB8AC3E}">
        <p14:creationId xmlns:p14="http://schemas.microsoft.com/office/powerpoint/2010/main" val="107073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pPr>
              <a:defRPr/>
            </a:pPr>
            <a:fld id="{273FE6B7-766D-CE4D-A7C5-5B11F5F42F97}" type="datetimeFigureOut">
              <a:rPr lang="en-US" altLang="en-US"/>
              <a:pPr>
                <a:defRPr/>
              </a:pPr>
              <a:t>3/8/18</a:t>
            </a:fld>
            <a:endParaRPr lang="en-US"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6E3262B7-AC93-B242-906E-5DB943D2F0B9}" type="slidenum">
              <a:rPr lang="en-US" altLang="en-US"/>
              <a:pPr/>
              <a:t>‹#›</a:t>
            </a:fld>
            <a:endParaRPr lang="en-US" altLang="en-US"/>
          </a:p>
        </p:txBody>
      </p:sp>
    </p:spTree>
    <p:extLst>
      <p:ext uri="{BB962C8B-B14F-4D97-AF65-F5344CB8AC3E}">
        <p14:creationId xmlns:p14="http://schemas.microsoft.com/office/powerpoint/2010/main" val="2023817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F8EEC7F5-8913-0847-BE5A-A514603D09B5}" type="slidenum">
              <a:rPr lang="en-US" altLang="x-none"/>
              <a:pPr/>
              <a:t>‹#›</a:t>
            </a:fld>
            <a:endParaRPr lang="en-US" altLang="x-none"/>
          </a:p>
        </p:txBody>
      </p:sp>
    </p:spTree>
    <p:extLst>
      <p:ext uri="{BB962C8B-B14F-4D97-AF65-F5344CB8AC3E}">
        <p14:creationId xmlns:p14="http://schemas.microsoft.com/office/powerpoint/2010/main" val="301506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pPr>
              <a:defRPr/>
            </a:pPr>
            <a:fld id="{963C7584-9C00-4F44-9815-A789C06B96EC}" type="datetimeFigureOut">
              <a:rPr lang="en-US" altLang="en-US"/>
              <a:pPr>
                <a:defRPr/>
              </a:pPr>
              <a:t>3/8/18</a:t>
            </a:fld>
            <a:endParaRPr lang="en-US"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BCD851B7-4D24-CD4B-84CC-60B003E9E212}" type="slidenum">
              <a:rPr lang="en-US" altLang="en-US"/>
              <a:pPr/>
              <a:t>‹#›</a:t>
            </a:fld>
            <a:endParaRPr lang="en-US" altLang="en-US"/>
          </a:p>
        </p:txBody>
      </p:sp>
    </p:spTree>
    <p:extLst>
      <p:ext uri="{BB962C8B-B14F-4D97-AF65-F5344CB8AC3E}">
        <p14:creationId xmlns:p14="http://schemas.microsoft.com/office/powerpoint/2010/main" val="429629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pPr>
              <a:defRPr/>
            </a:pPr>
            <a:fld id="{7ECBA4B3-64D0-9945-89A2-1EC2FC86B21C}" type="datetimeFigureOut">
              <a:rPr lang="en-US" altLang="en-US"/>
              <a:pPr>
                <a:defRPr/>
              </a:pPr>
              <a:t>3/8/18</a:t>
            </a:fld>
            <a:endParaRPr lang="en-US"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79962F82-31BF-0143-92C6-1339855CD012}" type="slidenum">
              <a:rPr lang="en-US" altLang="en-US"/>
              <a:pPr/>
              <a:t>‹#›</a:t>
            </a:fld>
            <a:endParaRPr lang="en-US" altLang="en-US"/>
          </a:p>
        </p:txBody>
      </p:sp>
    </p:spTree>
    <p:extLst>
      <p:ext uri="{BB962C8B-B14F-4D97-AF65-F5344CB8AC3E}">
        <p14:creationId xmlns:p14="http://schemas.microsoft.com/office/powerpoint/2010/main" val="947976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pPr>
              <a:defRPr/>
            </a:pPr>
            <a:fld id="{E0F8BBF8-2906-CD43-BCFE-88F27B9042C2}" type="datetimeFigureOut">
              <a:rPr lang="en-US" altLang="en-US"/>
              <a:pPr>
                <a:defRPr/>
              </a:pPr>
              <a:t>3/8/18</a:t>
            </a:fld>
            <a:endParaRPr lang="en-US"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charset="0"/>
              </a:defRPr>
            </a:lvl1pPr>
          </a:lstStyle>
          <a:p>
            <a:fld id="{A4EA3673-3E9E-0846-8BE3-EC64C0EB2976}" type="slidenum">
              <a:rPr lang="en-US" altLang="en-US"/>
              <a:pPr/>
              <a:t>‹#›</a:t>
            </a:fld>
            <a:endParaRPr lang="en-US" altLang="en-US"/>
          </a:p>
        </p:txBody>
      </p:sp>
    </p:spTree>
    <p:extLst>
      <p:ext uri="{BB962C8B-B14F-4D97-AF65-F5344CB8AC3E}">
        <p14:creationId xmlns:p14="http://schemas.microsoft.com/office/powerpoint/2010/main" val="467673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pPr>
              <a:defRPr/>
            </a:pPr>
            <a:fld id="{0EC23528-37AE-7340-A9A0-856E48598374}" type="datetimeFigureOut">
              <a:rPr lang="en-US" altLang="en-US"/>
              <a:pPr>
                <a:defRPr/>
              </a:pPr>
              <a:t>3/8/18</a:t>
            </a:fld>
            <a:endParaRPr lang="en-US"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Arial" charset="0"/>
              </a:defRPr>
            </a:lvl1pPr>
          </a:lstStyle>
          <a:p>
            <a:fld id="{CE096531-4532-F748-A082-44E69BCA9DA9}" type="slidenum">
              <a:rPr lang="en-US" altLang="en-US"/>
              <a:pPr/>
              <a:t>‹#›</a:t>
            </a:fld>
            <a:endParaRPr lang="en-US" altLang="en-US"/>
          </a:p>
        </p:txBody>
      </p:sp>
    </p:spTree>
    <p:extLst>
      <p:ext uri="{BB962C8B-B14F-4D97-AF65-F5344CB8AC3E}">
        <p14:creationId xmlns:p14="http://schemas.microsoft.com/office/powerpoint/2010/main" val="40108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pPr>
              <a:defRPr/>
            </a:pPr>
            <a:fld id="{B3A39F0E-C66B-4D48-A265-697F4AB8044E}" type="datetimeFigureOut">
              <a:rPr lang="en-US" altLang="en-US"/>
              <a:pPr>
                <a:defRPr/>
              </a:pPr>
              <a:t>3/8/18</a:t>
            </a:fld>
            <a:endParaRPr lang="en-US"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Arial" charset="0"/>
              </a:defRPr>
            </a:lvl1pPr>
          </a:lstStyle>
          <a:p>
            <a:fld id="{A7A4073B-6AE5-724B-8786-185CE29BFB28}" type="slidenum">
              <a:rPr lang="en-US" altLang="en-US"/>
              <a:pPr/>
              <a:t>‹#›</a:t>
            </a:fld>
            <a:endParaRPr lang="en-US" altLang="en-US"/>
          </a:p>
        </p:txBody>
      </p:sp>
    </p:spTree>
    <p:extLst>
      <p:ext uri="{BB962C8B-B14F-4D97-AF65-F5344CB8AC3E}">
        <p14:creationId xmlns:p14="http://schemas.microsoft.com/office/powerpoint/2010/main" val="15525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pPr>
              <a:defRPr/>
            </a:pPr>
            <a:fld id="{875C60FA-2271-3048-BA28-C00056F0F599}" type="datetimeFigureOut">
              <a:rPr lang="en-US" altLang="en-US"/>
              <a:pPr>
                <a:defRPr/>
              </a:pPr>
              <a:t>3/8/18</a:t>
            </a:fld>
            <a:endParaRPr lang="en-US"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Arial" charset="0"/>
              </a:defRPr>
            </a:lvl1pPr>
          </a:lstStyle>
          <a:p>
            <a:fld id="{526128AD-B90A-2045-AAC2-977DFC0354E4}" type="slidenum">
              <a:rPr lang="en-US" altLang="en-US"/>
              <a:pPr/>
              <a:t>‹#›</a:t>
            </a:fld>
            <a:endParaRPr lang="en-US" altLang="en-US"/>
          </a:p>
        </p:txBody>
      </p:sp>
    </p:spTree>
    <p:extLst>
      <p:ext uri="{BB962C8B-B14F-4D97-AF65-F5344CB8AC3E}">
        <p14:creationId xmlns:p14="http://schemas.microsoft.com/office/powerpoint/2010/main" val="12378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pPr>
              <a:defRPr/>
            </a:pPr>
            <a:fld id="{EB9EA688-E450-FF4B-B3F1-1E11F3B78898}" type="datetimeFigureOut">
              <a:rPr lang="en-US" altLang="en-US"/>
              <a:pPr>
                <a:defRPr/>
              </a:pPr>
              <a:t>3/8/18</a:t>
            </a:fld>
            <a:endParaRPr lang="en-US"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charset="0"/>
              </a:defRPr>
            </a:lvl1pPr>
          </a:lstStyle>
          <a:p>
            <a:fld id="{823343C7-82B9-4940-B2BB-215F3E01BAFA}" type="slidenum">
              <a:rPr lang="en-US" altLang="en-US"/>
              <a:pPr/>
              <a:t>‹#›</a:t>
            </a:fld>
            <a:endParaRPr lang="en-US" altLang="en-US"/>
          </a:p>
        </p:txBody>
      </p:sp>
    </p:spTree>
    <p:extLst>
      <p:ext uri="{BB962C8B-B14F-4D97-AF65-F5344CB8AC3E}">
        <p14:creationId xmlns:p14="http://schemas.microsoft.com/office/powerpoint/2010/main" val="166091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pPr>
              <a:defRPr/>
            </a:pPr>
            <a:fld id="{D2C1CECF-781C-8F46-9F5F-E0825548E73B}" type="datetimeFigureOut">
              <a:rPr lang="en-US" altLang="en-US"/>
              <a:pPr>
                <a:defRPr/>
              </a:pPr>
              <a:t>3/8/18</a:t>
            </a:fld>
            <a:endParaRPr lang="en-US"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charset="0"/>
              </a:defRPr>
            </a:lvl1pPr>
          </a:lstStyle>
          <a:p>
            <a:fld id="{B88E6AC2-CED3-DA41-A32E-D81CF451FF8B}" type="slidenum">
              <a:rPr lang="en-US" altLang="en-US"/>
              <a:pPr/>
              <a:t>‹#›</a:t>
            </a:fld>
            <a:endParaRPr lang="en-US" altLang="en-US"/>
          </a:p>
        </p:txBody>
      </p:sp>
    </p:spTree>
    <p:extLst>
      <p:ext uri="{BB962C8B-B14F-4D97-AF65-F5344CB8AC3E}">
        <p14:creationId xmlns:p14="http://schemas.microsoft.com/office/powerpoint/2010/main" val="19631706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ea typeface="ＭＳ Ｐゴシック" pitchFamily="34" charset="-128"/>
              </a:defRPr>
            </a:lvl1pPr>
          </a:lstStyle>
          <a:p>
            <a:pPr>
              <a:defRPr/>
            </a:pPr>
            <a:fld id="{18305D79-488B-B24B-B744-33D803C2D33B}" type="datetimeFigureOut">
              <a:rPr lang="en-US" altLang="en-US"/>
              <a:pPr>
                <a:defRPr/>
              </a:pPr>
              <a:t>3/8/18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charset="0"/>
              </a:defRPr>
            </a:lvl1pPr>
          </a:lstStyle>
          <a:p>
            <a:fld id="{926FFD68-DFEB-0B4E-8A47-CCB93656080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 id="2147484555" r:id="rId12"/>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gif"/><Relationship Id="rId6" Type="http://schemas.openxmlformats.org/officeDocument/2006/relationships/image" Target="../media/image27.jpe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microsoft.com/office/2007/relationships/hdphoto" Target="../media/hdphoto1.wdp"/><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4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f"/><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041400" y="2082800"/>
            <a:ext cx="78755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James G. Herman, MD  	PI (University of Pittsburgh)</a:t>
            </a:r>
          </a:p>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Jeff T.H. Wang, PhD 	Co-PI (Johns Hopkins University)</a:t>
            </a:r>
          </a:p>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David Wilson, MD		Clinical Co-I </a:t>
            </a:r>
            <a:r>
              <a:rPr lang="en-US" altLang="en-US" sz="1800" b="0" dirty="0" smtClean="0">
                <a:solidFill>
                  <a:srgbClr val="000000"/>
                </a:solidFill>
                <a:latin typeface="Arial" charset="0"/>
                <a:ea typeface="Heiti SC Light" charset="-122"/>
                <a:cs typeface="Arial" charset="0"/>
                <a:sym typeface="Gill Sans" charset="0"/>
              </a:rPr>
              <a:t>(University </a:t>
            </a:r>
            <a:r>
              <a:rPr lang="en-US" altLang="en-US" sz="1800" b="0" dirty="0">
                <a:solidFill>
                  <a:srgbClr val="000000"/>
                </a:solidFill>
                <a:latin typeface="Arial" charset="0"/>
                <a:ea typeface="Heiti SC Light" charset="-122"/>
                <a:cs typeface="Arial" charset="0"/>
                <a:sym typeface="Gill Sans" charset="0"/>
              </a:rPr>
              <a:t>of Pittsburgh)</a:t>
            </a:r>
          </a:p>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Jian-Min Yuan, MD, PhD	Population Based Co-I (University of Pittsburgh)</a:t>
            </a:r>
          </a:p>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Benda </a:t>
            </a:r>
            <a:r>
              <a:rPr lang="en-US" altLang="en-US" sz="1800" b="0" dirty="0" err="1">
                <a:solidFill>
                  <a:srgbClr val="000000"/>
                </a:solidFill>
                <a:latin typeface="Arial" charset="0"/>
                <a:ea typeface="Heiti SC Light" charset="-122"/>
                <a:cs typeface="Arial" charset="0"/>
                <a:sym typeface="Gill Sans" charset="0"/>
              </a:rPr>
              <a:t>Diergaarde</a:t>
            </a:r>
            <a:r>
              <a:rPr lang="en-US" altLang="en-US" sz="1800" b="0" dirty="0">
                <a:solidFill>
                  <a:srgbClr val="000000"/>
                </a:solidFill>
                <a:latin typeface="Arial" charset="0"/>
                <a:ea typeface="Heiti SC Light" charset="-122"/>
                <a:cs typeface="Arial" charset="0"/>
                <a:sym typeface="Gill Sans" charset="0"/>
              </a:rPr>
              <a:t>, PhD	Epidemiology Co-I (University of Pittsburgh)</a:t>
            </a:r>
          </a:p>
          <a:p>
            <a:pPr eaLnBrk="1" hangingPunct="1">
              <a:spcBef>
                <a:spcPct val="0"/>
              </a:spcBef>
              <a:buFontTx/>
              <a:buNone/>
            </a:pPr>
            <a:r>
              <a:rPr lang="en-US" altLang="en-US" sz="1800" b="0" dirty="0" err="1">
                <a:solidFill>
                  <a:srgbClr val="000000"/>
                </a:solidFill>
                <a:latin typeface="Arial" charset="0"/>
                <a:ea typeface="Heiti SC Light" charset="-122"/>
                <a:cs typeface="Arial" charset="0"/>
                <a:sym typeface="Gill Sans" charset="0"/>
              </a:rPr>
              <a:t>Sanja</a:t>
            </a:r>
            <a:r>
              <a:rPr lang="en-US" altLang="en-US" sz="1800" b="0" dirty="0">
                <a:solidFill>
                  <a:srgbClr val="000000"/>
                </a:solidFill>
                <a:latin typeface="Arial" charset="0"/>
                <a:ea typeface="Heiti SC Light" charset="-122"/>
                <a:cs typeface="Arial" charset="0"/>
                <a:sym typeface="Gill Sans" charset="0"/>
              </a:rPr>
              <a:t> </a:t>
            </a:r>
            <a:r>
              <a:rPr lang="en-US" altLang="en-US" sz="1800" b="0" dirty="0" err="1">
                <a:solidFill>
                  <a:srgbClr val="000000"/>
                </a:solidFill>
                <a:latin typeface="Arial" charset="0"/>
                <a:ea typeface="Heiti SC Light" charset="-122"/>
                <a:cs typeface="Arial" charset="0"/>
                <a:sym typeface="Gill Sans" charset="0"/>
              </a:rPr>
              <a:t>Dacic</a:t>
            </a:r>
            <a:r>
              <a:rPr lang="en-US" altLang="en-US" sz="1800" b="0" dirty="0">
                <a:solidFill>
                  <a:srgbClr val="000000"/>
                </a:solidFill>
                <a:latin typeface="Arial" charset="0"/>
                <a:ea typeface="Heiti SC Light" charset="-122"/>
                <a:cs typeface="Arial" charset="0"/>
                <a:sym typeface="Gill Sans" charset="0"/>
              </a:rPr>
              <a:t>, MD		Pathology Co-I (University of Pittsburgh</a:t>
            </a:r>
            <a:r>
              <a:rPr lang="en-US" altLang="en-US" sz="1800" b="0" dirty="0" smtClean="0">
                <a:solidFill>
                  <a:srgbClr val="000000"/>
                </a:solidFill>
                <a:latin typeface="Arial" charset="0"/>
                <a:ea typeface="Heiti SC Light" charset="-122"/>
                <a:cs typeface="Arial" charset="0"/>
                <a:sym typeface="Gill Sans" charset="0"/>
              </a:rPr>
              <a:t>)</a:t>
            </a:r>
          </a:p>
          <a:p>
            <a:pPr eaLnBrk="1" hangingPunct="1">
              <a:spcBef>
                <a:spcPct val="0"/>
              </a:spcBef>
              <a:buNone/>
            </a:pPr>
            <a:r>
              <a:rPr lang="en-US" altLang="en-US" sz="1800" b="0" dirty="0" smtClean="0">
                <a:solidFill>
                  <a:srgbClr val="000000"/>
                </a:solidFill>
                <a:latin typeface="Arial" charset="0"/>
                <a:ea typeface="Heiti SC Light" charset="-122"/>
                <a:cs typeface="Arial" charset="0"/>
                <a:sym typeface="Gill Sans" charset="0"/>
              </a:rPr>
              <a:t>Tom </a:t>
            </a:r>
            <a:r>
              <a:rPr lang="en-US" altLang="en-US" sz="1800" b="0" dirty="0" err="1" smtClean="0">
                <a:solidFill>
                  <a:srgbClr val="000000"/>
                </a:solidFill>
                <a:latin typeface="Arial" charset="0"/>
                <a:ea typeface="Heiti SC Light" charset="-122"/>
                <a:cs typeface="Arial" charset="0"/>
                <a:sym typeface="Gill Sans" charset="0"/>
              </a:rPr>
              <a:t>Pisanic</a:t>
            </a:r>
            <a:r>
              <a:rPr lang="en-US" altLang="en-US" sz="1800" b="0" dirty="0" smtClean="0">
                <a:solidFill>
                  <a:srgbClr val="000000"/>
                </a:solidFill>
                <a:latin typeface="Arial" charset="0"/>
                <a:ea typeface="Heiti SC Light" charset="-122"/>
                <a:cs typeface="Arial" charset="0"/>
                <a:sym typeface="Gill Sans" charset="0"/>
              </a:rPr>
              <a:t>, PhD		Biomedical Engineering </a:t>
            </a:r>
            <a:r>
              <a:rPr lang="en-US" altLang="en-US" sz="1600" b="0" dirty="0" smtClean="0">
                <a:solidFill>
                  <a:srgbClr val="000000"/>
                </a:solidFill>
                <a:latin typeface="Arial" charset="0"/>
                <a:ea typeface="Heiti SC Light" charset="-122"/>
                <a:cs typeface="Arial" charset="0"/>
                <a:sym typeface="Gill Sans" charset="0"/>
              </a:rPr>
              <a:t>Co-I (Johns Hopkins)</a:t>
            </a:r>
            <a:endParaRPr lang="en-US" altLang="en-US" sz="1600" b="0" dirty="0">
              <a:solidFill>
                <a:srgbClr val="1F497D"/>
              </a:solidFill>
              <a:latin typeface="Arial" charset="0"/>
              <a:ea typeface="Heiti SC Light" charset="-122"/>
              <a:cs typeface="Arial" charset="0"/>
            </a:endParaRPr>
          </a:p>
        </p:txBody>
      </p:sp>
      <p:sp>
        <p:nvSpPr>
          <p:cNvPr id="14339" name="Rectangle 1"/>
          <p:cNvSpPr>
            <a:spLocks noChangeArrowheads="1"/>
          </p:cNvSpPr>
          <p:nvPr/>
        </p:nvSpPr>
        <p:spPr bwMode="auto">
          <a:xfrm>
            <a:off x="285750" y="446088"/>
            <a:ext cx="8359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2000" dirty="0" smtClean="0"/>
              <a:t>Approaches to Improving DNA </a:t>
            </a:r>
            <a:r>
              <a:rPr lang="en-US" altLang="x-none" sz="2000" dirty="0"/>
              <a:t>Methylation </a:t>
            </a:r>
            <a:r>
              <a:rPr lang="en-US" altLang="x-none" sz="2000" dirty="0" smtClean="0"/>
              <a:t>Detection</a:t>
            </a:r>
          </a:p>
          <a:p>
            <a:pPr algn="ctr"/>
            <a:r>
              <a:rPr lang="en-US" altLang="x-none" sz="2000" dirty="0" smtClean="0"/>
              <a:t>Meeting the Requirements for Early Detection</a:t>
            </a:r>
            <a:endParaRPr lang="en-US" altLang="x-none" sz="2000" dirty="0"/>
          </a:p>
        </p:txBody>
      </p:sp>
      <p:sp>
        <p:nvSpPr>
          <p:cNvPr id="14340" name="TextBox 2"/>
          <p:cNvSpPr txBox="1">
            <a:spLocks noChangeArrowheads="1"/>
          </p:cNvSpPr>
          <p:nvPr/>
        </p:nvSpPr>
        <p:spPr bwMode="auto">
          <a:xfrm>
            <a:off x="3860800" y="1704975"/>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2000">
                <a:latin typeface="Arial" charset="0"/>
              </a:rPr>
              <a:t>Team: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952" y="1713577"/>
            <a:ext cx="7978262" cy="398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4"/>
          <p:cNvSpPr>
            <a:spLocks noChangeArrowheads="1"/>
          </p:cNvSpPr>
          <p:nvPr/>
        </p:nvSpPr>
        <p:spPr bwMode="auto">
          <a:xfrm>
            <a:off x="922440" y="652062"/>
            <a:ext cx="76899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2000">
                <a:latin typeface="Arial" charset="0"/>
              </a:rPr>
              <a:t>CDO1 Methylation:  Cancer Specific </a:t>
            </a:r>
            <a:r>
              <a:rPr lang="en-US" altLang="en-US" sz="2000" smtClean="0">
                <a:latin typeface="Arial" charset="0"/>
              </a:rPr>
              <a:t>Silencing in Lung Cancer</a:t>
            </a:r>
            <a:endParaRPr lang="en-US" altLang="en-US" sz="2000">
              <a:latin typeface="Arial" charset="0"/>
            </a:endParaRPr>
          </a:p>
        </p:txBody>
      </p:sp>
      <p:cxnSp>
        <p:nvCxnSpPr>
          <p:cNvPr id="3" name="Straight Connector 2"/>
          <p:cNvCxnSpPr/>
          <p:nvPr/>
        </p:nvCxnSpPr>
        <p:spPr>
          <a:xfrm>
            <a:off x="1293093" y="2284924"/>
            <a:ext cx="0" cy="27563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66912" y="2343918"/>
            <a:ext cx="0" cy="27563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66912" y="5850025"/>
            <a:ext cx="2550698" cy="307777"/>
          </a:xfrm>
          <a:prstGeom prst="rect">
            <a:avLst/>
          </a:prstGeom>
          <a:noFill/>
        </p:spPr>
        <p:txBody>
          <a:bodyPr wrap="none" rtlCol="0">
            <a:spAutoFit/>
          </a:bodyPr>
          <a:lstStyle/>
          <a:p>
            <a:r>
              <a:rPr lang="en-US" smtClean="0"/>
              <a:t>Potential Driver </a:t>
            </a:r>
            <a:r>
              <a:rPr lang="en-US" dirty="0" smtClean="0"/>
              <a:t>Methylation</a:t>
            </a:r>
            <a:endParaRPr lang="en-US" dirty="0"/>
          </a:p>
        </p:txBody>
      </p:sp>
    </p:spTree>
    <p:extLst>
      <p:ext uri="{BB962C8B-B14F-4D97-AF65-F5344CB8AC3E}">
        <p14:creationId xmlns:p14="http://schemas.microsoft.com/office/powerpoint/2010/main" val="376884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792" y="1278193"/>
            <a:ext cx="8003458" cy="400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4"/>
          <p:cNvSpPr>
            <a:spLocks noChangeArrowheads="1"/>
          </p:cNvSpPr>
          <p:nvPr/>
        </p:nvSpPr>
        <p:spPr bwMode="auto">
          <a:xfrm>
            <a:off x="1391416" y="253755"/>
            <a:ext cx="67140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2000" dirty="0">
                <a:latin typeface="Arial" charset="0"/>
              </a:rPr>
              <a:t>TAC1 Methylation:  </a:t>
            </a:r>
            <a:r>
              <a:rPr lang="en-US" altLang="en-US" sz="2000" dirty="0" smtClean="0">
                <a:latin typeface="Arial" charset="0"/>
              </a:rPr>
              <a:t>Cancer Specific DNA Methylation</a:t>
            </a:r>
          </a:p>
          <a:p>
            <a:pPr algn="ctr">
              <a:spcBef>
                <a:spcPct val="0"/>
              </a:spcBef>
              <a:buFontTx/>
              <a:buNone/>
            </a:pPr>
            <a:r>
              <a:rPr lang="en-US" altLang="en-US" sz="2000" dirty="0" smtClean="0">
                <a:latin typeface="Arial" charset="0"/>
              </a:rPr>
              <a:t>Baseline inactive gene in Lung Cancer </a:t>
            </a:r>
            <a:endParaRPr lang="en-US" altLang="en-US" sz="2000" dirty="0">
              <a:latin typeface="Arial" charset="0"/>
            </a:endParaRPr>
          </a:p>
        </p:txBody>
      </p:sp>
      <p:cxnSp>
        <p:nvCxnSpPr>
          <p:cNvPr id="6" name="Straight Connector 5"/>
          <p:cNvCxnSpPr/>
          <p:nvPr/>
        </p:nvCxnSpPr>
        <p:spPr>
          <a:xfrm>
            <a:off x="1391416" y="1911298"/>
            <a:ext cx="0" cy="27563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65235" y="1970292"/>
            <a:ext cx="0" cy="27563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604933" y="5596474"/>
            <a:ext cx="2872902" cy="738664"/>
          </a:xfrm>
          <a:prstGeom prst="rect">
            <a:avLst/>
          </a:prstGeom>
          <a:noFill/>
        </p:spPr>
        <p:txBody>
          <a:bodyPr wrap="none" rtlCol="0">
            <a:spAutoFit/>
          </a:bodyPr>
          <a:lstStyle/>
          <a:p>
            <a:r>
              <a:rPr lang="en-US" dirty="0" smtClean="0"/>
              <a:t>Passenger Methylation</a:t>
            </a:r>
          </a:p>
          <a:p>
            <a:r>
              <a:rPr lang="en-US" b="0" dirty="0" smtClean="0"/>
              <a:t>Still potential Detection </a:t>
            </a:r>
            <a:r>
              <a:rPr lang="en-US" b="0" dirty="0" smtClean="0"/>
              <a:t>Biomarker</a:t>
            </a:r>
          </a:p>
          <a:p>
            <a:r>
              <a:rPr lang="en-US" b="0" dirty="0" smtClean="0"/>
              <a:t>Tumor Specific Methylation</a:t>
            </a:r>
            <a:endParaRPr lang="en-US" b="0" dirty="0"/>
          </a:p>
        </p:txBody>
      </p:sp>
    </p:spTree>
    <p:extLst>
      <p:ext uri="{BB962C8B-B14F-4D97-AF65-F5344CB8AC3E}">
        <p14:creationId xmlns:p14="http://schemas.microsoft.com/office/powerpoint/2010/main" val="1362533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540"/>
          <a:stretch/>
        </p:blipFill>
        <p:spPr bwMode="auto">
          <a:xfrm>
            <a:off x="1719263" y="1174052"/>
            <a:ext cx="5705475" cy="48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324864"/>
            <a:ext cx="9810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590800" y="1324864"/>
            <a:ext cx="3733800" cy="177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rot="5400000">
            <a:off x="4635500" y="3090164"/>
            <a:ext cx="3962400" cy="787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685" name="TextBox 2"/>
          <p:cNvSpPr txBox="1">
            <a:spLocks noChangeArrowheads="1"/>
          </p:cNvSpPr>
          <p:nvPr/>
        </p:nvSpPr>
        <p:spPr bwMode="auto">
          <a:xfrm>
            <a:off x="3962400" y="1285177"/>
            <a:ext cx="1162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37931725" indent="-37474525">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x-none" sz="1400">
                <a:latin typeface="Arial" charset="0"/>
              </a:rPr>
              <a:t>Squamous</a:t>
            </a:r>
          </a:p>
        </p:txBody>
      </p:sp>
      <p:sp>
        <p:nvSpPr>
          <p:cNvPr id="71686" name="TextBox 6"/>
          <p:cNvSpPr txBox="1">
            <a:spLocks noChangeArrowheads="1"/>
          </p:cNvSpPr>
          <p:nvPr/>
        </p:nvSpPr>
        <p:spPr bwMode="auto">
          <a:xfrm>
            <a:off x="6248400" y="1197864"/>
            <a:ext cx="798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37931725" indent="-37474525">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x-none" sz="1400">
                <a:latin typeface="Arial" charset="0"/>
              </a:rPr>
              <a:t>Adeno</a:t>
            </a:r>
          </a:p>
        </p:txBody>
      </p:sp>
      <p:sp>
        <p:nvSpPr>
          <p:cNvPr id="71687" name="TextBox 3"/>
          <p:cNvSpPr txBox="1">
            <a:spLocks noChangeArrowheads="1"/>
          </p:cNvSpPr>
          <p:nvPr/>
        </p:nvSpPr>
        <p:spPr bwMode="auto">
          <a:xfrm>
            <a:off x="1488703" y="351696"/>
            <a:ext cx="68982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37931725" indent="-37474525">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x-none" sz="2000" dirty="0" smtClean="0">
                <a:latin typeface="Arial" charset="0"/>
              </a:rPr>
              <a:t>Methylation </a:t>
            </a:r>
            <a:r>
              <a:rPr lang="en-US" altLang="x-none" sz="2000" dirty="0">
                <a:latin typeface="Arial" charset="0"/>
              </a:rPr>
              <a:t>of </a:t>
            </a:r>
            <a:r>
              <a:rPr lang="en-US" altLang="x-none" sz="2000" dirty="0" smtClean="0">
                <a:latin typeface="Arial" charset="0"/>
              </a:rPr>
              <a:t>p40 (p63) promoter---Tissue Specificity</a:t>
            </a:r>
          </a:p>
          <a:p>
            <a:pPr algn="ctr">
              <a:spcBef>
                <a:spcPct val="0"/>
              </a:spcBef>
              <a:buFontTx/>
              <a:buNone/>
            </a:pPr>
            <a:r>
              <a:rPr lang="en-US" altLang="x-none" sz="2000" dirty="0" smtClean="0">
                <a:latin typeface="Arial" charset="0"/>
              </a:rPr>
              <a:t>Cell of Origin Epigenetic Determinant </a:t>
            </a:r>
            <a:endParaRPr lang="en-US" altLang="x-none" sz="2000" dirty="0">
              <a:latin typeface="Arial" charset="0"/>
            </a:endParaRPr>
          </a:p>
        </p:txBody>
      </p:sp>
      <p:sp>
        <p:nvSpPr>
          <p:cNvPr id="9" name="TextBox 8"/>
          <p:cNvSpPr txBox="1"/>
          <p:nvPr/>
        </p:nvSpPr>
        <p:spPr>
          <a:xfrm>
            <a:off x="5356942" y="6060059"/>
            <a:ext cx="2350323" cy="523220"/>
          </a:xfrm>
          <a:prstGeom prst="rect">
            <a:avLst/>
          </a:prstGeom>
          <a:noFill/>
        </p:spPr>
        <p:txBody>
          <a:bodyPr wrap="none" rtlCol="0">
            <a:spAutoFit/>
          </a:bodyPr>
          <a:lstStyle/>
          <a:p>
            <a:r>
              <a:rPr lang="en-US" dirty="0" smtClean="0"/>
              <a:t>Cell of O</a:t>
            </a:r>
            <a:r>
              <a:rPr lang="en-US" dirty="0" smtClean="0"/>
              <a:t>rigin </a:t>
            </a:r>
            <a:r>
              <a:rPr lang="en-US" dirty="0" smtClean="0"/>
              <a:t>Methylation</a:t>
            </a:r>
          </a:p>
          <a:p>
            <a:r>
              <a:rPr lang="en-US" b="0" dirty="0" smtClean="0"/>
              <a:t>Not a Detection </a:t>
            </a:r>
            <a:r>
              <a:rPr lang="en-US" b="0" dirty="0" smtClean="0"/>
              <a:t>Biomarker</a:t>
            </a:r>
            <a:endParaRPr lang="en-US" b="0" dirty="0"/>
          </a:p>
        </p:txBody>
      </p:sp>
    </p:spTree>
    <p:extLst>
      <p:ext uri="{BB962C8B-B14F-4D97-AF65-F5344CB8AC3E}">
        <p14:creationId xmlns:p14="http://schemas.microsoft.com/office/powerpoint/2010/main" val="616719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0"/>
          <p:cNvSpPr>
            <a:spLocks noChangeArrowheads="1"/>
          </p:cNvSpPr>
          <p:nvPr/>
        </p:nvSpPr>
        <p:spPr bwMode="auto">
          <a:xfrm>
            <a:off x="439738" y="3371850"/>
            <a:ext cx="7285037" cy="784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457200" indent="-457200">
              <a:defRPr sz="1400" b="1">
                <a:solidFill>
                  <a:schemeClr val="tx1"/>
                </a:solidFill>
                <a:latin typeface="Arial" charset="0"/>
                <a:ea typeface="MS PGothic" charset="-128"/>
              </a:defRPr>
            </a:lvl1pPr>
            <a:lvl2pPr marL="914400" indent="-457200">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eaLnBrk="1" hangingPunct="1">
              <a:buFont typeface="Calibri" charset="0"/>
              <a:buAutoNum type="arabicPeriod"/>
            </a:pPr>
            <a:r>
              <a:rPr lang="en-US" altLang="x-none" sz="1800" dirty="0">
                <a:solidFill>
                  <a:srgbClr val="000000"/>
                </a:solidFill>
                <a:latin typeface="Calibri" charset="0"/>
              </a:rPr>
              <a:t>Highly Prevalent Tumor Specific Methylation Defined for Lung CA</a:t>
            </a:r>
          </a:p>
          <a:p>
            <a:pPr lvl="1" eaLnBrk="1" hangingPunct="1">
              <a:buFont typeface="Arial" charset="0"/>
              <a:buChar char="•"/>
            </a:pPr>
            <a:r>
              <a:rPr lang="en-US" altLang="x-none" sz="1800" b="0" dirty="0">
                <a:solidFill>
                  <a:srgbClr val="000000"/>
                </a:solidFill>
                <a:latin typeface="Calibri" charset="0"/>
              </a:rPr>
              <a:t>6 gene panel with individual 77-93% prevalence in stage I lung cancer</a:t>
            </a:r>
          </a:p>
          <a:p>
            <a:pPr lvl="1" eaLnBrk="1" hangingPunct="1">
              <a:buFont typeface="Arial" charset="0"/>
              <a:buChar char="•"/>
            </a:pPr>
            <a:r>
              <a:rPr lang="en-US" altLang="x-none" sz="1800" b="0" dirty="0">
                <a:solidFill>
                  <a:srgbClr val="000000"/>
                </a:solidFill>
                <a:latin typeface="Calibri" charset="0"/>
              </a:rPr>
              <a:t>Wrangle et al, </a:t>
            </a:r>
            <a:r>
              <a:rPr lang="en-US" altLang="x-none" sz="1800" b="0" i="1" dirty="0">
                <a:solidFill>
                  <a:srgbClr val="000000"/>
                </a:solidFill>
                <a:latin typeface="Calibri" charset="0"/>
              </a:rPr>
              <a:t>Clinical Cancer Research</a:t>
            </a:r>
            <a:r>
              <a:rPr lang="en-US" altLang="x-none" sz="1800" b="0" dirty="0">
                <a:solidFill>
                  <a:srgbClr val="000000"/>
                </a:solidFill>
                <a:latin typeface="Calibri" charset="0"/>
              </a:rPr>
              <a:t>, 2014</a:t>
            </a:r>
          </a:p>
          <a:p>
            <a:pPr eaLnBrk="1" hangingPunct="1">
              <a:buFont typeface="Calibri" charset="0"/>
              <a:buAutoNum type="arabicPeriod"/>
            </a:pPr>
            <a:r>
              <a:rPr lang="en-US" altLang="x-none" sz="1800" dirty="0">
                <a:solidFill>
                  <a:srgbClr val="000000"/>
                </a:solidFill>
                <a:latin typeface="Calibri" charset="0"/>
              </a:rPr>
              <a:t>Improved Sensitivity using Integrated Methylation Analysis</a:t>
            </a:r>
          </a:p>
          <a:p>
            <a:pPr lvl="1" eaLnBrk="1" hangingPunct="1">
              <a:buFont typeface="Arial" charset="0"/>
              <a:buChar char="•"/>
            </a:pPr>
            <a:r>
              <a:rPr lang="en-US" altLang="x-none" sz="1800" b="0" dirty="0" smtClean="0">
                <a:solidFill>
                  <a:srgbClr val="000000"/>
                </a:solidFill>
                <a:latin typeface="Calibri" charset="0"/>
              </a:rPr>
              <a:t>Problems of small DNA quantities, fragmentation and damage in processing</a:t>
            </a:r>
          </a:p>
          <a:p>
            <a:pPr lvl="1" eaLnBrk="1" hangingPunct="1">
              <a:buFont typeface="Arial" charset="0"/>
              <a:buChar char="•"/>
            </a:pPr>
            <a:r>
              <a:rPr lang="en-US" altLang="x-none" sz="1800" b="0" dirty="0" smtClean="0">
                <a:solidFill>
                  <a:srgbClr val="000000"/>
                </a:solidFill>
                <a:latin typeface="Calibri" charset="0"/>
              </a:rPr>
              <a:t>Net </a:t>
            </a:r>
            <a:r>
              <a:rPr lang="en-US" altLang="x-none" sz="1800" b="0" dirty="0">
                <a:solidFill>
                  <a:srgbClr val="000000"/>
                </a:solidFill>
                <a:latin typeface="Calibri" charset="0"/>
              </a:rPr>
              <a:t>Result is ~25-100  fold improvement in amplifiable </a:t>
            </a:r>
            <a:r>
              <a:rPr lang="en-US" altLang="x-none" sz="1800" b="0" dirty="0" smtClean="0">
                <a:solidFill>
                  <a:srgbClr val="000000"/>
                </a:solidFill>
                <a:latin typeface="Calibri" charset="0"/>
              </a:rPr>
              <a:t>DNA</a:t>
            </a:r>
          </a:p>
          <a:p>
            <a:pPr lvl="1" eaLnBrk="1" hangingPunct="1">
              <a:buFont typeface="Arial" charset="0"/>
              <a:buChar char="•"/>
            </a:pPr>
            <a:r>
              <a:rPr lang="en-US" altLang="x-none" sz="1800" b="0" dirty="0" smtClean="0">
                <a:solidFill>
                  <a:srgbClr val="000000"/>
                </a:solidFill>
                <a:latin typeface="Calibri" charset="0"/>
              </a:rPr>
              <a:t>0.5-2 ml plasma </a:t>
            </a:r>
            <a:endParaRPr lang="en-US" altLang="x-none" sz="1800" b="0" dirty="0">
              <a:solidFill>
                <a:srgbClr val="000000"/>
              </a:solidFill>
              <a:latin typeface="Calibri" charset="0"/>
            </a:endParaRPr>
          </a:p>
          <a:p>
            <a:pPr lvl="1" eaLnBrk="1" hangingPunct="1">
              <a:buFont typeface="Arial" charset="0"/>
              <a:buChar char="•"/>
            </a:pPr>
            <a:r>
              <a:rPr lang="en-US" altLang="x-none" sz="1800" b="0" dirty="0">
                <a:solidFill>
                  <a:srgbClr val="000000"/>
                </a:solidFill>
                <a:latin typeface="Calibri" charset="0"/>
              </a:rPr>
              <a:t>VJ Bailey et al, </a:t>
            </a:r>
            <a:r>
              <a:rPr lang="en-US" altLang="x-none" sz="1800" b="0" i="1" dirty="0">
                <a:solidFill>
                  <a:srgbClr val="000000"/>
                </a:solidFill>
                <a:latin typeface="Calibri" charset="0"/>
              </a:rPr>
              <a:t>Clinical </a:t>
            </a:r>
            <a:r>
              <a:rPr lang="en-US" altLang="x-none" sz="1800" b="0" i="1" dirty="0" err="1">
                <a:solidFill>
                  <a:srgbClr val="000000"/>
                </a:solidFill>
                <a:latin typeface="Calibri" charset="0"/>
              </a:rPr>
              <a:t>Chem</a:t>
            </a:r>
            <a:r>
              <a:rPr lang="en-US" altLang="x-none" sz="1800" b="0" dirty="0">
                <a:solidFill>
                  <a:srgbClr val="000000"/>
                </a:solidFill>
                <a:latin typeface="Calibri" charset="0"/>
              </a:rPr>
              <a:t>, 2010, B Keeley et al, Clinical </a:t>
            </a:r>
            <a:r>
              <a:rPr lang="en-US" altLang="x-none" sz="1800" b="0" dirty="0" err="1">
                <a:solidFill>
                  <a:srgbClr val="000000"/>
                </a:solidFill>
                <a:latin typeface="Calibri" charset="0"/>
              </a:rPr>
              <a:t>Chim</a:t>
            </a:r>
            <a:r>
              <a:rPr lang="en-US" altLang="x-none" sz="1800" b="0" dirty="0">
                <a:solidFill>
                  <a:srgbClr val="000000"/>
                </a:solidFill>
                <a:latin typeface="Calibri" charset="0"/>
              </a:rPr>
              <a:t> </a:t>
            </a:r>
            <a:r>
              <a:rPr lang="en-US" altLang="x-none" sz="1800" b="0" dirty="0" err="1">
                <a:solidFill>
                  <a:srgbClr val="000000"/>
                </a:solidFill>
                <a:latin typeface="Calibri" charset="0"/>
              </a:rPr>
              <a:t>Acta</a:t>
            </a:r>
            <a:r>
              <a:rPr lang="en-US" altLang="x-none" sz="1800" b="0" dirty="0">
                <a:solidFill>
                  <a:srgbClr val="000000"/>
                </a:solidFill>
                <a:latin typeface="Calibri" charset="0"/>
              </a:rPr>
              <a:t>, </a:t>
            </a:r>
            <a:r>
              <a:rPr lang="en-US" altLang="x-none" sz="1800" b="0" dirty="0" smtClean="0">
                <a:solidFill>
                  <a:srgbClr val="000000"/>
                </a:solidFill>
                <a:latin typeface="Calibri" charset="0"/>
              </a:rPr>
              <a:t>2013</a:t>
            </a:r>
            <a:endParaRPr lang="en-US" altLang="x-none" sz="1800" dirty="0" smtClean="0">
              <a:solidFill>
                <a:srgbClr val="000000"/>
              </a:solidFill>
              <a:latin typeface="Calibri" charset="0"/>
            </a:endParaRPr>
          </a:p>
          <a:p>
            <a:pPr eaLnBrk="1" hangingPunct="1">
              <a:buFont typeface="Calibri" charset="0"/>
              <a:buAutoNum type="arabicPeriod"/>
            </a:pPr>
            <a:r>
              <a:rPr lang="en-US" altLang="x-none" sz="1800" dirty="0" smtClean="0">
                <a:solidFill>
                  <a:srgbClr val="000000"/>
                </a:solidFill>
                <a:latin typeface="Calibri" charset="0"/>
              </a:rPr>
              <a:t>Improved Methods for Detection</a:t>
            </a:r>
          </a:p>
          <a:p>
            <a:pPr lvl="1" eaLnBrk="1" hangingPunct="1">
              <a:buFont typeface="Arial" charset="0"/>
              <a:buChar char="•"/>
            </a:pPr>
            <a:r>
              <a:rPr lang="en-US" altLang="x-none" sz="1800" b="0" dirty="0" smtClean="0">
                <a:solidFill>
                  <a:srgbClr val="000000"/>
                </a:solidFill>
                <a:latin typeface="Calibri" charset="0"/>
              </a:rPr>
              <a:t>Next </a:t>
            </a:r>
            <a:r>
              <a:rPr lang="en-US" altLang="x-none" sz="1800" b="0" dirty="0">
                <a:solidFill>
                  <a:srgbClr val="000000"/>
                </a:solidFill>
                <a:latin typeface="Calibri" charset="0"/>
              </a:rPr>
              <a:t>generation methylation detection</a:t>
            </a:r>
          </a:p>
          <a:p>
            <a:pPr lvl="1" eaLnBrk="1" hangingPunct="1">
              <a:buFont typeface="Arial" charset="0"/>
              <a:buChar char="•"/>
            </a:pPr>
            <a:r>
              <a:rPr lang="en-US" altLang="x-none" sz="1800" b="0" dirty="0">
                <a:solidFill>
                  <a:srgbClr val="000000"/>
                </a:solidFill>
                <a:latin typeface="Calibri" charset="0"/>
              </a:rPr>
              <a:t>Bailey VJ et al, </a:t>
            </a:r>
            <a:r>
              <a:rPr lang="en-US" altLang="x-none" sz="1800" b="0" i="1" dirty="0">
                <a:solidFill>
                  <a:srgbClr val="000000"/>
                </a:solidFill>
                <a:latin typeface="Calibri" charset="0"/>
              </a:rPr>
              <a:t>Genome Res</a:t>
            </a:r>
            <a:r>
              <a:rPr lang="en-US" altLang="x-none" sz="1800" b="0" dirty="0">
                <a:solidFill>
                  <a:srgbClr val="000000"/>
                </a:solidFill>
                <a:latin typeface="Calibri" charset="0"/>
              </a:rPr>
              <a:t>, 2009, </a:t>
            </a:r>
            <a:r>
              <a:rPr lang="en-US" altLang="x-none" sz="1800" b="0" dirty="0" err="1">
                <a:solidFill>
                  <a:srgbClr val="000000"/>
                </a:solidFill>
                <a:latin typeface="Calibri" charset="0"/>
              </a:rPr>
              <a:t>Pisanic</a:t>
            </a:r>
            <a:r>
              <a:rPr lang="en-US" altLang="x-none" sz="1800" b="0" dirty="0">
                <a:solidFill>
                  <a:srgbClr val="000000"/>
                </a:solidFill>
                <a:latin typeface="Calibri" charset="0"/>
              </a:rPr>
              <a:t> II TR et al, </a:t>
            </a:r>
            <a:r>
              <a:rPr lang="en-US" altLang="x-none" sz="1800" b="0" i="1" dirty="0">
                <a:solidFill>
                  <a:srgbClr val="000000"/>
                </a:solidFill>
                <a:latin typeface="Calibri" charset="0"/>
              </a:rPr>
              <a:t>NAR</a:t>
            </a:r>
            <a:r>
              <a:rPr lang="en-US" altLang="x-none" sz="1800" b="0" dirty="0">
                <a:solidFill>
                  <a:srgbClr val="000000"/>
                </a:solidFill>
                <a:latin typeface="Calibri" charset="0"/>
              </a:rPr>
              <a:t>, 2015, </a:t>
            </a:r>
          </a:p>
          <a:p>
            <a:pPr eaLnBrk="1" hangingPunct="1"/>
            <a:endParaRPr lang="en-US" altLang="x-none" sz="1800" dirty="0">
              <a:solidFill>
                <a:srgbClr val="000000"/>
              </a:solidFill>
            </a:endParaRPr>
          </a:p>
          <a:p>
            <a:pPr eaLnBrk="1" hangingPunct="1">
              <a:buFont typeface="Calibri" charset="0"/>
              <a:buAutoNum type="arabicPeriod"/>
            </a:pPr>
            <a:endParaRPr lang="fr-FR" altLang="x-none" sz="1800" dirty="0">
              <a:solidFill>
                <a:srgbClr val="000000"/>
              </a:solidFill>
            </a:endParaRPr>
          </a:p>
        </p:txBody>
      </p:sp>
      <p:sp>
        <p:nvSpPr>
          <p:cNvPr id="4" name="TextBox 3"/>
          <p:cNvSpPr txBox="1"/>
          <p:nvPr/>
        </p:nvSpPr>
        <p:spPr>
          <a:xfrm>
            <a:off x="98325" y="706438"/>
            <a:ext cx="8931484" cy="461665"/>
          </a:xfrm>
          <a:prstGeom prst="rect">
            <a:avLst/>
          </a:prstGeom>
          <a:noFill/>
        </p:spPr>
        <p:txBody>
          <a:bodyPr wrap="none">
            <a:spAutoFit/>
          </a:bodyPr>
          <a:lstStyle/>
          <a:p>
            <a:pPr algn="ctr" eaLnBrk="1" fontAlgn="auto" hangingPunct="1">
              <a:spcBef>
                <a:spcPts val="0"/>
              </a:spcBef>
              <a:spcAft>
                <a:spcPts val="0"/>
              </a:spcAft>
              <a:defRPr/>
            </a:pPr>
            <a:r>
              <a:rPr lang="en-US" sz="2400" dirty="0">
                <a:solidFill>
                  <a:prstClr val="black"/>
                </a:solidFill>
                <a:latin typeface="Calibri"/>
                <a:ea typeface="+mn-ea"/>
              </a:rPr>
              <a:t>Innovations </a:t>
            </a:r>
            <a:r>
              <a:rPr lang="en-US" sz="2400" dirty="0" smtClean="0">
                <a:solidFill>
                  <a:prstClr val="black"/>
                </a:solidFill>
                <a:latin typeface="Calibri"/>
                <a:ea typeface="+mn-ea"/>
              </a:rPr>
              <a:t>Necessary for Ultrasensitive </a:t>
            </a:r>
            <a:r>
              <a:rPr lang="en-US" sz="2400" dirty="0">
                <a:solidFill>
                  <a:prstClr val="black"/>
                </a:solidFill>
                <a:latin typeface="Calibri"/>
                <a:ea typeface="+mn-ea"/>
              </a:rPr>
              <a:t>DNA Methylation Detection</a:t>
            </a:r>
          </a:p>
        </p:txBody>
      </p:sp>
    </p:spTree>
    <p:extLst>
      <p:ext uri="{BB962C8B-B14F-4D97-AF65-F5344CB8AC3E}">
        <p14:creationId xmlns:p14="http://schemas.microsoft.com/office/powerpoint/2010/main" val="468030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00013" y="109697"/>
            <a:ext cx="9043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0" algn="l"/>
              </a:tabLst>
              <a:defRPr sz="1400" b="1">
                <a:solidFill>
                  <a:schemeClr val="tx1"/>
                </a:solidFill>
                <a:latin typeface="Arial" charset="0"/>
                <a:ea typeface="MS PGothic" charset="-128"/>
              </a:defRPr>
            </a:lvl1pPr>
            <a:lvl2pPr marL="742950" indent="-285750">
              <a:tabLst>
                <a:tab pos="0" algn="l"/>
              </a:tabLst>
              <a:defRPr sz="1400" b="1">
                <a:solidFill>
                  <a:schemeClr val="tx1"/>
                </a:solidFill>
                <a:latin typeface="Arial" charset="0"/>
                <a:ea typeface="MS PGothic" charset="-128"/>
              </a:defRPr>
            </a:lvl2pPr>
            <a:lvl3pPr marL="1143000" indent="-228600">
              <a:tabLst>
                <a:tab pos="0" algn="l"/>
              </a:tabLst>
              <a:defRPr sz="1400" b="1">
                <a:solidFill>
                  <a:schemeClr val="tx1"/>
                </a:solidFill>
                <a:latin typeface="Arial" charset="0"/>
                <a:ea typeface="MS PGothic" charset="-128"/>
              </a:defRPr>
            </a:lvl3pPr>
            <a:lvl4pPr marL="1600200" indent="-228600">
              <a:tabLst>
                <a:tab pos="0" algn="l"/>
              </a:tabLst>
              <a:defRPr sz="1400" b="1">
                <a:solidFill>
                  <a:schemeClr val="tx1"/>
                </a:solidFill>
                <a:latin typeface="Arial" charset="0"/>
                <a:ea typeface="MS PGothic" charset="-128"/>
              </a:defRPr>
            </a:lvl4pPr>
            <a:lvl5pPr marL="2057400" indent="-228600">
              <a:tabLst>
                <a:tab pos="0" algn="l"/>
              </a:tabLst>
              <a:defRPr sz="1400" b="1">
                <a:solidFill>
                  <a:schemeClr val="tx1"/>
                </a:solidFill>
                <a:latin typeface="Arial" charset="0"/>
                <a:ea typeface="MS PGothic" charset="-128"/>
              </a:defRPr>
            </a:lvl5pPr>
            <a:lvl6pPr marL="2514600" indent="-228600" eaLnBrk="0" fontAlgn="base" hangingPunct="0">
              <a:spcBef>
                <a:spcPct val="0"/>
              </a:spcBef>
              <a:spcAft>
                <a:spcPct val="0"/>
              </a:spcAft>
              <a:tabLst>
                <a:tab pos="0" algn="l"/>
              </a:tabLst>
              <a:defRPr sz="1400" b="1">
                <a:solidFill>
                  <a:schemeClr val="tx1"/>
                </a:solidFill>
                <a:latin typeface="Arial" charset="0"/>
                <a:ea typeface="MS PGothic" charset="-128"/>
              </a:defRPr>
            </a:lvl6pPr>
            <a:lvl7pPr marL="2971800" indent="-228600" eaLnBrk="0" fontAlgn="base" hangingPunct="0">
              <a:spcBef>
                <a:spcPct val="0"/>
              </a:spcBef>
              <a:spcAft>
                <a:spcPct val="0"/>
              </a:spcAft>
              <a:tabLst>
                <a:tab pos="0" algn="l"/>
              </a:tabLst>
              <a:defRPr sz="1400" b="1">
                <a:solidFill>
                  <a:schemeClr val="tx1"/>
                </a:solidFill>
                <a:latin typeface="Arial" charset="0"/>
                <a:ea typeface="MS PGothic" charset="-128"/>
              </a:defRPr>
            </a:lvl7pPr>
            <a:lvl8pPr marL="3429000" indent="-228600" eaLnBrk="0" fontAlgn="base" hangingPunct="0">
              <a:spcBef>
                <a:spcPct val="0"/>
              </a:spcBef>
              <a:spcAft>
                <a:spcPct val="0"/>
              </a:spcAft>
              <a:tabLst>
                <a:tab pos="0" algn="l"/>
              </a:tabLst>
              <a:defRPr sz="1400" b="1">
                <a:solidFill>
                  <a:schemeClr val="tx1"/>
                </a:solidFill>
                <a:latin typeface="Arial" charset="0"/>
                <a:ea typeface="MS PGothic" charset="-128"/>
              </a:defRPr>
            </a:lvl8pPr>
            <a:lvl9pPr marL="3886200" indent="-228600" eaLnBrk="0" fontAlgn="base" hangingPunct="0">
              <a:spcBef>
                <a:spcPct val="0"/>
              </a:spcBef>
              <a:spcAft>
                <a:spcPct val="0"/>
              </a:spcAft>
              <a:tabLst>
                <a:tab pos="0" algn="l"/>
              </a:tabLst>
              <a:defRPr sz="1400" b="1">
                <a:solidFill>
                  <a:schemeClr val="tx1"/>
                </a:solidFill>
                <a:latin typeface="Arial" charset="0"/>
                <a:ea typeface="MS PGothic" charset="-128"/>
              </a:defRPr>
            </a:lvl9pPr>
          </a:lstStyle>
          <a:p>
            <a:pPr algn="ctr"/>
            <a:r>
              <a:rPr lang="en-US" altLang="zh-CN" sz="2000">
                <a:ea typeface="SimSun" charset="-122"/>
                <a:cs typeface="Arial" charset="0"/>
              </a:rPr>
              <a:t>Integrate DNA Isolation and Bisulfite Conversion in a Single Tube Process Using  Silica Superparamagnetic Particles </a:t>
            </a:r>
          </a:p>
        </p:txBody>
      </p:sp>
      <p:grpSp>
        <p:nvGrpSpPr>
          <p:cNvPr id="19461" name="Group 7"/>
          <p:cNvGrpSpPr>
            <a:grpSpLocks/>
          </p:cNvGrpSpPr>
          <p:nvPr/>
        </p:nvGrpSpPr>
        <p:grpSpPr bwMode="auto">
          <a:xfrm>
            <a:off x="1639469" y="3439190"/>
            <a:ext cx="2317750" cy="2465387"/>
            <a:chOff x="697995" y="3076493"/>
            <a:chExt cx="2246586" cy="3552907"/>
          </a:xfrm>
        </p:grpSpPr>
        <p:pic>
          <p:nvPicPr>
            <p:cNvPr id="194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95" y="3076493"/>
              <a:ext cx="2246586" cy="3429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Rectangle 9"/>
            <p:cNvSpPr/>
            <p:nvPr/>
          </p:nvSpPr>
          <p:spPr>
            <a:xfrm>
              <a:off x="697995" y="3076493"/>
              <a:ext cx="2246586" cy="3552907"/>
            </a:xfrm>
            <a:prstGeom prst="rect">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latin typeface="Calibri" pitchFamily="34" charset="0"/>
              </a:endParaRPr>
            </a:p>
          </p:txBody>
        </p:sp>
      </p:grpSp>
      <p:sp>
        <p:nvSpPr>
          <p:cNvPr id="19465" name="Text Placeholder 1"/>
          <p:cNvSpPr txBox="1">
            <a:spLocks/>
          </p:cNvSpPr>
          <p:nvPr/>
        </p:nvSpPr>
        <p:spPr bwMode="auto">
          <a:xfrm>
            <a:off x="4810124" y="3586827"/>
            <a:ext cx="283696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buFont typeface="Wingdings" charset="2"/>
              <a:buChar char="§"/>
            </a:pPr>
            <a:r>
              <a:rPr lang="en-US" altLang="en-US" sz="1400" b="0" dirty="0">
                <a:latin typeface="Arial" charset="0"/>
              </a:rPr>
              <a:t>Induced magnetic property in a magnetic field, easy for manipulation</a:t>
            </a:r>
          </a:p>
          <a:p>
            <a:pPr eaLnBrk="1" hangingPunct="1">
              <a:buFont typeface="Wingdings" charset="2"/>
              <a:buChar char="§"/>
            </a:pPr>
            <a:r>
              <a:rPr lang="en-US" altLang="en-US" sz="1400" b="0" dirty="0">
                <a:latin typeface="Arial" charset="0"/>
              </a:rPr>
              <a:t>Reversible DNA binding and desorption by tuning the buffer condition</a:t>
            </a:r>
          </a:p>
          <a:p>
            <a:pPr eaLnBrk="1" hangingPunct="1">
              <a:buFont typeface="Wingdings" charset="2"/>
              <a:buChar char="§"/>
            </a:pPr>
            <a:r>
              <a:rPr lang="en-US" altLang="en-US" sz="1400" b="0" dirty="0">
                <a:latin typeface="Arial" charset="0"/>
              </a:rPr>
              <a:t>Small size provides large surface area for DNA binding</a:t>
            </a:r>
          </a:p>
          <a:p>
            <a:pPr eaLnBrk="1" hangingPunct="1">
              <a:buFont typeface="Wingdings" charset="2"/>
              <a:buChar char="§"/>
            </a:pPr>
            <a:r>
              <a:rPr lang="en-US" altLang="en-US" sz="1400" b="0" dirty="0">
                <a:latin typeface="Arial" charset="0"/>
              </a:rPr>
              <a:t>Size varies from 10 nm to 1000 nm</a:t>
            </a:r>
          </a:p>
        </p:txBody>
      </p:sp>
      <p:sp>
        <p:nvSpPr>
          <p:cNvPr id="19467" name="TextBox 3"/>
          <p:cNvSpPr txBox="1">
            <a:spLocks noChangeArrowheads="1"/>
          </p:cNvSpPr>
          <p:nvPr/>
        </p:nvSpPr>
        <p:spPr bwMode="auto">
          <a:xfrm>
            <a:off x="2625725" y="827722"/>
            <a:ext cx="35712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1600" b="0" dirty="0">
                <a:latin typeface="Arial" charset="0"/>
              </a:rPr>
              <a:t>(Efforts funded through </a:t>
            </a:r>
            <a:r>
              <a:rPr lang="en-US" altLang="en-US" sz="1600" b="0">
                <a:latin typeface="Arial" charset="0"/>
              </a:rPr>
              <a:t>NCI </a:t>
            </a:r>
            <a:r>
              <a:rPr lang="en-US" altLang="en-US" sz="1600" smtClean="0">
                <a:latin typeface="Arial" charset="0"/>
              </a:rPr>
              <a:t>CCNE</a:t>
            </a:r>
            <a:r>
              <a:rPr lang="en-US" altLang="en-US" sz="1600" b="0" smtClean="0">
                <a:latin typeface="Arial" charset="0"/>
              </a:rPr>
              <a:t>) </a:t>
            </a:r>
            <a:endParaRPr lang="en-US" altLang="en-US" sz="1600" b="0" dirty="0">
              <a:latin typeface="Arial" charset="0"/>
            </a:endParaRPr>
          </a:p>
        </p:txBody>
      </p:sp>
      <p:pic>
        <p:nvPicPr>
          <p:cNvPr id="15" name="Picture 1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4" t="1" r="1421" b="46918"/>
          <a:stretch/>
        </p:blipFill>
        <p:spPr bwMode="auto">
          <a:xfrm>
            <a:off x="1371004" y="1359578"/>
            <a:ext cx="6878241"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305050"/>
            <a:ext cx="4038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8"/>
          <p:cNvSpPr txBox="1">
            <a:spLocks noChangeArrowheads="1"/>
          </p:cNvSpPr>
          <p:nvPr/>
        </p:nvSpPr>
        <p:spPr bwMode="auto">
          <a:xfrm>
            <a:off x="661988" y="5205413"/>
            <a:ext cx="314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n-US" altLang="en-US" sz="1400" b="0">
                <a:solidFill>
                  <a:srgbClr val="000000"/>
                </a:solidFill>
                <a:latin typeface="Gill Sans" charset="0"/>
                <a:ea typeface="Heiti SC Light" charset="-122"/>
                <a:cs typeface="MS PGothic" charset="-128"/>
                <a:sym typeface="Gill Sans" charset="0"/>
              </a:rPr>
              <a:t>(VJ Bailey et al, </a:t>
            </a:r>
            <a:r>
              <a:rPr lang="en-US" altLang="en-US" sz="1400" b="0" i="1">
                <a:solidFill>
                  <a:srgbClr val="000000"/>
                </a:solidFill>
                <a:latin typeface="Gill Sans" charset="0"/>
                <a:ea typeface="Heiti SC Light" charset="-122"/>
                <a:cs typeface="MS PGothic" charset="-128"/>
                <a:sym typeface="Gill Sans" charset="0"/>
              </a:rPr>
              <a:t>Clinical Chem</a:t>
            </a:r>
            <a:r>
              <a:rPr lang="en-US" altLang="en-US" sz="1400" b="0">
                <a:solidFill>
                  <a:srgbClr val="000000"/>
                </a:solidFill>
                <a:latin typeface="Gill Sans" charset="0"/>
                <a:ea typeface="Heiti SC Light" charset="-122"/>
                <a:cs typeface="MS PGothic" charset="-128"/>
                <a:sym typeface="Gill Sans" charset="0"/>
              </a:rPr>
              <a:t>, 2010)</a:t>
            </a:r>
          </a:p>
        </p:txBody>
      </p:sp>
      <p:sp>
        <p:nvSpPr>
          <p:cNvPr id="20484" name="TextBox 8"/>
          <p:cNvSpPr txBox="1">
            <a:spLocks noChangeArrowheads="1"/>
          </p:cNvSpPr>
          <p:nvPr/>
        </p:nvSpPr>
        <p:spPr bwMode="auto">
          <a:xfrm>
            <a:off x="5019675" y="5194300"/>
            <a:ext cx="345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n-US" altLang="en-US" sz="1400" b="0">
                <a:solidFill>
                  <a:srgbClr val="000000"/>
                </a:solidFill>
                <a:latin typeface="Gill Sans" charset="0"/>
                <a:ea typeface="Heiti SC Light" charset="-122"/>
                <a:cs typeface="MS PGothic" charset="-128"/>
                <a:sym typeface="Gill Sans" charset="0"/>
              </a:rPr>
              <a:t>(B Keeley et al, </a:t>
            </a:r>
            <a:r>
              <a:rPr lang="en-US" altLang="en-US" sz="1400" b="0" i="1">
                <a:solidFill>
                  <a:srgbClr val="000000"/>
                </a:solidFill>
                <a:latin typeface="Gill Sans" charset="0"/>
                <a:ea typeface="Heiti SC Light" charset="-122"/>
                <a:cs typeface="MS PGothic" charset="-128"/>
                <a:sym typeface="Gill Sans" charset="0"/>
              </a:rPr>
              <a:t>Clinical Chim Acta</a:t>
            </a:r>
            <a:r>
              <a:rPr lang="en-US" altLang="en-US" sz="1400" b="0">
                <a:solidFill>
                  <a:srgbClr val="000000"/>
                </a:solidFill>
                <a:latin typeface="Gill Sans" charset="0"/>
                <a:ea typeface="Heiti SC Light" charset="-122"/>
                <a:cs typeface="MS PGothic" charset="-128"/>
                <a:sym typeface="Gill Sans" charset="0"/>
              </a:rPr>
              <a:t>, 2013)</a:t>
            </a:r>
          </a:p>
        </p:txBody>
      </p:sp>
      <p:sp>
        <p:nvSpPr>
          <p:cNvPr id="20485" name="Text Box 10"/>
          <p:cNvSpPr txBox="1">
            <a:spLocks noChangeArrowheads="1"/>
          </p:cNvSpPr>
          <p:nvPr/>
        </p:nvSpPr>
        <p:spPr bwMode="auto">
          <a:xfrm>
            <a:off x="530225" y="68263"/>
            <a:ext cx="7527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2000">
                <a:latin typeface="Arial" charset="0"/>
                <a:ea typeface="Heiti SC Light" charset="-122"/>
                <a:cs typeface="Arial" charset="0"/>
                <a:sym typeface="Gill Sans" charset="0"/>
              </a:rPr>
              <a:t>MOB Increases DNA Content Obtained from Serum in Cancer Patients</a:t>
            </a:r>
          </a:p>
        </p:txBody>
      </p:sp>
      <p:pic>
        <p:nvPicPr>
          <p:cNvPr id="20486" name="Picture 7" descr="C:\Users\Jeff-Clark\Dropbox\2 ml MOB Manuscript\Figures\Figure 5.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2203450"/>
            <a:ext cx="478313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0"/>
          <p:cNvSpPr txBox="1">
            <a:spLocks noChangeArrowheads="1"/>
          </p:cNvSpPr>
          <p:nvPr/>
        </p:nvSpPr>
        <p:spPr bwMode="auto">
          <a:xfrm>
            <a:off x="935038" y="1619250"/>
            <a:ext cx="2468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1200">
                <a:solidFill>
                  <a:srgbClr val="000000"/>
                </a:solidFill>
                <a:latin typeface="Gill Sans" charset="0"/>
                <a:ea typeface="Heiti SC Light" charset="-122"/>
                <a:cs typeface="MS PGothic" charset="-128"/>
                <a:sym typeface="Gill Sans" charset="0"/>
              </a:rPr>
              <a:t>Direct Measure of DNA Content</a:t>
            </a:r>
          </a:p>
        </p:txBody>
      </p:sp>
      <p:sp>
        <p:nvSpPr>
          <p:cNvPr id="20488" name="Text Box 10"/>
          <p:cNvSpPr txBox="1">
            <a:spLocks noChangeArrowheads="1"/>
          </p:cNvSpPr>
          <p:nvPr/>
        </p:nvSpPr>
        <p:spPr bwMode="auto">
          <a:xfrm>
            <a:off x="5364163" y="1604963"/>
            <a:ext cx="3203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1200">
                <a:solidFill>
                  <a:srgbClr val="000000"/>
                </a:solidFill>
                <a:latin typeface="Gill Sans" charset="0"/>
                <a:ea typeface="Heiti SC Light" charset="-122"/>
                <a:cs typeface="MS PGothic" charset="-128"/>
                <a:sym typeface="Gill Sans" charset="0"/>
              </a:rPr>
              <a:t>Bisulfite Modified Template Measured by </a:t>
            </a:r>
            <a:br>
              <a:rPr lang="en-US" altLang="en-US" sz="1200">
                <a:solidFill>
                  <a:srgbClr val="000000"/>
                </a:solidFill>
                <a:latin typeface="Gill Sans" charset="0"/>
                <a:ea typeface="Heiti SC Light" charset="-122"/>
                <a:cs typeface="MS PGothic" charset="-128"/>
                <a:sym typeface="Gill Sans" charset="0"/>
              </a:rPr>
            </a:br>
            <a:r>
              <a:rPr lang="en-US" altLang="en-US" sz="1200">
                <a:solidFill>
                  <a:srgbClr val="000000"/>
                </a:solidFill>
                <a:latin typeface="Gill Sans" charset="0"/>
                <a:ea typeface="Heiti SC Light" charset="-122"/>
                <a:cs typeface="MS PGothic" charset="-128"/>
                <a:sym typeface="Gill Sans" charset="0"/>
              </a:rPr>
              <a:t>Real-Time PCR</a:t>
            </a:r>
          </a:p>
        </p:txBody>
      </p:sp>
      <p:sp>
        <p:nvSpPr>
          <p:cNvPr id="20489" name="TextBox 10"/>
          <p:cNvSpPr txBox="1">
            <a:spLocks noChangeArrowheads="1"/>
          </p:cNvSpPr>
          <p:nvPr/>
        </p:nvSpPr>
        <p:spPr bwMode="auto">
          <a:xfrm>
            <a:off x="2355850" y="6167438"/>
            <a:ext cx="4324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1200">
                <a:solidFill>
                  <a:srgbClr val="000000"/>
                </a:solidFill>
                <a:latin typeface="Gill Sans" charset="0"/>
                <a:ea typeface="Heiti SC Light" charset="-122"/>
                <a:cs typeface="MS PGothic" charset="-128"/>
                <a:sym typeface="Gill Sans" charset="0"/>
              </a:rPr>
              <a:t>Net Result is ~100  fold improvement in amplifiable DNA </a:t>
            </a:r>
          </a:p>
        </p:txBody>
      </p:sp>
      <p:sp>
        <p:nvSpPr>
          <p:cNvPr id="20490" name="Rectangle 1"/>
          <p:cNvSpPr>
            <a:spLocks noChangeArrowheads="1"/>
          </p:cNvSpPr>
          <p:nvPr/>
        </p:nvSpPr>
        <p:spPr bwMode="auto">
          <a:xfrm>
            <a:off x="5364163" y="5513388"/>
            <a:ext cx="3176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n-US" altLang="en-US" sz="1200">
                <a:solidFill>
                  <a:srgbClr val="000000"/>
                </a:solidFill>
                <a:latin typeface="Gill Sans" charset="0"/>
                <a:ea typeface="Heiti SC Light" charset="-122"/>
                <a:cs typeface="MS PGothic" charset="-128"/>
                <a:sym typeface="Gill Sans" charset="0"/>
              </a:rPr>
              <a:t>Avg. Ct :  </a:t>
            </a:r>
            <a:r>
              <a:rPr lang="en-US" altLang="en-US" sz="1200">
                <a:solidFill>
                  <a:srgbClr val="FF0000"/>
                </a:solidFill>
                <a:latin typeface="Gill Sans" charset="0"/>
                <a:ea typeface="Heiti SC Light" charset="-122"/>
                <a:cs typeface="MS PGothic" charset="-128"/>
                <a:sym typeface="Gill Sans" charset="0"/>
              </a:rPr>
              <a:t>33.8 vs. 40.6 cycles </a:t>
            </a:r>
            <a:r>
              <a:rPr lang="en-US" altLang="en-US" sz="1200">
                <a:solidFill>
                  <a:srgbClr val="000000"/>
                </a:solidFill>
                <a:latin typeface="Gill Sans" charset="0"/>
                <a:ea typeface="Heiti SC Light" charset="-122"/>
                <a:cs typeface="MS PGothic" charset="-128"/>
                <a:sym typeface="Gill Sans" charset="0"/>
              </a:rPr>
              <a:t>(6.8 cycles)</a:t>
            </a:r>
          </a:p>
          <a:p>
            <a:pPr eaLnBrk="1" hangingPunct="1">
              <a:spcBef>
                <a:spcPct val="0"/>
              </a:spcBef>
              <a:buFontTx/>
              <a:buNone/>
            </a:pPr>
            <a:r>
              <a:rPr lang="en-US" altLang="en-US" sz="1200">
                <a:solidFill>
                  <a:srgbClr val="000000"/>
                </a:solidFill>
                <a:latin typeface="Gill Sans" charset="0"/>
                <a:ea typeface="Heiti SC Light" charset="-122"/>
                <a:cs typeface="MS PGothic" charset="-128"/>
                <a:sym typeface="Gill Sans" charset="0"/>
              </a:rPr>
              <a:t>Std Dev:  0.3 vs. 1.9 cycles</a:t>
            </a:r>
          </a:p>
        </p:txBody>
      </p:sp>
      <p:sp>
        <p:nvSpPr>
          <p:cNvPr id="20491" name="TextBox 11"/>
          <p:cNvSpPr txBox="1">
            <a:spLocks noChangeArrowheads="1"/>
          </p:cNvSpPr>
          <p:nvPr/>
        </p:nvSpPr>
        <p:spPr bwMode="auto">
          <a:xfrm>
            <a:off x="6048375" y="1241425"/>
            <a:ext cx="1606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1400">
                <a:solidFill>
                  <a:srgbClr val="FF0000"/>
                </a:solidFill>
                <a:latin typeface="Arial" charset="0"/>
              </a:rPr>
              <a:t>Scale up to 2 </a:t>
            </a:r>
            <a:r>
              <a:rPr lang="en-US" altLang="en-US" sz="1400">
                <a:solidFill>
                  <a:srgbClr val="FF0000"/>
                </a:solidFill>
                <a:latin typeface="Arial" charset="0"/>
                <a:sym typeface="Symbol" charset="2"/>
              </a:rPr>
              <a:t>mL</a:t>
            </a:r>
            <a:endParaRPr lang="en-US" altLang="en-US" sz="1400">
              <a:solidFill>
                <a:srgbClr val="FF0000"/>
              </a:solidFill>
              <a:latin typeface="Arial" charset="0"/>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jusu:Users:jusu:Dropbox:R:ROC Lung cancer:METHYLATION ROC CURVES:Manuscript:PICS:Manuscript PICS.000.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1603375"/>
            <a:ext cx="694531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0"/>
          <p:cNvSpPr>
            <a:spLocks noChangeArrowheads="1"/>
          </p:cNvSpPr>
          <p:nvPr/>
        </p:nvSpPr>
        <p:spPr bwMode="auto">
          <a:xfrm>
            <a:off x="0" y="304800"/>
            <a:ext cx="9144000" cy="647700"/>
          </a:xfrm>
          <a:prstGeom prst="rect">
            <a:avLst/>
          </a:prstGeom>
          <a:solidFill>
            <a:schemeClr val="bg1"/>
          </a:solidFill>
          <a:ln>
            <a:noFill/>
          </a:ln>
          <a:extLst>
            <a:ext uri="{91240B29-F687-4F45-9708-019B960494DF}">
              <a14:hiddenLine xmlns:a14="http://schemas.microsoft.com/office/drawing/2010/main" w="19050">
                <a:solidFill>
                  <a:srgbClr val="000000"/>
                </a:solidFill>
                <a:prstDash val="sysDot"/>
                <a:miter lim="800000"/>
                <a:headEnd/>
                <a:tailEnd/>
              </a14:hiddenLine>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2400"/>
              <a:t>Methylation Detection in Plasma Samples</a:t>
            </a:r>
          </a:p>
          <a:p>
            <a:pPr algn="ctr"/>
            <a:r>
              <a:rPr lang="en-US" altLang="x-none" sz="2400"/>
              <a:t>Pushing to the Limits of Detection </a:t>
            </a:r>
          </a:p>
        </p:txBody>
      </p:sp>
      <p:sp>
        <p:nvSpPr>
          <p:cNvPr id="75780" name="TextBox 3"/>
          <p:cNvSpPr txBox="1">
            <a:spLocks noChangeArrowheads="1"/>
          </p:cNvSpPr>
          <p:nvPr/>
        </p:nvSpPr>
        <p:spPr bwMode="auto">
          <a:xfrm>
            <a:off x="4268788" y="2362200"/>
            <a:ext cx="76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600">
                <a:latin typeface="Symbol" charset="2"/>
              </a:rPr>
              <a:t>b</a:t>
            </a:r>
            <a:r>
              <a:rPr lang="en-US" altLang="x-none" sz="1600"/>
              <a:t>-actin</a:t>
            </a:r>
          </a:p>
        </p:txBody>
      </p:sp>
      <p:sp>
        <p:nvSpPr>
          <p:cNvPr id="75781" name="TextBox 4"/>
          <p:cNvSpPr txBox="1">
            <a:spLocks noChangeArrowheads="1"/>
          </p:cNvSpPr>
          <p:nvPr/>
        </p:nvSpPr>
        <p:spPr bwMode="auto">
          <a:xfrm>
            <a:off x="4811713" y="4267200"/>
            <a:ext cx="76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600">
                <a:latin typeface="Symbol" charset="2"/>
              </a:rPr>
              <a:t>b</a:t>
            </a:r>
            <a:r>
              <a:rPr lang="en-US" altLang="x-none" sz="1600"/>
              <a:t>-actin</a:t>
            </a:r>
          </a:p>
        </p:txBody>
      </p:sp>
      <p:sp>
        <p:nvSpPr>
          <p:cNvPr id="75782" name="TextBox 5"/>
          <p:cNvSpPr txBox="1">
            <a:spLocks noChangeArrowheads="1"/>
          </p:cNvSpPr>
          <p:nvPr/>
        </p:nvSpPr>
        <p:spPr bwMode="auto">
          <a:xfrm>
            <a:off x="5657850" y="2700338"/>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600"/>
              <a:t>SOX17</a:t>
            </a:r>
          </a:p>
        </p:txBody>
      </p:sp>
      <p:sp>
        <p:nvSpPr>
          <p:cNvPr id="75783" name="TextBox 6"/>
          <p:cNvSpPr txBox="1">
            <a:spLocks noChangeArrowheads="1"/>
          </p:cNvSpPr>
          <p:nvPr/>
        </p:nvSpPr>
        <p:spPr bwMode="auto">
          <a:xfrm>
            <a:off x="6578600" y="4427538"/>
            <a:ext cx="66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600"/>
              <a:t>CDO1</a:t>
            </a:r>
          </a:p>
        </p:txBody>
      </p:sp>
    </p:spTree>
    <p:extLst>
      <p:ext uri="{BB962C8B-B14F-4D97-AF65-F5344CB8AC3E}">
        <p14:creationId xmlns:p14="http://schemas.microsoft.com/office/powerpoint/2010/main" val="793297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CEFA10E-20AE-456D-881A-AD23EAA1B0AB}"/>
              </a:ext>
            </a:extLst>
          </p:cNvPr>
          <p:cNvGrpSpPr>
            <a:grpSpLocks noChangeAspect="1"/>
          </p:cNvGrpSpPr>
          <p:nvPr/>
        </p:nvGrpSpPr>
        <p:grpSpPr>
          <a:xfrm>
            <a:off x="500845" y="1546100"/>
            <a:ext cx="7909229" cy="1679640"/>
            <a:chOff x="1399430" y="389614"/>
            <a:chExt cx="6646762" cy="1411537"/>
          </a:xfrm>
        </p:grpSpPr>
        <p:pic>
          <p:nvPicPr>
            <p:cNvPr id="284" name="Picture 283">
              <a:extLst>
                <a:ext uri="{FF2B5EF4-FFF2-40B4-BE49-F238E27FC236}">
                  <a16:creationId xmlns:a16="http://schemas.microsoft.com/office/drawing/2014/main" xmlns="" id="{A8D5EA77-B0D7-41A9-81E0-6EB429DF4F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18" t="28008" b="56753"/>
            <a:stretch/>
          </p:blipFill>
          <p:spPr bwMode="auto">
            <a:xfrm>
              <a:off x="1399430" y="727557"/>
              <a:ext cx="6646762" cy="1073594"/>
            </a:xfrm>
            <a:prstGeom prst="rect">
              <a:avLst/>
            </a:prstGeom>
            <a:noFill/>
            <a:ln>
              <a:noFill/>
            </a:ln>
          </p:spPr>
        </p:pic>
        <p:sp>
          <p:nvSpPr>
            <p:cNvPr id="2" name="Rectangle 1">
              <a:extLst>
                <a:ext uri="{FF2B5EF4-FFF2-40B4-BE49-F238E27FC236}">
                  <a16:creationId xmlns:a16="http://schemas.microsoft.com/office/drawing/2014/main" xmlns="" id="{FCC02741-0371-4AC7-B5F2-4C1D29F9934C}"/>
                </a:ext>
              </a:extLst>
            </p:cNvPr>
            <p:cNvSpPr/>
            <p:nvPr/>
          </p:nvSpPr>
          <p:spPr>
            <a:xfrm>
              <a:off x="1948070" y="389614"/>
              <a:ext cx="4222142" cy="68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86" name="Rectangle: Rounded Corners 285">
            <a:extLst>
              <a:ext uri="{FF2B5EF4-FFF2-40B4-BE49-F238E27FC236}">
                <a16:creationId xmlns:a16="http://schemas.microsoft.com/office/drawing/2014/main" xmlns="" id="{6FF23028-2CB2-4E1B-9958-B36BF9AAFFB2}"/>
              </a:ext>
            </a:extLst>
          </p:cNvPr>
          <p:cNvSpPr/>
          <p:nvPr/>
        </p:nvSpPr>
        <p:spPr>
          <a:xfrm>
            <a:off x="2395411" y="3417304"/>
            <a:ext cx="6492918" cy="2381117"/>
          </a:xfrm>
          <a:prstGeom prst="roundRect">
            <a:avLst/>
          </a:prstGeom>
          <a:solidFill>
            <a:srgbClr val="CCC1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287" name="Picture 257" descr="Image result for epmotion pipette">
            <a:extLst>
              <a:ext uri="{FF2B5EF4-FFF2-40B4-BE49-F238E27FC236}">
                <a16:creationId xmlns:a16="http://schemas.microsoft.com/office/drawing/2014/main" xmlns="" id="{5D8F36B2-4E52-42E2-A4AD-3BF9B707F3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27" b="5597"/>
          <a:stretch/>
        </p:blipFill>
        <p:spPr bwMode="auto">
          <a:xfrm>
            <a:off x="2699309" y="3591637"/>
            <a:ext cx="1427036" cy="954149"/>
          </a:xfrm>
          <a:prstGeom prst="rect">
            <a:avLst/>
          </a:prstGeom>
          <a:solidFill>
            <a:srgbClr val="CCC1DA"/>
          </a:solidFill>
          <a:extLst/>
        </p:spPr>
      </p:pic>
      <p:pic>
        <p:nvPicPr>
          <p:cNvPr id="288" name="Picture 259" descr="Image result for plate gripper epmotion">
            <a:extLst>
              <a:ext uri="{FF2B5EF4-FFF2-40B4-BE49-F238E27FC236}">
                <a16:creationId xmlns:a16="http://schemas.microsoft.com/office/drawing/2014/main" xmlns="" id="{DE6EE31B-4A23-4C27-BCBA-FD01309972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96" r="2696"/>
          <a:stretch/>
        </p:blipFill>
        <p:spPr bwMode="auto">
          <a:xfrm>
            <a:off x="4312653" y="3591637"/>
            <a:ext cx="1178061" cy="947447"/>
          </a:xfrm>
          <a:prstGeom prst="rect">
            <a:avLst/>
          </a:prstGeom>
          <a:solidFill>
            <a:srgbClr val="CCC1DA"/>
          </a:solidFill>
          <a:extLst/>
        </p:spPr>
      </p:pic>
      <p:sp>
        <p:nvSpPr>
          <p:cNvPr id="289" name="TextBox 288">
            <a:extLst>
              <a:ext uri="{FF2B5EF4-FFF2-40B4-BE49-F238E27FC236}">
                <a16:creationId xmlns:a16="http://schemas.microsoft.com/office/drawing/2014/main" xmlns="" id="{5CE10835-272E-40AE-A431-C0B8906604B2}"/>
              </a:ext>
            </a:extLst>
          </p:cNvPr>
          <p:cNvSpPr txBox="1"/>
          <p:nvPr/>
        </p:nvSpPr>
        <p:spPr>
          <a:xfrm>
            <a:off x="2605249" y="4525910"/>
            <a:ext cx="1478768" cy="1200329"/>
          </a:xfrm>
          <a:prstGeom prst="rect">
            <a:avLst/>
          </a:prstGeom>
          <a:solidFill>
            <a:srgbClr val="CCC1DA"/>
          </a:solidFill>
        </p:spPr>
        <p:txBody>
          <a:bodyPr wrap="square" rtlCol="0">
            <a:spAutoFit/>
          </a:bodyPr>
          <a:lstStyle/>
          <a:p>
            <a:r>
              <a:rPr lang="en-US" sz="1200" dirty="0"/>
              <a:t>Liquid Handling:</a:t>
            </a:r>
          </a:p>
          <a:p>
            <a:pPr marL="214313" indent="-214313">
              <a:buFont typeface="Arial" panose="020B0604020202020204" pitchFamily="34" charset="0"/>
              <a:buChar char="•"/>
            </a:pPr>
            <a:r>
              <a:rPr lang="en-US" sz="1200" dirty="0"/>
              <a:t>Buffer addition and removal</a:t>
            </a:r>
          </a:p>
          <a:p>
            <a:pPr marL="214313" indent="-214313">
              <a:buFont typeface="Arial" panose="020B0604020202020204" pitchFamily="34" charset="0"/>
              <a:buChar char="•"/>
            </a:pPr>
            <a:r>
              <a:rPr lang="en-US" sz="1200" dirty="0"/>
              <a:t>PCR plate preparation</a:t>
            </a:r>
          </a:p>
        </p:txBody>
      </p:sp>
      <p:sp>
        <p:nvSpPr>
          <p:cNvPr id="290" name="TextBox 289">
            <a:extLst>
              <a:ext uri="{FF2B5EF4-FFF2-40B4-BE49-F238E27FC236}">
                <a16:creationId xmlns:a16="http://schemas.microsoft.com/office/drawing/2014/main" xmlns="" id="{0DCF13B6-FF89-4E58-9EF6-8173C0B71F43}"/>
              </a:ext>
            </a:extLst>
          </p:cNvPr>
          <p:cNvSpPr txBox="1"/>
          <p:nvPr/>
        </p:nvSpPr>
        <p:spPr>
          <a:xfrm>
            <a:off x="4071171" y="4533476"/>
            <a:ext cx="1245215" cy="415498"/>
          </a:xfrm>
          <a:prstGeom prst="rect">
            <a:avLst/>
          </a:prstGeom>
          <a:solidFill>
            <a:srgbClr val="CCC1DA"/>
          </a:solidFill>
        </p:spPr>
        <p:txBody>
          <a:bodyPr wrap="square" rtlCol="0">
            <a:spAutoFit/>
          </a:bodyPr>
          <a:lstStyle/>
          <a:p>
            <a:endParaRPr lang="en-US" sz="1050" dirty="0"/>
          </a:p>
          <a:p>
            <a:pPr marL="214313" indent="-214313">
              <a:buFont typeface="Arial" panose="020B0604020202020204" pitchFamily="34" charset="0"/>
              <a:buChar char="•"/>
            </a:pPr>
            <a:endParaRPr lang="en-US" sz="1050" dirty="0"/>
          </a:p>
        </p:txBody>
      </p:sp>
      <p:pic>
        <p:nvPicPr>
          <p:cNvPr id="291" name="Picture 263" descr="Image result for 96 well magnetic plate">
            <a:extLst>
              <a:ext uri="{FF2B5EF4-FFF2-40B4-BE49-F238E27FC236}">
                <a16:creationId xmlns:a16="http://schemas.microsoft.com/office/drawing/2014/main" xmlns="" id="{8CA3EBB2-52FD-47FD-B278-864383DB2B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7022" y="3585410"/>
            <a:ext cx="1422099" cy="948066"/>
          </a:xfrm>
          <a:prstGeom prst="rect">
            <a:avLst/>
          </a:prstGeom>
          <a:solidFill>
            <a:srgbClr val="CCC1DA"/>
          </a:solidFill>
          <a:extLst/>
        </p:spPr>
      </p:pic>
      <p:sp>
        <p:nvSpPr>
          <p:cNvPr id="292" name="TextBox 291">
            <a:extLst>
              <a:ext uri="{FF2B5EF4-FFF2-40B4-BE49-F238E27FC236}">
                <a16:creationId xmlns:a16="http://schemas.microsoft.com/office/drawing/2014/main" xmlns="" id="{0976AECF-966B-432D-B5FD-3D1E17367BC3}"/>
              </a:ext>
            </a:extLst>
          </p:cNvPr>
          <p:cNvSpPr txBox="1"/>
          <p:nvPr/>
        </p:nvSpPr>
        <p:spPr>
          <a:xfrm>
            <a:off x="5641870" y="4547438"/>
            <a:ext cx="1422099" cy="461665"/>
          </a:xfrm>
          <a:prstGeom prst="rect">
            <a:avLst/>
          </a:prstGeom>
          <a:solidFill>
            <a:srgbClr val="CCC1DA"/>
          </a:solidFill>
        </p:spPr>
        <p:txBody>
          <a:bodyPr wrap="square" rtlCol="0">
            <a:spAutoFit/>
          </a:bodyPr>
          <a:lstStyle/>
          <a:p>
            <a:r>
              <a:rPr lang="en-US" sz="1200" dirty="0"/>
              <a:t>Magnetic separation</a:t>
            </a:r>
          </a:p>
        </p:txBody>
      </p:sp>
      <p:sp>
        <p:nvSpPr>
          <p:cNvPr id="293" name="TextBox 292">
            <a:extLst>
              <a:ext uri="{FF2B5EF4-FFF2-40B4-BE49-F238E27FC236}">
                <a16:creationId xmlns:a16="http://schemas.microsoft.com/office/drawing/2014/main" xmlns="" id="{C7DE6C39-7464-4009-BB33-4A3FD8E16A75}"/>
              </a:ext>
            </a:extLst>
          </p:cNvPr>
          <p:cNvSpPr txBox="1"/>
          <p:nvPr/>
        </p:nvSpPr>
        <p:spPr>
          <a:xfrm>
            <a:off x="4237555" y="4549612"/>
            <a:ext cx="1299540" cy="1200329"/>
          </a:xfrm>
          <a:prstGeom prst="rect">
            <a:avLst/>
          </a:prstGeom>
          <a:solidFill>
            <a:srgbClr val="CCC1DA"/>
          </a:solidFill>
        </p:spPr>
        <p:txBody>
          <a:bodyPr wrap="square" rtlCol="0">
            <a:spAutoFit/>
          </a:bodyPr>
          <a:lstStyle/>
          <a:p>
            <a:r>
              <a:rPr lang="en-US" sz="1200" dirty="0"/>
              <a:t>Gripper – transfer samples to:</a:t>
            </a:r>
          </a:p>
          <a:p>
            <a:pPr marL="214313" indent="-214313">
              <a:buFont typeface="Arial" panose="020B0604020202020204" pitchFamily="34" charset="0"/>
              <a:buChar char="•"/>
            </a:pPr>
            <a:r>
              <a:rPr lang="en-US" sz="1200" dirty="0"/>
              <a:t>Heater</a:t>
            </a:r>
          </a:p>
          <a:p>
            <a:pPr marL="214313" indent="-214313">
              <a:buFont typeface="Arial" panose="020B0604020202020204" pitchFamily="34" charset="0"/>
              <a:buChar char="•"/>
            </a:pPr>
            <a:r>
              <a:rPr lang="en-US" sz="1200" dirty="0"/>
              <a:t>Magnetic holder</a:t>
            </a:r>
          </a:p>
        </p:txBody>
      </p:sp>
      <p:sp>
        <p:nvSpPr>
          <p:cNvPr id="279" name="Freeform 247">
            <a:extLst>
              <a:ext uri="{FF2B5EF4-FFF2-40B4-BE49-F238E27FC236}">
                <a16:creationId xmlns:a16="http://schemas.microsoft.com/office/drawing/2014/main" xmlns="" id="{BC6536BA-B2CA-4776-B93D-21AF32349966}"/>
              </a:ext>
            </a:extLst>
          </p:cNvPr>
          <p:cNvSpPr>
            <a:spLocks/>
          </p:cNvSpPr>
          <p:nvPr/>
        </p:nvSpPr>
        <p:spPr bwMode="auto">
          <a:xfrm>
            <a:off x="1072230" y="3023428"/>
            <a:ext cx="273592" cy="393877"/>
          </a:xfrm>
          <a:custGeom>
            <a:avLst/>
            <a:gdLst>
              <a:gd name="T0" fmla="*/ 0 w 316"/>
              <a:gd name="T1" fmla="*/ 145 h 290"/>
              <a:gd name="T2" fmla="*/ 79 w 316"/>
              <a:gd name="T3" fmla="*/ 145 h 290"/>
              <a:gd name="T4" fmla="*/ 79 w 316"/>
              <a:gd name="T5" fmla="*/ 0 h 290"/>
              <a:gd name="T6" fmla="*/ 237 w 316"/>
              <a:gd name="T7" fmla="*/ 0 h 290"/>
              <a:gd name="T8" fmla="*/ 237 w 316"/>
              <a:gd name="T9" fmla="*/ 145 h 290"/>
              <a:gd name="T10" fmla="*/ 316 w 316"/>
              <a:gd name="T11" fmla="*/ 145 h 290"/>
              <a:gd name="T12" fmla="*/ 158 w 316"/>
              <a:gd name="T13" fmla="*/ 290 h 290"/>
              <a:gd name="T14" fmla="*/ 0 w 316"/>
              <a:gd name="T15" fmla="*/ 145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 h="290">
                <a:moveTo>
                  <a:pt x="0" y="145"/>
                </a:moveTo>
                <a:lnTo>
                  <a:pt x="79" y="145"/>
                </a:lnTo>
                <a:lnTo>
                  <a:pt x="79" y="0"/>
                </a:lnTo>
                <a:lnTo>
                  <a:pt x="237" y="0"/>
                </a:lnTo>
                <a:lnTo>
                  <a:pt x="237" y="145"/>
                </a:lnTo>
                <a:lnTo>
                  <a:pt x="316" y="145"/>
                </a:lnTo>
                <a:lnTo>
                  <a:pt x="158" y="290"/>
                </a:lnTo>
                <a:lnTo>
                  <a:pt x="0" y="145"/>
                </a:lnTo>
                <a:close/>
              </a:path>
            </a:pathLst>
          </a:custGeom>
          <a:solidFill>
            <a:srgbClr val="C4BD97"/>
          </a:solid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en-US" sz="1050"/>
          </a:p>
        </p:txBody>
      </p:sp>
      <p:sp>
        <p:nvSpPr>
          <p:cNvPr id="32" name="AutoShape 2" descr="Image result for 96 well plate heater block">
            <a:extLst>
              <a:ext uri="{FF2B5EF4-FFF2-40B4-BE49-F238E27FC236}">
                <a16:creationId xmlns:a16="http://schemas.microsoft.com/office/drawing/2014/main" xmlns="" id="{753C4C8F-3E60-4D31-8C5B-3CC9F38779C2}"/>
              </a:ext>
            </a:extLst>
          </p:cNvPr>
          <p:cNvSpPr>
            <a:spLocks noChangeAspect="1" noChangeArrowheads="1"/>
          </p:cNvSpPr>
          <p:nvPr/>
        </p:nvSpPr>
        <p:spPr bwMode="auto">
          <a:xfrm>
            <a:off x="4412582" y="4419729"/>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48" name="AutoShape 4" descr="Image result for 96 well plate heater block">
            <a:extLst>
              <a:ext uri="{FF2B5EF4-FFF2-40B4-BE49-F238E27FC236}">
                <a16:creationId xmlns:a16="http://schemas.microsoft.com/office/drawing/2014/main" xmlns="" id="{362B3C76-E9D6-49E6-8399-9D6364BE799D}"/>
              </a:ext>
            </a:extLst>
          </p:cNvPr>
          <p:cNvSpPr>
            <a:spLocks noChangeAspect="1" noChangeArrowheads="1"/>
          </p:cNvSpPr>
          <p:nvPr/>
        </p:nvSpPr>
        <p:spPr bwMode="auto">
          <a:xfrm>
            <a:off x="4526882" y="4534029"/>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3078" name="Picture 6" descr="Image result for 96 well plate heater block">
            <a:extLst>
              <a:ext uri="{FF2B5EF4-FFF2-40B4-BE49-F238E27FC236}">
                <a16:creationId xmlns:a16="http://schemas.microsoft.com/office/drawing/2014/main" xmlns="" id="{B7AED0F6-0A8F-4BF0-ADC1-F24074FEED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5430" y="3585259"/>
            <a:ext cx="1204422" cy="947915"/>
          </a:xfrm>
          <a:prstGeom prst="rect">
            <a:avLst/>
          </a:prstGeom>
          <a:noFill/>
          <a:extLst>
            <a:ext uri="{909E8E84-426E-40DD-AFC4-6F175D3DCCD1}">
              <a14:hiddenFill xmlns:a14="http://schemas.microsoft.com/office/drawing/2010/main">
                <a:solidFill>
                  <a:srgbClr val="FFFFFF"/>
                </a:solidFill>
              </a14:hiddenFill>
            </a:ext>
          </a:extLst>
        </p:spPr>
      </p:pic>
      <p:sp>
        <p:nvSpPr>
          <p:cNvPr id="296" name="TextBox 295">
            <a:extLst>
              <a:ext uri="{FF2B5EF4-FFF2-40B4-BE49-F238E27FC236}">
                <a16:creationId xmlns:a16="http://schemas.microsoft.com/office/drawing/2014/main" xmlns="" id="{60D52034-6740-4D7F-A17F-DDDB17C8586B}"/>
              </a:ext>
            </a:extLst>
          </p:cNvPr>
          <p:cNvSpPr txBox="1"/>
          <p:nvPr/>
        </p:nvSpPr>
        <p:spPr>
          <a:xfrm>
            <a:off x="7265099" y="4574104"/>
            <a:ext cx="1422099" cy="1200329"/>
          </a:xfrm>
          <a:prstGeom prst="rect">
            <a:avLst/>
          </a:prstGeom>
          <a:solidFill>
            <a:srgbClr val="CCC1DA"/>
          </a:solidFill>
        </p:spPr>
        <p:txBody>
          <a:bodyPr wrap="square" rtlCol="0">
            <a:spAutoFit/>
          </a:bodyPr>
          <a:lstStyle/>
          <a:p>
            <a:r>
              <a:rPr lang="en-US" sz="1200" dirty="0"/>
              <a:t>Heater / shaker:</a:t>
            </a:r>
          </a:p>
          <a:p>
            <a:pPr marL="214313" indent="-214313">
              <a:buFont typeface="Arial" panose="020B0604020202020204" pitchFamily="34" charset="0"/>
              <a:buChar char="•"/>
            </a:pPr>
            <a:r>
              <a:rPr lang="en-US" sz="1200" dirty="0"/>
              <a:t>Incubation</a:t>
            </a:r>
          </a:p>
          <a:p>
            <a:pPr marL="214313" indent="-214313">
              <a:buFont typeface="Arial" panose="020B0604020202020204" pitchFamily="34" charset="0"/>
              <a:buChar char="•"/>
            </a:pPr>
            <a:r>
              <a:rPr lang="en-US" sz="1200" dirty="0"/>
              <a:t>Particle dispersion</a:t>
            </a:r>
          </a:p>
          <a:p>
            <a:pPr marL="214313" indent="-214313">
              <a:buFont typeface="Arial" panose="020B0604020202020204" pitchFamily="34" charset="0"/>
              <a:buChar char="•"/>
            </a:pPr>
            <a:r>
              <a:rPr lang="en-US" sz="1200" dirty="0"/>
              <a:t>Reagent mixing</a:t>
            </a:r>
          </a:p>
        </p:txBody>
      </p:sp>
      <p:sp>
        <p:nvSpPr>
          <p:cNvPr id="297" name="Rectangle: Rounded Corners 296">
            <a:extLst>
              <a:ext uri="{FF2B5EF4-FFF2-40B4-BE49-F238E27FC236}">
                <a16:creationId xmlns:a16="http://schemas.microsoft.com/office/drawing/2014/main" xmlns="" id="{2F44093D-45CC-4242-83EF-B781EB8DFF25}"/>
              </a:ext>
            </a:extLst>
          </p:cNvPr>
          <p:cNvSpPr/>
          <p:nvPr/>
        </p:nvSpPr>
        <p:spPr>
          <a:xfrm>
            <a:off x="604587" y="1797068"/>
            <a:ext cx="6298532" cy="374804"/>
          </a:xfrm>
          <a:prstGeom prst="roundRect">
            <a:avLst/>
          </a:prstGeom>
          <a:solidFill>
            <a:srgbClr val="EBF1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sz="1050" dirty="0">
                <a:solidFill>
                  <a:srgbClr val="000000"/>
                </a:solidFill>
                <a:latin typeface="Calibri" panose="020F0502020204030204" pitchFamily="34" charset="0"/>
              </a:rPr>
              <a:t>Streamlined DNA processing based on MOB </a:t>
            </a:r>
            <a:endParaRPr lang="en-US" altLang="en-US" sz="1800" dirty="0">
              <a:solidFill>
                <a:schemeClr val="tx1"/>
              </a:solidFill>
              <a:latin typeface="Arial" panose="020B0604020202020204" pitchFamily="34" charset="0"/>
            </a:endParaRPr>
          </a:p>
        </p:txBody>
      </p:sp>
      <p:sp>
        <p:nvSpPr>
          <p:cNvPr id="299" name="Text Box 10">
            <a:extLst>
              <a:ext uri="{FF2B5EF4-FFF2-40B4-BE49-F238E27FC236}">
                <a16:creationId xmlns:a16="http://schemas.microsoft.com/office/drawing/2014/main" xmlns="" id="{4C816CAC-84C4-46A4-B550-C604E1387652}"/>
              </a:ext>
            </a:extLst>
          </p:cNvPr>
          <p:cNvSpPr txBox="1">
            <a:spLocks noChangeArrowheads="1"/>
          </p:cNvSpPr>
          <p:nvPr/>
        </p:nvSpPr>
        <p:spPr bwMode="auto">
          <a:xfrm>
            <a:off x="1540670" y="908447"/>
            <a:ext cx="5645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en-US" altLang="en-US" sz="2400" dirty="0">
                <a:latin typeface="Arial" panose="020B0604020202020204" pitchFamily="34" charset="0"/>
                <a:ea typeface="Heiti SC Light" pitchFamily="1" charset="-122"/>
                <a:cs typeface="Arial" panose="020B0604020202020204" pitchFamily="34" charset="0"/>
                <a:sym typeface="Gill Sans" pitchFamily="1" charset="0"/>
              </a:rPr>
              <a:t>Implement MOB in a Robotic System</a:t>
            </a:r>
          </a:p>
        </p:txBody>
      </p:sp>
      <p:sp>
        <p:nvSpPr>
          <p:cNvPr id="24" name="Rectangle: Rounded Corners 23">
            <a:extLst>
              <a:ext uri="{FF2B5EF4-FFF2-40B4-BE49-F238E27FC236}">
                <a16:creationId xmlns:a16="http://schemas.microsoft.com/office/drawing/2014/main" xmlns="" id="{40551947-D36A-46CA-BFA1-3D3C99E8B5BD}"/>
              </a:ext>
            </a:extLst>
          </p:cNvPr>
          <p:cNvSpPr/>
          <p:nvPr/>
        </p:nvSpPr>
        <p:spPr>
          <a:xfrm>
            <a:off x="301009" y="3450025"/>
            <a:ext cx="1882136" cy="2328113"/>
          </a:xfrm>
          <a:prstGeom prst="roundRect">
            <a:avLst/>
          </a:prstGeom>
          <a:solidFill>
            <a:srgbClr val="C4BD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51">
            <a:extLst>
              <a:ext uri="{FF2B5EF4-FFF2-40B4-BE49-F238E27FC236}">
                <a16:creationId xmlns:a16="http://schemas.microsoft.com/office/drawing/2014/main" xmlns="" id="{36C253DB-9B53-47A2-8193-D64DFB8D83CD}"/>
              </a:ext>
            </a:extLst>
          </p:cNvPr>
          <p:cNvSpPr>
            <a:spLocks noChangeArrowheads="1"/>
          </p:cNvSpPr>
          <p:nvPr/>
        </p:nvSpPr>
        <p:spPr bwMode="auto">
          <a:xfrm>
            <a:off x="487704" y="3500271"/>
            <a:ext cx="151788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dirty="0">
                <a:solidFill>
                  <a:srgbClr val="000000"/>
                </a:solidFill>
                <a:latin typeface="Calibri" panose="020F0502020204030204" pitchFamily="34" charset="0"/>
              </a:rPr>
              <a:t>High-throughput, automated DNA processing</a:t>
            </a:r>
            <a:endParaRPr lang="en-US" altLang="en-US" sz="1350" b="0" dirty="0"/>
          </a:p>
        </p:txBody>
      </p:sp>
      <p:pic>
        <p:nvPicPr>
          <p:cNvPr id="26" name="Picture 25">
            <a:extLst>
              <a:ext uri="{FF2B5EF4-FFF2-40B4-BE49-F238E27FC236}">
                <a16:creationId xmlns:a16="http://schemas.microsoft.com/office/drawing/2014/main" xmlns="" id="{5AD22B80-76FA-4912-AAA9-0197789D9B27}"/>
              </a:ext>
            </a:extLst>
          </p:cNvPr>
          <p:cNvPicPr>
            <a:picLocks noChangeAspect="1"/>
          </p:cNvPicPr>
          <p:nvPr/>
        </p:nvPicPr>
        <p:blipFill>
          <a:blip r:embed="rId7"/>
          <a:stretch>
            <a:fillRect/>
          </a:stretch>
        </p:blipFill>
        <p:spPr>
          <a:xfrm>
            <a:off x="497093" y="3852963"/>
            <a:ext cx="1502569" cy="922230"/>
          </a:xfrm>
          <a:prstGeom prst="rect">
            <a:avLst/>
          </a:prstGeom>
        </p:spPr>
      </p:pic>
      <p:sp>
        <p:nvSpPr>
          <p:cNvPr id="27" name="TextBox 26">
            <a:extLst>
              <a:ext uri="{FF2B5EF4-FFF2-40B4-BE49-F238E27FC236}">
                <a16:creationId xmlns:a16="http://schemas.microsoft.com/office/drawing/2014/main" xmlns="" id="{04D269B2-8342-4299-9F1E-B75390A152DA}"/>
              </a:ext>
            </a:extLst>
          </p:cNvPr>
          <p:cNvSpPr txBox="1"/>
          <p:nvPr/>
        </p:nvSpPr>
        <p:spPr>
          <a:xfrm>
            <a:off x="469643" y="4804720"/>
            <a:ext cx="1478768" cy="1061829"/>
          </a:xfrm>
          <a:prstGeom prst="rect">
            <a:avLst/>
          </a:prstGeom>
          <a:solidFill>
            <a:srgbClr val="C4BD97"/>
          </a:solidFill>
        </p:spPr>
        <p:txBody>
          <a:bodyPr wrap="square" rtlCol="0">
            <a:spAutoFit/>
          </a:bodyPr>
          <a:lstStyle/>
          <a:p>
            <a:pPr marL="214313" indent="-214313">
              <a:buFont typeface="Arial" panose="020B0604020202020204" pitchFamily="34" charset="0"/>
              <a:buChar char="•"/>
            </a:pPr>
            <a:r>
              <a:rPr lang="en-US" sz="900" dirty="0"/>
              <a:t>Faster, user-free processing (7 hours)</a:t>
            </a:r>
          </a:p>
          <a:p>
            <a:pPr marL="214313" indent="-214313">
              <a:buFont typeface="Arial" panose="020B0604020202020204" pitchFamily="34" charset="0"/>
              <a:buChar char="•"/>
            </a:pPr>
            <a:r>
              <a:rPr lang="en-US" sz="900" dirty="0"/>
              <a:t>Minimal contamination risk</a:t>
            </a:r>
          </a:p>
          <a:p>
            <a:pPr marL="214313" indent="-214313">
              <a:buFont typeface="Arial" panose="020B0604020202020204" pitchFamily="34" charset="0"/>
              <a:buChar char="•"/>
            </a:pPr>
            <a:r>
              <a:rPr lang="en-US" sz="900" dirty="0"/>
              <a:t>Improved reproducibility</a:t>
            </a:r>
          </a:p>
        </p:txBody>
      </p:sp>
      <p:sp>
        <p:nvSpPr>
          <p:cNvPr id="295" name="Freeform 247">
            <a:extLst>
              <a:ext uri="{FF2B5EF4-FFF2-40B4-BE49-F238E27FC236}">
                <a16:creationId xmlns:a16="http://schemas.microsoft.com/office/drawing/2014/main" xmlns="" id="{A6960432-2B9B-4C49-B3BB-CEDE0A60FD0A}"/>
              </a:ext>
            </a:extLst>
          </p:cNvPr>
          <p:cNvSpPr>
            <a:spLocks/>
          </p:cNvSpPr>
          <p:nvPr/>
        </p:nvSpPr>
        <p:spPr bwMode="auto">
          <a:xfrm rot="16200000">
            <a:off x="2192470" y="4393865"/>
            <a:ext cx="241929" cy="466806"/>
          </a:xfrm>
          <a:custGeom>
            <a:avLst/>
            <a:gdLst>
              <a:gd name="T0" fmla="*/ 0 w 316"/>
              <a:gd name="T1" fmla="*/ 145 h 290"/>
              <a:gd name="T2" fmla="*/ 79 w 316"/>
              <a:gd name="T3" fmla="*/ 145 h 290"/>
              <a:gd name="T4" fmla="*/ 79 w 316"/>
              <a:gd name="T5" fmla="*/ 0 h 290"/>
              <a:gd name="T6" fmla="*/ 237 w 316"/>
              <a:gd name="T7" fmla="*/ 0 h 290"/>
              <a:gd name="T8" fmla="*/ 237 w 316"/>
              <a:gd name="T9" fmla="*/ 145 h 290"/>
              <a:gd name="T10" fmla="*/ 316 w 316"/>
              <a:gd name="T11" fmla="*/ 145 h 290"/>
              <a:gd name="T12" fmla="*/ 158 w 316"/>
              <a:gd name="T13" fmla="*/ 290 h 290"/>
              <a:gd name="T14" fmla="*/ 0 w 316"/>
              <a:gd name="T15" fmla="*/ 145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 h="290">
                <a:moveTo>
                  <a:pt x="0" y="145"/>
                </a:moveTo>
                <a:lnTo>
                  <a:pt x="79" y="145"/>
                </a:lnTo>
                <a:lnTo>
                  <a:pt x="79" y="0"/>
                </a:lnTo>
                <a:lnTo>
                  <a:pt x="237" y="0"/>
                </a:lnTo>
                <a:lnTo>
                  <a:pt x="237" y="145"/>
                </a:lnTo>
                <a:lnTo>
                  <a:pt x="316" y="145"/>
                </a:lnTo>
                <a:lnTo>
                  <a:pt x="158" y="290"/>
                </a:lnTo>
                <a:lnTo>
                  <a:pt x="0" y="145"/>
                </a:lnTo>
                <a:close/>
              </a:path>
            </a:pathLst>
          </a:custGeom>
          <a:solidFill>
            <a:srgbClr val="C4BD97"/>
          </a:solid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1702335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28600" y="1905000"/>
          <a:ext cx="8763000" cy="4415791"/>
        </p:xfrm>
        <a:graphic>
          <a:graphicData uri="http://schemas.openxmlformats.org/drawingml/2006/table">
            <a:tbl>
              <a:tblPr/>
              <a:tblGrid>
                <a:gridCol w="1981200"/>
                <a:gridCol w="1066800"/>
                <a:gridCol w="1143000"/>
                <a:gridCol w="990600"/>
                <a:gridCol w="1077913"/>
                <a:gridCol w="1250950"/>
                <a:gridCol w="1252537"/>
              </a:tblGrid>
              <a:tr h="35877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Blood</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Sensitivity</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Specificity</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PPV</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NPV</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AUC</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95% CI</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2508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CDO1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65%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74%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86%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46%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0.68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(0.58 - 0.77)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2127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TAC1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76%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78%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90%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57%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0.78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(0.70 - 0.86)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2127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HOXA7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33%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94%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93%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36%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0.60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(0.51 - 0.69)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2127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HOXA9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81%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52%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81%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52%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0.62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(0.52 - 0.73)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2127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SOX17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71%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86%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93%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54%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0.78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(0.70 - 0.86)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2127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ZFP42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81%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58%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83%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55%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0.66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(0.56 - 0.75)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406400">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CD01, TAC1, SOX17 </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91%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64%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86%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74%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0.77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(0.68 - 0.86)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217488">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PGothic" charset="-128"/>
                        </a:rPr>
                        <a:t> </a:t>
                      </a:r>
                      <a:endParaRPr kumimoji="0" lang="en-US" altLang="x-none" sz="1400" b="0" i="0" u="none" strike="noStrike" cap="none" normalizeH="0" baseline="0">
                        <a:ln>
                          <a:noFill/>
                        </a:ln>
                        <a:solidFill>
                          <a:srgbClr val="000000"/>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rgbClr val="000000"/>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rgbClr val="000000"/>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rgbClr val="000000"/>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PGothic" charset="-128"/>
                        </a:rPr>
                        <a:t> </a:t>
                      </a:r>
                      <a:endParaRPr kumimoji="0" lang="en-US" altLang="x-none" sz="1400" b="0" i="0" u="none" strike="noStrike" cap="none" normalizeH="0" baseline="0">
                        <a:ln>
                          <a:noFill/>
                        </a:ln>
                        <a:solidFill>
                          <a:srgbClr val="000000"/>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PGothic" charset="-128"/>
                        </a:rPr>
                        <a:t> </a:t>
                      </a:r>
                      <a:endParaRPr kumimoji="0" lang="en-US" altLang="x-none" sz="1400" b="0" i="0" u="none" strike="noStrike" cap="none" normalizeH="0" baseline="0">
                        <a:ln>
                          <a:noFill/>
                        </a:ln>
                        <a:solidFill>
                          <a:srgbClr val="000000"/>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PGothic" charset="-128"/>
                        </a:rPr>
                        <a:t> </a:t>
                      </a:r>
                      <a:endParaRPr kumimoji="0" lang="en-US" altLang="x-none" sz="1400" b="0" i="0" u="none" strike="noStrike" cap="none" normalizeH="0" baseline="0">
                        <a:ln>
                          <a:noFill/>
                        </a:ln>
                        <a:solidFill>
                          <a:srgbClr val="000000"/>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368300">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Sputum</a:t>
                      </a:r>
                      <a:endParaRPr kumimoji="0" lang="en-US" altLang="x-none" sz="1400" b="0" i="0" u="none" strike="noStrike" cap="none" normalizeH="0" baseline="0">
                        <a:ln>
                          <a:noFill/>
                        </a:ln>
                        <a:solidFill>
                          <a:srgbClr val="FFFFFF"/>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3339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Sensitivity</a:t>
                      </a:r>
                      <a:endParaRPr kumimoji="0" lang="en-US" altLang="x-none" sz="1400" b="0" i="0" u="none" strike="noStrike" cap="none" normalizeH="0" baseline="0">
                        <a:ln>
                          <a:noFill/>
                        </a:ln>
                        <a:solidFill>
                          <a:srgbClr val="FFFFFF"/>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3339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Specificity</a:t>
                      </a:r>
                      <a:endParaRPr kumimoji="0" lang="en-US" altLang="x-none" sz="1400" b="0" i="0" u="none" strike="noStrike" cap="none" normalizeH="0" baseline="0">
                        <a:ln>
                          <a:noFill/>
                        </a:ln>
                        <a:solidFill>
                          <a:srgbClr val="FFFFFF"/>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3339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PPV</a:t>
                      </a:r>
                      <a:endParaRPr kumimoji="0" lang="en-US" altLang="x-none" sz="1400" b="0" i="0" u="none" strike="noStrike" cap="none" normalizeH="0" baseline="0">
                        <a:ln>
                          <a:noFill/>
                        </a:ln>
                        <a:solidFill>
                          <a:srgbClr val="FFFFFF"/>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3339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NPV</a:t>
                      </a:r>
                      <a:endParaRPr kumimoji="0" lang="en-US" altLang="x-none" sz="1400" b="0" i="0" u="none" strike="noStrike" cap="none" normalizeH="0" baseline="0">
                        <a:ln>
                          <a:noFill/>
                        </a:ln>
                        <a:solidFill>
                          <a:srgbClr val="FFFFFF"/>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3339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AUC</a:t>
                      </a:r>
                      <a:endParaRPr kumimoji="0" lang="en-US" altLang="x-none" sz="1400" b="0" i="0" u="none" strike="noStrike" cap="none" normalizeH="0" baseline="0">
                        <a:ln>
                          <a:noFill/>
                        </a:ln>
                        <a:solidFill>
                          <a:srgbClr val="FFFFFF"/>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3339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FFFFFF"/>
                          </a:solidFill>
                          <a:effectLst/>
                          <a:latin typeface="Calibri" charset="0"/>
                          <a:ea typeface="MS Mincho" charset="-128"/>
                          <a:cs typeface="Times New Roman" charset="0"/>
                        </a:rPr>
                        <a:t>95% CI</a:t>
                      </a:r>
                      <a:endParaRPr kumimoji="0" lang="en-US" altLang="x-none" sz="1400" b="0" i="0" u="none" strike="noStrike" cap="none" normalizeH="0" baseline="0">
                        <a:ln>
                          <a:noFill/>
                        </a:ln>
                        <a:solidFill>
                          <a:srgbClr val="FFFFFF"/>
                        </a:solidFill>
                        <a:effectLst/>
                        <a:latin typeface="Calibri" charset="0"/>
                        <a:ea typeface="MS Mincho" charset="-128"/>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33399"/>
                    </a:solidFill>
                  </a:tcPr>
                </a:tc>
              </a:tr>
              <a:tr h="252413">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CDO1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78%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67%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90%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45%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0.70</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(0.57 - 0.84)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2127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TAC1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84%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79%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94%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57%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0.84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(0.74 - 0.94)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2127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HOXA7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63%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92%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97%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40%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0.77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(0.67 - 0.86)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2127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HOXA9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77%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42%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83%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32%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0.56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(0.41 - 0.69)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212725">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SOX17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84%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88%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96%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59%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0.84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(0.75 -0.94)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279400">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ZFP42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88%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62%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90%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58%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0.73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rgbClr val="000000"/>
                          </a:solidFill>
                          <a:effectLst/>
                          <a:latin typeface="Calibri" charset="0"/>
                          <a:ea typeface="MS Mincho" charset="-128"/>
                          <a:cs typeface="Times New Roman" charset="0"/>
                        </a:rPr>
                        <a:t>(0.60 - 0.87)</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361950">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TAC1, HOXA7, SOX17 </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93%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79%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94%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75%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0.89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rgbClr val="000000"/>
                          </a:solidFill>
                          <a:effectLst/>
                          <a:latin typeface="Calibri" charset="0"/>
                          <a:ea typeface="MS Mincho" charset="-128"/>
                          <a:cs typeface="Times New Roman" charset="0"/>
                        </a:rPr>
                        <a:t>(0.80 - 0.98)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bl>
          </a:graphicData>
        </a:graphic>
      </p:graphicFrame>
      <p:sp>
        <p:nvSpPr>
          <p:cNvPr id="23700" name="Rectangle 20"/>
          <p:cNvSpPr>
            <a:spLocks noChangeArrowheads="1"/>
          </p:cNvSpPr>
          <p:nvPr/>
        </p:nvSpPr>
        <p:spPr bwMode="auto">
          <a:xfrm>
            <a:off x="-1" y="541588"/>
            <a:ext cx="9144001" cy="782638"/>
          </a:xfrm>
          <a:prstGeom prst="rect">
            <a:avLst/>
          </a:prstGeom>
          <a:solidFill>
            <a:schemeClr val="bg1"/>
          </a:solidFill>
          <a:ln>
            <a:noFill/>
          </a:ln>
          <a:extLst>
            <a:ext uri="{91240B29-F687-4F45-9708-019B960494DF}">
              <a14:hiddenLine xmlns:a14="http://schemas.microsoft.com/office/drawing/2010/main" w="19050">
                <a:solidFill>
                  <a:srgbClr val="000000"/>
                </a:solidFill>
                <a:prstDash val="sysDot"/>
                <a:miter lim="800000"/>
                <a:headEnd/>
                <a:tailEnd/>
              </a14:hiddenLine>
            </a:ext>
          </a:extLst>
        </p:spPr>
        <p:txBody>
          <a:bodyPr wrap="none"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r>
              <a:rPr lang="en-US" altLang="en-US" sz="2400" dirty="0">
                <a:latin typeface="Arial" charset="0"/>
              </a:rPr>
              <a:t>Methylation Detection in Plasma and </a:t>
            </a:r>
            <a:r>
              <a:rPr lang="en-US" altLang="en-US" sz="2400" dirty="0" smtClean="0">
                <a:latin typeface="Arial" charset="0"/>
              </a:rPr>
              <a:t>Sputum</a:t>
            </a:r>
          </a:p>
          <a:p>
            <a:pPr algn="ctr">
              <a:spcBef>
                <a:spcPct val="0"/>
              </a:spcBef>
              <a:buFontTx/>
              <a:buNone/>
            </a:pPr>
            <a:r>
              <a:rPr lang="en-US" altLang="en-US" sz="2400" dirty="0" smtClean="0">
                <a:latin typeface="Arial" charset="0"/>
              </a:rPr>
              <a:t>Early Stage (node negative, 91% stage 1)</a:t>
            </a:r>
          </a:p>
          <a:p>
            <a:pPr algn="ctr">
              <a:spcBef>
                <a:spcPct val="0"/>
              </a:spcBef>
              <a:buFontTx/>
              <a:buNone/>
            </a:pPr>
            <a:r>
              <a:rPr lang="en-US" altLang="en-US" sz="2400" dirty="0" smtClean="0">
                <a:latin typeface="Arial" charset="0"/>
              </a:rPr>
              <a:t>Controls with surgically resected pulmonary </a:t>
            </a:r>
            <a:r>
              <a:rPr lang="en-US" altLang="en-US" sz="2400" dirty="0" err="1" smtClean="0">
                <a:latin typeface="Arial" charset="0"/>
              </a:rPr>
              <a:t>noduleas</a:t>
            </a:r>
            <a:endParaRPr lang="fr-FR" altLang="en-US" sz="2400" dirty="0">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0"/>
          <p:cNvSpPr>
            <a:spLocks noChangeArrowheads="1"/>
          </p:cNvSpPr>
          <p:nvPr/>
        </p:nvSpPr>
        <p:spPr bwMode="auto">
          <a:xfrm>
            <a:off x="-14288" y="365125"/>
            <a:ext cx="9144001" cy="782638"/>
          </a:xfrm>
          <a:prstGeom prst="rect">
            <a:avLst/>
          </a:prstGeom>
          <a:solidFill>
            <a:schemeClr val="bg1"/>
          </a:solidFill>
          <a:ln>
            <a:noFill/>
          </a:ln>
          <a:extLst>
            <a:ext uri="{91240B29-F687-4F45-9708-019B960494DF}">
              <a14:hiddenLine xmlns:a14="http://schemas.microsoft.com/office/drawing/2010/main" w="19050">
                <a:solidFill>
                  <a:srgbClr val="000000"/>
                </a:solidFill>
                <a:prstDash val="sysDot"/>
                <a:miter lim="800000"/>
                <a:headEnd/>
                <a:tailEnd/>
              </a14:hiddenLine>
            </a:ext>
          </a:extLst>
        </p:spPr>
        <p:txBody>
          <a:bodyPr wrap="none"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r>
              <a:rPr lang="en-US" altLang="en-US" sz="2400">
                <a:latin typeface="Arial" charset="0"/>
              </a:rPr>
              <a:t>ROC curves for Methylation Detection in Plasma and Sputum</a:t>
            </a:r>
            <a:endParaRPr lang="fr-FR" altLang="en-US" sz="2400">
              <a:latin typeface="Arial" charset="0"/>
            </a:endParaRPr>
          </a:p>
        </p:txBody>
      </p:sp>
      <p:pic>
        <p:nvPicPr>
          <p:cNvPr id="24579" name="Picture 3" descr="jusu:Users:jusu:Dropbox:R:ROC Lung cancer:Manuscript:PICS:Manuscript PICS.001.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1147763"/>
            <a:ext cx="548322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0"/>
          <p:cNvSpPr>
            <a:spLocks noChangeArrowheads="1"/>
          </p:cNvSpPr>
          <p:nvPr/>
        </p:nvSpPr>
        <p:spPr bwMode="auto">
          <a:xfrm>
            <a:off x="4969934" y="2514666"/>
            <a:ext cx="342053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ot"/>
                <a:miter lim="800000"/>
                <a:headEnd/>
                <a:tailEnd/>
              </a14:hiddenLine>
            </a:ext>
          </a:extLst>
        </p:spPr>
        <p:txBody>
          <a:bodyPr wrap="none"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r>
              <a:rPr lang="en-US" altLang="en-US" sz="1400" dirty="0">
                <a:latin typeface="Arial" charset="0"/>
              </a:rPr>
              <a:t>DNA Methylation As a Cancer </a:t>
            </a:r>
            <a:r>
              <a:rPr lang="en-US" altLang="en-US" sz="1400" dirty="0" smtClean="0">
                <a:latin typeface="Arial" charset="0"/>
              </a:rPr>
              <a:t>Biomarker</a:t>
            </a:r>
          </a:p>
          <a:p>
            <a:pPr>
              <a:spcBef>
                <a:spcPct val="0"/>
              </a:spcBef>
              <a:buFontTx/>
              <a:buNone/>
            </a:pPr>
            <a:endParaRPr lang="en-US" altLang="en-US" sz="1400" dirty="0">
              <a:latin typeface="Arial" charset="0"/>
            </a:endParaRPr>
          </a:p>
          <a:p>
            <a:pPr>
              <a:spcBef>
                <a:spcPct val="0"/>
              </a:spcBef>
              <a:buFontTx/>
              <a:buNone/>
            </a:pPr>
            <a:r>
              <a:rPr lang="en-US" altLang="en-US" sz="1200" dirty="0" smtClean="0">
                <a:latin typeface="Arial" charset="0"/>
              </a:rPr>
              <a:t>Pros:		Cons:</a:t>
            </a:r>
          </a:p>
          <a:p>
            <a:pPr>
              <a:spcBef>
                <a:spcPct val="0"/>
              </a:spcBef>
              <a:buFontTx/>
              <a:buNone/>
            </a:pPr>
            <a:endParaRPr lang="en-US" altLang="en-US" sz="1200" dirty="0" smtClean="0">
              <a:latin typeface="Arial" charset="0"/>
            </a:endParaRPr>
          </a:p>
          <a:p>
            <a:pPr>
              <a:spcBef>
                <a:spcPct val="0"/>
              </a:spcBef>
              <a:buFontTx/>
              <a:buNone/>
            </a:pPr>
            <a:r>
              <a:rPr lang="en-US" altLang="en-US" sz="1200" dirty="0" smtClean="0">
                <a:latin typeface="Arial" charset="0"/>
              </a:rPr>
              <a:t>Stability of DNA	</a:t>
            </a:r>
          </a:p>
          <a:p>
            <a:pPr>
              <a:spcBef>
                <a:spcPct val="0"/>
              </a:spcBef>
              <a:buFontTx/>
              <a:buNone/>
            </a:pPr>
            <a:r>
              <a:rPr lang="en-US" altLang="en-US" sz="1200" dirty="0" smtClean="0">
                <a:latin typeface="Arial" charset="0"/>
              </a:rPr>
              <a:t>Frequency of Changes	? Drivers of malignancy</a:t>
            </a:r>
          </a:p>
          <a:p>
            <a:pPr>
              <a:spcBef>
                <a:spcPct val="0"/>
              </a:spcBef>
              <a:buFontTx/>
              <a:buNone/>
            </a:pPr>
            <a:r>
              <a:rPr lang="en-US" altLang="en-US" sz="1200" dirty="0" smtClean="0">
                <a:latin typeface="Arial" charset="0"/>
              </a:rPr>
              <a:t>Timing of alteration	</a:t>
            </a:r>
            <a:r>
              <a:rPr lang="en-US" altLang="en-US" sz="1200" dirty="0" smtClean="0">
                <a:latin typeface="Arial" charset="0"/>
              </a:rPr>
              <a:t>Cancer vs. Tissue Specificity</a:t>
            </a:r>
            <a:endParaRPr lang="en-US" altLang="en-US" sz="1200" dirty="0" smtClean="0">
              <a:latin typeface="Arial" charset="0"/>
            </a:endParaRPr>
          </a:p>
          <a:p>
            <a:pPr>
              <a:spcBef>
                <a:spcPct val="0"/>
              </a:spcBef>
              <a:buFontTx/>
              <a:buNone/>
            </a:pPr>
            <a:r>
              <a:rPr lang="en-US" altLang="en-US" sz="1200" dirty="0" smtClean="0">
                <a:latin typeface="Arial" charset="0"/>
              </a:rPr>
              <a:t>Ease of Detection	Requires Modification</a:t>
            </a:r>
          </a:p>
          <a:p>
            <a:pPr>
              <a:spcBef>
                <a:spcPct val="0"/>
              </a:spcBef>
              <a:buFontTx/>
              <a:buNone/>
            </a:pPr>
            <a:r>
              <a:rPr lang="en-US" altLang="en-US" sz="1200" dirty="0" smtClean="0">
                <a:latin typeface="Arial" charset="0"/>
              </a:rPr>
              <a:t>Sensitivity of Detection	DNA Degradation</a:t>
            </a:r>
          </a:p>
          <a:p>
            <a:pPr>
              <a:spcBef>
                <a:spcPct val="0"/>
              </a:spcBef>
              <a:buFontTx/>
              <a:buNone/>
            </a:pPr>
            <a:r>
              <a:rPr lang="en-US" altLang="en-US" sz="1200" dirty="0" smtClean="0">
                <a:latin typeface="Arial" charset="0"/>
              </a:rPr>
              <a:t>Heterochromatin	Meth Heterogeneity</a:t>
            </a:r>
          </a:p>
          <a:p>
            <a:pPr>
              <a:spcBef>
                <a:spcPct val="0"/>
              </a:spcBef>
              <a:buFontTx/>
              <a:buNone/>
            </a:pPr>
            <a:r>
              <a:rPr lang="en-US" altLang="en-US" sz="1200" dirty="0" smtClean="0">
                <a:latin typeface="Arial" charset="0"/>
              </a:rPr>
              <a:t>     Enrichment</a:t>
            </a:r>
          </a:p>
          <a:p>
            <a:pPr>
              <a:spcBef>
                <a:spcPct val="0"/>
              </a:spcBef>
              <a:buFontTx/>
              <a:buNone/>
            </a:pPr>
            <a:r>
              <a:rPr lang="en-US" altLang="en-US" sz="1200" dirty="0" smtClean="0">
                <a:latin typeface="Arial" charset="0"/>
              </a:rPr>
              <a:t>		</a:t>
            </a:r>
          </a:p>
          <a:p>
            <a:pPr>
              <a:spcBef>
                <a:spcPct val="0"/>
              </a:spcBef>
              <a:buFontTx/>
              <a:buNone/>
            </a:pPr>
            <a:endParaRPr lang="en-US" altLang="en-US" sz="1400" dirty="0">
              <a:latin typeface="Arial" charset="0"/>
            </a:endParaRPr>
          </a:p>
        </p:txBody>
      </p:sp>
      <p:sp>
        <p:nvSpPr>
          <p:cNvPr id="1145" name="Rectangle 121"/>
          <p:cNvSpPr>
            <a:spLocks noChangeArrowheads="1"/>
          </p:cNvSpPr>
          <p:nvPr/>
        </p:nvSpPr>
        <p:spPr bwMode="auto">
          <a:xfrm>
            <a:off x="480483" y="278359"/>
            <a:ext cx="8099425" cy="646331"/>
          </a:xfrm>
          <a:prstGeom prst="rect">
            <a:avLst/>
          </a:prstGeom>
          <a:noFill/>
          <a:ln>
            <a:noFill/>
          </a:ln>
          <a:effectLst>
            <a:prstShdw prst="shdw17" dist="17961" dir="2700000">
              <a:srgbClr val="2F4D71">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1800" dirty="0">
                <a:ea typeface="PMingLiU" charset="-120"/>
                <a:cs typeface="Arial" charset="0"/>
              </a:rPr>
              <a:t>DNA Methylation contributes to the progression of carcinogenesis </a:t>
            </a:r>
            <a:endParaRPr lang="en-US" altLang="x-none" sz="1800" dirty="0" smtClean="0">
              <a:ea typeface="PMingLiU" charset="-120"/>
              <a:cs typeface="Arial" charset="0"/>
            </a:endParaRPr>
          </a:p>
          <a:p>
            <a:pPr algn="ctr"/>
            <a:r>
              <a:rPr lang="en-US" altLang="x-none" sz="1800" dirty="0" smtClean="0">
                <a:ea typeface="PMingLiU" charset="-120"/>
                <a:cs typeface="Arial" charset="0"/>
              </a:rPr>
              <a:t>by </a:t>
            </a:r>
            <a:r>
              <a:rPr lang="en-US" altLang="x-none" sz="1800" dirty="0">
                <a:ea typeface="PMingLiU" charset="-120"/>
                <a:cs typeface="Arial" charset="0"/>
              </a:rPr>
              <a:t>silencing of tumor suppressor genes</a:t>
            </a:r>
          </a:p>
        </p:txBody>
      </p:sp>
      <p:sp>
        <p:nvSpPr>
          <p:cNvPr id="15364" name="Slide Number Placeholder 3"/>
          <p:cNvSpPr txBox="1">
            <a:spLocks noGrp="1"/>
          </p:cNvSpPr>
          <p:nvPr/>
        </p:nvSpPr>
        <p:spPr bwMode="auto">
          <a:xfrm>
            <a:off x="7251700" y="65659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r">
              <a:spcBef>
                <a:spcPct val="0"/>
              </a:spcBef>
              <a:buFontTx/>
              <a:buNone/>
            </a:pPr>
            <a:fld id="{FF0CD611-87E8-D14E-9EDD-8C0B1C6064B8}" type="slidenum">
              <a:rPr lang="en-US" altLang="en-US" sz="1400">
                <a:solidFill>
                  <a:schemeClr val="bg1"/>
                </a:solidFill>
              </a:rPr>
              <a:pPr algn="r">
                <a:spcBef>
                  <a:spcPct val="0"/>
                </a:spcBef>
                <a:buFontTx/>
                <a:buNone/>
              </a:pPr>
              <a:t>2</a:t>
            </a:fld>
            <a:endParaRPr lang="en-US" altLang="en-US" sz="1400">
              <a:solidFill>
                <a:schemeClr val="bg1"/>
              </a:solidFill>
            </a:endParaRPr>
          </a:p>
        </p:txBody>
      </p:sp>
      <p:pic>
        <p:nvPicPr>
          <p:cNvPr id="153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83" y="1355693"/>
            <a:ext cx="4006565" cy="387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Slide Number Placeholder 3"/>
          <p:cNvSpPr txBox="1">
            <a:spLocks noGrp="1"/>
          </p:cNvSpPr>
          <p:nvPr/>
        </p:nvSpPr>
        <p:spPr bwMode="auto">
          <a:xfrm>
            <a:off x="7265988" y="6553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r">
              <a:spcBef>
                <a:spcPct val="0"/>
              </a:spcBef>
              <a:buFontTx/>
              <a:buNone/>
            </a:pPr>
            <a:fld id="{1300ABB2-DE6B-A642-A336-9EA3353E56C5}" type="slidenum">
              <a:rPr lang="en-US" altLang="en-US" sz="1200"/>
              <a:pPr algn="r">
                <a:spcBef>
                  <a:spcPct val="0"/>
                </a:spcBef>
                <a:buFontTx/>
                <a:buNone/>
              </a:pPr>
              <a:t>2</a:t>
            </a:fld>
            <a:endParaRPr lang="en-US" altLang="en-US" sz="12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0" name="Rectangle 20"/>
          <p:cNvSpPr>
            <a:spLocks noChangeArrowheads="1"/>
          </p:cNvSpPr>
          <p:nvPr/>
        </p:nvSpPr>
        <p:spPr bwMode="auto">
          <a:xfrm>
            <a:off x="-228601" y="533400"/>
            <a:ext cx="9144001" cy="782638"/>
          </a:xfrm>
          <a:prstGeom prst="rect">
            <a:avLst/>
          </a:prstGeom>
          <a:solidFill>
            <a:schemeClr val="bg1"/>
          </a:solidFill>
          <a:ln>
            <a:noFill/>
          </a:ln>
          <a:extLst>
            <a:ext uri="{91240B29-F687-4F45-9708-019B960494DF}">
              <a14:hiddenLine xmlns:a14="http://schemas.microsoft.com/office/drawing/2010/main" w="19050">
                <a:solidFill>
                  <a:srgbClr val="000000"/>
                </a:solidFill>
                <a:prstDash val="sysDot"/>
                <a:miter lim="800000"/>
                <a:headEnd/>
                <a:tailEnd/>
              </a14:hiddenLine>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2400" dirty="0" smtClean="0"/>
              <a:t>ROC Curves</a:t>
            </a:r>
          </a:p>
          <a:p>
            <a:pPr algn="ctr"/>
            <a:r>
              <a:rPr lang="en-US" altLang="x-none" sz="2400" dirty="0" smtClean="0"/>
              <a:t>Methylation </a:t>
            </a:r>
            <a:r>
              <a:rPr lang="en-US" altLang="x-none" sz="2400" dirty="0"/>
              <a:t>Detection in Plasma and </a:t>
            </a:r>
            <a:r>
              <a:rPr lang="en-US" altLang="x-none" sz="2400" dirty="0" smtClean="0"/>
              <a:t>Sputum</a:t>
            </a:r>
          </a:p>
          <a:p>
            <a:pPr algn="ctr"/>
            <a:r>
              <a:rPr lang="en-US" altLang="x-none" sz="2000" dirty="0" smtClean="0"/>
              <a:t>Clinical AUC 0.64</a:t>
            </a:r>
            <a:endParaRPr lang="fr-FR" altLang="x-none" sz="2000" dirty="0"/>
          </a:p>
        </p:txBody>
      </p:sp>
      <p:pic>
        <p:nvPicPr>
          <p:cNvPr id="4" name="Picture 3" descr="ROCOverlay17"/>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4864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771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000250"/>
            <a:ext cx="4384675" cy="469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7" name="Rectangle 20"/>
          <p:cNvSpPr>
            <a:spLocks noChangeArrowheads="1"/>
          </p:cNvSpPr>
          <p:nvPr/>
        </p:nvSpPr>
        <p:spPr bwMode="auto">
          <a:xfrm>
            <a:off x="0" y="304800"/>
            <a:ext cx="9144000" cy="647700"/>
          </a:xfrm>
          <a:prstGeom prst="rect">
            <a:avLst/>
          </a:prstGeom>
          <a:solidFill>
            <a:schemeClr val="bg1"/>
          </a:solidFill>
          <a:ln>
            <a:noFill/>
          </a:ln>
          <a:extLst>
            <a:ext uri="{91240B29-F687-4F45-9708-019B960494DF}">
              <a14:hiddenLine xmlns:a14="http://schemas.microsoft.com/office/drawing/2010/main" w="19050">
                <a:solidFill>
                  <a:srgbClr val="000000"/>
                </a:solidFill>
                <a:prstDash val="sysDot"/>
                <a:miter lim="800000"/>
                <a:headEnd/>
                <a:tailEnd/>
              </a14:hiddenLine>
            </a:ext>
          </a:extLst>
        </p:spPr>
        <p:txBody>
          <a:bodyPr wrap="none"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r>
              <a:rPr lang="en-US" altLang="en-US" sz="2400">
                <a:latin typeface="Arial" charset="0"/>
              </a:rPr>
              <a:t>SOX17 and TAC1 Methylation Detection in </a:t>
            </a:r>
          </a:p>
          <a:p>
            <a:pPr algn="ctr">
              <a:spcBef>
                <a:spcPct val="0"/>
              </a:spcBef>
              <a:buFontTx/>
              <a:buNone/>
            </a:pPr>
            <a:r>
              <a:rPr lang="en-US" altLang="en-US" sz="2400">
                <a:latin typeface="Arial" charset="0"/>
              </a:rPr>
              <a:t>Tumor and Fluid Samples</a:t>
            </a:r>
          </a:p>
        </p:txBody>
      </p:sp>
      <p:pic>
        <p:nvPicPr>
          <p:cNvPr id="317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36763"/>
            <a:ext cx="4306888"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Chart 3"/>
          <p:cNvGraphicFramePr>
            <a:graphicFrameLocks/>
          </p:cNvGraphicFramePr>
          <p:nvPr>
            <p:extLst/>
          </p:nvPr>
        </p:nvGraphicFramePr>
        <p:xfrm>
          <a:off x="1905000" y="1447800"/>
          <a:ext cx="5943600" cy="4419600"/>
        </p:xfrm>
        <a:graphic>
          <a:graphicData uri="http://schemas.openxmlformats.org/presentationml/2006/ole">
            <mc:AlternateContent xmlns:mc="http://schemas.openxmlformats.org/markup-compatibility/2006">
              <mc:Choice xmlns:v="urn:schemas-microsoft-com:vml" Requires="v">
                <p:oleObj spid="_x0000_s82976" r:id="rId3" imgW="4895512" imgH="4700423" progId="Excel.Chart.8">
                  <p:embed/>
                </p:oleObj>
              </mc:Choice>
              <mc:Fallback>
                <p:oleObj r:id="rId3" imgW="4895512" imgH="4700423"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47800"/>
                        <a:ext cx="5943600" cy="4419600"/>
                      </a:xfrm>
                      <a:prstGeom prst="rect">
                        <a:avLst/>
                      </a:prstGeom>
                      <a:noFill/>
                      <a:ln>
                        <a:noFill/>
                      </a:ln>
                      <a:extLst/>
                    </p:spPr>
                  </p:pic>
                </p:oleObj>
              </mc:Fallback>
            </mc:AlternateContent>
          </a:graphicData>
        </a:graphic>
      </p:graphicFrame>
      <p:sp>
        <p:nvSpPr>
          <p:cNvPr id="32771" name="TextBox 2"/>
          <p:cNvSpPr txBox="1">
            <a:spLocks noChangeArrowheads="1"/>
          </p:cNvSpPr>
          <p:nvPr/>
        </p:nvSpPr>
        <p:spPr bwMode="auto">
          <a:xfrm>
            <a:off x="5507038" y="6518275"/>
            <a:ext cx="3100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a:latin typeface="Arial" pitchFamily="34" charset="0"/>
              </a:rPr>
              <a:t>Data from Gierada et al, JNCI 2014</a:t>
            </a:r>
          </a:p>
        </p:txBody>
      </p:sp>
      <p:sp>
        <p:nvSpPr>
          <p:cNvPr id="32772" name="Rectangle 20"/>
          <p:cNvSpPr>
            <a:spLocks noChangeArrowheads="1"/>
          </p:cNvSpPr>
          <p:nvPr/>
        </p:nvSpPr>
        <p:spPr bwMode="auto">
          <a:xfrm>
            <a:off x="-381000" y="539751"/>
            <a:ext cx="961813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ot"/>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2000" b="1" dirty="0" smtClean="0">
                <a:latin typeface="Arial" pitchFamily="34" charset="0"/>
                <a:cs typeface="Arial" pitchFamily="34" charset="0"/>
              </a:rPr>
              <a:t>Problem of Intermediate Nodules</a:t>
            </a:r>
          </a:p>
          <a:p>
            <a:pPr algn="ctr">
              <a:spcBef>
                <a:spcPct val="0"/>
              </a:spcBef>
              <a:buFontTx/>
              <a:buNone/>
            </a:pPr>
            <a:r>
              <a:rPr lang="en-US" altLang="en-US" sz="2000" b="1" dirty="0" smtClean="0">
                <a:latin typeface="Arial" pitchFamily="34" charset="0"/>
                <a:cs typeface="Arial" pitchFamily="34" charset="0"/>
              </a:rPr>
              <a:t>Cancer Risk </a:t>
            </a:r>
            <a:r>
              <a:rPr lang="en-US" altLang="en-US" sz="2000" b="1" dirty="0">
                <a:latin typeface="Arial" pitchFamily="34" charset="0"/>
                <a:cs typeface="Arial" pitchFamily="34" charset="0"/>
              </a:rPr>
              <a:t/>
            </a:r>
            <a:br>
              <a:rPr lang="en-US" altLang="en-US" sz="2000" b="1" dirty="0">
                <a:latin typeface="Arial" pitchFamily="34" charset="0"/>
                <a:cs typeface="Arial" pitchFamily="34" charset="0"/>
              </a:rPr>
            </a:br>
            <a:endParaRPr lang="en-US" altLang="en-US" sz="2000" b="1" dirty="0">
              <a:latin typeface="Arial" pitchFamily="34" charset="0"/>
              <a:cs typeface="Arial" pitchFamily="34" charset="0"/>
            </a:endParaRPr>
          </a:p>
        </p:txBody>
      </p:sp>
      <p:cxnSp>
        <p:nvCxnSpPr>
          <p:cNvPr id="3" name="Straight Connector 2"/>
          <p:cNvCxnSpPr/>
          <p:nvPr/>
        </p:nvCxnSpPr>
        <p:spPr>
          <a:xfrm>
            <a:off x="4428066" y="5943600"/>
            <a:ext cx="136313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7600" y="5943600"/>
            <a:ext cx="2514600" cy="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803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012825"/>
            <a:ext cx="43815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4688" y="1028700"/>
            <a:ext cx="438308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63" y="3871913"/>
            <a:ext cx="438308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5"/>
          <p:cNvSpPr>
            <a:spLocks noChangeArrowheads="1"/>
          </p:cNvSpPr>
          <p:nvPr/>
        </p:nvSpPr>
        <p:spPr bwMode="auto">
          <a:xfrm>
            <a:off x="1122363" y="322263"/>
            <a:ext cx="672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1400">
                <a:latin typeface="Arial" charset="0"/>
              </a:rPr>
              <a:t>Quantity of Methylation Detection in Plasma According to Nodule/Tumor Size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p:cNvPicPr>
          <p:nvPr/>
        </p:nvPicPr>
        <p:blipFill rotWithShape="1">
          <a:blip r:embed="rId2">
            <a:extLst>
              <a:ext uri="{28A0092B-C50C-407E-A947-70E740481C1C}">
                <a14:useLocalDpi xmlns:a14="http://schemas.microsoft.com/office/drawing/2010/main" val="0"/>
              </a:ext>
            </a:extLst>
          </a:blip>
          <a:srcRect r="22407" b="2401"/>
          <a:stretch/>
        </p:blipFill>
        <p:spPr bwMode="auto">
          <a:xfrm>
            <a:off x="0" y="1828799"/>
            <a:ext cx="4572000" cy="35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5"/>
          <p:cNvSpPr>
            <a:spLocks noChangeArrowheads="1"/>
          </p:cNvSpPr>
          <p:nvPr/>
        </p:nvSpPr>
        <p:spPr bwMode="auto">
          <a:xfrm>
            <a:off x="1371600" y="322262"/>
            <a:ext cx="6864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2000" b="1" dirty="0" smtClean="0">
                <a:latin typeface="Arial" pitchFamily="34" charset="0"/>
                <a:cs typeface="Arial" pitchFamily="34" charset="0"/>
              </a:rPr>
              <a:t>Methylation </a:t>
            </a:r>
            <a:r>
              <a:rPr lang="en-US" altLang="en-US" sz="2000" b="1" dirty="0">
                <a:latin typeface="Arial" pitchFamily="34" charset="0"/>
                <a:cs typeface="Arial" pitchFamily="34" charset="0"/>
              </a:rPr>
              <a:t>Detection </a:t>
            </a:r>
            <a:r>
              <a:rPr lang="en-US" altLang="en-US" sz="2000" b="1" dirty="0" smtClean="0">
                <a:latin typeface="Arial" pitchFamily="34" charset="0"/>
                <a:cs typeface="Arial" pitchFamily="34" charset="0"/>
              </a:rPr>
              <a:t>According </a:t>
            </a:r>
            <a:r>
              <a:rPr lang="en-US" altLang="en-US" sz="2000" b="1" dirty="0">
                <a:latin typeface="Arial" pitchFamily="34" charset="0"/>
                <a:cs typeface="Arial" pitchFamily="34" charset="0"/>
              </a:rPr>
              <a:t>to Nodule/Tumor Size</a:t>
            </a:r>
            <a:endParaRPr lang="en-US" altLang="en-US" sz="2000" b="1" dirty="0">
              <a:latin typeface="Arial" pitchFamily="34" charset="0"/>
            </a:endParaRPr>
          </a:p>
        </p:txBody>
      </p:sp>
      <p:pic>
        <p:nvPicPr>
          <p:cNvPr id="7" name="Picture 1"/>
          <p:cNvPicPr>
            <a:picLocks noChangeAspect="1"/>
          </p:cNvPicPr>
          <p:nvPr/>
        </p:nvPicPr>
        <p:blipFill rotWithShape="1">
          <a:blip r:embed="rId3">
            <a:extLst>
              <a:ext uri="{28A0092B-C50C-407E-A947-70E740481C1C}">
                <a14:useLocalDpi xmlns:a14="http://schemas.microsoft.com/office/drawing/2010/main" val="0"/>
              </a:ext>
            </a:extLst>
          </a:blip>
          <a:srcRect r="22226"/>
          <a:stretch/>
        </p:blipFill>
        <p:spPr bwMode="auto">
          <a:xfrm>
            <a:off x="4495800" y="1828800"/>
            <a:ext cx="4597609" cy="36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189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1117600" y="68263"/>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2400">
                <a:latin typeface="Calibri" charset="0"/>
              </a:rPr>
              <a:t>Methods of Determining Methylation Patterns Following Bisulfite Modification</a:t>
            </a:r>
          </a:p>
        </p:txBody>
      </p:sp>
      <p:grpSp>
        <p:nvGrpSpPr>
          <p:cNvPr id="30724" name="Group 4"/>
          <p:cNvGrpSpPr>
            <a:grpSpLocks/>
          </p:cNvGrpSpPr>
          <p:nvPr/>
        </p:nvGrpSpPr>
        <p:grpSpPr bwMode="auto">
          <a:xfrm>
            <a:off x="280988" y="1535113"/>
            <a:ext cx="2439987" cy="728662"/>
            <a:chOff x="415" y="967"/>
            <a:chExt cx="1730" cy="459"/>
          </a:xfrm>
        </p:grpSpPr>
        <p:sp>
          <p:nvSpPr>
            <p:cNvPr id="30808" name="Rectangle 5"/>
            <p:cNvSpPr>
              <a:spLocks noChangeArrowheads="1"/>
            </p:cNvSpPr>
            <p:nvPr/>
          </p:nvSpPr>
          <p:spPr bwMode="auto">
            <a:xfrm>
              <a:off x="415" y="1253"/>
              <a:ext cx="17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CTGA</a:t>
              </a:r>
              <a:r>
                <a:rPr lang="en-US" altLang="x-none" sz="1200" baseline="50000">
                  <a:solidFill>
                    <a:srgbClr val="000000"/>
                  </a:solidFill>
                  <a:latin typeface="Calibri" charset="0"/>
                </a:rPr>
                <a:t>m</a:t>
              </a:r>
              <a:r>
                <a:rPr lang="en-US" altLang="x-none" sz="1200">
                  <a:solidFill>
                    <a:srgbClr val="000000"/>
                  </a:solidFill>
                  <a:latin typeface="Calibri" charset="0"/>
                </a:rPr>
                <a:t>CGATTC</a:t>
              </a:r>
              <a:r>
                <a:rPr lang="en-US" altLang="x-none" sz="1200" baseline="50000">
                  <a:solidFill>
                    <a:srgbClr val="000000"/>
                  </a:solidFill>
                  <a:latin typeface="Calibri" charset="0"/>
                </a:rPr>
                <a:t>m</a:t>
              </a:r>
              <a:r>
                <a:rPr lang="en-US" altLang="x-none" sz="1200">
                  <a:solidFill>
                    <a:srgbClr val="000000"/>
                  </a:solidFill>
                  <a:latin typeface="Calibri" charset="0"/>
                </a:rPr>
                <a:t>CGGCTGAGA</a:t>
              </a:r>
            </a:p>
          </p:txBody>
        </p:sp>
        <p:sp>
          <p:nvSpPr>
            <p:cNvPr id="30809" name="Rectangle 6"/>
            <p:cNvSpPr>
              <a:spLocks noChangeArrowheads="1"/>
            </p:cNvSpPr>
            <p:nvPr/>
          </p:nvSpPr>
          <p:spPr bwMode="auto">
            <a:xfrm>
              <a:off x="519" y="967"/>
              <a:ext cx="16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CTGACGATTCCGGCTGAGA</a:t>
              </a:r>
            </a:p>
          </p:txBody>
        </p:sp>
      </p:grpSp>
      <p:grpSp>
        <p:nvGrpSpPr>
          <p:cNvPr id="30725" name="Group 7"/>
          <p:cNvGrpSpPr>
            <a:grpSpLocks/>
          </p:cNvGrpSpPr>
          <p:nvPr/>
        </p:nvGrpSpPr>
        <p:grpSpPr bwMode="auto">
          <a:xfrm>
            <a:off x="2709863" y="1609725"/>
            <a:ext cx="3246437" cy="654050"/>
            <a:chOff x="1920" y="1014"/>
            <a:chExt cx="2300" cy="412"/>
          </a:xfrm>
        </p:grpSpPr>
        <p:sp>
          <p:nvSpPr>
            <p:cNvPr id="30804" name="Rectangle 8"/>
            <p:cNvSpPr>
              <a:spLocks noChangeArrowheads="1"/>
            </p:cNvSpPr>
            <p:nvPr/>
          </p:nvSpPr>
          <p:spPr bwMode="auto">
            <a:xfrm>
              <a:off x="2514" y="1251"/>
              <a:ext cx="170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UTGA</a:t>
              </a:r>
              <a:r>
                <a:rPr lang="en-US" altLang="x-none" sz="1200" baseline="50000">
                  <a:solidFill>
                    <a:srgbClr val="FF0000"/>
                  </a:solidFill>
                  <a:latin typeface="Calibri" charset="0"/>
                </a:rPr>
                <a:t>m</a:t>
              </a:r>
              <a:r>
                <a:rPr lang="en-US" altLang="x-none" sz="1200">
                  <a:solidFill>
                    <a:srgbClr val="FF0000"/>
                  </a:solidFill>
                  <a:latin typeface="Calibri" charset="0"/>
                </a:rPr>
                <a:t>C</a:t>
              </a:r>
              <a:r>
                <a:rPr lang="en-US" altLang="x-none" sz="1200">
                  <a:solidFill>
                    <a:srgbClr val="000000"/>
                  </a:solidFill>
                  <a:latin typeface="Calibri" charset="0"/>
                </a:rPr>
                <a:t>GATTU</a:t>
              </a:r>
              <a:r>
                <a:rPr lang="en-US" altLang="x-none" sz="1200" baseline="50000">
                  <a:solidFill>
                    <a:srgbClr val="FF0000"/>
                  </a:solidFill>
                  <a:latin typeface="Calibri" charset="0"/>
                </a:rPr>
                <a:t>m</a:t>
              </a:r>
              <a:r>
                <a:rPr lang="en-US" altLang="x-none" sz="1200">
                  <a:solidFill>
                    <a:srgbClr val="FF0000"/>
                  </a:solidFill>
                  <a:latin typeface="Calibri" charset="0"/>
                </a:rPr>
                <a:t>C</a:t>
              </a:r>
              <a:r>
                <a:rPr lang="en-US" altLang="x-none" sz="1200">
                  <a:solidFill>
                    <a:srgbClr val="000000"/>
                  </a:solidFill>
                  <a:latin typeface="Calibri" charset="0"/>
                </a:rPr>
                <a:t>GGUTGAGA</a:t>
              </a:r>
            </a:p>
          </p:txBody>
        </p:sp>
        <p:sp>
          <p:nvSpPr>
            <p:cNvPr id="30805" name="Rectangle 9"/>
            <p:cNvSpPr>
              <a:spLocks noChangeArrowheads="1"/>
            </p:cNvSpPr>
            <p:nvPr/>
          </p:nvSpPr>
          <p:spPr bwMode="auto">
            <a:xfrm>
              <a:off x="2561" y="1014"/>
              <a:ext cx="158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UTGA</a:t>
              </a:r>
              <a:r>
                <a:rPr lang="en-US" altLang="x-none" sz="1200">
                  <a:solidFill>
                    <a:srgbClr val="006600"/>
                  </a:solidFill>
                  <a:latin typeface="Calibri" charset="0"/>
                </a:rPr>
                <a:t>U</a:t>
              </a:r>
              <a:r>
                <a:rPr lang="en-US" altLang="x-none" sz="1200">
                  <a:solidFill>
                    <a:srgbClr val="000000"/>
                  </a:solidFill>
                  <a:latin typeface="Calibri" charset="0"/>
                </a:rPr>
                <a:t>GATTU</a:t>
              </a:r>
              <a:r>
                <a:rPr lang="en-US" altLang="x-none" sz="1200">
                  <a:solidFill>
                    <a:srgbClr val="006600"/>
                  </a:solidFill>
                  <a:latin typeface="Calibri" charset="0"/>
                </a:rPr>
                <a:t>U</a:t>
              </a:r>
              <a:r>
                <a:rPr lang="en-US" altLang="x-none" sz="1200">
                  <a:solidFill>
                    <a:srgbClr val="000000"/>
                  </a:solidFill>
                  <a:latin typeface="Calibri" charset="0"/>
                </a:rPr>
                <a:t>GGUTGAGA</a:t>
              </a:r>
            </a:p>
          </p:txBody>
        </p:sp>
        <p:sp>
          <p:nvSpPr>
            <p:cNvPr id="30806" name="Line 10"/>
            <p:cNvSpPr>
              <a:spLocks noChangeShapeType="1"/>
            </p:cNvSpPr>
            <p:nvPr/>
          </p:nvSpPr>
          <p:spPr bwMode="auto">
            <a:xfrm>
              <a:off x="1937" y="1243"/>
              <a:ext cx="547" cy="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0807" name="Rectangle 11"/>
            <p:cNvSpPr>
              <a:spLocks noChangeArrowheads="1"/>
            </p:cNvSpPr>
            <p:nvPr/>
          </p:nvSpPr>
          <p:spPr bwMode="auto">
            <a:xfrm>
              <a:off x="1920" y="1056"/>
              <a:ext cx="5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NaHSO4</a:t>
              </a:r>
            </a:p>
          </p:txBody>
        </p:sp>
      </p:grpSp>
      <p:grpSp>
        <p:nvGrpSpPr>
          <p:cNvPr id="30726" name="Group 12"/>
          <p:cNvGrpSpPr>
            <a:grpSpLocks/>
          </p:cNvGrpSpPr>
          <p:nvPr/>
        </p:nvGrpSpPr>
        <p:grpSpPr bwMode="auto">
          <a:xfrm>
            <a:off x="350838" y="2513013"/>
            <a:ext cx="2700337" cy="2609850"/>
            <a:chOff x="323" y="1864"/>
            <a:chExt cx="1913" cy="1644"/>
          </a:xfrm>
        </p:grpSpPr>
        <p:sp>
          <p:nvSpPr>
            <p:cNvPr id="30759" name="Rectangle 13"/>
            <p:cNvSpPr>
              <a:spLocks noChangeArrowheads="1"/>
            </p:cNvSpPr>
            <p:nvPr/>
          </p:nvSpPr>
          <p:spPr bwMode="auto">
            <a:xfrm>
              <a:off x="496" y="2154"/>
              <a:ext cx="1580" cy="1351"/>
            </a:xfrm>
            <a:prstGeom prst="rect">
              <a:avLst/>
            </a:prstGeom>
            <a:solidFill>
              <a:srgbClr val="FFFFFF"/>
            </a:solidFill>
            <a:ln w="12700">
              <a:solidFill>
                <a:srgbClr val="000000"/>
              </a:solidFill>
              <a:miter lim="800000"/>
              <a:headEnd/>
              <a:tailEnd/>
            </a:ln>
          </p:spPr>
          <p:txBody>
            <a:bodyPr wrap="none" lIns="92075" tIns="46038" rIns="92075" bIns="46038"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1200">
                  <a:latin typeface="Calibri" charset="0"/>
                </a:rPr>
                <a:t>                    </a:t>
              </a:r>
            </a:p>
          </p:txBody>
        </p:sp>
        <p:sp>
          <p:nvSpPr>
            <p:cNvPr id="30760" name="Rectangle 14"/>
            <p:cNvSpPr>
              <a:spLocks noChangeArrowheads="1"/>
            </p:cNvSpPr>
            <p:nvPr/>
          </p:nvSpPr>
          <p:spPr bwMode="auto">
            <a:xfrm>
              <a:off x="614" y="2008"/>
              <a:ext cx="55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C  T  A  G</a:t>
              </a:r>
            </a:p>
          </p:txBody>
        </p:sp>
        <p:sp>
          <p:nvSpPr>
            <p:cNvPr id="30761" name="Rectangle 15"/>
            <p:cNvSpPr>
              <a:spLocks noChangeArrowheads="1"/>
            </p:cNvSpPr>
            <p:nvPr/>
          </p:nvSpPr>
          <p:spPr bwMode="auto">
            <a:xfrm>
              <a:off x="1383" y="2011"/>
              <a:ext cx="55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C  T  A  G</a:t>
              </a:r>
            </a:p>
          </p:txBody>
        </p:sp>
        <p:sp>
          <p:nvSpPr>
            <p:cNvPr id="30762" name="Rectangle 16"/>
            <p:cNvSpPr>
              <a:spLocks noChangeArrowheads="1"/>
            </p:cNvSpPr>
            <p:nvPr/>
          </p:nvSpPr>
          <p:spPr bwMode="auto">
            <a:xfrm rot="5400000" flipH="1">
              <a:off x="-267" y="2725"/>
              <a:ext cx="1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T</a:t>
              </a:r>
              <a:r>
                <a:rPr lang="en-US" altLang="x-none" sz="1200">
                  <a:solidFill>
                    <a:schemeClr val="accent2"/>
                  </a:solidFill>
                  <a:latin typeface="Calibri" charset="0"/>
                </a:rPr>
                <a:t>T</a:t>
              </a:r>
              <a:r>
                <a:rPr lang="en-US" altLang="x-none" sz="1200">
                  <a:solidFill>
                    <a:srgbClr val="000000"/>
                  </a:solidFill>
                  <a:latin typeface="Calibri" charset="0"/>
                </a:rPr>
                <a:t>GATGATTT</a:t>
              </a:r>
              <a:r>
                <a:rPr lang="en-US" altLang="x-none" sz="1200">
                  <a:solidFill>
                    <a:schemeClr val="accent2"/>
                  </a:solidFill>
                  <a:latin typeface="Calibri" charset="0"/>
                </a:rPr>
                <a:t>T</a:t>
              </a:r>
              <a:r>
                <a:rPr lang="en-US" altLang="x-none" sz="1200">
                  <a:solidFill>
                    <a:srgbClr val="000000"/>
                  </a:solidFill>
                  <a:latin typeface="Calibri" charset="0"/>
                </a:rPr>
                <a:t>GGTTGAGA</a:t>
              </a:r>
            </a:p>
          </p:txBody>
        </p:sp>
        <p:sp>
          <p:nvSpPr>
            <p:cNvPr id="30763" name="Rectangle 17"/>
            <p:cNvSpPr>
              <a:spLocks noChangeArrowheads="1"/>
            </p:cNvSpPr>
            <p:nvPr/>
          </p:nvSpPr>
          <p:spPr bwMode="auto">
            <a:xfrm rot="5400000" flipH="1">
              <a:off x="1452" y="2723"/>
              <a:ext cx="1372"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dirty="0">
                  <a:solidFill>
                    <a:srgbClr val="000000"/>
                  </a:solidFill>
                  <a:latin typeface="Calibri" charset="0"/>
                </a:rPr>
                <a:t>T</a:t>
              </a:r>
              <a:r>
                <a:rPr lang="en-US" altLang="x-none" sz="1200" dirty="0">
                  <a:solidFill>
                    <a:srgbClr val="FF0000"/>
                  </a:solidFill>
                  <a:latin typeface="Calibri" charset="0"/>
                </a:rPr>
                <a:t>C</a:t>
              </a:r>
              <a:r>
                <a:rPr lang="en-US" altLang="x-none" sz="1200" dirty="0">
                  <a:solidFill>
                    <a:srgbClr val="000000"/>
                  </a:solidFill>
                  <a:latin typeface="Calibri" charset="0"/>
                </a:rPr>
                <a:t>GATGATTT</a:t>
              </a:r>
              <a:r>
                <a:rPr lang="en-US" altLang="x-none" sz="1200" dirty="0">
                  <a:solidFill>
                    <a:srgbClr val="FF0000"/>
                  </a:solidFill>
                  <a:latin typeface="Calibri" charset="0"/>
                </a:rPr>
                <a:t>C</a:t>
              </a:r>
              <a:r>
                <a:rPr lang="en-US" altLang="x-none" sz="1200" dirty="0">
                  <a:solidFill>
                    <a:srgbClr val="000000"/>
                  </a:solidFill>
                  <a:latin typeface="Calibri" charset="0"/>
                </a:rPr>
                <a:t>GGTTGAGA</a:t>
              </a:r>
            </a:p>
          </p:txBody>
        </p:sp>
        <p:sp>
          <p:nvSpPr>
            <p:cNvPr id="30764" name="Line 18"/>
            <p:cNvSpPr>
              <a:spLocks noChangeShapeType="1"/>
            </p:cNvSpPr>
            <p:nvPr/>
          </p:nvSpPr>
          <p:spPr bwMode="auto">
            <a:xfrm>
              <a:off x="797" y="2234"/>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5" name="Line 19"/>
            <p:cNvSpPr>
              <a:spLocks noChangeShapeType="1"/>
            </p:cNvSpPr>
            <p:nvPr/>
          </p:nvSpPr>
          <p:spPr bwMode="auto">
            <a:xfrm>
              <a:off x="797" y="2279"/>
              <a:ext cx="91"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6" name="Line 20"/>
            <p:cNvSpPr>
              <a:spLocks noChangeShapeType="1"/>
            </p:cNvSpPr>
            <p:nvPr/>
          </p:nvSpPr>
          <p:spPr bwMode="auto">
            <a:xfrm>
              <a:off x="1046" y="2333"/>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7" name="Line 21"/>
            <p:cNvSpPr>
              <a:spLocks noChangeShapeType="1"/>
            </p:cNvSpPr>
            <p:nvPr/>
          </p:nvSpPr>
          <p:spPr bwMode="auto">
            <a:xfrm>
              <a:off x="915" y="237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8" name="Line 22"/>
            <p:cNvSpPr>
              <a:spLocks noChangeShapeType="1"/>
            </p:cNvSpPr>
            <p:nvPr/>
          </p:nvSpPr>
          <p:spPr bwMode="auto">
            <a:xfrm>
              <a:off x="797" y="246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9" name="Line 23"/>
            <p:cNvSpPr>
              <a:spLocks noChangeShapeType="1"/>
            </p:cNvSpPr>
            <p:nvPr/>
          </p:nvSpPr>
          <p:spPr bwMode="auto">
            <a:xfrm>
              <a:off x="1046" y="2555"/>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0" name="Line 24"/>
            <p:cNvSpPr>
              <a:spLocks noChangeShapeType="1"/>
            </p:cNvSpPr>
            <p:nvPr/>
          </p:nvSpPr>
          <p:spPr bwMode="auto">
            <a:xfrm>
              <a:off x="915" y="2600"/>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1" name="Line 25"/>
            <p:cNvSpPr>
              <a:spLocks noChangeShapeType="1"/>
            </p:cNvSpPr>
            <p:nvPr/>
          </p:nvSpPr>
          <p:spPr bwMode="auto">
            <a:xfrm>
              <a:off x="797" y="266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2" name="Line 26"/>
            <p:cNvSpPr>
              <a:spLocks noChangeShapeType="1"/>
            </p:cNvSpPr>
            <p:nvPr/>
          </p:nvSpPr>
          <p:spPr bwMode="auto">
            <a:xfrm>
              <a:off x="797" y="2720"/>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3" name="Line 27"/>
            <p:cNvSpPr>
              <a:spLocks noChangeShapeType="1"/>
            </p:cNvSpPr>
            <p:nvPr/>
          </p:nvSpPr>
          <p:spPr bwMode="auto">
            <a:xfrm>
              <a:off x="797" y="2786"/>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4" name="Line 28"/>
            <p:cNvSpPr>
              <a:spLocks noChangeShapeType="1"/>
            </p:cNvSpPr>
            <p:nvPr/>
          </p:nvSpPr>
          <p:spPr bwMode="auto">
            <a:xfrm>
              <a:off x="797" y="2846"/>
              <a:ext cx="91"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5" name="Line 29"/>
            <p:cNvSpPr>
              <a:spLocks noChangeShapeType="1"/>
            </p:cNvSpPr>
            <p:nvPr/>
          </p:nvSpPr>
          <p:spPr bwMode="auto">
            <a:xfrm>
              <a:off x="1046" y="296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6" name="Line 30"/>
            <p:cNvSpPr>
              <a:spLocks noChangeShapeType="1"/>
            </p:cNvSpPr>
            <p:nvPr/>
          </p:nvSpPr>
          <p:spPr bwMode="auto">
            <a:xfrm>
              <a:off x="1046" y="290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7" name="Line 31"/>
            <p:cNvSpPr>
              <a:spLocks noChangeShapeType="1"/>
            </p:cNvSpPr>
            <p:nvPr/>
          </p:nvSpPr>
          <p:spPr bwMode="auto">
            <a:xfrm>
              <a:off x="797" y="3104"/>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8" name="Line 32"/>
            <p:cNvSpPr>
              <a:spLocks noChangeShapeType="1"/>
            </p:cNvSpPr>
            <p:nvPr/>
          </p:nvSpPr>
          <p:spPr bwMode="auto">
            <a:xfrm>
              <a:off x="797" y="3047"/>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9" name="Line 33"/>
            <p:cNvSpPr>
              <a:spLocks noChangeShapeType="1"/>
            </p:cNvSpPr>
            <p:nvPr/>
          </p:nvSpPr>
          <p:spPr bwMode="auto">
            <a:xfrm>
              <a:off x="1046" y="3173"/>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0" name="Line 34"/>
            <p:cNvSpPr>
              <a:spLocks noChangeShapeType="1"/>
            </p:cNvSpPr>
            <p:nvPr/>
          </p:nvSpPr>
          <p:spPr bwMode="auto">
            <a:xfrm>
              <a:off x="1046" y="3296"/>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1" name="Line 35"/>
            <p:cNvSpPr>
              <a:spLocks noChangeShapeType="1"/>
            </p:cNvSpPr>
            <p:nvPr/>
          </p:nvSpPr>
          <p:spPr bwMode="auto">
            <a:xfrm>
              <a:off x="915" y="3377"/>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2" name="Line 36"/>
            <p:cNvSpPr>
              <a:spLocks noChangeShapeType="1"/>
            </p:cNvSpPr>
            <p:nvPr/>
          </p:nvSpPr>
          <p:spPr bwMode="auto">
            <a:xfrm>
              <a:off x="915" y="324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3" name="Line 37"/>
            <p:cNvSpPr>
              <a:spLocks noChangeShapeType="1"/>
            </p:cNvSpPr>
            <p:nvPr/>
          </p:nvSpPr>
          <p:spPr bwMode="auto">
            <a:xfrm>
              <a:off x="1584" y="2234"/>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4" name="Line 38"/>
            <p:cNvSpPr>
              <a:spLocks noChangeShapeType="1"/>
            </p:cNvSpPr>
            <p:nvPr/>
          </p:nvSpPr>
          <p:spPr bwMode="auto">
            <a:xfrm>
              <a:off x="1454" y="2279"/>
              <a:ext cx="91"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5" name="Line 39"/>
            <p:cNvSpPr>
              <a:spLocks noChangeShapeType="1"/>
            </p:cNvSpPr>
            <p:nvPr/>
          </p:nvSpPr>
          <p:spPr bwMode="auto">
            <a:xfrm>
              <a:off x="1834" y="2333"/>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6" name="Line 40"/>
            <p:cNvSpPr>
              <a:spLocks noChangeShapeType="1"/>
            </p:cNvSpPr>
            <p:nvPr/>
          </p:nvSpPr>
          <p:spPr bwMode="auto">
            <a:xfrm>
              <a:off x="1702" y="237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7" name="Line 41"/>
            <p:cNvSpPr>
              <a:spLocks noChangeShapeType="1"/>
            </p:cNvSpPr>
            <p:nvPr/>
          </p:nvSpPr>
          <p:spPr bwMode="auto">
            <a:xfrm>
              <a:off x="1584" y="246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8" name="Line 42"/>
            <p:cNvSpPr>
              <a:spLocks noChangeShapeType="1"/>
            </p:cNvSpPr>
            <p:nvPr/>
          </p:nvSpPr>
          <p:spPr bwMode="auto">
            <a:xfrm>
              <a:off x="1834" y="2555"/>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9" name="Line 43"/>
            <p:cNvSpPr>
              <a:spLocks noChangeShapeType="1"/>
            </p:cNvSpPr>
            <p:nvPr/>
          </p:nvSpPr>
          <p:spPr bwMode="auto">
            <a:xfrm>
              <a:off x="1702" y="2600"/>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0" name="Line 44"/>
            <p:cNvSpPr>
              <a:spLocks noChangeShapeType="1"/>
            </p:cNvSpPr>
            <p:nvPr/>
          </p:nvSpPr>
          <p:spPr bwMode="auto">
            <a:xfrm>
              <a:off x="1584" y="266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1" name="Line 45"/>
            <p:cNvSpPr>
              <a:spLocks noChangeShapeType="1"/>
            </p:cNvSpPr>
            <p:nvPr/>
          </p:nvSpPr>
          <p:spPr bwMode="auto">
            <a:xfrm>
              <a:off x="1584" y="2720"/>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2" name="Line 46"/>
            <p:cNvSpPr>
              <a:spLocks noChangeShapeType="1"/>
            </p:cNvSpPr>
            <p:nvPr/>
          </p:nvSpPr>
          <p:spPr bwMode="auto">
            <a:xfrm>
              <a:off x="1584" y="2786"/>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3" name="Line 47"/>
            <p:cNvSpPr>
              <a:spLocks noChangeShapeType="1"/>
            </p:cNvSpPr>
            <p:nvPr/>
          </p:nvSpPr>
          <p:spPr bwMode="auto">
            <a:xfrm>
              <a:off x="1458" y="2846"/>
              <a:ext cx="91"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4" name="Line 48"/>
            <p:cNvSpPr>
              <a:spLocks noChangeShapeType="1"/>
            </p:cNvSpPr>
            <p:nvPr/>
          </p:nvSpPr>
          <p:spPr bwMode="auto">
            <a:xfrm>
              <a:off x="1834" y="296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5" name="Line 49"/>
            <p:cNvSpPr>
              <a:spLocks noChangeShapeType="1"/>
            </p:cNvSpPr>
            <p:nvPr/>
          </p:nvSpPr>
          <p:spPr bwMode="auto">
            <a:xfrm>
              <a:off x="1834" y="290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6" name="Line 50"/>
            <p:cNvSpPr>
              <a:spLocks noChangeShapeType="1"/>
            </p:cNvSpPr>
            <p:nvPr/>
          </p:nvSpPr>
          <p:spPr bwMode="auto">
            <a:xfrm>
              <a:off x="1584" y="3104"/>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7" name="Line 51"/>
            <p:cNvSpPr>
              <a:spLocks noChangeShapeType="1"/>
            </p:cNvSpPr>
            <p:nvPr/>
          </p:nvSpPr>
          <p:spPr bwMode="auto">
            <a:xfrm>
              <a:off x="1584" y="3047"/>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8" name="Line 52"/>
            <p:cNvSpPr>
              <a:spLocks noChangeShapeType="1"/>
            </p:cNvSpPr>
            <p:nvPr/>
          </p:nvSpPr>
          <p:spPr bwMode="auto">
            <a:xfrm>
              <a:off x="1834" y="3173"/>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9" name="Line 53"/>
            <p:cNvSpPr>
              <a:spLocks noChangeShapeType="1"/>
            </p:cNvSpPr>
            <p:nvPr/>
          </p:nvSpPr>
          <p:spPr bwMode="auto">
            <a:xfrm>
              <a:off x="1834" y="3296"/>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800" name="Line 54"/>
            <p:cNvSpPr>
              <a:spLocks noChangeShapeType="1"/>
            </p:cNvSpPr>
            <p:nvPr/>
          </p:nvSpPr>
          <p:spPr bwMode="auto">
            <a:xfrm>
              <a:off x="1702" y="3377"/>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801" name="Line 55"/>
            <p:cNvSpPr>
              <a:spLocks noChangeShapeType="1"/>
            </p:cNvSpPr>
            <p:nvPr/>
          </p:nvSpPr>
          <p:spPr bwMode="auto">
            <a:xfrm>
              <a:off x="1702" y="324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802" name="Rectangle 56"/>
            <p:cNvSpPr>
              <a:spLocks noChangeArrowheads="1"/>
            </p:cNvSpPr>
            <p:nvPr/>
          </p:nvSpPr>
          <p:spPr bwMode="auto">
            <a:xfrm>
              <a:off x="516" y="1864"/>
              <a:ext cx="70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u="sng" dirty="0" err="1">
                  <a:solidFill>
                    <a:srgbClr val="000000"/>
                  </a:solidFill>
                  <a:latin typeface="Calibri" charset="0"/>
                </a:rPr>
                <a:t>Unmethylated</a:t>
              </a:r>
              <a:endParaRPr lang="en-US" altLang="x-none" sz="1200" u="sng" dirty="0">
                <a:solidFill>
                  <a:srgbClr val="000000"/>
                </a:solidFill>
                <a:latin typeface="Calibri" charset="0"/>
              </a:endParaRPr>
            </a:p>
          </p:txBody>
        </p:sp>
        <p:sp>
          <p:nvSpPr>
            <p:cNvPr id="30803" name="Rectangle 57"/>
            <p:cNvSpPr>
              <a:spLocks noChangeArrowheads="1"/>
            </p:cNvSpPr>
            <p:nvPr/>
          </p:nvSpPr>
          <p:spPr bwMode="auto">
            <a:xfrm>
              <a:off x="1393" y="1864"/>
              <a:ext cx="5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u="sng" dirty="0">
                  <a:solidFill>
                    <a:srgbClr val="000000"/>
                  </a:solidFill>
                  <a:latin typeface="Calibri" charset="0"/>
                </a:rPr>
                <a:t>Methylated</a:t>
              </a:r>
            </a:p>
          </p:txBody>
        </p:sp>
      </p:grpSp>
      <p:grpSp>
        <p:nvGrpSpPr>
          <p:cNvPr id="30728" name="Group 74"/>
          <p:cNvGrpSpPr>
            <a:grpSpLocks/>
          </p:cNvGrpSpPr>
          <p:nvPr/>
        </p:nvGrpSpPr>
        <p:grpSpPr bwMode="auto">
          <a:xfrm>
            <a:off x="5748338" y="1843088"/>
            <a:ext cx="2447925" cy="742950"/>
            <a:chOff x="4074" y="1161"/>
            <a:chExt cx="1734" cy="468"/>
          </a:xfrm>
        </p:grpSpPr>
        <p:sp>
          <p:nvSpPr>
            <p:cNvPr id="30742" name="Arc 75"/>
            <p:cNvSpPr>
              <a:spLocks/>
            </p:cNvSpPr>
            <p:nvPr/>
          </p:nvSpPr>
          <p:spPr bwMode="auto">
            <a:xfrm rot="-527228">
              <a:off x="4074" y="1161"/>
              <a:ext cx="476" cy="4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endParaRPr lang="x-none" altLang="x-none"/>
            </a:p>
          </p:txBody>
        </p:sp>
        <p:sp>
          <p:nvSpPr>
            <p:cNvPr id="30743" name="Rectangle 76"/>
            <p:cNvSpPr>
              <a:spLocks noChangeArrowheads="1"/>
            </p:cNvSpPr>
            <p:nvPr/>
          </p:nvSpPr>
          <p:spPr bwMode="auto">
            <a:xfrm>
              <a:off x="4637" y="1203"/>
              <a:ext cx="11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PCR</a:t>
              </a:r>
            </a:p>
            <a:p>
              <a:r>
                <a:rPr lang="en-US" altLang="x-none" sz="1200" dirty="0">
                  <a:solidFill>
                    <a:srgbClr val="000000"/>
                  </a:solidFill>
                  <a:latin typeface="Calibri" charset="0"/>
                </a:rPr>
                <a:t> with primers specific for </a:t>
              </a:r>
            </a:p>
            <a:p>
              <a:r>
                <a:rPr lang="en-US" altLang="x-none" sz="1200" dirty="0">
                  <a:solidFill>
                    <a:srgbClr val="000000"/>
                  </a:solidFill>
                  <a:latin typeface="Calibri" charset="0"/>
                </a:rPr>
                <a:t>  methylation changes</a:t>
              </a:r>
            </a:p>
          </p:txBody>
        </p:sp>
      </p:grpSp>
      <p:grpSp>
        <p:nvGrpSpPr>
          <p:cNvPr id="30729" name="Group 77"/>
          <p:cNvGrpSpPr>
            <a:grpSpLocks/>
          </p:cNvGrpSpPr>
          <p:nvPr/>
        </p:nvGrpSpPr>
        <p:grpSpPr bwMode="auto">
          <a:xfrm>
            <a:off x="6462713" y="2725738"/>
            <a:ext cx="2449512" cy="3527425"/>
            <a:chOff x="4071" y="1717"/>
            <a:chExt cx="1543" cy="2222"/>
          </a:xfrm>
        </p:grpSpPr>
        <p:sp>
          <p:nvSpPr>
            <p:cNvPr id="729166" name="Rectangle 78"/>
            <p:cNvSpPr>
              <a:spLocks noChangeArrowheads="1"/>
            </p:cNvSpPr>
            <p:nvPr/>
          </p:nvSpPr>
          <p:spPr bwMode="auto">
            <a:xfrm>
              <a:off x="4071" y="3171"/>
              <a:ext cx="1388" cy="768"/>
            </a:xfrm>
            <a:prstGeom prst="rect">
              <a:avLst/>
            </a:prstGeom>
            <a:solidFill>
              <a:srgbClr val="000000"/>
            </a:solidFill>
            <a:ln w="9525">
              <a:solidFill>
                <a:schemeClr val="accent3"/>
              </a:solidFill>
              <a:miter lim="800000"/>
              <a:headEnd/>
              <a:tailEnd/>
            </a:ln>
            <a:effectLst/>
          </p:spPr>
          <p:txBody>
            <a:bodyPr wrap="none" anchor="ctr"/>
            <a:lstStyle/>
            <a:p>
              <a:pPr fontAlgn="auto">
                <a:spcBef>
                  <a:spcPts val="0"/>
                </a:spcBef>
                <a:spcAft>
                  <a:spcPts val="0"/>
                </a:spcAft>
                <a:defRPr/>
              </a:pPr>
              <a:endParaRPr lang="en-US">
                <a:latin typeface="Arial" pitchFamily="34" charset="0"/>
                <a:ea typeface="MS PGothic" pitchFamily="34" charset="-128"/>
              </a:endParaRPr>
            </a:p>
          </p:txBody>
        </p:sp>
        <p:sp>
          <p:nvSpPr>
            <p:cNvPr id="30733" name="Rectangle 79"/>
            <p:cNvSpPr>
              <a:spLocks noChangeArrowheads="1"/>
            </p:cNvSpPr>
            <p:nvPr/>
          </p:nvSpPr>
          <p:spPr bwMode="auto">
            <a:xfrm>
              <a:off x="4109" y="2958"/>
              <a:ext cx="150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a:solidFill>
                    <a:srgbClr val="000000"/>
                  </a:solidFill>
                  <a:latin typeface="Calibri" charset="0"/>
                </a:rPr>
                <a:t>U  M      U   M     U   M   </a:t>
              </a:r>
            </a:p>
          </p:txBody>
        </p:sp>
        <p:sp>
          <p:nvSpPr>
            <p:cNvPr id="30734" name="Line 80"/>
            <p:cNvSpPr>
              <a:spLocks noChangeShapeType="1"/>
            </p:cNvSpPr>
            <p:nvPr/>
          </p:nvSpPr>
          <p:spPr bwMode="auto">
            <a:xfrm>
              <a:off x="4172" y="2914"/>
              <a:ext cx="34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35" name="Line 81"/>
            <p:cNvSpPr>
              <a:spLocks noChangeShapeType="1"/>
            </p:cNvSpPr>
            <p:nvPr/>
          </p:nvSpPr>
          <p:spPr bwMode="auto">
            <a:xfrm>
              <a:off x="4597" y="2914"/>
              <a:ext cx="34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36" name="Line 82"/>
            <p:cNvSpPr>
              <a:spLocks noChangeShapeType="1"/>
            </p:cNvSpPr>
            <p:nvPr/>
          </p:nvSpPr>
          <p:spPr bwMode="auto">
            <a:xfrm>
              <a:off x="5025" y="2914"/>
              <a:ext cx="34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37" name="Rectangle 83"/>
            <p:cNvSpPr>
              <a:spLocks noChangeArrowheads="1"/>
            </p:cNvSpPr>
            <p:nvPr/>
          </p:nvSpPr>
          <p:spPr bwMode="auto">
            <a:xfrm rot="-5400000">
              <a:off x="4891" y="2429"/>
              <a:ext cx="6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Unmodified</a:t>
              </a:r>
            </a:p>
            <a:p>
              <a:r>
                <a:rPr lang="en-US" altLang="x-none" sz="1200">
                  <a:solidFill>
                    <a:srgbClr val="000000"/>
                  </a:solidFill>
                  <a:latin typeface="Calibri" charset="0"/>
                </a:rPr>
                <a:t>template</a:t>
              </a:r>
            </a:p>
          </p:txBody>
        </p:sp>
        <p:sp>
          <p:nvSpPr>
            <p:cNvPr id="30738" name="Rectangle 84"/>
            <p:cNvSpPr>
              <a:spLocks noChangeArrowheads="1"/>
            </p:cNvSpPr>
            <p:nvPr/>
          </p:nvSpPr>
          <p:spPr bwMode="auto">
            <a:xfrm rot="-5400000">
              <a:off x="3771" y="2162"/>
              <a:ext cx="11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Unmethylated/modified</a:t>
              </a:r>
            </a:p>
            <a:p>
              <a:r>
                <a:rPr lang="en-US" altLang="x-none" sz="1200">
                  <a:solidFill>
                    <a:srgbClr val="000000"/>
                  </a:solidFill>
                  <a:latin typeface="Calibri" charset="0"/>
                </a:rPr>
                <a:t>template</a:t>
              </a:r>
            </a:p>
          </p:txBody>
        </p:sp>
        <p:sp>
          <p:nvSpPr>
            <p:cNvPr id="30739" name="Rectangle 85"/>
            <p:cNvSpPr>
              <a:spLocks noChangeArrowheads="1"/>
            </p:cNvSpPr>
            <p:nvPr/>
          </p:nvSpPr>
          <p:spPr bwMode="auto">
            <a:xfrm rot="-5400000">
              <a:off x="4252" y="2215"/>
              <a:ext cx="10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Methylated/modified </a:t>
              </a:r>
            </a:p>
            <a:p>
              <a:r>
                <a:rPr lang="en-US" altLang="x-none" sz="1200">
                  <a:solidFill>
                    <a:srgbClr val="000000"/>
                  </a:solidFill>
                  <a:latin typeface="Calibri" charset="0"/>
                </a:rPr>
                <a:t>template</a:t>
              </a:r>
            </a:p>
          </p:txBody>
        </p:sp>
        <p:sp>
          <p:nvSpPr>
            <p:cNvPr id="30740" name="Rectangle 86"/>
            <p:cNvSpPr>
              <a:spLocks noChangeArrowheads="1"/>
            </p:cNvSpPr>
            <p:nvPr/>
          </p:nvSpPr>
          <p:spPr bwMode="auto">
            <a:xfrm>
              <a:off x="4168" y="3624"/>
              <a:ext cx="136" cy="32"/>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endParaRPr lang="x-none" altLang="x-none">
                <a:latin typeface="Univers" charset="0"/>
              </a:endParaRPr>
            </a:p>
          </p:txBody>
        </p:sp>
        <p:sp>
          <p:nvSpPr>
            <p:cNvPr id="30741" name="Rectangle 87"/>
            <p:cNvSpPr>
              <a:spLocks noChangeArrowheads="1"/>
            </p:cNvSpPr>
            <p:nvPr/>
          </p:nvSpPr>
          <p:spPr bwMode="auto">
            <a:xfrm>
              <a:off x="4848" y="3624"/>
              <a:ext cx="136" cy="32"/>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endParaRPr lang="x-none" altLang="x-none">
                <a:latin typeface="Univers" charset="0"/>
              </a:endParaRPr>
            </a:p>
          </p:txBody>
        </p:sp>
      </p:grpSp>
      <p:cxnSp>
        <p:nvCxnSpPr>
          <p:cNvPr id="89" name="Straight Connector 88"/>
          <p:cNvCxnSpPr/>
          <p:nvPr/>
        </p:nvCxnSpPr>
        <p:spPr>
          <a:xfrm>
            <a:off x="6584950" y="6019800"/>
            <a:ext cx="298450" cy="158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683500" y="6019800"/>
            <a:ext cx="298450" cy="158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0" name="Content Placeholder 3" descr="Infinium Bead Chip.png"/>
          <p:cNvPicPr>
            <a:picLocks noChangeAspect="1"/>
          </p:cNvPicPr>
          <p:nvPr/>
        </p:nvPicPr>
        <p:blipFill>
          <a:blip r:embed="rId3">
            <a:extLst>
              <a:ext uri="{28A0092B-C50C-407E-A947-70E740481C1C}">
                <a14:useLocalDpi xmlns:a14="http://schemas.microsoft.com/office/drawing/2010/main" val="0"/>
              </a:ext>
            </a:extLst>
          </a:blip>
          <a:srcRect l="-82642" r="-82642"/>
          <a:stretch>
            <a:fillRect/>
          </a:stretch>
        </p:blipFill>
        <p:spPr>
          <a:xfrm>
            <a:off x="3540284" y="3790951"/>
            <a:ext cx="2382168" cy="2669638"/>
          </a:xfrm>
          <a:prstGeom prst="rect">
            <a:avLst/>
          </a:prstGeom>
        </p:spPr>
      </p:pic>
      <p:sp>
        <p:nvSpPr>
          <p:cNvPr id="93" name="Arc 75"/>
          <p:cNvSpPr>
            <a:spLocks/>
          </p:cNvSpPr>
          <p:nvPr/>
        </p:nvSpPr>
        <p:spPr bwMode="auto">
          <a:xfrm rot="5822505">
            <a:off x="3196976" y="2279651"/>
            <a:ext cx="671979" cy="7429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endParaRPr lang="x-none" altLang="x-none"/>
          </a:p>
        </p:txBody>
      </p:sp>
      <p:sp>
        <p:nvSpPr>
          <p:cNvPr id="96" name="Arc 75"/>
          <p:cNvSpPr>
            <a:spLocks/>
          </p:cNvSpPr>
          <p:nvPr/>
        </p:nvSpPr>
        <p:spPr bwMode="auto">
          <a:xfrm rot="5822505">
            <a:off x="4092036" y="2946737"/>
            <a:ext cx="1394715" cy="1178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endParaRPr lang="x-none" altLang="x-none"/>
          </a:p>
        </p:txBody>
      </p:sp>
      <p:sp>
        <p:nvSpPr>
          <p:cNvPr id="97" name="Rectangle 76"/>
          <p:cNvSpPr>
            <a:spLocks noChangeArrowheads="1"/>
          </p:cNvSpPr>
          <p:nvPr/>
        </p:nvSpPr>
        <p:spPr bwMode="auto">
          <a:xfrm>
            <a:off x="4876214" y="2848339"/>
            <a:ext cx="135877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smtClean="0">
                <a:solidFill>
                  <a:srgbClr val="000000"/>
                </a:solidFill>
                <a:latin typeface="Calibri" charset="0"/>
              </a:rPr>
              <a:t>Amplification </a:t>
            </a:r>
            <a:r>
              <a:rPr lang="en-US" altLang="x-none" sz="1200" dirty="0" smtClean="0">
                <a:solidFill>
                  <a:srgbClr val="000000"/>
                </a:solidFill>
                <a:latin typeface="Calibri" charset="0"/>
              </a:rPr>
              <a:t>and </a:t>
            </a:r>
          </a:p>
          <a:p>
            <a:r>
              <a:rPr lang="en-US" altLang="x-none" sz="1200" dirty="0" smtClean="0">
                <a:solidFill>
                  <a:srgbClr val="000000"/>
                </a:solidFill>
                <a:latin typeface="Calibri" charset="0"/>
              </a:rPr>
              <a:t>Array detection</a:t>
            </a:r>
          </a:p>
          <a:p>
            <a:r>
              <a:rPr lang="en-US" altLang="x-none" sz="1200" dirty="0" smtClean="0">
                <a:solidFill>
                  <a:srgbClr val="000000"/>
                </a:solidFill>
                <a:latin typeface="Calibri" charset="0"/>
              </a:rPr>
              <a:t>(Illumina)</a:t>
            </a:r>
            <a:endParaRPr lang="en-US" altLang="x-none" sz="1200" dirty="0">
              <a:solidFill>
                <a:srgbClr val="000000"/>
              </a:solidFill>
              <a:latin typeface="Calibri" charset="0"/>
            </a:endParaRPr>
          </a:p>
        </p:txBody>
      </p:sp>
      <p:sp>
        <p:nvSpPr>
          <p:cNvPr id="98" name="Rectangle 76"/>
          <p:cNvSpPr>
            <a:spLocks noChangeArrowheads="1"/>
          </p:cNvSpPr>
          <p:nvPr/>
        </p:nvSpPr>
        <p:spPr bwMode="auto">
          <a:xfrm>
            <a:off x="3259386" y="2940671"/>
            <a:ext cx="135877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dirty="0" smtClean="0">
                <a:solidFill>
                  <a:srgbClr val="000000"/>
                </a:solidFill>
                <a:latin typeface="Calibri" charset="0"/>
              </a:rPr>
              <a:t>Amplification and </a:t>
            </a:r>
          </a:p>
          <a:p>
            <a:r>
              <a:rPr lang="en-US" altLang="x-none" sz="1200" dirty="0" smtClean="0">
                <a:solidFill>
                  <a:srgbClr val="000000"/>
                </a:solidFill>
                <a:latin typeface="Calibri" charset="0"/>
              </a:rPr>
              <a:t>Sequencing</a:t>
            </a:r>
          </a:p>
        </p:txBody>
      </p:sp>
    </p:spTree>
    <p:extLst>
      <p:ext uri="{BB962C8B-B14F-4D97-AF65-F5344CB8AC3E}">
        <p14:creationId xmlns:p14="http://schemas.microsoft.com/office/powerpoint/2010/main" val="2145340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429249" y="2726515"/>
            <a:ext cx="3945593" cy="219200"/>
            <a:chOff x="4749800" y="1264920"/>
            <a:chExt cx="4114800" cy="228600"/>
          </a:xfrm>
        </p:grpSpPr>
        <p:cxnSp>
          <p:nvCxnSpPr>
            <p:cNvPr id="101" name="Straight Connector 100"/>
            <p:cNvCxnSpPr/>
            <p:nvPr/>
          </p:nvCxnSpPr>
          <p:spPr>
            <a:xfrm>
              <a:off x="4749800" y="1381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02" name="Oval 101"/>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 name="Oval 102"/>
            <p:cNvSpPr/>
            <p:nvPr/>
          </p:nvSpPr>
          <p:spPr bwMode="auto">
            <a:xfrm>
              <a:off x="58572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 name="Oval 103"/>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 name="Oval 104"/>
            <p:cNvSpPr/>
            <p:nvPr/>
          </p:nvSpPr>
          <p:spPr bwMode="auto">
            <a:xfrm>
              <a:off x="652780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 name="Oval 105"/>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7" name="Oval 106"/>
            <p:cNvSpPr/>
            <p:nvPr/>
          </p:nvSpPr>
          <p:spPr bwMode="auto">
            <a:xfrm>
              <a:off x="719836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 name="Oval 107"/>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 name="Oval 108"/>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10" name="TextBox 109"/>
          <p:cNvSpPr txBox="1"/>
          <p:nvPr/>
        </p:nvSpPr>
        <p:spPr>
          <a:xfrm>
            <a:off x="3190708" y="1247199"/>
            <a:ext cx="3298143" cy="369332"/>
          </a:xfrm>
          <a:prstGeom prst="rect">
            <a:avLst/>
          </a:prstGeom>
          <a:noFill/>
        </p:spPr>
        <p:txBody>
          <a:bodyPr wrap="square" rtlCol="0">
            <a:spAutoFit/>
          </a:bodyPr>
          <a:lstStyle/>
          <a:p>
            <a:r>
              <a:rPr lang="en-US" dirty="0" smtClean="0"/>
              <a:t>Methylation Specific PCR (MSP)</a:t>
            </a:r>
            <a:endParaRPr lang="en-US" dirty="0"/>
          </a:p>
        </p:txBody>
      </p:sp>
      <p:grpSp>
        <p:nvGrpSpPr>
          <p:cNvPr id="113" name="Group 112"/>
          <p:cNvGrpSpPr/>
          <p:nvPr/>
        </p:nvGrpSpPr>
        <p:grpSpPr>
          <a:xfrm>
            <a:off x="430561" y="4634205"/>
            <a:ext cx="3945593" cy="219200"/>
            <a:chOff x="5664200" y="2179320"/>
            <a:chExt cx="4114800" cy="228600"/>
          </a:xfrm>
        </p:grpSpPr>
        <p:cxnSp>
          <p:nvCxnSpPr>
            <p:cNvPr id="114" name="Straight Connector 113"/>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15" name="Oval 114"/>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6" name="Oval 115"/>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 name="Oval 116"/>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8" name="Oval 117"/>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 name="Oval 118"/>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 name="Oval 119"/>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 name="Oval 120"/>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 name="Oval 121"/>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9" name="Group 8"/>
          <p:cNvGrpSpPr/>
          <p:nvPr/>
        </p:nvGrpSpPr>
        <p:grpSpPr>
          <a:xfrm>
            <a:off x="411364" y="2081165"/>
            <a:ext cx="3964955" cy="369332"/>
            <a:chOff x="558848" y="2415462"/>
            <a:chExt cx="3964955" cy="369332"/>
          </a:xfrm>
        </p:grpSpPr>
        <p:grpSp>
          <p:nvGrpSpPr>
            <p:cNvPr id="4" name="Group 3"/>
            <p:cNvGrpSpPr/>
            <p:nvPr/>
          </p:nvGrpSpPr>
          <p:grpSpPr>
            <a:xfrm>
              <a:off x="558848" y="2463303"/>
              <a:ext cx="3964955" cy="295514"/>
              <a:chOff x="558848" y="2463303"/>
              <a:chExt cx="3964955" cy="295514"/>
            </a:xfrm>
          </p:grpSpPr>
          <p:sp>
            <p:nvSpPr>
              <p:cNvPr id="3" name="Right Arrow 2"/>
              <p:cNvSpPr/>
              <p:nvPr/>
            </p:nvSpPr>
            <p:spPr>
              <a:xfrm>
                <a:off x="558848" y="2463303"/>
                <a:ext cx="626457" cy="29551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9" name="Right Arrow 98"/>
              <p:cNvSpPr/>
              <p:nvPr/>
            </p:nvSpPr>
            <p:spPr>
              <a:xfrm flipH="1">
                <a:off x="3897346" y="2463303"/>
                <a:ext cx="626457" cy="29551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8" name="TextBox 7"/>
            <p:cNvSpPr txBox="1"/>
            <p:nvPr/>
          </p:nvSpPr>
          <p:spPr>
            <a:xfrm>
              <a:off x="1470309" y="2415462"/>
              <a:ext cx="2342280" cy="369332"/>
            </a:xfrm>
            <a:prstGeom prst="rect">
              <a:avLst/>
            </a:prstGeom>
            <a:noFill/>
          </p:spPr>
          <p:txBody>
            <a:bodyPr wrap="square" rtlCol="0">
              <a:spAutoFit/>
            </a:bodyPr>
            <a:lstStyle/>
            <a:p>
              <a:r>
                <a:rPr lang="en-US" dirty="0" smtClean="0">
                  <a:solidFill>
                    <a:schemeClr val="accent6"/>
                  </a:solidFill>
                </a:rPr>
                <a:t>Methylated Specific</a:t>
              </a:r>
              <a:endParaRPr lang="en-US" dirty="0">
                <a:solidFill>
                  <a:schemeClr val="accent6"/>
                </a:solidFill>
              </a:endParaRPr>
            </a:p>
          </p:txBody>
        </p:sp>
      </p:grpSp>
      <p:grpSp>
        <p:nvGrpSpPr>
          <p:cNvPr id="10" name="Group 9"/>
          <p:cNvGrpSpPr/>
          <p:nvPr/>
        </p:nvGrpSpPr>
        <p:grpSpPr>
          <a:xfrm>
            <a:off x="373301" y="4035507"/>
            <a:ext cx="3964955" cy="369332"/>
            <a:chOff x="557371" y="2758817"/>
            <a:chExt cx="3964955" cy="369332"/>
          </a:xfrm>
        </p:grpSpPr>
        <p:grpSp>
          <p:nvGrpSpPr>
            <p:cNvPr id="5" name="Group 4"/>
            <p:cNvGrpSpPr/>
            <p:nvPr/>
          </p:nvGrpSpPr>
          <p:grpSpPr>
            <a:xfrm>
              <a:off x="557371" y="2821045"/>
              <a:ext cx="3964955" cy="295514"/>
              <a:chOff x="557371" y="2821045"/>
              <a:chExt cx="3964955" cy="295514"/>
            </a:xfrm>
          </p:grpSpPr>
          <p:sp>
            <p:nvSpPr>
              <p:cNvPr id="123" name="Right Arrow 122"/>
              <p:cNvSpPr/>
              <p:nvPr/>
            </p:nvSpPr>
            <p:spPr>
              <a:xfrm>
                <a:off x="557371" y="2821045"/>
                <a:ext cx="626457" cy="295514"/>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4" name="Right Arrow 123"/>
              <p:cNvSpPr/>
              <p:nvPr/>
            </p:nvSpPr>
            <p:spPr>
              <a:xfrm flipH="1">
                <a:off x="3895869" y="2821045"/>
                <a:ext cx="626457" cy="295514"/>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sp>
          <p:nvSpPr>
            <p:cNvPr id="127" name="TextBox 126"/>
            <p:cNvSpPr txBox="1"/>
            <p:nvPr/>
          </p:nvSpPr>
          <p:spPr>
            <a:xfrm>
              <a:off x="1382857" y="2758817"/>
              <a:ext cx="2342280" cy="369332"/>
            </a:xfrm>
            <a:prstGeom prst="rect">
              <a:avLst/>
            </a:prstGeom>
            <a:noFill/>
          </p:spPr>
          <p:txBody>
            <a:bodyPr wrap="square" rtlCol="0">
              <a:spAutoFit/>
            </a:bodyPr>
            <a:lstStyle/>
            <a:p>
              <a:r>
                <a:rPr lang="en-US" dirty="0" err="1" smtClean="0">
                  <a:solidFill>
                    <a:schemeClr val="accent6"/>
                  </a:solidFill>
                </a:rPr>
                <a:t>Unmethylated</a:t>
              </a:r>
              <a:r>
                <a:rPr lang="en-US" dirty="0" smtClean="0">
                  <a:solidFill>
                    <a:schemeClr val="accent6"/>
                  </a:solidFill>
                </a:rPr>
                <a:t> Specific</a:t>
              </a:r>
              <a:endParaRPr lang="en-US" dirty="0">
                <a:solidFill>
                  <a:schemeClr val="accent6"/>
                </a:solidFill>
              </a:endParaRPr>
            </a:p>
          </p:txBody>
        </p:sp>
      </p:grpSp>
      <p:sp>
        <p:nvSpPr>
          <p:cNvPr id="132" name="Oval 131"/>
          <p:cNvSpPr/>
          <p:nvPr/>
        </p:nvSpPr>
        <p:spPr bwMode="auto">
          <a:xfrm>
            <a:off x="3814828" y="4643407"/>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3" name="Oval 132"/>
          <p:cNvSpPr/>
          <p:nvPr/>
        </p:nvSpPr>
        <p:spPr bwMode="auto">
          <a:xfrm>
            <a:off x="773261" y="4649891"/>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1" name="Oval 140"/>
          <p:cNvSpPr/>
          <p:nvPr/>
        </p:nvSpPr>
        <p:spPr bwMode="auto">
          <a:xfrm>
            <a:off x="3794207" y="2744299"/>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2" name="Oval 141"/>
          <p:cNvSpPr/>
          <p:nvPr/>
        </p:nvSpPr>
        <p:spPr bwMode="auto">
          <a:xfrm>
            <a:off x="747086" y="2724520"/>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12" name="Group 11"/>
          <p:cNvGrpSpPr/>
          <p:nvPr/>
        </p:nvGrpSpPr>
        <p:grpSpPr>
          <a:xfrm>
            <a:off x="1499446" y="3190714"/>
            <a:ext cx="1277674" cy="214329"/>
            <a:chOff x="1499446" y="3190714"/>
            <a:chExt cx="1277674" cy="214329"/>
          </a:xfrm>
          <a:solidFill>
            <a:schemeClr val="accent6"/>
          </a:solidFill>
        </p:grpSpPr>
        <p:cxnSp>
          <p:nvCxnSpPr>
            <p:cNvPr id="161" name="Straight Connector 160"/>
            <p:cNvCxnSpPr>
              <a:stCxn id="164" idx="2"/>
            </p:cNvCxnSpPr>
            <p:nvPr/>
          </p:nvCxnSpPr>
          <p:spPr>
            <a:xfrm flipV="1">
              <a:off x="1499446" y="3297878"/>
              <a:ext cx="1277674" cy="1"/>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64" name="Oval 163"/>
            <p:cNvSpPr/>
            <p:nvPr/>
          </p:nvSpPr>
          <p:spPr bwMode="auto">
            <a:xfrm>
              <a:off x="1499446" y="3190714"/>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5" name="Oval 164"/>
            <p:cNvSpPr/>
            <p:nvPr/>
          </p:nvSpPr>
          <p:spPr bwMode="auto">
            <a:xfrm>
              <a:off x="1820939" y="3190714"/>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7" name="Oval 166"/>
            <p:cNvSpPr/>
            <p:nvPr/>
          </p:nvSpPr>
          <p:spPr bwMode="auto">
            <a:xfrm>
              <a:off x="2463924" y="3190714"/>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8" name="Oval 167"/>
            <p:cNvSpPr/>
            <p:nvPr/>
          </p:nvSpPr>
          <p:spPr bwMode="auto">
            <a:xfrm>
              <a:off x="2142432" y="3190714"/>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80" name="TextBox 179"/>
          <p:cNvSpPr txBox="1"/>
          <p:nvPr/>
        </p:nvSpPr>
        <p:spPr>
          <a:xfrm>
            <a:off x="3412768" y="3122461"/>
            <a:ext cx="1107192" cy="369332"/>
          </a:xfrm>
          <a:prstGeom prst="rect">
            <a:avLst/>
          </a:prstGeom>
          <a:noFill/>
        </p:spPr>
        <p:txBody>
          <a:bodyPr wrap="square" rtlCol="0">
            <a:spAutoFit/>
          </a:bodyPr>
          <a:lstStyle/>
          <a:p>
            <a:r>
              <a:rPr lang="en-US" dirty="0" smtClean="0"/>
              <a:t>Probe</a:t>
            </a:r>
            <a:endParaRPr lang="en-US" dirty="0"/>
          </a:p>
        </p:txBody>
      </p:sp>
      <p:sp>
        <p:nvSpPr>
          <p:cNvPr id="181" name="TextBox 180"/>
          <p:cNvSpPr txBox="1"/>
          <p:nvPr/>
        </p:nvSpPr>
        <p:spPr>
          <a:xfrm>
            <a:off x="360289" y="1735385"/>
            <a:ext cx="1107192" cy="369332"/>
          </a:xfrm>
          <a:prstGeom prst="rect">
            <a:avLst/>
          </a:prstGeom>
          <a:noFill/>
        </p:spPr>
        <p:txBody>
          <a:bodyPr wrap="square" rtlCol="0">
            <a:spAutoFit/>
          </a:bodyPr>
          <a:lstStyle/>
          <a:p>
            <a:r>
              <a:rPr lang="en-US" dirty="0" smtClean="0"/>
              <a:t>Primer</a:t>
            </a:r>
            <a:endParaRPr lang="en-US" dirty="0"/>
          </a:p>
        </p:txBody>
      </p:sp>
      <p:sp>
        <p:nvSpPr>
          <p:cNvPr id="182" name="TextBox 181"/>
          <p:cNvSpPr txBox="1"/>
          <p:nvPr/>
        </p:nvSpPr>
        <p:spPr>
          <a:xfrm>
            <a:off x="3687714" y="1748643"/>
            <a:ext cx="1107192" cy="369332"/>
          </a:xfrm>
          <a:prstGeom prst="rect">
            <a:avLst/>
          </a:prstGeom>
          <a:noFill/>
        </p:spPr>
        <p:txBody>
          <a:bodyPr wrap="square" rtlCol="0">
            <a:spAutoFit/>
          </a:bodyPr>
          <a:lstStyle/>
          <a:p>
            <a:r>
              <a:rPr lang="en-US" smtClean="0"/>
              <a:t>Primer</a:t>
            </a:r>
            <a:endParaRPr lang="en-US" dirty="0"/>
          </a:p>
        </p:txBody>
      </p:sp>
      <p:sp>
        <p:nvSpPr>
          <p:cNvPr id="215" name="Title 12"/>
          <p:cNvSpPr>
            <a:spLocks noGrp="1"/>
          </p:cNvSpPr>
          <p:nvPr>
            <p:ph type="title"/>
          </p:nvPr>
        </p:nvSpPr>
        <p:spPr>
          <a:xfrm>
            <a:off x="2956720" y="131135"/>
            <a:ext cx="3766117" cy="1325563"/>
          </a:xfrm>
        </p:spPr>
        <p:txBody>
          <a:bodyPr>
            <a:normAutofit/>
          </a:bodyPr>
          <a:lstStyle/>
          <a:p>
            <a:r>
              <a:rPr lang="en-US" sz="2800" smtClean="0"/>
              <a:t>Methylation Detection</a:t>
            </a:r>
            <a:endParaRPr lang="en-US" sz="2800" dirty="0"/>
          </a:p>
        </p:txBody>
      </p:sp>
      <p:grpSp>
        <p:nvGrpSpPr>
          <p:cNvPr id="54" name="Group 53"/>
          <p:cNvGrpSpPr/>
          <p:nvPr/>
        </p:nvGrpSpPr>
        <p:grpSpPr>
          <a:xfrm>
            <a:off x="1503595" y="5171816"/>
            <a:ext cx="1277674" cy="214329"/>
            <a:chOff x="1499446" y="3190714"/>
            <a:chExt cx="1277674" cy="214329"/>
          </a:xfrm>
          <a:solidFill>
            <a:schemeClr val="accent6"/>
          </a:solidFill>
        </p:grpSpPr>
        <p:cxnSp>
          <p:nvCxnSpPr>
            <p:cNvPr id="55" name="Straight Connector 54"/>
            <p:cNvCxnSpPr/>
            <p:nvPr/>
          </p:nvCxnSpPr>
          <p:spPr>
            <a:xfrm flipV="1">
              <a:off x="1499446" y="3297878"/>
              <a:ext cx="1277674" cy="1"/>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6" name="Oval 55"/>
            <p:cNvSpPr/>
            <p:nvPr/>
          </p:nvSpPr>
          <p:spPr bwMode="auto">
            <a:xfrm>
              <a:off x="1499446" y="3190714"/>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 name="Oval 56"/>
            <p:cNvSpPr/>
            <p:nvPr/>
          </p:nvSpPr>
          <p:spPr bwMode="auto">
            <a:xfrm>
              <a:off x="1820939" y="3190714"/>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 name="Oval 57"/>
            <p:cNvSpPr/>
            <p:nvPr/>
          </p:nvSpPr>
          <p:spPr bwMode="auto">
            <a:xfrm>
              <a:off x="2463924" y="3190714"/>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 name="Oval 58"/>
            <p:cNvSpPr/>
            <p:nvPr/>
          </p:nvSpPr>
          <p:spPr bwMode="auto">
            <a:xfrm>
              <a:off x="2142432" y="3190714"/>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60" name="TextBox 59"/>
          <p:cNvSpPr txBox="1"/>
          <p:nvPr/>
        </p:nvSpPr>
        <p:spPr>
          <a:xfrm>
            <a:off x="3416917" y="5103563"/>
            <a:ext cx="1107192" cy="369332"/>
          </a:xfrm>
          <a:prstGeom prst="rect">
            <a:avLst/>
          </a:prstGeom>
          <a:noFill/>
        </p:spPr>
        <p:txBody>
          <a:bodyPr wrap="square" rtlCol="0">
            <a:spAutoFit/>
          </a:bodyPr>
          <a:lstStyle/>
          <a:p>
            <a:r>
              <a:rPr lang="en-US" dirty="0" smtClean="0"/>
              <a:t>Probe</a:t>
            </a:r>
            <a:endParaRPr lang="en-US" dirty="0"/>
          </a:p>
        </p:txBody>
      </p:sp>
    </p:spTree>
    <p:extLst>
      <p:ext uri="{BB962C8B-B14F-4D97-AF65-F5344CB8AC3E}">
        <p14:creationId xmlns:p14="http://schemas.microsoft.com/office/powerpoint/2010/main" val="1180851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429249" y="2726515"/>
            <a:ext cx="3945593" cy="219200"/>
            <a:chOff x="4749800" y="1264920"/>
            <a:chExt cx="4114800" cy="228600"/>
          </a:xfrm>
        </p:grpSpPr>
        <p:cxnSp>
          <p:nvCxnSpPr>
            <p:cNvPr id="101" name="Straight Connector 100"/>
            <p:cNvCxnSpPr/>
            <p:nvPr/>
          </p:nvCxnSpPr>
          <p:spPr>
            <a:xfrm>
              <a:off x="4749800" y="1381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02" name="Oval 101"/>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 name="Oval 102"/>
            <p:cNvSpPr/>
            <p:nvPr/>
          </p:nvSpPr>
          <p:spPr bwMode="auto">
            <a:xfrm>
              <a:off x="58572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 name="Oval 103"/>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 name="Oval 104"/>
            <p:cNvSpPr/>
            <p:nvPr/>
          </p:nvSpPr>
          <p:spPr bwMode="auto">
            <a:xfrm>
              <a:off x="652780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 name="Oval 105"/>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7" name="Oval 106"/>
            <p:cNvSpPr/>
            <p:nvPr/>
          </p:nvSpPr>
          <p:spPr bwMode="auto">
            <a:xfrm>
              <a:off x="719836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 name="Oval 107"/>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 name="Oval 108"/>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10" name="TextBox 109"/>
          <p:cNvSpPr txBox="1"/>
          <p:nvPr/>
        </p:nvSpPr>
        <p:spPr>
          <a:xfrm>
            <a:off x="3190708" y="1247199"/>
            <a:ext cx="3298143" cy="369332"/>
          </a:xfrm>
          <a:prstGeom prst="rect">
            <a:avLst/>
          </a:prstGeom>
          <a:noFill/>
        </p:spPr>
        <p:txBody>
          <a:bodyPr wrap="square" rtlCol="0">
            <a:spAutoFit/>
          </a:bodyPr>
          <a:lstStyle/>
          <a:p>
            <a:r>
              <a:rPr lang="en-US" dirty="0" smtClean="0"/>
              <a:t>Methylation Specific PCR (MSP)</a:t>
            </a:r>
            <a:endParaRPr lang="en-US" dirty="0"/>
          </a:p>
        </p:txBody>
      </p:sp>
      <p:grpSp>
        <p:nvGrpSpPr>
          <p:cNvPr id="113" name="Group 112"/>
          <p:cNvGrpSpPr/>
          <p:nvPr/>
        </p:nvGrpSpPr>
        <p:grpSpPr>
          <a:xfrm>
            <a:off x="430561" y="4634205"/>
            <a:ext cx="3945593" cy="219200"/>
            <a:chOff x="5664200" y="2179320"/>
            <a:chExt cx="4114800" cy="228600"/>
          </a:xfrm>
        </p:grpSpPr>
        <p:cxnSp>
          <p:nvCxnSpPr>
            <p:cNvPr id="114" name="Straight Connector 113"/>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15" name="Oval 114"/>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6" name="Oval 115"/>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 name="Oval 116"/>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8" name="Oval 117"/>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 name="Oval 118"/>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 name="Oval 119"/>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 name="Oval 120"/>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 name="Oval 121"/>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9" name="Group 8"/>
          <p:cNvGrpSpPr/>
          <p:nvPr/>
        </p:nvGrpSpPr>
        <p:grpSpPr>
          <a:xfrm>
            <a:off x="411364" y="2081165"/>
            <a:ext cx="3964955" cy="369332"/>
            <a:chOff x="558848" y="2415462"/>
            <a:chExt cx="3964955" cy="369332"/>
          </a:xfrm>
        </p:grpSpPr>
        <p:grpSp>
          <p:nvGrpSpPr>
            <p:cNvPr id="4" name="Group 3"/>
            <p:cNvGrpSpPr/>
            <p:nvPr/>
          </p:nvGrpSpPr>
          <p:grpSpPr>
            <a:xfrm>
              <a:off x="558848" y="2463303"/>
              <a:ext cx="3964955" cy="295514"/>
              <a:chOff x="558848" y="2463303"/>
              <a:chExt cx="3964955" cy="295514"/>
            </a:xfrm>
          </p:grpSpPr>
          <p:sp>
            <p:nvSpPr>
              <p:cNvPr id="3" name="Right Arrow 2"/>
              <p:cNvSpPr/>
              <p:nvPr/>
            </p:nvSpPr>
            <p:spPr>
              <a:xfrm>
                <a:off x="558848" y="2463303"/>
                <a:ext cx="626457" cy="29551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9" name="Right Arrow 98"/>
              <p:cNvSpPr/>
              <p:nvPr/>
            </p:nvSpPr>
            <p:spPr>
              <a:xfrm flipH="1">
                <a:off x="3897346" y="2463303"/>
                <a:ext cx="626457" cy="29551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8" name="TextBox 7"/>
            <p:cNvSpPr txBox="1"/>
            <p:nvPr/>
          </p:nvSpPr>
          <p:spPr>
            <a:xfrm>
              <a:off x="1470309" y="2415462"/>
              <a:ext cx="2342280" cy="369332"/>
            </a:xfrm>
            <a:prstGeom prst="rect">
              <a:avLst/>
            </a:prstGeom>
            <a:noFill/>
          </p:spPr>
          <p:txBody>
            <a:bodyPr wrap="square" rtlCol="0">
              <a:spAutoFit/>
            </a:bodyPr>
            <a:lstStyle/>
            <a:p>
              <a:r>
                <a:rPr lang="en-US" dirty="0" smtClean="0">
                  <a:solidFill>
                    <a:schemeClr val="accent6"/>
                  </a:solidFill>
                </a:rPr>
                <a:t>Methylated Specific</a:t>
              </a:r>
              <a:endParaRPr lang="en-US" dirty="0">
                <a:solidFill>
                  <a:schemeClr val="accent6"/>
                </a:solidFill>
              </a:endParaRPr>
            </a:p>
          </p:txBody>
        </p:sp>
      </p:grpSp>
      <p:grpSp>
        <p:nvGrpSpPr>
          <p:cNvPr id="10" name="Group 9"/>
          <p:cNvGrpSpPr/>
          <p:nvPr/>
        </p:nvGrpSpPr>
        <p:grpSpPr>
          <a:xfrm>
            <a:off x="373301" y="4035507"/>
            <a:ext cx="3964955" cy="369332"/>
            <a:chOff x="557371" y="2758817"/>
            <a:chExt cx="3964955" cy="369332"/>
          </a:xfrm>
        </p:grpSpPr>
        <p:grpSp>
          <p:nvGrpSpPr>
            <p:cNvPr id="5" name="Group 4"/>
            <p:cNvGrpSpPr/>
            <p:nvPr/>
          </p:nvGrpSpPr>
          <p:grpSpPr>
            <a:xfrm>
              <a:off x="557371" y="2821045"/>
              <a:ext cx="3964955" cy="295514"/>
              <a:chOff x="557371" y="2821045"/>
              <a:chExt cx="3964955" cy="295514"/>
            </a:xfrm>
          </p:grpSpPr>
          <p:sp>
            <p:nvSpPr>
              <p:cNvPr id="123" name="Right Arrow 122"/>
              <p:cNvSpPr/>
              <p:nvPr/>
            </p:nvSpPr>
            <p:spPr>
              <a:xfrm>
                <a:off x="557371" y="2821045"/>
                <a:ext cx="626457" cy="295514"/>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4" name="Right Arrow 123"/>
              <p:cNvSpPr/>
              <p:nvPr/>
            </p:nvSpPr>
            <p:spPr>
              <a:xfrm flipH="1">
                <a:off x="3895869" y="2821045"/>
                <a:ext cx="626457" cy="295514"/>
              </a:xfrm>
              <a:prstGeom prst="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sp>
          <p:nvSpPr>
            <p:cNvPr id="127" name="TextBox 126"/>
            <p:cNvSpPr txBox="1"/>
            <p:nvPr/>
          </p:nvSpPr>
          <p:spPr>
            <a:xfrm>
              <a:off x="1382857" y="2758817"/>
              <a:ext cx="2342280" cy="369332"/>
            </a:xfrm>
            <a:prstGeom prst="rect">
              <a:avLst/>
            </a:prstGeom>
            <a:noFill/>
          </p:spPr>
          <p:txBody>
            <a:bodyPr wrap="square" rtlCol="0">
              <a:spAutoFit/>
            </a:bodyPr>
            <a:lstStyle/>
            <a:p>
              <a:r>
                <a:rPr lang="en-US" dirty="0" err="1" smtClean="0">
                  <a:solidFill>
                    <a:schemeClr val="accent6"/>
                  </a:solidFill>
                </a:rPr>
                <a:t>Unmethylated</a:t>
              </a:r>
              <a:r>
                <a:rPr lang="en-US" dirty="0" smtClean="0">
                  <a:solidFill>
                    <a:schemeClr val="accent6"/>
                  </a:solidFill>
                </a:rPr>
                <a:t> Specific</a:t>
              </a:r>
              <a:endParaRPr lang="en-US" dirty="0">
                <a:solidFill>
                  <a:schemeClr val="accent6"/>
                </a:solidFill>
              </a:endParaRPr>
            </a:p>
          </p:txBody>
        </p:sp>
      </p:grpSp>
      <p:sp>
        <p:nvSpPr>
          <p:cNvPr id="132" name="Oval 131"/>
          <p:cNvSpPr/>
          <p:nvPr/>
        </p:nvSpPr>
        <p:spPr bwMode="auto">
          <a:xfrm>
            <a:off x="3814828" y="4643407"/>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3" name="Oval 132"/>
          <p:cNvSpPr/>
          <p:nvPr/>
        </p:nvSpPr>
        <p:spPr bwMode="auto">
          <a:xfrm>
            <a:off x="773261" y="4649891"/>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1" name="Oval 140"/>
          <p:cNvSpPr/>
          <p:nvPr/>
        </p:nvSpPr>
        <p:spPr bwMode="auto">
          <a:xfrm>
            <a:off x="3794207" y="2744299"/>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2" name="Oval 141"/>
          <p:cNvSpPr/>
          <p:nvPr/>
        </p:nvSpPr>
        <p:spPr bwMode="auto">
          <a:xfrm>
            <a:off x="747086" y="2724520"/>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143" name="Group 142"/>
          <p:cNvGrpSpPr/>
          <p:nvPr/>
        </p:nvGrpSpPr>
        <p:grpSpPr>
          <a:xfrm>
            <a:off x="4790152" y="2081165"/>
            <a:ext cx="3964955" cy="369332"/>
            <a:chOff x="558848" y="2415462"/>
            <a:chExt cx="3964955" cy="369332"/>
          </a:xfrm>
        </p:grpSpPr>
        <p:grpSp>
          <p:nvGrpSpPr>
            <p:cNvPr id="144" name="Group 143"/>
            <p:cNvGrpSpPr/>
            <p:nvPr/>
          </p:nvGrpSpPr>
          <p:grpSpPr>
            <a:xfrm>
              <a:off x="558848" y="2463303"/>
              <a:ext cx="3964955" cy="295514"/>
              <a:chOff x="558848" y="2463303"/>
              <a:chExt cx="3964955" cy="295514"/>
            </a:xfrm>
          </p:grpSpPr>
          <p:sp>
            <p:nvSpPr>
              <p:cNvPr id="146" name="Right Arrow 145"/>
              <p:cNvSpPr/>
              <p:nvPr/>
            </p:nvSpPr>
            <p:spPr>
              <a:xfrm>
                <a:off x="558848" y="2463303"/>
                <a:ext cx="626457" cy="29551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7" name="Right Arrow 146"/>
              <p:cNvSpPr/>
              <p:nvPr/>
            </p:nvSpPr>
            <p:spPr>
              <a:xfrm flipH="1">
                <a:off x="3897346" y="2463303"/>
                <a:ext cx="626457" cy="29551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145" name="TextBox 144"/>
            <p:cNvSpPr txBox="1"/>
            <p:nvPr/>
          </p:nvSpPr>
          <p:spPr>
            <a:xfrm>
              <a:off x="1470309" y="2415462"/>
              <a:ext cx="2342280" cy="369332"/>
            </a:xfrm>
            <a:prstGeom prst="rect">
              <a:avLst/>
            </a:prstGeom>
            <a:noFill/>
          </p:spPr>
          <p:txBody>
            <a:bodyPr wrap="square" rtlCol="0">
              <a:spAutoFit/>
            </a:bodyPr>
            <a:lstStyle/>
            <a:p>
              <a:r>
                <a:rPr lang="en-US" dirty="0" smtClean="0">
                  <a:solidFill>
                    <a:schemeClr val="accent6"/>
                  </a:solidFill>
                </a:rPr>
                <a:t>Methylated Specific</a:t>
              </a:r>
              <a:endParaRPr lang="en-US" dirty="0">
                <a:solidFill>
                  <a:schemeClr val="accent6"/>
                </a:solidFill>
              </a:endParaRPr>
            </a:p>
          </p:txBody>
        </p:sp>
      </p:grpSp>
      <p:grpSp>
        <p:nvGrpSpPr>
          <p:cNvPr id="12" name="Group 11"/>
          <p:cNvGrpSpPr/>
          <p:nvPr/>
        </p:nvGrpSpPr>
        <p:grpSpPr>
          <a:xfrm>
            <a:off x="1499446" y="3190714"/>
            <a:ext cx="1277674" cy="214329"/>
            <a:chOff x="1499446" y="3190714"/>
            <a:chExt cx="1277674" cy="214329"/>
          </a:xfrm>
        </p:grpSpPr>
        <p:cxnSp>
          <p:nvCxnSpPr>
            <p:cNvPr id="161" name="Straight Connector 160"/>
            <p:cNvCxnSpPr>
              <a:stCxn id="164" idx="2"/>
            </p:cNvCxnSpPr>
            <p:nvPr/>
          </p:nvCxnSpPr>
          <p:spPr>
            <a:xfrm flipV="1">
              <a:off x="1499446" y="3297878"/>
              <a:ext cx="1277674" cy="1"/>
            </a:xfrm>
            <a:prstGeom prst="line">
              <a:avLst/>
            </a:prstGeom>
          </p:spPr>
          <p:style>
            <a:lnRef idx="2">
              <a:schemeClr val="accent1"/>
            </a:lnRef>
            <a:fillRef idx="0">
              <a:schemeClr val="accent1"/>
            </a:fillRef>
            <a:effectRef idx="1">
              <a:schemeClr val="accent1"/>
            </a:effectRef>
            <a:fontRef idx="minor">
              <a:schemeClr val="tx1"/>
            </a:fontRef>
          </p:style>
        </p:cxnSp>
        <p:sp>
          <p:nvSpPr>
            <p:cNvPr id="164" name="Oval 163"/>
            <p:cNvSpPr/>
            <p:nvPr/>
          </p:nvSpPr>
          <p:spPr bwMode="auto">
            <a:xfrm>
              <a:off x="1499446"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5" name="Oval 164"/>
            <p:cNvSpPr/>
            <p:nvPr/>
          </p:nvSpPr>
          <p:spPr bwMode="auto">
            <a:xfrm>
              <a:off x="1820939"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7" name="Oval 166"/>
            <p:cNvSpPr/>
            <p:nvPr/>
          </p:nvSpPr>
          <p:spPr bwMode="auto">
            <a:xfrm>
              <a:off x="2463924"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8" name="Oval 167"/>
            <p:cNvSpPr/>
            <p:nvPr/>
          </p:nvSpPr>
          <p:spPr bwMode="auto">
            <a:xfrm>
              <a:off x="2142432"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80" name="TextBox 179"/>
          <p:cNvSpPr txBox="1"/>
          <p:nvPr/>
        </p:nvSpPr>
        <p:spPr>
          <a:xfrm>
            <a:off x="3412768" y="3122461"/>
            <a:ext cx="1107192" cy="369332"/>
          </a:xfrm>
          <a:prstGeom prst="rect">
            <a:avLst/>
          </a:prstGeom>
          <a:noFill/>
        </p:spPr>
        <p:txBody>
          <a:bodyPr wrap="square" rtlCol="0">
            <a:spAutoFit/>
          </a:bodyPr>
          <a:lstStyle/>
          <a:p>
            <a:r>
              <a:rPr lang="en-US" smtClean="0"/>
              <a:t>Probe</a:t>
            </a:r>
            <a:endParaRPr lang="en-US" dirty="0"/>
          </a:p>
        </p:txBody>
      </p:sp>
      <p:sp>
        <p:nvSpPr>
          <p:cNvPr id="181" name="TextBox 180"/>
          <p:cNvSpPr txBox="1"/>
          <p:nvPr/>
        </p:nvSpPr>
        <p:spPr>
          <a:xfrm>
            <a:off x="360289" y="1735385"/>
            <a:ext cx="1107192" cy="369332"/>
          </a:xfrm>
          <a:prstGeom prst="rect">
            <a:avLst/>
          </a:prstGeom>
          <a:noFill/>
        </p:spPr>
        <p:txBody>
          <a:bodyPr wrap="square" rtlCol="0">
            <a:spAutoFit/>
          </a:bodyPr>
          <a:lstStyle/>
          <a:p>
            <a:r>
              <a:rPr lang="en-US" dirty="0" smtClean="0"/>
              <a:t>Primer</a:t>
            </a:r>
            <a:endParaRPr lang="en-US" dirty="0"/>
          </a:p>
        </p:txBody>
      </p:sp>
      <p:sp>
        <p:nvSpPr>
          <p:cNvPr id="182" name="TextBox 181"/>
          <p:cNvSpPr txBox="1"/>
          <p:nvPr/>
        </p:nvSpPr>
        <p:spPr>
          <a:xfrm>
            <a:off x="3687714" y="1748643"/>
            <a:ext cx="1107192" cy="369332"/>
          </a:xfrm>
          <a:prstGeom prst="rect">
            <a:avLst/>
          </a:prstGeom>
          <a:noFill/>
        </p:spPr>
        <p:txBody>
          <a:bodyPr wrap="square" rtlCol="0">
            <a:spAutoFit/>
          </a:bodyPr>
          <a:lstStyle/>
          <a:p>
            <a:r>
              <a:rPr lang="en-US" smtClean="0"/>
              <a:t>Primer</a:t>
            </a:r>
            <a:endParaRPr lang="en-US" dirty="0"/>
          </a:p>
        </p:txBody>
      </p:sp>
      <p:grpSp>
        <p:nvGrpSpPr>
          <p:cNvPr id="2" name="Group 1"/>
          <p:cNvGrpSpPr/>
          <p:nvPr/>
        </p:nvGrpSpPr>
        <p:grpSpPr>
          <a:xfrm>
            <a:off x="4783965" y="2714577"/>
            <a:ext cx="3945593" cy="2606044"/>
            <a:chOff x="4783965" y="2714577"/>
            <a:chExt cx="3945593" cy="2606044"/>
          </a:xfrm>
        </p:grpSpPr>
        <p:grpSp>
          <p:nvGrpSpPr>
            <p:cNvPr id="28" name="Group 27"/>
            <p:cNvGrpSpPr/>
            <p:nvPr/>
          </p:nvGrpSpPr>
          <p:grpSpPr>
            <a:xfrm>
              <a:off x="4783965" y="2714577"/>
              <a:ext cx="3945593" cy="219200"/>
              <a:chOff x="4749800" y="1264920"/>
              <a:chExt cx="4114800" cy="228600"/>
            </a:xfrm>
          </p:grpSpPr>
          <p:cxnSp>
            <p:nvCxnSpPr>
              <p:cNvPr id="29" name="Straight Connector 28"/>
              <p:cNvCxnSpPr/>
              <p:nvPr/>
            </p:nvCxnSpPr>
            <p:spPr>
              <a:xfrm>
                <a:off x="4749800" y="1381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Oval 29"/>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1" name="Oval 30"/>
              <p:cNvSpPr/>
              <p:nvPr/>
            </p:nvSpPr>
            <p:spPr bwMode="auto">
              <a:xfrm>
                <a:off x="58572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 name="Oval 31"/>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3" name="Oval 32"/>
              <p:cNvSpPr/>
              <p:nvPr/>
            </p:nvSpPr>
            <p:spPr bwMode="auto">
              <a:xfrm>
                <a:off x="652780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4" name="Oval 33"/>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 name="Oval 34"/>
              <p:cNvSpPr/>
              <p:nvPr/>
            </p:nvSpPr>
            <p:spPr bwMode="auto">
              <a:xfrm>
                <a:off x="719836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 name="Oval 35"/>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 name="Oval 36"/>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8" name="Group 37"/>
            <p:cNvGrpSpPr/>
            <p:nvPr/>
          </p:nvGrpSpPr>
          <p:grpSpPr>
            <a:xfrm>
              <a:off x="4783965" y="3505320"/>
              <a:ext cx="3945593" cy="219200"/>
              <a:chOff x="4902200" y="1417320"/>
              <a:chExt cx="4114800" cy="228600"/>
            </a:xfrm>
          </p:grpSpPr>
          <p:cxnSp>
            <p:nvCxnSpPr>
              <p:cNvPr id="39" name="Straight Connector 38"/>
              <p:cNvCxnSpPr/>
              <p:nvPr/>
            </p:nvCxnSpPr>
            <p:spPr>
              <a:xfrm>
                <a:off x="4902200" y="1534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Oval 39"/>
              <p:cNvSpPr/>
              <p:nvPr/>
            </p:nvSpPr>
            <p:spPr bwMode="auto">
              <a:xfrm>
                <a:off x="4973320" y="1422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 name="Oval 40"/>
              <p:cNvSpPr/>
              <p:nvPr/>
            </p:nvSpPr>
            <p:spPr bwMode="auto">
              <a:xfrm>
                <a:off x="60096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 name="Oval 41"/>
              <p:cNvSpPr/>
              <p:nvPr/>
            </p:nvSpPr>
            <p:spPr bwMode="auto">
              <a:xfrm>
                <a:off x="634492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 name="Oval 42"/>
              <p:cNvSpPr/>
              <p:nvPr/>
            </p:nvSpPr>
            <p:spPr bwMode="auto">
              <a:xfrm>
                <a:off x="668020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 name="Oval 43"/>
              <p:cNvSpPr/>
              <p:nvPr/>
            </p:nvSpPr>
            <p:spPr bwMode="auto">
              <a:xfrm>
                <a:off x="76860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 name="Oval 44"/>
              <p:cNvSpPr/>
              <p:nvPr/>
            </p:nvSpPr>
            <p:spPr bwMode="auto">
              <a:xfrm>
                <a:off x="735076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 name="Oval 45"/>
              <p:cNvSpPr/>
              <p:nvPr/>
            </p:nvSpPr>
            <p:spPr bwMode="auto">
              <a:xfrm>
                <a:off x="701548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7" name="Oval 46"/>
              <p:cNvSpPr/>
              <p:nvPr/>
            </p:nvSpPr>
            <p:spPr bwMode="auto">
              <a:xfrm>
                <a:off x="8691880" y="14224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8" name="Group 47"/>
            <p:cNvGrpSpPr/>
            <p:nvPr/>
          </p:nvGrpSpPr>
          <p:grpSpPr>
            <a:xfrm>
              <a:off x="4783965" y="3903127"/>
              <a:ext cx="3945593" cy="219200"/>
              <a:chOff x="5054600" y="1569720"/>
              <a:chExt cx="4114800" cy="228600"/>
            </a:xfrm>
          </p:grpSpPr>
          <p:cxnSp>
            <p:nvCxnSpPr>
              <p:cNvPr id="49" name="Straight Connector 48"/>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50" name="Oval 49"/>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 name="Oval 50"/>
              <p:cNvSpPr/>
              <p:nvPr/>
            </p:nvSpPr>
            <p:spPr bwMode="auto">
              <a:xfrm>
                <a:off x="61620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 name="Oval 51"/>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3" name="Oval 52"/>
              <p:cNvSpPr/>
              <p:nvPr/>
            </p:nvSpPr>
            <p:spPr bwMode="auto">
              <a:xfrm>
                <a:off x="683260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4" name="Oval 53"/>
              <p:cNvSpPr/>
              <p:nvPr/>
            </p:nvSpPr>
            <p:spPr bwMode="auto">
              <a:xfrm>
                <a:off x="78384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5" name="Oval 54"/>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 name="Oval 55"/>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 name="Oval 56"/>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8" name="Group 57"/>
            <p:cNvGrpSpPr/>
            <p:nvPr/>
          </p:nvGrpSpPr>
          <p:grpSpPr>
            <a:xfrm>
              <a:off x="4783965" y="4300934"/>
              <a:ext cx="3945593" cy="219200"/>
              <a:chOff x="5207000" y="1722120"/>
              <a:chExt cx="4114800" cy="228600"/>
            </a:xfrm>
          </p:grpSpPr>
          <p:cxnSp>
            <p:nvCxnSpPr>
              <p:cNvPr id="59" name="Straight Connector 58"/>
              <p:cNvCxnSpPr/>
              <p:nvPr/>
            </p:nvCxnSpPr>
            <p:spPr>
              <a:xfrm>
                <a:off x="5207000" y="18389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Oval 59"/>
              <p:cNvSpPr/>
              <p:nvPr/>
            </p:nvSpPr>
            <p:spPr bwMode="auto">
              <a:xfrm>
                <a:off x="5278120" y="17272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 name="Oval 60"/>
              <p:cNvSpPr/>
              <p:nvPr/>
            </p:nvSpPr>
            <p:spPr bwMode="auto">
              <a:xfrm>
                <a:off x="63144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 name="Oval 61"/>
              <p:cNvSpPr/>
              <p:nvPr/>
            </p:nvSpPr>
            <p:spPr bwMode="auto">
              <a:xfrm>
                <a:off x="664972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 name="Oval 62"/>
              <p:cNvSpPr/>
              <p:nvPr/>
            </p:nvSpPr>
            <p:spPr bwMode="auto">
              <a:xfrm>
                <a:off x="698500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4" name="Oval 63"/>
              <p:cNvSpPr/>
              <p:nvPr/>
            </p:nvSpPr>
            <p:spPr bwMode="auto">
              <a:xfrm>
                <a:off x="79908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 name="Oval 64"/>
              <p:cNvSpPr/>
              <p:nvPr/>
            </p:nvSpPr>
            <p:spPr bwMode="auto">
              <a:xfrm>
                <a:off x="765556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6" name="Oval 65"/>
              <p:cNvSpPr/>
              <p:nvPr/>
            </p:nvSpPr>
            <p:spPr bwMode="auto">
              <a:xfrm>
                <a:off x="732028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 name="Oval 66"/>
              <p:cNvSpPr/>
              <p:nvPr/>
            </p:nvSpPr>
            <p:spPr bwMode="auto">
              <a:xfrm>
                <a:off x="8996680" y="17272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8" name="Group 67"/>
            <p:cNvGrpSpPr/>
            <p:nvPr/>
          </p:nvGrpSpPr>
          <p:grpSpPr>
            <a:xfrm>
              <a:off x="4783965" y="4698741"/>
              <a:ext cx="3945593" cy="219200"/>
              <a:chOff x="5359400" y="1874520"/>
              <a:chExt cx="4114800" cy="228600"/>
            </a:xfrm>
          </p:grpSpPr>
          <p:cxnSp>
            <p:nvCxnSpPr>
              <p:cNvPr id="69" name="Straight Connector 68"/>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70" name="Oval 69"/>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1" name="Oval 70"/>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2" name="Oval 71"/>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3" name="Oval 72"/>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 name="Oval 73"/>
              <p:cNvSpPr/>
              <p:nvPr/>
            </p:nvSpPr>
            <p:spPr bwMode="auto">
              <a:xfrm>
                <a:off x="81432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5" name="Oval 74"/>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6" name="Oval 75"/>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7" name="Oval 76"/>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78" name="Group 77"/>
            <p:cNvGrpSpPr/>
            <p:nvPr/>
          </p:nvGrpSpPr>
          <p:grpSpPr>
            <a:xfrm>
              <a:off x="4783965" y="5096548"/>
              <a:ext cx="3945593" cy="219200"/>
              <a:chOff x="5511800" y="2026920"/>
              <a:chExt cx="4114800" cy="228600"/>
            </a:xfrm>
          </p:grpSpPr>
          <p:cxnSp>
            <p:nvCxnSpPr>
              <p:cNvPr id="79" name="Straight Connector 78"/>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Oval 80"/>
              <p:cNvSpPr/>
              <p:nvPr/>
            </p:nvSpPr>
            <p:spPr bwMode="auto">
              <a:xfrm>
                <a:off x="558292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 name="Oval 81"/>
              <p:cNvSpPr/>
              <p:nvPr/>
            </p:nvSpPr>
            <p:spPr bwMode="auto">
              <a:xfrm>
                <a:off x="66192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 name="Oval 82"/>
              <p:cNvSpPr/>
              <p:nvPr/>
            </p:nvSpPr>
            <p:spPr bwMode="auto">
              <a:xfrm>
                <a:off x="695452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4" name="Oval 83"/>
              <p:cNvSpPr/>
              <p:nvPr/>
            </p:nvSpPr>
            <p:spPr bwMode="auto">
              <a:xfrm>
                <a:off x="728980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 name="Oval 84"/>
              <p:cNvSpPr/>
              <p:nvPr/>
            </p:nvSpPr>
            <p:spPr bwMode="auto">
              <a:xfrm>
                <a:off x="82956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6" name="Oval 85"/>
              <p:cNvSpPr/>
              <p:nvPr/>
            </p:nvSpPr>
            <p:spPr bwMode="auto">
              <a:xfrm>
                <a:off x="796036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7" name="Oval 86"/>
              <p:cNvSpPr/>
              <p:nvPr/>
            </p:nvSpPr>
            <p:spPr bwMode="auto">
              <a:xfrm>
                <a:off x="762508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8" name="Oval 87"/>
              <p:cNvSpPr/>
              <p:nvPr/>
            </p:nvSpPr>
            <p:spPr bwMode="auto">
              <a:xfrm>
                <a:off x="930148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89" name="Group 88"/>
            <p:cNvGrpSpPr/>
            <p:nvPr/>
          </p:nvGrpSpPr>
          <p:grpSpPr>
            <a:xfrm>
              <a:off x="4783965" y="3085292"/>
              <a:ext cx="3945593" cy="219200"/>
              <a:chOff x="5664200" y="2179320"/>
              <a:chExt cx="4114800" cy="228600"/>
            </a:xfrm>
          </p:grpSpPr>
          <p:cxnSp>
            <p:nvCxnSpPr>
              <p:cNvPr id="90" name="Straight Connector 89"/>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91" name="Oval 90"/>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2" name="Oval 91"/>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3" name="Oval 92"/>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4" name="Oval 93"/>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5" name="Oval 94"/>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6" name="Oval 95"/>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7" name="Oval 96"/>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8" name="Oval 97"/>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29" name="Oval 128"/>
            <p:cNvSpPr/>
            <p:nvPr/>
          </p:nvSpPr>
          <p:spPr bwMode="auto">
            <a:xfrm>
              <a:off x="5114250" y="2724520"/>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0" name="Oval 129"/>
            <p:cNvSpPr/>
            <p:nvPr/>
          </p:nvSpPr>
          <p:spPr bwMode="auto">
            <a:xfrm>
              <a:off x="5106867" y="3912871"/>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1" name="Oval 130"/>
            <p:cNvSpPr/>
            <p:nvPr/>
          </p:nvSpPr>
          <p:spPr bwMode="auto">
            <a:xfrm>
              <a:off x="5114249" y="3097982"/>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4" name="Oval 133"/>
            <p:cNvSpPr/>
            <p:nvPr/>
          </p:nvSpPr>
          <p:spPr bwMode="auto">
            <a:xfrm>
              <a:off x="5114967" y="4713265"/>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5" name="Oval 134"/>
            <p:cNvSpPr/>
            <p:nvPr/>
          </p:nvSpPr>
          <p:spPr bwMode="auto">
            <a:xfrm>
              <a:off x="8148499" y="3092733"/>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6" name="Oval 135"/>
            <p:cNvSpPr/>
            <p:nvPr/>
          </p:nvSpPr>
          <p:spPr bwMode="auto">
            <a:xfrm>
              <a:off x="8161049" y="4710316"/>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7" name="Oval 136"/>
            <p:cNvSpPr/>
            <p:nvPr/>
          </p:nvSpPr>
          <p:spPr bwMode="auto">
            <a:xfrm>
              <a:off x="8150375" y="2728192"/>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8" name="Oval 137"/>
            <p:cNvSpPr/>
            <p:nvPr/>
          </p:nvSpPr>
          <p:spPr bwMode="auto">
            <a:xfrm>
              <a:off x="8150375" y="351506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9" name="Oval 138"/>
            <p:cNvSpPr/>
            <p:nvPr/>
          </p:nvSpPr>
          <p:spPr bwMode="auto">
            <a:xfrm>
              <a:off x="5093518" y="35112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8" name="Oval 147"/>
            <p:cNvSpPr/>
            <p:nvPr/>
          </p:nvSpPr>
          <p:spPr bwMode="auto">
            <a:xfrm>
              <a:off x="8153965" y="3910968"/>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3" name="Oval 182"/>
            <p:cNvSpPr/>
            <p:nvPr/>
          </p:nvSpPr>
          <p:spPr bwMode="auto">
            <a:xfrm>
              <a:off x="8169886" y="5096547"/>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4" name="Oval 183"/>
            <p:cNvSpPr/>
            <p:nvPr/>
          </p:nvSpPr>
          <p:spPr bwMode="auto">
            <a:xfrm>
              <a:off x="5100081" y="5106292"/>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5" name="Oval 184"/>
            <p:cNvSpPr/>
            <p:nvPr/>
          </p:nvSpPr>
          <p:spPr bwMode="auto">
            <a:xfrm>
              <a:off x="8140225" y="4307685"/>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6" name="Oval 185"/>
            <p:cNvSpPr/>
            <p:nvPr/>
          </p:nvSpPr>
          <p:spPr bwMode="auto">
            <a:xfrm>
              <a:off x="5100082" y="430580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88" name="Group 187"/>
          <p:cNvGrpSpPr/>
          <p:nvPr/>
        </p:nvGrpSpPr>
        <p:grpSpPr>
          <a:xfrm>
            <a:off x="5876061" y="5592269"/>
            <a:ext cx="1277674" cy="214329"/>
            <a:chOff x="1499446" y="3190714"/>
            <a:chExt cx="1277674" cy="214329"/>
          </a:xfrm>
        </p:grpSpPr>
        <p:cxnSp>
          <p:nvCxnSpPr>
            <p:cNvPr id="189" name="Straight Connector 188"/>
            <p:cNvCxnSpPr/>
            <p:nvPr/>
          </p:nvCxnSpPr>
          <p:spPr>
            <a:xfrm flipV="1">
              <a:off x="1499446" y="3297878"/>
              <a:ext cx="1277674" cy="1"/>
            </a:xfrm>
            <a:prstGeom prst="line">
              <a:avLst/>
            </a:prstGeom>
          </p:spPr>
          <p:style>
            <a:lnRef idx="2">
              <a:schemeClr val="accent1"/>
            </a:lnRef>
            <a:fillRef idx="0">
              <a:schemeClr val="accent1"/>
            </a:fillRef>
            <a:effectRef idx="1">
              <a:schemeClr val="accent1"/>
            </a:effectRef>
            <a:fontRef idx="minor">
              <a:schemeClr val="tx1"/>
            </a:fontRef>
          </p:style>
        </p:cxnSp>
        <p:sp>
          <p:nvSpPr>
            <p:cNvPr id="190" name="Oval 189"/>
            <p:cNvSpPr/>
            <p:nvPr/>
          </p:nvSpPr>
          <p:spPr bwMode="auto">
            <a:xfrm>
              <a:off x="1499446"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1" name="Oval 190"/>
            <p:cNvSpPr/>
            <p:nvPr/>
          </p:nvSpPr>
          <p:spPr bwMode="auto">
            <a:xfrm>
              <a:off x="1820939"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2" name="Oval 191"/>
            <p:cNvSpPr/>
            <p:nvPr/>
          </p:nvSpPr>
          <p:spPr bwMode="auto">
            <a:xfrm>
              <a:off x="2463924"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3" name="Oval 192"/>
            <p:cNvSpPr/>
            <p:nvPr/>
          </p:nvSpPr>
          <p:spPr bwMode="auto">
            <a:xfrm>
              <a:off x="2142432"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94" name="TextBox 193"/>
          <p:cNvSpPr txBox="1"/>
          <p:nvPr/>
        </p:nvSpPr>
        <p:spPr>
          <a:xfrm>
            <a:off x="7841575" y="5783448"/>
            <a:ext cx="1107192" cy="369332"/>
          </a:xfrm>
          <a:prstGeom prst="rect">
            <a:avLst/>
          </a:prstGeom>
          <a:noFill/>
        </p:spPr>
        <p:txBody>
          <a:bodyPr wrap="square" rtlCol="0">
            <a:spAutoFit/>
          </a:bodyPr>
          <a:lstStyle/>
          <a:p>
            <a:r>
              <a:rPr lang="en-US" dirty="0" smtClean="0"/>
              <a:t>Probes</a:t>
            </a:r>
            <a:endParaRPr lang="en-US" dirty="0"/>
          </a:p>
        </p:txBody>
      </p:sp>
      <p:cxnSp>
        <p:nvCxnSpPr>
          <p:cNvPr id="196" name="Straight Connector 195"/>
          <p:cNvCxnSpPr/>
          <p:nvPr/>
        </p:nvCxnSpPr>
        <p:spPr>
          <a:xfrm flipV="1">
            <a:off x="5889561" y="5944433"/>
            <a:ext cx="1277674" cy="1"/>
          </a:xfrm>
          <a:prstGeom prst="line">
            <a:avLst/>
          </a:prstGeom>
        </p:spPr>
        <p:style>
          <a:lnRef idx="2">
            <a:schemeClr val="accent1"/>
          </a:lnRef>
          <a:fillRef idx="0">
            <a:schemeClr val="accent1"/>
          </a:fillRef>
          <a:effectRef idx="1">
            <a:schemeClr val="accent1"/>
          </a:effectRef>
          <a:fontRef idx="minor">
            <a:schemeClr val="tx1"/>
          </a:fontRef>
        </p:style>
      </p:cxnSp>
      <p:sp>
        <p:nvSpPr>
          <p:cNvPr id="197" name="Oval 196"/>
          <p:cNvSpPr/>
          <p:nvPr/>
        </p:nvSpPr>
        <p:spPr bwMode="auto">
          <a:xfrm>
            <a:off x="5889561" y="5837269"/>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8" name="Oval 197"/>
          <p:cNvSpPr/>
          <p:nvPr/>
        </p:nvSpPr>
        <p:spPr bwMode="auto">
          <a:xfrm>
            <a:off x="6211054" y="5837269"/>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0" name="Oval 199"/>
          <p:cNvSpPr/>
          <p:nvPr/>
        </p:nvSpPr>
        <p:spPr bwMode="auto">
          <a:xfrm>
            <a:off x="6532547" y="5837269"/>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cxnSp>
        <p:nvCxnSpPr>
          <p:cNvPr id="202" name="Straight Connector 201"/>
          <p:cNvCxnSpPr/>
          <p:nvPr/>
        </p:nvCxnSpPr>
        <p:spPr>
          <a:xfrm flipV="1">
            <a:off x="5894386" y="6184901"/>
            <a:ext cx="1277674" cy="1"/>
          </a:xfrm>
          <a:prstGeom prst="line">
            <a:avLst/>
          </a:prstGeom>
        </p:spPr>
        <p:style>
          <a:lnRef idx="2">
            <a:schemeClr val="accent1"/>
          </a:lnRef>
          <a:fillRef idx="0">
            <a:schemeClr val="accent1"/>
          </a:fillRef>
          <a:effectRef idx="1">
            <a:schemeClr val="accent1"/>
          </a:effectRef>
          <a:fontRef idx="minor">
            <a:schemeClr val="tx1"/>
          </a:fontRef>
        </p:style>
      </p:cxnSp>
      <p:sp>
        <p:nvSpPr>
          <p:cNvPr id="203" name="Oval 202"/>
          <p:cNvSpPr/>
          <p:nvPr/>
        </p:nvSpPr>
        <p:spPr bwMode="auto">
          <a:xfrm>
            <a:off x="5894386" y="6077737"/>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4" name="Oval 203"/>
          <p:cNvSpPr/>
          <p:nvPr/>
        </p:nvSpPr>
        <p:spPr bwMode="auto">
          <a:xfrm>
            <a:off x="6215879" y="6077737"/>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5" name="Oval 204"/>
          <p:cNvSpPr/>
          <p:nvPr/>
        </p:nvSpPr>
        <p:spPr bwMode="auto">
          <a:xfrm>
            <a:off x="6858864" y="6077737"/>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7" name="Oval 206"/>
          <p:cNvSpPr/>
          <p:nvPr/>
        </p:nvSpPr>
        <p:spPr bwMode="auto">
          <a:xfrm>
            <a:off x="6528600" y="6092011"/>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8" name="Oval 207"/>
          <p:cNvSpPr/>
          <p:nvPr/>
        </p:nvSpPr>
        <p:spPr bwMode="auto">
          <a:xfrm>
            <a:off x="6844297" y="5843731"/>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209" name="Group 208"/>
          <p:cNvGrpSpPr/>
          <p:nvPr/>
        </p:nvGrpSpPr>
        <p:grpSpPr>
          <a:xfrm>
            <a:off x="5590572" y="6324404"/>
            <a:ext cx="924326" cy="214329"/>
            <a:chOff x="1191967" y="3190714"/>
            <a:chExt cx="924326" cy="214329"/>
          </a:xfrm>
        </p:grpSpPr>
        <p:cxnSp>
          <p:nvCxnSpPr>
            <p:cNvPr id="210" name="Straight Connector 209"/>
            <p:cNvCxnSpPr/>
            <p:nvPr/>
          </p:nvCxnSpPr>
          <p:spPr>
            <a:xfrm flipV="1">
              <a:off x="1191967" y="3299492"/>
              <a:ext cx="924326" cy="6972"/>
            </a:xfrm>
            <a:prstGeom prst="line">
              <a:avLst/>
            </a:prstGeom>
          </p:spPr>
          <p:style>
            <a:lnRef idx="2">
              <a:schemeClr val="accent1"/>
            </a:lnRef>
            <a:fillRef idx="0">
              <a:schemeClr val="accent1"/>
            </a:fillRef>
            <a:effectRef idx="1">
              <a:schemeClr val="accent1"/>
            </a:effectRef>
            <a:fontRef idx="minor">
              <a:schemeClr val="tx1"/>
            </a:fontRef>
          </p:style>
        </p:cxnSp>
        <p:sp>
          <p:nvSpPr>
            <p:cNvPr id="211" name="Oval 210"/>
            <p:cNvSpPr/>
            <p:nvPr/>
          </p:nvSpPr>
          <p:spPr bwMode="auto">
            <a:xfrm>
              <a:off x="1499446"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12" name="Oval 211"/>
            <p:cNvSpPr/>
            <p:nvPr/>
          </p:nvSpPr>
          <p:spPr bwMode="auto">
            <a:xfrm>
              <a:off x="1820939" y="31907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215" name="Title 12"/>
          <p:cNvSpPr>
            <a:spLocks noGrp="1"/>
          </p:cNvSpPr>
          <p:nvPr>
            <p:ph type="title"/>
          </p:nvPr>
        </p:nvSpPr>
        <p:spPr>
          <a:xfrm>
            <a:off x="2956720" y="131135"/>
            <a:ext cx="3766117" cy="1325563"/>
          </a:xfrm>
        </p:spPr>
        <p:txBody>
          <a:bodyPr>
            <a:normAutofit/>
          </a:bodyPr>
          <a:lstStyle/>
          <a:p>
            <a:r>
              <a:rPr lang="en-US" sz="2800" smtClean="0"/>
              <a:t>Methylation Detection</a:t>
            </a:r>
            <a:endParaRPr lang="en-US" sz="2800" dirty="0"/>
          </a:p>
        </p:txBody>
      </p:sp>
    </p:spTree>
    <p:extLst>
      <p:ext uri="{BB962C8B-B14F-4D97-AF65-F5344CB8AC3E}">
        <p14:creationId xmlns:p14="http://schemas.microsoft.com/office/powerpoint/2010/main" val="1928647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7" grpId="0" animBg="1"/>
      <p:bldP spid="198" grpId="0" animBg="1"/>
      <p:bldP spid="200" grpId="0" animBg="1"/>
      <p:bldP spid="203" grpId="0" animBg="1"/>
      <p:bldP spid="204" grpId="0" animBg="1"/>
      <p:bldP spid="205" grpId="0" animBg="1"/>
      <p:bldP spid="207" grpId="0" animBg="1"/>
      <p:bldP spid="20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2"/>
          <p:cNvSpPr>
            <a:spLocks noGrp="1"/>
          </p:cNvSpPr>
          <p:nvPr>
            <p:ph type="title"/>
          </p:nvPr>
        </p:nvSpPr>
        <p:spPr>
          <a:xfrm>
            <a:off x="863756" y="409159"/>
            <a:ext cx="7886700" cy="1325563"/>
          </a:xfrm>
        </p:spPr>
        <p:txBody>
          <a:bodyPr>
            <a:normAutofit/>
          </a:bodyPr>
          <a:lstStyle/>
          <a:p>
            <a:r>
              <a:rPr lang="en-US" sz="2800" dirty="0" smtClean="0"/>
              <a:t>Methylation </a:t>
            </a:r>
            <a:r>
              <a:rPr lang="en-US" sz="2800" smtClean="0"/>
              <a:t>Detection Approaches to Heterogeneity</a:t>
            </a:r>
            <a:r>
              <a:rPr lang="en-US" sz="2800" dirty="0" smtClean="0"/>
              <a:t/>
            </a:r>
            <a:br>
              <a:rPr lang="en-US" sz="2800" dirty="0" smtClean="0"/>
            </a:br>
            <a:endParaRPr lang="en-US" sz="2800" dirty="0"/>
          </a:p>
        </p:txBody>
      </p:sp>
      <p:grpSp>
        <p:nvGrpSpPr>
          <p:cNvPr id="2" name="Group 1"/>
          <p:cNvGrpSpPr/>
          <p:nvPr/>
        </p:nvGrpSpPr>
        <p:grpSpPr>
          <a:xfrm>
            <a:off x="411364" y="1675386"/>
            <a:ext cx="8337556" cy="3645235"/>
            <a:chOff x="411364" y="1675386"/>
            <a:chExt cx="8337556" cy="3645235"/>
          </a:xfrm>
        </p:grpSpPr>
        <p:grpSp>
          <p:nvGrpSpPr>
            <p:cNvPr id="100" name="Group 99"/>
            <p:cNvGrpSpPr/>
            <p:nvPr/>
          </p:nvGrpSpPr>
          <p:grpSpPr>
            <a:xfrm>
              <a:off x="429249" y="2726515"/>
              <a:ext cx="3945593" cy="219200"/>
              <a:chOff x="4749800" y="1264920"/>
              <a:chExt cx="4114800" cy="228600"/>
            </a:xfrm>
          </p:grpSpPr>
          <p:cxnSp>
            <p:nvCxnSpPr>
              <p:cNvPr id="101" name="Straight Connector 100"/>
              <p:cNvCxnSpPr/>
              <p:nvPr/>
            </p:nvCxnSpPr>
            <p:spPr>
              <a:xfrm>
                <a:off x="4749800" y="1381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02" name="Oval 101"/>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 name="Oval 102"/>
              <p:cNvSpPr/>
              <p:nvPr/>
            </p:nvSpPr>
            <p:spPr bwMode="auto">
              <a:xfrm>
                <a:off x="58572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 name="Oval 103"/>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 name="Oval 104"/>
              <p:cNvSpPr/>
              <p:nvPr/>
            </p:nvSpPr>
            <p:spPr bwMode="auto">
              <a:xfrm>
                <a:off x="652780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 name="Oval 105"/>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7" name="Oval 106"/>
              <p:cNvSpPr/>
              <p:nvPr/>
            </p:nvSpPr>
            <p:spPr bwMode="auto">
              <a:xfrm>
                <a:off x="719836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 name="Oval 107"/>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 name="Oval 108"/>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10" name="TextBox 109"/>
            <p:cNvSpPr txBox="1"/>
            <p:nvPr/>
          </p:nvSpPr>
          <p:spPr>
            <a:xfrm>
              <a:off x="706708" y="1675386"/>
              <a:ext cx="3298143" cy="369332"/>
            </a:xfrm>
            <a:prstGeom prst="rect">
              <a:avLst/>
            </a:prstGeom>
            <a:noFill/>
          </p:spPr>
          <p:txBody>
            <a:bodyPr wrap="square" rtlCol="0">
              <a:spAutoFit/>
            </a:bodyPr>
            <a:lstStyle/>
            <a:p>
              <a:r>
                <a:rPr lang="en-US" dirty="0" smtClean="0"/>
                <a:t>Methylation Specific PCR (MSP)</a:t>
              </a:r>
              <a:endParaRPr lang="en-US" dirty="0"/>
            </a:p>
          </p:txBody>
        </p:sp>
        <p:sp>
          <p:nvSpPr>
            <p:cNvPr id="111" name="TextBox 110"/>
            <p:cNvSpPr txBox="1"/>
            <p:nvPr/>
          </p:nvSpPr>
          <p:spPr>
            <a:xfrm>
              <a:off x="4862166" y="1675386"/>
              <a:ext cx="3779976" cy="369332"/>
            </a:xfrm>
            <a:prstGeom prst="rect">
              <a:avLst/>
            </a:prstGeom>
            <a:noFill/>
          </p:spPr>
          <p:txBody>
            <a:bodyPr wrap="square" rtlCol="0">
              <a:spAutoFit/>
            </a:bodyPr>
            <a:lstStyle/>
            <a:p>
              <a:r>
                <a:rPr lang="en-US" dirty="0" smtClean="0"/>
                <a:t>Methylation Sensitive HRM (MSHRM)</a:t>
              </a:r>
            </a:p>
          </p:txBody>
        </p:sp>
        <p:grpSp>
          <p:nvGrpSpPr>
            <p:cNvPr id="9" name="Group 8"/>
            <p:cNvGrpSpPr/>
            <p:nvPr/>
          </p:nvGrpSpPr>
          <p:grpSpPr>
            <a:xfrm>
              <a:off x="411364" y="2081165"/>
              <a:ext cx="3964955" cy="369332"/>
              <a:chOff x="558848" y="2415462"/>
              <a:chExt cx="3964955" cy="369332"/>
            </a:xfrm>
          </p:grpSpPr>
          <p:grpSp>
            <p:nvGrpSpPr>
              <p:cNvPr id="4" name="Group 3"/>
              <p:cNvGrpSpPr/>
              <p:nvPr/>
            </p:nvGrpSpPr>
            <p:grpSpPr>
              <a:xfrm>
                <a:off x="558848" y="2463303"/>
                <a:ext cx="3964955" cy="295514"/>
                <a:chOff x="558848" y="2463303"/>
                <a:chExt cx="3964955" cy="295514"/>
              </a:xfrm>
            </p:grpSpPr>
            <p:sp>
              <p:nvSpPr>
                <p:cNvPr id="3" name="Right Arrow 2"/>
                <p:cNvSpPr/>
                <p:nvPr/>
              </p:nvSpPr>
              <p:spPr>
                <a:xfrm>
                  <a:off x="558848" y="2463303"/>
                  <a:ext cx="626457" cy="29551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9" name="Right Arrow 98"/>
                <p:cNvSpPr/>
                <p:nvPr/>
              </p:nvSpPr>
              <p:spPr>
                <a:xfrm flipH="1">
                  <a:off x="3897346" y="2463303"/>
                  <a:ext cx="626457" cy="295514"/>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8" name="TextBox 7"/>
              <p:cNvSpPr txBox="1"/>
              <p:nvPr/>
            </p:nvSpPr>
            <p:spPr>
              <a:xfrm>
                <a:off x="1470309" y="2415462"/>
                <a:ext cx="2342280" cy="369332"/>
              </a:xfrm>
              <a:prstGeom prst="rect">
                <a:avLst/>
              </a:prstGeom>
              <a:noFill/>
            </p:spPr>
            <p:txBody>
              <a:bodyPr wrap="square" rtlCol="0">
                <a:spAutoFit/>
              </a:bodyPr>
              <a:lstStyle/>
              <a:p>
                <a:r>
                  <a:rPr lang="en-US" dirty="0" smtClean="0">
                    <a:solidFill>
                      <a:schemeClr val="accent6"/>
                    </a:solidFill>
                  </a:rPr>
                  <a:t>Methylated Specific</a:t>
                </a:r>
                <a:endParaRPr lang="en-US" dirty="0">
                  <a:solidFill>
                    <a:schemeClr val="accent6"/>
                  </a:solidFill>
                </a:endParaRPr>
              </a:p>
            </p:txBody>
          </p:sp>
        </p:grpSp>
        <p:grpSp>
          <p:nvGrpSpPr>
            <p:cNvPr id="11" name="Group 10"/>
            <p:cNvGrpSpPr/>
            <p:nvPr/>
          </p:nvGrpSpPr>
          <p:grpSpPr>
            <a:xfrm>
              <a:off x="4783965" y="2081165"/>
              <a:ext cx="3964955" cy="369332"/>
              <a:chOff x="4912087" y="2605146"/>
              <a:chExt cx="3964955" cy="369332"/>
            </a:xfrm>
          </p:grpSpPr>
          <p:grpSp>
            <p:nvGrpSpPr>
              <p:cNvPr id="7" name="Group 6"/>
              <p:cNvGrpSpPr/>
              <p:nvPr/>
            </p:nvGrpSpPr>
            <p:grpSpPr>
              <a:xfrm>
                <a:off x="4912087" y="2652466"/>
                <a:ext cx="3964955" cy="295514"/>
                <a:chOff x="4912087" y="2737995"/>
                <a:chExt cx="3964955" cy="295514"/>
              </a:xfrm>
            </p:grpSpPr>
            <p:sp>
              <p:nvSpPr>
                <p:cNvPr id="125" name="Right Arrow 124"/>
                <p:cNvSpPr/>
                <p:nvPr/>
              </p:nvSpPr>
              <p:spPr>
                <a:xfrm>
                  <a:off x="4912087" y="2737995"/>
                  <a:ext cx="626457" cy="295514"/>
                </a:xfrm>
                <a:prstGeom prst="rightArrow">
                  <a:avLst/>
                </a:prstGeom>
                <a:pattFill prst="wdUpDiag">
                  <a:fgClr>
                    <a:schemeClr val="accent6"/>
                  </a:fgClr>
                  <a:bgClr>
                    <a:schemeClr val="accent4"/>
                  </a:bgClr>
                </a:patt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6" name="Right Arrow 125"/>
                <p:cNvSpPr/>
                <p:nvPr/>
              </p:nvSpPr>
              <p:spPr>
                <a:xfrm flipH="1">
                  <a:off x="8250585" y="2737995"/>
                  <a:ext cx="626457" cy="295514"/>
                </a:xfrm>
                <a:prstGeom prst="rightArrow">
                  <a:avLst/>
                </a:prstGeom>
                <a:pattFill prst="wdUpDiag">
                  <a:fgClr>
                    <a:schemeClr val="accent6"/>
                  </a:fgClr>
                  <a:bgClr>
                    <a:schemeClr val="accent4"/>
                  </a:bgClr>
                </a:patt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128" name="TextBox 127"/>
              <p:cNvSpPr txBox="1"/>
              <p:nvPr/>
            </p:nvSpPr>
            <p:spPr>
              <a:xfrm>
                <a:off x="5721164" y="2605146"/>
                <a:ext cx="2342280" cy="369332"/>
              </a:xfrm>
              <a:prstGeom prst="rect">
                <a:avLst/>
              </a:prstGeom>
              <a:noFill/>
            </p:spPr>
            <p:txBody>
              <a:bodyPr wrap="square" rtlCol="0">
                <a:spAutoFit/>
              </a:bodyPr>
              <a:lstStyle/>
              <a:p>
                <a:r>
                  <a:rPr lang="en-US" dirty="0" smtClean="0">
                    <a:solidFill>
                      <a:schemeClr val="accent6">
                        <a:lumMod val="60000"/>
                        <a:lumOff val="40000"/>
                      </a:schemeClr>
                    </a:solidFill>
                  </a:rPr>
                  <a:t>Methylation Preferred</a:t>
                </a:r>
                <a:endParaRPr lang="en-US" dirty="0">
                  <a:solidFill>
                    <a:schemeClr val="accent6">
                      <a:lumMod val="60000"/>
                      <a:lumOff val="40000"/>
                    </a:schemeClr>
                  </a:solidFill>
                </a:endParaRPr>
              </a:p>
            </p:txBody>
          </p:sp>
        </p:grpSp>
        <p:sp>
          <p:nvSpPr>
            <p:cNvPr id="143" name="Oval 142"/>
            <p:cNvSpPr/>
            <p:nvPr/>
          </p:nvSpPr>
          <p:spPr bwMode="auto">
            <a:xfrm>
              <a:off x="3809793" y="2742967"/>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4" name="Oval 143"/>
            <p:cNvSpPr/>
            <p:nvPr/>
          </p:nvSpPr>
          <p:spPr bwMode="auto">
            <a:xfrm>
              <a:off x="745869" y="2743885"/>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218" name="Group 217"/>
            <p:cNvGrpSpPr/>
            <p:nvPr/>
          </p:nvGrpSpPr>
          <p:grpSpPr>
            <a:xfrm>
              <a:off x="4783965" y="2714577"/>
              <a:ext cx="3945593" cy="2606044"/>
              <a:chOff x="4783965" y="2714577"/>
              <a:chExt cx="3945593" cy="2606044"/>
            </a:xfrm>
          </p:grpSpPr>
          <p:grpSp>
            <p:nvGrpSpPr>
              <p:cNvPr id="219" name="Group 218"/>
              <p:cNvGrpSpPr/>
              <p:nvPr/>
            </p:nvGrpSpPr>
            <p:grpSpPr>
              <a:xfrm>
                <a:off x="4783965" y="2714577"/>
                <a:ext cx="3945593" cy="219200"/>
                <a:chOff x="4749800" y="1264920"/>
                <a:chExt cx="4114800" cy="228600"/>
              </a:xfrm>
            </p:grpSpPr>
            <p:cxnSp>
              <p:nvCxnSpPr>
                <p:cNvPr id="295" name="Straight Connector 294"/>
                <p:cNvCxnSpPr/>
                <p:nvPr/>
              </p:nvCxnSpPr>
              <p:spPr>
                <a:xfrm>
                  <a:off x="4749800" y="1381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96" name="Oval 295"/>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7" name="Oval 296"/>
                <p:cNvSpPr/>
                <p:nvPr/>
              </p:nvSpPr>
              <p:spPr bwMode="auto">
                <a:xfrm>
                  <a:off x="58572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8" name="Oval 297"/>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9" name="Oval 298"/>
                <p:cNvSpPr/>
                <p:nvPr/>
              </p:nvSpPr>
              <p:spPr bwMode="auto">
                <a:xfrm>
                  <a:off x="652780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0" name="Oval 299"/>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1" name="Oval 300"/>
                <p:cNvSpPr/>
                <p:nvPr/>
              </p:nvSpPr>
              <p:spPr bwMode="auto">
                <a:xfrm>
                  <a:off x="719836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2" name="Oval 301"/>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3" name="Oval 302"/>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20" name="Group 219"/>
              <p:cNvGrpSpPr/>
              <p:nvPr/>
            </p:nvGrpSpPr>
            <p:grpSpPr>
              <a:xfrm>
                <a:off x="4783965" y="3505320"/>
                <a:ext cx="3945593" cy="219200"/>
                <a:chOff x="4902200" y="1417320"/>
                <a:chExt cx="4114800" cy="228600"/>
              </a:xfrm>
            </p:grpSpPr>
            <p:cxnSp>
              <p:nvCxnSpPr>
                <p:cNvPr id="286" name="Straight Connector 285"/>
                <p:cNvCxnSpPr/>
                <p:nvPr/>
              </p:nvCxnSpPr>
              <p:spPr>
                <a:xfrm>
                  <a:off x="4902200" y="1534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87" name="Oval 286"/>
                <p:cNvSpPr/>
                <p:nvPr/>
              </p:nvSpPr>
              <p:spPr bwMode="auto">
                <a:xfrm>
                  <a:off x="4973320" y="1422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8" name="Oval 287"/>
                <p:cNvSpPr/>
                <p:nvPr/>
              </p:nvSpPr>
              <p:spPr bwMode="auto">
                <a:xfrm>
                  <a:off x="60096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9" name="Oval 288"/>
                <p:cNvSpPr/>
                <p:nvPr/>
              </p:nvSpPr>
              <p:spPr bwMode="auto">
                <a:xfrm>
                  <a:off x="634492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0" name="Oval 289"/>
                <p:cNvSpPr/>
                <p:nvPr/>
              </p:nvSpPr>
              <p:spPr bwMode="auto">
                <a:xfrm>
                  <a:off x="668020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1" name="Oval 290"/>
                <p:cNvSpPr/>
                <p:nvPr/>
              </p:nvSpPr>
              <p:spPr bwMode="auto">
                <a:xfrm>
                  <a:off x="76860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2" name="Oval 291"/>
                <p:cNvSpPr/>
                <p:nvPr/>
              </p:nvSpPr>
              <p:spPr bwMode="auto">
                <a:xfrm>
                  <a:off x="735076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3" name="Oval 292"/>
                <p:cNvSpPr/>
                <p:nvPr/>
              </p:nvSpPr>
              <p:spPr bwMode="auto">
                <a:xfrm>
                  <a:off x="701548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4" name="Oval 293"/>
                <p:cNvSpPr/>
                <p:nvPr/>
              </p:nvSpPr>
              <p:spPr bwMode="auto">
                <a:xfrm>
                  <a:off x="8691880" y="14224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21" name="Group 220"/>
              <p:cNvGrpSpPr/>
              <p:nvPr/>
            </p:nvGrpSpPr>
            <p:grpSpPr>
              <a:xfrm>
                <a:off x="4783965" y="3903127"/>
                <a:ext cx="3945593" cy="219200"/>
                <a:chOff x="5054600" y="1569720"/>
                <a:chExt cx="4114800" cy="228600"/>
              </a:xfrm>
            </p:grpSpPr>
            <p:cxnSp>
              <p:nvCxnSpPr>
                <p:cNvPr id="277" name="Straight Connector 276"/>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78" name="Oval 277"/>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9" name="Oval 278"/>
                <p:cNvSpPr/>
                <p:nvPr/>
              </p:nvSpPr>
              <p:spPr bwMode="auto">
                <a:xfrm>
                  <a:off x="61620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0" name="Oval 279"/>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1" name="Oval 280"/>
                <p:cNvSpPr/>
                <p:nvPr/>
              </p:nvSpPr>
              <p:spPr bwMode="auto">
                <a:xfrm>
                  <a:off x="683260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2" name="Oval 281"/>
                <p:cNvSpPr/>
                <p:nvPr/>
              </p:nvSpPr>
              <p:spPr bwMode="auto">
                <a:xfrm>
                  <a:off x="78384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3" name="Oval 282"/>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4" name="Oval 283"/>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5" name="Oval 284"/>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22" name="Group 221"/>
              <p:cNvGrpSpPr/>
              <p:nvPr/>
            </p:nvGrpSpPr>
            <p:grpSpPr>
              <a:xfrm>
                <a:off x="4783965" y="4300934"/>
                <a:ext cx="3945593" cy="219200"/>
                <a:chOff x="5207000" y="1722120"/>
                <a:chExt cx="4114800" cy="228600"/>
              </a:xfrm>
            </p:grpSpPr>
            <p:cxnSp>
              <p:nvCxnSpPr>
                <p:cNvPr id="268" name="Straight Connector 267"/>
                <p:cNvCxnSpPr/>
                <p:nvPr/>
              </p:nvCxnSpPr>
              <p:spPr>
                <a:xfrm>
                  <a:off x="5207000" y="18389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69" name="Oval 268"/>
                <p:cNvSpPr/>
                <p:nvPr/>
              </p:nvSpPr>
              <p:spPr bwMode="auto">
                <a:xfrm>
                  <a:off x="5278120" y="17272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0" name="Oval 269"/>
                <p:cNvSpPr/>
                <p:nvPr/>
              </p:nvSpPr>
              <p:spPr bwMode="auto">
                <a:xfrm>
                  <a:off x="63144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1" name="Oval 270"/>
                <p:cNvSpPr/>
                <p:nvPr/>
              </p:nvSpPr>
              <p:spPr bwMode="auto">
                <a:xfrm>
                  <a:off x="664972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2" name="Oval 271"/>
                <p:cNvSpPr/>
                <p:nvPr/>
              </p:nvSpPr>
              <p:spPr bwMode="auto">
                <a:xfrm>
                  <a:off x="698500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3" name="Oval 272"/>
                <p:cNvSpPr/>
                <p:nvPr/>
              </p:nvSpPr>
              <p:spPr bwMode="auto">
                <a:xfrm>
                  <a:off x="79908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4" name="Oval 273"/>
                <p:cNvSpPr/>
                <p:nvPr/>
              </p:nvSpPr>
              <p:spPr bwMode="auto">
                <a:xfrm>
                  <a:off x="765556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5" name="Oval 274"/>
                <p:cNvSpPr/>
                <p:nvPr/>
              </p:nvSpPr>
              <p:spPr bwMode="auto">
                <a:xfrm>
                  <a:off x="732028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6" name="Oval 275"/>
                <p:cNvSpPr/>
                <p:nvPr/>
              </p:nvSpPr>
              <p:spPr bwMode="auto">
                <a:xfrm>
                  <a:off x="8996680" y="17272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23" name="Group 222"/>
              <p:cNvGrpSpPr/>
              <p:nvPr/>
            </p:nvGrpSpPr>
            <p:grpSpPr>
              <a:xfrm>
                <a:off x="4783965" y="4698741"/>
                <a:ext cx="3945593" cy="219200"/>
                <a:chOff x="5359400" y="1874520"/>
                <a:chExt cx="4114800" cy="228600"/>
              </a:xfrm>
            </p:grpSpPr>
            <p:cxnSp>
              <p:nvCxnSpPr>
                <p:cNvPr id="259" name="Straight Connector 258"/>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60" name="Oval 259"/>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1" name="Oval 260"/>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2" name="Oval 261"/>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3" name="Oval 262"/>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4" name="Oval 263"/>
                <p:cNvSpPr/>
                <p:nvPr/>
              </p:nvSpPr>
              <p:spPr bwMode="auto">
                <a:xfrm>
                  <a:off x="81432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5" name="Oval 264"/>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6" name="Oval 265"/>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7" name="Oval 266"/>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24" name="Group 223"/>
              <p:cNvGrpSpPr/>
              <p:nvPr/>
            </p:nvGrpSpPr>
            <p:grpSpPr>
              <a:xfrm>
                <a:off x="4783965" y="5096548"/>
                <a:ext cx="3945593" cy="219200"/>
                <a:chOff x="5511800" y="2026920"/>
                <a:chExt cx="4114800" cy="228600"/>
              </a:xfrm>
            </p:grpSpPr>
            <p:cxnSp>
              <p:nvCxnSpPr>
                <p:cNvPr id="249" name="Straight Connector 248"/>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51" name="Oval 250"/>
                <p:cNvSpPr/>
                <p:nvPr/>
              </p:nvSpPr>
              <p:spPr bwMode="auto">
                <a:xfrm>
                  <a:off x="558292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2" name="Oval 251"/>
                <p:cNvSpPr/>
                <p:nvPr/>
              </p:nvSpPr>
              <p:spPr bwMode="auto">
                <a:xfrm>
                  <a:off x="66192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3" name="Oval 252"/>
                <p:cNvSpPr/>
                <p:nvPr/>
              </p:nvSpPr>
              <p:spPr bwMode="auto">
                <a:xfrm>
                  <a:off x="695452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4" name="Oval 253"/>
                <p:cNvSpPr/>
                <p:nvPr/>
              </p:nvSpPr>
              <p:spPr bwMode="auto">
                <a:xfrm>
                  <a:off x="728980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5" name="Oval 254"/>
                <p:cNvSpPr/>
                <p:nvPr/>
              </p:nvSpPr>
              <p:spPr bwMode="auto">
                <a:xfrm>
                  <a:off x="82956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6" name="Oval 255"/>
                <p:cNvSpPr/>
                <p:nvPr/>
              </p:nvSpPr>
              <p:spPr bwMode="auto">
                <a:xfrm>
                  <a:off x="796036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7" name="Oval 256"/>
                <p:cNvSpPr/>
                <p:nvPr/>
              </p:nvSpPr>
              <p:spPr bwMode="auto">
                <a:xfrm>
                  <a:off x="762508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8" name="Oval 257"/>
                <p:cNvSpPr/>
                <p:nvPr/>
              </p:nvSpPr>
              <p:spPr bwMode="auto">
                <a:xfrm>
                  <a:off x="930148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25" name="Group 224"/>
              <p:cNvGrpSpPr/>
              <p:nvPr/>
            </p:nvGrpSpPr>
            <p:grpSpPr>
              <a:xfrm>
                <a:off x="4783965" y="3085292"/>
                <a:ext cx="3945593" cy="219200"/>
                <a:chOff x="5664200" y="2179320"/>
                <a:chExt cx="4114800" cy="228600"/>
              </a:xfrm>
            </p:grpSpPr>
            <p:cxnSp>
              <p:nvCxnSpPr>
                <p:cNvPr id="240" name="Straight Connector 239"/>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41" name="Oval 240"/>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2" name="Oval 241"/>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3" name="Oval 242"/>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4" name="Oval 243"/>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5" name="Oval 244"/>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6" name="Oval 245"/>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7" name="Oval 246"/>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8" name="Oval 247"/>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226" name="Oval 225"/>
              <p:cNvSpPr/>
              <p:nvPr/>
            </p:nvSpPr>
            <p:spPr bwMode="auto">
              <a:xfrm>
                <a:off x="5114250" y="2724520"/>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7" name="Oval 226"/>
              <p:cNvSpPr/>
              <p:nvPr/>
            </p:nvSpPr>
            <p:spPr bwMode="auto">
              <a:xfrm>
                <a:off x="5106867" y="3912871"/>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8" name="Oval 227"/>
              <p:cNvSpPr/>
              <p:nvPr/>
            </p:nvSpPr>
            <p:spPr bwMode="auto">
              <a:xfrm>
                <a:off x="5114249" y="3097982"/>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9" name="Oval 228"/>
              <p:cNvSpPr/>
              <p:nvPr/>
            </p:nvSpPr>
            <p:spPr bwMode="auto">
              <a:xfrm>
                <a:off x="5114967" y="4713265"/>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0" name="Oval 229"/>
              <p:cNvSpPr/>
              <p:nvPr/>
            </p:nvSpPr>
            <p:spPr bwMode="auto">
              <a:xfrm>
                <a:off x="8148499" y="3092733"/>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1" name="Oval 230"/>
              <p:cNvSpPr/>
              <p:nvPr/>
            </p:nvSpPr>
            <p:spPr bwMode="auto">
              <a:xfrm>
                <a:off x="8161049" y="4710316"/>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2" name="Oval 231"/>
              <p:cNvSpPr/>
              <p:nvPr/>
            </p:nvSpPr>
            <p:spPr bwMode="auto">
              <a:xfrm>
                <a:off x="8150375" y="2728192"/>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3" name="Oval 232"/>
              <p:cNvSpPr/>
              <p:nvPr/>
            </p:nvSpPr>
            <p:spPr bwMode="auto">
              <a:xfrm>
                <a:off x="8150375" y="351506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4" name="Oval 233"/>
              <p:cNvSpPr/>
              <p:nvPr/>
            </p:nvSpPr>
            <p:spPr bwMode="auto">
              <a:xfrm>
                <a:off x="5093518" y="351121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5" name="Oval 234"/>
              <p:cNvSpPr/>
              <p:nvPr/>
            </p:nvSpPr>
            <p:spPr bwMode="auto">
              <a:xfrm>
                <a:off x="8153965" y="3910968"/>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6" name="Oval 235"/>
              <p:cNvSpPr/>
              <p:nvPr/>
            </p:nvSpPr>
            <p:spPr bwMode="auto">
              <a:xfrm>
                <a:off x="8169886" y="5096547"/>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7" name="Oval 236"/>
              <p:cNvSpPr/>
              <p:nvPr/>
            </p:nvSpPr>
            <p:spPr bwMode="auto">
              <a:xfrm>
                <a:off x="5100081" y="5106292"/>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8" name="Oval 237"/>
              <p:cNvSpPr/>
              <p:nvPr/>
            </p:nvSpPr>
            <p:spPr bwMode="auto">
              <a:xfrm>
                <a:off x="8140225" y="4307685"/>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9" name="Oval 238"/>
              <p:cNvSpPr/>
              <p:nvPr/>
            </p:nvSpPr>
            <p:spPr bwMode="auto">
              <a:xfrm>
                <a:off x="5100082" y="4305804"/>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spTree>
    <p:extLst>
      <p:ext uri="{BB962C8B-B14F-4D97-AF65-F5344CB8AC3E}">
        <p14:creationId xmlns:p14="http://schemas.microsoft.com/office/powerpoint/2010/main" val="32436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AAH-WNT"/>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0592" b="-46959"/>
          <a:stretch/>
        </p:blipFill>
        <p:spPr>
          <a:xfrm>
            <a:off x="4589619" y="1171416"/>
            <a:ext cx="3797636" cy="2900304"/>
          </a:xfrm>
        </p:spPr>
      </p:pic>
      <p:sp>
        <p:nvSpPr>
          <p:cNvPr id="18434" name="Text Box 3"/>
          <p:cNvSpPr txBox="1">
            <a:spLocks noChangeArrowheads="1"/>
          </p:cNvSpPr>
          <p:nvPr/>
        </p:nvSpPr>
        <p:spPr bwMode="auto">
          <a:xfrm>
            <a:off x="1310466" y="287338"/>
            <a:ext cx="62801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37931725" indent="-37474525">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r>
              <a:rPr lang="en-US" altLang="x-none" sz="2400" dirty="0" smtClean="0"/>
              <a:t>Epigenetic </a:t>
            </a:r>
            <a:r>
              <a:rPr lang="en-US" altLang="x-none" sz="2400" dirty="0"/>
              <a:t>Changes underlie Cancer </a:t>
            </a:r>
            <a:r>
              <a:rPr lang="en-US" altLang="x-none" sz="2400" dirty="0" smtClean="0"/>
              <a:t>Progression</a:t>
            </a:r>
            <a:endParaRPr lang="en-US" altLang="x-none" sz="2400" dirty="0"/>
          </a:p>
        </p:txBody>
      </p:sp>
      <p:pic>
        <p:nvPicPr>
          <p:cNvPr id="4" name="Picture 2" descr="AAH-WNT"/>
          <p:cNvPicPr>
            <a:picLocks noChangeAspect="1" noChangeArrowheads="1"/>
          </p:cNvPicPr>
          <p:nvPr/>
        </p:nvPicPr>
        <p:blipFill rotWithShape="1">
          <a:blip r:embed="rId3">
            <a:extLst>
              <a:ext uri="{28A0092B-C50C-407E-A947-70E740481C1C}">
                <a14:useLocalDpi xmlns:a14="http://schemas.microsoft.com/office/drawing/2010/main" val="0"/>
              </a:ext>
            </a:extLst>
          </a:blip>
          <a:srcRect t="-49" b="49731"/>
          <a:stretch/>
        </p:blipFill>
        <p:spPr bwMode="auto">
          <a:xfrm>
            <a:off x="600895" y="1134898"/>
            <a:ext cx="3983889" cy="15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extBox 1"/>
          <p:cNvSpPr txBox="1"/>
          <p:nvPr/>
        </p:nvSpPr>
        <p:spPr>
          <a:xfrm>
            <a:off x="966840" y="2653960"/>
            <a:ext cx="1289135" cy="307777"/>
          </a:xfrm>
          <a:prstGeom prst="rect">
            <a:avLst/>
          </a:prstGeom>
          <a:noFill/>
        </p:spPr>
        <p:txBody>
          <a:bodyPr wrap="none" rtlCol="0">
            <a:spAutoFit/>
          </a:bodyPr>
          <a:lstStyle/>
          <a:p>
            <a:r>
              <a:rPr lang="en-US" smtClean="0"/>
              <a:t>Normal Lung</a:t>
            </a:r>
            <a:endParaRPr lang="en-US"/>
          </a:p>
        </p:txBody>
      </p:sp>
      <p:sp>
        <p:nvSpPr>
          <p:cNvPr id="3" name="TextBox 2"/>
          <p:cNvSpPr txBox="1"/>
          <p:nvPr/>
        </p:nvSpPr>
        <p:spPr>
          <a:xfrm>
            <a:off x="2857329" y="2639369"/>
            <a:ext cx="1542153" cy="307777"/>
          </a:xfrm>
          <a:prstGeom prst="rect">
            <a:avLst/>
          </a:prstGeom>
          <a:noFill/>
        </p:spPr>
        <p:txBody>
          <a:bodyPr wrap="none" rtlCol="0">
            <a:spAutoFit/>
          </a:bodyPr>
          <a:lstStyle/>
          <a:p>
            <a:r>
              <a:rPr lang="en-US" smtClean="0"/>
              <a:t>Low Grade AAH</a:t>
            </a:r>
            <a:endParaRPr lang="en-US"/>
          </a:p>
        </p:txBody>
      </p:sp>
      <p:sp>
        <p:nvSpPr>
          <p:cNvPr id="7" name="TextBox 6"/>
          <p:cNvSpPr txBox="1"/>
          <p:nvPr/>
        </p:nvSpPr>
        <p:spPr>
          <a:xfrm>
            <a:off x="4788882" y="2639368"/>
            <a:ext cx="1582228" cy="307777"/>
          </a:xfrm>
          <a:prstGeom prst="rect">
            <a:avLst/>
          </a:prstGeom>
          <a:noFill/>
        </p:spPr>
        <p:txBody>
          <a:bodyPr wrap="none" rtlCol="0">
            <a:spAutoFit/>
          </a:bodyPr>
          <a:lstStyle/>
          <a:p>
            <a:r>
              <a:rPr lang="en-US" dirty="0" smtClean="0"/>
              <a:t>High Grade AAH</a:t>
            </a:r>
            <a:endParaRPr lang="en-US" dirty="0"/>
          </a:p>
        </p:txBody>
      </p:sp>
      <p:sp>
        <p:nvSpPr>
          <p:cNvPr id="5" name="TextBox 4"/>
          <p:cNvSpPr txBox="1"/>
          <p:nvPr/>
        </p:nvSpPr>
        <p:spPr>
          <a:xfrm>
            <a:off x="6648557" y="2655605"/>
            <a:ext cx="1636987" cy="307777"/>
          </a:xfrm>
          <a:prstGeom prst="rect">
            <a:avLst/>
          </a:prstGeom>
          <a:noFill/>
        </p:spPr>
        <p:txBody>
          <a:bodyPr wrap="none" rtlCol="0">
            <a:spAutoFit/>
          </a:bodyPr>
          <a:lstStyle/>
          <a:p>
            <a:r>
              <a:rPr lang="en-US" dirty="0" smtClean="0"/>
              <a:t>Adenocarcinoma</a:t>
            </a:r>
            <a:endParaRPr lang="en-US" dirty="0"/>
          </a:p>
        </p:txBody>
      </p:sp>
      <p:grpSp>
        <p:nvGrpSpPr>
          <p:cNvPr id="8" name="Group 7"/>
          <p:cNvGrpSpPr/>
          <p:nvPr/>
        </p:nvGrpSpPr>
        <p:grpSpPr>
          <a:xfrm>
            <a:off x="2826808" y="3405432"/>
            <a:ext cx="1714141" cy="741821"/>
            <a:chOff x="4788882" y="3173938"/>
            <a:chExt cx="3945593" cy="2606044"/>
          </a:xfrm>
        </p:grpSpPr>
        <p:grpSp>
          <p:nvGrpSpPr>
            <p:cNvPr id="124" name="Group 123"/>
            <p:cNvGrpSpPr/>
            <p:nvPr/>
          </p:nvGrpSpPr>
          <p:grpSpPr>
            <a:xfrm>
              <a:off x="4788882" y="3173938"/>
              <a:ext cx="3945593" cy="219200"/>
              <a:chOff x="4749800" y="1264920"/>
              <a:chExt cx="4114800" cy="228600"/>
            </a:xfrm>
          </p:grpSpPr>
          <p:cxnSp>
            <p:nvCxnSpPr>
              <p:cNvPr id="125" name="Straight Connector 124"/>
              <p:cNvCxnSpPr/>
              <p:nvPr/>
            </p:nvCxnSpPr>
            <p:spPr>
              <a:xfrm>
                <a:off x="4749800" y="1381760"/>
                <a:ext cx="4114800" cy="0"/>
              </a:xfrm>
              <a:prstGeom prst="line">
                <a:avLst/>
              </a:prstGeom>
              <a:solidFill>
                <a:schemeClr val="accent4"/>
              </a:solidFill>
            </p:spPr>
            <p:style>
              <a:lnRef idx="2">
                <a:schemeClr val="accent1"/>
              </a:lnRef>
              <a:fillRef idx="0">
                <a:schemeClr val="accent1"/>
              </a:fillRef>
              <a:effectRef idx="1">
                <a:schemeClr val="accent1"/>
              </a:effectRef>
              <a:fontRef idx="minor">
                <a:schemeClr val="tx1"/>
              </a:fontRef>
            </p:style>
          </p:cxnSp>
          <p:sp>
            <p:nvSpPr>
              <p:cNvPr id="126" name="Oval 125"/>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7" name="Oval 126"/>
              <p:cNvSpPr/>
              <p:nvPr/>
            </p:nvSpPr>
            <p:spPr bwMode="auto">
              <a:xfrm>
                <a:off x="585724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8" name="Oval 127"/>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9" name="Oval 128"/>
              <p:cNvSpPr/>
              <p:nvPr/>
            </p:nvSpPr>
            <p:spPr bwMode="auto">
              <a:xfrm>
                <a:off x="6527800" y="1264920"/>
                <a:ext cx="223520" cy="22352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0" name="Oval 129"/>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1" name="Oval 130"/>
              <p:cNvSpPr/>
              <p:nvPr/>
            </p:nvSpPr>
            <p:spPr bwMode="auto">
              <a:xfrm>
                <a:off x="719836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2" name="Oval 131"/>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3" name="Oval 132"/>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34" name="Group 133"/>
            <p:cNvGrpSpPr/>
            <p:nvPr/>
          </p:nvGrpSpPr>
          <p:grpSpPr>
            <a:xfrm>
              <a:off x="4788882" y="3964681"/>
              <a:ext cx="3945593" cy="219200"/>
              <a:chOff x="4902200" y="1417320"/>
              <a:chExt cx="4114800" cy="228600"/>
            </a:xfrm>
          </p:grpSpPr>
          <p:cxnSp>
            <p:nvCxnSpPr>
              <p:cNvPr id="135" name="Straight Connector 134"/>
              <p:cNvCxnSpPr/>
              <p:nvPr/>
            </p:nvCxnSpPr>
            <p:spPr>
              <a:xfrm>
                <a:off x="4902200" y="1534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36" name="Oval 135"/>
              <p:cNvSpPr/>
              <p:nvPr/>
            </p:nvSpPr>
            <p:spPr bwMode="auto">
              <a:xfrm>
                <a:off x="4973320" y="1422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7" name="Oval 136"/>
              <p:cNvSpPr/>
              <p:nvPr/>
            </p:nvSpPr>
            <p:spPr bwMode="auto">
              <a:xfrm>
                <a:off x="60096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8" name="Oval 137"/>
              <p:cNvSpPr/>
              <p:nvPr/>
            </p:nvSpPr>
            <p:spPr bwMode="auto">
              <a:xfrm>
                <a:off x="634492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9" name="Oval 138"/>
              <p:cNvSpPr/>
              <p:nvPr/>
            </p:nvSpPr>
            <p:spPr bwMode="auto">
              <a:xfrm>
                <a:off x="668020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0" name="Oval 139"/>
              <p:cNvSpPr/>
              <p:nvPr/>
            </p:nvSpPr>
            <p:spPr bwMode="auto">
              <a:xfrm>
                <a:off x="76860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1" name="Oval 140"/>
              <p:cNvSpPr/>
              <p:nvPr/>
            </p:nvSpPr>
            <p:spPr bwMode="auto">
              <a:xfrm>
                <a:off x="735076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2" name="Oval 141"/>
              <p:cNvSpPr/>
              <p:nvPr/>
            </p:nvSpPr>
            <p:spPr bwMode="auto">
              <a:xfrm>
                <a:off x="701548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3" name="Oval 142"/>
              <p:cNvSpPr/>
              <p:nvPr/>
            </p:nvSpPr>
            <p:spPr bwMode="auto">
              <a:xfrm>
                <a:off x="8691880" y="14224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44" name="Group 143"/>
            <p:cNvGrpSpPr/>
            <p:nvPr/>
          </p:nvGrpSpPr>
          <p:grpSpPr>
            <a:xfrm>
              <a:off x="4788882" y="4362488"/>
              <a:ext cx="3945593" cy="219200"/>
              <a:chOff x="5054600" y="1569720"/>
              <a:chExt cx="4114800" cy="228600"/>
            </a:xfrm>
          </p:grpSpPr>
          <p:cxnSp>
            <p:nvCxnSpPr>
              <p:cNvPr id="145" name="Straight Connector 144"/>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46" name="Oval 145"/>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7" name="Oval 146"/>
              <p:cNvSpPr/>
              <p:nvPr/>
            </p:nvSpPr>
            <p:spPr bwMode="auto">
              <a:xfrm>
                <a:off x="61620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8" name="Oval 147"/>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9" name="Oval 148"/>
              <p:cNvSpPr/>
              <p:nvPr/>
            </p:nvSpPr>
            <p:spPr bwMode="auto">
              <a:xfrm>
                <a:off x="683260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0" name="Oval 149"/>
              <p:cNvSpPr/>
              <p:nvPr/>
            </p:nvSpPr>
            <p:spPr bwMode="auto">
              <a:xfrm>
                <a:off x="78384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1" name="Oval 150"/>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2" name="Oval 151"/>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3" name="Oval 152"/>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54" name="Group 153"/>
            <p:cNvGrpSpPr/>
            <p:nvPr/>
          </p:nvGrpSpPr>
          <p:grpSpPr>
            <a:xfrm>
              <a:off x="4788882" y="4760295"/>
              <a:ext cx="3945593" cy="219200"/>
              <a:chOff x="5207000" y="1722120"/>
              <a:chExt cx="4114800" cy="228600"/>
            </a:xfrm>
          </p:grpSpPr>
          <p:cxnSp>
            <p:nvCxnSpPr>
              <p:cNvPr id="155" name="Straight Connector 154"/>
              <p:cNvCxnSpPr/>
              <p:nvPr/>
            </p:nvCxnSpPr>
            <p:spPr>
              <a:xfrm>
                <a:off x="5207000" y="18389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56" name="Oval 155"/>
              <p:cNvSpPr/>
              <p:nvPr/>
            </p:nvSpPr>
            <p:spPr bwMode="auto">
              <a:xfrm>
                <a:off x="5278120" y="17272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7" name="Oval 156"/>
              <p:cNvSpPr/>
              <p:nvPr/>
            </p:nvSpPr>
            <p:spPr bwMode="auto">
              <a:xfrm>
                <a:off x="63144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8" name="Oval 157"/>
              <p:cNvSpPr/>
              <p:nvPr/>
            </p:nvSpPr>
            <p:spPr bwMode="auto">
              <a:xfrm>
                <a:off x="664972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9" name="Oval 158"/>
              <p:cNvSpPr/>
              <p:nvPr/>
            </p:nvSpPr>
            <p:spPr bwMode="auto">
              <a:xfrm>
                <a:off x="698500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0" name="Oval 159"/>
              <p:cNvSpPr/>
              <p:nvPr/>
            </p:nvSpPr>
            <p:spPr bwMode="auto">
              <a:xfrm>
                <a:off x="79908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1" name="Oval 160"/>
              <p:cNvSpPr/>
              <p:nvPr/>
            </p:nvSpPr>
            <p:spPr bwMode="auto">
              <a:xfrm>
                <a:off x="7655560" y="17221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2" name="Oval 161"/>
              <p:cNvSpPr/>
              <p:nvPr/>
            </p:nvSpPr>
            <p:spPr bwMode="auto">
              <a:xfrm>
                <a:off x="732028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3" name="Oval 162"/>
              <p:cNvSpPr/>
              <p:nvPr/>
            </p:nvSpPr>
            <p:spPr bwMode="auto">
              <a:xfrm>
                <a:off x="8996680" y="17272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64" name="Group 163"/>
            <p:cNvGrpSpPr/>
            <p:nvPr/>
          </p:nvGrpSpPr>
          <p:grpSpPr>
            <a:xfrm>
              <a:off x="4788882" y="5158102"/>
              <a:ext cx="3945593" cy="219200"/>
              <a:chOff x="5359400" y="1874520"/>
              <a:chExt cx="4114800" cy="228600"/>
            </a:xfrm>
          </p:grpSpPr>
          <p:cxnSp>
            <p:nvCxnSpPr>
              <p:cNvPr id="165" name="Straight Connector 164"/>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66" name="Oval 165"/>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7" name="Oval 166"/>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8" name="Oval 167"/>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9" name="Oval 168"/>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0" name="Oval 169"/>
              <p:cNvSpPr/>
              <p:nvPr/>
            </p:nvSpPr>
            <p:spPr bwMode="auto">
              <a:xfrm>
                <a:off x="81432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1" name="Oval 170"/>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2" name="Oval 171"/>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3" name="Oval 172"/>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74" name="Group 173"/>
            <p:cNvGrpSpPr/>
            <p:nvPr/>
          </p:nvGrpSpPr>
          <p:grpSpPr>
            <a:xfrm>
              <a:off x="4788882" y="5555909"/>
              <a:ext cx="3945593" cy="219200"/>
              <a:chOff x="5511800" y="2026920"/>
              <a:chExt cx="4114800" cy="228600"/>
            </a:xfrm>
          </p:grpSpPr>
          <p:cxnSp>
            <p:nvCxnSpPr>
              <p:cNvPr id="175" name="Straight Connector 174"/>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77" name="Oval 176"/>
              <p:cNvSpPr/>
              <p:nvPr/>
            </p:nvSpPr>
            <p:spPr bwMode="auto">
              <a:xfrm>
                <a:off x="558292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8" name="Oval 177"/>
              <p:cNvSpPr/>
              <p:nvPr/>
            </p:nvSpPr>
            <p:spPr bwMode="auto">
              <a:xfrm>
                <a:off x="66192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9" name="Oval 178"/>
              <p:cNvSpPr/>
              <p:nvPr/>
            </p:nvSpPr>
            <p:spPr bwMode="auto">
              <a:xfrm>
                <a:off x="695452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0" name="Oval 179"/>
              <p:cNvSpPr/>
              <p:nvPr/>
            </p:nvSpPr>
            <p:spPr bwMode="auto">
              <a:xfrm>
                <a:off x="728980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1" name="Oval 180"/>
              <p:cNvSpPr/>
              <p:nvPr/>
            </p:nvSpPr>
            <p:spPr bwMode="auto">
              <a:xfrm>
                <a:off x="82956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2" name="Oval 181"/>
              <p:cNvSpPr/>
              <p:nvPr/>
            </p:nvSpPr>
            <p:spPr bwMode="auto">
              <a:xfrm>
                <a:off x="7960360" y="20269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3" name="Oval 182"/>
              <p:cNvSpPr/>
              <p:nvPr/>
            </p:nvSpPr>
            <p:spPr bwMode="auto">
              <a:xfrm>
                <a:off x="762508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4" name="Oval 183"/>
              <p:cNvSpPr/>
              <p:nvPr/>
            </p:nvSpPr>
            <p:spPr bwMode="auto">
              <a:xfrm>
                <a:off x="930148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85" name="Group 184"/>
            <p:cNvGrpSpPr/>
            <p:nvPr/>
          </p:nvGrpSpPr>
          <p:grpSpPr>
            <a:xfrm>
              <a:off x="4788882" y="3544653"/>
              <a:ext cx="3945593" cy="219200"/>
              <a:chOff x="5664200" y="2179320"/>
              <a:chExt cx="4114800" cy="228600"/>
            </a:xfrm>
          </p:grpSpPr>
          <p:cxnSp>
            <p:nvCxnSpPr>
              <p:cNvPr id="186" name="Straight Connector 185"/>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87" name="Oval 186"/>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8" name="Oval 187"/>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9" name="Oval 188"/>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0" name="Oval 189"/>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1" name="Oval 190"/>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2" name="Oval 191"/>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3" name="Oval 192"/>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4" name="Oval 193"/>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95" name="Oval 194"/>
            <p:cNvSpPr/>
            <p:nvPr/>
          </p:nvSpPr>
          <p:spPr bwMode="auto">
            <a:xfrm>
              <a:off x="5119167" y="3183881"/>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6" name="Oval 195"/>
            <p:cNvSpPr/>
            <p:nvPr/>
          </p:nvSpPr>
          <p:spPr bwMode="auto">
            <a:xfrm>
              <a:off x="5111784" y="4372232"/>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7" name="Oval 196"/>
            <p:cNvSpPr/>
            <p:nvPr/>
          </p:nvSpPr>
          <p:spPr bwMode="auto">
            <a:xfrm>
              <a:off x="5119166" y="3557343"/>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8" name="Oval 197"/>
            <p:cNvSpPr/>
            <p:nvPr/>
          </p:nvSpPr>
          <p:spPr bwMode="auto">
            <a:xfrm>
              <a:off x="5119884" y="5172626"/>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9" name="Oval 198"/>
            <p:cNvSpPr/>
            <p:nvPr/>
          </p:nvSpPr>
          <p:spPr bwMode="auto">
            <a:xfrm>
              <a:off x="8153416" y="3552094"/>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0" name="Oval 199"/>
            <p:cNvSpPr/>
            <p:nvPr/>
          </p:nvSpPr>
          <p:spPr bwMode="auto">
            <a:xfrm>
              <a:off x="8165966" y="5169677"/>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1" name="Oval 200"/>
            <p:cNvSpPr/>
            <p:nvPr/>
          </p:nvSpPr>
          <p:spPr bwMode="auto">
            <a:xfrm>
              <a:off x="8155292" y="3187553"/>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2" name="Oval 201"/>
            <p:cNvSpPr/>
            <p:nvPr/>
          </p:nvSpPr>
          <p:spPr bwMode="auto">
            <a:xfrm>
              <a:off x="8155292" y="3974425"/>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3" name="Oval 202"/>
            <p:cNvSpPr/>
            <p:nvPr/>
          </p:nvSpPr>
          <p:spPr bwMode="auto">
            <a:xfrm>
              <a:off x="5098435" y="3970575"/>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4" name="Oval 203"/>
            <p:cNvSpPr/>
            <p:nvPr/>
          </p:nvSpPr>
          <p:spPr bwMode="auto">
            <a:xfrm>
              <a:off x="8158882" y="4370329"/>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5" name="Oval 204"/>
            <p:cNvSpPr/>
            <p:nvPr/>
          </p:nvSpPr>
          <p:spPr bwMode="auto">
            <a:xfrm>
              <a:off x="8174803" y="5555908"/>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6" name="Oval 205"/>
            <p:cNvSpPr/>
            <p:nvPr/>
          </p:nvSpPr>
          <p:spPr bwMode="auto">
            <a:xfrm>
              <a:off x="5104998" y="5565653"/>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7" name="Oval 206"/>
            <p:cNvSpPr/>
            <p:nvPr/>
          </p:nvSpPr>
          <p:spPr bwMode="auto">
            <a:xfrm>
              <a:off x="8145142" y="4767046"/>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8" name="Oval 207"/>
            <p:cNvSpPr/>
            <p:nvPr/>
          </p:nvSpPr>
          <p:spPr bwMode="auto">
            <a:xfrm>
              <a:off x="5104999" y="4765165"/>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10" name="Group 209"/>
          <p:cNvGrpSpPr/>
          <p:nvPr/>
        </p:nvGrpSpPr>
        <p:grpSpPr>
          <a:xfrm>
            <a:off x="4748796" y="3387681"/>
            <a:ext cx="1714141" cy="62396"/>
            <a:chOff x="4749800" y="1264920"/>
            <a:chExt cx="4114800" cy="228600"/>
          </a:xfrm>
        </p:grpSpPr>
        <p:cxnSp>
          <p:nvCxnSpPr>
            <p:cNvPr id="286" name="Straight Connector 285"/>
            <p:cNvCxnSpPr/>
            <p:nvPr/>
          </p:nvCxnSpPr>
          <p:spPr>
            <a:xfrm>
              <a:off x="4749800" y="1381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87" name="Oval 286"/>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8" name="Oval 287"/>
            <p:cNvSpPr/>
            <p:nvPr/>
          </p:nvSpPr>
          <p:spPr bwMode="auto">
            <a:xfrm>
              <a:off x="58572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9" name="Oval 288"/>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0" name="Oval 289"/>
            <p:cNvSpPr/>
            <p:nvPr/>
          </p:nvSpPr>
          <p:spPr bwMode="auto">
            <a:xfrm>
              <a:off x="652780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1" name="Oval 290"/>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2" name="Oval 291"/>
            <p:cNvSpPr/>
            <p:nvPr/>
          </p:nvSpPr>
          <p:spPr bwMode="auto">
            <a:xfrm>
              <a:off x="719836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3" name="Oval 292"/>
            <p:cNvSpPr/>
            <p:nvPr/>
          </p:nvSpPr>
          <p:spPr bwMode="auto">
            <a:xfrm>
              <a:off x="686308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94" name="Oval 293"/>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11" name="Group 210"/>
          <p:cNvGrpSpPr/>
          <p:nvPr/>
        </p:nvGrpSpPr>
        <p:grpSpPr>
          <a:xfrm>
            <a:off x="4748796" y="3612769"/>
            <a:ext cx="1714141" cy="62396"/>
            <a:chOff x="4902200" y="1417320"/>
            <a:chExt cx="4114800" cy="228600"/>
          </a:xfrm>
          <a:solidFill>
            <a:schemeClr val="accent6"/>
          </a:solidFill>
        </p:grpSpPr>
        <p:cxnSp>
          <p:nvCxnSpPr>
            <p:cNvPr id="277" name="Straight Connector 276"/>
            <p:cNvCxnSpPr/>
            <p:nvPr/>
          </p:nvCxnSpPr>
          <p:spPr>
            <a:xfrm>
              <a:off x="4902200" y="1534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278" name="Oval 277"/>
            <p:cNvSpPr/>
            <p:nvPr/>
          </p:nvSpPr>
          <p:spPr bwMode="auto">
            <a:xfrm>
              <a:off x="4973320" y="1422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9" name="Oval 278"/>
            <p:cNvSpPr/>
            <p:nvPr/>
          </p:nvSpPr>
          <p:spPr bwMode="auto">
            <a:xfrm>
              <a:off x="60096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0" name="Oval 279"/>
            <p:cNvSpPr/>
            <p:nvPr/>
          </p:nvSpPr>
          <p:spPr bwMode="auto">
            <a:xfrm>
              <a:off x="634492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1" name="Oval 280"/>
            <p:cNvSpPr/>
            <p:nvPr/>
          </p:nvSpPr>
          <p:spPr bwMode="auto">
            <a:xfrm>
              <a:off x="668020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2" name="Oval 281"/>
            <p:cNvSpPr/>
            <p:nvPr/>
          </p:nvSpPr>
          <p:spPr bwMode="auto">
            <a:xfrm>
              <a:off x="76860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3" name="Oval 282"/>
            <p:cNvSpPr/>
            <p:nvPr/>
          </p:nvSpPr>
          <p:spPr bwMode="auto">
            <a:xfrm>
              <a:off x="735076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4" name="Oval 283"/>
            <p:cNvSpPr/>
            <p:nvPr/>
          </p:nvSpPr>
          <p:spPr bwMode="auto">
            <a:xfrm>
              <a:off x="701548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5" name="Oval 284"/>
            <p:cNvSpPr/>
            <p:nvPr/>
          </p:nvSpPr>
          <p:spPr bwMode="auto">
            <a:xfrm>
              <a:off x="8691880" y="14224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12" name="Group 211"/>
          <p:cNvGrpSpPr/>
          <p:nvPr/>
        </p:nvGrpSpPr>
        <p:grpSpPr>
          <a:xfrm>
            <a:off x="4748796" y="3726007"/>
            <a:ext cx="1714141" cy="62396"/>
            <a:chOff x="5054600" y="1569720"/>
            <a:chExt cx="4114800" cy="228600"/>
          </a:xfrm>
        </p:grpSpPr>
        <p:cxnSp>
          <p:nvCxnSpPr>
            <p:cNvPr id="268" name="Straight Connector 267"/>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69" name="Oval 268"/>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0" name="Oval 269"/>
            <p:cNvSpPr/>
            <p:nvPr/>
          </p:nvSpPr>
          <p:spPr bwMode="auto">
            <a:xfrm>
              <a:off x="61620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1" name="Oval 270"/>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2" name="Oval 271"/>
            <p:cNvSpPr/>
            <p:nvPr/>
          </p:nvSpPr>
          <p:spPr bwMode="auto">
            <a:xfrm>
              <a:off x="683260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3" name="Oval 272"/>
            <p:cNvSpPr/>
            <p:nvPr/>
          </p:nvSpPr>
          <p:spPr bwMode="auto">
            <a:xfrm>
              <a:off x="78384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4" name="Oval 273"/>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5" name="Oval 274"/>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6" name="Oval 275"/>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13" name="Group 212"/>
          <p:cNvGrpSpPr/>
          <p:nvPr/>
        </p:nvGrpSpPr>
        <p:grpSpPr>
          <a:xfrm>
            <a:off x="4748796" y="3839244"/>
            <a:ext cx="1714141" cy="62396"/>
            <a:chOff x="5207000" y="1722120"/>
            <a:chExt cx="4114800" cy="228600"/>
          </a:xfrm>
          <a:solidFill>
            <a:schemeClr val="accent6"/>
          </a:solidFill>
        </p:grpSpPr>
        <p:cxnSp>
          <p:nvCxnSpPr>
            <p:cNvPr id="259" name="Straight Connector 258"/>
            <p:cNvCxnSpPr/>
            <p:nvPr/>
          </p:nvCxnSpPr>
          <p:spPr>
            <a:xfrm>
              <a:off x="5207000" y="18389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260" name="Oval 259"/>
            <p:cNvSpPr/>
            <p:nvPr/>
          </p:nvSpPr>
          <p:spPr bwMode="auto">
            <a:xfrm>
              <a:off x="5278120" y="17272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1" name="Oval 260"/>
            <p:cNvSpPr/>
            <p:nvPr/>
          </p:nvSpPr>
          <p:spPr bwMode="auto">
            <a:xfrm>
              <a:off x="63144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2" name="Oval 261"/>
            <p:cNvSpPr/>
            <p:nvPr/>
          </p:nvSpPr>
          <p:spPr bwMode="auto">
            <a:xfrm>
              <a:off x="664972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3" name="Oval 262"/>
            <p:cNvSpPr/>
            <p:nvPr/>
          </p:nvSpPr>
          <p:spPr bwMode="auto">
            <a:xfrm>
              <a:off x="698500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4" name="Oval 263"/>
            <p:cNvSpPr/>
            <p:nvPr/>
          </p:nvSpPr>
          <p:spPr bwMode="auto">
            <a:xfrm>
              <a:off x="79908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5" name="Oval 264"/>
            <p:cNvSpPr/>
            <p:nvPr/>
          </p:nvSpPr>
          <p:spPr bwMode="auto">
            <a:xfrm>
              <a:off x="765556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6" name="Oval 265"/>
            <p:cNvSpPr/>
            <p:nvPr/>
          </p:nvSpPr>
          <p:spPr bwMode="auto">
            <a:xfrm>
              <a:off x="732028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7" name="Oval 266"/>
            <p:cNvSpPr/>
            <p:nvPr/>
          </p:nvSpPr>
          <p:spPr bwMode="auto">
            <a:xfrm>
              <a:off x="8996680" y="17272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14" name="Group 213"/>
          <p:cNvGrpSpPr/>
          <p:nvPr/>
        </p:nvGrpSpPr>
        <p:grpSpPr>
          <a:xfrm>
            <a:off x="4748796" y="3952481"/>
            <a:ext cx="1714141" cy="62396"/>
            <a:chOff x="5359400" y="1874520"/>
            <a:chExt cx="4114800" cy="228600"/>
          </a:xfrm>
        </p:grpSpPr>
        <p:cxnSp>
          <p:nvCxnSpPr>
            <p:cNvPr id="250" name="Straight Connector 249"/>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51" name="Oval 250"/>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2" name="Oval 251"/>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3" name="Oval 252"/>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4" name="Oval 253"/>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5" name="Oval 254"/>
            <p:cNvSpPr/>
            <p:nvPr/>
          </p:nvSpPr>
          <p:spPr bwMode="auto">
            <a:xfrm>
              <a:off x="8143240" y="18745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6" name="Oval 255"/>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7" name="Oval 256"/>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8" name="Oval 257"/>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15" name="Group 214"/>
          <p:cNvGrpSpPr/>
          <p:nvPr/>
        </p:nvGrpSpPr>
        <p:grpSpPr>
          <a:xfrm>
            <a:off x="4748796" y="4065719"/>
            <a:ext cx="1714141" cy="62396"/>
            <a:chOff x="5511800" y="2026920"/>
            <a:chExt cx="4114800" cy="228600"/>
          </a:xfrm>
        </p:grpSpPr>
        <p:cxnSp>
          <p:nvCxnSpPr>
            <p:cNvPr id="240" name="Straight Connector 239"/>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42" name="Oval 241"/>
            <p:cNvSpPr/>
            <p:nvPr/>
          </p:nvSpPr>
          <p:spPr bwMode="auto">
            <a:xfrm>
              <a:off x="558292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3" name="Oval 242"/>
            <p:cNvSpPr/>
            <p:nvPr/>
          </p:nvSpPr>
          <p:spPr bwMode="auto">
            <a:xfrm>
              <a:off x="66192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4" name="Oval 243"/>
            <p:cNvSpPr/>
            <p:nvPr/>
          </p:nvSpPr>
          <p:spPr bwMode="auto">
            <a:xfrm>
              <a:off x="695452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5" name="Oval 244"/>
            <p:cNvSpPr/>
            <p:nvPr/>
          </p:nvSpPr>
          <p:spPr bwMode="auto">
            <a:xfrm>
              <a:off x="728980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6" name="Oval 245"/>
            <p:cNvSpPr/>
            <p:nvPr/>
          </p:nvSpPr>
          <p:spPr bwMode="auto">
            <a:xfrm>
              <a:off x="82956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7" name="Oval 246"/>
            <p:cNvSpPr/>
            <p:nvPr/>
          </p:nvSpPr>
          <p:spPr bwMode="auto">
            <a:xfrm>
              <a:off x="796036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8" name="Oval 247"/>
            <p:cNvSpPr/>
            <p:nvPr/>
          </p:nvSpPr>
          <p:spPr bwMode="auto">
            <a:xfrm>
              <a:off x="762508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9" name="Oval 248"/>
            <p:cNvSpPr/>
            <p:nvPr/>
          </p:nvSpPr>
          <p:spPr bwMode="auto">
            <a:xfrm>
              <a:off x="930148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216" name="Group 215"/>
          <p:cNvGrpSpPr/>
          <p:nvPr/>
        </p:nvGrpSpPr>
        <p:grpSpPr>
          <a:xfrm>
            <a:off x="4748796" y="3493207"/>
            <a:ext cx="1714141" cy="62396"/>
            <a:chOff x="5664200" y="2179320"/>
            <a:chExt cx="4114800" cy="228600"/>
          </a:xfrm>
        </p:grpSpPr>
        <p:cxnSp>
          <p:nvCxnSpPr>
            <p:cNvPr id="231" name="Straight Connector 230"/>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32" name="Oval 231"/>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3" name="Oval 232"/>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4" name="Oval 233"/>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5" name="Oval 234"/>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6" name="Oval 235"/>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7" name="Oval 236"/>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8" name="Oval 237"/>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9" name="Oval 238"/>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217" name="Oval 216"/>
          <p:cNvSpPr/>
          <p:nvPr/>
        </p:nvSpPr>
        <p:spPr bwMode="auto">
          <a:xfrm>
            <a:off x="4892286" y="3390511"/>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18" name="Oval 217"/>
          <p:cNvSpPr/>
          <p:nvPr/>
        </p:nvSpPr>
        <p:spPr bwMode="auto">
          <a:xfrm>
            <a:off x="4889079" y="3728780"/>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19" name="Oval 218"/>
          <p:cNvSpPr/>
          <p:nvPr/>
        </p:nvSpPr>
        <p:spPr bwMode="auto">
          <a:xfrm>
            <a:off x="4892286" y="3496819"/>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0" name="Oval 219"/>
          <p:cNvSpPr/>
          <p:nvPr/>
        </p:nvSpPr>
        <p:spPr bwMode="auto">
          <a:xfrm>
            <a:off x="4892598" y="3956616"/>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1" name="Oval 220"/>
          <p:cNvSpPr/>
          <p:nvPr/>
        </p:nvSpPr>
        <p:spPr bwMode="auto">
          <a:xfrm>
            <a:off x="6210499" y="3495325"/>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2" name="Oval 221"/>
          <p:cNvSpPr/>
          <p:nvPr/>
        </p:nvSpPr>
        <p:spPr bwMode="auto">
          <a:xfrm>
            <a:off x="6215951" y="3955776"/>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3" name="Oval 222"/>
          <p:cNvSpPr/>
          <p:nvPr/>
        </p:nvSpPr>
        <p:spPr bwMode="auto">
          <a:xfrm>
            <a:off x="6211314" y="3391557"/>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4" name="Oval 223"/>
          <p:cNvSpPr/>
          <p:nvPr/>
        </p:nvSpPr>
        <p:spPr bwMode="auto">
          <a:xfrm>
            <a:off x="6211314" y="3615543"/>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5" name="Oval 224"/>
          <p:cNvSpPr/>
          <p:nvPr/>
        </p:nvSpPr>
        <p:spPr bwMode="auto">
          <a:xfrm>
            <a:off x="4883280" y="3614447"/>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6" name="Oval 225"/>
          <p:cNvSpPr/>
          <p:nvPr/>
        </p:nvSpPr>
        <p:spPr bwMode="auto">
          <a:xfrm>
            <a:off x="6212874" y="3728239"/>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7" name="Oval 226"/>
          <p:cNvSpPr/>
          <p:nvPr/>
        </p:nvSpPr>
        <p:spPr bwMode="auto">
          <a:xfrm>
            <a:off x="6219791" y="4065718"/>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8" name="Oval 227"/>
          <p:cNvSpPr/>
          <p:nvPr/>
        </p:nvSpPr>
        <p:spPr bwMode="auto">
          <a:xfrm>
            <a:off x="4886131" y="4068492"/>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29" name="Oval 228"/>
          <p:cNvSpPr/>
          <p:nvPr/>
        </p:nvSpPr>
        <p:spPr bwMode="auto">
          <a:xfrm>
            <a:off x="6206905" y="3841166"/>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30" name="Oval 229"/>
          <p:cNvSpPr/>
          <p:nvPr/>
        </p:nvSpPr>
        <p:spPr bwMode="auto">
          <a:xfrm>
            <a:off x="4886131" y="3840630"/>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18" name="Group 17"/>
          <p:cNvGrpSpPr/>
          <p:nvPr/>
        </p:nvGrpSpPr>
        <p:grpSpPr>
          <a:xfrm>
            <a:off x="6638615" y="3387681"/>
            <a:ext cx="1714141" cy="741821"/>
            <a:chOff x="6638615" y="3387681"/>
            <a:chExt cx="1714141" cy="741821"/>
          </a:xfrm>
        </p:grpSpPr>
        <p:grpSp>
          <p:nvGrpSpPr>
            <p:cNvPr id="297" name="Group 296"/>
            <p:cNvGrpSpPr/>
            <p:nvPr/>
          </p:nvGrpSpPr>
          <p:grpSpPr>
            <a:xfrm>
              <a:off x="6638615" y="3387681"/>
              <a:ext cx="1714141" cy="62396"/>
              <a:chOff x="4749800" y="1264920"/>
              <a:chExt cx="4114800" cy="228600"/>
            </a:xfrm>
          </p:grpSpPr>
          <p:cxnSp>
            <p:nvCxnSpPr>
              <p:cNvPr id="298" name="Straight Connector 297"/>
              <p:cNvCxnSpPr/>
              <p:nvPr/>
            </p:nvCxnSpPr>
            <p:spPr>
              <a:xfrm>
                <a:off x="4749800" y="1381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299" name="Oval 298"/>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0" name="Oval 299"/>
              <p:cNvSpPr/>
              <p:nvPr/>
            </p:nvSpPr>
            <p:spPr bwMode="auto">
              <a:xfrm>
                <a:off x="58572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1" name="Oval 300"/>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2" name="Oval 301"/>
              <p:cNvSpPr/>
              <p:nvPr/>
            </p:nvSpPr>
            <p:spPr bwMode="auto">
              <a:xfrm>
                <a:off x="652780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3" name="Oval 302"/>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4" name="Oval 303"/>
              <p:cNvSpPr/>
              <p:nvPr/>
            </p:nvSpPr>
            <p:spPr bwMode="auto">
              <a:xfrm>
                <a:off x="719836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5" name="Oval 304"/>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06" name="Oval 305"/>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07" name="Group 306"/>
            <p:cNvGrpSpPr/>
            <p:nvPr/>
          </p:nvGrpSpPr>
          <p:grpSpPr>
            <a:xfrm>
              <a:off x="6638615" y="3612769"/>
              <a:ext cx="1714141" cy="62396"/>
              <a:chOff x="4902200" y="1417320"/>
              <a:chExt cx="4114800" cy="228600"/>
            </a:xfrm>
            <a:solidFill>
              <a:schemeClr val="accent6"/>
            </a:solidFill>
          </p:grpSpPr>
          <p:cxnSp>
            <p:nvCxnSpPr>
              <p:cNvPr id="308" name="Straight Connector 307"/>
              <p:cNvCxnSpPr/>
              <p:nvPr/>
            </p:nvCxnSpPr>
            <p:spPr>
              <a:xfrm>
                <a:off x="4902200" y="1534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309" name="Oval 308"/>
              <p:cNvSpPr/>
              <p:nvPr/>
            </p:nvSpPr>
            <p:spPr bwMode="auto">
              <a:xfrm>
                <a:off x="4973320" y="1422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10" name="Oval 309"/>
              <p:cNvSpPr/>
              <p:nvPr/>
            </p:nvSpPr>
            <p:spPr bwMode="auto">
              <a:xfrm>
                <a:off x="60096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11" name="Oval 310"/>
              <p:cNvSpPr/>
              <p:nvPr/>
            </p:nvSpPr>
            <p:spPr bwMode="auto">
              <a:xfrm>
                <a:off x="634492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12" name="Oval 311"/>
              <p:cNvSpPr/>
              <p:nvPr/>
            </p:nvSpPr>
            <p:spPr bwMode="auto">
              <a:xfrm>
                <a:off x="668020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13" name="Oval 312"/>
              <p:cNvSpPr/>
              <p:nvPr/>
            </p:nvSpPr>
            <p:spPr bwMode="auto">
              <a:xfrm>
                <a:off x="76860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14" name="Oval 313"/>
              <p:cNvSpPr/>
              <p:nvPr/>
            </p:nvSpPr>
            <p:spPr bwMode="auto">
              <a:xfrm>
                <a:off x="735076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15" name="Oval 314"/>
              <p:cNvSpPr/>
              <p:nvPr/>
            </p:nvSpPr>
            <p:spPr bwMode="auto">
              <a:xfrm>
                <a:off x="701548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16" name="Oval 315"/>
              <p:cNvSpPr/>
              <p:nvPr/>
            </p:nvSpPr>
            <p:spPr bwMode="auto">
              <a:xfrm>
                <a:off x="8691880" y="14224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17" name="Group 316"/>
            <p:cNvGrpSpPr/>
            <p:nvPr/>
          </p:nvGrpSpPr>
          <p:grpSpPr>
            <a:xfrm>
              <a:off x="6638615" y="3726007"/>
              <a:ext cx="1714141" cy="62396"/>
              <a:chOff x="5054600" y="1569720"/>
              <a:chExt cx="4114800" cy="228600"/>
            </a:xfrm>
          </p:grpSpPr>
          <p:cxnSp>
            <p:nvCxnSpPr>
              <p:cNvPr id="318" name="Straight Connector 317"/>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319" name="Oval 318"/>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0" name="Oval 319"/>
              <p:cNvSpPr/>
              <p:nvPr/>
            </p:nvSpPr>
            <p:spPr bwMode="auto">
              <a:xfrm>
                <a:off x="61620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1" name="Oval 320"/>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2" name="Oval 321"/>
              <p:cNvSpPr/>
              <p:nvPr/>
            </p:nvSpPr>
            <p:spPr bwMode="auto">
              <a:xfrm>
                <a:off x="683260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3" name="Oval 322"/>
              <p:cNvSpPr/>
              <p:nvPr/>
            </p:nvSpPr>
            <p:spPr bwMode="auto">
              <a:xfrm>
                <a:off x="78384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4" name="Oval 323"/>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5" name="Oval 324"/>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26" name="Oval 325"/>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27" name="Group 326"/>
            <p:cNvGrpSpPr/>
            <p:nvPr/>
          </p:nvGrpSpPr>
          <p:grpSpPr>
            <a:xfrm>
              <a:off x="6638615" y="3839244"/>
              <a:ext cx="1714141" cy="62396"/>
              <a:chOff x="5207000" y="1722120"/>
              <a:chExt cx="4114800" cy="228600"/>
            </a:xfrm>
            <a:solidFill>
              <a:schemeClr val="accent6"/>
            </a:solidFill>
          </p:grpSpPr>
          <p:cxnSp>
            <p:nvCxnSpPr>
              <p:cNvPr id="328" name="Straight Connector 327"/>
              <p:cNvCxnSpPr/>
              <p:nvPr/>
            </p:nvCxnSpPr>
            <p:spPr>
              <a:xfrm>
                <a:off x="5207000" y="18389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329" name="Oval 328"/>
              <p:cNvSpPr/>
              <p:nvPr/>
            </p:nvSpPr>
            <p:spPr bwMode="auto">
              <a:xfrm>
                <a:off x="5278120" y="17272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30" name="Oval 329"/>
              <p:cNvSpPr/>
              <p:nvPr/>
            </p:nvSpPr>
            <p:spPr bwMode="auto">
              <a:xfrm>
                <a:off x="63144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31" name="Oval 330"/>
              <p:cNvSpPr/>
              <p:nvPr/>
            </p:nvSpPr>
            <p:spPr bwMode="auto">
              <a:xfrm>
                <a:off x="664972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32" name="Oval 331"/>
              <p:cNvSpPr/>
              <p:nvPr/>
            </p:nvSpPr>
            <p:spPr bwMode="auto">
              <a:xfrm>
                <a:off x="698500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33" name="Oval 332"/>
              <p:cNvSpPr/>
              <p:nvPr/>
            </p:nvSpPr>
            <p:spPr bwMode="auto">
              <a:xfrm>
                <a:off x="79908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34" name="Oval 333"/>
              <p:cNvSpPr/>
              <p:nvPr/>
            </p:nvSpPr>
            <p:spPr bwMode="auto">
              <a:xfrm>
                <a:off x="765556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35" name="Oval 334"/>
              <p:cNvSpPr/>
              <p:nvPr/>
            </p:nvSpPr>
            <p:spPr bwMode="auto">
              <a:xfrm>
                <a:off x="732028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36" name="Oval 335"/>
              <p:cNvSpPr/>
              <p:nvPr/>
            </p:nvSpPr>
            <p:spPr bwMode="auto">
              <a:xfrm>
                <a:off x="8996680" y="17272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37" name="Group 336"/>
            <p:cNvGrpSpPr/>
            <p:nvPr/>
          </p:nvGrpSpPr>
          <p:grpSpPr>
            <a:xfrm>
              <a:off x="6638615" y="3952481"/>
              <a:ext cx="1714141" cy="62396"/>
              <a:chOff x="5359400" y="1874520"/>
              <a:chExt cx="4114800" cy="228600"/>
            </a:xfrm>
          </p:grpSpPr>
          <p:cxnSp>
            <p:nvCxnSpPr>
              <p:cNvPr id="338" name="Straight Connector 337"/>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339" name="Oval 338"/>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40" name="Oval 339"/>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41" name="Oval 340"/>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42" name="Oval 341"/>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43" name="Oval 342"/>
              <p:cNvSpPr/>
              <p:nvPr/>
            </p:nvSpPr>
            <p:spPr bwMode="auto">
              <a:xfrm>
                <a:off x="8143240" y="18745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44" name="Oval 343"/>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45" name="Oval 344"/>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46" name="Oval 345"/>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47" name="Group 346"/>
            <p:cNvGrpSpPr/>
            <p:nvPr/>
          </p:nvGrpSpPr>
          <p:grpSpPr>
            <a:xfrm>
              <a:off x="6638615" y="4065719"/>
              <a:ext cx="1714141" cy="62396"/>
              <a:chOff x="5511800" y="2026920"/>
              <a:chExt cx="4114800" cy="228600"/>
            </a:xfrm>
            <a:solidFill>
              <a:schemeClr val="accent6"/>
            </a:solidFill>
          </p:grpSpPr>
          <p:cxnSp>
            <p:nvCxnSpPr>
              <p:cNvPr id="348" name="Straight Connector 347"/>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350" name="Oval 349"/>
              <p:cNvSpPr/>
              <p:nvPr/>
            </p:nvSpPr>
            <p:spPr bwMode="auto">
              <a:xfrm>
                <a:off x="558292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1" name="Oval 350"/>
              <p:cNvSpPr/>
              <p:nvPr/>
            </p:nvSpPr>
            <p:spPr bwMode="auto">
              <a:xfrm>
                <a:off x="66192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2" name="Oval 351"/>
              <p:cNvSpPr/>
              <p:nvPr/>
            </p:nvSpPr>
            <p:spPr bwMode="auto">
              <a:xfrm>
                <a:off x="695452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3" name="Oval 352"/>
              <p:cNvSpPr/>
              <p:nvPr/>
            </p:nvSpPr>
            <p:spPr bwMode="auto">
              <a:xfrm>
                <a:off x="728980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4" name="Oval 353"/>
              <p:cNvSpPr/>
              <p:nvPr/>
            </p:nvSpPr>
            <p:spPr bwMode="auto">
              <a:xfrm>
                <a:off x="82956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5" name="Oval 354"/>
              <p:cNvSpPr/>
              <p:nvPr/>
            </p:nvSpPr>
            <p:spPr bwMode="auto">
              <a:xfrm>
                <a:off x="796036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6" name="Oval 355"/>
              <p:cNvSpPr/>
              <p:nvPr/>
            </p:nvSpPr>
            <p:spPr bwMode="auto">
              <a:xfrm>
                <a:off x="762508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57" name="Oval 356"/>
              <p:cNvSpPr/>
              <p:nvPr/>
            </p:nvSpPr>
            <p:spPr bwMode="auto">
              <a:xfrm>
                <a:off x="930148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58" name="Group 357"/>
            <p:cNvGrpSpPr/>
            <p:nvPr/>
          </p:nvGrpSpPr>
          <p:grpSpPr>
            <a:xfrm>
              <a:off x="6638615" y="3493207"/>
              <a:ext cx="1714141" cy="62396"/>
              <a:chOff x="5664200" y="2179320"/>
              <a:chExt cx="4114800" cy="228600"/>
            </a:xfrm>
          </p:grpSpPr>
          <p:cxnSp>
            <p:nvCxnSpPr>
              <p:cNvPr id="359" name="Straight Connector 358"/>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360" name="Oval 359"/>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1" name="Oval 360"/>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2" name="Oval 361"/>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3" name="Oval 362"/>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4" name="Oval 363"/>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5" name="Oval 364"/>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6" name="Oval 365"/>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7" name="Oval 366"/>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368" name="Oval 367"/>
            <p:cNvSpPr/>
            <p:nvPr/>
          </p:nvSpPr>
          <p:spPr bwMode="auto">
            <a:xfrm>
              <a:off x="6782105" y="3390511"/>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69" name="Oval 368"/>
            <p:cNvSpPr/>
            <p:nvPr/>
          </p:nvSpPr>
          <p:spPr bwMode="auto">
            <a:xfrm>
              <a:off x="6778898" y="3728780"/>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0" name="Oval 369"/>
            <p:cNvSpPr/>
            <p:nvPr/>
          </p:nvSpPr>
          <p:spPr bwMode="auto">
            <a:xfrm>
              <a:off x="6782105" y="3496819"/>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1" name="Oval 370"/>
            <p:cNvSpPr/>
            <p:nvPr/>
          </p:nvSpPr>
          <p:spPr bwMode="auto">
            <a:xfrm>
              <a:off x="6782417" y="3956616"/>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2" name="Oval 371"/>
            <p:cNvSpPr/>
            <p:nvPr/>
          </p:nvSpPr>
          <p:spPr bwMode="auto">
            <a:xfrm>
              <a:off x="8100318" y="3495325"/>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3" name="Oval 372"/>
            <p:cNvSpPr/>
            <p:nvPr/>
          </p:nvSpPr>
          <p:spPr bwMode="auto">
            <a:xfrm>
              <a:off x="8105770" y="3955776"/>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4" name="Oval 373"/>
            <p:cNvSpPr/>
            <p:nvPr/>
          </p:nvSpPr>
          <p:spPr bwMode="auto">
            <a:xfrm>
              <a:off x="8101133" y="3391557"/>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5" name="Oval 374"/>
            <p:cNvSpPr/>
            <p:nvPr/>
          </p:nvSpPr>
          <p:spPr bwMode="auto">
            <a:xfrm>
              <a:off x="8101133" y="3615543"/>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6" name="Oval 375"/>
            <p:cNvSpPr/>
            <p:nvPr/>
          </p:nvSpPr>
          <p:spPr bwMode="auto">
            <a:xfrm>
              <a:off x="6773099" y="3614447"/>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7" name="Oval 376"/>
            <p:cNvSpPr/>
            <p:nvPr/>
          </p:nvSpPr>
          <p:spPr bwMode="auto">
            <a:xfrm>
              <a:off x="8102693" y="3728239"/>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8" name="Oval 377"/>
            <p:cNvSpPr/>
            <p:nvPr/>
          </p:nvSpPr>
          <p:spPr bwMode="auto">
            <a:xfrm>
              <a:off x="8109610" y="4065718"/>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9" name="Oval 378"/>
            <p:cNvSpPr/>
            <p:nvPr/>
          </p:nvSpPr>
          <p:spPr bwMode="auto">
            <a:xfrm>
              <a:off x="6775950" y="4068492"/>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80" name="Oval 379"/>
            <p:cNvSpPr/>
            <p:nvPr/>
          </p:nvSpPr>
          <p:spPr bwMode="auto">
            <a:xfrm>
              <a:off x="8096724" y="3841166"/>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81" name="Oval 380"/>
            <p:cNvSpPr/>
            <p:nvPr/>
          </p:nvSpPr>
          <p:spPr bwMode="auto">
            <a:xfrm>
              <a:off x="6775950" y="3840630"/>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82" name="Group 381"/>
          <p:cNvGrpSpPr/>
          <p:nvPr/>
        </p:nvGrpSpPr>
        <p:grpSpPr>
          <a:xfrm>
            <a:off x="761535" y="3380495"/>
            <a:ext cx="1714141" cy="741821"/>
            <a:chOff x="4788882" y="3173938"/>
            <a:chExt cx="3945593" cy="2606044"/>
          </a:xfrm>
          <a:solidFill>
            <a:schemeClr val="accent4"/>
          </a:solidFill>
        </p:grpSpPr>
        <p:grpSp>
          <p:nvGrpSpPr>
            <p:cNvPr id="383" name="Group 382"/>
            <p:cNvGrpSpPr/>
            <p:nvPr/>
          </p:nvGrpSpPr>
          <p:grpSpPr>
            <a:xfrm>
              <a:off x="4788882" y="3173938"/>
              <a:ext cx="3945593" cy="219200"/>
              <a:chOff x="4749800" y="1264920"/>
              <a:chExt cx="4114800" cy="228600"/>
            </a:xfrm>
            <a:grpFill/>
          </p:grpSpPr>
          <p:cxnSp>
            <p:nvCxnSpPr>
              <p:cNvPr id="459" name="Straight Connector 458"/>
              <p:cNvCxnSpPr/>
              <p:nvPr/>
            </p:nvCxnSpPr>
            <p:spPr>
              <a:xfrm>
                <a:off x="4749800" y="1381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460" name="Oval 459"/>
              <p:cNvSpPr/>
              <p:nvPr/>
            </p:nvSpPr>
            <p:spPr bwMode="auto">
              <a:xfrm>
                <a:off x="4820920" y="1270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1" name="Oval 460"/>
              <p:cNvSpPr/>
              <p:nvPr/>
            </p:nvSpPr>
            <p:spPr bwMode="auto">
              <a:xfrm>
                <a:off x="585724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2" name="Oval 461"/>
              <p:cNvSpPr/>
              <p:nvPr/>
            </p:nvSpPr>
            <p:spPr bwMode="auto">
              <a:xfrm>
                <a:off x="619252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3" name="Oval 462"/>
              <p:cNvSpPr/>
              <p:nvPr/>
            </p:nvSpPr>
            <p:spPr bwMode="auto">
              <a:xfrm>
                <a:off x="652780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4" name="Oval 463"/>
              <p:cNvSpPr/>
              <p:nvPr/>
            </p:nvSpPr>
            <p:spPr bwMode="auto">
              <a:xfrm>
                <a:off x="753364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5" name="Oval 464"/>
              <p:cNvSpPr/>
              <p:nvPr/>
            </p:nvSpPr>
            <p:spPr bwMode="auto">
              <a:xfrm>
                <a:off x="719836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6" name="Oval 465"/>
              <p:cNvSpPr/>
              <p:nvPr/>
            </p:nvSpPr>
            <p:spPr bwMode="auto">
              <a:xfrm>
                <a:off x="686308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67" name="Oval 466"/>
              <p:cNvSpPr/>
              <p:nvPr/>
            </p:nvSpPr>
            <p:spPr bwMode="auto">
              <a:xfrm>
                <a:off x="8539480" y="1270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84" name="Group 383"/>
            <p:cNvGrpSpPr/>
            <p:nvPr/>
          </p:nvGrpSpPr>
          <p:grpSpPr>
            <a:xfrm>
              <a:off x="4788882" y="3964681"/>
              <a:ext cx="3945593" cy="219200"/>
              <a:chOff x="4902200" y="1417320"/>
              <a:chExt cx="4114800" cy="228600"/>
            </a:xfrm>
            <a:grpFill/>
          </p:grpSpPr>
          <p:cxnSp>
            <p:nvCxnSpPr>
              <p:cNvPr id="450" name="Straight Connector 449"/>
              <p:cNvCxnSpPr/>
              <p:nvPr/>
            </p:nvCxnSpPr>
            <p:spPr>
              <a:xfrm>
                <a:off x="4902200" y="1534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451" name="Oval 450"/>
              <p:cNvSpPr/>
              <p:nvPr/>
            </p:nvSpPr>
            <p:spPr bwMode="auto">
              <a:xfrm>
                <a:off x="4973320" y="1422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2" name="Oval 451"/>
              <p:cNvSpPr/>
              <p:nvPr/>
            </p:nvSpPr>
            <p:spPr bwMode="auto">
              <a:xfrm>
                <a:off x="60096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3" name="Oval 452"/>
              <p:cNvSpPr/>
              <p:nvPr/>
            </p:nvSpPr>
            <p:spPr bwMode="auto">
              <a:xfrm>
                <a:off x="634492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4" name="Oval 453"/>
              <p:cNvSpPr/>
              <p:nvPr/>
            </p:nvSpPr>
            <p:spPr bwMode="auto">
              <a:xfrm>
                <a:off x="668020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5" name="Oval 454"/>
              <p:cNvSpPr/>
              <p:nvPr/>
            </p:nvSpPr>
            <p:spPr bwMode="auto">
              <a:xfrm>
                <a:off x="7686040" y="1417320"/>
                <a:ext cx="223520" cy="22352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6" name="Oval 455"/>
              <p:cNvSpPr/>
              <p:nvPr/>
            </p:nvSpPr>
            <p:spPr bwMode="auto">
              <a:xfrm>
                <a:off x="735076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7" name="Oval 456"/>
              <p:cNvSpPr/>
              <p:nvPr/>
            </p:nvSpPr>
            <p:spPr bwMode="auto">
              <a:xfrm>
                <a:off x="701548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58" name="Oval 457"/>
              <p:cNvSpPr/>
              <p:nvPr/>
            </p:nvSpPr>
            <p:spPr bwMode="auto">
              <a:xfrm>
                <a:off x="8691880" y="14224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85" name="Group 384"/>
            <p:cNvGrpSpPr/>
            <p:nvPr/>
          </p:nvGrpSpPr>
          <p:grpSpPr>
            <a:xfrm>
              <a:off x="4788882" y="4362488"/>
              <a:ext cx="3945593" cy="219200"/>
              <a:chOff x="5054600" y="1569720"/>
              <a:chExt cx="4114800" cy="228600"/>
            </a:xfrm>
            <a:grpFill/>
          </p:grpSpPr>
          <p:cxnSp>
            <p:nvCxnSpPr>
              <p:cNvPr id="441" name="Straight Connector 440"/>
              <p:cNvCxnSpPr/>
              <p:nvPr/>
            </p:nvCxnSpPr>
            <p:spPr>
              <a:xfrm>
                <a:off x="5054600" y="16865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442" name="Oval 441"/>
              <p:cNvSpPr/>
              <p:nvPr/>
            </p:nvSpPr>
            <p:spPr bwMode="auto">
              <a:xfrm>
                <a:off x="5125720" y="15748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3" name="Oval 442"/>
              <p:cNvSpPr/>
              <p:nvPr/>
            </p:nvSpPr>
            <p:spPr bwMode="auto">
              <a:xfrm>
                <a:off x="616204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4" name="Oval 443"/>
              <p:cNvSpPr/>
              <p:nvPr/>
            </p:nvSpPr>
            <p:spPr bwMode="auto">
              <a:xfrm>
                <a:off x="6497320" y="15697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5" name="Oval 444"/>
              <p:cNvSpPr/>
              <p:nvPr/>
            </p:nvSpPr>
            <p:spPr bwMode="auto">
              <a:xfrm>
                <a:off x="683260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6" name="Oval 445"/>
              <p:cNvSpPr/>
              <p:nvPr/>
            </p:nvSpPr>
            <p:spPr bwMode="auto">
              <a:xfrm>
                <a:off x="783844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7" name="Oval 446"/>
              <p:cNvSpPr/>
              <p:nvPr/>
            </p:nvSpPr>
            <p:spPr bwMode="auto">
              <a:xfrm>
                <a:off x="750316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8" name="Oval 447"/>
              <p:cNvSpPr/>
              <p:nvPr/>
            </p:nvSpPr>
            <p:spPr bwMode="auto">
              <a:xfrm>
                <a:off x="7167880" y="15697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9" name="Oval 448"/>
              <p:cNvSpPr/>
              <p:nvPr/>
            </p:nvSpPr>
            <p:spPr bwMode="auto">
              <a:xfrm>
                <a:off x="8844280" y="15748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86" name="Group 385"/>
            <p:cNvGrpSpPr/>
            <p:nvPr/>
          </p:nvGrpSpPr>
          <p:grpSpPr>
            <a:xfrm>
              <a:off x="4788882" y="4760295"/>
              <a:ext cx="3945593" cy="219200"/>
              <a:chOff x="5207000" y="1722120"/>
              <a:chExt cx="4114800" cy="228600"/>
            </a:xfrm>
            <a:grpFill/>
          </p:grpSpPr>
          <p:cxnSp>
            <p:nvCxnSpPr>
              <p:cNvPr id="432" name="Straight Connector 431"/>
              <p:cNvCxnSpPr/>
              <p:nvPr/>
            </p:nvCxnSpPr>
            <p:spPr>
              <a:xfrm>
                <a:off x="5207000" y="18389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433" name="Oval 432"/>
              <p:cNvSpPr/>
              <p:nvPr/>
            </p:nvSpPr>
            <p:spPr bwMode="auto">
              <a:xfrm>
                <a:off x="5278120" y="17272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4" name="Oval 433"/>
              <p:cNvSpPr/>
              <p:nvPr/>
            </p:nvSpPr>
            <p:spPr bwMode="auto">
              <a:xfrm>
                <a:off x="63144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5" name="Oval 434"/>
              <p:cNvSpPr/>
              <p:nvPr/>
            </p:nvSpPr>
            <p:spPr bwMode="auto">
              <a:xfrm>
                <a:off x="664972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6" name="Oval 435"/>
              <p:cNvSpPr/>
              <p:nvPr/>
            </p:nvSpPr>
            <p:spPr bwMode="auto">
              <a:xfrm>
                <a:off x="698500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7" name="Oval 436"/>
              <p:cNvSpPr/>
              <p:nvPr/>
            </p:nvSpPr>
            <p:spPr bwMode="auto">
              <a:xfrm>
                <a:off x="79908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8" name="Oval 437"/>
              <p:cNvSpPr/>
              <p:nvPr/>
            </p:nvSpPr>
            <p:spPr bwMode="auto">
              <a:xfrm>
                <a:off x="765556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9" name="Oval 438"/>
              <p:cNvSpPr/>
              <p:nvPr/>
            </p:nvSpPr>
            <p:spPr bwMode="auto">
              <a:xfrm>
                <a:off x="732028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40" name="Oval 439"/>
              <p:cNvSpPr/>
              <p:nvPr/>
            </p:nvSpPr>
            <p:spPr bwMode="auto">
              <a:xfrm>
                <a:off x="8996680" y="17272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87" name="Group 386"/>
            <p:cNvGrpSpPr/>
            <p:nvPr/>
          </p:nvGrpSpPr>
          <p:grpSpPr>
            <a:xfrm>
              <a:off x="4788882" y="5158102"/>
              <a:ext cx="3945593" cy="219200"/>
              <a:chOff x="5359400" y="1874520"/>
              <a:chExt cx="4114800" cy="228600"/>
            </a:xfrm>
            <a:grpFill/>
          </p:grpSpPr>
          <p:cxnSp>
            <p:nvCxnSpPr>
              <p:cNvPr id="423" name="Straight Connector 422"/>
              <p:cNvCxnSpPr/>
              <p:nvPr/>
            </p:nvCxnSpPr>
            <p:spPr>
              <a:xfrm>
                <a:off x="5359400" y="19913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424" name="Oval 423"/>
              <p:cNvSpPr/>
              <p:nvPr/>
            </p:nvSpPr>
            <p:spPr bwMode="auto">
              <a:xfrm>
                <a:off x="5430520" y="18796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5" name="Oval 424"/>
              <p:cNvSpPr/>
              <p:nvPr/>
            </p:nvSpPr>
            <p:spPr bwMode="auto">
              <a:xfrm>
                <a:off x="6466840" y="18745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6" name="Oval 425"/>
              <p:cNvSpPr/>
              <p:nvPr/>
            </p:nvSpPr>
            <p:spPr bwMode="auto">
              <a:xfrm>
                <a:off x="6802120" y="18745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7" name="Oval 426"/>
              <p:cNvSpPr/>
              <p:nvPr/>
            </p:nvSpPr>
            <p:spPr bwMode="auto">
              <a:xfrm>
                <a:off x="7137400" y="18745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8" name="Oval 427"/>
              <p:cNvSpPr/>
              <p:nvPr/>
            </p:nvSpPr>
            <p:spPr bwMode="auto">
              <a:xfrm>
                <a:off x="8143240" y="18745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9" name="Oval 428"/>
              <p:cNvSpPr/>
              <p:nvPr/>
            </p:nvSpPr>
            <p:spPr bwMode="auto">
              <a:xfrm>
                <a:off x="7807960" y="18745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0" name="Oval 429"/>
              <p:cNvSpPr/>
              <p:nvPr/>
            </p:nvSpPr>
            <p:spPr bwMode="auto">
              <a:xfrm>
                <a:off x="7472680" y="18745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31" name="Oval 430"/>
              <p:cNvSpPr/>
              <p:nvPr/>
            </p:nvSpPr>
            <p:spPr bwMode="auto">
              <a:xfrm>
                <a:off x="9149080" y="18796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88" name="Group 387"/>
            <p:cNvGrpSpPr/>
            <p:nvPr/>
          </p:nvGrpSpPr>
          <p:grpSpPr>
            <a:xfrm>
              <a:off x="4788882" y="5555909"/>
              <a:ext cx="3945593" cy="219200"/>
              <a:chOff x="5511800" y="2026920"/>
              <a:chExt cx="4114800" cy="228600"/>
            </a:xfrm>
            <a:grpFill/>
          </p:grpSpPr>
          <p:cxnSp>
            <p:nvCxnSpPr>
              <p:cNvPr id="413" name="Straight Connector 412"/>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415" name="Oval 414"/>
              <p:cNvSpPr/>
              <p:nvPr/>
            </p:nvSpPr>
            <p:spPr bwMode="auto">
              <a:xfrm>
                <a:off x="558292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6" name="Oval 415"/>
              <p:cNvSpPr/>
              <p:nvPr/>
            </p:nvSpPr>
            <p:spPr bwMode="auto">
              <a:xfrm>
                <a:off x="66192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7" name="Oval 416"/>
              <p:cNvSpPr/>
              <p:nvPr/>
            </p:nvSpPr>
            <p:spPr bwMode="auto">
              <a:xfrm>
                <a:off x="695452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8" name="Oval 417"/>
              <p:cNvSpPr/>
              <p:nvPr/>
            </p:nvSpPr>
            <p:spPr bwMode="auto">
              <a:xfrm>
                <a:off x="728980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9" name="Oval 418"/>
              <p:cNvSpPr/>
              <p:nvPr/>
            </p:nvSpPr>
            <p:spPr bwMode="auto">
              <a:xfrm>
                <a:off x="82956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0" name="Oval 419"/>
              <p:cNvSpPr/>
              <p:nvPr/>
            </p:nvSpPr>
            <p:spPr bwMode="auto">
              <a:xfrm>
                <a:off x="796036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1" name="Oval 420"/>
              <p:cNvSpPr/>
              <p:nvPr/>
            </p:nvSpPr>
            <p:spPr bwMode="auto">
              <a:xfrm>
                <a:off x="762508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22" name="Oval 421"/>
              <p:cNvSpPr/>
              <p:nvPr/>
            </p:nvSpPr>
            <p:spPr bwMode="auto">
              <a:xfrm>
                <a:off x="930148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389" name="Group 388"/>
            <p:cNvGrpSpPr/>
            <p:nvPr/>
          </p:nvGrpSpPr>
          <p:grpSpPr>
            <a:xfrm>
              <a:off x="4788882" y="3544653"/>
              <a:ext cx="3945593" cy="219200"/>
              <a:chOff x="5664200" y="2179320"/>
              <a:chExt cx="4114800" cy="228600"/>
            </a:xfrm>
            <a:grpFill/>
          </p:grpSpPr>
          <p:cxnSp>
            <p:nvCxnSpPr>
              <p:cNvPr id="404" name="Straight Connector 403"/>
              <p:cNvCxnSpPr/>
              <p:nvPr/>
            </p:nvCxnSpPr>
            <p:spPr>
              <a:xfrm>
                <a:off x="5664200" y="2296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405" name="Oval 404"/>
              <p:cNvSpPr/>
              <p:nvPr/>
            </p:nvSpPr>
            <p:spPr bwMode="auto">
              <a:xfrm>
                <a:off x="5735320" y="2184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6" name="Oval 405"/>
              <p:cNvSpPr/>
              <p:nvPr/>
            </p:nvSpPr>
            <p:spPr bwMode="auto">
              <a:xfrm>
                <a:off x="677164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7" name="Oval 406"/>
              <p:cNvSpPr/>
              <p:nvPr/>
            </p:nvSpPr>
            <p:spPr bwMode="auto">
              <a:xfrm>
                <a:off x="710692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8" name="Oval 407"/>
              <p:cNvSpPr/>
              <p:nvPr/>
            </p:nvSpPr>
            <p:spPr bwMode="auto">
              <a:xfrm>
                <a:off x="744220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9" name="Oval 408"/>
              <p:cNvSpPr/>
              <p:nvPr/>
            </p:nvSpPr>
            <p:spPr bwMode="auto">
              <a:xfrm>
                <a:off x="844804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0" name="Oval 409"/>
              <p:cNvSpPr/>
              <p:nvPr/>
            </p:nvSpPr>
            <p:spPr bwMode="auto">
              <a:xfrm>
                <a:off x="811276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1" name="Oval 410"/>
              <p:cNvSpPr/>
              <p:nvPr/>
            </p:nvSpPr>
            <p:spPr bwMode="auto">
              <a:xfrm>
                <a:off x="777748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2" name="Oval 411"/>
              <p:cNvSpPr/>
              <p:nvPr/>
            </p:nvSpPr>
            <p:spPr bwMode="auto">
              <a:xfrm>
                <a:off x="9453880" y="2184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390" name="Oval 389"/>
            <p:cNvSpPr/>
            <p:nvPr/>
          </p:nvSpPr>
          <p:spPr bwMode="auto">
            <a:xfrm>
              <a:off x="5119167" y="3183881"/>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1" name="Oval 390"/>
            <p:cNvSpPr/>
            <p:nvPr/>
          </p:nvSpPr>
          <p:spPr bwMode="auto">
            <a:xfrm>
              <a:off x="5111784" y="4372232"/>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2" name="Oval 391"/>
            <p:cNvSpPr/>
            <p:nvPr/>
          </p:nvSpPr>
          <p:spPr bwMode="auto">
            <a:xfrm>
              <a:off x="5119166" y="3557343"/>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3" name="Oval 392"/>
            <p:cNvSpPr/>
            <p:nvPr/>
          </p:nvSpPr>
          <p:spPr bwMode="auto">
            <a:xfrm>
              <a:off x="5119884" y="5172626"/>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4" name="Oval 393"/>
            <p:cNvSpPr/>
            <p:nvPr/>
          </p:nvSpPr>
          <p:spPr bwMode="auto">
            <a:xfrm>
              <a:off x="8153416" y="3552094"/>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5" name="Oval 394"/>
            <p:cNvSpPr/>
            <p:nvPr/>
          </p:nvSpPr>
          <p:spPr bwMode="auto">
            <a:xfrm>
              <a:off x="8165966" y="5169677"/>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6" name="Oval 395"/>
            <p:cNvSpPr/>
            <p:nvPr/>
          </p:nvSpPr>
          <p:spPr bwMode="auto">
            <a:xfrm>
              <a:off x="8155292" y="3187553"/>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7" name="Oval 396"/>
            <p:cNvSpPr/>
            <p:nvPr/>
          </p:nvSpPr>
          <p:spPr bwMode="auto">
            <a:xfrm>
              <a:off x="8155292" y="397442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8" name="Oval 397"/>
            <p:cNvSpPr/>
            <p:nvPr/>
          </p:nvSpPr>
          <p:spPr bwMode="auto">
            <a:xfrm>
              <a:off x="5098435" y="397057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9" name="Oval 398"/>
            <p:cNvSpPr/>
            <p:nvPr/>
          </p:nvSpPr>
          <p:spPr bwMode="auto">
            <a:xfrm>
              <a:off x="8158882" y="4370329"/>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0" name="Oval 399"/>
            <p:cNvSpPr/>
            <p:nvPr/>
          </p:nvSpPr>
          <p:spPr bwMode="auto">
            <a:xfrm>
              <a:off x="8174803" y="5555908"/>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1" name="Oval 400"/>
            <p:cNvSpPr/>
            <p:nvPr/>
          </p:nvSpPr>
          <p:spPr bwMode="auto">
            <a:xfrm>
              <a:off x="5104998" y="5565653"/>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2" name="Oval 401"/>
            <p:cNvSpPr/>
            <p:nvPr/>
          </p:nvSpPr>
          <p:spPr bwMode="auto">
            <a:xfrm>
              <a:off x="8145142" y="4767046"/>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03" name="Oval 402"/>
            <p:cNvSpPr/>
            <p:nvPr/>
          </p:nvSpPr>
          <p:spPr bwMode="auto">
            <a:xfrm>
              <a:off x="5104999" y="476516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68" name="Group 467"/>
          <p:cNvGrpSpPr/>
          <p:nvPr/>
        </p:nvGrpSpPr>
        <p:grpSpPr>
          <a:xfrm>
            <a:off x="786191" y="4557362"/>
            <a:ext cx="1714141" cy="741821"/>
            <a:chOff x="4788882" y="3173938"/>
            <a:chExt cx="3945593" cy="2606044"/>
          </a:xfrm>
          <a:solidFill>
            <a:schemeClr val="accent4"/>
          </a:solidFill>
        </p:grpSpPr>
        <p:grpSp>
          <p:nvGrpSpPr>
            <p:cNvPr id="469" name="Group 468"/>
            <p:cNvGrpSpPr/>
            <p:nvPr/>
          </p:nvGrpSpPr>
          <p:grpSpPr>
            <a:xfrm>
              <a:off x="4788882" y="3173938"/>
              <a:ext cx="3945593" cy="219200"/>
              <a:chOff x="4749800" y="1264920"/>
              <a:chExt cx="4114800" cy="228600"/>
            </a:xfrm>
            <a:grpFill/>
          </p:grpSpPr>
          <p:cxnSp>
            <p:nvCxnSpPr>
              <p:cNvPr id="545" name="Straight Connector 544"/>
              <p:cNvCxnSpPr/>
              <p:nvPr/>
            </p:nvCxnSpPr>
            <p:spPr>
              <a:xfrm>
                <a:off x="4749800" y="1381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46" name="Oval 545"/>
              <p:cNvSpPr/>
              <p:nvPr/>
            </p:nvSpPr>
            <p:spPr bwMode="auto">
              <a:xfrm>
                <a:off x="4820920" y="1270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47" name="Oval 546"/>
              <p:cNvSpPr/>
              <p:nvPr/>
            </p:nvSpPr>
            <p:spPr bwMode="auto">
              <a:xfrm>
                <a:off x="585724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48" name="Oval 547"/>
              <p:cNvSpPr/>
              <p:nvPr/>
            </p:nvSpPr>
            <p:spPr bwMode="auto">
              <a:xfrm>
                <a:off x="619252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49" name="Oval 548"/>
              <p:cNvSpPr/>
              <p:nvPr/>
            </p:nvSpPr>
            <p:spPr bwMode="auto">
              <a:xfrm>
                <a:off x="652780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50" name="Oval 549"/>
              <p:cNvSpPr/>
              <p:nvPr/>
            </p:nvSpPr>
            <p:spPr bwMode="auto">
              <a:xfrm>
                <a:off x="753364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51" name="Oval 550"/>
              <p:cNvSpPr/>
              <p:nvPr/>
            </p:nvSpPr>
            <p:spPr bwMode="auto">
              <a:xfrm>
                <a:off x="719836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52" name="Oval 551"/>
              <p:cNvSpPr/>
              <p:nvPr/>
            </p:nvSpPr>
            <p:spPr bwMode="auto">
              <a:xfrm>
                <a:off x="686308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53" name="Oval 552"/>
              <p:cNvSpPr/>
              <p:nvPr/>
            </p:nvSpPr>
            <p:spPr bwMode="auto">
              <a:xfrm>
                <a:off x="8539480" y="1270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70" name="Group 469"/>
            <p:cNvGrpSpPr/>
            <p:nvPr/>
          </p:nvGrpSpPr>
          <p:grpSpPr>
            <a:xfrm>
              <a:off x="4788882" y="3964681"/>
              <a:ext cx="3945593" cy="219200"/>
              <a:chOff x="4902200" y="1417320"/>
              <a:chExt cx="4114800" cy="228600"/>
            </a:xfrm>
            <a:grpFill/>
          </p:grpSpPr>
          <p:cxnSp>
            <p:nvCxnSpPr>
              <p:cNvPr id="536" name="Straight Connector 535"/>
              <p:cNvCxnSpPr/>
              <p:nvPr/>
            </p:nvCxnSpPr>
            <p:spPr>
              <a:xfrm>
                <a:off x="4902200" y="1534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37" name="Oval 536"/>
              <p:cNvSpPr/>
              <p:nvPr/>
            </p:nvSpPr>
            <p:spPr bwMode="auto">
              <a:xfrm>
                <a:off x="4973320" y="1422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38" name="Oval 537"/>
              <p:cNvSpPr/>
              <p:nvPr/>
            </p:nvSpPr>
            <p:spPr bwMode="auto">
              <a:xfrm>
                <a:off x="60096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39" name="Oval 538"/>
              <p:cNvSpPr/>
              <p:nvPr/>
            </p:nvSpPr>
            <p:spPr bwMode="auto">
              <a:xfrm>
                <a:off x="634492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40" name="Oval 539"/>
              <p:cNvSpPr/>
              <p:nvPr/>
            </p:nvSpPr>
            <p:spPr bwMode="auto">
              <a:xfrm>
                <a:off x="668020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41" name="Oval 540"/>
              <p:cNvSpPr/>
              <p:nvPr/>
            </p:nvSpPr>
            <p:spPr bwMode="auto">
              <a:xfrm>
                <a:off x="7686040" y="1417320"/>
                <a:ext cx="223520" cy="22352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42" name="Oval 541"/>
              <p:cNvSpPr/>
              <p:nvPr/>
            </p:nvSpPr>
            <p:spPr bwMode="auto">
              <a:xfrm>
                <a:off x="735076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43" name="Oval 542"/>
              <p:cNvSpPr/>
              <p:nvPr/>
            </p:nvSpPr>
            <p:spPr bwMode="auto">
              <a:xfrm>
                <a:off x="701548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44" name="Oval 543"/>
              <p:cNvSpPr/>
              <p:nvPr/>
            </p:nvSpPr>
            <p:spPr bwMode="auto">
              <a:xfrm>
                <a:off x="8691880" y="14224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71" name="Group 470"/>
            <p:cNvGrpSpPr/>
            <p:nvPr/>
          </p:nvGrpSpPr>
          <p:grpSpPr>
            <a:xfrm>
              <a:off x="4788882" y="4362488"/>
              <a:ext cx="3945593" cy="219200"/>
              <a:chOff x="5054600" y="1569720"/>
              <a:chExt cx="4114800" cy="228600"/>
            </a:xfrm>
            <a:grpFill/>
          </p:grpSpPr>
          <p:cxnSp>
            <p:nvCxnSpPr>
              <p:cNvPr id="527" name="Straight Connector 526"/>
              <p:cNvCxnSpPr/>
              <p:nvPr/>
            </p:nvCxnSpPr>
            <p:spPr>
              <a:xfrm>
                <a:off x="5054600" y="16865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28" name="Oval 527"/>
              <p:cNvSpPr/>
              <p:nvPr/>
            </p:nvSpPr>
            <p:spPr bwMode="auto">
              <a:xfrm>
                <a:off x="5125720" y="15748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9" name="Oval 528"/>
              <p:cNvSpPr/>
              <p:nvPr/>
            </p:nvSpPr>
            <p:spPr bwMode="auto">
              <a:xfrm>
                <a:off x="616204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30" name="Oval 529"/>
              <p:cNvSpPr/>
              <p:nvPr/>
            </p:nvSpPr>
            <p:spPr bwMode="auto">
              <a:xfrm>
                <a:off x="6497320" y="15697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31" name="Oval 530"/>
              <p:cNvSpPr/>
              <p:nvPr/>
            </p:nvSpPr>
            <p:spPr bwMode="auto">
              <a:xfrm>
                <a:off x="683260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32" name="Oval 531"/>
              <p:cNvSpPr/>
              <p:nvPr/>
            </p:nvSpPr>
            <p:spPr bwMode="auto">
              <a:xfrm>
                <a:off x="783844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33" name="Oval 532"/>
              <p:cNvSpPr/>
              <p:nvPr/>
            </p:nvSpPr>
            <p:spPr bwMode="auto">
              <a:xfrm>
                <a:off x="750316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34" name="Oval 533"/>
              <p:cNvSpPr/>
              <p:nvPr/>
            </p:nvSpPr>
            <p:spPr bwMode="auto">
              <a:xfrm>
                <a:off x="7167880" y="15697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35" name="Oval 534"/>
              <p:cNvSpPr/>
              <p:nvPr/>
            </p:nvSpPr>
            <p:spPr bwMode="auto">
              <a:xfrm>
                <a:off x="8844280" y="15748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72" name="Group 471"/>
            <p:cNvGrpSpPr/>
            <p:nvPr/>
          </p:nvGrpSpPr>
          <p:grpSpPr>
            <a:xfrm>
              <a:off x="4788882" y="4760295"/>
              <a:ext cx="3945593" cy="219200"/>
              <a:chOff x="5207000" y="1722120"/>
              <a:chExt cx="4114800" cy="228600"/>
            </a:xfrm>
            <a:grpFill/>
          </p:grpSpPr>
          <p:cxnSp>
            <p:nvCxnSpPr>
              <p:cNvPr id="518" name="Straight Connector 517"/>
              <p:cNvCxnSpPr/>
              <p:nvPr/>
            </p:nvCxnSpPr>
            <p:spPr>
              <a:xfrm>
                <a:off x="5207000" y="18389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19" name="Oval 518"/>
              <p:cNvSpPr/>
              <p:nvPr/>
            </p:nvSpPr>
            <p:spPr bwMode="auto">
              <a:xfrm>
                <a:off x="5278120" y="17272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0" name="Oval 519"/>
              <p:cNvSpPr/>
              <p:nvPr/>
            </p:nvSpPr>
            <p:spPr bwMode="auto">
              <a:xfrm>
                <a:off x="63144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1" name="Oval 520"/>
              <p:cNvSpPr/>
              <p:nvPr/>
            </p:nvSpPr>
            <p:spPr bwMode="auto">
              <a:xfrm>
                <a:off x="664972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2" name="Oval 521"/>
              <p:cNvSpPr/>
              <p:nvPr/>
            </p:nvSpPr>
            <p:spPr bwMode="auto">
              <a:xfrm>
                <a:off x="698500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3" name="Oval 522"/>
              <p:cNvSpPr/>
              <p:nvPr/>
            </p:nvSpPr>
            <p:spPr bwMode="auto">
              <a:xfrm>
                <a:off x="79908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4" name="Oval 523"/>
              <p:cNvSpPr/>
              <p:nvPr/>
            </p:nvSpPr>
            <p:spPr bwMode="auto">
              <a:xfrm>
                <a:off x="765556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5" name="Oval 524"/>
              <p:cNvSpPr/>
              <p:nvPr/>
            </p:nvSpPr>
            <p:spPr bwMode="auto">
              <a:xfrm>
                <a:off x="732028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26" name="Oval 525"/>
              <p:cNvSpPr/>
              <p:nvPr/>
            </p:nvSpPr>
            <p:spPr bwMode="auto">
              <a:xfrm>
                <a:off x="8996680" y="17272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73" name="Group 472"/>
            <p:cNvGrpSpPr/>
            <p:nvPr/>
          </p:nvGrpSpPr>
          <p:grpSpPr>
            <a:xfrm>
              <a:off x="4788882" y="5158102"/>
              <a:ext cx="3945593" cy="219200"/>
              <a:chOff x="5359400" y="1874520"/>
              <a:chExt cx="4114800" cy="228600"/>
            </a:xfrm>
            <a:grpFill/>
          </p:grpSpPr>
          <p:cxnSp>
            <p:nvCxnSpPr>
              <p:cNvPr id="509" name="Straight Connector 508"/>
              <p:cNvCxnSpPr/>
              <p:nvPr/>
            </p:nvCxnSpPr>
            <p:spPr>
              <a:xfrm>
                <a:off x="5359400" y="19913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10" name="Oval 509"/>
              <p:cNvSpPr/>
              <p:nvPr/>
            </p:nvSpPr>
            <p:spPr bwMode="auto">
              <a:xfrm>
                <a:off x="5430520" y="18796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1" name="Oval 510"/>
              <p:cNvSpPr/>
              <p:nvPr/>
            </p:nvSpPr>
            <p:spPr bwMode="auto">
              <a:xfrm>
                <a:off x="6466840" y="1874520"/>
                <a:ext cx="223520" cy="223520"/>
              </a:xfrm>
              <a:prstGeom prst="ellipse">
                <a:avLst/>
              </a:prstGeom>
              <a:solidFill>
                <a:schemeClr val="accent4"/>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2" name="Oval 511"/>
              <p:cNvSpPr/>
              <p:nvPr/>
            </p:nvSpPr>
            <p:spPr bwMode="auto">
              <a:xfrm>
                <a:off x="6802120" y="18745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3" name="Oval 512"/>
              <p:cNvSpPr/>
              <p:nvPr/>
            </p:nvSpPr>
            <p:spPr bwMode="auto">
              <a:xfrm>
                <a:off x="7137400" y="18745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4" name="Oval 513"/>
              <p:cNvSpPr/>
              <p:nvPr/>
            </p:nvSpPr>
            <p:spPr bwMode="auto">
              <a:xfrm>
                <a:off x="8143240" y="18745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5" name="Oval 514"/>
              <p:cNvSpPr/>
              <p:nvPr/>
            </p:nvSpPr>
            <p:spPr bwMode="auto">
              <a:xfrm>
                <a:off x="7807960" y="18745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6" name="Oval 515"/>
              <p:cNvSpPr/>
              <p:nvPr/>
            </p:nvSpPr>
            <p:spPr bwMode="auto">
              <a:xfrm>
                <a:off x="7472680" y="18745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17" name="Oval 516"/>
              <p:cNvSpPr/>
              <p:nvPr/>
            </p:nvSpPr>
            <p:spPr bwMode="auto">
              <a:xfrm>
                <a:off x="9149080" y="18796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74" name="Group 473"/>
            <p:cNvGrpSpPr/>
            <p:nvPr/>
          </p:nvGrpSpPr>
          <p:grpSpPr>
            <a:xfrm>
              <a:off x="4788882" y="5555909"/>
              <a:ext cx="3945593" cy="219200"/>
              <a:chOff x="5511800" y="2026920"/>
              <a:chExt cx="4114800" cy="228600"/>
            </a:xfrm>
            <a:grpFill/>
          </p:grpSpPr>
          <p:cxnSp>
            <p:nvCxnSpPr>
              <p:cNvPr id="499" name="Straight Connector 498"/>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01" name="Oval 500"/>
              <p:cNvSpPr/>
              <p:nvPr/>
            </p:nvSpPr>
            <p:spPr bwMode="auto">
              <a:xfrm>
                <a:off x="558292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02" name="Oval 501"/>
              <p:cNvSpPr/>
              <p:nvPr/>
            </p:nvSpPr>
            <p:spPr bwMode="auto">
              <a:xfrm>
                <a:off x="66192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03" name="Oval 502"/>
              <p:cNvSpPr/>
              <p:nvPr/>
            </p:nvSpPr>
            <p:spPr bwMode="auto">
              <a:xfrm>
                <a:off x="695452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04" name="Oval 503"/>
              <p:cNvSpPr/>
              <p:nvPr/>
            </p:nvSpPr>
            <p:spPr bwMode="auto">
              <a:xfrm>
                <a:off x="728980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05" name="Oval 504"/>
              <p:cNvSpPr/>
              <p:nvPr/>
            </p:nvSpPr>
            <p:spPr bwMode="auto">
              <a:xfrm>
                <a:off x="82956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06" name="Oval 505"/>
              <p:cNvSpPr/>
              <p:nvPr/>
            </p:nvSpPr>
            <p:spPr bwMode="auto">
              <a:xfrm>
                <a:off x="796036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07" name="Oval 506"/>
              <p:cNvSpPr/>
              <p:nvPr/>
            </p:nvSpPr>
            <p:spPr bwMode="auto">
              <a:xfrm>
                <a:off x="762508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08" name="Oval 507"/>
              <p:cNvSpPr/>
              <p:nvPr/>
            </p:nvSpPr>
            <p:spPr bwMode="auto">
              <a:xfrm>
                <a:off x="930148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75" name="Group 474"/>
            <p:cNvGrpSpPr/>
            <p:nvPr/>
          </p:nvGrpSpPr>
          <p:grpSpPr>
            <a:xfrm>
              <a:off x="4788882" y="3544653"/>
              <a:ext cx="3945593" cy="219200"/>
              <a:chOff x="5664200" y="2179320"/>
              <a:chExt cx="4114800" cy="228600"/>
            </a:xfrm>
            <a:grpFill/>
          </p:grpSpPr>
          <p:cxnSp>
            <p:nvCxnSpPr>
              <p:cNvPr id="490" name="Straight Connector 489"/>
              <p:cNvCxnSpPr/>
              <p:nvPr/>
            </p:nvCxnSpPr>
            <p:spPr>
              <a:xfrm>
                <a:off x="5664200" y="2296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491" name="Oval 490"/>
              <p:cNvSpPr/>
              <p:nvPr/>
            </p:nvSpPr>
            <p:spPr bwMode="auto">
              <a:xfrm>
                <a:off x="5735320" y="2184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92" name="Oval 491"/>
              <p:cNvSpPr/>
              <p:nvPr/>
            </p:nvSpPr>
            <p:spPr bwMode="auto">
              <a:xfrm>
                <a:off x="677164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93" name="Oval 492"/>
              <p:cNvSpPr/>
              <p:nvPr/>
            </p:nvSpPr>
            <p:spPr bwMode="auto">
              <a:xfrm>
                <a:off x="710692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94" name="Oval 493"/>
              <p:cNvSpPr/>
              <p:nvPr/>
            </p:nvSpPr>
            <p:spPr bwMode="auto">
              <a:xfrm>
                <a:off x="744220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95" name="Oval 494"/>
              <p:cNvSpPr/>
              <p:nvPr/>
            </p:nvSpPr>
            <p:spPr bwMode="auto">
              <a:xfrm>
                <a:off x="844804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96" name="Oval 495"/>
              <p:cNvSpPr/>
              <p:nvPr/>
            </p:nvSpPr>
            <p:spPr bwMode="auto">
              <a:xfrm>
                <a:off x="811276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97" name="Oval 496"/>
              <p:cNvSpPr/>
              <p:nvPr/>
            </p:nvSpPr>
            <p:spPr bwMode="auto">
              <a:xfrm>
                <a:off x="777748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98" name="Oval 497"/>
              <p:cNvSpPr/>
              <p:nvPr/>
            </p:nvSpPr>
            <p:spPr bwMode="auto">
              <a:xfrm>
                <a:off x="9453880" y="2184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476" name="Oval 475"/>
            <p:cNvSpPr/>
            <p:nvPr/>
          </p:nvSpPr>
          <p:spPr bwMode="auto">
            <a:xfrm>
              <a:off x="5119167" y="3183881"/>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77" name="Oval 476"/>
            <p:cNvSpPr/>
            <p:nvPr/>
          </p:nvSpPr>
          <p:spPr bwMode="auto">
            <a:xfrm>
              <a:off x="5111784" y="4372232"/>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78" name="Oval 477"/>
            <p:cNvSpPr/>
            <p:nvPr/>
          </p:nvSpPr>
          <p:spPr bwMode="auto">
            <a:xfrm>
              <a:off x="5119166" y="3557343"/>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79" name="Oval 478"/>
            <p:cNvSpPr/>
            <p:nvPr/>
          </p:nvSpPr>
          <p:spPr bwMode="auto">
            <a:xfrm>
              <a:off x="5119884" y="5172626"/>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0" name="Oval 479"/>
            <p:cNvSpPr/>
            <p:nvPr/>
          </p:nvSpPr>
          <p:spPr bwMode="auto">
            <a:xfrm>
              <a:off x="8153416" y="3552094"/>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1" name="Oval 480"/>
            <p:cNvSpPr/>
            <p:nvPr/>
          </p:nvSpPr>
          <p:spPr bwMode="auto">
            <a:xfrm>
              <a:off x="8165966" y="5169677"/>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2" name="Oval 481"/>
            <p:cNvSpPr/>
            <p:nvPr/>
          </p:nvSpPr>
          <p:spPr bwMode="auto">
            <a:xfrm>
              <a:off x="8155292" y="3187553"/>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3" name="Oval 482"/>
            <p:cNvSpPr/>
            <p:nvPr/>
          </p:nvSpPr>
          <p:spPr bwMode="auto">
            <a:xfrm>
              <a:off x="8155292" y="397442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4" name="Oval 483"/>
            <p:cNvSpPr/>
            <p:nvPr/>
          </p:nvSpPr>
          <p:spPr bwMode="auto">
            <a:xfrm>
              <a:off x="5098435" y="397057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5" name="Oval 484"/>
            <p:cNvSpPr/>
            <p:nvPr/>
          </p:nvSpPr>
          <p:spPr bwMode="auto">
            <a:xfrm>
              <a:off x="8158882" y="4370329"/>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6" name="Oval 485"/>
            <p:cNvSpPr/>
            <p:nvPr/>
          </p:nvSpPr>
          <p:spPr bwMode="auto">
            <a:xfrm>
              <a:off x="8174803" y="5555908"/>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7" name="Oval 486"/>
            <p:cNvSpPr/>
            <p:nvPr/>
          </p:nvSpPr>
          <p:spPr bwMode="auto">
            <a:xfrm>
              <a:off x="5104998" y="5565653"/>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8" name="Oval 487"/>
            <p:cNvSpPr/>
            <p:nvPr/>
          </p:nvSpPr>
          <p:spPr bwMode="auto">
            <a:xfrm>
              <a:off x="8145142" y="4767046"/>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89" name="Oval 488"/>
            <p:cNvSpPr/>
            <p:nvPr/>
          </p:nvSpPr>
          <p:spPr bwMode="auto">
            <a:xfrm>
              <a:off x="5104999" y="476516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54" name="Group 553"/>
          <p:cNvGrpSpPr/>
          <p:nvPr/>
        </p:nvGrpSpPr>
        <p:grpSpPr>
          <a:xfrm>
            <a:off x="797511" y="5726301"/>
            <a:ext cx="1714141" cy="741821"/>
            <a:chOff x="4788882" y="3173938"/>
            <a:chExt cx="3945593" cy="2606044"/>
          </a:xfrm>
          <a:solidFill>
            <a:schemeClr val="accent4"/>
          </a:solidFill>
        </p:grpSpPr>
        <p:grpSp>
          <p:nvGrpSpPr>
            <p:cNvPr id="555" name="Group 554"/>
            <p:cNvGrpSpPr/>
            <p:nvPr/>
          </p:nvGrpSpPr>
          <p:grpSpPr>
            <a:xfrm>
              <a:off x="4788882" y="3173938"/>
              <a:ext cx="3945593" cy="219200"/>
              <a:chOff x="4749800" y="1264920"/>
              <a:chExt cx="4114800" cy="228600"/>
            </a:xfrm>
            <a:grpFill/>
          </p:grpSpPr>
          <p:cxnSp>
            <p:nvCxnSpPr>
              <p:cNvPr id="631" name="Straight Connector 630"/>
              <p:cNvCxnSpPr/>
              <p:nvPr/>
            </p:nvCxnSpPr>
            <p:spPr>
              <a:xfrm>
                <a:off x="4749800" y="1381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632" name="Oval 631"/>
              <p:cNvSpPr/>
              <p:nvPr/>
            </p:nvSpPr>
            <p:spPr bwMode="auto">
              <a:xfrm>
                <a:off x="4820920" y="1270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3" name="Oval 632"/>
              <p:cNvSpPr/>
              <p:nvPr/>
            </p:nvSpPr>
            <p:spPr bwMode="auto">
              <a:xfrm>
                <a:off x="585724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4" name="Oval 633"/>
              <p:cNvSpPr/>
              <p:nvPr/>
            </p:nvSpPr>
            <p:spPr bwMode="auto">
              <a:xfrm>
                <a:off x="619252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5" name="Oval 634"/>
              <p:cNvSpPr/>
              <p:nvPr/>
            </p:nvSpPr>
            <p:spPr bwMode="auto">
              <a:xfrm>
                <a:off x="652780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6" name="Oval 635"/>
              <p:cNvSpPr/>
              <p:nvPr/>
            </p:nvSpPr>
            <p:spPr bwMode="auto">
              <a:xfrm>
                <a:off x="753364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7" name="Oval 636"/>
              <p:cNvSpPr/>
              <p:nvPr/>
            </p:nvSpPr>
            <p:spPr bwMode="auto">
              <a:xfrm>
                <a:off x="719836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8" name="Oval 637"/>
              <p:cNvSpPr/>
              <p:nvPr/>
            </p:nvSpPr>
            <p:spPr bwMode="auto">
              <a:xfrm>
                <a:off x="686308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9" name="Oval 638"/>
              <p:cNvSpPr/>
              <p:nvPr/>
            </p:nvSpPr>
            <p:spPr bwMode="auto">
              <a:xfrm>
                <a:off x="8539480" y="1270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56" name="Group 555"/>
            <p:cNvGrpSpPr/>
            <p:nvPr/>
          </p:nvGrpSpPr>
          <p:grpSpPr>
            <a:xfrm>
              <a:off x="4788882" y="3964681"/>
              <a:ext cx="3945593" cy="219200"/>
              <a:chOff x="4902200" y="1417320"/>
              <a:chExt cx="4114800" cy="228600"/>
            </a:xfrm>
            <a:grpFill/>
          </p:grpSpPr>
          <p:cxnSp>
            <p:nvCxnSpPr>
              <p:cNvPr id="622" name="Straight Connector 621"/>
              <p:cNvCxnSpPr/>
              <p:nvPr/>
            </p:nvCxnSpPr>
            <p:spPr>
              <a:xfrm>
                <a:off x="4902200" y="1534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623" name="Oval 622"/>
              <p:cNvSpPr/>
              <p:nvPr/>
            </p:nvSpPr>
            <p:spPr bwMode="auto">
              <a:xfrm>
                <a:off x="4973320" y="1422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4" name="Oval 623"/>
              <p:cNvSpPr/>
              <p:nvPr/>
            </p:nvSpPr>
            <p:spPr bwMode="auto">
              <a:xfrm>
                <a:off x="60096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5" name="Oval 624"/>
              <p:cNvSpPr/>
              <p:nvPr/>
            </p:nvSpPr>
            <p:spPr bwMode="auto">
              <a:xfrm>
                <a:off x="634492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6" name="Oval 625"/>
              <p:cNvSpPr/>
              <p:nvPr/>
            </p:nvSpPr>
            <p:spPr bwMode="auto">
              <a:xfrm>
                <a:off x="668020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7" name="Oval 626"/>
              <p:cNvSpPr/>
              <p:nvPr/>
            </p:nvSpPr>
            <p:spPr bwMode="auto">
              <a:xfrm>
                <a:off x="7686040" y="14173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8" name="Oval 627"/>
              <p:cNvSpPr/>
              <p:nvPr/>
            </p:nvSpPr>
            <p:spPr bwMode="auto">
              <a:xfrm>
                <a:off x="735076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9" name="Oval 628"/>
              <p:cNvSpPr/>
              <p:nvPr/>
            </p:nvSpPr>
            <p:spPr bwMode="auto">
              <a:xfrm>
                <a:off x="701548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30" name="Oval 629"/>
              <p:cNvSpPr/>
              <p:nvPr/>
            </p:nvSpPr>
            <p:spPr bwMode="auto">
              <a:xfrm>
                <a:off x="8691880" y="14224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57" name="Group 556"/>
            <p:cNvGrpSpPr/>
            <p:nvPr/>
          </p:nvGrpSpPr>
          <p:grpSpPr>
            <a:xfrm>
              <a:off x="4788882" y="4362488"/>
              <a:ext cx="3945593" cy="219200"/>
              <a:chOff x="5054600" y="1569720"/>
              <a:chExt cx="4114800" cy="228600"/>
            </a:xfrm>
            <a:grpFill/>
          </p:grpSpPr>
          <p:cxnSp>
            <p:nvCxnSpPr>
              <p:cNvPr id="613" name="Straight Connector 612"/>
              <p:cNvCxnSpPr/>
              <p:nvPr/>
            </p:nvCxnSpPr>
            <p:spPr>
              <a:xfrm>
                <a:off x="5054600" y="16865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614" name="Oval 613"/>
              <p:cNvSpPr/>
              <p:nvPr/>
            </p:nvSpPr>
            <p:spPr bwMode="auto">
              <a:xfrm>
                <a:off x="5125720" y="15748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5" name="Oval 614"/>
              <p:cNvSpPr/>
              <p:nvPr/>
            </p:nvSpPr>
            <p:spPr bwMode="auto">
              <a:xfrm>
                <a:off x="616204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6" name="Oval 615"/>
              <p:cNvSpPr/>
              <p:nvPr/>
            </p:nvSpPr>
            <p:spPr bwMode="auto">
              <a:xfrm>
                <a:off x="6497320" y="15697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7" name="Oval 616"/>
              <p:cNvSpPr/>
              <p:nvPr/>
            </p:nvSpPr>
            <p:spPr bwMode="auto">
              <a:xfrm>
                <a:off x="683260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8" name="Oval 617"/>
              <p:cNvSpPr/>
              <p:nvPr/>
            </p:nvSpPr>
            <p:spPr bwMode="auto">
              <a:xfrm>
                <a:off x="783844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9" name="Oval 618"/>
              <p:cNvSpPr/>
              <p:nvPr/>
            </p:nvSpPr>
            <p:spPr bwMode="auto">
              <a:xfrm>
                <a:off x="750316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0" name="Oval 619"/>
              <p:cNvSpPr/>
              <p:nvPr/>
            </p:nvSpPr>
            <p:spPr bwMode="auto">
              <a:xfrm>
                <a:off x="7167880" y="15697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21" name="Oval 620"/>
              <p:cNvSpPr/>
              <p:nvPr/>
            </p:nvSpPr>
            <p:spPr bwMode="auto">
              <a:xfrm>
                <a:off x="8844280" y="15748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58" name="Group 557"/>
            <p:cNvGrpSpPr/>
            <p:nvPr/>
          </p:nvGrpSpPr>
          <p:grpSpPr>
            <a:xfrm>
              <a:off x="4788882" y="4760295"/>
              <a:ext cx="3945593" cy="219200"/>
              <a:chOff x="5207000" y="1722120"/>
              <a:chExt cx="4114800" cy="228600"/>
            </a:xfrm>
            <a:grpFill/>
          </p:grpSpPr>
          <p:cxnSp>
            <p:nvCxnSpPr>
              <p:cNvPr id="604" name="Straight Connector 603"/>
              <p:cNvCxnSpPr/>
              <p:nvPr/>
            </p:nvCxnSpPr>
            <p:spPr>
              <a:xfrm>
                <a:off x="5207000" y="18389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605" name="Oval 604"/>
              <p:cNvSpPr/>
              <p:nvPr/>
            </p:nvSpPr>
            <p:spPr bwMode="auto">
              <a:xfrm>
                <a:off x="5278120" y="17272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6" name="Oval 605"/>
              <p:cNvSpPr/>
              <p:nvPr/>
            </p:nvSpPr>
            <p:spPr bwMode="auto">
              <a:xfrm>
                <a:off x="63144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7" name="Oval 606"/>
              <p:cNvSpPr/>
              <p:nvPr/>
            </p:nvSpPr>
            <p:spPr bwMode="auto">
              <a:xfrm>
                <a:off x="664972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8" name="Oval 607"/>
              <p:cNvSpPr/>
              <p:nvPr/>
            </p:nvSpPr>
            <p:spPr bwMode="auto">
              <a:xfrm>
                <a:off x="698500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9" name="Oval 608"/>
              <p:cNvSpPr/>
              <p:nvPr/>
            </p:nvSpPr>
            <p:spPr bwMode="auto">
              <a:xfrm>
                <a:off x="79908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0" name="Oval 609"/>
              <p:cNvSpPr/>
              <p:nvPr/>
            </p:nvSpPr>
            <p:spPr bwMode="auto">
              <a:xfrm>
                <a:off x="765556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1" name="Oval 610"/>
              <p:cNvSpPr/>
              <p:nvPr/>
            </p:nvSpPr>
            <p:spPr bwMode="auto">
              <a:xfrm>
                <a:off x="732028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12" name="Oval 611"/>
              <p:cNvSpPr/>
              <p:nvPr/>
            </p:nvSpPr>
            <p:spPr bwMode="auto">
              <a:xfrm>
                <a:off x="8996680" y="17272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59" name="Group 558"/>
            <p:cNvGrpSpPr/>
            <p:nvPr/>
          </p:nvGrpSpPr>
          <p:grpSpPr>
            <a:xfrm>
              <a:off x="4788882" y="5158102"/>
              <a:ext cx="3945593" cy="219200"/>
              <a:chOff x="5359400" y="1874520"/>
              <a:chExt cx="4114800" cy="228600"/>
            </a:xfrm>
            <a:grpFill/>
          </p:grpSpPr>
          <p:cxnSp>
            <p:nvCxnSpPr>
              <p:cNvPr id="595" name="Straight Connector 594"/>
              <p:cNvCxnSpPr/>
              <p:nvPr/>
            </p:nvCxnSpPr>
            <p:spPr>
              <a:xfrm>
                <a:off x="5359400" y="19913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96" name="Oval 595"/>
              <p:cNvSpPr/>
              <p:nvPr/>
            </p:nvSpPr>
            <p:spPr bwMode="auto">
              <a:xfrm>
                <a:off x="5430520" y="18796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7" name="Oval 596"/>
              <p:cNvSpPr/>
              <p:nvPr/>
            </p:nvSpPr>
            <p:spPr bwMode="auto">
              <a:xfrm>
                <a:off x="6466840" y="1874520"/>
                <a:ext cx="223520" cy="223520"/>
              </a:xfrm>
              <a:prstGeom prst="ellipse">
                <a:avLst/>
              </a:prstGeom>
              <a:solidFill>
                <a:schemeClr val="accent4"/>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8" name="Oval 597"/>
              <p:cNvSpPr/>
              <p:nvPr/>
            </p:nvSpPr>
            <p:spPr bwMode="auto">
              <a:xfrm>
                <a:off x="6802120" y="18745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9" name="Oval 598"/>
              <p:cNvSpPr/>
              <p:nvPr/>
            </p:nvSpPr>
            <p:spPr bwMode="auto">
              <a:xfrm>
                <a:off x="7137400" y="18745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0" name="Oval 599"/>
              <p:cNvSpPr/>
              <p:nvPr/>
            </p:nvSpPr>
            <p:spPr bwMode="auto">
              <a:xfrm>
                <a:off x="8143240" y="18745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1" name="Oval 600"/>
              <p:cNvSpPr/>
              <p:nvPr/>
            </p:nvSpPr>
            <p:spPr bwMode="auto">
              <a:xfrm>
                <a:off x="7807960" y="18745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2" name="Oval 601"/>
              <p:cNvSpPr/>
              <p:nvPr/>
            </p:nvSpPr>
            <p:spPr bwMode="auto">
              <a:xfrm>
                <a:off x="7472680" y="18745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03" name="Oval 602"/>
              <p:cNvSpPr/>
              <p:nvPr/>
            </p:nvSpPr>
            <p:spPr bwMode="auto">
              <a:xfrm>
                <a:off x="9149080" y="18796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60" name="Group 559"/>
            <p:cNvGrpSpPr/>
            <p:nvPr/>
          </p:nvGrpSpPr>
          <p:grpSpPr>
            <a:xfrm>
              <a:off x="4788882" y="5555909"/>
              <a:ext cx="3945593" cy="219200"/>
              <a:chOff x="5511800" y="2026920"/>
              <a:chExt cx="4114800" cy="228600"/>
            </a:xfrm>
            <a:grpFill/>
          </p:grpSpPr>
          <p:cxnSp>
            <p:nvCxnSpPr>
              <p:cNvPr id="585" name="Straight Connector 584"/>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586" name="Straight Connector 585"/>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87" name="Oval 586"/>
              <p:cNvSpPr/>
              <p:nvPr/>
            </p:nvSpPr>
            <p:spPr bwMode="auto">
              <a:xfrm>
                <a:off x="558292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8" name="Oval 587"/>
              <p:cNvSpPr/>
              <p:nvPr/>
            </p:nvSpPr>
            <p:spPr bwMode="auto">
              <a:xfrm>
                <a:off x="66192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9" name="Oval 588"/>
              <p:cNvSpPr/>
              <p:nvPr/>
            </p:nvSpPr>
            <p:spPr bwMode="auto">
              <a:xfrm>
                <a:off x="695452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0" name="Oval 589"/>
              <p:cNvSpPr/>
              <p:nvPr/>
            </p:nvSpPr>
            <p:spPr bwMode="auto">
              <a:xfrm>
                <a:off x="728980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1" name="Oval 590"/>
              <p:cNvSpPr/>
              <p:nvPr/>
            </p:nvSpPr>
            <p:spPr bwMode="auto">
              <a:xfrm>
                <a:off x="82956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2" name="Oval 591"/>
              <p:cNvSpPr/>
              <p:nvPr/>
            </p:nvSpPr>
            <p:spPr bwMode="auto">
              <a:xfrm>
                <a:off x="796036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3" name="Oval 592"/>
              <p:cNvSpPr/>
              <p:nvPr/>
            </p:nvSpPr>
            <p:spPr bwMode="auto">
              <a:xfrm>
                <a:off x="762508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94" name="Oval 593"/>
              <p:cNvSpPr/>
              <p:nvPr/>
            </p:nvSpPr>
            <p:spPr bwMode="auto">
              <a:xfrm>
                <a:off x="930148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561" name="Group 560"/>
            <p:cNvGrpSpPr/>
            <p:nvPr/>
          </p:nvGrpSpPr>
          <p:grpSpPr>
            <a:xfrm>
              <a:off x="4788882" y="3544653"/>
              <a:ext cx="3945593" cy="219200"/>
              <a:chOff x="5664200" y="2179320"/>
              <a:chExt cx="4114800" cy="228600"/>
            </a:xfrm>
            <a:grpFill/>
          </p:grpSpPr>
          <p:cxnSp>
            <p:nvCxnSpPr>
              <p:cNvPr id="576" name="Straight Connector 575"/>
              <p:cNvCxnSpPr/>
              <p:nvPr/>
            </p:nvCxnSpPr>
            <p:spPr>
              <a:xfrm>
                <a:off x="5664200" y="2296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577" name="Oval 576"/>
              <p:cNvSpPr/>
              <p:nvPr/>
            </p:nvSpPr>
            <p:spPr bwMode="auto">
              <a:xfrm>
                <a:off x="5735320" y="2184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8" name="Oval 577"/>
              <p:cNvSpPr/>
              <p:nvPr/>
            </p:nvSpPr>
            <p:spPr bwMode="auto">
              <a:xfrm>
                <a:off x="677164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9" name="Oval 578"/>
              <p:cNvSpPr/>
              <p:nvPr/>
            </p:nvSpPr>
            <p:spPr bwMode="auto">
              <a:xfrm>
                <a:off x="710692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0" name="Oval 579"/>
              <p:cNvSpPr/>
              <p:nvPr/>
            </p:nvSpPr>
            <p:spPr bwMode="auto">
              <a:xfrm>
                <a:off x="744220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1" name="Oval 580"/>
              <p:cNvSpPr/>
              <p:nvPr/>
            </p:nvSpPr>
            <p:spPr bwMode="auto">
              <a:xfrm>
                <a:off x="844804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2" name="Oval 581"/>
              <p:cNvSpPr/>
              <p:nvPr/>
            </p:nvSpPr>
            <p:spPr bwMode="auto">
              <a:xfrm>
                <a:off x="811276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3" name="Oval 582"/>
              <p:cNvSpPr/>
              <p:nvPr/>
            </p:nvSpPr>
            <p:spPr bwMode="auto">
              <a:xfrm>
                <a:off x="777748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84" name="Oval 583"/>
              <p:cNvSpPr/>
              <p:nvPr/>
            </p:nvSpPr>
            <p:spPr bwMode="auto">
              <a:xfrm>
                <a:off x="9453880" y="2184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562" name="Oval 561"/>
            <p:cNvSpPr/>
            <p:nvPr/>
          </p:nvSpPr>
          <p:spPr bwMode="auto">
            <a:xfrm>
              <a:off x="5119167" y="3183881"/>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3" name="Oval 562"/>
            <p:cNvSpPr/>
            <p:nvPr/>
          </p:nvSpPr>
          <p:spPr bwMode="auto">
            <a:xfrm>
              <a:off x="5111784" y="4372232"/>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4" name="Oval 563"/>
            <p:cNvSpPr/>
            <p:nvPr/>
          </p:nvSpPr>
          <p:spPr bwMode="auto">
            <a:xfrm>
              <a:off x="5119166" y="3557343"/>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5" name="Oval 564"/>
            <p:cNvSpPr/>
            <p:nvPr/>
          </p:nvSpPr>
          <p:spPr bwMode="auto">
            <a:xfrm>
              <a:off x="5119884" y="5172626"/>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6" name="Oval 565"/>
            <p:cNvSpPr/>
            <p:nvPr/>
          </p:nvSpPr>
          <p:spPr bwMode="auto">
            <a:xfrm>
              <a:off x="8153416" y="3552094"/>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7" name="Oval 566"/>
            <p:cNvSpPr/>
            <p:nvPr/>
          </p:nvSpPr>
          <p:spPr bwMode="auto">
            <a:xfrm>
              <a:off x="8165966" y="5169677"/>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8" name="Oval 567"/>
            <p:cNvSpPr/>
            <p:nvPr/>
          </p:nvSpPr>
          <p:spPr bwMode="auto">
            <a:xfrm>
              <a:off x="8155292" y="3187553"/>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69" name="Oval 568"/>
            <p:cNvSpPr/>
            <p:nvPr/>
          </p:nvSpPr>
          <p:spPr bwMode="auto">
            <a:xfrm>
              <a:off x="8155292" y="397442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0" name="Oval 569"/>
            <p:cNvSpPr/>
            <p:nvPr/>
          </p:nvSpPr>
          <p:spPr bwMode="auto">
            <a:xfrm>
              <a:off x="5098435" y="397057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1" name="Oval 570"/>
            <p:cNvSpPr/>
            <p:nvPr/>
          </p:nvSpPr>
          <p:spPr bwMode="auto">
            <a:xfrm>
              <a:off x="8158882" y="4370329"/>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2" name="Oval 571"/>
            <p:cNvSpPr/>
            <p:nvPr/>
          </p:nvSpPr>
          <p:spPr bwMode="auto">
            <a:xfrm>
              <a:off x="8174803" y="5555908"/>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3" name="Oval 572"/>
            <p:cNvSpPr/>
            <p:nvPr/>
          </p:nvSpPr>
          <p:spPr bwMode="auto">
            <a:xfrm>
              <a:off x="5104998" y="5565653"/>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4" name="Oval 573"/>
            <p:cNvSpPr/>
            <p:nvPr/>
          </p:nvSpPr>
          <p:spPr bwMode="auto">
            <a:xfrm>
              <a:off x="8145142" y="4767046"/>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5" name="Oval 574"/>
            <p:cNvSpPr/>
            <p:nvPr/>
          </p:nvSpPr>
          <p:spPr bwMode="auto">
            <a:xfrm>
              <a:off x="5104999" y="476516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40" name="Group 639"/>
          <p:cNvGrpSpPr/>
          <p:nvPr/>
        </p:nvGrpSpPr>
        <p:grpSpPr>
          <a:xfrm>
            <a:off x="2854353" y="4557362"/>
            <a:ext cx="1714141" cy="741821"/>
            <a:chOff x="4788882" y="3173938"/>
            <a:chExt cx="3945593" cy="2606044"/>
          </a:xfrm>
        </p:grpSpPr>
        <p:grpSp>
          <p:nvGrpSpPr>
            <p:cNvPr id="641" name="Group 640"/>
            <p:cNvGrpSpPr/>
            <p:nvPr/>
          </p:nvGrpSpPr>
          <p:grpSpPr>
            <a:xfrm>
              <a:off x="4788882" y="3173938"/>
              <a:ext cx="3945593" cy="219200"/>
              <a:chOff x="4749800" y="1264920"/>
              <a:chExt cx="4114800" cy="228600"/>
            </a:xfrm>
          </p:grpSpPr>
          <p:cxnSp>
            <p:nvCxnSpPr>
              <p:cNvPr id="717" name="Straight Connector 716"/>
              <p:cNvCxnSpPr/>
              <p:nvPr/>
            </p:nvCxnSpPr>
            <p:spPr>
              <a:xfrm>
                <a:off x="4749800" y="1381760"/>
                <a:ext cx="4114800" cy="0"/>
              </a:xfrm>
              <a:prstGeom prst="line">
                <a:avLst/>
              </a:prstGeom>
              <a:solidFill>
                <a:schemeClr val="accent4"/>
              </a:solidFill>
            </p:spPr>
            <p:style>
              <a:lnRef idx="2">
                <a:schemeClr val="accent1"/>
              </a:lnRef>
              <a:fillRef idx="0">
                <a:schemeClr val="accent1"/>
              </a:fillRef>
              <a:effectRef idx="1">
                <a:schemeClr val="accent1"/>
              </a:effectRef>
              <a:fontRef idx="minor">
                <a:schemeClr val="tx1"/>
              </a:fontRef>
            </p:style>
          </p:cxnSp>
          <p:sp>
            <p:nvSpPr>
              <p:cNvPr id="718" name="Oval 717"/>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19" name="Oval 718"/>
              <p:cNvSpPr/>
              <p:nvPr/>
            </p:nvSpPr>
            <p:spPr bwMode="auto">
              <a:xfrm>
                <a:off x="585724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20" name="Oval 719"/>
              <p:cNvSpPr/>
              <p:nvPr/>
            </p:nvSpPr>
            <p:spPr bwMode="auto">
              <a:xfrm>
                <a:off x="619252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21" name="Oval 720"/>
              <p:cNvSpPr/>
              <p:nvPr/>
            </p:nvSpPr>
            <p:spPr bwMode="auto">
              <a:xfrm>
                <a:off x="652780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22" name="Oval 721"/>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23" name="Oval 722"/>
              <p:cNvSpPr/>
              <p:nvPr/>
            </p:nvSpPr>
            <p:spPr bwMode="auto">
              <a:xfrm>
                <a:off x="719836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24" name="Oval 723"/>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25" name="Oval 724"/>
              <p:cNvSpPr/>
              <p:nvPr/>
            </p:nvSpPr>
            <p:spPr bwMode="auto">
              <a:xfrm>
                <a:off x="8539480" y="1270000"/>
                <a:ext cx="223520" cy="22352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42" name="Group 641"/>
            <p:cNvGrpSpPr/>
            <p:nvPr/>
          </p:nvGrpSpPr>
          <p:grpSpPr>
            <a:xfrm>
              <a:off x="4788882" y="3964681"/>
              <a:ext cx="3945593" cy="219200"/>
              <a:chOff x="4902200" y="1417320"/>
              <a:chExt cx="4114800" cy="228600"/>
            </a:xfrm>
          </p:grpSpPr>
          <p:cxnSp>
            <p:nvCxnSpPr>
              <p:cNvPr id="708" name="Straight Connector 707"/>
              <p:cNvCxnSpPr/>
              <p:nvPr/>
            </p:nvCxnSpPr>
            <p:spPr>
              <a:xfrm>
                <a:off x="4902200" y="1534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709" name="Oval 708"/>
              <p:cNvSpPr/>
              <p:nvPr/>
            </p:nvSpPr>
            <p:spPr bwMode="auto">
              <a:xfrm>
                <a:off x="4973320" y="1422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10" name="Oval 709"/>
              <p:cNvSpPr/>
              <p:nvPr/>
            </p:nvSpPr>
            <p:spPr bwMode="auto">
              <a:xfrm>
                <a:off x="60096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11" name="Oval 710"/>
              <p:cNvSpPr/>
              <p:nvPr/>
            </p:nvSpPr>
            <p:spPr bwMode="auto">
              <a:xfrm>
                <a:off x="634492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12" name="Oval 711"/>
              <p:cNvSpPr/>
              <p:nvPr/>
            </p:nvSpPr>
            <p:spPr bwMode="auto">
              <a:xfrm>
                <a:off x="668020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13" name="Oval 712"/>
              <p:cNvSpPr/>
              <p:nvPr/>
            </p:nvSpPr>
            <p:spPr bwMode="auto">
              <a:xfrm>
                <a:off x="7686040" y="14173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14" name="Oval 713"/>
              <p:cNvSpPr/>
              <p:nvPr/>
            </p:nvSpPr>
            <p:spPr bwMode="auto">
              <a:xfrm>
                <a:off x="7350760" y="14173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15" name="Oval 714"/>
              <p:cNvSpPr/>
              <p:nvPr/>
            </p:nvSpPr>
            <p:spPr bwMode="auto">
              <a:xfrm>
                <a:off x="701548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16" name="Oval 715"/>
              <p:cNvSpPr/>
              <p:nvPr/>
            </p:nvSpPr>
            <p:spPr bwMode="auto">
              <a:xfrm>
                <a:off x="8691880" y="14224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43" name="Group 642"/>
            <p:cNvGrpSpPr/>
            <p:nvPr/>
          </p:nvGrpSpPr>
          <p:grpSpPr>
            <a:xfrm>
              <a:off x="4788882" y="4362488"/>
              <a:ext cx="3945593" cy="219200"/>
              <a:chOff x="5054600" y="1569720"/>
              <a:chExt cx="4114800" cy="228600"/>
            </a:xfrm>
          </p:grpSpPr>
          <p:cxnSp>
            <p:nvCxnSpPr>
              <p:cNvPr id="699" name="Straight Connector 698"/>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700" name="Oval 699"/>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01" name="Oval 700"/>
              <p:cNvSpPr/>
              <p:nvPr/>
            </p:nvSpPr>
            <p:spPr bwMode="auto">
              <a:xfrm>
                <a:off x="6162040" y="15697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02" name="Oval 701"/>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03" name="Oval 702"/>
              <p:cNvSpPr/>
              <p:nvPr/>
            </p:nvSpPr>
            <p:spPr bwMode="auto">
              <a:xfrm>
                <a:off x="6832600" y="15697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04" name="Oval 703"/>
              <p:cNvSpPr/>
              <p:nvPr/>
            </p:nvSpPr>
            <p:spPr bwMode="auto">
              <a:xfrm>
                <a:off x="7838440" y="15697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05" name="Oval 704"/>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06" name="Oval 705"/>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07" name="Oval 706"/>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44" name="Group 643"/>
            <p:cNvGrpSpPr/>
            <p:nvPr/>
          </p:nvGrpSpPr>
          <p:grpSpPr>
            <a:xfrm>
              <a:off x="4788882" y="4760295"/>
              <a:ext cx="3945593" cy="219200"/>
              <a:chOff x="5207000" y="1722120"/>
              <a:chExt cx="4114800" cy="228600"/>
            </a:xfrm>
          </p:grpSpPr>
          <p:cxnSp>
            <p:nvCxnSpPr>
              <p:cNvPr id="690" name="Straight Connector 689"/>
              <p:cNvCxnSpPr/>
              <p:nvPr/>
            </p:nvCxnSpPr>
            <p:spPr>
              <a:xfrm>
                <a:off x="5207000" y="18389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691" name="Oval 690"/>
              <p:cNvSpPr/>
              <p:nvPr/>
            </p:nvSpPr>
            <p:spPr bwMode="auto">
              <a:xfrm>
                <a:off x="5278120" y="17272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92" name="Oval 691"/>
              <p:cNvSpPr/>
              <p:nvPr/>
            </p:nvSpPr>
            <p:spPr bwMode="auto">
              <a:xfrm>
                <a:off x="63144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93" name="Oval 692"/>
              <p:cNvSpPr/>
              <p:nvPr/>
            </p:nvSpPr>
            <p:spPr bwMode="auto">
              <a:xfrm>
                <a:off x="6649720" y="17221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94" name="Oval 693"/>
              <p:cNvSpPr/>
              <p:nvPr/>
            </p:nvSpPr>
            <p:spPr bwMode="auto">
              <a:xfrm>
                <a:off x="698500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95" name="Oval 694"/>
              <p:cNvSpPr/>
              <p:nvPr/>
            </p:nvSpPr>
            <p:spPr bwMode="auto">
              <a:xfrm>
                <a:off x="79908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96" name="Oval 695"/>
              <p:cNvSpPr/>
              <p:nvPr/>
            </p:nvSpPr>
            <p:spPr bwMode="auto">
              <a:xfrm>
                <a:off x="765556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97" name="Oval 696"/>
              <p:cNvSpPr/>
              <p:nvPr/>
            </p:nvSpPr>
            <p:spPr bwMode="auto">
              <a:xfrm>
                <a:off x="732028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98" name="Oval 697"/>
              <p:cNvSpPr/>
              <p:nvPr/>
            </p:nvSpPr>
            <p:spPr bwMode="auto">
              <a:xfrm>
                <a:off x="8996680" y="17272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45" name="Group 644"/>
            <p:cNvGrpSpPr/>
            <p:nvPr/>
          </p:nvGrpSpPr>
          <p:grpSpPr>
            <a:xfrm>
              <a:off x="4788882" y="5158102"/>
              <a:ext cx="3945593" cy="219200"/>
              <a:chOff x="5359400" y="1874520"/>
              <a:chExt cx="4114800" cy="228600"/>
            </a:xfrm>
          </p:grpSpPr>
          <p:cxnSp>
            <p:nvCxnSpPr>
              <p:cNvPr id="681" name="Straight Connector 680"/>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682" name="Oval 681"/>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3" name="Oval 682"/>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4" name="Oval 683"/>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5" name="Oval 684"/>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6" name="Oval 685"/>
              <p:cNvSpPr/>
              <p:nvPr/>
            </p:nvSpPr>
            <p:spPr bwMode="auto">
              <a:xfrm>
                <a:off x="81432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7" name="Oval 686"/>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8" name="Oval 687"/>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9" name="Oval 688"/>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46" name="Group 645"/>
            <p:cNvGrpSpPr/>
            <p:nvPr/>
          </p:nvGrpSpPr>
          <p:grpSpPr>
            <a:xfrm>
              <a:off x="4788882" y="5555909"/>
              <a:ext cx="3945593" cy="219200"/>
              <a:chOff x="5511800" y="2026920"/>
              <a:chExt cx="4114800" cy="228600"/>
            </a:xfrm>
          </p:grpSpPr>
          <p:cxnSp>
            <p:nvCxnSpPr>
              <p:cNvPr id="671" name="Straight Connector 670"/>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2" name="Straight Connector 671"/>
              <p:cNvCxnSpPr/>
              <p:nvPr/>
            </p:nvCxnSpPr>
            <p:spPr>
              <a:xfrm>
                <a:off x="5511800" y="2143760"/>
                <a:ext cx="4114800" cy="0"/>
              </a:xfrm>
              <a:prstGeom prst="line">
                <a:avLst/>
              </a:prstGeom>
              <a:solidFill>
                <a:schemeClr val="accent4"/>
              </a:solidFill>
            </p:spPr>
            <p:style>
              <a:lnRef idx="2">
                <a:schemeClr val="accent1"/>
              </a:lnRef>
              <a:fillRef idx="0">
                <a:schemeClr val="accent1"/>
              </a:fillRef>
              <a:effectRef idx="1">
                <a:schemeClr val="accent1"/>
              </a:effectRef>
              <a:fontRef idx="minor">
                <a:schemeClr val="tx1"/>
              </a:fontRef>
            </p:style>
          </p:cxnSp>
          <p:sp>
            <p:nvSpPr>
              <p:cNvPr id="673" name="Oval 672"/>
              <p:cNvSpPr/>
              <p:nvPr/>
            </p:nvSpPr>
            <p:spPr bwMode="auto">
              <a:xfrm>
                <a:off x="558292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4" name="Oval 673"/>
              <p:cNvSpPr/>
              <p:nvPr/>
            </p:nvSpPr>
            <p:spPr bwMode="auto">
              <a:xfrm>
                <a:off x="66192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5" name="Oval 674"/>
              <p:cNvSpPr/>
              <p:nvPr/>
            </p:nvSpPr>
            <p:spPr bwMode="auto">
              <a:xfrm>
                <a:off x="695452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6" name="Oval 675"/>
              <p:cNvSpPr/>
              <p:nvPr/>
            </p:nvSpPr>
            <p:spPr bwMode="auto">
              <a:xfrm>
                <a:off x="728980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7" name="Oval 676"/>
              <p:cNvSpPr/>
              <p:nvPr/>
            </p:nvSpPr>
            <p:spPr bwMode="auto">
              <a:xfrm>
                <a:off x="82956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8" name="Oval 677"/>
              <p:cNvSpPr/>
              <p:nvPr/>
            </p:nvSpPr>
            <p:spPr bwMode="auto">
              <a:xfrm>
                <a:off x="796036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9" name="Oval 678"/>
              <p:cNvSpPr/>
              <p:nvPr/>
            </p:nvSpPr>
            <p:spPr bwMode="auto">
              <a:xfrm>
                <a:off x="762508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80" name="Oval 679"/>
              <p:cNvSpPr/>
              <p:nvPr/>
            </p:nvSpPr>
            <p:spPr bwMode="auto">
              <a:xfrm>
                <a:off x="930148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647" name="Group 646"/>
            <p:cNvGrpSpPr/>
            <p:nvPr/>
          </p:nvGrpSpPr>
          <p:grpSpPr>
            <a:xfrm>
              <a:off x="4788882" y="3544653"/>
              <a:ext cx="3945593" cy="219200"/>
              <a:chOff x="5664200" y="2179320"/>
              <a:chExt cx="4114800" cy="228600"/>
            </a:xfrm>
          </p:grpSpPr>
          <p:cxnSp>
            <p:nvCxnSpPr>
              <p:cNvPr id="662" name="Straight Connector 661"/>
              <p:cNvCxnSpPr/>
              <p:nvPr/>
            </p:nvCxnSpPr>
            <p:spPr>
              <a:xfrm>
                <a:off x="5664200" y="2296160"/>
                <a:ext cx="4114800" cy="0"/>
              </a:xfrm>
              <a:prstGeom prst="line">
                <a:avLst/>
              </a:prstGeom>
              <a:solidFill>
                <a:schemeClr val="accent4"/>
              </a:solidFill>
            </p:spPr>
            <p:style>
              <a:lnRef idx="2">
                <a:schemeClr val="accent1"/>
              </a:lnRef>
              <a:fillRef idx="0">
                <a:schemeClr val="accent1"/>
              </a:fillRef>
              <a:effectRef idx="1">
                <a:schemeClr val="accent1"/>
              </a:effectRef>
              <a:fontRef idx="minor">
                <a:schemeClr val="tx1"/>
              </a:fontRef>
            </p:style>
          </p:cxnSp>
          <p:sp>
            <p:nvSpPr>
              <p:cNvPr id="663" name="Oval 662"/>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64" name="Oval 663"/>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65" name="Oval 664"/>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66" name="Oval 665"/>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67" name="Oval 666"/>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68" name="Oval 667"/>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69" name="Oval 668"/>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70" name="Oval 669"/>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648" name="Oval 647"/>
            <p:cNvSpPr/>
            <p:nvPr/>
          </p:nvSpPr>
          <p:spPr bwMode="auto">
            <a:xfrm>
              <a:off x="5119167" y="3183881"/>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49" name="Oval 648"/>
            <p:cNvSpPr/>
            <p:nvPr/>
          </p:nvSpPr>
          <p:spPr bwMode="auto">
            <a:xfrm>
              <a:off x="5111784" y="4372232"/>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0" name="Oval 649"/>
            <p:cNvSpPr/>
            <p:nvPr/>
          </p:nvSpPr>
          <p:spPr bwMode="auto">
            <a:xfrm>
              <a:off x="5119166" y="3557343"/>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1" name="Oval 650"/>
            <p:cNvSpPr/>
            <p:nvPr/>
          </p:nvSpPr>
          <p:spPr bwMode="auto">
            <a:xfrm>
              <a:off x="5119884" y="5172626"/>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2" name="Oval 651"/>
            <p:cNvSpPr/>
            <p:nvPr/>
          </p:nvSpPr>
          <p:spPr bwMode="auto">
            <a:xfrm>
              <a:off x="8153416" y="3552094"/>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3" name="Oval 652"/>
            <p:cNvSpPr/>
            <p:nvPr/>
          </p:nvSpPr>
          <p:spPr bwMode="auto">
            <a:xfrm>
              <a:off x="8165966" y="5169677"/>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4" name="Oval 653"/>
            <p:cNvSpPr/>
            <p:nvPr/>
          </p:nvSpPr>
          <p:spPr bwMode="auto">
            <a:xfrm>
              <a:off x="8155292" y="3187553"/>
              <a:ext cx="214329" cy="214329"/>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5" name="Oval 654"/>
            <p:cNvSpPr/>
            <p:nvPr/>
          </p:nvSpPr>
          <p:spPr bwMode="auto">
            <a:xfrm>
              <a:off x="8155292" y="3974425"/>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6" name="Oval 655"/>
            <p:cNvSpPr/>
            <p:nvPr/>
          </p:nvSpPr>
          <p:spPr bwMode="auto">
            <a:xfrm>
              <a:off x="5098435" y="3970575"/>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7" name="Oval 656"/>
            <p:cNvSpPr/>
            <p:nvPr/>
          </p:nvSpPr>
          <p:spPr bwMode="auto">
            <a:xfrm>
              <a:off x="8158882" y="4370329"/>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8" name="Oval 657"/>
            <p:cNvSpPr/>
            <p:nvPr/>
          </p:nvSpPr>
          <p:spPr bwMode="auto">
            <a:xfrm>
              <a:off x="8174803" y="5555908"/>
              <a:ext cx="214329" cy="214329"/>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59" name="Oval 658"/>
            <p:cNvSpPr/>
            <p:nvPr/>
          </p:nvSpPr>
          <p:spPr bwMode="auto">
            <a:xfrm>
              <a:off x="5104998" y="5565653"/>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60" name="Oval 659"/>
            <p:cNvSpPr/>
            <p:nvPr/>
          </p:nvSpPr>
          <p:spPr bwMode="auto">
            <a:xfrm>
              <a:off x="8145142" y="4767046"/>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61" name="Oval 660"/>
            <p:cNvSpPr/>
            <p:nvPr/>
          </p:nvSpPr>
          <p:spPr bwMode="auto">
            <a:xfrm>
              <a:off x="5104999" y="4765165"/>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726" name="Group 725"/>
          <p:cNvGrpSpPr/>
          <p:nvPr/>
        </p:nvGrpSpPr>
        <p:grpSpPr>
          <a:xfrm>
            <a:off x="4772074" y="5726301"/>
            <a:ext cx="1714141" cy="741821"/>
            <a:chOff x="4788882" y="3173938"/>
            <a:chExt cx="3945593" cy="2606044"/>
          </a:xfrm>
        </p:grpSpPr>
        <p:grpSp>
          <p:nvGrpSpPr>
            <p:cNvPr id="727" name="Group 726"/>
            <p:cNvGrpSpPr/>
            <p:nvPr/>
          </p:nvGrpSpPr>
          <p:grpSpPr>
            <a:xfrm>
              <a:off x="4788882" y="3173938"/>
              <a:ext cx="3945593" cy="219200"/>
              <a:chOff x="4749800" y="1264920"/>
              <a:chExt cx="4114800" cy="228600"/>
            </a:xfrm>
          </p:grpSpPr>
          <p:cxnSp>
            <p:nvCxnSpPr>
              <p:cNvPr id="803" name="Straight Connector 802"/>
              <p:cNvCxnSpPr/>
              <p:nvPr/>
            </p:nvCxnSpPr>
            <p:spPr>
              <a:xfrm>
                <a:off x="4749800" y="1381760"/>
                <a:ext cx="4114800" cy="0"/>
              </a:xfrm>
              <a:prstGeom prst="line">
                <a:avLst/>
              </a:prstGeom>
              <a:solidFill>
                <a:schemeClr val="accent4"/>
              </a:solidFill>
            </p:spPr>
            <p:style>
              <a:lnRef idx="2">
                <a:schemeClr val="accent1"/>
              </a:lnRef>
              <a:fillRef idx="0">
                <a:schemeClr val="accent1"/>
              </a:fillRef>
              <a:effectRef idx="1">
                <a:schemeClr val="accent1"/>
              </a:effectRef>
              <a:fontRef idx="minor">
                <a:schemeClr val="tx1"/>
              </a:fontRef>
            </p:style>
          </p:cxnSp>
          <p:sp>
            <p:nvSpPr>
              <p:cNvPr id="804" name="Oval 803"/>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05" name="Oval 804"/>
              <p:cNvSpPr/>
              <p:nvPr/>
            </p:nvSpPr>
            <p:spPr bwMode="auto">
              <a:xfrm>
                <a:off x="585724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06" name="Oval 805"/>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07" name="Oval 806"/>
              <p:cNvSpPr/>
              <p:nvPr/>
            </p:nvSpPr>
            <p:spPr bwMode="auto">
              <a:xfrm>
                <a:off x="652780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08" name="Oval 807"/>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09" name="Oval 808"/>
              <p:cNvSpPr/>
              <p:nvPr/>
            </p:nvSpPr>
            <p:spPr bwMode="auto">
              <a:xfrm>
                <a:off x="719836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10" name="Oval 809"/>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11" name="Oval 810"/>
              <p:cNvSpPr/>
              <p:nvPr/>
            </p:nvSpPr>
            <p:spPr bwMode="auto">
              <a:xfrm>
                <a:off x="8539480" y="127000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728" name="Group 727"/>
            <p:cNvGrpSpPr/>
            <p:nvPr/>
          </p:nvGrpSpPr>
          <p:grpSpPr>
            <a:xfrm>
              <a:off x="4788882" y="3964681"/>
              <a:ext cx="3945593" cy="219200"/>
              <a:chOff x="4902200" y="1417320"/>
              <a:chExt cx="4114800" cy="228600"/>
            </a:xfrm>
          </p:grpSpPr>
          <p:cxnSp>
            <p:nvCxnSpPr>
              <p:cNvPr id="794" name="Straight Connector 793"/>
              <p:cNvCxnSpPr/>
              <p:nvPr/>
            </p:nvCxnSpPr>
            <p:spPr>
              <a:xfrm>
                <a:off x="4902200" y="1534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795" name="Oval 794"/>
              <p:cNvSpPr/>
              <p:nvPr/>
            </p:nvSpPr>
            <p:spPr bwMode="auto">
              <a:xfrm>
                <a:off x="4973320" y="1422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96" name="Oval 795"/>
              <p:cNvSpPr/>
              <p:nvPr/>
            </p:nvSpPr>
            <p:spPr bwMode="auto">
              <a:xfrm>
                <a:off x="60096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97" name="Oval 796"/>
              <p:cNvSpPr/>
              <p:nvPr/>
            </p:nvSpPr>
            <p:spPr bwMode="auto">
              <a:xfrm>
                <a:off x="634492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98" name="Oval 797"/>
              <p:cNvSpPr/>
              <p:nvPr/>
            </p:nvSpPr>
            <p:spPr bwMode="auto">
              <a:xfrm>
                <a:off x="668020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99" name="Oval 798"/>
              <p:cNvSpPr/>
              <p:nvPr/>
            </p:nvSpPr>
            <p:spPr bwMode="auto">
              <a:xfrm>
                <a:off x="7686040" y="14173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00" name="Oval 799"/>
              <p:cNvSpPr/>
              <p:nvPr/>
            </p:nvSpPr>
            <p:spPr bwMode="auto">
              <a:xfrm>
                <a:off x="7350760" y="14173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01" name="Oval 800"/>
              <p:cNvSpPr/>
              <p:nvPr/>
            </p:nvSpPr>
            <p:spPr bwMode="auto">
              <a:xfrm>
                <a:off x="701548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02" name="Oval 801"/>
              <p:cNvSpPr/>
              <p:nvPr/>
            </p:nvSpPr>
            <p:spPr bwMode="auto">
              <a:xfrm>
                <a:off x="8691880" y="14224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729" name="Group 728"/>
            <p:cNvGrpSpPr/>
            <p:nvPr/>
          </p:nvGrpSpPr>
          <p:grpSpPr>
            <a:xfrm>
              <a:off x="4788882" y="4362488"/>
              <a:ext cx="3945593" cy="219200"/>
              <a:chOff x="5054600" y="1569720"/>
              <a:chExt cx="4114800" cy="228600"/>
            </a:xfrm>
          </p:grpSpPr>
          <p:cxnSp>
            <p:nvCxnSpPr>
              <p:cNvPr id="785" name="Straight Connector 784"/>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786" name="Oval 785"/>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87" name="Oval 786"/>
              <p:cNvSpPr/>
              <p:nvPr/>
            </p:nvSpPr>
            <p:spPr bwMode="auto">
              <a:xfrm>
                <a:off x="6162040" y="15697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88" name="Oval 787"/>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89" name="Oval 788"/>
              <p:cNvSpPr/>
              <p:nvPr/>
            </p:nvSpPr>
            <p:spPr bwMode="auto">
              <a:xfrm>
                <a:off x="6832600" y="15697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90" name="Oval 789"/>
              <p:cNvSpPr/>
              <p:nvPr/>
            </p:nvSpPr>
            <p:spPr bwMode="auto">
              <a:xfrm>
                <a:off x="7838440" y="15697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91" name="Oval 790"/>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92" name="Oval 791"/>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93" name="Oval 792"/>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730" name="Group 729"/>
            <p:cNvGrpSpPr/>
            <p:nvPr/>
          </p:nvGrpSpPr>
          <p:grpSpPr>
            <a:xfrm>
              <a:off x="4788882" y="4760295"/>
              <a:ext cx="3945593" cy="219200"/>
              <a:chOff x="5207000" y="1722120"/>
              <a:chExt cx="4114800" cy="228600"/>
            </a:xfrm>
          </p:grpSpPr>
          <p:cxnSp>
            <p:nvCxnSpPr>
              <p:cNvPr id="776" name="Straight Connector 775"/>
              <p:cNvCxnSpPr/>
              <p:nvPr/>
            </p:nvCxnSpPr>
            <p:spPr>
              <a:xfrm>
                <a:off x="5207000" y="18389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777" name="Oval 776"/>
              <p:cNvSpPr/>
              <p:nvPr/>
            </p:nvSpPr>
            <p:spPr bwMode="auto">
              <a:xfrm>
                <a:off x="5278120" y="17272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78" name="Oval 777"/>
              <p:cNvSpPr/>
              <p:nvPr/>
            </p:nvSpPr>
            <p:spPr bwMode="auto">
              <a:xfrm>
                <a:off x="63144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79" name="Oval 778"/>
              <p:cNvSpPr/>
              <p:nvPr/>
            </p:nvSpPr>
            <p:spPr bwMode="auto">
              <a:xfrm>
                <a:off x="6649720" y="17221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80" name="Oval 779"/>
              <p:cNvSpPr/>
              <p:nvPr/>
            </p:nvSpPr>
            <p:spPr bwMode="auto">
              <a:xfrm>
                <a:off x="698500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81" name="Oval 780"/>
              <p:cNvSpPr/>
              <p:nvPr/>
            </p:nvSpPr>
            <p:spPr bwMode="auto">
              <a:xfrm>
                <a:off x="79908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82" name="Oval 781"/>
              <p:cNvSpPr/>
              <p:nvPr/>
            </p:nvSpPr>
            <p:spPr bwMode="auto">
              <a:xfrm>
                <a:off x="765556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83" name="Oval 782"/>
              <p:cNvSpPr/>
              <p:nvPr/>
            </p:nvSpPr>
            <p:spPr bwMode="auto">
              <a:xfrm>
                <a:off x="732028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84" name="Oval 783"/>
              <p:cNvSpPr/>
              <p:nvPr/>
            </p:nvSpPr>
            <p:spPr bwMode="auto">
              <a:xfrm>
                <a:off x="8996680" y="17272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731" name="Group 730"/>
            <p:cNvGrpSpPr/>
            <p:nvPr/>
          </p:nvGrpSpPr>
          <p:grpSpPr>
            <a:xfrm>
              <a:off x="4788882" y="5158102"/>
              <a:ext cx="3945593" cy="219200"/>
              <a:chOff x="5359400" y="1874520"/>
              <a:chExt cx="4114800" cy="228600"/>
            </a:xfrm>
          </p:grpSpPr>
          <p:cxnSp>
            <p:nvCxnSpPr>
              <p:cNvPr id="767" name="Straight Connector 766"/>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768" name="Oval 767"/>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69" name="Oval 768"/>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70" name="Oval 769"/>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71" name="Oval 770"/>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72" name="Oval 771"/>
              <p:cNvSpPr/>
              <p:nvPr/>
            </p:nvSpPr>
            <p:spPr bwMode="auto">
              <a:xfrm>
                <a:off x="81432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73" name="Oval 772"/>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74" name="Oval 773"/>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75" name="Oval 774"/>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732" name="Group 731"/>
            <p:cNvGrpSpPr/>
            <p:nvPr/>
          </p:nvGrpSpPr>
          <p:grpSpPr>
            <a:xfrm>
              <a:off x="4788882" y="5555909"/>
              <a:ext cx="3945593" cy="219200"/>
              <a:chOff x="5511800" y="2026920"/>
              <a:chExt cx="4114800" cy="228600"/>
            </a:xfrm>
          </p:grpSpPr>
          <p:cxnSp>
            <p:nvCxnSpPr>
              <p:cNvPr id="757" name="Straight Connector 756"/>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a:off x="5511800" y="2143760"/>
                <a:ext cx="4114800" cy="0"/>
              </a:xfrm>
              <a:prstGeom prst="line">
                <a:avLst/>
              </a:prstGeom>
              <a:solidFill>
                <a:schemeClr val="accent4"/>
              </a:solidFill>
            </p:spPr>
            <p:style>
              <a:lnRef idx="2">
                <a:schemeClr val="accent1"/>
              </a:lnRef>
              <a:fillRef idx="0">
                <a:schemeClr val="accent1"/>
              </a:fillRef>
              <a:effectRef idx="1">
                <a:schemeClr val="accent1"/>
              </a:effectRef>
              <a:fontRef idx="minor">
                <a:schemeClr val="tx1"/>
              </a:fontRef>
            </p:style>
          </p:cxnSp>
          <p:sp>
            <p:nvSpPr>
              <p:cNvPr id="759" name="Oval 758"/>
              <p:cNvSpPr/>
              <p:nvPr/>
            </p:nvSpPr>
            <p:spPr bwMode="auto">
              <a:xfrm>
                <a:off x="558292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60" name="Oval 759"/>
              <p:cNvSpPr/>
              <p:nvPr/>
            </p:nvSpPr>
            <p:spPr bwMode="auto">
              <a:xfrm>
                <a:off x="66192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61" name="Oval 760"/>
              <p:cNvSpPr/>
              <p:nvPr/>
            </p:nvSpPr>
            <p:spPr bwMode="auto">
              <a:xfrm>
                <a:off x="695452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62" name="Oval 761"/>
              <p:cNvSpPr/>
              <p:nvPr/>
            </p:nvSpPr>
            <p:spPr bwMode="auto">
              <a:xfrm>
                <a:off x="728980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63" name="Oval 762"/>
              <p:cNvSpPr/>
              <p:nvPr/>
            </p:nvSpPr>
            <p:spPr bwMode="auto">
              <a:xfrm>
                <a:off x="82956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64" name="Oval 763"/>
              <p:cNvSpPr/>
              <p:nvPr/>
            </p:nvSpPr>
            <p:spPr bwMode="auto">
              <a:xfrm>
                <a:off x="796036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65" name="Oval 764"/>
              <p:cNvSpPr/>
              <p:nvPr/>
            </p:nvSpPr>
            <p:spPr bwMode="auto">
              <a:xfrm>
                <a:off x="762508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66" name="Oval 765"/>
              <p:cNvSpPr/>
              <p:nvPr/>
            </p:nvSpPr>
            <p:spPr bwMode="auto">
              <a:xfrm>
                <a:off x="930148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733" name="Group 732"/>
            <p:cNvGrpSpPr/>
            <p:nvPr/>
          </p:nvGrpSpPr>
          <p:grpSpPr>
            <a:xfrm>
              <a:off x="4788882" y="3544653"/>
              <a:ext cx="3945593" cy="219200"/>
              <a:chOff x="5664200" y="2179320"/>
              <a:chExt cx="4114800" cy="228600"/>
            </a:xfrm>
          </p:grpSpPr>
          <p:cxnSp>
            <p:nvCxnSpPr>
              <p:cNvPr id="748" name="Straight Connector 747"/>
              <p:cNvCxnSpPr/>
              <p:nvPr/>
            </p:nvCxnSpPr>
            <p:spPr>
              <a:xfrm>
                <a:off x="5664200" y="2296160"/>
                <a:ext cx="4114800" cy="0"/>
              </a:xfrm>
              <a:prstGeom prst="line">
                <a:avLst/>
              </a:prstGeom>
              <a:solidFill>
                <a:schemeClr val="accent4"/>
              </a:solidFill>
            </p:spPr>
            <p:style>
              <a:lnRef idx="2">
                <a:schemeClr val="accent1"/>
              </a:lnRef>
              <a:fillRef idx="0">
                <a:schemeClr val="accent1"/>
              </a:fillRef>
              <a:effectRef idx="1">
                <a:schemeClr val="accent1"/>
              </a:effectRef>
              <a:fontRef idx="minor">
                <a:schemeClr val="tx1"/>
              </a:fontRef>
            </p:style>
          </p:cxnSp>
          <p:sp>
            <p:nvSpPr>
              <p:cNvPr id="749" name="Oval 748"/>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50" name="Oval 749"/>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51" name="Oval 750"/>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52" name="Oval 751"/>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53" name="Oval 752"/>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54" name="Oval 753"/>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55" name="Oval 754"/>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56" name="Oval 755"/>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734" name="Oval 733"/>
            <p:cNvSpPr/>
            <p:nvPr/>
          </p:nvSpPr>
          <p:spPr bwMode="auto">
            <a:xfrm>
              <a:off x="5119167" y="3183881"/>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35" name="Oval 734"/>
            <p:cNvSpPr/>
            <p:nvPr/>
          </p:nvSpPr>
          <p:spPr bwMode="auto">
            <a:xfrm>
              <a:off x="5111784" y="4372232"/>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36" name="Oval 735"/>
            <p:cNvSpPr/>
            <p:nvPr/>
          </p:nvSpPr>
          <p:spPr bwMode="auto">
            <a:xfrm>
              <a:off x="5119166" y="3557343"/>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37" name="Oval 736"/>
            <p:cNvSpPr/>
            <p:nvPr/>
          </p:nvSpPr>
          <p:spPr bwMode="auto">
            <a:xfrm>
              <a:off x="5119884" y="5172626"/>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38" name="Oval 737"/>
            <p:cNvSpPr/>
            <p:nvPr/>
          </p:nvSpPr>
          <p:spPr bwMode="auto">
            <a:xfrm>
              <a:off x="8153416" y="3552094"/>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39" name="Oval 738"/>
            <p:cNvSpPr/>
            <p:nvPr/>
          </p:nvSpPr>
          <p:spPr bwMode="auto">
            <a:xfrm>
              <a:off x="8165966" y="5169677"/>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0" name="Oval 739"/>
            <p:cNvSpPr/>
            <p:nvPr/>
          </p:nvSpPr>
          <p:spPr bwMode="auto">
            <a:xfrm>
              <a:off x="8155292" y="3187553"/>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1" name="Oval 740"/>
            <p:cNvSpPr/>
            <p:nvPr/>
          </p:nvSpPr>
          <p:spPr bwMode="auto">
            <a:xfrm>
              <a:off x="8155292" y="3974425"/>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2" name="Oval 741"/>
            <p:cNvSpPr/>
            <p:nvPr/>
          </p:nvSpPr>
          <p:spPr bwMode="auto">
            <a:xfrm>
              <a:off x="5098435" y="3970575"/>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3" name="Oval 742"/>
            <p:cNvSpPr/>
            <p:nvPr/>
          </p:nvSpPr>
          <p:spPr bwMode="auto">
            <a:xfrm>
              <a:off x="8158882" y="4370329"/>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4" name="Oval 743"/>
            <p:cNvSpPr/>
            <p:nvPr/>
          </p:nvSpPr>
          <p:spPr bwMode="auto">
            <a:xfrm>
              <a:off x="8174803" y="5555908"/>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5" name="Oval 744"/>
            <p:cNvSpPr/>
            <p:nvPr/>
          </p:nvSpPr>
          <p:spPr bwMode="auto">
            <a:xfrm>
              <a:off x="5104998" y="5565653"/>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6" name="Oval 745"/>
            <p:cNvSpPr/>
            <p:nvPr/>
          </p:nvSpPr>
          <p:spPr bwMode="auto">
            <a:xfrm>
              <a:off x="8145142" y="4767046"/>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47" name="Oval 746"/>
            <p:cNvSpPr/>
            <p:nvPr/>
          </p:nvSpPr>
          <p:spPr bwMode="auto">
            <a:xfrm>
              <a:off x="5104999" y="4765165"/>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812" name="Group 811"/>
          <p:cNvGrpSpPr/>
          <p:nvPr/>
        </p:nvGrpSpPr>
        <p:grpSpPr>
          <a:xfrm>
            <a:off x="4756875" y="4589910"/>
            <a:ext cx="1714141" cy="741821"/>
            <a:chOff x="4788882" y="3173938"/>
            <a:chExt cx="3945593" cy="2606044"/>
          </a:xfrm>
        </p:grpSpPr>
        <p:grpSp>
          <p:nvGrpSpPr>
            <p:cNvPr id="813" name="Group 812"/>
            <p:cNvGrpSpPr/>
            <p:nvPr/>
          </p:nvGrpSpPr>
          <p:grpSpPr>
            <a:xfrm>
              <a:off x="4788882" y="3173938"/>
              <a:ext cx="3945593" cy="219200"/>
              <a:chOff x="4749800" y="1264920"/>
              <a:chExt cx="4114800" cy="228600"/>
            </a:xfrm>
          </p:grpSpPr>
          <p:cxnSp>
            <p:nvCxnSpPr>
              <p:cNvPr id="889" name="Straight Connector 888"/>
              <p:cNvCxnSpPr/>
              <p:nvPr/>
            </p:nvCxnSpPr>
            <p:spPr>
              <a:xfrm>
                <a:off x="4749800" y="1381760"/>
                <a:ext cx="4114800" cy="0"/>
              </a:xfrm>
              <a:prstGeom prst="line">
                <a:avLst/>
              </a:prstGeom>
              <a:solidFill>
                <a:schemeClr val="accent4"/>
              </a:solidFill>
            </p:spPr>
            <p:style>
              <a:lnRef idx="2">
                <a:schemeClr val="accent1"/>
              </a:lnRef>
              <a:fillRef idx="0">
                <a:schemeClr val="accent1"/>
              </a:fillRef>
              <a:effectRef idx="1">
                <a:schemeClr val="accent1"/>
              </a:effectRef>
              <a:fontRef idx="minor">
                <a:schemeClr val="tx1"/>
              </a:fontRef>
            </p:style>
          </p:cxnSp>
          <p:sp>
            <p:nvSpPr>
              <p:cNvPr id="890" name="Oval 889"/>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91" name="Oval 890"/>
              <p:cNvSpPr/>
              <p:nvPr/>
            </p:nvSpPr>
            <p:spPr bwMode="auto">
              <a:xfrm>
                <a:off x="585724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92" name="Oval 891"/>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93" name="Oval 892"/>
              <p:cNvSpPr/>
              <p:nvPr/>
            </p:nvSpPr>
            <p:spPr bwMode="auto">
              <a:xfrm>
                <a:off x="652780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94" name="Oval 893"/>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95" name="Oval 894"/>
              <p:cNvSpPr/>
              <p:nvPr/>
            </p:nvSpPr>
            <p:spPr bwMode="auto">
              <a:xfrm>
                <a:off x="7198360" y="1264920"/>
                <a:ext cx="223520" cy="223520"/>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96" name="Oval 895"/>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97" name="Oval 896"/>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814" name="Group 813"/>
            <p:cNvGrpSpPr/>
            <p:nvPr/>
          </p:nvGrpSpPr>
          <p:grpSpPr>
            <a:xfrm>
              <a:off x="4788882" y="3964681"/>
              <a:ext cx="3945593" cy="219200"/>
              <a:chOff x="4902200" y="1417320"/>
              <a:chExt cx="4114800" cy="228600"/>
            </a:xfrm>
          </p:grpSpPr>
          <p:cxnSp>
            <p:nvCxnSpPr>
              <p:cNvPr id="880" name="Straight Connector 879"/>
              <p:cNvCxnSpPr/>
              <p:nvPr/>
            </p:nvCxnSpPr>
            <p:spPr>
              <a:xfrm>
                <a:off x="4902200" y="1534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881" name="Oval 880"/>
              <p:cNvSpPr/>
              <p:nvPr/>
            </p:nvSpPr>
            <p:spPr bwMode="auto">
              <a:xfrm>
                <a:off x="4973320" y="1422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82" name="Oval 881"/>
              <p:cNvSpPr/>
              <p:nvPr/>
            </p:nvSpPr>
            <p:spPr bwMode="auto">
              <a:xfrm>
                <a:off x="60096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83" name="Oval 882"/>
              <p:cNvSpPr/>
              <p:nvPr/>
            </p:nvSpPr>
            <p:spPr bwMode="auto">
              <a:xfrm>
                <a:off x="634492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84" name="Oval 883"/>
              <p:cNvSpPr/>
              <p:nvPr/>
            </p:nvSpPr>
            <p:spPr bwMode="auto">
              <a:xfrm>
                <a:off x="668020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85" name="Oval 884"/>
              <p:cNvSpPr/>
              <p:nvPr/>
            </p:nvSpPr>
            <p:spPr bwMode="auto">
              <a:xfrm>
                <a:off x="768604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86" name="Oval 885"/>
              <p:cNvSpPr/>
              <p:nvPr/>
            </p:nvSpPr>
            <p:spPr bwMode="auto">
              <a:xfrm>
                <a:off x="7350760" y="14173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87" name="Oval 886"/>
              <p:cNvSpPr/>
              <p:nvPr/>
            </p:nvSpPr>
            <p:spPr bwMode="auto">
              <a:xfrm>
                <a:off x="7015480" y="1417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88" name="Oval 887"/>
              <p:cNvSpPr/>
              <p:nvPr/>
            </p:nvSpPr>
            <p:spPr bwMode="auto">
              <a:xfrm>
                <a:off x="8691880" y="14224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815" name="Group 814"/>
            <p:cNvGrpSpPr/>
            <p:nvPr/>
          </p:nvGrpSpPr>
          <p:grpSpPr>
            <a:xfrm>
              <a:off x="4788882" y="4362488"/>
              <a:ext cx="3945593" cy="219200"/>
              <a:chOff x="5054600" y="1569720"/>
              <a:chExt cx="4114800" cy="228600"/>
            </a:xfrm>
          </p:grpSpPr>
          <p:cxnSp>
            <p:nvCxnSpPr>
              <p:cNvPr id="871" name="Straight Connector 870"/>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872" name="Oval 871"/>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73" name="Oval 872"/>
              <p:cNvSpPr/>
              <p:nvPr/>
            </p:nvSpPr>
            <p:spPr bwMode="auto">
              <a:xfrm>
                <a:off x="61620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74" name="Oval 873"/>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75" name="Oval 874"/>
              <p:cNvSpPr/>
              <p:nvPr/>
            </p:nvSpPr>
            <p:spPr bwMode="auto">
              <a:xfrm>
                <a:off x="683260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76" name="Oval 875"/>
              <p:cNvSpPr/>
              <p:nvPr/>
            </p:nvSpPr>
            <p:spPr bwMode="auto">
              <a:xfrm>
                <a:off x="78384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77" name="Oval 876"/>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78" name="Oval 877"/>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79" name="Oval 878"/>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816" name="Group 815"/>
            <p:cNvGrpSpPr/>
            <p:nvPr/>
          </p:nvGrpSpPr>
          <p:grpSpPr>
            <a:xfrm>
              <a:off x="4788882" y="4760295"/>
              <a:ext cx="3945593" cy="219200"/>
              <a:chOff x="5207000" y="1722120"/>
              <a:chExt cx="4114800" cy="228600"/>
            </a:xfrm>
          </p:grpSpPr>
          <p:cxnSp>
            <p:nvCxnSpPr>
              <p:cNvPr id="862" name="Straight Connector 861"/>
              <p:cNvCxnSpPr/>
              <p:nvPr/>
            </p:nvCxnSpPr>
            <p:spPr>
              <a:xfrm>
                <a:off x="5207000" y="18389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863" name="Oval 862"/>
              <p:cNvSpPr/>
              <p:nvPr/>
            </p:nvSpPr>
            <p:spPr bwMode="auto">
              <a:xfrm>
                <a:off x="5278120" y="17272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64" name="Oval 863"/>
              <p:cNvSpPr/>
              <p:nvPr/>
            </p:nvSpPr>
            <p:spPr bwMode="auto">
              <a:xfrm>
                <a:off x="63144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65" name="Oval 864"/>
              <p:cNvSpPr/>
              <p:nvPr/>
            </p:nvSpPr>
            <p:spPr bwMode="auto">
              <a:xfrm>
                <a:off x="664972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66" name="Oval 865"/>
              <p:cNvSpPr/>
              <p:nvPr/>
            </p:nvSpPr>
            <p:spPr bwMode="auto">
              <a:xfrm>
                <a:off x="698500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67" name="Oval 866"/>
              <p:cNvSpPr/>
              <p:nvPr/>
            </p:nvSpPr>
            <p:spPr bwMode="auto">
              <a:xfrm>
                <a:off x="7990840" y="17221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68" name="Oval 867"/>
              <p:cNvSpPr/>
              <p:nvPr/>
            </p:nvSpPr>
            <p:spPr bwMode="auto">
              <a:xfrm>
                <a:off x="765556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69" name="Oval 868"/>
              <p:cNvSpPr/>
              <p:nvPr/>
            </p:nvSpPr>
            <p:spPr bwMode="auto">
              <a:xfrm>
                <a:off x="7320280" y="17221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70" name="Oval 869"/>
              <p:cNvSpPr/>
              <p:nvPr/>
            </p:nvSpPr>
            <p:spPr bwMode="auto">
              <a:xfrm>
                <a:off x="8996680" y="17272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817" name="Group 816"/>
            <p:cNvGrpSpPr/>
            <p:nvPr/>
          </p:nvGrpSpPr>
          <p:grpSpPr>
            <a:xfrm>
              <a:off x="4788882" y="5158102"/>
              <a:ext cx="3945593" cy="219200"/>
              <a:chOff x="5359400" y="1874520"/>
              <a:chExt cx="4114800" cy="228600"/>
            </a:xfrm>
          </p:grpSpPr>
          <p:cxnSp>
            <p:nvCxnSpPr>
              <p:cNvPr id="853" name="Straight Connector 852"/>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854" name="Oval 853"/>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5" name="Oval 854"/>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6" name="Oval 855"/>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7" name="Oval 856"/>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8" name="Oval 857"/>
              <p:cNvSpPr/>
              <p:nvPr/>
            </p:nvSpPr>
            <p:spPr bwMode="auto">
              <a:xfrm>
                <a:off x="81432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9" name="Oval 858"/>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60" name="Oval 859"/>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61" name="Oval 860"/>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818" name="Group 817"/>
            <p:cNvGrpSpPr/>
            <p:nvPr/>
          </p:nvGrpSpPr>
          <p:grpSpPr>
            <a:xfrm>
              <a:off x="4788882" y="5555909"/>
              <a:ext cx="3945593" cy="219200"/>
              <a:chOff x="5511800" y="2026920"/>
              <a:chExt cx="4114800" cy="228600"/>
            </a:xfrm>
          </p:grpSpPr>
          <p:cxnSp>
            <p:nvCxnSpPr>
              <p:cNvPr id="843" name="Straight Connector 842"/>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4" name="Straight Connector 843"/>
              <p:cNvCxnSpPr/>
              <p:nvPr/>
            </p:nvCxnSpPr>
            <p:spPr>
              <a:xfrm>
                <a:off x="5511800" y="2143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845" name="Oval 844"/>
              <p:cNvSpPr/>
              <p:nvPr/>
            </p:nvSpPr>
            <p:spPr bwMode="auto">
              <a:xfrm>
                <a:off x="558292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46" name="Oval 845"/>
              <p:cNvSpPr/>
              <p:nvPr/>
            </p:nvSpPr>
            <p:spPr bwMode="auto">
              <a:xfrm>
                <a:off x="66192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47" name="Oval 846"/>
              <p:cNvSpPr/>
              <p:nvPr/>
            </p:nvSpPr>
            <p:spPr bwMode="auto">
              <a:xfrm>
                <a:off x="695452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48" name="Oval 847"/>
              <p:cNvSpPr/>
              <p:nvPr/>
            </p:nvSpPr>
            <p:spPr bwMode="auto">
              <a:xfrm>
                <a:off x="728980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49" name="Oval 848"/>
              <p:cNvSpPr/>
              <p:nvPr/>
            </p:nvSpPr>
            <p:spPr bwMode="auto">
              <a:xfrm>
                <a:off x="8295640" y="2026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0" name="Oval 849"/>
              <p:cNvSpPr/>
              <p:nvPr/>
            </p:nvSpPr>
            <p:spPr bwMode="auto">
              <a:xfrm>
                <a:off x="796036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1" name="Oval 850"/>
              <p:cNvSpPr/>
              <p:nvPr/>
            </p:nvSpPr>
            <p:spPr bwMode="auto">
              <a:xfrm>
                <a:off x="7625080" y="20269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52" name="Oval 851"/>
              <p:cNvSpPr/>
              <p:nvPr/>
            </p:nvSpPr>
            <p:spPr bwMode="auto">
              <a:xfrm>
                <a:off x="9301480" y="2032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819" name="Group 818"/>
            <p:cNvGrpSpPr/>
            <p:nvPr/>
          </p:nvGrpSpPr>
          <p:grpSpPr>
            <a:xfrm>
              <a:off x="4788882" y="3544653"/>
              <a:ext cx="3945593" cy="219200"/>
              <a:chOff x="5664200" y="2179320"/>
              <a:chExt cx="4114800" cy="228600"/>
            </a:xfrm>
          </p:grpSpPr>
          <p:cxnSp>
            <p:nvCxnSpPr>
              <p:cNvPr id="834" name="Straight Connector 833"/>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835" name="Oval 834"/>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6" name="Oval 835"/>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7" name="Oval 836"/>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8" name="Oval 837"/>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9" name="Oval 838"/>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40" name="Oval 839"/>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41" name="Oval 840"/>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42" name="Oval 841"/>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820" name="Oval 819"/>
            <p:cNvSpPr/>
            <p:nvPr/>
          </p:nvSpPr>
          <p:spPr bwMode="auto">
            <a:xfrm>
              <a:off x="5119167" y="3183881"/>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1" name="Oval 820"/>
            <p:cNvSpPr/>
            <p:nvPr/>
          </p:nvSpPr>
          <p:spPr bwMode="auto">
            <a:xfrm>
              <a:off x="5111784" y="4372232"/>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2" name="Oval 821"/>
            <p:cNvSpPr/>
            <p:nvPr/>
          </p:nvSpPr>
          <p:spPr bwMode="auto">
            <a:xfrm>
              <a:off x="5119166" y="3557343"/>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3" name="Oval 822"/>
            <p:cNvSpPr/>
            <p:nvPr/>
          </p:nvSpPr>
          <p:spPr bwMode="auto">
            <a:xfrm>
              <a:off x="5119884" y="5172626"/>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4" name="Oval 823"/>
            <p:cNvSpPr/>
            <p:nvPr/>
          </p:nvSpPr>
          <p:spPr bwMode="auto">
            <a:xfrm>
              <a:off x="8153416" y="3552094"/>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5" name="Oval 824"/>
            <p:cNvSpPr/>
            <p:nvPr/>
          </p:nvSpPr>
          <p:spPr bwMode="auto">
            <a:xfrm>
              <a:off x="8165966" y="5169677"/>
              <a:ext cx="214329" cy="21432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6" name="Oval 825"/>
            <p:cNvSpPr/>
            <p:nvPr/>
          </p:nvSpPr>
          <p:spPr bwMode="auto">
            <a:xfrm>
              <a:off x="8155292" y="3187553"/>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7" name="Oval 826"/>
            <p:cNvSpPr/>
            <p:nvPr/>
          </p:nvSpPr>
          <p:spPr bwMode="auto">
            <a:xfrm>
              <a:off x="8155292" y="3974425"/>
              <a:ext cx="214329" cy="214329"/>
            </a:xfrm>
            <a:prstGeom prst="ellipse">
              <a:avLst/>
            </a:prstGeom>
            <a:solidFill>
              <a:schemeClr val="accent4"/>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8" name="Oval 827"/>
            <p:cNvSpPr/>
            <p:nvPr/>
          </p:nvSpPr>
          <p:spPr bwMode="auto">
            <a:xfrm>
              <a:off x="5098435" y="3970575"/>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29" name="Oval 828"/>
            <p:cNvSpPr/>
            <p:nvPr/>
          </p:nvSpPr>
          <p:spPr bwMode="auto">
            <a:xfrm>
              <a:off x="8158882" y="4370329"/>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0" name="Oval 829"/>
            <p:cNvSpPr/>
            <p:nvPr/>
          </p:nvSpPr>
          <p:spPr bwMode="auto">
            <a:xfrm>
              <a:off x="8174803" y="5555908"/>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1" name="Oval 830"/>
            <p:cNvSpPr/>
            <p:nvPr/>
          </p:nvSpPr>
          <p:spPr bwMode="auto">
            <a:xfrm>
              <a:off x="5104998" y="5565653"/>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2" name="Oval 831"/>
            <p:cNvSpPr/>
            <p:nvPr/>
          </p:nvSpPr>
          <p:spPr bwMode="auto">
            <a:xfrm>
              <a:off x="8145142" y="4767046"/>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33" name="Oval 832"/>
            <p:cNvSpPr/>
            <p:nvPr/>
          </p:nvSpPr>
          <p:spPr bwMode="auto">
            <a:xfrm>
              <a:off x="5104999" y="4765165"/>
              <a:ext cx="214329" cy="214329"/>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984" name="Group 983"/>
          <p:cNvGrpSpPr/>
          <p:nvPr/>
        </p:nvGrpSpPr>
        <p:grpSpPr>
          <a:xfrm>
            <a:off x="2869513" y="5726453"/>
            <a:ext cx="1714141" cy="741821"/>
            <a:chOff x="4788882" y="3173938"/>
            <a:chExt cx="3945593" cy="2606044"/>
          </a:xfrm>
          <a:solidFill>
            <a:schemeClr val="accent4"/>
          </a:solidFill>
        </p:grpSpPr>
        <p:grpSp>
          <p:nvGrpSpPr>
            <p:cNvPr id="985" name="Group 984"/>
            <p:cNvGrpSpPr/>
            <p:nvPr/>
          </p:nvGrpSpPr>
          <p:grpSpPr>
            <a:xfrm>
              <a:off x="4788882" y="3173938"/>
              <a:ext cx="3945593" cy="219200"/>
              <a:chOff x="4749800" y="1264920"/>
              <a:chExt cx="4114800" cy="228600"/>
            </a:xfrm>
            <a:grpFill/>
          </p:grpSpPr>
          <p:cxnSp>
            <p:nvCxnSpPr>
              <p:cNvPr id="1061" name="Straight Connector 1060"/>
              <p:cNvCxnSpPr/>
              <p:nvPr/>
            </p:nvCxnSpPr>
            <p:spPr>
              <a:xfrm>
                <a:off x="4749800" y="1381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062" name="Oval 1061"/>
              <p:cNvSpPr/>
              <p:nvPr/>
            </p:nvSpPr>
            <p:spPr bwMode="auto">
              <a:xfrm>
                <a:off x="4820920" y="1270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3" name="Oval 1062"/>
              <p:cNvSpPr/>
              <p:nvPr/>
            </p:nvSpPr>
            <p:spPr bwMode="auto">
              <a:xfrm>
                <a:off x="585724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4" name="Oval 1063"/>
              <p:cNvSpPr/>
              <p:nvPr/>
            </p:nvSpPr>
            <p:spPr bwMode="auto">
              <a:xfrm>
                <a:off x="619252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5" name="Oval 1064"/>
              <p:cNvSpPr/>
              <p:nvPr/>
            </p:nvSpPr>
            <p:spPr bwMode="auto">
              <a:xfrm>
                <a:off x="652780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6" name="Oval 1065"/>
              <p:cNvSpPr/>
              <p:nvPr/>
            </p:nvSpPr>
            <p:spPr bwMode="auto">
              <a:xfrm>
                <a:off x="753364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7" name="Oval 1066"/>
              <p:cNvSpPr/>
              <p:nvPr/>
            </p:nvSpPr>
            <p:spPr bwMode="auto">
              <a:xfrm>
                <a:off x="719836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8" name="Oval 1067"/>
              <p:cNvSpPr/>
              <p:nvPr/>
            </p:nvSpPr>
            <p:spPr bwMode="auto">
              <a:xfrm>
                <a:off x="6863080" y="1264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9" name="Oval 1068"/>
              <p:cNvSpPr/>
              <p:nvPr/>
            </p:nvSpPr>
            <p:spPr bwMode="auto">
              <a:xfrm>
                <a:off x="8539480" y="1270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986" name="Group 985"/>
            <p:cNvGrpSpPr/>
            <p:nvPr/>
          </p:nvGrpSpPr>
          <p:grpSpPr>
            <a:xfrm>
              <a:off x="4788882" y="3964681"/>
              <a:ext cx="3945593" cy="219200"/>
              <a:chOff x="4902200" y="1417320"/>
              <a:chExt cx="4114800" cy="228600"/>
            </a:xfrm>
            <a:grpFill/>
          </p:grpSpPr>
          <p:cxnSp>
            <p:nvCxnSpPr>
              <p:cNvPr id="1052" name="Straight Connector 1051"/>
              <p:cNvCxnSpPr/>
              <p:nvPr/>
            </p:nvCxnSpPr>
            <p:spPr>
              <a:xfrm>
                <a:off x="4902200" y="1534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053" name="Oval 1052"/>
              <p:cNvSpPr/>
              <p:nvPr/>
            </p:nvSpPr>
            <p:spPr bwMode="auto">
              <a:xfrm>
                <a:off x="4973320" y="1422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4" name="Oval 1053"/>
              <p:cNvSpPr/>
              <p:nvPr/>
            </p:nvSpPr>
            <p:spPr bwMode="auto">
              <a:xfrm>
                <a:off x="60096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5" name="Oval 1054"/>
              <p:cNvSpPr/>
              <p:nvPr/>
            </p:nvSpPr>
            <p:spPr bwMode="auto">
              <a:xfrm>
                <a:off x="634492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6" name="Oval 1055"/>
              <p:cNvSpPr/>
              <p:nvPr/>
            </p:nvSpPr>
            <p:spPr bwMode="auto">
              <a:xfrm>
                <a:off x="6680200" y="1417320"/>
                <a:ext cx="223520" cy="22352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7" name="Oval 1056"/>
              <p:cNvSpPr/>
              <p:nvPr/>
            </p:nvSpPr>
            <p:spPr bwMode="auto">
              <a:xfrm>
                <a:off x="7686040" y="1417320"/>
                <a:ext cx="223520" cy="22352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8" name="Oval 1057"/>
              <p:cNvSpPr/>
              <p:nvPr/>
            </p:nvSpPr>
            <p:spPr bwMode="auto">
              <a:xfrm>
                <a:off x="735076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9" name="Oval 1058"/>
              <p:cNvSpPr/>
              <p:nvPr/>
            </p:nvSpPr>
            <p:spPr bwMode="auto">
              <a:xfrm>
                <a:off x="701548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60" name="Oval 1059"/>
              <p:cNvSpPr/>
              <p:nvPr/>
            </p:nvSpPr>
            <p:spPr bwMode="auto">
              <a:xfrm>
                <a:off x="8691880" y="14224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987" name="Group 986"/>
            <p:cNvGrpSpPr/>
            <p:nvPr/>
          </p:nvGrpSpPr>
          <p:grpSpPr>
            <a:xfrm>
              <a:off x="4788882" y="4362488"/>
              <a:ext cx="3945593" cy="219200"/>
              <a:chOff x="5054600" y="1569720"/>
              <a:chExt cx="4114800" cy="228600"/>
            </a:xfrm>
            <a:grpFill/>
          </p:grpSpPr>
          <p:cxnSp>
            <p:nvCxnSpPr>
              <p:cNvPr id="1043" name="Straight Connector 1042"/>
              <p:cNvCxnSpPr/>
              <p:nvPr/>
            </p:nvCxnSpPr>
            <p:spPr>
              <a:xfrm>
                <a:off x="5054600" y="16865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044" name="Oval 1043"/>
              <p:cNvSpPr/>
              <p:nvPr/>
            </p:nvSpPr>
            <p:spPr bwMode="auto">
              <a:xfrm>
                <a:off x="5125720" y="15748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5" name="Oval 1044"/>
              <p:cNvSpPr/>
              <p:nvPr/>
            </p:nvSpPr>
            <p:spPr bwMode="auto">
              <a:xfrm>
                <a:off x="616204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6" name="Oval 1045"/>
              <p:cNvSpPr/>
              <p:nvPr/>
            </p:nvSpPr>
            <p:spPr bwMode="auto">
              <a:xfrm>
                <a:off x="6497320" y="15697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7" name="Oval 1046"/>
              <p:cNvSpPr/>
              <p:nvPr/>
            </p:nvSpPr>
            <p:spPr bwMode="auto">
              <a:xfrm>
                <a:off x="683260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8" name="Oval 1047"/>
              <p:cNvSpPr/>
              <p:nvPr/>
            </p:nvSpPr>
            <p:spPr bwMode="auto">
              <a:xfrm>
                <a:off x="783844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9" name="Oval 1048"/>
              <p:cNvSpPr/>
              <p:nvPr/>
            </p:nvSpPr>
            <p:spPr bwMode="auto">
              <a:xfrm>
                <a:off x="7503160" y="15697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0" name="Oval 1049"/>
              <p:cNvSpPr/>
              <p:nvPr/>
            </p:nvSpPr>
            <p:spPr bwMode="auto">
              <a:xfrm>
                <a:off x="7167880" y="15697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51" name="Oval 1050"/>
              <p:cNvSpPr/>
              <p:nvPr/>
            </p:nvSpPr>
            <p:spPr bwMode="auto">
              <a:xfrm>
                <a:off x="8844280" y="15748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988" name="Group 987"/>
            <p:cNvGrpSpPr/>
            <p:nvPr/>
          </p:nvGrpSpPr>
          <p:grpSpPr>
            <a:xfrm>
              <a:off x="4788882" y="4760295"/>
              <a:ext cx="3945593" cy="219200"/>
              <a:chOff x="5207000" y="1722120"/>
              <a:chExt cx="4114800" cy="228600"/>
            </a:xfrm>
            <a:grpFill/>
          </p:grpSpPr>
          <p:cxnSp>
            <p:nvCxnSpPr>
              <p:cNvPr id="1034" name="Straight Connector 1033"/>
              <p:cNvCxnSpPr/>
              <p:nvPr/>
            </p:nvCxnSpPr>
            <p:spPr>
              <a:xfrm>
                <a:off x="5207000" y="18389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035" name="Oval 1034"/>
              <p:cNvSpPr/>
              <p:nvPr/>
            </p:nvSpPr>
            <p:spPr bwMode="auto">
              <a:xfrm>
                <a:off x="5278120" y="17272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6" name="Oval 1035"/>
              <p:cNvSpPr/>
              <p:nvPr/>
            </p:nvSpPr>
            <p:spPr bwMode="auto">
              <a:xfrm>
                <a:off x="63144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7" name="Oval 1036"/>
              <p:cNvSpPr/>
              <p:nvPr/>
            </p:nvSpPr>
            <p:spPr bwMode="auto">
              <a:xfrm>
                <a:off x="664972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8" name="Oval 1037"/>
              <p:cNvSpPr/>
              <p:nvPr/>
            </p:nvSpPr>
            <p:spPr bwMode="auto">
              <a:xfrm>
                <a:off x="698500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9" name="Oval 1038"/>
              <p:cNvSpPr/>
              <p:nvPr/>
            </p:nvSpPr>
            <p:spPr bwMode="auto">
              <a:xfrm>
                <a:off x="79908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0" name="Oval 1039"/>
              <p:cNvSpPr/>
              <p:nvPr/>
            </p:nvSpPr>
            <p:spPr bwMode="auto">
              <a:xfrm>
                <a:off x="765556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1" name="Oval 1040"/>
              <p:cNvSpPr/>
              <p:nvPr/>
            </p:nvSpPr>
            <p:spPr bwMode="auto">
              <a:xfrm>
                <a:off x="732028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42" name="Oval 1041"/>
              <p:cNvSpPr/>
              <p:nvPr/>
            </p:nvSpPr>
            <p:spPr bwMode="auto">
              <a:xfrm>
                <a:off x="8996680" y="17272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989" name="Group 988"/>
            <p:cNvGrpSpPr/>
            <p:nvPr/>
          </p:nvGrpSpPr>
          <p:grpSpPr>
            <a:xfrm>
              <a:off x="4788882" y="5158102"/>
              <a:ext cx="3945593" cy="219200"/>
              <a:chOff x="5359400" y="1874520"/>
              <a:chExt cx="4114800" cy="228600"/>
            </a:xfrm>
            <a:grpFill/>
          </p:grpSpPr>
          <p:cxnSp>
            <p:nvCxnSpPr>
              <p:cNvPr id="1025" name="Straight Connector 1024"/>
              <p:cNvCxnSpPr/>
              <p:nvPr/>
            </p:nvCxnSpPr>
            <p:spPr>
              <a:xfrm>
                <a:off x="5359400" y="19913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026" name="Oval 1025"/>
              <p:cNvSpPr/>
              <p:nvPr/>
            </p:nvSpPr>
            <p:spPr bwMode="auto">
              <a:xfrm>
                <a:off x="5430520" y="18796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27" name="Oval 1026"/>
              <p:cNvSpPr/>
              <p:nvPr/>
            </p:nvSpPr>
            <p:spPr bwMode="auto">
              <a:xfrm>
                <a:off x="6466840" y="1874520"/>
                <a:ext cx="223520" cy="223520"/>
              </a:xfrm>
              <a:prstGeom prst="ellipse">
                <a:avLst/>
              </a:prstGeom>
              <a:solidFill>
                <a:schemeClr val="accent4"/>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28" name="Oval 1027"/>
              <p:cNvSpPr/>
              <p:nvPr/>
            </p:nvSpPr>
            <p:spPr bwMode="auto">
              <a:xfrm>
                <a:off x="6802120" y="18745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29" name="Oval 1028"/>
              <p:cNvSpPr/>
              <p:nvPr/>
            </p:nvSpPr>
            <p:spPr bwMode="auto">
              <a:xfrm>
                <a:off x="7137400" y="18745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0" name="Oval 1029"/>
              <p:cNvSpPr/>
              <p:nvPr/>
            </p:nvSpPr>
            <p:spPr bwMode="auto">
              <a:xfrm>
                <a:off x="8143240" y="18745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1" name="Oval 1030"/>
              <p:cNvSpPr/>
              <p:nvPr/>
            </p:nvSpPr>
            <p:spPr bwMode="auto">
              <a:xfrm>
                <a:off x="7807960" y="18745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2" name="Oval 1031"/>
              <p:cNvSpPr/>
              <p:nvPr/>
            </p:nvSpPr>
            <p:spPr bwMode="auto">
              <a:xfrm>
                <a:off x="7472680" y="18745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33" name="Oval 1032"/>
              <p:cNvSpPr/>
              <p:nvPr/>
            </p:nvSpPr>
            <p:spPr bwMode="auto">
              <a:xfrm>
                <a:off x="9149080" y="18796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990" name="Group 989"/>
            <p:cNvGrpSpPr/>
            <p:nvPr/>
          </p:nvGrpSpPr>
          <p:grpSpPr>
            <a:xfrm>
              <a:off x="4788882" y="5555909"/>
              <a:ext cx="3945593" cy="219200"/>
              <a:chOff x="5511800" y="2026920"/>
              <a:chExt cx="4114800" cy="228600"/>
            </a:xfrm>
            <a:grpFill/>
          </p:grpSpPr>
          <p:cxnSp>
            <p:nvCxnSpPr>
              <p:cNvPr id="1015" name="Straight Connector 1014"/>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016" name="Straight Connector 1015"/>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017" name="Oval 1016"/>
              <p:cNvSpPr/>
              <p:nvPr/>
            </p:nvSpPr>
            <p:spPr bwMode="auto">
              <a:xfrm>
                <a:off x="558292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18" name="Oval 1017"/>
              <p:cNvSpPr/>
              <p:nvPr/>
            </p:nvSpPr>
            <p:spPr bwMode="auto">
              <a:xfrm>
                <a:off x="66192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19" name="Oval 1018"/>
              <p:cNvSpPr/>
              <p:nvPr/>
            </p:nvSpPr>
            <p:spPr bwMode="auto">
              <a:xfrm>
                <a:off x="695452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20" name="Oval 1019"/>
              <p:cNvSpPr/>
              <p:nvPr/>
            </p:nvSpPr>
            <p:spPr bwMode="auto">
              <a:xfrm>
                <a:off x="728980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21" name="Oval 1020"/>
              <p:cNvSpPr/>
              <p:nvPr/>
            </p:nvSpPr>
            <p:spPr bwMode="auto">
              <a:xfrm>
                <a:off x="82956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22" name="Oval 1021"/>
              <p:cNvSpPr/>
              <p:nvPr/>
            </p:nvSpPr>
            <p:spPr bwMode="auto">
              <a:xfrm>
                <a:off x="796036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23" name="Oval 1022"/>
              <p:cNvSpPr/>
              <p:nvPr/>
            </p:nvSpPr>
            <p:spPr bwMode="auto">
              <a:xfrm>
                <a:off x="762508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24" name="Oval 1023"/>
              <p:cNvSpPr/>
              <p:nvPr/>
            </p:nvSpPr>
            <p:spPr bwMode="auto">
              <a:xfrm>
                <a:off x="930148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991" name="Group 990"/>
            <p:cNvGrpSpPr/>
            <p:nvPr/>
          </p:nvGrpSpPr>
          <p:grpSpPr>
            <a:xfrm>
              <a:off x="4788882" y="3544653"/>
              <a:ext cx="3945593" cy="219200"/>
              <a:chOff x="5664200" y="2179320"/>
              <a:chExt cx="4114800" cy="228600"/>
            </a:xfrm>
            <a:grpFill/>
          </p:grpSpPr>
          <p:cxnSp>
            <p:nvCxnSpPr>
              <p:cNvPr id="1006" name="Straight Connector 1005"/>
              <p:cNvCxnSpPr/>
              <p:nvPr/>
            </p:nvCxnSpPr>
            <p:spPr>
              <a:xfrm>
                <a:off x="5664200" y="2296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007" name="Oval 1006"/>
              <p:cNvSpPr/>
              <p:nvPr/>
            </p:nvSpPr>
            <p:spPr bwMode="auto">
              <a:xfrm>
                <a:off x="5735320" y="2184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08" name="Oval 1007"/>
              <p:cNvSpPr/>
              <p:nvPr/>
            </p:nvSpPr>
            <p:spPr bwMode="auto">
              <a:xfrm>
                <a:off x="677164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09" name="Oval 1008"/>
              <p:cNvSpPr/>
              <p:nvPr/>
            </p:nvSpPr>
            <p:spPr bwMode="auto">
              <a:xfrm>
                <a:off x="710692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10" name="Oval 1009"/>
              <p:cNvSpPr/>
              <p:nvPr/>
            </p:nvSpPr>
            <p:spPr bwMode="auto">
              <a:xfrm>
                <a:off x="744220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11" name="Oval 1010"/>
              <p:cNvSpPr/>
              <p:nvPr/>
            </p:nvSpPr>
            <p:spPr bwMode="auto">
              <a:xfrm>
                <a:off x="844804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12" name="Oval 1011"/>
              <p:cNvSpPr/>
              <p:nvPr/>
            </p:nvSpPr>
            <p:spPr bwMode="auto">
              <a:xfrm>
                <a:off x="811276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13" name="Oval 1012"/>
              <p:cNvSpPr/>
              <p:nvPr/>
            </p:nvSpPr>
            <p:spPr bwMode="auto">
              <a:xfrm>
                <a:off x="7777480" y="2179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14" name="Oval 1013"/>
              <p:cNvSpPr/>
              <p:nvPr/>
            </p:nvSpPr>
            <p:spPr bwMode="auto">
              <a:xfrm>
                <a:off x="9453880" y="2184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992" name="Oval 991"/>
            <p:cNvSpPr/>
            <p:nvPr/>
          </p:nvSpPr>
          <p:spPr bwMode="auto">
            <a:xfrm>
              <a:off x="5119167" y="3183881"/>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93" name="Oval 992"/>
            <p:cNvSpPr/>
            <p:nvPr/>
          </p:nvSpPr>
          <p:spPr bwMode="auto">
            <a:xfrm>
              <a:off x="5111784" y="4372232"/>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94" name="Oval 993"/>
            <p:cNvSpPr/>
            <p:nvPr/>
          </p:nvSpPr>
          <p:spPr bwMode="auto">
            <a:xfrm>
              <a:off x="5119166" y="3557343"/>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95" name="Oval 994"/>
            <p:cNvSpPr/>
            <p:nvPr/>
          </p:nvSpPr>
          <p:spPr bwMode="auto">
            <a:xfrm>
              <a:off x="5119884" y="5172626"/>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96" name="Oval 995"/>
            <p:cNvSpPr/>
            <p:nvPr/>
          </p:nvSpPr>
          <p:spPr bwMode="auto">
            <a:xfrm>
              <a:off x="8153416" y="3552094"/>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97" name="Oval 996"/>
            <p:cNvSpPr/>
            <p:nvPr/>
          </p:nvSpPr>
          <p:spPr bwMode="auto">
            <a:xfrm>
              <a:off x="8165966" y="5169677"/>
              <a:ext cx="214329" cy="214329"/>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98" name="Oval 997"/>
            <p:cNvSpPr/>
            <p:nvPr/>
          </p:nvSpPr>
          <p:spPr bwMode="auto">
            <a:xfrm>
              <a:off x="8155292" y="3187553"/>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99" name="Oval 998"/>
            <p:cNvSpPr/>
            <p:nvPr/>
          </p:nvSpPr>
          <p:spPr bwMode="auto">
            <a:xfrm>
              <a:off x="8155292" y="397442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00" name="Oval 999"/>
            <p:cNvSpPr/>
            <p:nvPr/>
          </p:nvSpPr>
          <p:spPr bwMode="auto">
            <a:xfrm>
              <a:off x="5098435" y="397057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01" name="Oval 1000"/>
            <p:cNvSpPr/>
            <p:nvPr/>
          </p:nvSpPr>
          <p:spPr bwMode="auto">
            <a:xfrm>
              <a:off x="8158882" y="4370329"/>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02" name="Oval 1001"/>
            <p:cNvSpPr/>
            <p:nvPr/>
          </p:nvSpPr>
          <p:spPr bwMode="auto">
            <a:xfrm>
              <a:off x="8174803" y="5555908"/>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03" name="Oval 1002"/>
            <p:cNvSpPr/>
            <p:nvPr/>
          </p:nvSpPr>
          <p:spPr bwMode="auto">
            <a:xfrm>
              <a:off x="5104998" y="5565653"/>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04" name="Oval 1003"/>
            <p:cNvSpPr/>
            <p:nvPr/>
          </p:nvSpPr>
          <p:spPr bwMode="auto">
            <a:xfrm>
              <a:off x="8145142" y="4767046"/>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05" name="Oval 1004"/>
            <p:cNvSpPr/>
            <p:nvPr/>
          </p:nvSpPr>
          <p:spPr bwMode="auto">
            <a:xfrm>
              <a:off x="5104999" y="4765165"/>
              <a:ext cx="214329" cy="214329"/>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070" name="Group 1069"/>
          <p:cNvGrpSpPr/>
          <p:nvPr/>
        </p:nvGrpSpPr>
        <p:grpSpPr>
          <a:xfrm>
            <a:off x="6673114" y="4590697"/>
            <a:ext cx="1714141" cy="741821"/>
            <a:chOff x="6638615" y="3387681"/>
            <a:chExt cx="1714141" cy="741821"/>
          </a:xfrm>
        </p:grpSpPr>
        <p:grpSp>
          <p:nvGrpSpPr>
            <p:cNvPr id="1071" name="Group 1070"/>
            <p:cNvGrpSpPr/>
            <p:nvPr/>
          </p:nvGrpSpPr>
          <p:grpSpPr>
            <a:xfrm>
              <a:off x="6638615" y="3387681"/>
              <a:ext cx="1714141" cy="62396"/>
              <a:chOff x="4749800" y="1264920"/>
              <a:chExt cx="4114800" cy="228600"/>
            </a:xfrm>
          </p:grpSpPr>
          <p:cxnSp>
            <p:nvCxnSpPr>
              <p:cNvPr id="1147" name="Straight Connector 1146"/>
              <p:cNvCxnSpPr/>
              <p:nvPr/>
            </p:nvCxnSpPr>
            <p:spPr>
              <a:xfrm>
                <a:off x="4749800" y="1381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148" name="Oval 1147"/>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49" name="Oval 1148"/>
              <p:cNvSpPr/>
              <p:nvPr/>
            </p:nvSpPr>
            <p:spPr bwMode="auto">
              <a:xfrm>
                <a:off x="58572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50" name="Oval 1149"/>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51" name="Oval 1150"/>
              <p:cNvSpPr/>
              <p:nvPr/>
            </p:nvSpPr>
            <p:spPr bwMode="auto">
              <a:xfrm>
                <a:off x="652780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52" name="Oval 1151"/>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53" name="Oval 1152"/>
              <p:cNvSpPr/>
              <p:nvPr/>
            </p:nvSpPr>
            <p:spPr bwMode="auto">
              <a:xfrm>
                <a:off x="719836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54" name="Oval 1153"/>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55" name="Oval 1154"/>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072" name="Group 1071"/>
            <p:cNvGrpSpPr/>
            <p:nvPr/>
          </p:nvGrpSpPr>
          <p:grpSpPr>
            <a:xfrm>
              <a:off x="6638615" y="3612769"/>
              <a:ext cx="1714141" cy="62396"/>
              <a:chOff x="4902200" y="1417320"/>
              <a:chExt cx="4114800" cy="228600"/>
            </a:xfrm>
            <a:solidFill>
              <a:schemeClr val="accent6"/>
            </a:solidFill>
          </p:grpSpPr>
          <p:cxnSp>
            <p:nvCxnSpPr>
              <p:cNvPr id="1138" name="Straight Connector 1137"/>
              <p:cNvCxnSpPr/>
              <p:nvPr/>
            </p:nvCxnSpPr>
            <p:spPr>
              <a:xfrm>
                <a:off x="4902200" y="1534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139" name="Oval 1138"/>
              <p:cNvSpPr/>
              <p:nvPr/>
            </p:nvSpPr>
            <p:spPr bwMode="auto">
              <a:xfrm>
                <a:off x="4973320" y="1422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40" name="Oval 1139"/>
              <p:cNvSpPr/>
              <p:nvPr/>
            </p:nvSpPr>
            <p:spPr bwMode="auto">
              <a:xfrm>
                <a:off x="60096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41" name="Oval 1140"/>
              <p:cNvSpPr/>
              <p:nvPr/>
            </p:nvSpPr>
            <p:spPr bwMode="auto">
              <a:xfrm>
                <a:off x="634492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42" name="Oval 1141"/>
              <p:cNvSpPr/>
              <p:nvPr/>
            </p:nvSpPr>
            <p:spPr bwMode="auto">
              <a:xfrm>
                <a:off x="668020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43" name="Oval 1142"/>
              <p:cNvSpPr/>
              <p:nvPr/>
            </p:nvSpPr>
            <p:spPr bwMode="auto">
              <a:xfrm>
                <a:off x="76860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44" name="Oval 1143"/>
              <p:cNvSpPr/>
              <p:nvPr/>
            </p:nvSpPr>
            <p:spPr bwMode="auto">
              <a:xfrm>
                <a:off x="735076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45" name="Oval 1144"/>
              <p:cNvSpPr/>
              <p:nvPr/>
            </p:nvSpPr>
            <p:spPr bwMode="auto">
              <a:xfrm>
                <a:off x="701548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46" name="Oval 1145"/>
              <p:cNvSpPr/>
              <p:nvPr/>
            </p:nvSpPr>
            <p:spPr bwMode="auto">
              <a:xfrm>
                <a:off x="8691880" y="14224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073" name="Group 1072"/>
            <p:cNvGrpSpPr/>
            <p:nvPr/>
          </p:nvGrpSpPr>
          <p:grpSpPr>
            <a:xfrm>
              <a:off x="6638615" y="3726007"/>
              <a:ext cx="1714141" cy="62396"/>
              <a:chOff x="5054600" y="1569720"/>
              <a:chExt cx="4114800" cy="228600"/>
            </a:xfrm>
          </p:grpSpPr>
          <p:cxnSp>
            <p:nvCxnSpPr>
              <p:cNvPr id="1129" name="Straight Connector 1128"/>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130" name="Oval 1129"/>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31" name="Oval 1130"/>
              <p:cNvSpPr/>
              <p:nvPr/>
            </p:nvSpPr>
            <p:spPr bwMode="auto">
              <a:xfrm>
                <a:off x="61620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32" name="Oval 1131"/>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33" name="Oval 1132"/>
              <p:cNvSpPr/>
              <p:nvPr/>
            </p:nvSpPr>
            <p:spPr bwMode="auto">
              <a:xfrm>
                <a:off x="683260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34" name="Oval 1133"/>
              <p:cNvSpPr/>
              <p:nvPr/>
            </p:nvSpPr>
            <p:spPr bwMode="auto">
              <a:xfrm>
                <a:off x="78384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35" name="Oval 1134"/>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36" name="Oval 1135"/>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37" name="Oval 1136"/>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074" name="Group 1073"/>
            <p:cNvGrpSpPr/>
            <p:nvPr/>
          </p:nvGrpSpPr>
          <p:grpSpPr>
            <a:xfrm>
              <a:off x="6638615" y="3839244"/>
              <a:ext cx="1714141" cy="62396"/>
              <a:chOff x="5207000" y="1722120"/>
              <a:chExt cx="4114800" cy="228600"/>
            </a:xfrm>
            <a:solidFill>
              <a:schemeClr val="accent6"/>
            </a:solidFill>
          </p:grpSpPr>
          <p:cxnSp>
            <p:nvCxnSpPr>
              <p:cNvPr id="1120" name="Straight Connector 1119"/>
              <p:cNvCxnSpPr/>
              <p:nvPr/>
            </p:nvCxnSpPr>
            <p:spPr>
              <a:xfrm>
                <a:off x="5207000" y="18389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121" name="Oval 1120"/>
              <p:cNvSpPr/>
              <p:nvPr/>
            </p:nvSpPr>
            <p:spPr bwMode="auto">
              <a:xfrm>
                <a:off x="5278120" y="17272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22" name="Oval 1121"/>
              <p:cNvSpPr/>
              <p:nvPr/>
            </p:nvSpPr>
            <p:spPr bwMode="auto">
              <a:xfrm>
                <a:off x="63144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23" name="Oval 1122"/>
              <p:cNvSpPr/>
              <p:nvPr/>
            </p:nvSpPr>
            <p:spPr bwMode="auto">
              <a:xfrm>
                <a:off x="664972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24" name="Oval 1123"/>
              <p:cNvSpPr/>
              <p:nvPr/>
            </p:nvSpPr>
            <p:spPr bwMode="auto">
              <a:xfrm>
                <a:off x="698500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25" name="Oval 1124"/>
              <p:cNvSpPr/>
              <p:nvPr/>
            </p:nvSpPr>
            <p:spPr bwMode="auto">
              <a:xfrm>
                <a:off x="79908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26" name="Oval 1125"/>
              <p:cNvSpPr/>
              <p:nvPr/>
            </p:nvSpPr>
            <p:spPr bwMode="auto">
              <a:xfrm>
                <a:off x="765556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27" name="Oval 1126"/>
              <p:cNvSpPr/>
              <p:nvPr/>
            </p:nvSpPr>
            <p:spPr bwMode="auto">
              <a:xfrm>
                <a:off x="732028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28" name="Oval 1127"/>
              <p:cNvSpPr/>
              <p:nvPr/>
            </p:nvSpPr>
            <p:spPr bwMode="auto">
              <a:xfrm>
                <a:off x="8996680" y="17272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075" name="Group 1074"/>
            <p:cNvGrpSpPr/>
            <p:nvPr/>
          </p:nvGrpSpPr>
          <p:grpSpPr>
            <a:xfrm>
              <a:off x="6638615" y="3952481"/>
              <a:ext cx="1714141" cy="62396"/>
              <a:chOff x="5359400" y="1874520"/>
              <a:chExt cx="4114800" cy="228600"/>
            </a:xfrm>
          </p:grpSpPr>
          <p:cxnSp>
            <p:nvCxnSpPr>
              <p:cNvPr id="1111" name="Straight Connector 1110"/>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112" name="Oval 1111"/>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13" name="Oval 1112"/>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14" name="Oval 1113"/>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15" name="Oval 1114"/>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16" name="Oval 1115"/>
              <p:cNvSpPr/>
              <p:nvPr/>
            </p:nvSpPr>
            <p:spPr bwMode="auto">
              <a:xfrm>
                <a:off x="8143240" y="18745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17" name="Oval 1116"/>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18" name="Oval 1117"/>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19" name="Oval 1118"/>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076" name="Group 1075"/>
            <p:cNvGrpSpPr/>
            <p:nvPr/>
          </p:nvGrpSpPr>
          <p:grpSpPr>
            <a:xfrm>
              <a:off x="6638615" y="4065719"/>
              <a:ext cx="1714141" cy="62396"/>
              <a:chOff x="5511800" y="2026920"/>
              <a:chExt cx="4114800" cy="228600"/>
            </a:xfrm>
            <a:solidFill>
              <a:schemeClr val="accent6"/>
            </a:solidFill>
          </p:grpSpPr>
          <p:cxnSp>
            <p:nvCxnSpPr>
              <p:cNvPr id="1101" name="Straight Connector 1100"/>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103" name="Oval 1102"/>
              <p:cNvSpPr/>
              <p:nvPr/>
            </p:nvSpPr>
            <p:spPr bwMode="auto">
              <a:xfrm>
                <a:off x="558292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04" name="Oval 1103"/>
              <p:cNvSpPr/>
              <p:nvPr/>
            </p:nvSpPr>
            <p:spPr bwMode="auto">
              <a:xfrm>
                <a:off x="66192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05" name="Oval 1104"/>
              <p:cNvSpPr/>
              <p:nvPr/>
            </p:nvSpPr>
            <p:spPr bwMode="auto">
              <a:xfrm>
                <a:off x="695452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06" name="Oval 1105"/>
              <p:cNvSpPr/>
              <p:nvPr/>
            </p:nvSpPr>
            <p:spPr bwMode="auto">
              <a:xfrm>
                <a:off x="728980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07" name="Oval 1106"/>
              <p:cNvSpPr/>
              <p:nvPr/>
            </p:nvSpPr>
            <p:spPr bwMode="auto">
              <a:xfrm>
                <a:off x="82956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08" name="Oval 1107"/>
              <p:cNvSpPr/>
              <p:nvPr/>
            </p:nvSpPr>
            <p:spPr bwMode="auto">
              <a:xfrm>
                <a:off x="796036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09" name="Oval 1108"/>
              <p:cNvSpPr/>
              <p:nvPr/>
            </p:nvSpPr>
            <p:spPr bwMode="auto">
              <a:xfrm>
                <a:off x="762508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10" name="Oval 1109"/>
              <p:cNvSpPr/>
              <p:nvPr/>
            </p:nvSpPr>
            <p:spPr bwMode="auto">
              <a:xfrm>
                <a:off x="930148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077" name="Group 1076"/>
            <p:cNvGrpSpPr/>
            <p:nvPr/>
          </p:nvGrpSpPr>
          <p:grpSpPr>
            <a:xfrm>
              <a:off x="6638615" y="3493207"/>
              <a:ext cx="1714141" cy="62396"/>
              <a:chOff x="5664200" y="2179320"/>
              <a:chExt cx="4114800" cy="228600"/>
            </a:xfrm>
          </p:grpSpPr>
          <p:cxnSp>
            <p:nvCxnSpPr>
              <p:cNvPr id="1092" name="Straight Connector 1091"/>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093" name="Oval 1092"/>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4" name="Oval 1093"/>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5" name="Oval 1094"/>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6" name="Oval 1095"/>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7" name="Oval 1096"/>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8" name="Oval 1097"/>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9" name="Oval 1098"/>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00" name="Oval 1099"/>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078" name="Oval 1077"/>
            <p:cNvSpPr/>
            <p:nvPr/>
          </p:nvSpPr>
          <p:spPr bwMode="auto">
            <a:xfrm>
              <a:off x="6782105" y="3390511"/>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79" name="Oval 1078"/>
            <p:cNvSpPr/>
            <p:nvPr/>
          </p:nvSpPr>
          <p:spPr bwMode="auto">
            <a:xfrm>
              <a:off x="6778898" y="3728780"/>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0" name="Oval 1079"/>
            <p:cNvSpPr/>
            <p:nvPr/>
          </p:nvSpPr>
          <p:spPr bwMode="auto">
            <a:xfrm>
              <a:off x="6782105" y="3496819"/>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1" name="Oval 1080"/>
            <p:cNvSpPr/>
            <p:nvPr/>
          </p:nvSpPr>
          <p:spPr bwMode="auto">
            <a:xfrm>
              <a:off x="6782417" y="3956616"/>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2" name="Oval 1081"/>
            <p:cNvSpPr/>
            <p:nvPr/>
          </p:nvSpPr>
          <p:spPr bwMode="auto">
            <a:xfrm>
              <a:off x="8100318" y="3495325"/>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3" name="Oval 1082"/>
            <p:cNvSpPr/>
            <p:nvPr/>
          </p:nvSpPr>
          <p:spPr bwMode="auto">
            <a:xfrm>
              <a:off x="8105770" y="3955776"/>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4" name="Oval 1083"/>
            <p:cNvSpPr/>
            <p:nvPr/>
          </p:nvSpPr>
          <p:spPr bwMode="auto">
            <a:xfrm>
              <a:off x="8101133" y="3391557"/>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5" name="Oval 1084"/>
            <p:cNvSpPr/>
            <p:nvPr/>
          </p:nvSpPr>
          <p:spPr bwMode="auto">
            <a:xfrm>
              <a:off x="8101133" y="3615543"/>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6" name="Oval 1085"/>
            <p:cNvSpPr/>
            <p:nvPr/>
          </p:nvSpPr>
          <p:spPr bwMode="auto">
            <a:xfrm>
              <a:off x="6773099" y="3614447"/>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7" name="Oval 1086"/>
            <p:cNvSpPr/>
            <p:nvPr/>
          </p:nvSpPr>
          <p:spPr bwMode="auto">
            <a:xfrm>
              <a:off x="8102693" y="3728239"/>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8" name="Oval 1087"/>
            <p:cNvSpPr/>
            <p:nvPr/>
          </p:nvSpPr>
          <p:spPr bwMode="auto">
            <a:xfrm>
              <a:off x="8109610" y="4065718"/>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89" name="Oval 1088"/>
            <p:cNvSpPr/>
            <p:nvPr/>
          </p:nvSpPr>
          <p:spPr bwMode="auto">
            <a:xfrm>
              <a:off x="6775950" y="4068492"/>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0" name="Oval 1089"/>
            <p:cNvSpPr/>
            <p:nvPr/>
          </p:nvSpPr>
          <p:spPr bwMode="auto">
            <a:xfrm>
              <a:off x="8096724" y="3841166"/>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91" name="Oval 1090"/>
            <p:cNvSpPr/>
            <p:nvPr/>
          </p:nvSpPr>
          <p:spPr bwMode="auto">
            <a:xfrm>
              <a:off x="6775950" y="3840630"/>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156" name="Group 1155"/>
          <p:cNvGrpSpPr/>
          <p:nvPr/>
        </p:nvGrpSpPr>
        <p:grpSpPr>
          <a:xfrm>
            <a:off x="6691325" y="5724897"/>
            <a:ext cx="1714141" cy="741821"/>
            <a:chOff x="6638615" y="3387681"/>
            <a:chExt cx="1714141" cy="741821"/>
          </a:xfrm>
        </p:grpSpPr>
        <p:grpSp>
          <p:nvGrpSpPr>
            <p:cNvPr id="1157" name="Group 1156"/>
            <p:cNvGrpSpPr/>
            <p:nvPr/>
          </p:nvGrpSpPr>
          <p:grpSpPr>
            <a:xfrm>
              <a:off x="6638615" y="3387681"/>
              <a:ext cx="1714141" cy="62396"/>
              <a:chOff x="4749800" y="1264920"/>
              <a:chExt cx="4114800" cy="228600"/>
            </a:xfrm>
          </p:grpSpPr>
          <p:cxnSp>
            <p:nvCxnSpPr>
              <p:cNvPr id="1233" name="Straight Connector 1232"/>
              <p:cNvCxnSpPr/>
              <p:nvPr/>
            </p:nvCxnSpPr>
            <p:spPr>
              <a:xfrm>
                <a:off x="4749800" y="13817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234" name="Oval 1233"/>
              <p:cNvSpPr/>
              <p:nvPr/>
            </p:nvSpPr>
            <p:spPr bwMode="auto">
              <a:xfrm>
                <a:off x="482092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35" name="Oval 1234"/>
              <p:cNvSpPr/>
              <p:nvPr/>
            </p:nvSpPr>
            <p:spPr bwMode="auto">
              <a:xfrm>
                <a:off x="58572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36" name="Oval 1235"/>
              <p:cNvSpPr/>
              <p:nvPr/>
            </p:nvSpPr>
            <p:spPr bwMode="auto">
              <a:xfrm>
                <a:off x="619252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37" name="Oval 1236"/>
              <p:cNvSpPr/>
              <p:nvPr/>
            </p:nvSpPr>
            <p:spPr bwMode="auto">
              <a:xfrm>
                <a:off x="652780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38" name="Oval 1237"/>
              <p:cNvSpPr/>
              <p:nvPr/>
            </p:nvSpPr>
            <p:spPr bwMode="auto">
              <a:xfrm>
                <a:off x="753364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39" name="Oval 1238"/>
              <p:cNvSpPr/>
              <p:nvPr/>
            </p:nvSpPr>
            <p:spPr bwMode="auto">
              <a:xfrm>
                <a:off x="719836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40" name="Oval 1239"/>
              <p:cNvSpPr/>
              <p:nvPr/>
            </p:nvSpPr>
            <p:spPr bwMode="auto">
              <a:xfrm>
                <a:off x="6863080" y="12649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41" name="Oval 1240"/>
              <p:cNvSpPr/>
              <p:nvPr/>
            </p:nvSpPr>
            <p:spPr bwMode="auto">
              <a:xfrm>
                <a:off x="8539480" y="12700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158" name="Group 1157"/>
            <p:cNvGrpSpPr/>
            <p:nvPr/>
          </p:nvGrpSpPr>
          <p:grpSpPr>
            <a:xfrm>
              <a:off x="6638615" y="3612769"/>
              <a:ext cx="1714141" cy="62396"/>
              <a:chOff x="4902200" y="1417320"/>
              <a:chExt cx="4114800" cy="228600"/>
            </a:xfrm>
            <a:solidFill>
              <a:schemeClr val="accent6"/>
            </a:solidFill>
          </p:grpSpPr>
          <p:cxnSp>
            <p:nvCxnSpPr>
              <p:cNvPr id="1224" name="Straight Connector 1223"/>
              <p:cNvCxnSpPr/>
              <p:nvPr/>
            </p:nvCxnSpPr>
            <p:spPr>
              <a:xfrm>
                <a:off x="4902200" y="15341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225" name="Oval 1224"/>
              <p:cNvSpPr/>
              <p:nvPr/>
            </p:nvSpPr>
            <p:spPr bwMode="auto">
              <a:xfrm>
                <a:off x="4973320" y="14224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6" name="Oval 1225"/>
              <p:cNvSpPr/>
              <p:nvPr/>
            </p:nvSpPr>
            <p:spPr bwMode="auto">
              <a:xfrm>
                <a:off x="60096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7" name="Oval 1226"/>
              <p:cNvSpPr/>
              <p:nvPr/>
            </p:nvSpPr>
            <p:spPr bwMode="auto">
              <a:xfrm>
                <a:off x="634492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8" name="Oval 1227"/>
              <p:cNvSpPr/>
              <p:nvPr/>
            </p:nvSpPr>
            <p:spPr bwMode="auto">
              <a:xfrm>
                <a:off x="668020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9" name="Oval 1228"/>
              <p:cNvSpPr/>
              <p:nvPr/>
            </p:nvSpPr>
            <p:spPr bwMode="auto">
              <a:xfrm>
                <a:off x="768604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30" name="Oval 1229"/>
              <p:cNvSpPr/>
              <p:nvPr/>
            </p:nvSpPr>
            <p:spPr bwMode="auto">
              <a:xfrm>
                <a:off x="7350760" y="14173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31" name="Oval 1230"/>
              <p:cNvSpPr/>
              <p:nvPr/>
            </p:nvSpPr>
            <p:spPr bwMode="auto">
              <a:xfrm>
                <a:off x="7015480" y="14173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32" name="Oval 1231"/>
              <p:cNvSpPr/>
              <p:nvPr/>
            </p:nvSpPr>
            <p:spPr bwMode="auto">
              <a:xfrm>
                <a:off x="8691880" y="14224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159" name="Group 1158"/>
            <p:cNvGrpSpPr/>
            <p:nvPr/>
          </p:nvGrpSpPr>
          <p:grpSpPr>
            <a:xfrm>
              <a:off x="6638615" y="3726007"/>
              <a:ext cx="1714141" cy="62396"/>
              <a:chOff x="5054600" y="1569720"/>
              <a:chExt cx="4114800" cy="228600"/>
            </a:xfrm>
          </p:grpSpPr>
          <p:cxnSp>
            <p:nvCxnSpPr>
              <p:cNvPr id="1215" name="Straight Connector 1214"/>
              <p:cNvCxnSpPr/>
              <p:nvPr/>
            </p:nvCxnSpPr>
            <p:spPr>
              <a:xfrm>
                <a:off x="5054600" y="16865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216" name="Oval 1215"/>
              <p:cNvSpPr/>
              <p:nvPr/>
            </p:nvSpPr>
            <p:spPr bwMode="auto">
              <a:xfrm>
                <a:off x="5125720" y="157480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7" name="Oval 1216"/>
              <p:cNvSpPr/>
              <p:nvPr/>
            </p:nvSpPr>
            <p:spPr bwMode="auto">
              <a:xfrm>
                <a:off x="61620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8" name="Oval 1217"/>
              <p:cNvSpPr/>
              <p:nvPr/>
            </p:nvSpPr>
            <p:spPr bwMode="auto">
              <a:xfrm>
                <a:off x="649732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9" name="Oval 1218"/>
              <p:cNvSpPr/>
              <p:nvPr/>
            </p:nvSpPr>
            <p:spPr bwMode="auto">
              <a:xfrm>
                <a:off x="683260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0" name="Oval 1219"/>
              <p:cNvSpPr/>
              <p:nvPr/>
            </p:nvSpPr>
            <p:spPr bwMode="auto">
              <a:xfrm>
                <a:off x="783844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1" name="Oval 1220"/>
              <p:cNvSpPr/>
              <p:nvPr/>
            </p:nvSpPr>
            <p:spPr bwMode="auto">
              <a:xfrm>
                <a:off x="7503160" y="15697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2" name="Oval 1221"/>
              <p:cNvSpPr/>
              <p:nvPr/>
            </p:nvSpPr>
            <p:spPr bwMode="auto">
              <a:xfrm>
                <a:off x="7167880" y="15697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23" name="Oval 1222"/>
              <p:cNvSpPr/>
              <p:nvPr/>
            </p:nvSpPr>
            <p:spPr bwMode="auto">
              <a:xfrm>
                <a:off x="8844280" y="15748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160" name="Group 1159"/>
            <p:cNvGrpSpPr/>
            <p:nvPr/>
          </p:nvGrpSpPr>
          <p:grpSpPr>
            <a:xfrm>
              <a:off x="6638615" y="3839244"/>
              <a:ext cx="1714141" cy="62396"/>
              <a:chOff x="5207000" y="1722120"/>
              <a:chExt cx="4114800" cy="228600"/>
            </a:xfrm>
            <a:solidFill>
              <a:schemeClr val="accent6"/>
            </a:solidFill>
          </p:grpSpPr>
          <p:cxnSp>
            <p:nvCxnSpPr>
              <p:cNvPr id="1206" name="Straight Connector 1205"/>
              <p:cNvCxnSpPr/>
              <p:nvPr/>
            </p:nvCxnSpPr>
            <p:spPr>
              <a:xfrm>
                <a:off x="5207000" y="18389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207" name="Oval 1206"/>
              <p:cNvSpPr/>
              <p:nvPr/>
            </p:nvSpPr>
            <p:spPr bwMode="auto">
              <a:xfrm>
                <a:off x="5278120" y="172720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8" name="Oval 1207"/>
              <p:cNvSpPr/>
              <p:nvPr/>
            </p:nvSpPr>
            <p:spPr bwMode="auto">
              <a:xfrm>
                <a:off x="63144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9" name="Oval 1208"/>
              <p:cNvSpPr/>
              <p:nvPr/>
            </p:nvSpPr>
            <p:spPr bwMode="auto">
              <a:xfrm>
                <a:off x="664972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0" name="Oval 1209"/>
              <p:cNvSpPr/>
              <p:nvPr/>
            </p:nvSpPr>
            <p:spPr bwMode="auto">
              <a:xfrm>
                <a:off x="698500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1" name="Oval 1210"/>
              <p:cNvSpPr/>
              <p:nvPr/>
            </p:nvSpPr>
            <p:spPr bwMode="auto">
              <a:xfrm>
                <a:off x="7990840" y="17221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2" name="Oval 1211"/>
              <p:cNvSpPr/>
              <p:nvPr/>
            </p:nvSpPr>
            <p:spPr bwMode="auto">
              <a:xfrm>
                <a:off x="765556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3" name="Oval 1212"/>
              <p:cNvSpPr/>
              <p:nvPr/>
            </p:nvSpPr>
            <p:spPr bwMode="auto">
              <a:xfrm>
                <a:off x="7320280" y="17221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14" name="Oval 1213"/>
              <p:cNvSpPr/>
              <p:nvPr/>
            </p:nvSpPr>
            <p:spPr bwMode="auto">
              <a:xfrm>
                <a:off x="8996680" y="17272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161" name="Group 1160"/>
            <p:cNvGrpSpPr/>
            <p:nvPr/>
          </p:nvGrpSpPr>
          <p:grpSpPr>
            <a:xfrm>
              <a:off x="6638615" y="3952481"/>
              <a:ext cx="1714141" cy="62396"/>
              <a:chOff x="5359400" y="1874520"/>
              <a:chExt cx="4114800" cy="228600"/>
            </a:xfrm>
          </p:grpSpPr>
          <p:cxnSp>
            <p:nvCxnSpPr>
              <p:cNvPr id="1197" name="Straight Connector 1196"/>
              <p:cNvCxnSpPr/>
              <p:nvPr/>
            </p:nvCxnSpPr>
            <p:spPr>
              <a:xfrm>
                <a:off x="5359400" y="19913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198" name="Oval 1197"/>
              <p:cNvSpPr/>
              <p:nvPr/>
            </p:nvSpPr>
            <p:spPr bwMode="auto">
              <a:xfrm>
                <a:off x="543052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9" name="Oval 1198"/>
              <p:cNvSpPr/>
              <p:nvPr/>
            </p:nvSpPr>
            <p:spPr bwMode="auto">
              <a:xfrm>
                <a:off x="646684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0" name="Oval 1199"/>
              <p:cNvSpPr/>
              <p:nvPr/>
            </p:nvSpPr>
            <p:spPr bwMode="auto">
              <a:xfrm>
                <a:off x="680212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1" name="Oval 1200"/>
              <p:cNvSpPr/>
              <p:nvPr/>
            </p:nvSpPr>
            <p:spPr bwMode="auto">
              <a:xfrm>
                <a:off x="713740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2" name="Oval 1201"/>
              <p:cNvSpPr/>
              <p:nvPr/>
            </p:nvSpPr>
            <p:spPr bwMode="auto">
              <a:xfrm>
                <a:off x="8143240" y="1874520"/>
                <a:ext cx="223520" cy="223520"/>
              </a:xfrm>
              <a:prstGeom prst="ellipse">
                <a:avLst/>
              </a:prstGeom>
              <a:solidFill>
                <a:schemeClr val="accent6"/>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3" name="Oval 1202"/>
              <p:cNvSpPr/>
              <p:nvPr/>
            </p:nvSpPr>
            <p:spPr bwMode="auto">
              <a:xfrm>
                <a:off x="7807960" y="18745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4" name="Oval 1203"/>
              <p:cNvSpPr/>
              <p:nvPr/>
            </p:nvSpPr>
            <p:spPr bwMode="auto">
              <a:xfrm>
                <a:off x="7472680" y="1874520"/>
                <a:ext cx="223520" cy="22352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05" name="Oval 1204"/>
              <p:cNvSpPr/>
              <p:nvPr/>
            </p:nvSpPr>
            <p:spPr bwMode="auto">
              <a:xfrm>
                <a:off x="9149080" y="18796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162" name="Group 1161"/>
            <p:cNvGrpSpPr/>
            <p:nvPr/>
          </p:nvGrpSpPr>
          <p:grpSpPr>
            <a:xfrm>
              <a:off x="6638615" y="4065719"/>
              <a:ext cx="1714141" cy="62396"/>
              <a:chOff x="5511800" y="2026920"/>
              <a:chExt cx="4114800" cy="228600"/>
            </a:xfrm>
            <a:solidFill>
              <a:schemeClr val="accent6"/>
            </a:solidFill>
          </p:grpSpPr>
          <p:cxnSp>
            <p:nvCxnSpPr>
              <p:cNvPr id="1187" name="Straight Connector 1186"/>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cxnSp>
            <p:nvCxnSpPr>
              <p:cNvPr id="1188" name="Straight Connector 1187"/>
              <p:cNvCxnSpPr/>
              <p:nvPr/>
            </p:nvCxnSpPr>
            <p:spPr>
              <a:xfrm>
                <a:off x="5511800" y="2143760"/>
                <a:ext cx="4114800" cy="0"/>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1189" name="Oval 1188"/>
              <p:cNvSpPr/>
              <p:nvPr/>
            </p:nvSpPr>
            <p:spPr bwMode="auto">
              <a:xfrm>
                <a:off x="558292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0" name="Oval 1189"/>
              <p:cNvSpPr/>
              <p:nvPr/>
            </p:nvSpPr>
            <p:spPr bwMode="auto">
              <a:xfrm>
                <a:off x="66192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1" name="Oval 1190"/>
              <p:cNvSpPr/>
              <p:nvPr/>
            </p:nvSpPr>
            <p:spPr bwMode="auto">
              <a:xfrm>
                <a:off x="695452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2" name="Oval 1191"/>
              <p:cNvSpPr/>
              <p:nvPr/>
            </p:nvSpPr>
            <p:spPr bwMode="auto">
              <a:xfrm>
                <a:off x="728980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3" name="Oval 1192"/>
              <p:cNvSpPr/>
              <p:nvPr/>
            </p:nvSpPr>
            <p:spPr bwMode="auto">
              <a:xfrm>
                <a:off x="8295640" y="202692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4" name="Oval 1193"/>
              <p:cNvSpPr/>
              <p:nvPr/>
            </p:nvSpPr>
            <p:spPr bwMode="auto">
              <a:xfrm>
                <a:off x="796036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5" name="Oval 1194"/>
              <p:cNvSpPr/>
              <p:nvPr/>
            </p:nvSpPr>
            <p:spPr bwMode="auto">
              <a:xfrm>
                <a:off x="7625080" y="2026920"/>
                <a:ext cx="223520" cy="223520"/>
              </a:xfrm>
              <a:prstGeom prst="ellipse">
                <a:avLst/>
              </a:prstGeom>
              <a:grp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96" name="Oval 1195"/>
              <p:cNvSpPr/>
              <p:nvPr/>
            </p:nvSpPr>
            <p:spPr bwMode="auto">
              <a:xfrm>
                <a:off x="9301480" y="2032000"/>
                <a:ext cx="223520" cy="223520"/>
              </a:xfrm>
              <a:prstGeom prst="ellipse">
                <a:avLst/>
              </a:prstGeom>
              <a:grp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1163" name="Group 1162"/>
            <p:cNvGrpSpPr/>
            <p:nvPr/>
          </p:nvGrpSpPr>
          <p:grpSpPr>
            <a:xfrm>
              <a:off x="6638615" y="3493207"/>
              <a:ext cx="1714141" cy="62396"/>
              <a:chOff x="5664200" y="2179320"/>
              <a:chExt cx="4114800" cy="228600"/>
            </a:xfrm>
          </p:grpSpPr>
          <p:cxnSp>
            <p:nvCxnSpPr>
              <p:cNvPr id="1178" name="Straight Connector 1177"/>
              <p:cNvCxnSpPr/>
              <p:nvPr/>
            </p:nvCxnSpPr>
            <p:spPr>
              <a:xfrm>
                <a:off x="5664200" y="2296160"/>
                <a:ext cx="4114800" cy="0"/>
              </a:xfrm>
              <a:prstGeom prst="line">
                <a:avLst/>
              </a:prstGeom>
            </p:spPr>
            <p:style>
              <a:lnRef idx="2">
                <a:schemeClr val="accent1"/>
              </a:lnRef>
              <a:fillRef idx="0">
                <a:schemeClr val="accent1"/>
              </a:fillRef>
              <a:effectRef idx="1">
                <a:schemeClr val="accent1"/>
              </a:effectRef>
              <a:fontRef idx="minor">
                <a:schemeClr val="tx1"/>
              </a:fontRef>
            </p:style>
          </p:cxnSp>
          <p:sp>
            <p:nvSpPr>
              <p:cNvPr id="1179" name="Oval 1178"/>
              <p:cNvSpPr/>
              <p:nvPr/>
            </p:nvSpPr>
            <p:spPr bwMode="auto">
              <a:xfrm>
                <a:off x="573532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80" name="Oval 1179"/>
              <p:cNvSpPr/>
              <p:nvPr/>
            </p:nvSpPr>
            <p:spPr bwMode="auto">
              <a:xfrm>
                <a:off x="67716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81" name="Oval 1180"/>
              <p:cNvSpPr/>
              <p:nvPr/>
            </p:nvSpPr>
            <p:spPr bwMode="auto">
              <a:xfrm>
                <a:off x="710692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82" name="Oval 1181"/>
              <p:cNvSpPr/>
              <p:nvPr/>
            </p:nvSpPr>
            <p:spPr bwMode="auto">
              <a:xfrm>
                <a:off x="744220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83" name="Oval 1182"/>
              <p:cNvSpPr/>
              <p:nvPr/>
            </p:nvSpPr>
            <p:spPr bwMode="auto">
              <a:xfrm>
                <a:off x="844804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84" name="Oval 1183"/>
              <p:cNvSpPr/>
              <p:nvPr/>
            </p:nvSpPr>
            <p:spPr bwMode="auto">
              <a:xfrm>
                <a:off x="811276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85" name="Oval 1184"/>
              <p:cNvSpPr/>
              <p:nvPr/>
            </p:nvSpPr>
            <p:spPr bwMode="auto">
              <a:xfrm>
                <a:off x="7777480" y="217932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86" name="Oval 1185"/>
              <p:cNvSpPr/>
              <p:nvPr/>
            </p:nvSpPr>
            <p:spPr bwMode="auto">
              <a:xfrm>
                <a:off x="9453880" y="2184400"/>
                <a:ext cx="223520" cy="22352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164" name="Oval 1163"/>
            <p:cNvSpPr/>
            <p:nvPr/>
          </p:nvSpPr>
          <p:spPr bwMode="auto">
            <a:xfrm>
              <a:off x="6782105" y="3390511"/>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65" name="Oval 1164"/>
            <p:cNvSpPr/>
            <p:nvPr/>
          </p:nvSpPr>
          <p:spPr bwMode="auto">
            <a:xfrm>
              <a:off x="6778898" y="3728780"/>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66" name="Oval 1165"/>
            <p:cNvSpPr/>
            <p:nvPr/>
          </p:nvSpPr>
          <p:spPr bwMode="auto">
            <a:xfrm>
              <a:off x="6782105" y="3496819"/>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67" name="Oval 1166"/>
            <p:cNvSpPr/>
            <p:nvPr/>
          </p:nvSpPr>
          <p:spPr bwMode="auto">
            <a:xfrm>
              <a:off x="6782417" y="3956616"/>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68" name="Oval 1167"/>
            <p:cNvSpPr/>
            <p:nvPr/>
          </p:nvSpPr>
          <p:spPr bwMode="auto">
            <a:xfrm>
              <a:off x="8100318" y="3495325"/>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69" name="Oval 1168"/>
            <p:cNvSpPr/>
            <p:nvPr/>
          </p:nvSpPr>
          <p:spPr bwMode="auto">
            <a:xfrm>
              <a:off x="8105770" y="3955776"/>
              <a:ext cx="93114" cy="61010"/>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0" name="Oval 1169"/>
            <p:cNvSpPr/>
            <p:nvPr/>
          </p:nvSpPr>
          <p:spPr bwMode="auto">
            <a:xfrm>
              <a:off x="8101133" y="3391557"/>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1" name="Oval 1170"/>
            <p:cNvSpPr/>
            <p:nvPr/>
          </p:nvSpPr>
          <p:spPr bwMode="auto">
            <a:xfrm>
              <a:off x="8101133" y="3615543"/>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2" name="Oval 1171"/>
            <p:cNvSpPr/>
            <p:nvPr/>
          </p:nvSpPr>
          <p:spPr bwMode="auto">
            <a:xfrm>
              <a:off x="6773099" y="3614447"/>
              <a:ext cx="93114" cy="61010"/>
            </a:xfrm>
            <a:prstGeom prst="ellipse">
              <a:avLst/>
            </a:prstGeom>
            <a:solidFill>
              <a:schemeClr val="accent6"/>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3" name="Oval 1172"/>
            <p:cNvSpPr/>
            <p:nvPr/>
          </p:nvSpPr>
          <p:spPr bwMode="auto">
            <a:xfrm>
              <a:off x="8102693" y="3728239"/>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4" name="Oval 1173"/>
            <p:cNvSpPr/>
            <p:nvPr/>
          </p:nvSpPr>
          <p:spPr bwMode="auto">
            <a:xfrm>
              <a:off x="8109610" y="4065718"/>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5" name="Oval 1174"/>
            <p:cNvSpPr/>
            <p:nvPr/>
          </p:nvSpPr>
          <p:spPr bwMode="auto">
            <a:xfrm>
              <a:off x="6775950" y="4068492"/>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6" name="Oval 1175"/>
            <p:cNvSpPr/>
            <p:nvPr/>
          </p:nvSpPr>
          <p:spPr bwMode="auto">
            <a:xfrm>
              <a:off x="8096724" y="3841166"/>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77" name="Oval 1176"/>
            <p:cNvSpPr/>
            <p:nvPr/>
          </p:nvSpPr>
          <p:spPr bwMode="auto">
            <a:xfrm>
              <a:off x="6775950" y="3840630"/>
              <a:ext cx="93114" cy="6101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9" name="TextBox 18"/>
          <p:cNvSpPr txBox="1"/>
          <p:nvPr/>
        </p:nvSpPr>
        <p:spPr>
          <a:xfrm>
            <a:off x="65241" y="3682601"/>
            <a:ext cx="631904" cy="246221"/>
          </a:xfrm>
          <a:prstGeom prst="rect">
            <a:avLst/>
          </a:prstGeom>
          <a:noFill/>
        </p:spPr>
        <p:txBody>
          <a:bodyPr wrap="none" rtlCol="0">
            <a:spAutoFit/>
          </a:bodyPr>
          <a:lstStyle/>
          <a:p>
            <a:r>
              <a:rPr lang="en-US" sz="1000" smtClean="0"/>
              <a:t>Gene A</a:t>
            </a:r>
            <a:endParaRPr lang="en-US" sz="1000"/>
          </a:p>
        </p:txBody>
      </p:sp>
      <p:sp>
        <p:nvSpPr>
          <p:cNvPr id="1242" name="TextBox 1241"/>
          <p:cNvSpPr txBox="1"/>
          <p:nvPr/>
        </p:nvSpPr>
        <p:spPr>
          <a:xfrm>
            <a:off x="67426" y="4845138"/>
            <a:ext cx="631904" cy="246221"/>
          </a:xfrm>
          <a:prstGeom prst="rect">
            <a:avLst/>
          </a:prstGeom>
          <a:noFill/>
        </p:spPr>
        <p:txBody>
          <a:bodyPr wrap="none" rtlCol="0">
            <a:spAutoFit/>
          </a:bodyPr>
          <a:lstStyle/>
          <a:p>
            <a:r>
              <a:rPr lang="en-US" sz="1000" dirty="0" smtClean="0"/>
              <a:t>Gene B</a:t>
            </a:r>
            <a:endParaRPr lang="en-US" sz="1000" dirty="0"/>
          </a:p>
        </p:txBody>
      </p:sp>
      <p:sp>
        <p:nvSpPr>
          <p:cNvPr id="1243" name="TextBox 1242"/>
          <p:cNvSpPr txBox="1"/>
          <p:nvPr/>
        </p:nvSpPr>
        <p:spPr>
          <a:xfrm>
            <a:off x="127370" y="5962130"/>
            <a:ext cx="631904" cy="246221"/>
          </a:xfrm>
          <a:prstGeom prst="rect">
            <a:avLst/>
          </a:prstGeom>
          <a:noFill/>
        </p:spPr>
        <p:txBody>
          <a:bodyPr wrap="none" rtlCol="0">
            <a:spAutoFit/>
          </a:bodyPr>
          <a:lstStyle/>
          <a:p>
            <a:r>
              <a:rPr lang="en-US" sz="1000" dirty="0" smtClean="0"/>
              <a:t>Gene C</a:t>
            </a:r>
            <a:endParaRPr lang="en-US" sz="1000" dirty="0"/>
          </a:p>
        </p:txBody>
      </p:sp>
    </p:spTree>
    <p:extLst>
      <p:ext uri="{BB962C8B-B14F-4D97-AF65-F5344CB8AC3E}">
        <p14:creationId xmlns:p14="http://schemas.microsoft.com/office/powerpoint/2010/main" val="273644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AAH-WNT"/>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0592" b="-46959"/>
          <a:stretch/>
        </p:blipFill>
        <p:spPr>
          <a:xfrm>
            <a:off x="4594182" y="1154491"/>
            <a:ext cx="3797636" cy="2900304"/>
          </a:xfrm>
        </p:spPr>
      </p:pic>
      <p:sp>
        <p:nvSpPr>
          <p:cNvPr id="18434" name="Text Box 3"/>
          <p:cNvSpPr txBox="1">
            <a:spLocks noChangeArrowheads="1"/>
          </p:cNvSpPr>
          <p:nvPr/>
        </p:nvSpPr>
        <p:spPr bwMode="auto">
          <a:xfrm>
            <a:off x="1310466" y="287338"/>
            <a:ext cx="62801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37931725" indent="-37474525">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r>
              <a:rPr lang="en-US" altLang="x-none" sz="2400" dirty="0" smtClean="0"/>
              <a:t>Epigenetic </a:t>
            </a:r>
            <a:r>
              <a:rPr lang="en-US" altLang="x-none" sz="2400" dirty="0"/>
              <a:t>Changes underlie Cancer </a:t>
            </a:r>
            <a:r>
              <a:rPr lang="en-US" altLang="x-none" sz="2400" dirty="0" smtClean="0"/>
              <a:t>Progression</a:t>
            </a:r>
            <a:endParaRPr lang="en-US" altLang="x-none" sz="2400" dirty="0"/>
          </a:p>
        </p:txBody>
      </p:sp>
      <p:pic>
        <p:nvPicPr>
          <p:cNvPr id="4" name="Picture 2" descr="AAH-WNT"/>
          <p:cNvPicPr>
            <a:picLocks noChangeAspect="1" noChangeArrowheads="1"/>
          </p:cNvPicPr>
          <p:nvPr/>
        </p:nvPicPr>
        <p:blipFill rotWithShape="1">
          <a:blip r:embed="rId3">
            <a:extLst>
              <a:ext uri="{28A0092B-C50C-407E-A947-70E740481C1C}">
                <a14:useLocalDpi xmlns:a14="http://schemas.microsoft.com/office/drawing/2010/main" val="0"/>
              </a:ext>
            </a:extLst>
          </a:blip>
          <a:srcRect t="-49" b="49731"/>
          <a:stretch/>
        </p:blipFill>
        <p:spPr bwMode="auto">
          <a:xfrm>
            <a:off x="600895" y="1134898"/>
            <a:ext cx="3983889" cy="15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extBox 1"/>
          <p:cNvSpPr txBox="1"/>
          <p:nvPr/>
        </p:nvSpPr>
        <p:spPr>
          <a:xfrm>
            <a:off x="966840" y="2653960"/>
            <a:ext cx="1289135" cy="307777"/>
          </a:xfrm>
          <a:prstGeom prst="rect">
            <a:avLst/>
          </a:prstGeom>
          <a:noFill/>
        </p:spPr>
        <p:txBody>
          <a:bodyPr wrap="none" rtlCol="0">
            <a:spAutoFit/>
          </a:bodyPr>
          <a:lstStyle/>
          <a:p>
            <a:r>
              <a:rPr lang="en-US" smtClean="0"/>
              <a:t>Normal Lung</a:t>
            </a:r>
            <a:endParaRPr lang="en-US"/>
          </a:p>
        </p:txBody>
      </p:sp>
      <p:sp>
        <p:nvSpPr>
          <p:cNvPr id="3" name="TextBox 2"/>
          <p:cNvSpPr txBox="1"/>
          <p:nvPr/>
        </p:nvSpPr>
        <p:spPr>
          <a:xfrm>
            <a:off x="2857329" y="2639369"/>
            <a:ext cx="1542153" cy="307777"/>
          </a:xfrm>
          <a:prstGeom prst="rect">
            <a:avLst/>
          </a:prstGeom>
          <a:noFill/>
        </p:spPr>
        <p:txBody>
          <a:bodyPr wrap="none" rtlCol="0">
            <a:spAutoFit/>
          </a:bodyPr>
          <a:lstStyle/>
          <a:p>
            <a:r>
              <a:rPr lang="en-US" smtClean="0"/>
              <a:t>Low Grade AAH</a:t>
            </a:r>
            <a:endParaRPr lang="en-US"/>
          </a:p>
        </p:txBody>
      </p:sp>
      <p:sp>
        <p:nvSpPr>
          <p:cNvPr id="7" name="TextBox 6"/>
          <p:cNvSpPr txBox="1"/>
          <p:nvPr/>
        </p:nvSpPr>
        <p:spPr>
          <a:xfrm>
            <a:off x="4788882" y="2639368"/>
            <a:ext cx="1582228" cy="307777"/>
          </a:xfrm>
          <a:prstGeom prst="rect">
            <a:avLst/>
          </a:prstGeom>
          <a:noFill/>
        </p:spPr>
        <p:txBody>
          <a:bodyPr wrap="none" rtlCol="0">
            <a:spAutoFit/>
          </a:bodyPr>
          <a:lstStyle/>
          <a:p>
            <a:r>
              <a:rPr lang="en-US" dirty="0" smtClean="0"/>
              <a:t>High Grade AAH</a:t>
            </a:r>
            <a:endParaRPr lang="en-US" dirty="0"/>
          </a:p>
        </p:txBody>
      </p:sp>
      <p:sp>
        <p:nvSpPr>
          <p:cNvPr id="5" name="TextBox 4"/>
          <p:cNvSpPr txBox="1"/>
          <p:nvPr/>
        </p:nvSpPr>
        <p:spPr>
          <a:xfrm>
            <a:off x="6648557" y="2655605"/>
            <a:ext cx="1636987" cy="307777"/>
          </a:xfrm>
          <a:prstGeom prst="rect">
            <a:avLst/>
          </a:prstGeom>
          <a:noFill/>
        </p:spPr>
        <p:txBody>
          <a:bodyPr wrap="none" rtlCol="0">
            <a:spAutoFit/>
          </a:bodyPr>
          <a:lstStyle/>
          <a:p>
            <a:r>
              <a:rPr lang="en-US" dirty="0" smtClean="0"/>
              <a:t>Adenocarcinoma</a:t>
            </a:r>
            <a:endParaRPr lang="en-US" dirty="0"/>
          </a:p>
        </p:txBody>
      </p:sp>
      <p:grpSp>
        <p:nvGrpSpPr>
          <p:cNvPr id="10" name="Group 4"/>
          <p:cNvGrpSpPr>
            <a:grpSpLocks/>
          </p:cNvGrpSpPr>
          <p:nvPr/>
        </p:nvGrpSpPr>
        <p:grpSpPr bwMode="auto">
          <a:xfrm>
            <a:off x="1581438" y="3289043"/>
            <a:ext cx="7283216" cy="2416592"/>
            <a:chOff x="706" y="1370"/>
            <a:chExt cx="4863" cy="1880"/>
          </a:xfrm>
        </p:grpSpPr>
        <p:sp>
          <p:nvSpPr>
            <p:cNvPr id="11" name="Rectangle 5"/>
            <p:cNvSpPr>
              <a:spLocks noChangeArrowheads="1"/>
            </p:cNvSpPr>
            <p:nvPr/>
          </p:nvSpPr>
          <p:spPr bwMode="auto">
            <a:xfrm>
              <a:off x="1959" y="1971"/>
              <a:ext cx="123" cy="239"/>
            </a:xfrm>
            <a:prstGeom prst="rect">
              <a:avLst/>
            </a:prstGeom>
            <a:noFill/>
            <a:ln w="12700">
              <a:noFill/>
              <a:miter lim="800000"/>
              <a:headEnd/>
              <a:tailEnd/>
            </a:ln>
          </p:spPr>
          <p:txBody>
            <a:bodyPr wrap="none" anchor="ctr">
              <a:prstTxWarp prst="textNoShape">
                <a:avLst/>
              </a:prstTxWarp>
              <a:spAutoFit/>
            </a:bodyPr>
            <a:lstStyle/>
            <a:p>
              <a:endParaRPr lang="en-US">
                <a:latin typeface="+mj-lt"/>
              </a:endParaRPr>
            </a:p>
          </p:txBody>
        </p:sp>
        <p:sp>
          <p:nvSpPr>
            <p:cNvPr id="12" name="Text Box 6"/>
            <p:cNvSpPr txBox="1">
              <a:spLocks noChangeArrowheads="1"/>
            </p:cNvSpPr>
            <p:nvPr/>
          </p:nvSpPr>
          <p:spPr bwMode="auto">
            <a:xfrm>
              <a:off x="2010" y="1803"/>
              <a:ext cx="123" cy="239"/>
            </a:xfrm>
            <a:prstGeom prst="rect">
              <a:avLst/>
            </a:prstGeom>
            <a:noFill/>
            <a:ln w="12700">
              <a:noFill/>
              <a:miter lim="800000"/>
              <a:headEnd/>
              <a:tailEnd/>
            </a:ln>
          </p:spPr>
          <p:txBody>
            <a:bodyPr wrap="none">
              <a:prstTxWarp prst="textNoShape">
                <a:avLst/>
              </a:prstTxWarp>
              <a:spAutoFit/>
            </a:bodyPr>
            <a:lstStyle/>
            <a:p>
              <a:pPr algn="ctr" eaLnBrk="0" hangingPunct="0"/>
              <a:endParaRPr lang="en-US" b="1">
                <a:latin typeface="+mj-lt"/>
                <a:ea typeface="Times New Roman" charset="0"/>
                <a:cs typeface="Times New Roman" charset="0"/>
              </a:endParaRPr>
            </a:p>
          </p:txBody>
        </p:sp>
        <p:sp>
          <p:nvSpPr>
            <p:cNvPr id="13" name="AutoShape 7"/>
            <p:cNvSpPr>
              <a:spLocks noChangeArrowheads="1"/>
            </p:cNvSpPr>
            <p:nvPr/>
          </p:nvSpPr>
          <p:spPr bwMode="auto">
            <a:xfrm flipH="1">
              <a:off x="706" y="1370"/>
              <a:ext cx="3852" cy="376"/>
            </a:xfrm>
            <a:prstGeom prst="rtTriangle">
              <a:avLst/>
            </a:prstGeom>
            <a:solidFill>
              <a:schemeClr val="hlink"/>
            </a:solidFill>
            <a:ln w="12700">
              <a:solidFill>
                <a:schemeClr val="tx1"/>
              </a:solidFill>
              <a:miter lim="800000"/>
              <a:headEnd type="none" w="sm" len="sm"/>
              <a:tailEnd type="none" w="sm" len="sm"/>
            </a:ln>
          </p:spPr>
          <p:txBody>
            <a:bodyPr wrap="none" anchor="ctr">
              <a:prstTxWarp prst="textNoShape">
                <a:avLst/>
              </a:prstTxWarp>
            </a:bodyPr>
            <a:lstStyle/>
            <a:p>
              <a:endParaRPr lang="en-US">
                <a:latin typeface="+mj-lt"/>
              </a:endParaRPr>
            </a:p>
          </p:txBody>
        </p:sp>
        <p:sp>
          <p:nvSpPr>
            <p:cNvPr id="14" name="Text Box 8"/>
            <p:cNvSpPr txBox="1">
              <a:spLocks noChangeArrowheads="1"/>
            </p:cNvSpPr>
            <p:nvPr/>
          </p:nvSpPr>
          <p:spPr bwMode="auto">
            <a:xfrm>
              <a:off x="4661" y="1374"/>
              <a:ext cx="908" cy="503"/>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Methylation</a:t>
              </a:r>
            </a:p>
            <a:p>
              <a:pPr eaLnBrk="0" hangingPunct="0"/>
              <a:r>
                <a:rPr lang="en-US" sz="1800" b="1">
                  <a:latin typeface="+mj-lt"/>
                </a:rPr>
                <a:t>events</a:t>
              </a:r>
            </a:p>
          </p:txBody>
        </p:sp>
        <p:sp>
          <p:nvSpPr>
            <p:cNvPr id="15" name="Line 9"/>
            <p:cNvSpPr>
              <a:spLocks noChangeShapeType="1"/>
            </p:cNvSpPr>
            <p:nvPr/>
          </p:nvSpPr>
          <p:spPr bwMode="auto">
            <a:xfrm flipH="1" flipV="1">
              <a:off x="1626" y="1803"/>
              <a:ext cx="0" cy="314"/>
            </a:xfrm>
            <a:prstGeom prst="line">
              <a:avLst/>
            </a:prstGeom>
            <a:noFill/>
            <a:ln w="12700">
              <a:solidFill>
                <a:schemeClr val="tx1"/>
              </a:solidFill>
              <a:round/>
              <a:headEnd type="none" w="sm" len="sm"/>
              <a:tailEnd type="triangle" w="sm" len="sm"/>
            </a:ln>
          </p:spPr>
          <p:txBody>
            <a:bodyPr>
              <a:prstTxWarp prst="textNoShape">
                <a:avLst/>
              </a:prstTxWarp>
            </a:bodyPr>
            <a:lstStyle/>
            <a:p>
              <a:endParaRPr lang="en-US">
                <a:latin typeface="+mj-lt"/>
              </a:endParaRPr>
            </a:p>
          </p:txBody>
        </p:sp>
        <p:sp>
          <p:nvSpPr>
            <p:cNvPr id="16" name="Line 10"/>
            <p:cNvSpPr>
              <a:spLocks noChangeShapeType="1"/>
            </p:cNvSpPr>
            <p:nvPr/>
          </p:nvSpPr>
          <p:spPr bwMode="auto">
            <a:xfrm flipH="1" flipV="1">
              <a:off x="2208" y="1803"/>
              <a:ext cx="0" cy="314"/>
            </a:xfrm>
            <a:prstGeom prst="line">
              <a:avLst/>
            </a:prstGeom>
            <a:noFill/>
            <a:ln w="12700">
              <a:solidFill>
                <a:schemeClr val="tx1"/>
              </a:solidFill>
              <a:round/>
              <a:headEnd type="none" w="sm" len="sm"/>
              <a:tailEnd type="triangle" w="sm" len="sm"/>
            </a:ln>
          </p:spPr>
          <p:txBody>
            <a:bodyPr>
              <a:prstTxWarp prst="textNoShape">
                <a:avLst/>
              </a:prstTxWarp>
            </a:bodyPr>
            <a:lstStyle/>
            <a:p>
              <a:endParaRPr lang="en-US">
                <a:latin typeface="+mj-lt"/>
              </a:endParaRPr>
            </a:p>
          </p:txBody>
        </p:sp>
        <p:sp>
          <p:nvSpPr>
            <p:cNvPr id="17" name="Line 11"/>
            <p:cNvSpPr>
              <a:spLocks noChangeShapeType="1"/>
            </p:cNvSpPr>
            <p:nvPr/>
          </p:nvSpPr>
          <p:spPr bwMode="auto">
            <a:xfrm flipH="1" flipV="1">
              <a:off x="4468" y="1790"/>
              <a:ext cx="0" cy="314"/>
            </a:xfrm>
            <a:prstGeom prst="line">
              <a:avLst/>
            </a:prstGeom>
            <a:noFill/>
            <a:ln w="12700">
              <a:solidFill>
                <a:schemeClr val="tx1"/>
              </a:solidFill>
              <a:round/>
              <a:headEnd type="none" w="sm" len="sm"/>
              <a:tailEnd type="triangle" w="sm" len="sm"/>
            </a:ln>
          </p:spPr>
          <p:txBody>
            <a:bodyPr>
              <a:prstTxWarp prst="textNoShape">
                <a:avLst/>
              </a:prstTxWarp>
            </a:bodyPr>
            <a:lstStyle/>
            <a:p>
              <a:endParaRPr lang="en-US">
                <a:latin typeface="+mj-lt"/>
              </a:endParaRPr>
            </a:p>
          </p:txBody>
        </p:sp>
        <p:sp>
          <p:nvSpPr>
            <p:cNvPr id="24" name="Line 18"/>
            <p:cNvSpPr>
              <a:spLocks noChangeShapeType="1"/>
            </p:cNvSpPr>
            <p:nvPr/>
          </p:nvSpPr>
          <p:spPr bwMode="auto">
            <a:xfrm flipH="1" flipV="1">
              <a:off x="3290" y="1771"/>
              <a:ext cx="0" cy="314"/>
            </a:xfrm>
            <a:prstGeom prst="line">
              <a:avLst/>
            </a:prstGeom>
            <a:noFill/>
            <a:ln w="12700">
              <a:solidFill>
                <a:schemeClr val="tx1"/>
              </a:solidFill>
              <a:round/>
              <a:headEnd type="none" w="sm" len="sm"/>
              <a:tailEnd type="triangle" w="sm" len="sm"/>
            </a:ln>
          </p:spPr>
          <p:txBody>
            <a:bodyPr>
              <a:prstTxWarp prst="textNoShape">
                <a:avLst/>
              </a:prstTxWarp>
            </a:bodyPr>
            <a:lstStyle/>
            <a:p>
              <a:endParaRPr lang="en-US">
                <a:latin typeface="+mj-lt"/>
              </a:endParaRPr>
            </a:p>
          </p:txBody>
        </p:sp>
        <p:sp>
          <p:nvSpPr>
            <p:cNvPr id="25" name="Line 19"/>
            <p:cNvSpPr>
              <a:spLocks noChangeShapeType="1"/>
            </p:cNvSpPr>
            <p:nvPr/>
          </p:nvSpPr>
          <p:spPr bwMode="auto">
            <a:xfrm flipH="1" flipV="1">
              <a:off x="2733" y="1803"/>
              <a:ext cx="0" cy="314"/>
            </a:xfrm>
            <a:prstGeom prst="line">
              <a:avLst/>
            </a:prstGeom>
            <a:noFill/>
            <a:ln w="12700">
              <a:solidFill>
                <a:schemeClr val="tx1"/>
              </a:solidFill>
              <a:round/>
              <a:headEnd type="none" w="sm" len="sm"/>
              <a:tailEnd type="triangle" w="sm" len="sm"/>
            </a:ln>
          </p:spPr>
          <p:txBody>
            <a:bodyPr>
              <a:prstTxWarp prst="textNoShape">
                <a:avLst/>
              </a:prstTxWarp>
            </a:bodyPr>
            <a:lstStyle/>
            <a:p>
              <a:endParaRPr lang="en-US">
                <a:latin typeface="+mj-lt"/>
              </a:endParaRPr>
            </a:p>
          </p:txBody>
        </p:sp>
        <p:sp>
          <p:nvSpPr>
            <p:cNvPr id="26" name="Text Box 20"/>
            <p:cNvSpPr txBox="1">
              <a:spLocks noChangeArrowheads="1"/>
            </p:cNvSpPr>
            <p:nvPr/>
          </p:nvSpPr>
          <p:spPr bwMode="auto">
            <a:xfrm>
              <a:off x="3130" y="2088"/>
              <a:ext cx="362"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p16</a:t>
              </a:r>
            </a:p>
          </p:txBody>
        </p:sp>
        <p:sp>
          <p:nvSpPr>
            <p:cNvPr id="27" name="Text Box 21"/>
            <p:cNvSpPr txBox="1">
              <a:spLocks noChangeArrowheads="1"/>
            </p:cNvSpPr>
            <p:nvPr/>
          </p:nvSpPr>
          <p:spPr bwMode="auto">
            <a:xfrm>
              <a:off x="1152" y="2352"/>
              <a:ext cx="633"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RassF1a</a:t>
              </a:r>
            </a:p>
          </p:txBody>
        </p:sp>
        <p:sp>
          <p:nvSpPr>
            <p:cNvPr id="28" name="Text Box 22"/>
            <p:cNvSpPr txBox="1">
              <a:spLocks noChangeArrowheads="1"/>
            </p:cNvSpPr>
            <p:nvPr/>
          </p:nvSpPr>
          <p:spPr bwMode="auto">
            <a:xfrm>
              <a:off x="1385" y="2123"/>
              <a:ext cx="551"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dirty="0" smtClean="0">
                  <a:latin typeface="+mj-lt"/>
                </a:rPr>
                <a:t>RAR</a:t>
              </a:r>
              <a:r>
                <a:rPr lang="en-US" sz="1800" b="1" dirty="0" smtClean="0">
                  <a:latin typeface="Symbol" charset="2"/>
                  <a:ea typeface="Symbol" charset="2"/>
                  <a:cs typeface="Symbol" charset="2"/>
                </a:rPr>
                <a:t>b</a:t>
              </a:r>
              <a:r>
                <a:rPr lang="en-US" sz="1800" b="1" dirty="0" smtClean="0">
                  <a:latin typeface="+mj-lt"/>
                  <a:ea typeface="Symbol" charset="2"/>
                  <a:cs typeface="Symbol" charset="2"/>
                </a:rPr>
                <a:t>1</a:t>
              </a:r>
              <a:endParaRPr lang="en-US" sz="1800" b="1" dirty="0">
                <a:latin typeface="+mj-lt"/>
                <a:ea typeface="Symbol" charset="2"/>
                <a:cs typeface="Symbol" charset="2"/>
              </a:endParaRPr>
            </a:p>
          </p:txBody>
        </p:sp>
        <p:sp>
          <p:nvSpPr>
            <p:cNvPr id="29" name="Text Box 23"/>
            <p:cNvSpPr txBox="1">
              <a:spLocks noChangeArrowheads="1"/>
            </p:cNvSpPr>
            <p:nvPr/>
          </p:nvSpPr>
          <p:spPr bwMode="auto">
            <a:xfrm>
              <a:off x="4248" y="2143"/>
              <a:ext cx="371"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ASC</a:t>
              </a:r>
            </a:p>
          </p:txBody>
        </p:sp>
        <p:sp>
          <p:nvSpPr>
            <p:cNvPr id="30" name="Text Box 24"/>
            <p:cNvSpPr txBox="1">
              <a:spLocks noChangeArrowheads="1"/>
            </p:cNvSpPr>
            <p:nvPr/>
          </p:nvSpPr>
          <p:spPr bwMode="auto">
            <a:xfrm>
              <a:off x="1938" y="2147"/>
              <a:ext cx="371"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Tert</a:t>
              </a:r>
            </a:p>
          </p:txBody>
        </p:sp>
        <p:sp>
          <p:nvSpPr>
            <p:cNvPr id="31" name="Text Box 25"/>
            <p:cNvSpPr txBox="1">
              <a:spLocks noChangeArrowheads="1"/>
            </p:cNvSpPr>
            <p:nvPr/>
          </p:nvSpPr>
          <p:spPr bwMode="auto">
            <a:xfrm>
              <a:off x="1872" y="2352"/>
              <a:ext cx="567"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MGMT</a:t>
              </a:r>
            </a:p>
          </p:txBody>
        </p:sp>
        <p:sp>
          <p:nvSpPr>
            <p:cNvPr id="32" name="Text Box 26"/>
            <p:cNvSpPr txBox="1">
              <a:spLocks noChangeArrowheads="1"/>
            </p:cNvSpPr>
            <p:nvPr/>
          </p:nvSpPr>
          <p:spPr bwMode="auto">
            <a:xfrm>
              <a:off x="2508" y="2111"/>
              <a:ext cx="464"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DapK</a:t>
              </a:r>
            </a:p>
          </p:txBody>
        </p:sp>
        <p:sp>
          <p:nvSpPr>
            <p:cNvPr id="34" name="Text Box 28"/>
            <p:cNvSpPr txBox="1">
              <a:spLocks noChangeArrowheads="1"/>
            </p:cNvSpPr>
            <p:nvPr/>
          </p:nvSpPr>
          <p:spPr bwMode="auto">
            <a:xfrm>
              <a:off x="1205" y="2588"/>
              <a:ext cx="663"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    APC    </a:t>
              </a:r>
            </a:p>
          </p:txBody>
        </p:sp>
        <p:sp>
          <p:nvSpPr>
            <p:cNvPr id="35" name="Text Box 29"/>
            <p:cNvSpPr txBox="1">
              <a:spLocks noChangeArrowheads="1"/>
            </p:cNvSpPr>
            <p:nvPr/>
          </p:nvSpPr>
          <p:spPr bwMode="auto">
            <a:xfrm>
              <a:off x="1964" y="2588"/>
              <a:ext cx="575"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RUNX3</a:t>
              </a:r>
            </a:p>
          </p:txBody>
        </p:sp>
        <p:sp>
          <p:nvSpPr>
            <p:cNvPr id="36" name="Text Box 30"/>
            <p:cNvSpPr txBox="1">
              <a:spLocks noChangeArrowheads="1"/>
            </p:cNvSpPr>
            <p:nvPr/>
          </p:nvSpPr>
          <p:spPr bwMode="auto">
            <a:xfrm>
              <a:off x="3767" y="2588"/>
              <a:ext cx="438"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LKB1</a:t>
              </a:r>
            </a:p>
          </p:txBody>
        </p:sp>
        <p:sp>
          <p:nvSpPr>
            <p:cNvPr id="37" name="Text Box 31"/>
            <p:cNvSpPr txBox="1">
              <a:spLocks noChangeArrowheads="1"/>
            </p:cNvSpPr>
            <p:nvPr/>
          </p:nvSpPr>
          <p:spPr bwMode="auto">
            <a:xfrm>
              <a:off x="1449" y="2777"/>
              <a:ext cx="1990"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a:latin typeface="+mj-lt"/>
                </a:rPr>
                <a:t>  WIF1             DKK1         DKK3</a:t>
              </a:r>
            </a:p>
          </p:txBody>
        </p:sp>
        <p:sp>
          <p:nvSpPr>
            <p:cNvPr id="38" name="Text Box 32"/>
            <p:cNvSpPr txBox="1">
              <a:spLocks noChangeArrowheads="1"/>
            </p:cNvSpPr>
            <p:nvPr/>
          </p:nvSpPr>
          <p:spPr bwMode="auto">
            <a:xfrm>
              <a:off x="1200" y="2963"/>
              <a:ext cx="1966" cy="287"/>
            </a:xfrm>
            <a:prstGeom prst="rect">
              <a:avLst/>
            </a:prstGeom>
            <a:noFill/>
            <a:ln w="12700">
              <a:noFill/>
              <a:miter lim="800000"/>
              <a:headEnd type="none" w="sm" len="sm"/>
              <a:tailEnd type="none" w="sm" len="sm"/>
            </a:ln>
          </p:spPr>
          <p:txBody>
            <a:bodyPr wrap="none">
              <a:prstTxWarp prst="textNoShape">
                <a:avLst/>
              </a:prstTxWarp>
              <a:spAutoFit/>
            </a:bodyPr>
            <a:lstStyle/>
            <a:p>
              <a:pPr eaLnBrk="0" hangingPunct="0"/>
              <a:r>
                <a:rPr lang="en-US" sz="1800" b="1" dirty="0">
                  <a:latin typeface="+mj-lt"/>
                </a:rPr>
                <a:t>    SFRP2	              SFRP 1, 4, 5</a:t>
              </a:r>
            </a:p>
          </p:txBody>
        </p:sp>
      </p:grpSp>
      <p:sp>
        <p:nvSpPr>
          <p:cNvPr id="39" name="TextBox 8"/>
          <p:cNvSpPr txBox="1">
            <a:spLocks noChangeArrowheads="1"/>
          </p:cNvSpPr>
          <p:nvPr/>
        </p:nvSpPr>
        <p:spPr bwMode="auto">
          <a:xfrm>
            <a:off x="1249145" y="6078218"/>
            <a:ext cx="5399412" cy="738664"/>
          </a:xfrm>
          <a:prstGeom prst="rect">
            <a:avLst/>
          </a:prstGeom>
          <a:noFill/>
          <a:ln w="9525">
            <a:noFill/>
            <a:miter lim="800000"/>
            <a:headEnd/>
            <a:tailEnd/>
          </a:ln>
        </p:spPr>
        <p:txBody>
          <a:bodyPr wrap="square">
            <a:prstTxWarp prst="textNoShape">
              <a:avLst/>
            </a:prstTxWarp>
            <a:spAutoFit/>
          </a:bodyPr>
          <a:lstStyle/>
          <a:p>
            <a:r>
              <a:rPr lang="en-US" sz="1400" dirty="0" smtClean="0"/>
              <a:t>(</a:t>
            </a:r>
            <a:r>
              <a:rPr lang="en-US" sz="1400" dirty="0" err="1" smtClean="0"/>
              <a:t>Licchesi</a:t>
            </a:r>
            <a:r>
              <a:rPr lang="en-US" sz="1400" dirty="0" smtClean="0"/>
              <a:t> et </a:t>
            </a:r>
            <a:r>
              <a:rPr lang="en-US" sz="1400" dirty="0"/>
              <a:t>al, </a:t>
            </a:r>
            <a:r>
              <a:rPr lang="en-US" sz="1400" i="1" dirty="0" smtClean="0"/>
              <a:t>Clinical Cancer Research</a:t>
            </a:r>
            <a:r>
              <a:rPr lang="en-US" sz="1400" dirty="0" smtClean="0"/>
              <a:t>, 2008)</a:t>
            </a:r>
          </a:p>
          <a:p>
            <a:r>
              <a:rPr lang="en-US" sz="1400" dirty="0" smtClean="0"/>
              <a:t>(</a:t>
            </a:r>
            <a:r>
              <a:rPr lang="en-US" sz="1400" dirty="0" err="1" smtClean="0"/>
              <a:t>Licchesi</a:t>
            </a:r>
            <a:r>
              <a:rPr lang="en-US" sz="1400" dirty="0" smtClean="0"/>
              <a:t> et al, </a:t>
            </a:r>
            <a:r>
              <a:rPr lang="en-US" sz="1400" i="1" dirty="0" smtClean="0"/>
              <a:t>Oncogene</a:t>
            </a:r>
            <a:r>
              <a:rPr lang="en-US" sz="1400" dirty="0" smtClean="0"/>
              <a:t>, 2008)</a:t>
            </a:r>
          </a:p>
          <a:p>
            <a:endParaRPr lang="en-US" sz="1400" dirty="0"/>
          </a:p>
        </p:txBody>
      </p:sp>
    </p:spTree>
    <p:extLst>
      <p:ext uri="{BB962C8B-B14F-4D97-AF65-F5344CB8AC3E}">
        <p14:creationId xmlns:p14="http://schemas.microsoft.com/office/powerpoint/2010/main" val="376094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Content Placeholder 6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0742" y="2079756"/>
            <a:ext cx="2884613" cy="4022725"/>
          </a:xfrm>
        </p:spPr>
      </p:pic>
      <p:grpSp>
        <p:nvGrpSpPr>
          <p:cNvPr id="3" name="Group 2"/>
          <p:cNvGrpSpPr/>
          <p:nvPr/>
        </p:nvGrpSpPr>
        <p:grpSpPr>
          <a:xfrm>
            <a:off x="6245355" y="4245725"/>
            <a:ext cx="2750744" cy="1941102"/>
            <a:chOff x="6393256" y="2940626"/>
            <a:chExt cx="2750744" cy="1941102"/>
          </a:xfrm>
        </p:grpSpPr>
        <p:pic>
          <p:nvPicPr>
            <p:cNvPr id="4" name="Picture 3"/>
            <p:cNvPicPr>
              <a:picLocks/>
            </p:cNvPicPr>
            <p:nvPr/>
          </p:nvPicPr>
          <p:blipFill rotWithShape="1">
            <a:blip r:embed="rId3"/>
            <a:srcRect t="6605"/>
            <a:stretch/>
          </p:blipFill>
          <p:spPr>
            <a:xfrm>
              <a:off x="6393256" y="2940626"/>
              <a:ext cx="2750744" cy="1941102"/>
            </a:xfrm>
            <a:prstGeom prst="rect">
              <a:avLst/>
            </a:prstGeom>
          </p:spPr>
        </p:pic>
        <p:sp>
          <p:nvSpPr>
            <p:cNvPr id="65" name="TextBox 64"/>
            <p:cNvSpPr txBox="1"/>
            <p:nvPr/>
          </p:nvSpPr>
          <p:spPr>
            <a:xfrm>
              <a:off x="8455758" y="4288390"/>
              <a:ext cx="687130" cy="209521"/>
            </a:xfrm>
            <a:prstGeom prst="rect">
              <a:avLst/>
            </a:prstGeom>
            <a:noFill/>
          </p:spPr>
          <p:txBody>
            <a:bodyPr wrap="square" lIns="72723" tIns="36363" rIns="72723" bIns="36363" rtlCol="0">
              <a:spAutoFit/>
            </a:bodyPr>
            <a:lstStyle/>
            <a:p>
              <a:r>
                <a:rPr lang="en-US" sz="1100" b="1" i="1" dirty="0"/>
                <a:t>BRCA1</a:t>
              </a:r>
            </a:p>
          </p:txBody>
        </p:sp>
      </p:grpSp>
      <p:sp>
        <p:nvSpPr>
          <p:cNvPr id="79" name="Title 1"/>
          <p:cNvSpPr>
            <a:spLocks noGrp="1"/>
          </p:cNvSpPr>
          <p:nvPr>
            <p:ph type="title"/>
          </p:nvPr>
        </p:nvSpPr>
        <p:spPr>
          <a:xfrm>
            <a:off x="822960" y="286604"/>
            <a:ext cx="7543800" cy="1450757"/>
          </a:xfrm>
        </p:spPr>
        <p:txBody>
          <a:bodyPr/>
          <a:lstStyle/>
          <a:p>
            <a:r>
              <a:rPr lang="en-US" dirty="0"/>
              <a:t>DREAMing</a:t>
            </a:r>
            <a:br>
              <a:rPr lang="en-US" dirty="0"/>
            </a:br>
            <a:r>
              <a:rPr lang="en-US" sz="2800" dirty="0"/>
              <a:t>Fundamentals</a:t>
            </a:r>
            <a:endParaRPr lang="en-US" dirty="0"/>
          </a:p>
        </p:txBody>
      </p:sp>
      <p:grpSp>
        <p:nvGrpSpPr>
          <p:cNvPr id="75" name="Group 74"/>
          <p:cNvGrpSpPr/>
          <p:nvPr/>
        </p:nvGrpSpPr>
        <p:grpSpPr>
          <a:xfrm>
            <a:off x="144764" y="2822053"/>
            <a:ext cx="3114036" cy="2005262"/>
            <a:chOff x="1793565" y="1898193"/>
            <a:chExt cx="3043678" cy="1994355"/>
          </a:xfrm>
        </p:grpSpPr>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565" y="1898193"/>
              <a:ext cx="3043678" cy="1994355"/>
            </a:xfrm>
            <a:prstGeom prst="rect">
              <a:avLst/>
            </a:prstGeom>
          </p:spPr>
        </p:pic>
        <p:sp>
          <p:nvSpPr>
            <p:cNvPr id="81" name="TextBox 80"/>
            <p:cNvSpPr txBox="1"/>
            <p:nvPr/>
          </p:nvSpPr>
          <p:spPr>
            <a:xfrm>
              <a:off x="2306472" y="2374522"/>
              <a:ext cx="1115865" cy="260187"/>
            </a:xfrm>
            <a:prstGeom prst="rect">
              <a:avLst/>
            </a:prstGeom>
            <a:noFill/>
          </p:spPr>
          <p:txBody>
            <a:bodyPr wrap="none" rtlCol="0">
              <a:spAutoFit/>
            </a:bodyPr>
            <a:lstStyle/>
            <a:p>
              <a:r>
                <a:rPr lang="en-US" sz="1100" dirty="0">
                  <a:solidFill>
                    <a:schemeClr val="bg2">
                      <a:lumMod val="50000"/>
                    </a:schemeClr>
                  </a:solidFill>
                </a:rPr>
                <a:t>Methylated DNA</a:t>
              </a:r>
            </a:p>
          </p:txBody>
        </p:sp>
        <p:sp>
          <p:nvSpPr>
            <p:cNvPr id="82" name="TextBox 81"/>
            <p:cNvSpPr txBox="1"/>
            <p:nvPr/>
          </p:nvSpPr>
          <p:spPr>
            <a:xfrm>
              <a:off x="2210203" y="2706381"/>
              <a:ext cx="1216078" cy="252535"/>
            </a:xfrm>
            <a:prstGeom prst="rect">
              <a:avLst/>
            </a:prstGeom>
            <a:noFill/>
            <a:ln>
              <a:noFill/>
            </a:ln>
          </p:spPr>
          <p:txBody>
            <a:bodyPr wrap="square" rtlCol="0">
              <a:spAutoFit/>
            </a:bodyPr>
            <a:lstStyle/>
            <a:p>
              <a:r>
                <a:rPr lang="en-US" sz="1050">
                  <a:solidFill>
                    <a:schemeClr val="tx1">
                      <a:lumMod val="50000"/>
                      <a:lumOff val="50000"/>
                    </a:schemeClr>
                  </a:solidFill>
                </a:rPr>
                <a:t>Unmethylated DNA</a:t>
              </a:r>
              <a:endParaRPr lang="en-US" sz="1050" dirty="0">
                <a:solidFill>
                  <a:schemeClr val="tx1">
                    <a:lumMod val="50000"/>
                    <a:lumOff val="50000"/>
                  </a:schemeClr>
                </a:solidFill>
              </a:endParaRPr>
            </a:p>
          </p:txBody>
        </p:sp>
        <p:cxnSp>
          <p:nvCxnSpPr>
            <p:cNvPr id="83" name="Straight Connector 82"/>
            <p:cNvCxnSpPr/>
            <p:nvPr/>
          </p:nvCxnSpPr>
          <p:spPr>
            <a:xfrm>
              <a:off x="3380488" y="2516466"/>
              <a:ext cx="286473"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380487" y="2821409"/>
              <a:ext cx="28647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85" name="Picture 84"/>
          <p:cNvPicPr>
            <a:picLocks noChangeAspect="1"/>
          </p:cNvPicPr>
          <p:nvPr/>
        </p:nvPicPr>
        <p:blipFill rotWithShape="1">
          <a:blip r:embed="rId5">
            <a:extLst>
              <a:ext uri="{28A0092B-C50C-407E-A947-70E740481C1C}">
                <a14:useLocalDpi xmlns:a14="http://schemas.microsoft.com/office/drawing/2010/main" val="0"/>
              </a:ext>
            </a:extLst>
          </a:blip>
          <a:srcRect l="3728" t="68658" r="26913" b="22932"/>
          <a:stretch/>
        </p:blipFill>
        <p:spPr>
          <a:xfrm>
            <a:off x="578701" y="2174067"/>
            <a:ext cx="2246161" cy="272346"/>
          </a:xfrm>
          <a:prstGeom prst="rect">
            <a:avLst/>
          </a:prstGeom>
        </p:spPr>
      </p:pic>
      <p:pic>
        <p:nvPicPr>
          <p:cNvPr id="86" name="Picture 85"/>
          <p:cNvPicPr>
            <a:picLocks noChangeAspect="1"/>
          </p:cNvPicPr>
          <p:nvPr/>
        </p:nvPicPr>
        <p:blipFill rotWithShape="1">
          <a:blip r:embed="rId5">
            <a:extLst>
              <a:ext uri="{28A0092B-C50C-407E-A947-70E740481C1C}">
                <a14:useLocalDpi xmlns:a14="http://schemas.microsoft.com/office/drawing/2010/main" val="0"/>
              </a:ext>
            </a:extLst>
          </a:blip>
          <a:srcRect l="3728" t="21408" r="26913" b="70442"/>
          <a:stretch/>
        </p:blipFill>
        <p:spPr>
          <a:xfrm>
            <a:off x="578701" y="2522097"/>
            <a:ext cx="2246161" cy="263924"/>
          </a:xfrm>
          <a:prstGeom prst="rect">
            <a:avLst/>
          </a:prstGeom>
        </p:spPr>
      </p:pic>
      <p:grpSp>
        <p:nvGrpSpPr>
          <p:cNvPr id="87" name="Group 86"/>
          <p:cNvGrpSpPr/>
          <p:nvPr/>
        </p:nvGrpSpPr>
        <p:grpSpPr>
          <a:xfrm>
            <a:off x="669527" y="1772209"/>
            <a:ext cx="1603292" cy="430887"/>
            <a:chOff x="4912087" y="2328712"/>
            <a:chExt cx="3964955" cy="964748"/>
          </a:xfrm>
        </p:grpSpPr>
        <p:grpSp>
          <p:nvGrpSpPr>
            <p:cNvPr id="88" name="Group 87"/>
            <p:cNvGrpSpPr/>
            <p:nvPr/>
          </p:nvGrpSpPr>
          <p:grpSpPr>
            <a:xfrm>
              <a:off x="4912087" y="2652466"/>
              <a:ext cx="3964955" cy="295514"/>
              <a:chOff x="4912087" y="2737995"/>
              <a:chExt cx="3964955" cy="295514"/>
            </a:xfrm>
          </p:grpSpPr>
          <p:sp>
            <p:nvSpPr>
              <p:cNvPr id="90" name="Right Arrow 89"/>
              <p:cNvSpPr/>
              <p:nvPr/>
            </p:nvSpPr>
            <p:spPr>
              <a:xfrm>
                <a:off x="4912087" y="2737995"/>
                <a:ext cx="626457" cy="295514"/>
              </a:xfrm>
              <a:prstGeom prst="rightArrow">
                <a:avLst/>
              </a:prstGeom>
              <a:pattFill prst="wdUpDiag">
                <a:fgClr>
                  <a:schemeClr val="accent6"/>
                </a:fgClr>
                <a:bgClr>
                  <a:schemeClr val="accent4"/>
                </a:bgClr>
              </a:patt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1" name="Right Arrow 90"/>
              <p:cNvSpPr/>
              <p:nvPr/>
            </p:nvSpPr>
            <p:spPr>
              <a:xfrm flipH="1">
                <a:off x="8250585" y="2737995"/>
                <a:ext cx="626457" cy="295514"/>
              </a:xfrm>
              <a:prstGeom prst="rightArrow">
                <a:avLst/>
              </a:prstGeom>
              <a:pattFill prst="wdUpDiag">
                <a:fgClr>
                  <a:schemeClr val="accent6"/>
                </a:fgClr>
                <a:bgClr>
                  <a:schemeClr val="accent4"/>
                </a:bgClr>
              </a:patt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89" name="TextBox 88"/>
            <p:cNvSpPr txBox="1"/>
            <p:nvPr/>
          </p:nvSpPr>
          <p:spPr>
            <a:xfrm>
              <a:off x="5578422" y="2328712"/>
              <a:ext cx="2860178" cy="964748"/>
            </a:xfrm>
            <a:prstGeom prst="rect">
              <a:avLst/>
            </a:prstGeom>
            <a:noFill/>
          </p:spPr>
          <p:txBody>
            <a:bodyPr wrap="square" rtlCol="0">
              <a:spAutoFit/>
            </a:bodyPr>
            <a:lstStyle/>
            <a:p>
              <a:pPr algn="ctr"/>
              <a:r>
                <a:rPr lang="en-US" sz="1100" dirty="0">
                  <a:solidFill>
                    <a:srgbClr val="00B050"/>
                  </a:solidFill>
                </a:rPr>
                <a:t>Methylation Preferred</a:t>
              </a:r>
            </a:p>
          </p:txBody>
        </p:sp>
      </p:grpSp>
      <p:pic>
        <p:nvPicPr>
          <p:cNvPr id="69" name="Picture 6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4733" y="2079756"/>
            <a:ext cx="2098502" cy="1970022"/>
          </a:xfrm>
          <a:prstGeom prst="rect">
            <a:avLst/>
          </a:prstGeom>
        </p:spPr>
      </p:pic>
      <p:sp>
        <p:nvSpPr>
          <p:cNvPr id="92" name="Text Box 9"/>
          <p:cNvSpPr txBox="1">
            <a:spLocks noChangeArrowheads="1"/>
          </p:cNvSpPr>
          <p:nvPr/>
        </p:nvSpPr>
        <p:spPr bwMode="auto">
          <a:xfrm>
            <a:off x="7007629" y="6151156"/>
            <a:ext cx="21363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800" dirty="0" err="1"/>
              <a:t>Pisanic</a:t>
            </a:r>
            <a:r>
              <a:rPr lang="en-US" sz="800" dirty="0"/>
              <a:t> II, </a:t>
            </a:r>
            <a:r>
              <a:rPr lang="en-US" sz="800" dirty="0" err="1"/>
              <a:t>et.al</a:t>
            </a:r>
            <a:r>
              <a:rPr lang="en-US" sz="800" dirty="0"/>
              <a:t>. </a:t>
            </a:r>
            <a:r>
              <a:rPr lang="en-US" sz="800" i="1" dirty="0" err="1"/>
              <a:t>Nucl</a:t>
            </a:r>
            <a:r>
              <a:rPr lang="en-US" sz="800" i="1" dirty="0"/>
              <a:t>. Acids Res. </a:t>
            </a:r>
            <a:r>
              <a:rPr lang="en-US" sz="800" dirty="0"/>
              <a:t>(2015)</a:t>
            </a:r>
            <a:endParaRPr lang="en-US" altLang="x-none" sz="800" dirty="0">
              <a:latin typeface="Helvetica" charset="0"/>
            </a:endParaRPr>
          </a:p>
        </p:txBody>
      </p:sp>
      <p:grpSp>
        <p:nvGrpSpPr>
          <p:cNvPr id="2" name="Group 1"/>
          <p:cNvGrpSpPr/>
          <p:nvPr/>
        </p:nvGrpSpPr>
        <p:grpSpPr>
          <a:xfrm>
            <a:off x="4681090" y="4307369"/>
            <a:ext cx="695891" cy="369332"/>
            <a:chOff x="4681090" y="4307369"/>
            <a:chExt cx="695891" cy="369332"/>
          </a:xfrm>
        </p:grpSpPr>
        <p:sp>
          <p:nvSpPr>
            <p:cNvPr id="23" name="TextBox 22"/>
            <p:cNvSpPr txBox="1"/>
            <p:nvPr/>
          </p:nvSpPr>
          <p:spPr>
            <a:xfrm>
              <a:off x="4777484" y="4307369"/>
              <a:ext cx="535852" cy="369332"/>
            </a:xfrm>
            <a:prstGeom prst="rect">
              <a:avLst/>
            </a:prstGeom>
            <a:noFill/>
          </p:spPr>
          <p:txBody>
            <a:bodyPr wrap="none" rtlCol="0">
              <a:spAutoFit/>
            </a:bodyPr>
            <a:lstStyle/>
            <a:p>
              <a:r>
                <a:rPr lang="el-GR" dirty="0"/>
                <a:t>Δ</a:t>
              </a:r>
              <a:r>
                <a:rPr lang="en-US" dirty="0"/>
                <a:t>T</a:t>
              </a:r>
              <a:r>
                <a:rPr lang="en-US" baseline="-25000" dirty="0"/>
                <a:t>m</a:t>
              </a:r>
              <a:endParaRPr lang="en-US" dirty="0"/>
            </a:p>
          </p:txBody>
        </p:sp>
        <p:cxnSp>
          <p:nvCxnSpPr>
            <p:cNvPr id="24" name="Straight Arrow Connector 23"/>
            <p:cNvCxnSpPr/>
            <p:nvPr/>
          </p:nvCxnSpPr>
          <p:spPr>
            <a:xfrm flipV="1">
              <a:off x="5184193" y="4492035"/>
              <a:ext cx="19278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681090" y="4499490"/>
              <a:ext cx="19278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5421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dissolv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up)">
                                      <p:cBhvr>
                                        <p:cTn id="12" dur="10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dissolve">
                                      <p:cBhvr>
                                        <p:cTn id="22" dur="10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724" t="10192" r="9453" b="19719"/>
          <a:stretch/>
        </p:blipFill>
        <p:spPr>
          <a:xfrm>
            <a:off x="609532" y="2439131"/>
            <a:ext cx="7970655" cy="2332874"/>
          </a:xfrm>
          <a:prstGeom prst="rect">
            <a:avLst/>
          </a:prstGeom>
        </p:spPr>
      </p:pic>
      <p:sp>
        <p:nvSpPr>
          <p:cNvPr id="7" name="Title 1"/>
          <p:cNvSpPr>
            <a:spLocks noGrp="1"/>
          </p:cNvSpPr>
          <p:nvPr>
            <p:ph type="title"/>
          </p:nvPr>
        </p:nvSpPr>
        <p:spPr>
          <a:xfrm>
            <a:off x="822960" y="286604"/>
            <a:ext cx="7543800" cy="1450757"/>
          </a:xfrm>
        </p:spPr>
        <p:txBody>
          <a:bodyPr/>
          <a:lstStyle/>
          <a:p>
            <a:r>
              <a:rPr lang="en-US" dirty="0"/>
              <a:t>DREAMing</a:t>
            </a:r>
            <a:br>
              <a:rPr lang="en-US" dirty="0"/>
            </a:br>
            <a:r>
              <a:rPr lang="en-US" sz="2800" u="sng" dirty="0"/>
              <a:t>D</a:t>
            </a:r>
            <a:r>
              <a:rPr lang="en-US" sz="2800" dirty="0"/>
              <a:t>iscrimination of </a:t>
            </a:r>
            <a:r>
              <a:rPr lang="en-US" sz="2800" u="sng" dirty="0"/>
              <a:t>R</a:t>
            </a:r>
            <a:r>
              <a:rPr lang="en-US" sz="2800" dirty="0"/>
              <a:t>are </a:t>
            </a:r>
            <a:r>
              <a:rPr lang="en-US" sz="2800" u="sng" dirty="0" err="1"/>
              <a:t>E</a:t>
            </a:r>
            <a:r>
              <a:rPr lang="en-US" sz="2800" dirty="0" err="1"/>
              <a:t>pi</a:t>
            </a:r>
            <a:r>
              <a:rPr lang="en-US" sz="2800" u="sng" dirty="0" err="1"/>
              <a:t>A</a:t>
            </a:r>
            <a:r>
              <a:rPr lang="en-US" sz="2800" dirty="0" err="1"/>
              <a:t>lleles</a:t>
            </a:r>
            <a:r>
              <a:rPr lang="en-US" sz="2800" dirty="0"/>
              <a:t> by </a:t>
            </a:r>
            <a:r>
              <a:rPr lang="en-US" sz="2800" u="sng" dirty="0"/>
              <a:t>M</a:t>
            </a:r>
            <a:r>
              <a:rPr lang="en-US" sz="2800" dirty="0"/>
              <a:t>elt</a:t>
            </a:r>
            <a:endParaRPr lang="en-US" dirty="0"/>
          </a:p>
        </p:txBody>
      </p:sp>
    </p:spTree>
    <p:extLst>
      <p:ext uri="{BB962C8B-B14F-4D97-AF65-F5344CB8AC3E}">
        <p14:creationId xmlns:p14="http://schemas.microsoft.com/office/powerpoint/2010/main" val="1504961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50784"/>
            <a:ext cx="4473832" cy="2595305"/>
          </a:xfrm>
          <a:prstGeom prst="rect">
            <a:avLst/>
          </a:prstGeom>
        </p:spPr>
      </p:pic>
      <p:sp>
        <p:nvSpPr>
          <p:cNvPr id="5" name="TextBox 4"/>
          <p:cNvSpPr txBox="1"/>
          <p:nvPr/>
        </p:nvSpPr>
        <p:spPr>
          <a:xfrm>
            <a:off x="624481" y="1386349"/>
            <a:ext cx="1818425" cy="1015663"/>
          </a:xfrm>
          <a:prstGeom prst="rect">
            <a:avLst/>
          </a:prstGeom>
          <a:noFill/>
        </p:spPr>
        <p:txBody>
          <a:bodyPr wrap="square" rtlCol="0">
            <a:spAutoFit/>
          </a:bodyPr>
          <a:lstStyle/>
          <a:p>
            <a:r>
              <a:rPr lang="en-US" dirty="0" smtClean="0"/>
              <a:t>CDO1</a:t>
            </a:r>
          </a:p>
          <a:p>
            <a:r>
              <a:rPr lang="en-US" sz="1400" dirty="0" smtClean="0"/>
              <a:t>10 of 6-10 estimated.</a:t>
            </a:r>
          </a:p>
          <a:p>
            <a:r>
              <a:rPr lang="en-US" sz="1400" dirty="0" smtClean="0"/>
              <a:t>400 unmethylated genomes per well</a:t>
            </a:r>
            <a:endParaRPr lang="en-US" sz="1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83743"/>
            <a:ext cx="4465757" cy="2590620"/>
          </a:xfrm>
          <a:prstGeom prst="rect">
            <a:avLst/>
          </a:prstGeom>
        </p:spPr>
      </p:pic>
      <p:sp>
        <p:nvSpPr>
          <p:cNvPr id="8" name="TextBox 7"/>
          <p:cNvSpPr txBox="1"/>
          <p:nvPr/>
        </p:nvSpPr>
        <p:spPr>
          <a:xfrm>
            <a:off x="624480" y="4119307"/>
            <a:ext cx="1818425" cy="1015663"/>
          </a:xfrm>
          <a:prstGeom prst="rect">
            <a:avLst/>
          </a:prstGeom>
          <a:noFill/>
        </p:spPr>
        <p:txBody>
          <a:bodyPr wrap="square" rtlCol="0">
            <a:spAutoFit/>
          </a:bodyPr>
          <a:lstStyle/>
          <a:p>
            <a:r>
              <a:rPr lang="en-US" dirty="0" smtClean="0"/>
              <a:t>TAC1</a:t>
            </a:r>
          </a:p>
          <a:p>
            <a:r>
              <a:rPr lang="en-US" sz="1400" dirty="0" smtClean="0"/>
              <a:t>7 of 6-10 estimated.</a:t>
            </a:r>
          </a:p>
          <a:p>
            <a:r>
              <a:rPr lang="en-US" sz="1400" dirty="0"/>
              <a:t>5</a:t>
            </a:r>
            <a:r>
              <a:rPr lang="en-US" sz="1400" dirty="0" smtClean="0"/>
              <a:t>00 unmethylated genomes per well</a:t>
            </a:r>
            <a:endParaRPr lang="en-US" sz="14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995" y="1150785"/>
            <a:ext cx="4473832" cy="2595305"/>
          </a:xfrm>
          <a:prstGeom prst="rect">
            <a:avLst/>
          </a:prstGeom>
        </p:spPr>
      </p:pic>
      <p:sp>
        <p:nvSpPr>
          <p:cNvPr id="10" name="TextBox 9"/>
          <p:cNvSpPr txBox="1"/>
          <p:nvPr/>
        </p:nvSpPr>
        <p:spPr>
          <a:xfrm>
            <a:off x="5181732" y="1312197"/>
            <a:ext cx="1818425" cy="1015663"/>
          </a:xfrm>
          <a:prstGeom prst="rect">
            <a:avLst/>
          </a:prstGeom>
          <a:noFill/>
        </p:spPr>
        <p:txBody>
          <a:bodyPr wrap="square" rtlCol="0">
            <a:spAutoFit/>
          </a:bodyPr>
          <a:lstStyle/>
          <a:p>
            <a:r>
              <a:rPr lang="en-US" dirty="0" smtClean="0"/>
              <a:t>SOX17</a:t>
            </a:r>
          </a:p>
          <a:p>
            <a:r>
              <a:rPr lang="en-US" sz="1400" dirty="0"/>
              <a:t>8</a:t>
            </a:r>
            <a:r>
              <a:rPr lang="en-US" sz="1400" dirty="0" smtClean="0"/>
              <a:t> of 6-10 estimated.</a:t>
            </a:r>
          </a:p>
          <a:p>
            <a:r>
              <a:rPr lang="en-US" sz="1400" dirty="0" smtClean="0"/>
              <a:t>400 unmethylated genomes per well</a:t>
            </a:r>
            <a:endParaRPr lang="en-US" sz="1400"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995" y="3907502"/>
            <a:ext cx="4465756" cy="2590620"/>
          </a:xfrm>
          <a:prstGeom prst="rect">
            <a:avLst/>
          </a:prstGeom>
        </p:spPr>
      </p:pic>
      <p:sp>
        <p:nvSpPr>
          <p:cNvPr id="12" name="TextBox 11"/>
          <p:cNvSpPr txBox="1"/>
          <p:nvPr/>
        </p:nvSpPr>
        <p:spPr>
          <a:xfrm>
            <a:off x="5181732" y="4130850"/>
            <a:ext cx="1818425" cy="1015663"/>
          </a:xfrm>
          <a:prstGeom prst="rect">
            <a:avLst/>
          </a:prstGeom>
          <a:noFill/>
        </p:spPr>
        <p:txBody>
          <a:bodyPr wrap="square" rtlCol="0">
            <a:spAutoFit/>
          </a:bodyPr>
          <a:lstStyle/>
          <a:p>
            <a:r>
              <a:rPr lang="en-US" dirty="0" smtClean="0"/>
              <a:t>HOXA9</a:t>
            </a:r>
          </a:p>
          <a:p>
            <a:r>
              <a:rPr lang="en-US" sz="1400" dirty="0" smtClean="0"/>
              <a:t>7 of 6-10 estimated.</a:t>
            </a:r>
          </a:p>
          <a:p>
            <a:r>
              <a:rPr lang="en-US" sz="1400" dirty="0"/>
              <a:t>5</a:t>
            </a:r>
            <a:r>
              <a:rPr lang="en-US" sz="1400" dirty="0" smtClean="0"/>
              <a:t>00 unmethylated genomes per well</a:t>
            </a:r>
            <a:endParaRPr lang="en-US" sz="1400" dirty="0"/>
          </a:p>
        </p:txBody>
      </p:sp>
      <p:sp>
        <p:nvSpPr>
          <p:cNvPr id="13" name="Title 12"/>
          <p:cNvSpPr>
            <a:spLocks noGrp="1"/>
          </p:cNvSpPr>
          <p:nvPr>
            <p:ph type="title"/>
          </p:nvPr>
        </p:nvSpPr>
        <p:spPr>
          <a:xfrm>
            <a:off x="1357855" y="226229"/>
            <a:ext cx="7886700" cy="1325563"/>
          </a:xfrm>
        </p:spPr>
        <p:txBody>
          <a:bodyPr>
            <a:normAutofit/>
          </a:bodyPr>
          <a:lstStyle/>
          <a:p>
            <a:r>
              <a:rPr lang="en-US" sz="3200" smtClean="0"/>
              <a:t>Lung Cancer </a:t>
            </a:r>
            <a:r>
              <a:rPr lang="en-US" sz="3200" dirty="0" smtClean="0"/>
              <a:t>DREAMing Assays</a:t>
            </a:r>
            <a:br>
              <a:rPr lang="en-US" sz="3200" dirty="0" smtClean="0"/>
            </a:br>
            <a:endParaRPr lang="en-US" sz="3200" dirty="0"/>
          </a:p>
        </p:txBody>
      </p:sp>
    </p:spTree>
    <p:extLst>
      <p:ext uri="{BB962C8B-B14F-4D97-AF65-F5344CB8AC3E}">
        <p14:creationId xmlns:p14="http://schemas.microsoft.com/office/powerpoint/2010/main" val="1757425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18502" y="942956"/>
            <a:ext cx="8119098" cy="5229243"/>
            <a:chOff x="478657" y="1848891"/>
            <a:chExt cx="4789118" cy="3558019"/>
          </a:xfrm>
        </p:grpSpPr>
        <p:grpSp>
          <p:nvGrpSpPr>
            <p:cNvPr id="33" name="Group 32">
              <a:extLst>
                <a:ext uri="{FF2B5EF4-FFF2-40B4-BE49-F238E27FC236}">
                  <a16:creationId xmlns="" xmlns:a16="http://schemas.microsoft.com/office/drawing/2014/main" id="{DD18EC7F-E41F-8643-A9FC-DCEE13D67A66}"/>
                </a:ext>
              </a:extLst>
            </p:cNvPr>
            <p:cNvGrpSpPr/>
            <p:nvPr/>
          </p:nvGrpSpPr>
          <p:grpSpPr>
            <a:xfrm>
              <a:off x="478657" y="1848891"/>
              <a:ext cx="4789118" cy="3467446"/>
              <a:chOff x="638210" y="1322188"/>
              <a:chExt cx="6385490" cy="4623261"/>
            </a:xfrm>
          </p:grpSpPr>
          <p:pic>
            <p:nvPicPr>
              <p:cNvPr id="17" name="Picture 16">
                <a:extLst>
                  <a:ext uri="{FF2B5EF4-FFF2-40B4-BE49-F238E27FC236}">
                    <a16:creationId xmlns="" xmlns:a16="http://schemas.microsoft.com/office/drawing/2014/main" id="{C71E75D3-B65B-4B44-9257-C66D187AF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52" y="4096122"/>
                <a:ext cx="2680678" cy="1849327"/>
              </a:xfrm>
              <a:prstGeom prst="rect">
                <a:avLst/>
              </a:prstGeom>
            </p:spPr>
          </p:pic>
          <p:pic>
            <p:nvPicPr>
              <p:cNvPr id="13" name="Picture 12">
                <a:extLst>
                  <a:ext uri="{FF2B5EF4-FFF2-40B4-BE49-F238E27FC236}">
                    <a16:creationId xmlns="" xmlns:a16="http://schemas.microsoft.com/office/drawing/2014/main" id="{0862B0FE-B8C3-874C-B141-0D6FD4AC2D5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Effect>
                          <a14:brightnessContrast bright="50000" contrast="100000"/>
                        </a14:imgEffect>
                      </a14:imgLayer>
                    </a14:imgProps>
                  </a:ext>
                  <a:ext uri="{28A0092B-C50C-407E-A947-70E740481C1C}">
                    <a14:useLocalDpi xmlns:a14="http://schemas.microsoft.com/office/drawing/2010/main" val="0"/>
                  </a:ext>
                </a:extLst>
              </a:blip>
              <a:srcRect/>
              <a:stretch>
                <a:fillRect/>
              </a:stretch>
            </p:blipFill>
            <p:spPr bwMode="auto">
              <a:xfrm>
                <a:off x="3810122" y="1408922"/>
                <a:ext cx="2938835" cy="225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grpSp>
            <p:nvGrpSpPr>
              <p:cNvPr id="31" name="Group 30">
                <a:extLst>
                  <a:ext uri="{FF2B5EF4-FFF2-40B4-BE49-F238E27FC236}">
                    <a16:creationId xmlns="" xmlns:a16="http://schemas.microsoft.com/office/drawing/2014/main" id="{BB2C8FB1-8BCA-4544-99DC-72CD1455AAEA}"/>
                  </a:ext>
                </a:extLst>
              </p:cNvPr>
              <p:cNvGrpSpPr/>
              <p:nvPr/>
            </p:nvGrpSpPr>
            <p:grpSpPr>
              <a:xfrm>
                <a:off x="4117228" y="4045404"/>
                <a:ext cx="2649366" cy="1785144"/>
                <a:chOff x="4117228" y="3995976"/>
                <a:chExt cx="2649366" cy="1785144"/>
              </a:xfrm>
            </p:grpSpPr>
            <p:pic>
              <p:nvPicPr>
                <p:cNvPr id="21" name="Picture 20">
                  <a:extLst>
                    <a:ext uri="{FF2B5EF4-FFF2-40B4-BE49-F238E27FC236}">
                      <a16:creationId xmlns="" xmlns:a16="http://schemas.microsoft.com/office/drawing/2014/main" id="{A870C5B5-8984-8543-913A-41BD83358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7228" y="3995976"/>
                  <a:ext cx="2649366" cy="1785144"/>
                </a:xfrm>
                <a:prstGeom prst="rect">
                  <a:avLst/>
                </a:prstGeom>
              </p:spPr>
            </p:pic>
            <p:pic>
              <p:nvPicPr>
                <p:cNvPr id="23" name="Picture 22">
                  <a:extLst>
                    <a:ext uri="{FF2B5EF4-FFF2-40B4-BE49-F238E27FC236}">
                      <a16:creationId xmlns="" xmlns:a16="http://schemas.microsoft.com/office/drawing/2014/main" id="{161294B6-44BC-6449-A37F-A20B4F6F7C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3183" y="4120759"/>
                  <a:ext cx="900120" cy="777656"/>
                </a:xfrm>
                <a:prstGeom prst="rect">
                  <a:avLst/>
                </a:prstGeom>
                <a:ln>
                  <a:solidFill>
                    <a:schemeClr val="tx1"/>
                  </a:solidFill>
                </a:ln>
              </p:spPr>
            </p:pic>
          </p:grpSp>
          <p:cxnSp>
            <p:nvCxnSpPr>
              <p:cNvPr id="25" name="Straight Arrow Connector 24">
                <a:extLst>
                  <a:ext uri="{FF2B5EF4-FFF2-40B4-BE49-F238E27FC236}">
                    <a16:creationId xmlns="" xmlns:a16="http://schemas.microsoft.com/office/drawing/2014/main" id="{2681418E-22EF-1443-B3DB-828462DF5DE1}"/>
                  </a:ext>
                </a:extLst>
              </p:cNvPr>
              <p:cNvCxnSpPr/>
              <p:nvPr/>
            </p:nvCxnSpPr>
            <p:spPr>
              <a:xfrm flipV="1">
                <a:off x="5763162" y="3021217"/>
                <a:ext cx="827902" cy="54663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28FC13B3-F1A5-E247-BB48-FCDB42E0ADCD}"/>
                  </a:ext>
                </a:extLst>
              </p:cNvPr>
              <p:cNvSpPr txBox="1"/>
              <p:nvPr/>
            </p:nvSpPr>
            <p:spPr>
              <a:xfrm rot="19511648">
                <a:off x="5532321" y="3292339"/>
                <a:ext cx="1491379" cy="338555"/>
              </a:xfrm>
              <a:prstGeom prst="rect">
                <a:avLst/>
              </a:prstGeom>
              <a:noFill/>
            </p:spPr>
            <p:txBody>
              <a:bodyPr wrap="square" rtlCol="0">
                <a:spAutoFit/>
              </a:bodyPr>
              <a:lstStyle/>
              <a:p>
                <a:pPr algn="ctr"/>
                <a:r>
                  <a:rPr lang="en-US" sz="1050" dirty="0"/>
                  <a:t>Increasing T</a:t>
                </a:r>
              </a:p>
            </p:txBody>
          </p:sp>
          <p:sp>
            <p:nvSpPr>
              <p:cNvPr id="28" name="TextBox 27">
                <a:extLst>
                  <a:ext uri="{FF2B5EF4-FFF2-40B4-BE49-F238E27FC236}">
                    <a16:creationId xmlns="" xmlns:a16="http://schemas.microsoft.com/office/drawing/2014/main" id="{6EC60476-62A7-B147-86F1-9367A5D9E28F}"/>
                  </a:ext>
                </a:extLst>
              </p:cNvPr>
              <p:cNvSpPr txBox="1"/>
              <p:nvPr/>
            </p:nvSpPr>
            <p:spPr>
              <a:xfrm>
                <a:off x="649861" y="1322188"/>
                <a:ext cx="744221" cy="553997"/>
              </a:xfrm>
              <a:prstGeom prst="rect">
                <a:avLst/>
              </a:prstGeom>
              <a:noFill/>
            </p:spPr>
            <p:txBody>
              <a:bodyPr wrap="none" rtlCol="0">
                <a:spAutoFit/>
              </a:bodyPr>
              <a:lstStyle/>
              <a:p>
                <a:r>
                  <a:rPr lang="en-US" sz="2100" dirty="0"/>
                  <a:t>(A)</a:t>
                </a:r>
              </a:p>
            </p:txBody>
          </p:sp>
          <p:sp>
            <p:nvSpPr>
              <p:cNvPr id="29" name="TextBox 28">
                <a:extLst>
                  <a:ext uri="{FF2B5EF4-FFF2-40B4-BE49-F238E27FC236}">
                    <a16:creationId xmlns="" xmlns:a16="http://schemas.microsoft.com/office/drawing/2014/main" id="{10014626-516A-6545-A066-178FC8B85C6B}"/>
                  </a:ext>
                </a:extLst>
              </p:cNvPr>
              <p:cNvSpPr txBox="1"/>
              <p:nvPr/>
            </p:nvSpPr>
            <p:spPr>
              <a:xfrm>
                <a:off x="3717811" y="1322188"/>
                <a:ext cx="744221" cy="553997"/>
              </a:xfrm>
              <a:prstGeom prst="rect">
                <a:avLst/>
              </a:prstGeom>
              <a:noFill/>
            </p:spPr>
            <p:txBody>
              <a:bodyPr wrap="none" rtlCol="0">
                <a:spAutoFit/>
              </a:bodyPr>
              <a:lstStyle/>
              <a:p>
                <a:r>
                  <a:rPr lang="en-US" sz="2100" dirty="0"/>
                  <a:t>(B)</a:t>
                </a:r>
              </a:p>
            </p:txBody>
          </p:sp>
          <p:sp>
            <p:nvSpPr>
              <p:cNvPr id="30" name="TextBox 29">
                <a:extLst>
                  <a:ext uri="{FF2B5EF4-FFF2-40B4-BE49-F238E27FC236}">
                    <a16:creationId xmlns="" xmlns:a16="http://schemas.microsoft.com/office/drawing/2014/main" id="{D1CCFEEA-AFAC-9E42-B1B3-EB5BA54D48FC}"/>
                  </a:ext>
                </a:extLst>
              </p:cNvPr>
              <p:cNvSpPr txBox="1"/>
              <p:nvPr/>
            </p:nvSpPr>
            <p:spPr>
              <a:xfrm>
                <a:off x="638210" y="3788613"/>
                <a:ext cx="744221" cy="553997"/>
              </a:xfrm>
              <a:prstGeom prst="rect">
                <a:avLst/>
              </a:prstGeom>
              <a:noFill/>
            </p:spPr>
            <p:txBody>
              <a:bodyPr wrap="none" rtlCol="0">
                <a:spAutoFit/>
              </a:bodyPr>
              <a:lstStyle/>
              <a:p>
                <a:r>
                  <a:rPr lang="en-US" sz="2100" dirty="0"/>
                  <a:t>(C)</a:t>
                </a:r>
              </a:p>
            </p:txBody>
          </p:sp>
          <p:grpSp>
            <p:nvGrpSpPr>
              <p:cNvPr id="6" name="Group 5">
                <a:extLst>
                  <a:ext uri="{FF2B5EF4-FFF2-40B4-BE49-F238E27FC236}">
                    <a16:creationId xmlns="" xmlns:a16="http://schemas.microsoft.com/office/drawing/2014/main" id="{D517D6A3-5A76-704A-82B4-61CF8484D224}"/>
                  </a:ext>
                </a:extLst>
              </p:cNvPr>
              <p:cNvGrpSpPr/>
              <p:nvPr/>
            </p:nvGrpSpPr>
            <p:grpSpPr>
              <a:xfrm>
                <a:off x="1231642" y="1828791"/>
                <a:ext cx="2485569" cy="1943511"/>
                <a:chOff x="3137211" y="929984"/>
                <a:chExt cx="2485569" cy="1943511"/>
              </a:xfrm>
            </p:grpSpPr>
            <p:pic>
              <p:nvPicPr>
                <p:cNvPr id="7" name="Picture 6">
                  <a:extLst>
                    <a:ext uri="{FF2B5EF4-FFF2-40B4-BE49-F238E27FC236}">
                      <a16:creationId xmlns="" xmlns:a16="http://schemas.microsoft.com/office/drawing/2014/main" id="{4EF0B10C-A0BF-9D4D-98F0-D58E980C48B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30126" t="20693" r="25636" b="26616"/>
                <a:stretch/>
              </p:blipFill>
              <p:spPr>
                <a:xfrm>
                  <a:off x="3137211" y="929984"/>
                  <a:ext cx="2323323" cy="1847462"/>
                </a:xfrm>
                <a:prstGeom prst="rect">
                  <a:avLst/>
                </a:prstGeom>
              </p:spPr>
            </p:pic>
            <p:sp>
              <p:nvSpPr>
                <p:cNvPr id="8" name="TextBox 7">
                  <a:extLst>
                    <a:ext uri="{FF2B5EF4-FFF2-40B4-BE49-F238E27FC236}">
                      <a16:creationId xmlns="" xmlns:a16="http://schemas.microsoft.com/office/drawing/2014/main" id="{456AB896-05DB-F24D-B5CC-DC546BBCF99E}"/>
                    </a:ext>
                  </a:extLst>
                </p:cNvPr>
                <p:cNvSpPr txBox="1"/>
                <p:nvPr/>
              </p:nvSpPr>
              <p:spPr>
                <a:xfrm>
                  <a:off x="3904086" y="2565719"/>
                  <a:ext cx="1588469" cy="307776"/>
                </a:xfrm>
                <a:prstGeom prst="rect">
                  <a:avLst/>
                </a:prstGeom>
                <a:noFill/>
              </p:spPr>
              <p:txBody>
                <a:bodyPr wrap="none" rtlCol="0">
                  <a:spAutoFit/>
                </a:bodyPr>
                <a:lstStyle/>
                <a:p>
                  <a:r>
                    <a:rPr lang="en-US" sz="900" dirty="0"/>
                    <a:t>Hydration channel</a:t>
                  </a:r>
                </a:p>
              </p:txBody>
            </p:sp>
            <p:sp>
              <p:nvSpPr>
                <p:cNvPr id="9" name="TextBox 8">
                  <a:extLst>
                    <a:ext uri="{FF2B5EF4-FFF2-40B4-BE49-F238E27FC236}">
                      <a16:creationId xmlns="" xmlns:a16="http://schemas.microsoft.com/office/drawing/2014/main" id="{325F9A26-C5A0-1342-84CA-0A789EE8A4A7}"/>
                    </a:ext>
                  </a:extLst>
                </p:cNvPr>
                <p:cNvSpPr txBox="1"/>
                <p:nvPr/>
              </p:nvSpPr>
              <p:spPr>
                <a:xfrm>
                  <a:off x="5054842" y="1174853"/>
                  <a:ext cx="562547" cy="307776"/>
                </a:xfrm>
                <a:prstGeom prst="rect">
                  <a:avLst/>
                </a:prstGeom>
                <a:noFill/>
              </p:spPr>
              <p:txBody>
                <a:bodyPr wrap="none" rtlCol="0">
                  <a:spAutoFit/>
                </a:bodyPr>
                <a:lstStyle/>
                <a:p>
                  <a:r>
                    <a:rPr lang="en-US" sz="900" dirty="0"/>
                    <a:t>Inlet</a:t>
                  </a:r>
                </a:p>
              </p:txBody>
            </p:sp>
            <p:sp>
              <p:nvSpPr>
                <p:cNvPr id="10" name="TextBox 9">
                  <a:extLst>
                    <a:ext uri="{FF2B5EF4-FFF2-40B4-BE49-F238E27FC236}">
                      <a16:creationId xmlns="" xmlns:a16="http://schemas.microsoft.com/office/drawing/2014/main" id="{9B83B461-EEB7-FF47-B93A-D74D624E2208}"/>
                    </a:ext>
                  </a:extLst>
                </p:cNvPr>
                <p:cNvSpPr txBox="1"/>
                <p:nvPr/>
              </p:nvSpPr>
              <p:spPr>
                <a:xfrm>
                  <a:off x="4931992" y="1774519"/>
                  <a:ext cx="690788" cy="307776"/>
                </a:xfrm>
                <a:prstGeom prst="rect">
                  <a:avLst/>
                </a:prstGeom>
                <a:noFill/>
              </p:spPr>
              <p:txBody>
                <a:bodyPr wrap="none" rtlCol="0">
                  <a:spAutoFit/>
                </a:bodyPr>
                <a:lstStyle/>
                <a:p>
                  <a:r>
                    <a:rPr lang="en-US" sz="900" dirty="0"/>
                    <a:t>Outlet</a:t>
                  </a:r>
                </a:p>
              </p:txBody>
            </p:sp>
          </p:grpSp>
          <p:sp>
            <p:nvSpPr>
              <p:cNvPr id="27" name="TextBox 26">
                <a:extLst>
                  <a:ext uri="{FF2B5EF4-FFF2-40B4-BE49-F238E27FC236}">
                    <a16:creationId xmlns="" xmlns:a16="http://schemas.microsoft.com/office/drawing/2014/main" id="{9BCECE9B-9AB2-8147-9306-E365D1CBCF71}"/>
                  </a:ext>
                </a:extLst>
              </p:cNvPr>
              <p:cNvSpPr txBox="1"/>
              <p:nvPr/>
            </p:nvSpPr>
            <p:spPr>
              <a:xfrm>
                <a:off x="1413675" y="1517114"/>
                <a:ext cx="2195260" cy="211923"/>
              </a:xfrm>
              <a:prstGeom prst="rect">
                <a:avLst/>
              </a:prstGeom>
              <a:solidFill>
                <a:schemeClr val="bg1"/>
              </a:solidFill>
              <a:ln>
                <a:noFill/>
              </a:ln>
            </p:spPr>
            <p:txBody>
              <a:bodyPr wrap="square" lIns="0" tIns="0" rIns="0" bIns="0" rtlCol="0">
                <a:spAutoFit/>
              </a:bodyPr>
              <a:lstStyle/>
              <a:p>
                <a:r>
                  <a:rPr lang="en-US" dirty="0"/>
                  <a:t>Prototype 4096-well device</a:t>
                </a:r>
              </a:p>
            </p:txBody>
          </p:sp>
          <p:sp>
            <p:nvSpPr>
              <p:cNvPr id="32" name="TextBox 31">
                <a:extLst>
                  <a:ext uri="{FF2B5EF4-FFF2-40B4-BE49-F238E27FC236}">
                    <a16:creationId xmlns="" xmlns:a16="http://schemas.microsoft.com/office/drawing/2014/main" id="{3FAD5903-B2BA-CA4A-816F-650C5622121E}"/>
                  </a:ext>
                </a:extLst>
              </p:cNvPr>
              <p:cNvSpPr txBox="1"/>
              <p:nvPr/>
            </p:nvSpPr>
            <p:spPr>
              <a:xfrm>
                <a:off x="3704986" y="3784449"/>
                <a:ext cx="744221" cy="553997"/>
              </a:xfrm>
              <a:prstGeom prst="rect">
                <a:avLst/>
              </a:prstGeom>
              <a:solidFill>
                <a:schemeClr val="bg1"/>
              </a:solidFill>
            </p:spPr>
            <p:txBody>
              <a:bodyPr wrap="none" rtlCol="0">
                <a:spAutoFit/>
              </a:bodyPr>
              <a:lstStyle/>
              <a:p>
                <a:r>
                  <a:rPr lang="en-US" sz="2100" dirty="0"/>
                  <a:t>(D)</a:t>
                </a:r>
              </a:p>
            </p:txBody>
          </p:sp>
        </p:grpSp>
        <p:sp>
          <p:nvSpPr>
            <p:cNvPr id="2" name="Rectangle 1">
              <a:extLst>
                <a:ext uri="{FF2B5EF4-FFF2-40B4-BE49-F238E27FC236}">
                  <a16:creationId xmlns="" xmlns:a16="http://schemas.microsoft.com/office/drawing/2014/main" id="{3C10F4C2-E534-084E-ABD2-65820B29B48C}"/>
                </a:ext>
              </a:extLst>
            </p:cNvPr>
            <p:cNvSpPr/>
            <p:nvPr/>
          </p:nvSpPr>
          <p:spPr>
            <a:xfrm>
              <a:off x="540421" y="1913942"/>
              <a:ext cx="4578230" cy="34447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 name="Straight Connector 3">
              <a:extLst>
                <a:ext uri="{FF2B5EF4-FFF2-40B4-BE49-F238E27FC236}">
                  <a16:creationId xmlns="" xmlns:a16="http://schemas.microsoft.com/office/drawing/2014/main" id="{06635188-CAA5-4E48-B1B0-600D83C94765}"/>
                </a:ext>
              </a:extLst>
            </p:cNvPr>
            <p:cNvCxnSpPr>
              <a:stCxn id="2" idx="0"/>
              <a:endCxn id="2" idx="2"/>
            </p:cNvCxnSpPr>
            <p:nvPr/>
          </p:nvCxnSpPr>
          <p:spPr>
            <a:xfrm>
              <a:off x="2829536" y="1913942"/>
              <a:ext cx="0" cy="34447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C4795432-A910-C442-A6F2-CD1806BC0724}"/>
                </a:ext>
              </a:extLst>
            </p:cNvPr>
            <p:cNvCxnSpPr>
              <a:cxnSpLocks/>
            </p:cNvCxnSpPr>
            <p:nvPr/>
          </p:nvCxnSpPr>
          <p:spPr>
            <a:xfrm flipV="1">
              <a:off x="540421" y="3759415"/>
              <a:ext cx="4578230" cy="23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0992B0CB-6EC6-CE41-9036-CC7D8261EBD8}"/>
                </a:ext>
              </a:extLst>
            </p:cNvPr>
            <p:cNvSpPr txBox="1"/>
            <p:nvPr/>
          </p:nvSpPr>
          <p:spPr>
            <a:xfrm>
              <a:off x="3607967" y="5129911"/>
              <a:ext cx="1102994" cy="276999"/>
            </a:xfrm>
            <a:prstGeom prst="rect">
              <a:avLst/>
            </a:prstGeom>
            <a:noFill/>
          </p:spPr>
          <p:txBody>
            <a:bodyPr wrap="none" rtlCol="0">
              <a:spAutoFit/>
            </a:bodyPr>
            <a:lstStyle/>
            <a:p>
              <a:r>
                <a:rPr lang="en-US" sz="1200" dirty="0"/>
                <a:t>Temperature</a:t>
              </a:r>
            </a:p>
          </p:txBody>
        </p:sp>
        <p:sp>
          <p:nvSpPr>
            <p:cNvPr id="34" name="TextBox 33">
              <a:extLst>
                <a:ext uri="{FF2B5EF4-FFF2-40B4-BE49-F238E27FC236}">
                  <a16:creationId xmlns="" xmlns:a16="http://schemas.microsoft.com/office/drawing/2014/main" id="{FC306FC9-6C71-BA49-A6E6-1918E6C2E4A7}"/>
                </a:ext>
              </a:extLst>
            </p:cNvPr>
            <p:cNvSpPr txBox="1"/>
            <p:nvPr/>
          </p:nvSpPr>
          <p:spPr>
            <a:xfrm>
              <a:off x="3226956" y="3771499"/>
              <a:ext cx="1562928" cy="196208"/>
            </a:xfrm>
            <a:prstGeom prst="rect">
              <a:avLst/>
            </a:prstGeom>
            <a:solidFill>
              <a:schemeClr val="bg1"/>
            </a:solidFill>
          </p:spPr>
          <p:txBody>
            <a:bodyPr wrap="none" lIns="0" tIns="0" rIns="0" bIns="0" rtlCol="0">
              <a:spAutoFit/>
            </a:bodyPr>
            <a:lstStyle/>
            <a:p>
              <a:r>
                <a:rPr lang="en-US" sz="1275" dirty="0"/>
                <a:t>Methylation (</a:t>
              </a:r>
              <a:r>
                <a:rPr lang="en-US" sz="1275" dirty="0" err="1"/>
                <a:t>cfDNA</a:t>
              </a:r>
              <a:r>
                <a:rPr lang="en-US" sz="1275" dirty="0"/>
                <a:t>)</a:t>
              </a:r>
            </a:p>
          </p:txBody>
        </p:sp>
      </p:grpSp>
      <p:sp>
        <p:nvSpPr>
          <p:cNvPr id="35" name="Title 12"/>
          <p:cNvSpPr txBox="1">
            <a:spLocks/>
          </p:cNvSpPr>
          <p:nvPr/>
        </p:nvSpPr>
        <p:spPr bwMode="auto">
          <a:xfrm>
            <a:off x="478657" y="368988"/>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0" dirty="0" smtClean="0"/>
              <a:t>Microfluidics to Increase </a:t>
            </a:r>
            <a:r>
              <a:rPr lang="en-US" sz="3200" b="0" dirty="0" err="1" smtClean="0"/>
              <a:t>DREAMing</a:t>
            </a:r>
            <a:r>
              <a:rPr lang="en-US" sz="3200" b="0" dirty="0" smtClean="0"/>
              <a:t> sensitivity</a:t>
            </a:r>
          </a:p>
          <a:p>
            <a:r>
              <a:rPr lang="en-US" sz="3200" b="0" dirty="0" smtClean="0"/>
              <a:t> </a:t>
            </a:r>
            <a:br>
              <a:rPr lang="en-US" sz="3200" b="0" dirty="0" smtClean="0"/>
            </a:br>
            <a:endParaRPr lang="en-US" sz="3200" b="0" dirty="0"/>
          </a:p>
        </p:txBody>
      </p:sp>
    </p:spTree>
    <p:extLst>
      <p:ext uri="{BB962C8B-B14F-4D97-AF65-F5344CB8AC3E}">
        <p14:creationId xmlns:p14="http://schemas.microsoft.com/office/powerpoint/2010/main" val="1875463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041400" y="2082800"/>
            <a:ext cx="78755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James G. Herman, MD  	PI (University of Pittsburgh)</a:t>
            </a:r>
          </a:p>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Jeff T.H. Wang, PhD 	Co-PI (Johns Hopkins University)</a:t>
            </a:r>
          </a:p>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David Wilson, MD		Clinical Co-I </a:t>
            </a:r>
            <a:r>
              <a:rPr lang="en-US" altLang="en-US" sz="1800" b="0" dirty="0" smtClean="0">
                <a:solidFill>
                  <a:srgbClr val="000000"/>
                </a:solidFill>
                <a:latin typeface="Arial" charset="0"/>
                <a:ea typeface="Heiti SC Light" charset="-122"/>
                <a:cs typeface="Arial" charset="0"/>
                <a:sym typeface="Gill Sans" charset="0"/>
              </a:rPr>
              <a:t>(University </a:t>
            </a:r>
            <a:r>
              <a:rPr lang="en-US" altLang="en-US" sz="1800" b="0" dirty="0">
                <a:solidFill>
                  <a:srgbClr val="000000"/>
                </a:solidFill>
                <a:latin typeface="Arial" charset="0"/>
                <a:ea typeface="Heiti SC Light" charset="-122"/>
                <a:cs typeface="Arial" charset="0"/>
                <a:sym typeface="Gill Sans" charset="0"/>
              </a:rPr>
              <a:t>of Pittsburgh)</a:t>
            </a:r>
          </a:p>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Jian-Min Yuan, MD, PhD	Population Based Co-I (University of Pittsburgh)</a:t>
            </a:r>
          </a:p>
          <a:p>
            <a:pPr eaLnBrk="1" hangingPunct="1">
              <a:spcBef>
                <a:spcPct val="0"/>
              </a:spcBef>
              <a:buFontTx/>
              <a:buNone/>
            </a:pPr>
            <a:r>
              <a:rPr lang="en-US" altLang="en-US" sz="1800" b="0" dirty="0">
                <a:solidFill>
                  <a:srgbClr val="000000"/>
                </a:solidFill>
                <a:latin typeface="Arial" charset="0"/>
                <a:ea typeface="Heiti SC Light" charset="-122"/>
                <a:cs typeface="Arial" charset="0"/>
                <a:sym typeface="Gill Sans" charset="0"/>
              </a:rPr>
              <a:t>Benda </a:t>
            </a:r>
            <a:r>
              <a:rPr lang="en-US" altLang="en-US" sz="1800" b="0" dirty="0" err="1">
                <a:solidFill>
                  <a:srgbClr val="000000"/>
                </a:solidFill>
                <a:latin typeface="Arial" charset="0"/>
                <a:ea typeface="Heiti SC Light" charset="-122"/>
                <a:cs typeface="Arial" charset="0"/>
                <a:sym typeface="Gill Sans" charset="0"/>
              </a:rPr>
              <a:t>Diergaarde</a:t>
            </a:r>
            <a:r>
              <a:rPr lang="en-US" altLang="en-US" sz="1800" b="0" dirty="0">
                <a:solidFill>
                  <a:srgbClr val="000000"/>
                </a:solidFill>
                <a:latin typeface="Arial" charset="0"/>
                <a:ea typeface="Heiti SC Light" charset="-122"/>
                <a:cs typeface="Arial" charset="0"/>
                <a:sym typeface="Gill Sans" charset="0"/>
              </a:rPr>
              <a:t>, PhD	Epidemiology Co-I (University of Pittsburgh)</a:t>
            </a:r>
          </a:p>
          <a:p>
            <a:pPr eaLnBrk="1" hangingPunct="1">
              <a:spcBef>
                <a:spcPct val="0"/>
              </a:spcBef>
              <a:buFontTx/>
              <a:buNone/>
            </a:pPr>
            <a:r>
              <a:rPr lang="en-US" altLang="en-US" sz="1800" b="0" dirty="0" err="1">
                <a:solidFill>
                  <a:srgbClr val="000000"/>
                </a:solidFill>
                <a:latin typeface="Arial" charset="0"/>
                <a:ea typeface="Heiti SC Light" charset="-122"/>
                <a:cs typeface="Arial" charset="0"/>
                <a:sym typeface="Gill Sans" charset="0"/>
              </a:rPr>
              <a:t>Sanja</a:t>
            </a:r>
            <a:r>
              <a:rPr lang="en-US" altLang="en-US" sz="1800" b="0" dirty="0">
                <a:solidFill>
                  <a:srgbClr val="000000"/>
                </a:solidFill>
                <a:latin typeface="Arial" charset="0"/>
                <a:ea typeface="Heiti SC Light" charset="-122"/>
                <a:cs typeface="Arial" charset="0"/>
                <a:sym typeface="Gill Sans" charset="0"/>
              </a:rPr>
              <a:t> </a:t>
            </a:r>
            <a:r>
              <a:rPr lang="en-US" altLang="en-US" sz="1800" b="0" dirty="0" err="1">
                <a:solidFill>
                  <a:srgbClr val="000000"/>
                </a:solidFill>
                <a:latin typeface="Arial" charset="0"/>
                <a:ea typeface="Heiti SC Light" charset="-122"/>
                <a:cs typeface="Arial" charset="0"/>
                <a:sym typeface="Gill Sans" charset="0"/>
              </a:rPr>
              <a:t>Dacic</a:t>
            </a:r>
            <a:r>
              <a:rPr lang="en-US" altLang="en-US" sz="1800" b="0" dirty="0">
                <a:solidFill>
                  <a:srgbClr val="000000"/>
                </a:solidFill>
                <a:latin typeface="Arial" charset="0"/>
                <a:ea typeface="Heiti SC Light" charset="-122"/>
                <a:cs typeface="Arial" charset="0"/>
                <a:sym typeface="Gill Sans" charset="0"/>
              </a:rPr>
              <a:t>, MD		Pathology Co-I (University of Pittsburgh</a:t>
            </a:r>
            <a:r>
              <a:rPr lang="en-US" altLang="en-US" sz="1800" b="0" dirty="0" smtClean="0">
                <a:solidFill>
                  <a:srgbClr val="000000"/>
                </a:solidFill>
                <a:latin typeface="Arial" charset="0"/>
                <a:ea typeface="Heiti SC Light" charset="-122"/>
                <a:cs typeface="Arial" charset="0"/>
                <a:sym typeface="Gill Sans" charset="0"/>
              </a:rPr>
              <a:t>)</a:t>
            </a:r>
          </a:p>
          <a:p>
            <a:pPr eaLnBrk="1" hangingPunct="1">
              <a:spcBef>
                <a:spcPct val="0"/>
              </a:spcBef>
              <a:buNone/>
            </a:pPr>
            <a:r>
              <a:rPr lang="en-US" altLang="en-US" sz="1800" b="0" dirty="0" smtClean="0">
                <a:solidFill>
                  <a:srgbClr val="000000"/>
                </a:solidFill>
                <a:latin typeface="Arial" charset="0"/>
                <a:ea typeface="Heiti SC Light" charset="-122"/>
                <a:cs typeface="Arial" charset="0"/>
                <a:sym typeface="Gill Sans" charset="0"/>
              </a:rPr>
              <a:t>Tom </a:t>
            </a:r>
            <a:r>
              <a:rPr lang="en-US" altLang="en-US" sz="1800" b="0" dirty="0" err="1" smtClean="0">
                <a:solidFill>
                  <a:srgbClr val="000000"/>
                </a:solidFill>
                <a:latin typeface="Arial" charset="0"/>
                <a:ea typeface="Heiti SC Light" charset="-122"/>
                <a:cs typeface="Arial" charset="0"/>
                <a:sym typeface="Gill Sans" charset="0"/>
              </a:rPr>
              <a:t>Pisanic</a:t>
            </a:r>
            <a:r>
              <a:rPr lang="en-US" altLang="en-US" sz="1800" b="0" dirty="0" smtClean="0">
                <a:solidFill>
                  <a:srgbClr val="000000"/>
                </a:solidFill>
                <a:latin typeface="Arial" charset="0"/>
                <a:ea typeface="Heiti SC Light" charset="-122"/>
                <a:cs typeface="Arial" charset="0"/>
                <a:sym typeface="Gill Sans" charset="0"/>
              </a:rPr>
              <a:t>, PhD		Biomedical Engineering </a:t>
            </a:r>
            <a:r>
              <a:rPr lang="en-US" altLang="en-US" sz="1600" b="0" dirty="0" smtClean="0">
                <a:solidFill>
                  <a:srgbClr val="000000"/>
                </a:solidFill>
                <a:latin typeface="Arial" charset="0"/>
                <a:ea typeface="Heiti SC Light" charset="-122"/>
                <a:cs typeface="Arial" charset="0"/>
                <a:sym typeface="Gill Sans" charset="0"/>
              </a:rPr>
              <a:t>Co-I (Johns Hopkins)</a:t>
            </a:r>
            <a:endParaRPr lang="en-US" altLang="en-US" sz="1600" b="0" dirty="0">
              <a:solidFill>
                <a:srgbClr val="1F497D"/>
              </a:solidFill>
              <a:latin typeface="Arial" charset="0"/>
              <a:ea typeface="Heiti SC Light" charset="-122"/>
              <a:cs typeface="Arial" charset="0"/>
            </a:endParaRPr>
          </a:p>
        </p:txBody>
      </p:sp>
      <p:sp>
        <p:nvSpPr>
          <p:cNvPr id="14339" name="Rectangle 1"/>
          <p:cNvSpPr>
            <a:spLocks noChangeArrowheads="1"/>
          </p:cNvSpPr>
          <p:nvPr/>
        </p:nvSpPr>
        <p:spPr bwMode="auto">
          <a:xfrm>
            <a:off x="285750" y="446088"/>
            <a:ext cx="8359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charset="0"/>
                <a:ea typeface="MS PGothic" charset="-128"/>
              </a:defRPr>
            </a:lvl1pPr>
            <a:lvl2pPr marL="742950" indent="-285750">
              <a:defRPr sz="1400" b="1">
                <a:solidFill>
                  <a:schemeClr val="tx1"/>
                </a:solidFill>
                <a:latin typeface="Arial" charset="0"/>
                <a:ea typeface="MS PGothic" charset="-128"/>
              </a:defRPr>
            </a:lvl2pPr>
            <a:lvl3pPr marL="1143000" indent="-228600">
              <a:defRPr sz="1400" b="1">
                <a:solidFill>
                  <a:schemeClr val="tx1"/>
                </a:solidFill>
                <a:latin typeface="Arial" charset="0"/>
                <a:ea typeface="MS PGothic" charset="-128"/>
              </a:defRPr>
            </a:lvl3pPr>
            <a:lvl4pPr marL="1600200" indent="-228600">
              <a:defRPr sz="1400" b="1">
                <a:solidFill>
                  <a:schemeClr val="tx1"/>
                </a:solidFill>
                <a:latin typeface="Arial" charset="0"/>
                <a:ea typeface="MS PGothic" charset="-128"/>
              </a:defRPr>
            </a:lvl4pPr>
            <a:lvl5pPr marL="2057400" indent="-228600">
              <a:defRPr sz="1400" b="1">
                <a:solidFill>
                  <a:schemeClr val="tx1"/>
                </a:solidFill>
                <a:latin typeface="Arial" charset="0"/>
                <a:ea typeface="MS PGothic" charset="-128"/>
              </a:defRPr>
            </a:lvl5pPr>
            <a:lvl6pPr marL="2514600" indent="-228600" eaLnBrk="0" fontAlgn="base" hangingPunct="0">
              <a:spcBef>
                <a:spcPct val="0"/>
              </a:spcBef>
              <a:spcAft>
                <a:spcPct val="0"/>
              </a:spcAft>
              <a:defRPr sz="1400" b="1">
                <a:solidFill>
                  <a:schemeClr val="tx1"/>
                </a:solidFill>
                <a:latin typeface="Arial" charset="0"/>
                <a:ea typeface="MS PGothic" charset="-128"/>
              </a:defRPr>
            </a:lvl6pPr>
            <a:lvl7pPr marL="2971800" indent="-228600" eaLnBrk="0" fontAlgn="base" hangingPunct="0">
              <a:spcBef>
                <a:spcPct val="0"/>
              </a:spcBef>
              <a:spcAft>
                <a:spcPct val="0"/>
              </a:spcAft>
              <a:defRPr sz="1400" b="1">
                <a:solidFill>
                  <a:schemeClr val="tx1"/>
                </a:solidFill>
                <a:latin typeface="Arial" charset="0"/>
                <a:ea typeface="MS PGothic" charset="-128"/>
              </a:defRPr>
            </a:lvl7pPr>
            <a:lvl8pPr marL="3429000" indent="-228600" eaLnBrk="0" fontAlgn="base" hangingPunct="0">
              <a:spcBef>
                <a:spcPct val="0"/>
              </a:spcBef>
              <a:spcAft>
                <a:spcPct val="0"/>
              </a:spcAft>
              <a:defRPr sz="1400" b="1">
                <a:solidFill>
                  <a:schemeClr val="tx1"/>
                </a:solidFill>
                <a:latin typeface="Arial" charset="0"/>
                <a:ea typeface="MS PGothic" charset="-128"/>
              </a:defRPr>
            </a:lvl8pPr>
            <a:lvl9pPr marL="3886200" indent="-2286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2000" dirty="0" smtClean="0"/>
              <a:t>Approaches to Improving DNA </a:t>
            </a:r>
            <a:r>
              <a:rPr lang="en-US" altLang="x-none" sz="2000" dirty="0"/>
              <a:t>Methylation </a:t>
            </a:r>
            <a:r>
              <a:rPr lang="en-US" altLang="x-none" sz="2000" dirty="0" smtClean="0"/>
              <a:t>Detection</a:t>
            </a:r>
          </a:p>
          <a:p>
            <a:pPr algn="ctr"/>
            <a:r>
              <a:rPr lang="en-US" altLang="x-none" sz="2000" dirty="0" smtClean="0"/>
              <a:t>Meeting the Requirements for Early Detection</a:t>
            </a:r>
            <a:endParaRPr lang="en-US" altLang="x-none" sz="2000" dirty="0"/>
          </a:p>
        </p:txBody>
      </p:sp>
      <p:sp>
        <p:nvSpPr>
          <p:cNvPr id="14340" name="TextBox 2"/>
          <p:cNvSpPr txBox="1">
            <a:spLocks noChangeArrowheads="1"/>
          </p:cNvSpPr>
          <p:nvPr/>
        </p:nvSpPr>
        <p:spPr bwMode="auto">
          <a:xfrm>
            <a:off x="3860800" y="1704975"/>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2000">
                <a:latin typeface="Arial" charset="0"/>
              </a:rPr>
              <a:t>Team:</a:t>
            </a:r>
          </a:p>
        </p:txBody>
      </p:sp>
    </p:spTree>
    <p:extLst>
      <p:ext uri="{BB962C8B-B14F-4D97-AF65-F5344CB8AC3E}">
        <p14:creationId xmlns:p14="http://schemas.microsoft.com/office/powerpoint/2010/main" val="170876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1117600" y="68263"/>
            <a:ext cx="690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2400">
                <a:latin typeface="Calibri" charset="0"/>
              </a:rPr>
              <a:t>Methods of Determining Methylation Patterns Following Bisulfite Modification</a:t>
            </a:r>
          </a:p>
        </p:txBody>
      </p:sp>
      <p:grpSp>
        <p:nvGrpSpPr>
          <p:cNvPr id="30724" name="Group 4"/>
          <p:cNvGrpSpPr>
            <a:grpSpLocks/>
          </p:cNvGrpSpPr>
          <p:nvPr/>
        </p:nvGrpSpPr>
        <p:grpSpPr bwMode="auto">
          <a:xfrm>
            <a:off x="280988" y="1535113"/>
            <a:ext cx="2439987" cy="728662"/>
            <a:chOff x="415" y="967"/>
            <a:chExt cx="1730" cy="459"/>
          </a:xfrm>
        </p:grpSpPr>
        <p:sp>
          <p:nvSpPr>
            <p:cNvPr id="30808" name="Rectangle 5"/>
            <p:cNvSpPr>
              <a:spLocks noChangeArrowheads="1"/>
            </p:cNvSpPr>
            <p:nvPr/>
          </p:nvSpPr>
          <p:spPr bwMode="auto">
            <a:xfrm>
              <a:off x="415" y="1253"/>
              <a:ext cx="17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CTGA</a:t>
              </a:r>
              <a:r>
                <a:rPr lang="en-US" altLang="x-none" sz="1200" baseline="50000">
                  <a:solidFill>
                    <a:srgbClr val="000000"/>
                  </a:solidFill>
                  <a:latin typeface="Calibri" charset="0"/>
                </a:rPr>
                <a:t>m</a:t>
              </a:r>
              <a:r>
                <a:rPr lang="en-US" altLang="x-none" sz="1200">
                  <a:solidFill>
                    <a:srgbClr val="000000"/>
                  </a:solidFill>
                  <a:latin typeface="Calibri" charset="0"/>
                </a:rPr>
                <a:t>CGATTC</a:t>
              </a:r>
              <a:r>
                <a:rPr lang="en-US" altLang="x-none" sz="1200" baseline="50000">
                  <a:solidFill>
                    <a:srgbClr val="000000"/>
                  </a:solidFill>
                  <a:latin typeface="Calibri" charset="0"/>
                </a:rPr>
                <a:t>m</a:t>
              </a:r>
              <a:r>
                <a:rPr lang="en-US" altLang="x-none" sz="1200">
                  <a:solidFill>
                    <a:srgbClr val="000000"/>
                  </a:solidFill>
                  <a:latin typeface="Calibri" charset="0"/>
                </a:rPr>
                <a:t>CGGCTGAGA</a:t>
              </a:r>
            </a:p>
          </p:txBody>
        </p:sp>
        <p:sp>
          <p:nvSpPr>
            <p:cNvPr id="30809" name="Rectangle 6"/>
            <p:cNvSpPr>
              <a:spLocks noChangeArrowheads="1"/>
            </p:cNvSpPr>
            <p:nvPr/>
          </p:nvSpPr>
          <p:spPr bwMode="auto">
            <a:xfrm>
              <a:off x="519" y="967"/>
              <a:ext cx="16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CTGACGATTCCGGCTGAGA</a:t>
              </a:r>
            </a:p>
          </p:txBody>
        </p:sp>
      </p:grpSp>
      <p:grpSp>
        <p:nvGrpSpPr>
          <p:cNvPr id="30725" name="Group 7"/>
          <p:cNvGrpSpPr>
            <a:grpSpLocks/>
          </p:cNvGrpSpPr>
          <p:nvPr/>
        </p:nvGrpSpPr>
        <p:grpSpPr bwMode="auto">
          <a:xfrm>
            <a:off x="2709863" y="1609725"/>
            <a:ext cx="3246437" cy="654050"/>
            <a:chOff x="1920" y="1014"/>
            <a:chExt cx="2300" cy="412"/>
          </a:xfrm>
        </p:grpSpPr>
        <p:sp>
          <p:nvSpPr>
            <p:cNvPr id="30804" name="Rectangle 8"/>
            <p:cNvSpPr>
              <a:spLocks noChangeArrowheads="1"/>
            </p:cNvSpPr>
            <p:nvPr/>
          </p:nvSpPr>
          <p:spPr bwMode="auto">
            <a:xfrm>
              <a:off x="2514" y="1251"/>
              <a:ext cx="170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UTGA</a:t>
              </a:r>
              <a:r>
                <a:rPr lang="en-US" altLang="x-none" sz="1200" baseline="50000">
                  <a:solidFill>
                    <a:srgbClr val="FF0000"/>
                  </a:solidFill>
                  <a:latin typeface="Calibri" charset="0"/>
                </a:rPr>
                <a:t>m</a:t>
              </a:r>
              <a:r>
                <a:rPr lang="en-US" altLang="x-none" sz="1200">
                  <a:solidFill>
                    <a:srgbClr val="FF0000"/>
                  </a:solidFill>
                  <a:latin typeface="Calibri" charset="0"/>
                </a:rPr>
                <a:t>C</a:t>
              </a:r>
              <a:r>
                <a:rPr lang="en-US" altLang="x-none" sz="1200">
                  <a:solidFill>
                    <a:srgbClr val="000000"/>
                  </a:solidFill>
                  <a:latin typeface="Calibri" charset="0"/>
                </a:rPr>
                <a:t>GATTU</a:t>
              </a:r>
              <a:r>
                <a:rPr lang="en-US" altLang="x-none" sz="1200" baseline="50000">
                  <a:solidFill>
                    <a:srgbClr val="FF0000"/>
                  </a:solidFill>
                  <a:latin typeface="Calibri" charset="0"/>
                </a:rPr>
                <a:t>m</a:t>
              </a:r>
              <a:r>
                <a:rPr lang="en-US" altLang="x-none" sz="1200">
                  <a:solidFill>
                    <a:srgbClr val="FF0000"/>
                  </a:solidFill>
                  <a:latin typeface="Calibri" charset="0"/>
                </a:rPr>
                <a:t>C</a:t>
              </a:r>
              <a:r>
                <a:rPr lang="en-US" altLang="x-none" sz="1200">
                  <a:solidFill>
                    <a:srgbClr val="000000"/>
                  </a:solidFill>
                  <a:latin typeface="Calibri" charset="0"/>
                </a:rPr>
                <a:t>GGUTGAGA</a:t>
              </a:r>
            </a:p>
          </p:txBody>
        </p:sp>
        <p:sp>
          <p:nvSpPr>
            <p:cNvPr id="30805" name="Rectangle 9"/>
            <p:cNvSpPr>
              <a:spLocks noChangeArrowheads="1"/>
            </p:cNvSpPr>
            <p:nvPr/>
          </p:nvSpPr>
          <p:spPr bwMode="auto">
            <a:xfrm>
              <a:off x="2561" y="1014"/>
              <a:ext cx="158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UTGA</a:t>
              </a:r>
              <a:r>
                <a:rPr lang="en-US" altLang="x-none" sz="1200">
                  <a:solidFill>
                    <a:srgbClr val="006600"/>
                  </a:solidFill>
                  <a:latin typeface="Calibri" charset="0"/>
                </a:rPr>
                <a:t>U</a:t>
              </a:r>
              <a:r>
                <a:rPr lang="en-US" altLang="x-none" sz="1200">
                  <a:solidFill>
                    <a:srgbClr val="000000"/>
                  </a:solidFill>
                  <a:latin typeface="Calibri" charset="0"/>
                </a:rPr>
                <a:t>GATTU</a:t>
              </a:r>
              <a:r>
                <a:rPr lang="en-US" altLang="x-none" sz="1200">
                  <a:solidFill>
                    <a:srgbClr val="006600"/>
                  </a:solidFill>
                  <a:latin typeface="Calibri" charset="0"/>
                </a:rPr>
                <a:t>U</a:t>
              </a:r>
              <a:r>
                <a:rPr lang="en-US" altLang="x-none" sz="1200">
                  <a:solidFill>
                    <a:srgbClr val="000000"/>
                  </a:solidFill>
                  <a:latin typeface="Calibri" charset="0"/>
                </a:rPr>
                <a:t>GGUTGAGA</a:t>
              </a:r>
            </a:p>
          </p:txBody>
        </p:sp>
        <p:sp>
          <p:nvSpPr>
            <p:cNvPr id="30806" name="Line 10"/>
            <p:cNvSpPr>
              <a:spLocks noChangeShapeType="1"/>
            </p:cNvSpPr>
            <p:nvPr/>
          </p:nvSpPr>
          <p:spPr bwMode="auto">
            <a:xfrm>
              <a:off x="1937" y="1243"/>
              <a:ext cx="547" cy="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0807" name="Rectangle 11"/>
            <p:cNvSpPr>
              <a:spLocks noChangeArrowheads="1"/>
            </p:cNvSpPr>
            <p:nvPr/>
          </p:nvSpPr>
          <p:spPr bwMode="auto">
            <a:xfrm>
              <a:off x="1920" y="1056"/>
              <a:ext cx="5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NaHSO4</a:t>
              </a:r>
            </a:p>
          </p:txBody>
        </p:sp>
      </p:grpSp>
      <p:grpSp>
        <p:nvGrpSpPr>
          <p:cNvPr id="30726" name="Group 12"/>
          <p:cNvGrpSpPr>
            <a:grpSpLocks/>
          </p:cNvGrpSpPr>
          <p:nvPr/>
        </p:nvGrpSpPr>
        <p:grpSpPr bwMode="auto">
          <a:xfrm>
            <a:off x="350838" y="2513013"/>
            <a:ext cx="2700337" cy="2609850"/>
            <a:chOff x="323" y="1864"/>
            <a:chExt cx="1913" cy="1644"/>
          </a:xfrm>
        </p:grpSpPr>
        <p:sp>
          <p:nvSpPr>
            <p:cNvPr id="30759" name="Rectangle 13"/>
            <p:cNvSpPr>
              <a:spLocks noChangeArrowheads="1"/>
            </p:cNvSpPr>
            <p:nvPr/>
          </p:nvSpPr>
          <p:spPr bwMode="auto">
            <a:xfrm>
              <a:off x="496" y="2154"/>
              <a:ext cx="1580" cy="1351"/>
            </a:xfrm>
            <a:prstGeom prst="rect">
              <a:avLst/>
            </a:prstGeom>
            <a:solidFill>
              <a:srgbClr val="FFFFFF"/>
            </a:solidFill>
            <a:ln w="12700">
              <a:solidFill>
                <a:srgbClr val="000000"/>
              </a:solidFill>
              <a:miter lim="800000"/>
              <a:headEnd/>
              <a:tailEnd/>
            </a:ln>
          </p:spPr>
          <p:txBody>
            <a:bodyPr wrap="none" lIns="92075" tIns="46038" rIns="92075" bIns="46038"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1200">
                  <a:latin typeface="Calibri" charset="0"/>
                </a:rPr>
                <a:t>                    </a:t>
              </a:r>
            </a:p>
          </p:txBody>
        </p:sp>
        <p:sp>
          <p:nvSpPr>
            <p:cNvPr id="30760" name="Rectangle 14"/>
            <p:cNvSpPr>
              <a:spLocks noChangeArrowheads="1"/>
            </p:cNvSpPr>
            <p:nvPr/>
          </p:nvSpPr>
          <p:spPr bwMode="auto">
            <a:xfrm>
              <a:off x="614" y="2008"/>
              <a:ext cx="55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C  T  A  G</a:t>
              </a:r>
            </a:p>
          </p:txBody>
        </p:sp>
        <p:sp>
          <p:nvSpPr>
            <p:cNvPr id="30761" name="Rectangle 15"/>
            <p:cNvSpPr>
              <a:spLocks noChangeArrowheads="1"/>
            </p:cNvSpPr>
            <p:nvPr/>
          </p:nvSpPr>
          <p:spPr bwMode="auto">
            <a:xfrm>
              <a:off x="1383" y="2011"/>
              <a:ext cx="55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C  T  A  G</a:t>
              </a:r>
            </a:p>
          </p:txBody>
        </p:sp>
        <p:sp>
          <p:nvSpPr>
            <p:cNvPr id="30762" name="Rectangle 16"/>
            <p:cNvSpPr>
              <a:spLocks noChangeArrowheads="1"/>
            </p:cNvSpPr>
            <p:nvPr/>
          </p:nvSpPr>
          <p:spPr bwMode="auto">
            <a:xfrm rot="5400000" flipH="1">
              <a:off x="-267" y="2725"/>
              <a:ext cx="1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T</a:t>
              </a:r>
              <a:r>
                <a:rPr lang="en-US" altLang="x-none" sz="1200">
                  <a:solidFill>
                    <a:schemeClr val="accent2"/>
                  </a:solidFill>
                  <a:latin typeface="Calibri" charset="0"/>
                </a:rPr>
                <a:t>T</a:t>
              </a:r>
              <a:r>
                <a:rPr lang="en-US" altLang="x-none" sz="1200">
                  <a:solidFill>
                    <a:srgbClr val="000000"/>
                  </a:solidFill>
                  <a:latin typeface="Calibri" charset="0"/>
                </a:rPr>
                <a:t>GATGATTT</a:t>
              </a:r>
              <a:r>
                <a:rPr lang="en-US" altLang="x-none" sz="1200">
                  <a:solidFill>
                    <a:schemeClr val="accent2"/>
                  </a:solidFill>
                  <a:latin typeface="Calibri" charset="0"/>
                </a:rPr>
                <a:t>T</a:t>
              </a:r>
              <a:r>
                <a:rPr lang="en-US" altLang="x-none" sz="1200">
                  <a:solidFill>
                    <a:srgbClr val="000000"/>
                  </a:solidFill>
                  <a:latin typeface="Calibri" charset="0"/>
                </a:rPr>
                <a:t>GGTTGAGA</a:t>
              </a:r>
            </a:p>
          </p:txBody>
        </p:sp>
        <p:sp>
          <p:nvSpPr>
            <p:cNvPr id="30763" name="Rectangle 17"/>
            <p:cNvSpPr>
              <a:spLocks noChangeArrowheads="1"/>
            </p:cNvSpPr>
            <p:nvPr/>
          </p:nvSpPr>
          <p:spPr bwMode="auto">
            <a:xfrm rot="5400000" flipH="1">
              <a:off x="1452" y="2723"/>
              <a:ext cx="1372"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dirty="0">
                  <a:solidFill>
                    <a:srgbClr val="000000"/>
                  </a:solidFill>
                  <a:latin typeface="Calibri" charset="0"/>
                </a:rPr>
                <a:t>T</a:t>
              </a:r>
              <a:r>
                <a:rPr lang="en-US" altLang="x-none" sz="1200" dirty="0">
                  <a:solidFill>
                    <a:srgbClr val="FF0000"/>
                  </a:solidFill>
                  <a:latin typeface="Calibri" charset="0"/>
                </a:rPr>
                <a:t>C</a:t>
              </a:r>
              <a:r>
                <a:rPr lang="en-US" altLang="x-none" sz="1200" dirty="0">
                  <a:solidFill>
                    <a:srgbClr val="000000"/>
                  </a:solidFill>
                  <a:latin typeface="Calibri" charset="0"/>
                </a:rPr>
                <a:t>GATGATTT</a:t>
              </a:r>
              <a:r>
                <a:rPr lang="en-US" altLang="x-none" sz="1200" dirty="0">
                  <a:solidFill>
                    <a:srgbClr val="FF0000"/>
                  </a:solidFill>
                  <a:latin typeface="Calibri" charset="0"/>
                </a:rPr>
                <a:t>C</a:t>
              </a:r>
              <a:r>
                <a:rPr lang="en-US" altLang="x-none" sz="1200" dirty="0">
                  <a:solidFill>
                    <a:srgbClr val="000000"/>
                  </a:solidFill>
                  <a:latin typeface="Calibri" charset="0"/>
                </a:rPr>
                <a:t>GGTTGAGA</a:t>
              </a:r>
            </a:p>
          </p:txBody>
        </p:sp>
        <p:sp>
          <p:nvSpPr>
            <p:cNvPr id="30764" name="Line 18"/>
            <p:cNvSpPr>
              <a:spLocks noChangeShapeType="1"/>
            </p:cNvSpPr>
            <p:nvPr/>
          </p:nvSpPr>
          <p:spPr bwMode="auto">
            <a:xfrm>
              <a:off x="797" y="2234"/>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5" name="Line 19"/>
            <p:cNvSpPr>
              <a:spLocks noChangeShapeType="1"/>
            </p:cNvSpPr>
            <p:nvPr/>
          </p:nvSpPr>
          <p:spPr bwMode="auto">
            <a:xfrm>
              <a:off x="797" y="2279"/>
              <a:ext cx="91"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6" name="Line 20"/>
            <p:cNvSpPr>
              <a:spLocks noChangeShapeType="1"/>
            </p:cNvSpPr>
            <p:nvPr/>
          </p:nvSpPr>
          <p:spPr bwMode="auto">
            <a:xfrm>
              <a:off x="1046" y="2333"/>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7" name="Line 21"/>
            <p:cNvSpPr>
              <a:spLocks noChangeShapeType="1"/>
            </p:cNvSpPr>
            <p:nvPr/>
          </p:nvSpPr>
          <p:spPr bwMode="auto">
            <a:xfrm>
              <a:off x="915" y="237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8" name="Line 22"/>
            <p:cNvSpPr>
              <a:spLocks noChangeShapeType="1"/>
            </p:cNvSpPr>
            <p:nvPr/>
          </p:nvSpPr>
          <p:spPr bwMode="auto">
            <a:xfrm>
              <a:off x="797" y="246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9" name="Line 23"/>
            <p:cNvSpPr>
              <a:spLocks noChangeShapeType="1"/>
            </p:cNvSpPr>
            <p:nvPr/>
          </p:nvSpPr>
          <p:spPr bwMode="auto">
            <a:xfrm>
              <a:off x="1046" y="2555"/>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0" name="Line 24"/>
            <p:cNvSpPr>
              <a:spLocks noChangeShapeType="1"/>
            </p:cNvSpPr>
            <p:nvPr/>
          </p:nvSpPr>
          <p:spPr bwMode="auto">
            <a:xfrm>
              <a:off x="915" y="2600"/>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1" name="Line 25"/>
            <p:cNvSpPr>
              <a:spLocks noChangeShapeType="1"/>
            </p:cNvSpPr>
            <p:nvPr/>
          </p:nvSpPr>
          <p:spPr bwMode="auto">
            <a:xfrm>
              <a:off x="797" y="266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2" name="Line 26"/>
            <p:cNvSpPr>
              <a:spLocks noChangeShapeType="1"/>
            </p:cNvSpPr>
            <p:nvPr/>
          </p:nvSpPr>
          <p:spPr bwMode="auto">
            <a:xfrm>
              <a:off x="797" y="2720"/>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3" name="Line 27"/>
            <p:cNvSpPr>
              <a:spLocks noChangeShapeType="1"/>
            </p:cNvSpPr>
            <p:nvPr/>
          </p:nvSpPr>
          <p:spPr bwMode="auto">
            <a:xfrm>
              <a:off x="797" y="2786"/>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4" name="Line 28"/>
            <p:cNvSpPr>
              <a:spLocks noChangeShapeType="1"/>
            </p:cNvSpPr>
            <p:nvPr/>
          </p:nvSpPr>
          <p:spPr bwMode="auto">
            <a:xfrm>
              <a:off x="797" y="2846"/>
              <a:ext cx="91"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5" name="Line 29"/>
            <p:cNvSpPr>
              <a:spLocks noChangeShapeType="1"/>
            </p:cNvSpPr>
            <p:nvPr/>
          </p:nvSpPr>
          <p:spPr bwMode="auto">
            <a:xfrm>
              <a:off x="1046" y="296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6" name="Line 30"/>
            <p:cNvSpPr>
              <a:spLocks noChangeShapeType="1"/>
            </p:cNvSpPr>
            <p:nvPr/>
          </p:nvSpPr>
          <p:spPr bwMode="auto">
            <a:xfrm>
              <a:off x="1046" y="290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7" name="Line 31"/>
            <p:cNvSpPr>
              <a:spLocks noChangeShapeType="1"/>
            </p:cNvSpPr>
            <p:nvPr/>
          </p:nvSpPr>
          <p:spPr bwMode="auto">
            <a:xfrm>
              <a:off x="797" y="3104"/>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8" name="Line 32"/>
            <p:cNvSpPr>
              <a:spLocks noChangeShapeType="1"/>
            </p:cNvSpPr>
            <p:nvPr/>
          </p:nvSpPr>
          <p:spPr bwMode="auto">
            <a:xfrm>
              <a:off x="797" y="3047"/>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79" name="Line 33"/>
            <p:cNvSpPr>
              <a:spLocks noChangeShapeType="1"/>
            </p:cNvSpPr>
            <p:nvPr/>
          </p:nvSpPr>
          <p:spPr bwMode="auto">
            <a:xfrm>
              <a:off x="1046" y="3173"/>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0" name="Line 34"/>
            <p:cNvSpPr>
              <a:spLocks noChangeShapeType="1"/>
            </p:cNvSpPr>
            <p:nvPr/>
          </p:nvSpPr>
          <p:spPr bwMode="auto">
            <a:xfrm>
              <a:off x="1046" y="3296"/>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1" name="Line 35"/>
            <p:cNvSpPr>
              <a:spLocks noChangeShapeType="1"/>
            </p:cNvSpPr>
            <p:nvPr/>
          </p:nvSpPr>
          <p:spPr bwMode="auto">
            <a:xfrm>
              <a:off x="915" y="3377"/>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2" name="Line 36"/>
            <p:cNvSpPr>
              <a:spLocks noChangeShapeType="1"/>
            </p:cNvSpPr>
            <p:nvPr/>
          </p:nvSpPr>
          <p:spPr bwMode="auto">
            <a:xfrm>
              <a:off x="915" y="324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3" name="Line 37"/>
            <p:cNvSpPr>
              <a:spLocks noChangeShapeType="1"/>
            </p:cNvSpPr>
            <p:nvPr/>
          </p:nvSpPr>
          <p:spPr bwMode="auto">
            <a:xfrm>
              <a:off x="1584" y="2234"/>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4" name="Line 38"/>
            <p:cNvSpPr>
              <a:spLocks noChangeShapeType="1"/>
            </p:cNvSpPr>
            <p:nvPr/>
          </p:nvSpPr>
          <p:spPr bwMode="auto">
            <a:xfrm>
              <a:off x="1454" y="2279"/>
              <a:ext cx="91"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5" name="Line 39"/>
            <p:cNvSpPr>
              <a:spLocks noChangeShapeType="1"/>
            </p:cNvSpPr>
            <p:nvPr/>
          </p:nvSpPr>
          <p:spPr bwMode="auto">
            <a:xfrm>
              <a:off x="1834" y="2333"/>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6" name="Line 40"/>
            <p:cNvSpPr>
              <a:spLocks noChangeShapeType="1"/>
            </p:cNvSpPr>
            <p:nvPr/>
          </p:nvSpPr>
          <p:spPr bwMode="auto">
            <a:xfrm>
              <a:off x="1702" y="237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7" name="Line 41"/>
            <p:cNvSpPr>
              <a:spLocks noChangeShapeType="1"/>
            </p:cNvSpPr>
            <p:nvPr/>
          </p:nvSpPr>
          <p:spPr bwMode="auto">
            <a:xfrm>
              <a:off x="1584" y="246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8" name="Line 42"/>
            <p:cNvSpPr>
              <a:spLocks noChangeShapeType="1"/>
            </p:cNvSpPr>
            <p:nvPr/>
          </p:nvSpPr>
          <p:spPr bwMode="auto">
            <a:xfrm>
              <a:off x="1834" y="2555"/>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89" name="Line 43"/>
            <p:cNvSpPr>
              <a:spLocks noChangeShapeType="1"/>
            </p:cNvSpPr>
            <p:nvPr/>
          </p:nvSpPr>
          <p:spPr bwMode="auto">
            <a:xfrm>
              <a:off x="1702" y="2600"/>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0" name="Line 44"/>
            <p:cNvSpPr>
              <a:spLocks noChangeShapeType="1"/>
            </p:cNvSpPr>
            <p:nvPr/>
          </p:nvSpPr>
          <p:spPr bwMode="auto">
            <a:xfrm>
              <a:off x="1584" y="266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1" name="Line 45"/>
            <p:cNvSpPr>
              <a:spLocks noChangeShapeType="1"/>
            </p:cNvSpPr>
            <p:nvPr/>
          </p:nvSpPr>
          <p:spPr bwMode="auto">
            <a:xfrm>
              <a:off x="1584" y="2720"/>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2" name="Line 46"/>
            <p:cNvSpPr>
              <a:spLocks noChangeShapeType="1"/>
            </p:cNvSpPr>
            <p:nvPr/>
          </p:nvSpPr>
          <p:spPr bwMode="auto">
            <a:xfrm>
              <a:off x="1584" y="2786"/>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3" name="Line 47"/>
            <p:cNvSpPr>
              <a:spLocks noChangeShapeType="1"/>
            </p:cNvSpPr>
            <p:nvPr/>
          </p:nvSpPr>
          <p:spPr bwMode="auto">
            <a:xfrm>
              <a:off x="1458" y="2846"/>
              <a:ext cx="91"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4" name="Line 48"/>
            <p:cNvSpPr>
              <a:spLocks noChangeShapeType="1"/>
            </p:cNvSpPr>
            <p:nvPr/>
          </p:nvSpPr>
          <p:spPr bwMode="auto">
            <a:xfrm>
              <a:off x="1834" y="296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5" name="Line 49"/>
            <p:cNvSpPr>
              <a:spLocks noChangeShapeType="1"/>
            </p:cNvSpPr>
            <p:nvPr/>
          </p:nvSpPr>
          <p:spPr bwMode="auto">
            <a:xfrm>
              <a:off x="1834" y="2909"/>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6" name="Line 50"/>
            <p:cNvSpPr>
              <a:spLocks noChangeShapeType="1"/>
            </p:cNvSpPr>
            <p:nvPr/>
          </p:nvSpPr>
          <p:spPr bwMode="auto">
            <a:xfrm>
              <a:off x="1584" y="3104"/>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7" name="Line 51"/>
            <p:cNvSpPr>
              <a:spLocks noChangeShapeType="1"/>
            </p:cNvSpPr>
            <p:nvPr/>
          </p:nvSpPr>
          <p:spPr bwMode="auto">
            <a:xfrm>
              <a:off x="1584" y="3047"/>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8" name="Line 52"/>
            <p:cNvSpPr>
              <a:spLocks noChangeShapeType="1"/>
            </p:cNvSpPr>
            <p:nvPr/>
          </p:nvSpPr>
          <p:spPr bwMode="auto">
            <a:xfrm>
              <a:off x="1834" y="3173"/>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99" name="Line 53"/>
            <p:cNvSpPr>
              <a:spLocks noChangeShapeType="1"/>
            </p:cNvSpPr>
            <p:nvPr/>
          </p:nvSpPr>
          <p:spPr bwMode="auto">
            <a:xfrm>
              <a:off x="1834" y="3296"/>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800" name="Line 54"/>
            <p:cNvSpPr>
              <a:spLocks noChangeShapeType="1"/>
            </p:cNvSpPr>
            <p:nvPr/>
          </p:nvSpPr>
          <p:spPr bwMode="auto">
            <a:xfrm>
              <a:off x="1702" y="3377"/>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801" name="Line 55"/>
            <p:cNvSpPr>
              <a:spLocks noChangeShapeType="1"/>
            </p:cNvSpPr>
            <p:nvPr/>
          </p:nvSpPr>
          <p:spPr bwMode="auto">
            <a:xfrm>
              <a:off x="1702" y="3248"/>
              <a:ext cx="91"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802" name="Rectangle 56"/>
            <p:cNvSpPr>
              <a:spLocks noChangeArrowheads="1"/>
            </p:cNvSpPr>
            <p:nvPr/>
          </p:nvSpPr>
          <p:spPr bwMode="auto">
            <a:xfrm>
              <a:off x="516" y="1864"/>
              <a:ext cx="70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u="sng" dirty="0" err="1">
                  <a:solidFill>
                    <a:srgbClr val="000000"/>
                  </a:solidFill>
                  <a:latin typeface="Calibri" charset="0"/>
                </a:rPr>
                <a:t>Unmethylated</a:t>
              </a:r>
              <a:endParaRPr lang="en-US" altLang="x-none" sz="1200" u="sng" dirty="0">
                <a:solidFill>
                  <a:srgbClr val="000000"/>
                </a:solidFill>
                <a:latin typeface="Calibri" charset="0"/>
              </a:endParaRPr>
            </a:p>
          </p:txBody>
        </p:sp>
        <p:sp>
          <p:nvSpPr>
            <p:cNvPr id="30803" name="Rectangle 57"/>
            <p:cNvSpPr>
              <a:spLocks noChangeArrowheads="1"/>
            </p:cNvSpPr>
            <p:nvPr/>
          </p:nvSpPr>
          <p:spPr bwMode="auto">
            <a:xfrm>
              <a:off x="1393" y="1864"/>
              <a:ext cx="5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u="sng" dirty="0">
                  <a:solidFill>
                    <a:srgbClr val="000000"/>
                  </a:solidFill>
                  <a:latin typeface="Calibri" charset="0"/>
                </a:rPr>
                <a:t>Methylated</a:t>
              </a:r>
            </a:p>
          </p:txBody>
        </p:sp>
      </p:grpSp>
      <p:grpSp>
        <p:nvGrpSpPr>
          <p:cNvPr id="30728" name="Group 74"/>
          <p:cNvGrpSpPr>
            <a:grpSpLocks/>
          </p:cNvGrpSpPr>
          <p:nvPr/>
        </p:nvGrpSpPr>
        <p:grpSpPr bwMode="auto">
          <a:xfrm>
            <a:off x="5748338" y="1843088"/>
            <a:ext cx="2447925" cy="742950"/>
            <a:chOff x="4074" y="1161"/>
            <a:chExt cx="1734" cy="468"/>
          </a:xfrm>
        </p:grpSpPr>
        <p:sp>
          <p:nvSpPr>
            <p:cNvPr id="30742" name="Arc 75"/>
            <p:cNvSpPr>
              <a:spLocks/>
            </p:cNvSpPr>
            <p:nvPr/>
          </p:nvSpPr>
          <p:spPr bwMode="auto">
            <a:xfrm rot="-527228">
              <a:off x="4074" y="1161"/>
              <a:ext cx="476" cy="4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endParaRPr lang="x-none" altLang="x-none"/>
            </a:p>
          </p:txBody>
        </p:sp>
        <p:sp>
          <p:nvSpPr>
            <p:cNvPr id="30743" name="Rectangle 76"/>
            <p:cNvSpPr>
              <a:spLocks noChangeArrowheads="1"/>
            </p:cNvSpPr>
            <p:nvPr/>
          </p:nvSpPr>
          <p:spPr bwMode="auto">
            <a:xfrm>
              <a:off x="4637" y="1203"/>
              <a:ext cx="11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PCR</a:t>
              </a:r>
            </a:p>
            <a:p>
              <a:r>
                <a:rPr lang="en-US" altLang="x-none" sz="1200" dirty="0">
                  <a:solidFill>
                    <a:srgbClr val="000000"/>
                  </a:solidFill>
                  <a:latin typeface="Calibri" charset="0"/>
                </a:rPr>
                <a:t> with primers specific for </a:t>
              </a:r>
            </a:p>
            <a:p>
              <a:r>
                <a:rPr lang="en-US" altLang="x-none" sz="1200" dirty="0">
                  <a:solidFill>
                    <a:srgbClr val="000000"/>
                  </a:solidFill>
                  <a:latin typeface="Calibri" charset="0"/>
                </a:rPr>
                <a:t>  methylation changes</a:t>
              </a:r>
            </a:p>
          </p:txBody>
        </p:sp>
      </p:grpSp>
      <p:grpSp>
        <p:nvGrpSpPr>
          <p:cNvPr id="30729" name="Group 77"/>
          <p:cNvGrpSpPr>
            <a:grpSpLocks/>
          </p:cNvGrpSpPr>
          <p:nvPr/>
        </p:nvGrpSpPr>
        <p:grpSpPr bwMode="auto">
          <a:xfrm>
            <a:off x="6462713" y="2725738"/>
            <a:ext cx="2449512" cy="3527425"/>
            <a:chOff x="4071" y="1717"/>
            <a:chExt cx="1543" cy="2222"/>
          </a:xfrm>
        </p:grpSpPr>
        <p:sp>
          <p:nvSpPr>
            <p:cNvPr id="729166" name="Rectangle 78"/>
            <p:cNvSpPr>
              <a:spLocks noChangeArrowheads="1"/>
            </p:cNvSpPr>
            <p:nvPr/>
          </p:nvSpPr>
          <p:spPr bwMode="auto">
            <a:xfrm>
              <a:off x="4071" y="3171"/>
              <a:ext cx="1388" cy="768"/>
            </a:xfrm>
            <a:prstGeom prst="rect">
              <a:avLst/>
            </a:prstGeom>
            <a:solidFill>
              <a:srgbClr val="000000"/>
            </a:solidFill>
            <a:ln w="9525">
              <a:solidFill>
                <a:schemeClr val="accent3"/>
              </a:solidFill>
              <a:miter lim="800000"/>
              <a:headEnd/>
              <a:tailEnd/>
            </a:ln>
            <a:effectLst/>
          </p:spPr>
          <p:txBody>
            <a:bodyPr wrap="none" anchor="ctr"/>
            <a:lstStyle/>
            <a:p>
              <a:pPr fontAlgn="auto">
                <a:spcBef>
                  <a:spcPts val="0"/>
                </a:spcBef>
                <a:spcAft>
                  <a:spcPts val="0"/>
                </a:spcAft>
                <a:defRPr/>
              </a:pPr>
              <a:endParaRPr lang="en-US">
                <a:latin typeface="Arial" pitchFamily="34" charset="0"/>
                <a:ea typeface="MS PGothic" pitchFamily="34" charset="-128"/>
              </a:endParaRPr>
            </a:p>
          </p:txBody>
        </p:sp>
        <p:sp>
          <p:nvSpPr>
            <p:cNvPr id="30733" name="Rectangle 79"/>
            <p:cNvSpPr>
              <a:spLocks noChangeArrowheads="1"/>
            </p:cNvSpPr>
            <p:nvPr/>
          </p:nvSpPr>
          <p:spPr bwMode="auto">
            <a:xfrm>
              <a:off x="4109" y="2958"/>
              <a:ext cx="150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a:solidFill>
                    <a:srgbClr val="000000"/>
                  </a:solidFill>
                  <a:latin typeface="Calibri" charset="0"/>
                </a:rPr>
                <a:t>U  M      U   M     U   M   </a:t>
              </a:r>
            </a:p>
          </p:txBody>
        </p:sp>
        <p:sp>
          <p:nvSpPr>
            <p:cNvPr id="30734" name="Line 80"/>
            <p:cNvSpPr>
              <a:spLocks noChangeShapeType="1"/>
            </p:cNvSpPr>
            <p:nvPr/>
          </p:nvSpPr>
          <p:spPr bwMode="auto">
            <a:xfrm>
              <a:off x="4172" y="2914"/>
              <a:ext cx="348"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35" name="Line 81"/>
            <p:cNvSpPr>
              <a:spLocks noChangeShapeType="1"/>
            </p:cNvSpPr>
            <p:nvPr/>
          </p:nvSpPr>
          <p:spPr bwMode="auto">
            <a:xfrm>
              <a:off x="4597" y="2914"/>
              <a:ext cx="346"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36" name="Line 82"/>
            <p:cNvSpPr>
              <a:spLocks noChangeShapeType="1"/>
            </p:cNvSpPr>
            <p:nvPr/>
          </p:nvSpPr>
          <p:spPr bwMode="auto">
            <a:xfrm>
              <a:off x="5025" y="2914"/>
              <a:ext cx="34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37" name="Rectangle 83"/>
            <p:cNvSpPr>
              <a:spLocks noChangeArrowheads="1"/>
            </p:cNvSpPr>
            <p:nvPr/>
          </p:nvSpPr>
          <p:spPr bwMode="auto">
            <a:xfrm rot="-5400000">
              <a:off x="4891" y="2429"/>
              <a:ext cx="6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Unmodified</a:t>
              </a:r>
            </a:p>
            <a:p>
              <a:r>
                <a:rPr lang="en-US" altLang="x-none" sz="1200">
                  <a:solidFill>
                    <a:srgbClr val="000000"/>
                  </a:solidFill>
                  <a:latin typeface="Calibri" charset="0"/>
                </a:rPr>
                <a:t>template</a:t>
              </a:r>
            </a:p>
          </p:txBody>
        </p:sp>
        <p:sp>
          <p:nvSpPr>
            <p:cNvPr id="30738" name="Rectangle 84"/>
            <p:cNvSpPr>
              <a:spLocks noChangeArrowheads="1"/>
            </p:cNvSpPr>
            <p:nvPr/>
          </p:nvSpPr>
          <p:spPr bwMode="auto">
            <a:xfrm rot="-5400000">
              <a:off x="3771" y="2162"/>
              <a:ext cx="11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Unmethylated/modified</a:t>
              </a:r>
            </a:p>
            <a:p>
              <a:r>
                <a:rPr lang="en-US" altLang="x-none" sz="1200">
                  <a:solidFill>
                    <a:srgbClr val="000000"/>
                  </a:solidFill>
                  <a:latin typeface="Calibri" charset="0"/>
                </a:rPr>
                <a:t>template</a:t>
              </a:r>
            </a:p>
          </p:txBody>
        </p:sp>
        <p:sp>
          <p:nvSpPr>
            <p:cNvPr id="30739" name="Rectangle 85"/>
            <p:cNvSpPr>
              <a:spLocks noChangeArrowheads="1"/>
            </p:cNvSpPr>
            <p:nvPr/>
          </p:nvSpPr>
          <p:spPr bwMode="auto">
            <a:xfrm rot="-5400000">
              <a:off x="4252" y="2215"/>
              <a:ext cx="10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a:solidFill>
                    <a:srgbClr val="000000"/>
                  </a:solidFill>
                  <a:latin typeface="Calibri" charset="0"/>
                </a:rPr>
                <a:t>Methylated/modified </a:t>
              </a:r>
            </a:p>
            <a:p>
              <a:r>
                <a:rPr lang="en-US" altLang="x-none" sz="1200">
                  <a:solidFill>
                    <a:srgbClr val="000000"/>
                  </a:solidFill>
                  <a:latin typeface="Calibri" charset="0"/>
                </a:rPr>
                <a:t>template</a:t>
              </a:r>
            </a:p>
          </p:txBody>
        </p:sp>
        <p:sp>
          <p:nvSpPr>
            <p:cNvPr id="30740" name="Rectangle 86"/>
            <p:cNvSpPr>
              <a:spLocks noChangeArrowheads="1"/>
            </p:cNvSpPr>
            <p:nvPr/>
          </p:nvSpPr>
          <p:spPr bwMode="auto">
            <a:xfrm>
              <a:off x="4168" y="3624"/>
              <a:ext cx="136" cy="32"/>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endParaRPr lang="x-none" altLang="x-none">
                <a:latin typeface="Univers" charset="0"/>
              </a:endParaRPr>
            </a:p>
          </p:txBody>
        </p:sp>
        <p:sp>
          <p:nvSpPr>
            <p:cNvPr id="30741" name="Rectangle 87"/>
            <p:cNvSpPr>
              <a:spLocks noChangeArrowheads="1"/>
            </p:cNvSpPr>
            <p:nvPr/>
          </p:nvSpPr>
          <p:spPr bwMode="auto">
            <a:xfrm>
              <a:off x="4848" y="3624"/>
              <a:ext cx="136" cy="32"/>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endParaRPr lang="x-none" altLang="x-none">
                <a:latin typeface="Univers" charset="0"/>
              </a:endParaRPr>
            </a:p>
          </p:txBody>
        </p:sp>
      </p:grpSp>
      <p:cxnSp>
        <p:nvCxnSpPr>
          <p:cNvPr id="89" name="Straight Connector 88"/>
          <p:cNvCxnSpPr/>
          <p:nvPr/>
        </p:nvCxnSpPr>
        <p:spPr>
          <a:xfrm>
            <a:off x="6584950" y="6019800"/>
            <a:ext cx="298450" cy="158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683500" y="6019800"/>
            <a:ext cx="298450" cy="158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0" name="Content Placeholder 3" descr="Infinium Bead Chip.png"/>
          <p:cNvPicPr>
            <a:picLocks noChangeAspect="1"/>
          </p:cNvPicPr>
          <p:nvPr/>
        </p:nvPicPr>
        <p:blipFill>
          <a:blip r:embed="rId3">
            <a:extLst>
              <a:ext uri="{28A0092B-C50C-407E-A947-70E740481C1C}">
                <a14:useLocalDpi xmlns:a14="http://schemas.microsoft.com/office/drawing/2010/main" val="0"/>
              </a:ext>
            </a:extLst>
          </a:blip>
          <a:srcRect l="-82642" r="-82642"/>
          <a:stretch>
            <a:fillRect/>
          </a:stretch>
        </p:blipFill>
        <p:spPr>
          <a:xfrm>
            <a:off x="3540284" y="3790951"/>
            <a:ext cx="2382168" cy="2669638"/>
          </a:xfrm>
          <a:prstGeom prst="rect">
            <a:avLst/>
          </a:prstGeom>
        </p:spPr>
      </p:pic>
      <p:sp>
        <p:nvSpPr>
          <p:cNvPr id="93" name="Arc 75"/>
          <p:cNvSpPr>
            <a:spLocks/>
          </p:cNvSpPr>
          <p:nvPr/>
        </p:nvSpPr>
        <p:spPr bwMode="auto">
          <a:xfrm rot="5822505">
            <a:off x="3196976" y="2279651"/>
            <a:ext cx="671979" cy="7429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endParaRPr lang="x-none" altLang="x-none"/>
          </a:p>
        </p:txBody>
      </p:sp>
      <p:sp>
        <p:nvSpPr>
          <p:cNvPr id="96" name="Arc 75"/>
          <p:cNvSpPr>
            <a:spLocks/>
          </p:cNvSpPr>
          <p:nvPr/>
        </p:nvSpPr>
        <p:spPr bwMode="auto">
          <a:xfrm rot="5822505">
            <a:off x="4092036" y="2946737"/>
            <a:ext cx="1394715" cy="1178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endParaRPr lang="x-none" altLang="x-none"/>
          </a:p>
        </p:txBody>
      </p:sp>
      <p:sp>
        <p:nvSpPr>
          <p:cNvPr id="97" name="Rectangle 76"/>
          <p:cNvSpPr>
            <a:spLocks noChangeArrowheads="1"/>
          </p:cNvSpPr>
          <p:nvPr/>
        </p:nvSpPr>
        <p:spPr bwMode="auto">
          <a:xfrm>
            <a:off x="4876214" y="2848339"/>
            <a:ext cx="135877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smtClean="0">
                <a:solidFill>
                  <a:srgbClr val="000000"/>
                </a:solidFill>
                <a:latin typeface="Calibri" charset="0"/>
              </a:rPr>
              <a:t>Amplification </a:t>
            </a:r>
            <a:r>
              <a:rPr lang="en-US" altLang="x-none" sz="1200" dirty="0" smtClean="0">
                <a:solidFill>
                  <a:srgbClr val="000000"/>
                </a:solidFill>
                <a:latin typeface="Calibri" charset="0"/>
              </a:rPr>
              <a:t>and </a:t>
            </a:r>
          </a:p>
          <a:p>
            <a:r>
              <a:rPr lang="en-US" altLang="x-none" sz="1200" dirty="0" smtClean="0">
                <a:solidFill>
                  <a:srgbClr val="000000"/>
                </a:solidFill>
                <a:latin typeface="Calibri" charset="0"/>
              </a:rPr>
              <a:t>Array detection</a:t>
            </a:r>
          </a:p>
          <a:p>
            <a:r>
              <a:rPr lang="en-US" altLang="x-none" sz="1200" dirty="0" smtClean="0">
                <a:solidFill>
                  <a:srgbClr val="000000"/>
                </a:solidFill>
                <a:latin typeface="Calibri" charset="0"/>
              </a:rPr>
              <a:t>(Illumina)</a:t>
            </a:r>
            <a:endParaRPr lang="en-US" altLang="x-none" sz="1200" dirty="0">
              <a:solidFill>
                <a:srgbClr val="000000"/>
              </a:solidFill>
              <a:latin typeface="Calibri" charset="0"/>
            </a:endParaRPr>
          </a:p>
        </p:txBody>
      </p:sp>
      <p:sp>
        <p:nvSpPr>
          <p:cNvPr id="98" name="Rectangle 76"/>
          <p:cNvSpPr>
            <a:spLocks noChangeArrowheads="1"/>
          </p:cNvSpPr>
          <p:nvPr/>
        </p:nvSpPr>
        <p:spPr bwMode="auto">
          <a:xfrm>
            <a:off x="3259386" y="2940671"/>
            <a:ext cx="135877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sz="1200" dirty="0" smtClean="0">
                <a:solidFill>
                  <a:srgbClr val="000000"/>
                </a:solidFill>
                <a:latin typeface="Calibri" charset="0"/>
              </a:rPr>
              <a:t>Amplification and </a:t>
            </a:r>
          </a:p>
          <a:p>
            <a:r>
              <a:rPr lang="en-US" altLang="x-none" sz="1200" dirty="0" smtClean="0">
                <a:solidFill>
                  <a:srgbClr val="000000"/>
                </a:solidFill>
                <a:latin typeface="Calibri" charset="0"/>
              </a:rPr>
              <a:t>Sequencing</a:t>
            </a:r>
          </a:p>
        </p:txBody>
      </p:sp>
    </p:spTree>
    <p:extLst>
      <p:ext uri="{BB962C8B-B14F-4D97-AF65-F5344CB8AC3E}">
        <p14:creationId xmlns:p14="http://schemas.microsoft.com/office/powerpoint/2010/main" val="43817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381000" y="185738"/>
            <a:ext cx="8434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r>
              <a:rPr lang="en-US" altLang="en-US" sz="2000" dirty="0">
                <a:latin typeface="Arial" charset="0"/>
              </a:rPr>
              <a:t>Detection of aberrant promoter methylation in tumor and serum from </a:t>
            </a:r>
            <a:r>
              <a:rPr lang="en-US" altLang="en-US" sz="2000" dirty="0" err="1">
                <a:latin typeface="Arial" charset="0"/>
              </a:rPr>
              <a:t>resectable</a:t>
            </a:r>
            <a:r>
              <a:rPr lang="en-US" altLang="en-US" sz="2000" dirty="0">
                <a:latin typeface="Arial" charset="0"/>
              </a:rPr>
              <a:t> NSCLC patients</a:t>
            </a:r>
          </a:p>
        </p:txBody>
      </p:sp>
      <p:sp>
        <p:nvSpPr>
          <p:cNvPr id="16387" name="TextBox 8"/>
          <p:cNvSpPr txBox="1">
            <a:spLocks noChangeArrowheads="1"/>
          </p:cNvSpPr>
          <p:nvPr/>
        </p:nvSpPr>
        <p:spPr bwMode="auto">
          <a:xfrm>
            <a:off x="4997450" y="4103688"/>
            <a:ext cx="3567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1400" dirty="0">
                <a:latin typeface="Arial" charset="0"/>
              </a:rPr>
              <a:t>(</a:t>
            </a:r>
            <a:r>
              <a:rPr lang="en-US" altLang="en-US" sz="1400" dirty="0" err="1">
                <a:latin typeface="Arial" charset="0"/>
              </a:rPr>
              <a:t>Esteller</a:t>
            </a:r>
            <a:r>
              <a:rPr lang="en-US" altLang="en-US" sz="1400" dirty="0">
                <a:latin typeface="Arial" charset="0"/>
              </a:rPr>
              <a:t> et al, </a:t>
            </a:r>
            <a:r>
              <a:rPr lang="en-US" altLang="en-US" sz="1400" i="1" dirty="0">
                <a:latin typeface="Arial" charset="0"/>
              </a:rPr>
              <a:t>Cancer Research</a:t>
            </a:r>
            <a:r>
              <a:rPr lang="en-US" altLang="en-US" sz="1400" dirty="0">
                <a:latin typeface="Arial" charset="0"/>
              </a:rPr>
              <a:t>,  1999)</a:t>
            </a:r>
          </a:p>
        </p:txBody>
      </p:sp>
      <p:sp>
        <p:nvSpPr>
          <p:cNvPr id="16388" name="TextBox 1"/>
          <p:cNvSpPr txBox="1">
            <a:spLocks noChangeArrowheads="1"/>
          </p:cNvSpPr>
          <p:nvPr/>
        </p:nvSpPr>
        <p:spPr bwMode="auto">
          <a:xfrm>
            <a:off x="7664450" y="1511300"/>
            <a:ext cx="1150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1400" b="0">
                <a:latin typeface="Arial" charset="0"/>
              </a:rPr>
              <a:t>Nor: </a:t>
            </a:r>
            <a:r>
              <a:rPr lang="en-US" altLang="en-US" sz="1400" b="0">
                <a:solidFill>
                  <a:srgbClr val="0000FF"/>
                </a:solidFill>
                <a:latin typeface="Arial" charset="0"/>
              </a:rPr>
              <a:t>Normal</a:t>
            </a:r>
          </a:p>
          <a:p>
            <a:pPr>
              <a:spcBef>
                <a:spcPct val="0"/>
              </a:spcBef>
              <a:buFontTx/>
              <a:buNone/>
            </a:pPr>
            <a:r>
              <a:rPr lang="en-US" altLang="en-US" sz="1400" b="0">
                <a:latin typeface="Arial" charset="0"/>
              </a:rPr>
              <a:t>Tum: </a:t>
            </a:r>
            <a:r>
              <a:rPr lang="en-US" altLang="en-US" sz="1400" b="0">
                <a:solidFill>
                  <a:srgbClr val="0000FF"/>
                </a:solidFill>
                <a:latin typeface="Arial" charset="0"/>
              </a:rPr>
              <a:t>Tumor</a:t>
            </a:r>
          </a:p>
          <a:p>
            <a:pPr>
              <a:spcBef>
                <a:spcPct val="0"/>
              </a:spcBef>
              <a:buFontTx/>
              <a:buNone/>
            </a:pPr>
            <a:r>
              <a:rPr lang="en-US" altLang="en-US" sz="1400" b="0">
                <a:latin typeface="Arial" charset="0"/>
              </a:rPr>
              <a:t>Ser: </a:t>
            </a:r>
            <a:r>
              <a:rPr lang="en-US" altLang="en-US" sz="1400" b="0">
                <a:solidFill>
                  <a:srgbClr val="0000FF"/>
                </a:solidFill>
                <a:latin typeface="Arial" charset="0"/>
              </a:rPr>
              <a:t>Serum</a:t>
            </a:r>
          </a:p>
          <a:p>
            <a:pPr>
              <a:spcBef>
                <a:spcPct val="0"/>
              </a:spcBef>
              <a:buFontTx/>
              <a:buNone/>
            </a:pPr>
            <a:endParaRPr lang="en-US" altLang="en-US" sz="1400" b="0">
              <a:latin typeface="Arial" charset="0"/>
            </a:endParaRPr>
          </a:p>
        </p:txBody>
      </p:sp>
      <p:grpSp>
        <p:nvGrpSpPr>
          <p:cNvPr id="16389" name="Group 12"/>
          <p:cNvGrpSpPr>
            <a:grpSpLocks/>
          </p:cNvGrpSpPr>
          <p:nvPr/>
        </p:nvGrpSpPr>
        <p:grpSpPr bwMode="auto">
          <a:xfrm>
            <a:off x="381000" y="928688"/>
            <a:ext cx="7032625" cy="3074987"/>
            <a:chOff x="281768" y="1284883"/>
            <a:chExt cx="7341781" cy="3163926"/>
          </a:xfrm>
        </p:grpSpPr>
        <p:pic>
          <p:nvPicPr>
            <p:cNvPr id="16397" name="Picture 2"/>
            <p:cNvPicPr>
              <a:picLocks noChangeArrowheads="1"/>
            </p:cNvPicPr>
            <p:nvPr/>
          </p:nvPicPr>
          <p:blipFill>
            <a:blip r:embed="rId3">
              <a:extLst>
                <a:ext uri="{28A0092B-C50C-407E-A947-70E740481C1C}">
                  <a14:useLocalDpi xmlns:a14="http://schemas.microsoft.com/office/drawing/2010/main" val="0"/>
                </a:ext>
              </a:extLst>
            </a:blip>
            <a:srcRect b="55305"/>
            <a:stretch>
              <a:fillRect/>
            </a:stretch>
          </p:blipFill>
          <p:spPr bwMode="auto">
            <a:xfrm>
              <a:off x="384549" y="1284883"/>
              <a:ext cx="7239000" cy="170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559" y="3424237"/>
              <a:ext cx="10477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9" name="Picture 2"/>
            <p:cNvPicPr>
              <a:picLocks noChangeArrowheads="1"/>
            </p:cNvPicPr>
            <p:nvPr/>
          </p:nvPicPr>
          <p:blipFill>
            <a:blip r:embed="rId3">
              <a:extLst>
                <a:ext uri="{28A0092B-C50C-407E-A947-70E740481C1C}">
                  <a14:useLocalDpi xmlns:a14="http://schemas.microsoft.com/office/drawing/2010/main" val="0"/>
                </a:ext>
              </a:extLst>
            </a:blip>
            <a:srcRect t="59688"/>
            <a:stretch>
              <a:fillRect/>
            </a:stretch>
          </p:blipFill>
          <p:spPr bwMode="auto">
            <a:xfrm>
              <a:off x="281768" y="2912904"/>
              <a:ext cx="7239000" cy="153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0" name="TextBox 3"/>
          <p:cNvSpPr txBox="1">
            <a:spLocks noChangeArrowheads="1"/>
          </p:cNvSpPr>
          <p:nvPr/>
        </p:nvSpPr>
        <p:spPr bwMode="auto">
          <a:xfrm>
            <a:off x="328613" y="4530725"/>
            <a:ext cx="881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 typeface="Courier New" charset="0"/>
              <a:buChar char="o"/>
            </a:pPr>
            <a:r>
              <a:rPr lang="en-US" altLang="en-US" sz="1400" b="0">
                <a:latin typeface="Arial" charset="0"/>
              </a:rPr>
              <a:t>Aberrant methylation of at least one gene was detected in 15 of 22 (68%) NSCLS tumors </a:t>
            </a:r>
          </a:p>
          <a:p>
            <a:pPr>
              <a:spcBef>
                <a:spcPct val="0"/>
              </a:spcBef>
              <a:buFont typeface="Courier New" charset="0"/>
              <a:buChar char="o"/>
            </a:pPr>
            <a:r>
              <a:rPr lang="en-US" altLang="en-US" sz="1400" b="0">
                <a:latin typeface="Arial" charset="0"/>
              </a:rPr>
              <a:t>Abnormal methylated DNA was detected in 11 of 22 (50%) in serum samples.</a:t>
            </a:r>
          </a:p>
        </p:txBody>
      </p:sp>
      <p:sp>
        <p:nvSpPr>
          <p:cNvPr id="16391" name="Rectangle 4"/>
          <p:cNvSpPr>
            <a:spLocks noChangeArrowheads="1"/>
          </p:cNvSpPr>
          <p:nvPr/>
        </p:nvSpPr>
        <p:spPr bwMode="auto">
          <a:xfrm>
            <a:off x="7675563" y="2208213"/>
            <a:ext cx="19875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endParaRPr lang="en-US" altLang="en-US" sz="1400" b="0">
              <a:solidFill>
                <a:srgbClr val="0000FF"/>
              </a:solidFill>
              <a:latin typeface="Arial" charset="0"/>
            </a:endParaRPr>
          </a:p>
          <a:p>
            <a:pPr>
              <a:spcBef>
                <a:spcPct val="0"/>
              </a:spcBef>
              <a:buFontTx/>
              <a:buNone/>
            </a:pPr>
            <a:r>
              <a:rPr lang="en-US" altLang="en-US" sz="1400" b="0">
                <a:latin typeface="Arial" charset="0"/>
              </a:rPr>
              <a:t>U: </a:t>
            </a:r>
            <a:r>
              <a:rPr lang="en-US" altLang="en-US" sz="1400" b="0">
                <a:solidFill>
                  <a:srgbClr val="0000FF"/>
                </a:solidFill>
                <a:latin typeface="Arial" charset="0"/>
              </a:rPr>
              <a:t>Unmethylated</a:t>
            </a:r>
          </a:p>
          <a:p>
            <a:pPr>
              <a:spcBef>
                <a:spcPct val="0"/>
              </a:spcBef>
              <a:buFontTx/>
              <a:buNone/>
            </a:pPr>
            <a:r>
              <a:rPr lang="en-US" altLang="en-US" sz="1400" b="0">
                <a:latin typeface="Arial" charset="0"/>
              </a:rPr>
              <a:t>M:</a:t>
            </a:r>
            <a:r>
              <a:rPr lang="en-US" altLang="en-US" sz="1400" b="0">
                <a:solidFill>
                  <a:srgbClr val="0000FF"/>
                </a:solidFill>
                <a:latin typeface="Arial" charset="0"/>
              </a:rPr>
              <a:t>Methylatyed</a:t>
            </a:r>
          </a:p>
        </p:txBody>
      </p:sp>
      <p:grpSp>
        <p:nvGrpSpPr>
          <p:cNvPr id="12" name="Group 11"/>
          <p:cNvGrpSpPr>
            <a:grpSpLocks/>
          </p:cNvGrpSpPr>
          <p:nvPr/>
        </p:nvGrpSpPr>
        <p:grpSpPr bwMode="auto">
          <a:xfrm>
            <a:off x="280988" y="5295900"/>
            <a:ext cx="8389937" cy="1446213"/>
            <a:chOff x="281768" y="5327477"/>
            <a:chExt cx="8388374" cy="1446801"/>
          </a:xfrm>
        </p:grpSpPr>
        <p:sp>
          <p:nvSpPr>
            <p:cNvPr id="11" name="Rounded Rectangle 10"/>
            <p:cNvSpPr/>
            <p:nvPr/>
          </p:nvSpPr>
          <p:spPr>
            <a:xfrm>
              <a:off x="281768" y="5327477"/>
              <a:ext cx="8388374" cy="144680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grpSp>
          <p:nvGrpSpPr>
            <p:cNvPr id="16394" name="Group 8"/>
            <p:cNvGrpSpPr>
              <a:grpSpLocks/>
            </p:cNvGrpSpPr>
            <p:nvPr/>
          </p:nvGrpSpPr>
          <p:grpSpPr bwMode="auto">
            <a:xfrm>
              <a:off x="303989" y="5327477"/>
              <a:ext cx="8365711" cy="1446801"/>
              <a:chOff x="303989" y="5327477"/>
              <a:chExt cx="8365711" cy="1446801"/>
            </a:xfrm>
          </p:grpSpPr>
          <p:sp>
            <p:nvSpPr>
              <p:cNvPr id="6" name="TextBox 5"/>
              <p:cNvSpPr txBox="1"/>
              <p:nvPr/>
            </p:nvSpPr>
            <p:spPr>
              <a:xfrm>
                <a:off x="303989" y="5327477"/>
                <a:ext cx="8031471" cy="369482"/>
              </a:xfrm>
              <a:prstGeom prst="rect">
                <a:avLst/>
              </a:prstGeom>
              <a:noFill/>
            </p:spPr>
            <p:txBody>
              <a:bodyPr wrap="none">
                <a:spAutoFit/>
              </a:bodyPr>
              <a:lstStyle/>
              <a:p>
                <a:pPr>
                  <a:defRPr/>
                </a:pPr>
                <a:r>
                  <a:rPr lang="en-US" sz="1800" i="1" dirty="0">
                    <a:solidFill>
                      <a:schemeClr val="accent6">
                        <a:lumMod val="50000"/>
                      </a:schemeClr>
                    </a:solidFill>
                    <a:latin typeface="Arial" pitchFamily="34" charset="0"/>
                    <a:ea typeface="MS PGothic" pitchFamily="34" charset="-128"/>
                  </a:rPr>
                  <a:t>Challenges: </a:t>
                </a:r>
                <a:r>
                  <a:rPr lang="en-US" sz="1800" b="0" i="1" dirty="0">
                    <a:solidFill>
                      <a:schemeClr val="accent6">
                        <a:lumMod val="50000"/>
                      </a:schemeClr>
                    </a:solidFill>
                    <a:latin typeface="Arial" pitchFamily="34" charset="0"/>
                    <a:ea typeface="MS PGothic" pitchFamily="34" charset="-128"/>
                  </a:rPr>
                  <a:t>sensitives reach a plateau of detection, typically at best of </a:t>
                </a:r>
                <a:r>
                  <a:rPr lang="en-US" sz="1800" b="0" i="1" dirty="0" smtClean="0">
                    <a:solidFill>
                      <a:schemeClr val="accent6">
                        <a:lumMod val="50000"/>
                      </a:schemeClr>
                    </a:solidFill>
                    <a:latin typeface="Arial" pitchFamily="34" charset="0"/>
                    <a:ea typeface="MS PGothic" pitchFamily="34" charset="-128"/>
                  </a:rPr>
                  <a:t>60% </a:t>
                </a:r>
                <a:endParaRPr lang="en-US" sz="1800" b="0" i="1" dirty="0">
                  <a:solidFill>
                    <a:schemeClr val="accent6">
                      <a:lumMod val="50000"/>
                    </a:schemeClr>
                  </a:solidFill>
                  <a:latin typeface="Arial" pitchFamily="34" charset="0"/>
                  <a:ea typeface="MS PGothic" pitchFamily="34" charset="-128"/>
                </a:endParaRPr>
              </a:p>
            </p:txBody>
          </p:sp>
          <p:sp>
            <p:nvSpPr>
              <p:cNvPr id="16396" name="TextBox 6"/>
              <p:cNvSpPr txBox="1">
                <a:spLocks noChangeArrowheads="1"/>
              </p:cNvSpPr>
              <p:nvPr/>
            </p:nvSpPr>
            <p:spPr bwMode="auto">
              <a:xfrm>
                <a:off x="638900" y="5696809"/>
                <a:ext cx="8030800" cy="107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 typeface="Wingdings" charset="2"/>
                  <a:buChar char="q"/>
                </a:pPr>
                <a:r>
                  <a:rPr lang="en-US" altLang="en-US" sz="1600" b="0">
                    <a:latin typeface="Arial" charset="0"/>
                  </a:rPr>
                  <a:t>Analytical sensitivity of MSP is ~ 0.1% of detecting methylated among otherwise unmethylated DNA.</a:t>
                </a:r>
              </a:p>
              <a:p>
                <a:pPr>
                  <a:spcBef>
                    <a:spcPct val="0"/>
                  </a:spcBef>
                  <a:buFont typeface="Wingdings" charset="2"/>
                  <a:buChar char="q"/>
                </a:pPr>
                <a:r>
                  <a:rPr lang="en-US" altLang="en-US" sz="1600" b="0">
                    <a:latin typeface="Arial" charset="0"/>
                  </a:rPr>
                  <a:t>Single gene/assay sensitivities are often lower given the lack of presence of individual loci in some patients </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6294" y="922419"/>
            <a:ext cx="6176211" cy="30881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94" y="3785936"/>
            <a:ext cx="6176211" cy="3088106"/>
          </a:xfrm>
          <a:prstGeom prst="rect">
            <a:avLst/>
          </a:prstGeom>
        </p:spPr>
      </p:pic>
      <p:sp>
        <p:nvSpPr>
          <p:cNvPr id="6" name="Text Box 4"/>
          <p:cNvSpPr txBox="1">
            <a:spLocks noChangeArrowheads="1"/>
          </p:cNvSpPr>
          <p:nvPr/>
        </p:nvSpPr>
        <p:spPr bwMode="auto">
          <a:xfrm>
            <a:off x="2142785" y="130175"/>
            <a:ext cx="49489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2000" i="1" dirty="0" smtClean="0"/>
              <a:t>GSTP1</a:t>
            </a:r>
            <a:r>
              <a:rPr lang="en-US" altLang="x-none" sz="2000" dirty="0" smtClean="0"/>
              <a:t> </a:t>
            </a:r>
            <a:r>
              <a:rPr lang="en-US" altLang="x-none" sz="2000" dirty="0"/>
              <a:t>Promoter </a:t>
            </a:r>
            <a:r>
              <a:rPr lang="en-US" altLang="x-none" sz="2000" dirty="0" err="1"/>
              <a:t>Hypermethylation</a:t>
            </a:r>
            <a:r>
              <a:rPr lang="en-US" altLang="x-none" sz="2000" dirty="0"/>
              <a:t> </a:t>
            </a:r>
          </a:p>
          <a:p>
            <a:pPr algn="ctr"/>
            <a:r>
              <a:rPr lang="en-US" altLang="x-none" sz="2000" dirty="0"/>
              <a:t>in  </a:t>
            </a:r>
            <a:r>
              <a:rPr lang="en-US" altLang="x-none" sz="2000" dirty="0" smtClean="0"/>
              <a:t>Prostate and </a:t>
            </a:r>
            <a:r>
              <a:rPr lang="en-US" altLang="x-none" sz="2000" dirty="0"/>
              <a:t>Lung Adenocarcinoma</a:t>
            </a:r>
          </a:p>
        </p:txBody>
      </p:sp>
    </p:spTree>
    <p:extLst>
      <p:ext uri="{BB962C8B-B14F-4D97-AF65-F5344CB8AC3E}">
        <p14:creationId xmlns:p14="http://schemas.microsoft.com/office/powerpoint/2010/main" val="272209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688" y="3957638"/>
            <a:ext cx="5802312"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5943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2292350" y="130175"/>
            <a:ext cx="4649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2000" i="1" dirty="0"/>
              <a:t>MGMT</a:t>
            </a:r>
            <a:r>
              <a:rPr lang="en-US" altLang="x-none" sz="2000" dirty="0"/>
              <a:t> Promoter </a:t>
            </a:r>
            <a:r>
              <a:rPr lang="en-US" altLang="x-none" sz="2000" dirty="0" err="1"/>
              <a:t>Hypermethylation</a:t>
            </a:r>
            <a:r>
              <a:rPr lang="en-US" altLang="x-none" sz="2000" dirty="0"/>
              <a:t> </a:t>
            </a:r>
          </a:p>
          <a:p>
            <a:pPr algn="ctr"/>
            <a:r>
              <a:rPr lang="en-US" altLang="x-none" sz="2000" dirty="0"/>
              <a:t>in  Colon and Lung Adenocarcinoma</a:t>
            </a:r>
          </a:p>
        </p:txBody>
      </p:sp>
    </p:spTree>
    <p:extLst>
      <p:ext uri="{BB962C8B-B14F-4D97-AF65-F5344CB8AC3E}">
        <p14:creationId xmlns:p14="http://schemas.microsoft.com/office/powerpoint/2010/main" val="1279864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1" r="-1191"/>
          <a:stretch/>
        </p:blipFill>
        <p:spPr bwMode="auto">
          <a:xfrm>
            <a:off x="182880" y="1622425"/>
            <a:ext cx="89598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p:cNvSpPr txBox="1">
            <a:spLocks noChangeArrowheads="1"/>
          </p:cNvSpPr>
          <p:nvPr/>
        </p:nvSpPr>
        <p:spPr bwMode="auto">
          <a:xfrm>
            <a:off x="1817688" y="914400"/>
            <a:ext cx="495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pPr algn="ctr"/>
            <a:r>
              <a:rPr lang="en-US" altLang="x-none" sz="2000"/>
              <a:t>Promoter region Methylation Silencing events</a:t>
            </a:r>
          </a:p>
          <a:p>
            <a:pPr algn="ctr"/>
            <a:r>
              <a:rPr lang="en-US" altLang="x-none" sz="2000"/>
              <a:t>According to tumor type</a:t>
            </a:r>
          </a:p>
        </p:txBody>
      </p:sp>
      <p:sp>
        <p:nvSpPr>
          <p:cNvPr id="46084" name="TextBox 1"/>
          <p:cNvSpPr txBox="1">
            <a:spLocks noChangeArrowheads="1"/>
          </p:cNvSpPr>
          <p:nvPr/>
        </p:nvSpPr>
        <p:spPr bwMode="auto">
          <a:xfrm>
            <a:off x="2020888" y="5892800"/>
            <a:ext cx="4832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MS PGothic" charset="-128"/>
              </a:defRPr>
            </a:lvl1pPr>
            <a:lvl2pPr marL="37931725" indent="-37474525">
              <a:defRPr sz="1400" b="1">
                <a:solidFill>
                  <a:schemeClr val="tx1"/>
                </a:solidFill>
                <a:latin typeface="Arial" charset="0"/>
                <a:ea typeface="MS PGothic" charset="-128"/>
              </a:defRPr>
            </a:lvl2pPr>
            <a:lvl3pPr>
              <a:defRPr sz="1400" b="1">
                <a:solidFill>
                  <a:schemeClr val="tx1"/>
                </a:solidFill>
                <a:latin typeface="Arial" charset="0"/>
                <a:ea typeface="MS PGothic" charset="-128"/>
              </a:defRPr>
            </a:lvl3pPr>
            <a:lvl4pPr>
              <a:defRPr sz="1400" b="1">
                <a:solidFill>
                  <a:schemeClr val="tx1"/>
                </a:solidFill>
                <a:latin typeface="Arial" charset="0"/>
                <a:ea typeface="MS PGothic" charset="-128"/>
              </a:defRPr>
            </a:lvl4pPr>
            <a:lvl5pPr>
              <a:defRPr sz="1400" b="1">
                <a:solidFill>
                  <a:schemeClr val="tx1"/>
                </a:solidFill>
                <a:latin typeface="Arial" charset="0"/>
                <a:ea typeface="MS PGothic" charset="-128"/>
              </a:defRPr>
            </a:lvl5pPr>
            <a:lvl6pPr marL="457200" eaLnBrk="0" fontAlgn="base" hangingPunct="0">
              <a:spcBef>
                <a:spcPct val="0"/>
              </a:spcBef>
              <a:spcAft>
                <a:spcPct val="0"/>
              </a:spcAft>
              <a:defRPr sz="1400" b="1">
                <a:solidFill>
                  <a:schemeClr val="tx1"/>
                </a:solidFill>
                <a:latin typeface="Arial" charset="0"/>
                <a:ea typeface="MS PGothic" charset="-128"/>
              </a:defRPr>
            </a:lvl6pPr>
            <a:lvl7pPr marL="914400" eaLnBrk="0" fontAlgn="base" hangingPunct="0">
              <a:spcBef>
                <a:spcPct val="0"/>
              </a:spcBef>
              <a:spcAft>
                <a:spcPct val="0"/>
              </a:spcAft>
              <a:defRPr sz="1400" b="1">
                <a:solidFill>
                  <a:schemeClr val="tx1"/>
                </a:solidFill>
                <a:latin typeface="Arial" charset="0"/>
                <a:ea typeface="MS PGothic" charset="-128"/>
              </a:defRPr>
            </a:lvl7pPr>
            <a:lvl8pPr marL="1371600" eaLnBrk="0" fontAlgn="base" hangingPunct="0">
              <a:spcBef>
                <a:spcPct val="0"/>
              </a:spcBef>
              <a:spcAft>
                <a:spcPct val="0"/>
              </a:spcAft>
              <a:defRPr sz="1400" b="1">
                <a:solidFill>
                  <a:schemeClr val="tx1"/>
                </a:solidFill>
                <a:latin typeface="Arial" charset="0"/>
                <a:ea typeface="MS PGothic" charset="-128"/>
              </a:defRPr>
            </a:lvl8pPr>
            <a:lvl9pPr marL="1828800" eaLnBrk="0" fontAlgn="base" hangingPunct="0">
              <a:spcBef>
                <a:spcPct val="0"/>
              </a:spcBef>
              <a:spcAft>
                <a:spcPct val="0"/>
              </a:spcAft>
              <a:defRPr sz="1400" b="1">
                <a:solidFill>
                  <a:schemeClr val="tx1"/>
                </a:solidFill>
                <a:latin typeface="Arial" charset="0"/>
                <a:ea typeface="MS PGothic" charset="-128"/>
              </a:defRPr>
            </a:lvl9pPr>
          </a:lstStyle>
          <a:p>
            <a:r>
              <a:rPr lang="en-US" altLang="x-none"/>
              <a:t>2900 Genes with Silencing among 17 tumor types</a:t>
            </a:r>
          </a:p>
        </p:txBody>
      </p:sp>
    </p:spTree>
    <p:extLst>
      <p:ext uri="{BB962C8B-B14F-4D97-AF65-F5344CB8AC3E}">
        <p14:creationId xmlns:p14="http://schemas.microsoft.com/office/powerpoint/2010/main" val="1633053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8"/>
          <p:cNvSpPr txBox="1">
            <a:spLocks noChangeArrowheads="1"/>
          </p:cNvSpPr>
          <p:nvPr/>
        </p:nvSpPr>
        <p:spPr bwMode="auto">
          <a:xfrm>
            <a:off x="5341938" y="6113463"/>
            <a:ext cx="3429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1200" b="0">
                <a:latin typeface="Arial" charset="0"/>
              </a:rPr>
              <a:t>(Wrangle et al, </a:t>
            </a:r>
            <a:r>
              <a:rPr lang="en-US" altLang="en-US" sz="1200" b="0" i="1">
                <a:latin typeface="Arial" charset="0"/>
              </a:rPr>
              <a:t>Clinical Cancer Research</a:t>
            </a:r>
            <a:r>
              <a:rPr lang="en-US" altLang="en-US" sz="1200" b="0">
                <a:latin typeface="Arial" charset="0"/>
              </a:rPr>
              <a:t>, 2014)</a:t>
            </a:r>
          </a:p>
          <a:p>
            <a:pPr>
              <a:spcBef>
                <a:spcPct val="0"/>
              </a:spcBef>
              <a:buFontTx/>
              <a:buNone/>
            </a:pPr>
            <a:endParaRPr lang="en-US" altLang="en-US" sz="1200" b="0">
              <a:latin typeface="Arial" charset="0"/>
            </a:endParaRPr>
          </a:p>
        </p:txBody>
      </p:sp>
      <p:sp>
        <p:nvSpPr>
          <p:cNvPr id="18435" name="Rectangle 20"/>
          <p:cNvSpPr>
            <a:spLocks noChangeArrowheads="1"/>
          </p:cNvSpPr>
          <p:nvPr/>
        </p:nvSpPr>
        <p:spPr bwMode="auto">
          <a:xfrm>
            <a:off x="0" y="95250"/>
            <a:ext cx="9144000" cy="784225"/>
          </a:xfrm>
          <a:prstGeom prst="rect">
            <a:avLst/>
          </a:prstGeom>
          <a:solidFill>
            <a:schemeClr val="bg1"/>
          </a:solidFill>
          <a:ln>
            <a:noFill/>
          </a:ln>
          <a:extLst>
            <a:ext uri="{91240B29-F687-4F45-9708-019B960494DF}">
              <a14:hiddenLine xmlns:a14="http://schemas.microsoft.com/office/drawing/2010/main" w="19050">
                <a:solidFill>
                  <a:srgbClr val="000000"/>
                </a:solidFill>
                <a:prstDash val="sysDot"/>
                <a:miter lim="800000"/>
                <a:headEnd/>
                <a:tailEnd/>
              </a14:hiddenLine>
            </a:ext>
          </a:extLst>
        </p:spPr>
        <p:txBody>
          <a:bodyPr wrap="none"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a:spcBef>
                <a:spcPct val="0"/>
              </a:spcBef>
              <a:buFontTx/>
              <a:buNone/>
            </a:pPr>
            <a:r>
              <a:rPr lang="en-US" altLang="en-US" sz="2000">
                <a:latin typeface="Arial" charset="0"/>
              </a:rPr>
              <a:t>Highly Prevalent Tumor Specific Methylation in Lung CA:</a:t>
            </a:r>
          </a:p>
          <a:p>
            <a:pPr algn="ctr">
              <a:spcBef>
                <a:spcPct val="0"/>
              </a:spcBef>
              <a:buFontTx/>
              <a:buNone/>
            </a:pPr>
            <a:r>
              <a:rPr lang="en-US" altLang="en-US" sz="2000">
                <a:latin typeface="Arial" charset="0"/>
              </a:rPr>
              <a:t>TCGA Tumors and Normal</a:t>
            </a:r>
            <a:endParaRPr lang="fr-FR" altLang="en-US" sz="2000">
              <a:latin typeface="Arial" charset="0"/>
            </a:endParaRPr>
          </a:p>
        </p:txBody>
      </p:sp>
      <p:grpSp>
        <p:nvGrpSpPr>
          <p:cNvPr id="18436" name="Group 3"/>
          <p:cNvGrpSpPr>
            <a:grpSpLocks/>
          </p:cNvGrpSpPr>
          <p:nvPr/>
        </p:nvGrpSpPr>
        <p:grpSpPr bwMode="auto">
          <a:xfrm>
            <a:off x="242888" y="1666875"/>
            <a:ext cx="4264025" cy="4232275"/>
            <a:chOff x="190123" y="1327150"/>
            <a:chExt cx="4264182" cy="4231677"/>
          </a:xfrm>
        </p:grpSpPr>
        <p:pic>
          <p:nvPicPr>
            <p:cNvPr id="18477" name="Picture 6"/>
            <p:cNvPicPr>
              <a:picLocks noChangeAspect="1" noChangeArrowheads="1"/>
            </p:cNvPicPr>
            <p:nvPr/>
          </p:nvPicPr>
          <p:blipFill>
            <a:blip r:embed="rId3">
              <a:extLst>
                <a:ext uri="{28A0092B-C50C-407E-A947-70E740481C1C}">
                  <a14:useLocalDpi xmlns:a14="http://schemas.microsoft.com/office/drawing/2010/main" val="0"/>
                </a:ext>
              </a:extLst>
            </a:blip>
            <a:srcRect l="4395" t="1682" b="1939"/>
            <a:stretch>
              <a:fillRect/>
            </a:stretch>
          </p:blipFill>
          <p:spPr bwMode="auto">
            <a:xfrm>
              <a:off x="190123" y="1403350"/>
              <a:ext cx="4264182" cy="415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a:xfrm>
              <a:off x="1269663" y="1327150"/>
              <a:ext cx="2990960" cy="520626"/>
            </a:xfrm>
            <a:custGeom>
              <a:avLst/>
              <a:gdLst>
                <a:gd name="connsiteX0" fmla="*/ 0 w 2990850"/>
                <a:gd name="connsiteY0" fmla="*/ 95250 h 520700"/>
                <a:gd name="connsiteX1" fmla="*/ 0 w 2990850"/>
                <a:gd name="connsiteY1" fmla="*/ 0 h 520700"/>
                <a:gd name="connsiteX2" fmla="*/ 2990850 w 2990850"/>
                <a:gd name="connsiteY2" fmla="*/ 76200 h 520700"/>
                <a:gd name="connsiteX3" fmla="*/ 2984500 w 2990850"/>
                <a:gd name="connsiteY3" fmla="*/ 520700 h 520700"/>
                <a:gd name="connsiteX4" fmla="*/ 2019300 w 2990850"/>
                <a:gd name="connsiteY4" fmla="*/ 254000 h 520700"/>
                <a:gd name="connsiteX5" fmla="*/ 0 w 2990850"/>
                <a:gd name="connsiteY5" fmla="*/ 9525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850" h="520700">
                  <a:moveTo>
                    <a:pt x="0" y="95250"/>
                  </a:moveTo>
                  <a:lnTo>
                    <a:pt x="0" y="0"/>
                  </a:lnTo>
                  <a:lnTo>
                    <a:pt x="2990850" y="76200"/>
                  </a:lnTo>
                  <a:cubicBezTo>
                    <a:pt x="2988733" y="224367"/>
                    <a:pt x="2986617" y="372533"/>
                    <a:pt x="2984500" y="520700"/>
                  </a:cubicBezTo>
                  <a:lnTo>
                    <a:pt x="2019300" y="254000"/>
                  </a:lnTo>
                  <a:lnTo>
                    <a:pt x="0" y="952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18437" name="Group 10"/>
          <p:cNvGrpSpPr>
            <a:grpSpLocks/>
          </p:cNvGrpSpPr>
          <p:nvPr/>
        </p:nvGrpSpPr>
        <p:grpSpPr bwMode="auto">
          <a:xfrm>
            <a:off x="184150" y="1077913"/>
            <a:ext cx="3765550" cy="644525"/>
            <a:chOff x="384247" y="737821"/>
            <a:chExt cx="3764619" cy="644907"/>
          </a:xfrm>
        </p:grpSpPr>
        <p:grpSp>
          <p:nvGrpSpPr>
            <p:cNvPr id="18463" name="Group 5"/>
            <p:cNvGrpSpPr>
              <a:grpSpLocks/>
            </p:cNvGrpSpPr>
            <p:nvPr/>
          </p:nvGrpSpPr>
          <p:grpSpPr bwMode="auto">
            <a:xfrm>
              <a:off x="474562" y="984077"/>
              <a:ext cx="109960" cy="262132"/>
              <a:chOff x="474562" y="984077"/>
              <a:chExt cx="109960" cy="262132"/>
            </a:xfrm>
          </p:grpSpPr>
          <p:sp>
            <p:nvSpPr>
              <p:cNvPr id="5" name="Rectangle 4"/>
              <p:cNvSpPr/>
              <p:nvPr/>
            </p:nvSpPr>
            <p:spPr>
              <a:xfrm>
                <a:off x="474713" y="984029"/>
                <a:ext cx="109510" cy="10007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sp>
            <p:nvSpPr>
              <p:cNvPr id="12" name="Rectangle 11"/>
              <p:cNvSpPr/>
              <p:nvPr/>
            </p:nvSpPr>
            <p:spPr>
              <a:xfrm>
                <a:off x="474713" y="1146050"/>
                <a:ext cx="109510" cy="1000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grpSp>
        <p:grpSp>
          <p:nvGrpSpPr>
            <p:cNvPr id="18464" name="Group 13"/>
            <p:cNvGrpSpPr>
              <a:grpSpLocks/>
            </p:cNvGrpSpPr>
            <p:nvPr/>
          </p:nvGrpSpPr>
          <p:grpSpPr bwMode="auto">
            <a:xfrm>
              <a:off x="1373532" y="988050"/>
              <a:ext cx="109960" cy="262132"/>
              <a:chOff x="474562" y="984077"/>
              <a:chExt cx="109960" cy="262132"/>
            </a:xfrm>
          </p:grpSpPr>
          <p:sp>
            <p:nvSpPr>
              <p:cNvPr id="15" name="Rectangle 14"/>
              <p:cNvSpPr/>
              <p:nvPr/>
            </p:nvSpPr>
            <p:spPr>
              <a:xfrm>
                <a:off x="474045" y="984821"/>
                <a:ext cx="111098" cy="1000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sp>
            <p:nvSpPr>
              <p:cNvPr id="16" name="Rectangle 15"/>
              <p:cNvSpPr/>
              <p:nvPr/>
            </p:nvSpPr>
            <p:spPr>
              <a:xfrm>
                <a:off x="474045" y="1146842"/>
                <a:ext cx="111098" cy="1000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grpSp>
        <p:pic>
          <p:nvPicPr>
            <p:cNvPr id="18465" name="Picture 2"/>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465" y="1042388"/>
              <a:ext cx="906250" cy="12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84247" y="737821"/>
              <a:ext cx="685630" cy="262092"/>
            </a:xfrm>
            <a:prstGeom prst="rect">
              <a:avLst/>
            </a:prstGeom>
            <a:noFill/>
          </p:spPr>
          <p:txBody>
            <a:bodyPr wrap="none">
              <a:spAutoFit/>
            </a:bodyPr>
            <a:lstStyle/>
            <a:p>
              <a:pPr>
                <a:defRPr/>
              </a:pPr>
              <a:r>
                <a:rPr lang="en-US" sz="1050" dirty="0">
                  <a:latin typeface="Arial" pitchFamily="34" charset="0"/>
                  <a:ea typeface="MS PGothic" pitchFamily="34" charset="-128"/>
                </a:rPr>
                <a:t>Sample</a:t>
              </a:r>
            </a:p>
          </p:txBody>
        </p:sp>
        <p:sp>
          <p:nvSpPr>
            <p:cNvPr id="19" name="TextBox 18"/>
            <p:cNvSpPr txBox="1"/>
            <p:nvPr/>
          </p:nvSpPr>
          <p:spPr>
            <a:xfrm>
              <a:off x="536609" y="914137"/>
              <a:ext cx="620560" cy="414584"/>
            </a:xfrm>
            <a:prstGeom prst="rect">
              <a:avLst/>
            </a:prstGeom>
            <a:noFill/>
          </p:spPr>
          <p:txBody>
            <a:bodyPr wrap="none">
              <a:spAutoFit/>
            </a:bodyPr>
            <a:lstStyle/>
            <a:p>
              <a:pPr>
                <a:defRPr/>
              </a:pPr>
              <a:r>
                <a:rPr lang="en-US" sz="1050" b="0" dirty="0">
                  <a:latin typeface="Arial" pitchFamily="34" charset="0"/>
                  <a:ea typeface="MS PGothic" pitchFamily="34" charset="-128"/>
                </a:rPr>
                <a:t>Tumor</a:t>
              </a:r>
            </a:p>
            <a:p>
              <a:pPr>
                <a:defRPr/>
              </a:pPr>
              <a:r>
                <a:rPr lang="en-US" sz="1050" b="0" dirty="0">
                  <a:latin typeface="Arial" pitchFamily="34" charset="0"/>
                  <a:ea typeface="MS PGothic" pitchFamily="34" charset="-128"/>
                </a:rPr>
                <a:t>Normal</a:t>
              </a:r>
            </a:p>
          </p:txBody>
        </p:sp>
        <p:sp>
          <p:nvSpPr>
            <p:cNvPr id="20" name="TextBox 19"/>
            <p:cNvSpPr txBox="1"/>
            <p:nvPr/>
          </p:nvSpPr>
          <p:spPr>
            <a:xfrm>
              <a:off x="1269853" y="737821"/>
              <a:ext cx="796728" cy="254151"/>
            </a:xfrm>
            <a:prstGeom prst="rect">
              <a:avLst/>
            </a:prstGeom>
            <a:noFill/>
          </p:spPr>
          <p:txBody>
            <a:bodyPr wrap="none">
              <a:spAutoFit/>
            </a:bodyPr>
            <a:lstStyle/>
            <a:p>
              <a:pPr>
                <a:defRPr/>
              </a:pPr>
              <a:r>
                <a:rPr lang="en-US" sz="1050" dirty="0">
                  <a:latin typeface="Arial" pitchFamily="34" charset="0"/>
                  <a:ea typeface="MS PGothic" pitchFamily="34" charset="-128"/>
                </a:rPr>
                <a:t>Histology</a:t>
              </a:r>
            </a:p>
          </p:txBody>
        </p:sp>
        <p:sp>
          <p:nvSpPr>
            <p:cNvPr id="21" name="TextBox 20"/>
            <p:cNvSpPr txBox="1"/>
            <p:nvPr/>
          </p:nvSpPr>
          <p:spPr>
            <a:xfrm>
              <a:off x="1446022" y="910961"/>
              <a:ext cx="1491881" cy="416172"/>
            </a:xfrm>
            <a:prstGeom prst="rect">
              <a:avLst/>
            </a:prstGeom>
            <a:noFill/>
          </p:spPr>
          <p:txBody>
            <a:bodyPr wrap="none">
              <a:spAutoFit/>
            </a:bodyPr>
            <a:lstStyle/>
            <a:p>
              <a:pPr>
                <a:defRPr/>
              </a:pPr>
              <a:r>
                <a:rPr lang="en-US" sz="1050" b="0" dirty="0">
                  <a:latin typeface="Arial" pitchFamily="34" charset="0"/>
                  <a:ea typeface="MS PGothic" pitchFamily="34" charset="-128"/>
                </a:rPr>
                <a:t>Adenocarcinoma</a:t>
              </a:r>
            </a:p>
            <a:p>
              <a:pPr>
                <a:defRPr/>
              </a:pPr>
              <a:r>
                <a:rPr lang="en-US" sz="1050" b="0" dirty="0">
                  <a:latin typeface="Arial" pitchFamily="34" charset="0"/>
                  <a:ea typeface="MS PGothic" pitchFamily="34" charset="-128"/>
                </a:rPr>
                <a:t>Squamous carcinoma</a:t>
              </a:r>
            </a:p>
          </p:txBody>
        </p:sp>
        <p:sp>
          <p:nvSpPr>
            <p:cNvPr id="22" name="TextBox 21"/>
            <p:cNvSpPr txBox="1"/>
            <p:nvPr/>
          </p:nvSpPr>
          <p:spPr>
            <a:xfrm>
              <a:off x="2782367" y="744175"/>
              <a:ext cx="1366499" cy="254151"/>
            </a:xfrm>
            <a:prstGeom prst="rect">
              <a:avLst/>
            </a:prstGeom>
            <a:noFill/>
          </p:spPr>
          <p:txBody>
            <a:bodyPr wrap="none">
              <a:spAutoFit/>
            </a:bodyPr>
            <a:lstStyle/>
            <a:p>
              <a:pPr>
                <a:defRPr/>
              </a:pPr>
              <a:r>
                <a:rPr lang="en-US" sz="1050" dirty="0">
                  <a:latin typeface="Arial" pitchFamily="34" charset="0"/>
                  <a:ea typeface="MS PGothic" pitchFamily="34" charset="-128"/>
                </a:rPr>
                <a:t>Methylation status</a:t>
              </a:r>
            </a:p>
          </p:txBody>
        </p:sp>
        <p:sp>
          <p:nvSpPr>
            <p:cNvPr id="10" name="TextBox 9"/>
            <p:cNvSpPr txBox="1"/>
            <p:nvPr/>
          </p:nvSpPr>
          <p:spPr>
            <a:xfrm>
              <a:off x="2890290" y="1120635"/>
              <a:ext cx="263460" cy="262093"/>
            </a:xfrm>
            <a:prstGeom prst="rect">
              <a:avLst/>
            </a:prstGeom>
            <a:noFill/>
          </p:spPr>
          <p:txBody>
            <a:bodyPr wrap="none">
              <a:spAutoFit/>
            </a:bodyPr>
            <a:lstStyle/>
            <a:p>
              <a:pPr>
                <a:defRPr/>
              </a:pPr>
              <a:r>
                <a:rPr lang="en-US" sz="1050" b="0" dirty="0">
                  <a:latin typeface="Arial" pitchFamily="34" charset="0"/>
                  <a:ea typeface="MS PGothic" pitchFamily="34" charset="-128"/>
                </a:rPr>
                <a:t>0</a:t>
              </a:r>
            </a:p>
          </p:txBody>
        </p:sp>
        <p:sp>
          <p:nvSpPr>
            <p:cNvPr id="24" name="TextBox 23"/>
            <p:cNvSpPr txBox="1"/>
            <p:nvPr/>
          </p:nvSpPr>
          <p:spPr>
            <a:xfrm>
              <a:off x="3796528" y="1114281"/>
              <a:ext cx="263460" cy="260504"/>
            </a:xfrm>
            <a:prstGeom prst="rect">
              <a:avLst/>
            </a:prstGeom>
            <a:noFill/>
          </p:spPr>
          <p:txBody>
            <a:bodyPr wrap="none">
              <a:spAutoFit/>
            </a:bodyPr>
            <a:lstStyle/>
            <a:p>
              <a:pPr>
                <a:defRPr/>
              </a:pPr>
              <a:r>
                <a:rPr lang="en-US" sz="1050" b="0" dirty="0">
                  <a:latin typeface="Arial" pitchFamily="34" charset="0"/>
                  <a:ea typeface="MS PGothic" pitchFamily="34" charset="-128"/>
                </a:rPr>
                <a:t>1</a:t>
              </a:r>
            </a:p>
          </p:txBody>
        </p:sp>
      </p:grpSp>
      <p:grpSp>
        <p:nvGrpSpPr>
          <p:cNvPr id="18438" name="Group 22"/>
          <p:cNvGrpSpPr>
            <a:grpSpLocks/>
          </p:cNvGrpSpPr>
          <p:nvPr/>
        </p:nvGrpSpPr>
        <p:grpSpPr bwMode="auto">
          <a:xfrm>
            <a:off x="4821238" y="1071563"/>
            <a:ext cx="3873500" cy="590550"/>
            <a:chOff x="4998688" y="864103"/>
            <a:chExt cx="3874572" cy="591046"/>
          </a:xfrm>
        </p:grpSpPr>
        <p:grpSp>
          <p:nvGrpSpPr>
            <p:cNvPr id="18446" name="Group 26"/>
            <p:cNvGrpSpPr>
              <a:grpSpLocks/>
            </p:cNvGrpSpPr>
            <p:nvPr/>
          </p:nvGrpSpPr>
          <p:grpSpPr bwMode="auto">
            <a:xfrm>
              <a:off x="5089003" y="1110359"/>
              <a:ext cx="109960" cy="262132"/>
              <a:chOff x="474562" y="984077"/>
              <a:chExt cx="109960" cy="262132"/>
            </a:xfrm>
          </p:grpSpPr>
          <p:sp>
            <p:nvSpPr>
              <p:cNvPr id="39" name="Rectangle 38"/>
              <p:cNvSpPr/>
              <p:nvPr/>
            </p:nvSpPr>
            <p:spPr>
              <a:xfrm>
                <a:off x="474759" y="984090"/>
                <a:ext cx="109568" cy="10009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sp>
            <p:nvSpPr>
              <p:cNvPr id="40" name="Rectangle 39"/>
              <p:cNvSpPr/>
              <p:nvPr/>
            </p:nvSpPr>
            <p:spPr>
              <a:xfrm>
                <a:off x="474759" y="1146151"/>
                <a:ext cx="109568" cy="10009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grpSp>
        <p:sp>
          <p:nvSpPr>
            <p:cNvPr id="30" name="TextBox 29"/>
            <p:cNvSpPr txBox="1"/>
            <p:nvPr/>
          </p:nvSpPr>
          <p:spPr>
            <a:xfrm>
              <a:off x="4998688" y="864103"/>
              <a:ext cx="685990" cy="262157"/>
            </a:xfrm>
            <a:prstGeom prst="rect">
              <a:avLst/>
            </a:prstGeom>
            <a:noFill/>
          </p:spPr>
          <p:txBody>
            <a:bodyPr wrap="none">
              <a:spAutoFit/>
            </a:bodyPr>
            <a:lstStyle/>
            <a:p>
              <a:pPr>
                <a:defRPr/>
              </a:pPr>
              <a:r>
                <a:rPr lang="en-US" sz="1050" dirty="0">
                  <a:latin typeface="Arial" pitchFamily="34" charset="0"/>
                  <a:ea typeface="MS PGothic" pitchFamily="34" charset="-128"/>
                </a:rPr>
                <a:t>Sample</a:t>
              </a:r>
            </a:p>
          </p:txBody>
        </p:sp>
        <p:sp>
          <p:nvSpPr>
            <p:cNvPr id="31" name="TextBox 30"/>
            <p:cNvSpPr txBox="1"/>
            <p:nvPr/>
          </p:nvSpPr>
          <p:spPr>
            <a:xfrm>
              <a:off x="5151130" y="1038875"/>
              <a:ext cx="311236" cy="416274"/>
            </a:xfrm>
            <a:prstGeom prst="rect">
              <a:avLst/>
            </a:prstGeom>
            <a:noFill/>
          </p:spPr>
          <p:txBody>
            <a:bodyPr wrap="none">
              <a:spAutoFit/>
            </a:bodyPr>
            <a:lstStyle/>
            <a:p>
              <a:pPr>
                <a:defRPr/>
              </a:pPr>
              <a:r>
                <a:rPr lang="en-US" sz="1050" b="0" dirty="0">
                  <a:latin typeface="Arial" pitchFamily="34" charset="0"/>
                  <a:ea typeface="MS PGothic" pitchFamily="34" charset="-128"/>
                </a:rPr>
                <a:t>IA</a:t>
              </a:r>
            </a:p>
            <a:p>
              <a:pPr>
                <a:defRPr/>
              </a:pPr>
              <a:r>
                <a:rPr lang="en-US" sz="1050" b="0" dirty="0">
                  <a:latin typeface="Arial" pitchFamily="34" charset="0"/>
                  <a:ea typeface="MS PGothic" pitchFamily="34" charset="-128"/>
                </a:rPr>
                <a:t>IB</a:t>
              </a:r>
            </a:p>
          </p:txBody>
        </p:sp>
        <p:sp>
          <p:nvSpPr>
            <p:cNvPr id="32" name="TextBox 31"/>
            <p:cNvSpPr txBox="1"/>
            <p:nvPr/>
          </p:nvSpPr>
          <p:spPr>
            <a:xfrm>
              <a:off x="5884758" y="864103"/>
              <a:ext cx="797146" cy="254213"/>
            </a:xfrm>
            <a:prstGeom prst="rect">
              <a:avLst/>
            </a:prstGeom>
            <a:noFill/>
          </p:spPr>
          <p:txBody>
            <a:bodyPr wrap="none">
              <a:spAutoFit/>
            </a:bodyPr>
            <a:lstStyle/>
            <a:p>
              <a:pPr>
                <a:defRPr/>
              </a:pPr>
              <a:r>
                <a:rPr lang="en-US" sz="1050" dirty="0">
                  <a:latin typeface="Arial" pitchFamily="34" charset="0"/>
                  <a:ea typeface="MS PGothic" pitchFamily="34" charset="-128"/>
                </a:rPr>
                <a:t>Histology</a:t>
              </a:r>
            </a:p>
          </p:txBody>
        </p:sp>
        <p:grpSp>
          <p:nvGrpSpPr>
            <p:cNvPr id="18450" name="Group 12"/>
            <p:cNvGrpSpPr>
              <a:grpSpLocks/>
            </p:cNvGrpSpPr>
            <p:nvPr/>
          </p:nvGrpSpPr>
          <p:grpSpPr bwMode="auto">
            <a:xfrm>
              <a:off x="5987973" y="1037934"/>
              <a:ext cx="1563908" cy="415498"/>
              <a:chOff x="5987973" y="1037934"/>
              <a:chExt cx="1563908" cy="415498"/>
            </a:xfrm>
          </p:grpSpPr>
          <p:grpSp>
            <p:nvGrpSpPr>
              <p:cNvPr id="18457" name="Group 27"/>
              <p:cNvGrpSpPr>
                <a:grpSpLocks/>
              </p:cNvGrpSpPr>
              <p:nvPr/>
            </p:nvGrpSpPr>
            <p:grpSpPr bwMode="auto">
              <a:xfrm>
                <a:off x="5987973" y="1114332"/>
                <a:ext cx="109960" cy="262132"/>
                <a:chOff x="474562" y="984077"/>
                <a:chExt cx="109960" cy="262132"/>
              </a:xfrm>
            </p:grpSpPr>
            <p:sp>
              <p:nvSpPr>
                <p:cNvPr id="37" name="Rectangle 36"/>
                <p:cNvSpPr/>
                <p:nvPr/>
              </p:nvSpPr>
              <p:spPr>
                <a:xfrm>
                  <a:off x="474563" y="983294"/>
                  <a:ext cx="109568" cy="1000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sp>
              <p:nvSpPr>
                <p:cNvPr id="38" name="Rectangle 37"/>
                <p:cNvSpPr/>
                <p:nvPr/>
              </p:nvSpPr>
              <p:spPr>
                <a:xfrm>
                  <a:off x="474563" y="1145355"/>
                  <a:ext cx="109568" cy="10009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grpSp>
          <p:sp>
            <p:nvSpPr>
              <p:cNvPr id="33" name="TextBox 32"/>
              <p:cNvSpPr txBox="1"/>
              <p:nvPr/>
            </p:nvSpPr>
            <p:spPr>
              <a:xfrm>
                <a:off x="6061019" y="1037285"/>
                <a:ext cx="1491076" cy="416275"/>
              </a:xfrm>
              <a:prstGeom prst="rect">
                <a:avLst/>
              </a:prstGeom>
              <a:noFill/>
            </p:spPr>
            <p:txBody>
              <a:bodyPr wrap="none">
                <a:spAutoFit/>
              </a:bodyPr>
              <a:lstStyle/>
              <a:p>
                <a:pPr>
                  <a:defRPr/>
                </a:pPr>
                <a:r>
                  <a:rPr lang="en-US" sz="1050" b="0" dirty="0">
                    <a:latin typeface="Arial" pitchFamily="34" charset="0"/>
                    <a:ea typeface="MS PGothic" pitchFamily="34" charset="-128"/>
                  </a:rPr>
                  <a:t>Adenocarcinoma</a:t>
                </a:r>
              </a:p>
              <a:p>
                <a:pPr>
                  <a:defRPr/>
                </a:pPr>
                <a:r>
                  <a:rPr lang="en-US" sz="1050" b="0" dirty="0">
                    <a:latin typeface="Arial" pitchFamily="34" charset="0"/>
                    <a:ea typeface="MS PGothic" pitchFamily="34" charset="-128"/>
                  </a:rPr>
                  <a:t>Squamous carcinoma</a:t>
                </a:r>
              </a:p>
            </p:txBody>
          </p:sp>
        </p:grpSp>
        <p:sp>
          <p:nvSpPr>
            <p:cNvPr id="34" name="TextBox 33"/>
            <p:cNvSpPr txBox="1"/>
            <p:nvPr/>
          </p:nvSpPr>
          <p:spPr>
            <a:xfrm>
              <a:off x="7507632" y="870458"/>
              <a:ext cx="1365628" cy="254213"/>
            </a:xfrm>
            <a:prstGeom prst="rect">
              <a:avLst/>
            </a:prstGeom>
            <a:noFill/>
          </p:spPr>
          <p:txBody>
            <a:bodyPr wrap="none">
              <a:spAutoFit/>
            </a:bodyPr>
            <a:lstStyle/>
            <a:p>
              <a:pPr>
                <a:defRPr/>
              </a:pPr>
              <a:r>
                <a:rPr lang="en-US" sz="1050" dirty="0">
                  <a:latin typeface="Arial" pitchFamily="34" charset="0"/>
                  <a:ea typeface="MS PGothic" pitchFamily="34" charset="-128"/>
                </a:rPr>
                <a:t>Methylation status</a:t>
              </a:r>
            </a:p>
          </p:txBody>
        </p:sp>
        <p:grpSp>
          <p:nvGrpSpPr>
            <p:cNvPr id="18452" name="Group 41"/>
            <p:cNvGrpSpPr>
              <a:grpSpLocks/>
            </p:cNvGrpSpPr>
            <p:nvPr/>
          </p:nvGrpSpPr>
          <p:grpSpPr bwMode="auto">
            <a:xfrm>
              <a:off x="7604250" y="1033832"/>
              <a:ext cx="1091021" cy="415498"/>
              <a:chOff x="5987973" y="1037934"/>
              <a:chExt cx="1091021" cy="415498"/>
            </a:xfrm>
          </p:grpSpPr>
          <p:grpSp>
            <p:nvGrpSpPr>
              <p:cNvPr id="18453" name="Group 42"/>
              <p:cNvGrpSpPr>
                <a:grpSpLocks/>
              </p:cNvGrpSpPr>
              <p:nvPr/>
            </p:nvGrpSpPr>
            <p:grpSpPr bwMode="auto">
              <a:xfrm>
                <a:off x="5987973" y="1114332"/>
                <a:ext cx="109960" cy="262132"/>
                <a:chOff x="474562" y="984077"/>
                <a:chExt cx="109960" cy="262132"/>
              </a:xfrm>
            </p:grpSpPr>
            <p:sp>
              <p:nvSpPr>
                <p:cNvPr id="45" name="Rectangle 44"/>
                <p:cNvSpPr/>
                <p:nvPr/>
              </p:nvSpPr>
              <p:spPr>
                <a:xfrm>
                  <a:off x="474808" y="984218"/>
                  <a:ext cx="109568" cy="1000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sp>
              <p:nvSpPr>
                <p:cNvPr id="46" name="Rectangle 45"/>
                <p:cNvSpPr/>
                <p:nvPr/>
              </p:nvSpPr>
              <p:spPr>
                <a:xfrm>
                  <a:off x="474808" y="1146279"/>
                  <a:ext cx="109568" cy="10009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solidFill>
                      <a:srgbClr val="FFFFFF"/>
                    </a:solidFill>
                    <a:latin typeface="Calibri" pitchFamily="34" charset="0"/>
                  </a:endParaRPr>
                </a:p>
              </p:txBody>
            </p:sp>
          </p:grpSp>
          <p:sp>
            <p:nvSpPr>
              <p:cNvPr id="44" name="TextBox 43"/>
              <p:cNvSpPr txBox="1"/>
              <p:nvPr/>
            </p:nvSpPr>
            <p:spPr>
              <a:xfrm>
                <a:off x="6061264" y="1038209"/>
                <a:ext cx="1017870" cy="414686"/>
              </a:xfrm>
              <a:prstGeom prst="rect">
                <a:avLst/>
              </a:prstGeom>
              <a:noFill/>
            </p:spPr>
            <p:txBody>
              <a:bodyPr wrap="none">
                <a:spAutoFit/>
              </a:bodyPr>
              <a:lstStyle/>
              <a:p>
                <a:pPr>
                  <a:defRPr/>
                </a:pPr>
                <a:r>
                  <a:rPr lang="en-US" sz="1050" b="0" dirty="0">
                    <a:latin typeface="Arial" pitchFamily="34" charset="0"/>
                    <a:ea typeface="MS PGothic" pitchFamily="34" charset="-128"/>
                  </a:rPr>
                  <a:t>Methylated</a:t>
                </a:r>
              </a:p>
              <a:p>
                <a:pPr>
                  <a:defRPr/>
                </a:pPr>
                <a:r>
                  <a:rPr lang="en-US" sz="1050" b="0" dirty="0" err="1">
                    <a:latin typeface="Arial" pitchFamily="34" charset="0"/>
                    <a:ea typeface="MS PGothic" pitchFamily="34" charset="-128"/>
                  </a:rPr>
                  <a:t>Unmethylated</a:t>
                </a:r>
                <a:endParaRPr lang="en-US" sz="1050" b="0" dirty="0">
                  <a:latin typeface="Arial" pitchFamily="34" charset="0"/>
                  <a:ea typeface="MS PGothic" pitchFamily="34" charset="-128"/>
                </a:endParaRPr>
              </a:p>
            </p:txBody>
          </p:sp>
        </p:grpSp>
      </p:grpSp>
      <p:grpSp>
        <p:nvGrpSpPr>
          <p:cNvPr id="18439" name="Group 17"/>
          <p:cNvGrpSpPr>
            <a:grpSpLocks/>
          </p:cNvGrpSpPr>
          <p:nvPr/>
        </p:nvGrpSpPr>
        <p:grpSpPr bwMode="auto">
          <a:xfrm>
            <a:off x="4622800" y="2490788"/>
            <a:ext cx="4543910" cy="3425339"/>
            <a:chOff x="4838719" y="2525736"/>
            <a:chExt cx="4543870" cy="3424438"/>
          </a:xfrm>
        </p:grpSpPr>
        <p:pic>
          <p:nvPicPr>
            <p:cNvPr id="18444" name="Picture 2" descr="Screen Clipping"/>
            <p:cNvPicPr>
              <a:picLocks noChangeAspect="1"/>
            </p:cNvPicPr>
            <p:nvPr/>
          </p:nvPicPr>
          <p:blipFill>
            <a:blip r:embed="rId5">
              <a:extLst>
                <a:ext uri="{28A0092B-C50C-407E-A947-70E740481C1C}">
                  <a14:useLocalDpi xmlns:a14="http://schemas.microsoft.com/office/drawing/2010/main" val="0"/>
                </a:ext>
              </a:extLst>
            </a:blip>
            <a:srcRect l="6067" t="6789" r="12260" b="5099"/>
            <a:stretch>
              <a:fillRect/>
            </a:stretch>
          </p:blipFill>
          <p:spPr bwMode="auto">
            <a:xfrm>
              <a:off x="4838719" y="2525736"/>
              <a:ext cx="3600402" cy="331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8380401" y="2652703"/>
              <a:ext cx="1002188" cy="3297471"/>
            </a:xfrm>
            <a:prstGeom prst="rect">
              <a:avLst/>
            </a:prstGeom>
            <a:noFill/>
          </p:spPr>
          <p:txBody>
            <a:bodyPr wrap="none">
              <a:spAutoFit/>
            </a:bodyPr>
            <a:lstStyle/>
            <a:p>
              <a:pPr>
                <a:lnSpc>
                  <a:spcPts val="5000"/>
                </a:lnSpc>
                <a:defRPr/>
              </a:pPr>
              <a:r>
                <a:rPr lang="en-US" sz="1050" b="0" smtClean="0">
                  <a:latin typeface="Arial" pitchFamily="34" charset="0"/>
                  <a:ea typeface="MS PGothic" pitchFamily="34" charset="-128"/>
                </a:rPr>
                <a:t>HOXA9(93</a:t>
              </a:r>
              <a:r>
                <a:rPr lang="en-US" sz="1050" b="0" dirty="0">
                  <a:latin typeface="Arial" pitchFamily="34" charset="0"/>
                  <a:ea typeface="MS PGothic" pitchFamily="34" charset="-128"/>
                </a:rPr>
                <a:t>%)</a:t>
              </a:r>
            </a:p>
            <a:p>
              <a:pPr>
                <a:lnSpc>
                  <a:spcPts val="5000"/>
                </a:lnSpc>
                <a:defRPr/>
              </a:pPr>
              <a:r>
                <a:rPr lang="en-US" sz="1050" b="0" dirty="0">
                  <a:latin typeface="Arial" pitchFamily="34" charset="0"/>
                  <a:ea typeface="MS PGothic" pitchFamily="34" charset="-128"/>
                </a:rPr>
                <a:t>CDO1(92%)</a:t>
              </a:r>
            </a:p>
            <a:p>
              <a:pPr>
                <a:lnSpc>
                  <a:spcPts val="5000"/>
                </a:lnSpc>
                <a:defRPr/>
              </a:pPr>
              <a:r>
                <a:rPr lang="en-US" sz="1050" b="0" dirty="0">
                  <a:latin typeface="Arial" pitchFamily="34" charset="0"/>
                  <a:ea typeface="MS PGothic" pitchFamily="34" charset="-128"/>
                </a:rPr>
                <a:t>TAC1(91%)</a:t>
              </a:r>
            </a:p>
            <a:p>
              <a:pPr>
                <a:lnSpc>
                  <a:spcPts val="5000"/>
                </a:lnSpc>
                <a:defRPr/>
              </a:pPr>
              <a:r>
                <a:rPr lang="en-US" sz="1050" b="0" dirty="0">
                  <a:latin typeface="Arial" pitchFamily="34" charset="0"/>
                  <a:ea typeface="MS PGothic" pitchFamily="34" charset="-128"/>
                </a:rPr>
                <a:t>SOX17(78%)</a:t>
              </a:r>
            </a:p>
            <a:p>
              <a:pPr>
                <a:lnSpc>
                  <a:spcPts val="5000"/>
                </a:lnSpc>
                <a:defRPr/>
              </a:pPr>
              <a:r>
                <a:rPr lang="en-US" sz="1050" b="0" dirty="0">
                  <a:latin typeface="Arial" pitchFamily="34" charset="0"/>
                  <a:ea typeface="MS PGothic" pitchFamily="34" charset="-128"/>
                </a:rPr>
                <a:t>ZFP42(77%)</a:t>
              </a:r>
            </a:p>
          </p:txBody>
        </p:sp>
      </p:grpSp>
      <p:sp>
        <p:nvSpPr>
          <p:cNvPr id="4" name="Left Brace 3"/>
          <p:cNvSpPr/>
          <p:nvPr/>
        </p:nvSpPr>
        <p:spPr>
          <a:xfrm rot="16200000">
            <a:off x="1947069" y="4402932"/>
            <a:ext cx="193675" cy="322738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latin typeface="Calibri" pitchFamily="34" charset="0"/>
            </a:endParaRPr>
          </a:p>
        </p:txBody>
      </p:sp>
      <p:sp>
        <p:nvSpPr>
          <p:cNvPr id="49" name="Left Brace 48"/>
          <p:cNvSpPr/>
          <p:nvPr/>
        </p:nvSpPr>
        <p:spPr>
          <a:xfrm rot="16200000">
            <a:off x="3874294" y="5774532"/>
            <a:ext cx="177800" cy="50006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ctr">
              <a:defRPr/>
            </a:pPr>
            <a:endParaRPr lang="en-US" altLang="en-US">
              <a:latin typeface="Calibri" pitchFamily="34" charset="0"/>
            </a:endParaRPr>
          </a:p>
        </p:txBody>
      </p:sp>
      <p:sp>
        <p:nvSpPr>
          <p:cNvPr id="18442" name="TextBox 5"/>
          <p:cNvSpPr txBox="1">
            <a:spLocks noChangeArrowheads="1"/>
          </p:cNvSpPr>
          <p:nvPr/>
        </p:nvSpPr>
        <p:spPr bwMode="auto">
          <a:xfrm>
            <a:off x="1697038" y="6134100"/>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1400" b="0">
                <a:latin typeface="Arial" charset="0"/>
              </a:rPr>
              <a:t>tumor</a:t>
            </a:r>
          </a:p>
        </p:txBody>
      </p:sp>
      <p:sp>
        <p:nvSpPr>
          <p:cNvPr id="18443" name="TextBox 49"/>
          <p:cNvSpPr txBox="1">
            <a:spLocks noChangeArrowheads="1"/>
          </p:cNvSpPr>
          <p:nvPr/>
        </p:nvSpPr>
        <p:spPr bwMode="auto">
          <a:xfrm>
            <a:off x="3657600" y="6113463"/>
            <a:ext cx="73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spcBef>
                <a:spcPct val="0"/>
              </a:spcBef>
              <a:buFontTx/>
              <a:buNone/>
            </a:pPr>
            <a:r>
              <a:rPr lang="en-US" altLang="en-US" sz="1400" b="0">
                <a:latin typeface="Arial" charset="0"/>
              </a:rPr>
              <a:t>normal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44606</TotalTime>
  <Words>1430</Words>
  <Application>Microsoft Macintosh PowerPoint</Application>
  <PresentationFormat>On-screen Show (4:3)</PresentationFormat>
  <Paragraphs>450</Paragraphs>
  <Slides>34</Slides>
  <Notes>16</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52" baseType="lpstr">
      <vt:lpstr>Heiti SC Light</vt:lpstr>
      <vt:lpstr>Helvetica</vt:lpstr>
      <vt:lpstr>MS Mincho</vt:lpstr>
      <vt:lpstr>MS PGothic</vt:lpstr>
      <vt:lpstr>ＭＳ Ｐゴシック</vt:lpstr>
      <vt:lpstr>PMingLiU</vt:lpstr>
      <vt:lpstr>Segoe</vt:lpstr>
      <vt:lpstr>SimSun</vt:lpstr>
      <vt:lpstr>Wingdings</vt:lpstr>
      <vt:lpstr>Arial</vt:lpstr>
      <vt:lpstr>Calibri</vt:lpstr>
      <vt:lpstr>Courier New</vt:lpstr>
      <vt:lpstr>Gill Sans</vt:lpstr>
      <vt:lpstr>Symbol</vt:lpstr>
      <vt:lpstr>Times New Roman</vt:lpstr>
      <vt:lpstr>Univers</vt:lpstr>
      <vt:lpstr>3_Office Theme</vt:lpstr>
      <vt:lpstr>Excel.Chart.8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Methylation Detection</vt:lpstr>
      <vt:lpstr>Methylation Detection</vt:lpstr>
      <vt:lpstr>Methylation Detection Approaches to Heterogeneity </vt:lpstr>
      <vt:lpstr>PowerPoint Presentation</vt:lpstr>
      <vt:lpstr>DREAMing Fundamentals</vt:lpstr>
      <vt:lpstr>DREAMing Discrimination of Rare EpiAlleles by Melt</vt:lpstr>
      <vt:lpstr>Lung Cancer DREAMing Assays </vt:lpstr>
      <vt:lpstr>PowerPoint Presentation</vt:lpstr>
      <vt:lpstr>PowerPoint Presentation</vt:lpstr>
    </vt:vector>
  </TitlesOfParts>
  <Company>Christopher Bakkenist</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Acknowledgements</dc:title>
  <dc:creator>Bakkenist, Christopher J</dc:creator>
  <cp:lastModifiedBy>Herman, James</cp:lastModifiedBy>
  <cp:revision>2341</cp:revision>
  <cp:lastPrinted>2016-06-13T20:43:31Z</cp:lastPrinted>
  <dcterms:created xsi:type="dcterms:W3CDTF">2012-04-24T13:38:26Z</dcterms:created>
  <dcterms:modified xsi:type="dcterms:W3CDTF">2018-03-08T17:13:17Z</dcterms:modified>
</cp:coreProperties>
</file>