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257" r:id="rId2"/>
    <p:sldId id="487" r:id="rId3"/>
    <p:sldId id="435" r:id="rId4"/>
    <p:sldId id="350" r:id="rId5"/>
    <p:sldId id="351" r:id="rId6"/>
    <p:sldId id="478" r:id="rId7"/>
    <p:sldId id="347" r:id="rId8"/>
    <p:sldId id="479" r:id="rId9"/>
    <p:sldId id="441" r:id="rId10"/>
    <p:sldId id="486" r:id="rId11"/>
    <p:sldId id="493" r:id="rId12"/>
    <p:sldId id="485" r:id="rId13"/>
    <p:sldId id="450" r:id="rId14"/>
    <p:sldId id="475" r:id="rId15"/>
    <p:sldId id="496" r:id="rId16"/>
    <p:sldId id="497" r:id="rId17"/>
    <p:sldId id="466" r:id="rId18"/>
    <p:sldId id="467" r:id="rId19"/>
    <p:sldId id="332" r:id="rId20"/>
    <p:sldId id="337" r:id="rId21"/>
    <p:sldId id="443" r:id="rId22"/>
    <p:sldId id="490" r:id="rId23"/>
    <p:sldId id="495" r:id="rId24"/>
    <p:sldId id="494" r:id="rId25"/>
    <p:sldId id="498" r:id="rId26"/>
    <p:sldId id="499" r:id="rId27"/>
    <p:sldId id="500" r:id="rId28"/>
    <p:sldId id="501" r:id="rId29"/>
    <p:sldId id="502" r:id="rId30"/>
    <p:sldId id="503" r:id="rId31"/>
    <p:sldId id="504" r:id="rId32"/>
    <p:sldId id="505" r:id="rId33"/>
    <p:sldId id="506" r:id="rId34"/>
    <p:sldId id="507" r:id="rId35"/>
    <p:sldId id="508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ta Asare" initials="SA" lastIdx="7" clrIdx="0"/>
  <p:cmAuthor id="2" name="Angie DeMichele" initials="AMD [7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47E9"/>
    <a:srgbClr val="7DCBDE"/>
    <a:srgbClr val="A9D18E"/>
    <a:srgbClr val="E2F0D9"/>
    <a:srgbClr val="CBE6B9"/>
    <a:srgbClr val="C5E0B4"/>
    <a:srgbClr val="CFE0C4"/>
    <a:srgbClr val="C7DC66"/>
    <a:srgbClr val="DB4D4C"/>
    <a:srgbClr val="88A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18"/>
    <p:restoredTop sz="92857"/>
  </p:normalViewPr>
  <p:slideViewPr>
    <p:cSldViewPr snapToGrid="0" snapToObjects="1">
      <p:cViewPr>
        <p:scale>
          <a:sx n="64" d="100"/>
          <a:sy n="64" d="100"/>
        </p:scale>
        <p:origin x="113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2" d="100"/>
          <a:sy n="142" d="100"/>
        </p:scale>
        <p:origin x="363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073FE-0E29-0948-AE6F-6D25E86A996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AECFD5-8F38-FA4B-AB9F-FFAC3862DDC9}">
      <dgm:prSet phldrT="[Text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effectLst/>
      </dgm:spPr>
      <dgm:t>
        <a:bodyPr/>
        <a:lstStyle/>
        <a:p>
          <a:pPr marL="0" algn="ctr">
            <a:lnSpc>
              <a:spcPct val="90000"/>
            </a:lnSpc>
            <a:spcBef>
              <a:spcPts val="0"/>
            </a:spcBef>
            <a:spcAft>
              <a:spcPts val="0"/>
            </a:spcAft>
          </a:pPr>
          <a:r>
            <a:rPr lang="en-US" sz="1400" b="1" dirty="0"/>
            <a:t>Eligible</a:t>
          </a:r>
        </a:p>
        <a:p>
          <a:pPr marL="0" algn="ctr">
            <a:lnSpc>
              <a:spcPct val="90000"/>
            </a:lnSpc>
            <a:spcBef>
              <a:spcPts val="0"/>
            </a:spcBef>
            <a:spcAft>
              <a:spcPts val="0"/>
            </a:spcAft>
          </a:pPr>
          <a:r>
            <a:rPr lang="en-US" sz="1400" b="1" dirty="0"/>
            <a:t>Patients</a:t>
          </a:r>
        </a:p>
      </dgm:t>
    </dgm:pt>
    <dgm:pt modelId="{AB87F10C-EA27-514E-96BE-BDC7352C2C70}" type="sibTrans" cxnId="{1AAB312D-35F6-EE42-91C1-7B932B34EA0C}">
      <dgm:prSet/>
      <dgm:spPr/>
      <dgm:t>
        <a:bodyPr/>
        <a:lstStyle/>
        <a:p>
          <a:endParaRPr lang="en-US"/>
        </a:p>
      </dgm:t>
    </dgm:pt>
    <dgm:pt modelId="{4DC492FA-6601-8E4F-AA94-F99B60EFE969}" type="parTrans" cxnId="{1AAB312D-35F6-EE42-91C1-7B932B34EA0C}">
      <dgm:prSet/>
      <dgm:spPr/>
      <dgm:t>
        <a:bodyPr/>
        <a:lstStyle/>
        <a:p>
          <a:endParaRPr lang="en-US"/>
        </a:p>
      </dgm:t>
    </dgm:pt>
    <dgm:pt modelId="{642F0927-8AE3-1049-B9D7-EF6DABB9449D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1" dirty="0"/>
            <a:t>Consent</a:t>
          </a:r>
        </a:p>
      </dgm:t>
    </dgm:pt>
    <dgm:pt modelId="{5BDF3524-EFF7-E74D-B5CE-243D32CB8DCB}" type="parTrans" cxnId="{D76E2268-FAE7-5E4A-9D0F-A5CA69E25538}">
      <dgm:prSet/>
      <dgm:spPr>
        <a:ln w="19050" cmpd="sng">
          <a:solidFill>
            <a:schemeClr val="accent1"/>
          </a:solidFill>
        </a:ln>
      </dgm:spPr>
      <dgm:t>
        <a:bodyPr/>
        <a:lstStyle/>
        <a:p>
          <a:endParaRPr lang="en-US">
            <a:ln>
              <a:solidFill>
                <a:srgbClr val="000000"/>
              </a:solidFill>
            </a:ln>
          </a:endParaRPr>
        </a:p>
      </dgm:t>
    </dgm:pt>
    <dgm:pt modelId="{0C395FDA-0DC7-F64B-BC17-ED2BF4655B7C}" type="sibTrans" cxnId="{D76E2268-FAE7-5E4A-9D0F-A5CA69E25538}">
      <dgm:prSet/>
      <dgm:spPr/>
      <dgm:t>
        <a:bodyPr/>
        <a:lstStyle/>
        <a:p>
          <a:endParaRPr lang="en-US"/>
        </a:p>
      </dgm:t>
    </dgm:pt>
    <dgm:pt modelId="{97EB6176-2562-9045-9458-798AD5295552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CAEC8"/>
        </a:solidFill>
        <a:ln/>
      </dgm:spPr>
      <dgm:t>
        <a:bodyPr/>
        <a:lstStyle/>
        <a:p>
          <a:r>
            <a:rPr lang="en-US" sz="1600" b="1" dirty="0"/>
            <a:t>Observational Cohort</a:t>
          </a:r>
        </a:p>
      </dgm:t>
    </dgm:pt>
    <dgm:pt modelId="{2F76173B-764E-5B4E-8920-BE86CE4D9E4E}" type="parTrans" cxnId="{98163215-5AC5-4741-AA0E-098203816BEC}">
      <dgm:prSet/>
      <dgm:spPr>
        <a:ln w="19050" cmpd="sng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0DB2B754-C407-7B42-B81F-3E1FCCD2CF7A}" type="sibTrans" cxnId="{98163215-5AC5-4741-AA0E-098203816BEC}">
      <dgm:prSet/>
      <dgm:spPr/>
      <dgm:t>
        <a:bodyPr/>
        <a:lstStyle/>
        <a:p>
          <a:endParaRPr lang="en-US"/>
        </a:p>
      </dgm:t>
    </dgm:pt>
    <dgm:pt modelId="{6225ADC6-6726-9B47-A796-1E727B059659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CAEC8"/>
        </a:solidFill>
        <a:ln/>
      </dgm:spPr>
      <dgm:t>
        <a:bodyPr/>
        <a:lstStyle/>
        <a:p>
          <a:r>
            <a:rPr lang="en-US" sz="1600" b="1" dirty="0"/>
            <a:t>Randomized Cohort</a:t>
          </a:r>
        </a:p>
      </dgm:t>
    </dgm:pt>
    <dgm:pt modelId="{E2E44478-A376-274B-A5D4-3B2016E96FEC}" type="parTrans" cxnId="{9D36B33F-E360-2B48-B0CE-2D1ABED354E3}">
      <dgm:prSet/>
      <dgm:spPr>
        <a:ln w="19050" cmpd="sng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04EF3902-4225-BA47-BA6D-6727C0BF73BC}" type="sibTrans" cxnId="{9D36B33F-E360-2B48-B0CE-2D1ABED354E3}">
      <dgm:prSet/>
      <dgm:spPr/>
      <dgm:t>
        <a:bodyPr/>
        <a:lstStyle/>
        <a:p>
          <a:endParaRPr lang="en-US"/>
        </a:p>
      </dgm:t>
    </dgm:pt>
    <dgm:pt modelId="{70F3481D-D015-2A42-8B5D-4ED802E15715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sz="1200" b="1" dirty="0"/>
            <a:t>Randomize</a:t>
          </a:r>
        </a:p>
      </dgm:t>
    </dgm:pt>
    <dgm:pt modelId="{6612BBD0-2169-E04B-9653-D7DA9EDF9D4D}" type="parTrans" cxnId="{1E715850-8225-A14B-9986-7C1FE15AA500}">
      <dgm:prSet/>
      <dgm:spPr>
        <a:ln w="19050" cmpd="sng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922096B3-570D-4445-AD86-150E0FFDB3CC}" type="sibTrans" cxnId="{1E715850-8225-A14B-9986-7C1FE15AA500}">
      <dgm:prSet/>
      <dgm:spPr/>
      <dgm:t>
        <a:bodyPr/>
        <a:lstStyle/>
        <a:p>
          <a:endParaRPr lang="en-US"/>
        </a:p>
      </dgm:t>
    </dgm:pt>
    <dgm:pt modelId="{611B19F5-513A-8F44-ADCB-CC8E9314B810}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rgbClr val="814EBA"/>
        </a:solidFill>
        <a:ln w="12700" cmpd="sng"/>
      </dgm:spPr>
      <dgm:t>
        <a:bodyPr/>
        <a:lstStyle/>
        <a:p>
          <a:pPr>
            <a:lnSpc>
              <a:spcPct val="60000"/>
            </a:lnSpc>
          </a:pPr>
          <a:r>
            <a:rPr lang="en-US" sz="1400" dirty="0"/>
            <a:t>Annual </a:t>
          </a:r>
        </a:p>
        <a:p>
          <a:pPr>
            <a:lnSpc>
              <a:spcPct val="60000"/>
            </a:lnSpc>
          </a:pPr>
          <a:r>
            <a:rPr lang="en-US" sz="1400" dirty="0"/>
            <a:t>Screening</a:t>
          </a:r>
        </a:p>
      </dgm:t>
    </dgm:pt>
    <dgm:pt modelId="{3273BD7A-F053-F64A-99C7-8E56BA963F25}" type="sibTrans" cxnId="{CE109E8D-09CB-9A47-91D5-40145AC00B92}">
      <dgm:prSet/>
      <dgm:spPr/>
      <dgm:t>
        <a:bodyPr/>
        <a:lstStyle/>
        <a:p>
          <a:endParaRPr lang="en-US"/>
        </a:p>
      </dgm:t>
    </dgm:pt>
    <dgm:pt modelId="{19538801-B753-3E48-A67F-B392A45468C3}" type="parTrans" cxnId="{CE109E8D-09CB-9A47-91D5-40145AC00B92}">
      <dgm:prSet/>
      <dgm:spPr>
        <a:ln w="19050" cmpd="sng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F4630E42-D870-D545-98A5-B18EDCD4BAF7}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rgbClr val="814EBA"/>
        </a:solidFill>
        <a:ln w="12700" cmpd="sng"/>
      </dgm:spPr>
      <dgm:t>
        <a:bodyPr/>
        <a:lstStyle/>
        <a:p>
          <a:pPr>
            <a:lnSpc>
              <a:spcPct val="60000"/>
            </a:lnSpc>
          </a:pPr>
          <a:r>
            <a:rPr lang="en-US" sz="1400" dirty="0"/>
            <a:t>Annual </a:t>
          </a:r>
        </a:p>
        <a:p>
          <a:pPr>
            <a:lnSpc>
              <a:spcPct val="60000"/>
            </a:lnSpc>
          </a:pPr>
          <a:r>
            <a:rPr lang="en-US" sz="1400" dirty="0"/>
            <a:t>Screening</a:t>
          </a:r>
        </a:p>
      </dgm:t>
    </dgm:pt>
    <dgm:pt modelId="{420419AE-36EA-CA40-A479-2E6873C7A2A8}" type="parTrans" cxnId="{838C90C0-CD9C-2B44-82E0-D3D970396F78}">
      <dgm:prSet/>
      <dgm:spPr>
        <a:ln w="19050" cmpd="sng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6127A1D1-5498-D24A-9143-8A15529C1356}" type="sibTrans" cxnId="{838C90C0-CD9C-2B44-82E0-D3D970396F78}">
      <dgm:prSet/>
      <dgm:spPr/>
      <dgm:t>
        <a:bodyPr/>
        <a:lstStyle/>
        <a:p>
          <a:endParaRPr lang="en-US"/>
        </a:p>
      </dgm:t>
    </dgm:pt>
    <dgm:pt modelId="{AF44E458-8B1C-4541-BD34-A605484E55D5}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rgbClr val="FFB84F">
            <a:alpha val="92157"/>
          </a:srgbClr>
        </a:solidFill>
        <a:ln w="12700" cmpd="sng"/>
      </dgm:spPr>
      <dgm:t>
        <a:bodyPr/>
        <a:lstStyle/>
        <a:p>
          <a:pPr>
            <a:lnSpc>
              <a:spcPct val="60000"/>
            </a:lnSpc>
          </a:pPr>
          <a:r>
            <a:rPr lang="en-US" sz="1400" dirty="0">
              <a:solidFill>
                <a:schemeClr val="tx1"/>
              </a:solidFill>
            </a:rPr>
            <a:t>Personalized</a:t>
          </a:r>
        </a:p>
        <a:p>
          <a:pPr>
            <a:lnSpc>
              <a:spcPct val="60000"/>
            </a:lnSpc>
          </a:pPr>
          <a:r>
            <a:rPr lang="en-US" sz="1400" dirty="0">
              <a:solidFill>
                <a:schemeClr val="tx1"/>
              </a:solidFill>
            </a:rPr>
            <a:t>Screening</a:t>
          </a:r>
        </a:p>
      </dgm:t>
    </dgm:pt>
    <dgm:pt modelId="{6D76D2D2-7F8C-524E-9575-07015119385A}" type="parTrans" cxnId="{93AD8B2B-75D7-5842-9F19-08680D7D9BE4}">
      <dgm:prSet/>
      <dgm:spPr>
        <a:ln w="19050" cmpd="sng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7DB52378-4A62-844A-AEAC-E1C8BC3EE57B}" type="sibTrans" cxnId="{93AD8B2B-75D7-5842-9F19-08680D7D9BE4}">
      <dgm:prSet/>
      <dgm:spPr/>
      <dgm:t>
        <a:bodyPr/>
        <a:lstStyle/>
        <a:p>
          <a:endParaRPr lang="en-US"/>
        </a:p>
      </dgm:t>
    </dgm:pt>
    <dgm:pt modelId="{0C7ACA8E-A565-684A-A788-202710AEE175}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rgbClr val="FFB84F"/>
        </a:solidFill>
        <a:ln w="12700" cmpd="sng"/>
      </dgm:spPr>
      <dgm:t>
        <a:bodyPr/>
        <a:lstStyle/>
        <a:p>
          <a:pPr>
            <a:lnSpc>
              <a:spcPct val="60000"/>
            </a:lnSpc>
          </a:pPr>
          <a:r>
            <a:rPr lang="en-US" sz="1400" dirty="0">
              <a:solidFill>
                <a:srgbClr val="000000"/>
              </a:solidFill>
            </a:rPr>
            <a:t>Personalized</a:t>
          </a:r>
        </a:p>
        <a:p>
          <a:pPr>
            <a:lnSpc>
              <a:spcPct val="60000"/>
            </a:lnSpc>
          </a:pPr>
          <a:r>
            <a:rPr lang="en-US" sz="1400" dirty="0">
              <a:solidFill>
                <a:srgbClr val="000000"/>
              </a:solidFill>
            </a:rPr>
            <a:t>Screening</a:t>
          </a:r>
        </a:p>
      </dgm:t>
    </dgm:pt>
    <dgm:pt modelId="{924D1D16-1854-8B46-B08E-2F1000C11A38}" type="sibTrans" cxnId="{AB0B3B8D-A210-5349-BC89-580B44FE3AE0}">
      <dgm:prSet/>
      <dgm:spPr/>
      <dgm:t>
        <a:bodyPr/>
        <a:lstStyle/>
        <a:p>
          <a:endParaRPr lang="en-US"/>
        </a:p>
      </dgm:t>
    </dgm:pt>
    <dgm:pt modelId="{38841BB7-F8D8-C046-B0DB-9C7AFE29B69D}" type="parTrans" cxnId="{AB0B3B8D-A210-5349-BC89-580B44FE3AE0}">
      <dgm:prSet/>
      <dgm:spPr>
        <a:ln w="19050" cmpd="sng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6C442F8D-8DAF-804B-93EA-5BBCBC3FB1FC}" type="pres">
      <dgm:prSet presAssocID="{855073FE-0E29-0948-AE6F-6D25E86A99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18376ED-11A4-4B4C-B6BA-9500B7162318}" type="pres">
      <dgm:prSet presAssocID="{57AECFD5-8F38-FA4B-AB9F-FFAC3862DDC9}" presName="hierRoot1" presStyleCnt="0">
        <dgm:presLayoutVars>
          <dgm:hierBranch val="init"/>
        </dgm:presLayoutVars>
      </dgm:prSet>
      <dgm:spPr/>
    </dgm:pt>
    <dgm:pt modelId="{FA6C0B3B-609F-6D42-BD6A-98E0C8DA64B4}" type="pres">
      <dgm:prSet presAssocID="{57AECFD5-8F38-FA4B-AB9F-FFAC3862DDC9}" presName="rootComposite1" presStyleCnt="0"/>
      <dgm:spPr/>
    </dgm:pt>
    <dgm:pt modelId="{9D99AF04-C63C-F644-BD87-A91C95FD97B7}" type="pres">
      <dgm:prSet presAssocID="{57AECFD5-8F38-FA4B-AB9F-FFAC3862DDC9}" presName="rootText1" presStyleLbl="node0" presStyleIdx="0" presStyleCnt="1" custScaleX="46582" custScaleY="30414" custLinFactNeighborX="1067" custLinFactNeighborY="-278">
        <dgm:presLayoutVars>
          <dgm:chPref val="3"/>
        </dgm:presLayoutVars>
      </dgm:prSet>
      <dgm:spPr>
        <a:prstGeom prst="rect">
          <a:avLst/>
        </a:prstGeom>
      </dgm:spPr>
    </dgm:pt>
    <dgm:pt modelId="{B74CD8DF-E498-904B-BF85-EB69D60FD327}" type="pres">
      <dgm:prSet presAssocID="{57AECFD5-8F38-FA4B-AB9F-FFAC3862DDC9}" presName="rootConnector1" presStyleLbl="node1" presStyleIdx="0" presStyleCnt="0"/>
      <dgm:spPr/>
    </dgm:pt>
    <dgm:pt modelId="{6764B948-2B9D-754F-9D2A-683F619724E5}" type="pres">
      <dgm:prSet presAssocID="{57AECFD5-8F38-FA4B-AB9F-FFAC3862DDC9}" presName="hierChild2" presStyleCnt="0"/>
      <dgm:spPr/>
    </dgm:pt>
    <dgm:pt modelId="{A92D8DCE-6291-A14C-A7A2-8B614E4EFB34}" type="pres">
      <dgm:prSet presAssocID="{5BDF3524-EFF7-E74D-B5CE-243D32CB8DCB}" presName="Name37" presStyleLbl="parChTrans1D2" presStyleIdx="0" presStyleCnt="1"/>
      <dgm:spPr/>
    </dgm:pt>
    <dgm:pt modelId="{92084912-89C7-D346-BF01-75666EE2CC5F}" type="pres">
      <dgm:prSet presAssocID="{642F0927-8AE3-1049-B9D7-EF6DABB9449D}" presName="hierRoot2" presStyleCnt="0">
        <dgm:presLayoutVars>
          <dgm:hierBranch val="init"/>
        </dgm:presLayoutVars>
      </dgm:prSet>
      <dgm:spPr/>
    </dgm:pt>
    <dgm:pt modelId="{506E361C-3484-7E4C-9CA9-86D9ADFEE070}" type="pres">
      <dgm:prSet presAssocID="{642F0927-8AE3-1049-B9D7-EF6DABB9449D}" presName="rootComposite" presStyleCnt="0"/>
      <dgm:spPr/>
    </dgm:pt>
    <dgm:pt modelId="{1F1895B9-2EEF-FD4A-94DE-813475D43A05}" type="pres">
      <dgm:prSet presAssocID="{642F0927-8AE3-1049-B9D7-EF6DABB9449D}" presName="rootText" presStyleLbl="node2" presStyleIdx="0" presStyleCnt="1" custScaleX="46536" custScaleY="30092" custLinFactNeighborX="1125" custLinFactNeighborY="-29668">
        <dgm:presLayoutVars>
          <dgm:chPref val="3"/>
        </dgm:presLayoutVars>
      </dgm:prSet>
      <dgm:spPr>
        <a:prstGeom prst="ellipse">
          <a:avLst/>
        </a:prstGeom>
      </dgm:spPr>
    </dgm:pt>
    <dgm:pt modelId="{A0A42CE7-8442-F64C-A954-9080C86C2D18}" type="pres">
      <dgm:prSet presAssocID="{642F0927-8AE3-1049-B9D7-EF6DABB9449D}" presName="rootConnector" presStyleLbl="node2" presStyleIdx="0" presStyleCnt="1"/>
      <dgm:spPr/>
    </dgm:pt>
    <dgm:pt modelId="{6175A262-F608-014F-9029-01F9F8EDEE90}" type="pres">
      <dgm:prSet presAssocID="{642F0927-8AE3-1049-B9D7-EF6DABB9449D}" presName="hierChild4" presStyleCnt="0"/>
      <dgm:spPr/>
    </dgm:pt>
    <dgm:pt modelId="{FB0EEC4B-94A6-A840-8AEE-C3B31F602066}" type="pres">
      <dgm:prSet presAssocID="{E2E44478-A376-274B-A5D4-3B2016E96FEC}" presName="Name37" presStyleLbl="parChTrans1D3" presStyleIdx="0" presStyleCnt="2"/>
      <dgm:spPr/>
    </dgm:pt>
    <dgm:pt modelId="{491246A8-DC14-7F4F-8D5F-E3EDCCF0D233}" type="pres">
      <dgm:prSet presAssocID="{6225ADC6-6726-9B47-A796-1E727B059659}" presName="hierRoot2" presStyleCnt="0">
        <dgm:presLayoutVars>
          <dgm:hierBranch val="init"/>
        </dgm:presLayoutVars>
      </dgm:prSet>
      <dgm:spPr/>
    </dgm:pt>
    <dgm:pt modelId="{106AD659-50E2-6C4C-B0C8-8ADFD3926677}" type="pres">
      <dgm:prSet presAssocID="{6225ADC6-6726-9B47-A796-1E727B059659}" presName="rootComposite" presStyleCnt="0"/>
      <dgm:spPr/>
    </dgm:pt>
    <dgm:pt modelId="{DC13B019-9A5B-454A-BADD-3544A720CC07}" type="pres">
      <dgm:prSet presAssocID="{6225ADC6-6726-9B47-A796-1E727B059659}" presName="rootText" presStyleLbl="node3" presStyleIdx="0" presStyleCnt="2" custScaleX="100024" custScaleY="25005" custLinFactNeighborX="-6490" custLinFactNeighborY="-37672">
        <dgm:presLayoutVars>
          <dgm:chPref val="3"/>
        </dgm:presLayoutVars>
      </dgm:prSet>
      <dgm:spPr/>
    </dgm:pt>
    <dgm:pt modelId="{8474C5EE-67DF-B743-AA81-EB5DA09DB3C1}" type="pres">
      <dgm:prSet presAssocID="{6225ADC6-6726-9B47-A796-1E727B059659}" presName="rootConnector" presStyleLbl="node3" presStyleIdx="0" presStyleCnt="2"/>
      <dgm:spPr/>
    </dgm:pt>
    <dgm:pt modelId="{ED6BF53C-45B9-C24F-983B-B7D2700EDC74}" type="pres">
      <dgm:prSet presAssocID="{6225ADC6-6726-9B47-A796-1E727B059659}" presName="hierChild4" presStyleCnt="0"/>
      <dgm:spPr/>
    </dgm:pt>
    <dgm:pt modelId="{7CBCA187-4AB2-D94F-B96B-CC3305769384}" type="pres">
      <dgm:prSet presAssocID="{6612BBD0-2169-E04B-9653-D7DA9EDF9D4D}" presName="Name37" presStyleLbl="parChTrans1D4" presStyleIdx="0" presStyleCnt="5"/>
      <dgm:spPr/>
    </dgm:pt>
    <dgm:pt modelId="{D538F889-6B7D-4843-9857-958B9799D078}" type="pres">
      <dgm:prSet presAssocID="{70F3481D-D015-2A42-8B5D-4ED802E15715}" presName="hierRoot2" presStyleCnt="0">
        <dgm:presLayoutVars>
          <dgm:hierBranch/>
        </dgm:presLayoutVars>
      </dgm:prSet>
      <dgm:spPr/>
    </dgm:pt>
    <dgm:pt modelId="{C12B8948-3736-AC4F-A472-F06B298C8287}" type="pres">
      <dgm:prSet presAssocID="{70F3481D-D015-2A42-8B5D-4ED802E15715}" presName="rootComposite" presStyleCnt="0"/>
      <dgm:spPr/>
    </dgm:pt>
    <dgm:pt modelId="{3EFC4B6B-C379-1A47-95F9-D3F7D8ABBF04}" type="pres">
      <dgm:prSet presAssocID="{70F3481D-D015-2A42-8B5D-4ED802E15715}" presName="rootText" presStyleLbl="node4" presStyleIdx="0" presStyleCnt="5" custScaleX="50402" custScaleY="20517" custLinFactNeighborX="-6482" custLinFactNeighborY="-67639">
        <dgm:presLayoutVars>
          <dgm:chPref val="3"/>
        </dgm:presLayoutVars>
      </dgm:prSet>
      <dgm:spPr>
        <a:prstGeom prst="ellipse">
          <a:avLst/>
        </a:prstGeom>
      </dgm:spPr>
    </dgm:pt>
    <dgm:pt modelId="{79034922-60D9-4644-93D5-09934F8AD32E}" type="pres">
      <dgm:prSet presAssocID="{70F3481D-D015-2A42-8B5D-4ED802E15715}" presName="rootConnector" presStyleLbl="node4" presStyleIdx="0" presStyleCnt="5"/>
      <dgm:spPr/>
    </dgm:pt>
    <dgm:pt modelId="{26B74362-53E1-B641-B48B-5F77F02344D2}" type="pres">
      <dgm:prSet presAssocID="{70F3481D-D015-2A42-8B5D-4ED802E15715}" presName="hierChild4" presStyleCnt="0"/>
      <dgm:spPr/>
    </dgm:pt>
    <dgm:pt modelId="{A59D5112-2069-8244-A0AE-EE54DE6B12EF}" type="pres">
      <dgm:prSet presAssocID="{420419AE-36EA-CA40-A479-2E6873C7A2A8}" presName="Name35" presStyleLbl="parChTrans1D4" presStyleIdx="1" presStyleCnt="5"/>
      <dgm:spPr/>
    </dgm:pt>
    <dgm:pt modelId="{485CFA0C-101A-8E49-9E03-BD4E34D7587A}" type="pres">
      <dgm:prSet presAssocID="{F4630E42-D870-D545-98A5-B18EDCD4BAF7}" presName="hierRoot2" presStyleCnt="0">
        <dgm:presLayoutVars>
          <dgm:hierBranch val="init"/>
        </dgm:presLayoutVars>
      </dgm:prSet>
      <dgm:spPr/>
    </dgm:pt>
    <dgm:pt modelId="{CC7E819D-7836-3E48-89B7-511CC3A542B9}" type="pres">
      <dgm:prSet presAssocID="{F4630E42-D870-D545-98A5-B18EDCD4BAF7}" presName="rootComposite" presStyleCnt="0"/>
      <dgm:spPr/>
    </dgm:pt>
    <dgm:pt modelId="{EDFC2E9E-CF8D-2447-ACE3-BDE2D24B0DCD}" type="pres">
      <dgm:prSet presAssocID="{F4630E42-D870-D545-98A5-B18EDCD4BAF7}" presName="rootText" presStyleLbl="node4" presStyleIdx="1" presStyleCnt="5" custScaleX="56194" custScaleY="31949" custLinFactNeighborX="2074" custLinFactNeighborY="-80642">
        <dgm:presLayoutVars>
          <dgm:chPref val="3"/>
        </dgm:presLayoutVars>
      </dgm:prSet>
      <dgm:spPr/>
    </dgm:pt>
    <dgm:pt modelId="{608186E9-712A-5D43-8F0F-6691F08299C4}" type="pres">
      <dgm:prSet presAssocID="{F4630E42-D870-D545-98A5-B18EDCD4BAF7}" presName="rootConnector" presStyleLbl="node4" presStyleIdx="1" presStyleCnt="5"/>
      <dgm:spPr/>
    </dgm:pt>
    <dgm:pt modelId="{3CA5AD9F-B6E0-5742-969E-FEAC9622B201}" type="pres">
      <dgm:prSet presAssocID="{F4630E42-D870-D545-98A5-B18EDCD4BAF7}" presName="hierChild4" presStyleCnt="0"/>
      <dgm:spPr/>
    </dgm:pt>
    <dgm:pt modelId="{875A3FA0-AFC1-B741-BF93-99FBBA897902}" type="pres">
      <dgm:prSet presAssocID="{F4630E42-D870-D545-98A5-B18EDCD4BAF7}" presName="hierChild5" presStyleCnt="0"/>
      <dgm:spPr/>
    </dgm:pt>
    <dgm:pt modelId="{C756D14F-2B02-8042-832F-5C7D60ED14F1}" type="pres">
      <dgm:prSet presAssocID="{6D76D2D2-7F8C-524E-9575-07015119385A}" presName="Name35" presStyleLbl="parChTrans1D4" presStyleIdx="2" presStyleCnt="5"/>
      <dgm:spPr/>
    </dgm:pt>
    <dgm:pt modelId="{57BA61DF-E179-DF4C-B044-BE4BB602126B}" type="pres">
      <dgm:prSet presAssocID="{AF44E458-8B1C-4541-BD34-A605484E55D5}" presName="hierRoot2" presStyleCnt="0">
        <dgm:presLayoutVars>
          <dgm:hierBranch val="init"/>
        </dgm:presLayoutVars>
      </dgm:prSet>
      <dgm:spPr/>
    </dgm:pt>
    <dgm:pt modelId="{9CE88881-83A1-8C4C-8CD7-37F7CFA62846}" type="pres">
      <dgm:prSet presAssocID="{AF44E458-8B1C-4541-BD34-A605484E55D5}" presName="rootComposite" presStyleCnt="0"/>
      <dgm:spPr/>
    </dgm:pt>
    <dgm:pt modelId="{E31329DC-9941-0D40-99EB-FF1CC8071FF9}" type="pres">
      <dgm:prSet presAssocID="{AF44E458-8B1C-4541-BD34-A605484E55D5}" presName="rootText" presStyleLbl="node4" presStyleIdx="2" presStyleCnt="5" custScaleX="56194" custScaleY="31949" custLinFactNeighborX="-15502" custLinFactNeighborY="-80642">
        <dgm:presLayoutVars>
          <dgm:chPref val="3"/>
        </dgm:presLayoutVars>
      </dgm:prSet>
      <dgm:spPr/>
    </dgm:pt>
    <dgm:pt modelId="{3C306338-C323-EB4E-8F8A-00530FF14705}" type="pres">
      <dgm:prSet presAssocID="{AF44E458-8B1C-4541-BD34-A605484E55D5}" presName="rootConnector" presStyleLbl="node4" presStyleIdx="2" presStyleCnt="5"/>
      <dgm:spPr/>
    </dgm:pt>
    <dgm:pt modelId="{BB61F410-C37C-6242-A44C-066CEBDEF873}" type="pres">
      <dgm:prSet presAssocID="{AF44E458-8B1C-4541-BD34-A605484E55D5}" presName="hierChild4" presStyleCnt="0"/>
      <dgm:spPr/>
    </dgm:pt>
    <dgm:pt modelId="{31F7FD50-D274-AB45-BDDF-DFB4C0B91FE7}" type="pres">
      <dgm:prSet presAssocID="{AF44E458-8B1C-4541-BD34-A605484E55D5}" presName="hierChild5" presStyleCnt="0"/>
      <dgm:spPr/>
    </dgm:pt>
    <dgm:pt modelId="{748768E3-F651-0B49-9DAC-6152C865A449}" type="pres">
      <dgm:prSet presAssocID="{70F3481D-D015-2A42-8B5D-4ED802E15715}" presName="hierChild5" presStyleCnt="0"/>
      <dgm:spPr/>
    </dgm:pt>
    <dgm:pt modelId="{A97C57BC-2752-D943-BD8B-1BB2F3740D82}" type="pres">
      <dgm:prSet presAssocID="{6225ADC6-6726-9B47-A796-1E727B059659}" presName="hierChild5" presStyleCnt="0"/>
      <dgm:spPr/>
    </dgm:pt>
    <dgm:pt modelId="{4C18A73F-DAD6-9E4C-ABAA-59D6B42EABEE}" type="pres">
      <dgm:prSet presAssocID="{2F76173B-764E-5B4E-8920-BE86CE4D9E4E}" presName="Name37" presStyleLbl="parChTrans1D3" presStyleIdx="1" presStyleCnt="2"/>
      <dgm:spPr/>
    </dgm:pt>
    <dgm:pt modelId="{23B0A8BE-902E-AB47-962A-DBF2139E4440}" type="pres">
      <dgm:prSet presAssocID="{97EB6176-2562-9045-9458-798AD5295552}" presName="hierRoot2" presStyleCnt="0">
        <dgm:presLayoutVars>
          <dgm:hierBranch/>
        </dgm:presLayoutVars>
      </dgm:prSet>
      <dgm:spPr/>
    </dgm:pt>
    <dgm:pt modelId="{FD488349-F473-D74A-9592-5FA73E7D6D60}" type="pres">
      <dgm:prSet presAssocID="{97EB6176-2562-9045-9458-798AD5295552}" presName="rootComposite" presStyleCnt="0"/>
      <dgm:spPr/>
    </dgm:pt>
    <dgm:pt modelId="{B60F2AFD-4231-A64D-9E71-63692F44BA69}" type="pres">
      <dgm:prSet presAssocID="{97EB6176-2562-9045-9458-798AD5295552}" presName="rootText" presStyleLbl="node3" presStyleIdx="1" presStyleCnt="2" custScaleX="100022" custScaleY="25005" custLinFactNeighborX="6925" custLinFactNeighborY="-37672">
        <dgm:presLayoutVars>
          <dgm:chPref val="3"/>
        </dgm:presLayoutVars>
      </dgm:prSet>
      <dgm:spPr/>
    </dgm:pt>
    <dgm:pt modelId="{7CDB3402-3DC2-2B47-AED9-86E3C60DE4F3}" type="pres">
      <dgm:prSet presAssocID="{97EB6176-2562-9045-9458-798AD5295552}" presName="rootConnector" presStyleLbl="node3" presStyleIdx="1" presStyleCnt="2"/>
      <dgm:spPr/>
    </dgm:pt>
    <dgm:pt modelId="{023D1148-977C-5C46-918A-9EEA8EB3F886}" type="pres">
      <dgm:prSet presAssocID="{97EB6176-2562-9045-9458-798AD5295552}" presName="hierChild4" presStyleCnt="0"/>
      <dgm:spPr/>
    </dgm:pt>
    <dgm:pt modelId="{34C87BC6-5F7A-FD4D-97F2-8802F7CB1638}" type="pres">
      <dgm:prSet presAssocID="{19538801-B753-3E48-A67F-B392A45468C3}" presName="Name35" presStyleLbl="parChTrans1D4" presStyleIdx="3" presStyleCnt="5"/>
      <dgm:spPr/>
    </dgm:pt>
    <dgm:pt modelId="{1795E4C2-1DCF-1F46-A5EC-C1992387869A}" type="pres">
      <dgm:prSet presAssocID="{611B19F5-513A-8F44-ADCB-CC8E9314B810}" presName="hierRoot2" presStyleCnt="0">
        <dgm:presLayoutVars>
          <dgm:hierBranch val="init"/>
        </dgm:presLayoutVars>
      </dgm:prSet>
      <dgm:spPr/>
    </dgm:pt>
    <dgm:pt modelId="{CF621044-674F-EE4D-97A5-534607C1AAC4}" type="pres">
      <dgm:prSet presAssocID="{611B19F5-513A-8F44-ADCB-CC8E9314B810}" presName="rootComposite" presStyleCnt="0"/>
      <dgm:spPr/>
    </dgm:pt>
    <dgm:pt modelId="{94CE2E39-68C6-A44F-8031-A704435E08CE}" type="pres">
      <dgm:prSet presAssocID="{611B19F5-513A-8F44-ADCB-CC8E9314B810}" presName="rootText" presStyleLbl="node4" presStyleIdx="3" presStyleCnt="5" custScaleX="56194" custScaleY="31949" custLinFactNeighborX="14923" custLinFactNeighborY="-18298">
        <dgm:presLayoutVars>
          <dgm:chPref val="3"/>
        </dgm:presLayoutVars>
      </dgm:prSet>
      <dgm:spPr>
        <a:prstGeom prst="rect">
          <a:avLst/>
        </a:prstGeom>
      </dgm:spPr>
    </dgm:pt>
    <dgm:pt modelId="{5FAE3220-B6E5-FE40-BB6E-2CC1B9D51420}" type="pres">
      <dgm:prSet presAssocID="{611B19F5-513A-8F44-ADCB-CC8E9314B810}" presName="rootConnector" presStyleLbl="node4" presStyleIdx="3" presStyleCnt="5"/>
      <dgm:spPr/>
    </dgm:pt>
    <dgm:pt modelId="{8D33A76F-7CAF-7740-B33B-F511C92E4C52}" type="pres">
      <dgm:prSet presAssocID="{611B19F5-513A-8F44-ADCB-CC8E9314B810}" presName="hierChild4" presStyleCnt="0"/>
      <dgm:spPr/>
    </dgm:pt>
    <dgm:pt modelId="{93959684-3B52-1141-968F-EB015641442C}" type="pres">
      <dgm:prSet presAssocID="{611B19F5-513A-8F44-ADCB-CC8E9314B810}" presName="hierChild5" presStyleCnt="0"/>
      <dgm:spPr/>
    </dgm:pt>
    <dgm:pt modelId="{3415E43E-1151-AB44-9521-429C7246CAFD}" type="pres">
      <dgm:prSet presAssocID="{38841BB7-F8D8-C046-B0DB-9C7AFE29B69D}" presName="Name35" presStyleLbl="parChTrans1D4" presStyleIdx="4" presStyleCnt="5"/>
      <dgm:spPr/>
    </dgm:pt>
    <dgm:pt modelId="{CCB5A884-0510-7943-AF67-C5896D7DC42D}" type="pres">
      <dgm:prSet presAssocID="{0C7ACA8E-A565-684A-A788-202710AEE175}" presName="hierRoot2" presStyleCnt="0">
        <dgm:presLayoutVars>
          <dgm:hierBranch val="init"/>
        </dgm:presLayoutVars>
      </dgm:prSet>
      <dgm:spPr/>
    </dgm:pt>
    <dgm:pt modelId="{B2286A6D-54E9-4742-A7D3-91B84DE62C02}" type="pres">
      <dgm:prSet presAssocID="{0C7ACA8E-A565-684A-A788-202710AEE175}" presName="rootComposite" presStyleCnt="0"/>
      <dgm:spPr/>
    </dgm:pt>
    <dgm:pt modelId="{76746E34-C8DC-E644-A9A0-DFE0CD8C8841}" type="pres">
      <dgm:prSet presAssocID="{0C7ACA8E-A565-684A-A788-202710AEE175}" presName="rootText" presStyleLbl="node4" presStyleIdx="4" presStyleCnt="5" custScaleX="56194" custScaleY="31949" custLinFactNeighborX="-2621" custLinFactNeighborY="-18298">
        <dgm:presLayoutVars>
          <dgm:chPref val="3"/>
        </dgm:presLayoutVars>
      </dgm:prSet>
      <dgm:spPr/>
    </dgm:pt>
    <dgm:pt modelId="{BA38901B-4D67-3E4C-94CA-1B5DCD2A041B}" type="pres">
      <dgm:prSet presAssocID="{0C7ACA8E-A565-684A-A788-202710AEE175}" presName="rootConnector" presStyleLbl="node4" presStyleIdx="4" presStyleCnt="5"/>
      <dgm:spPr/>
    </dgm:pt>
    <dgm:pt modelId="{8E772021-6887-AA42-AC34-2E2FFE32F166}" type="pres">
      <dgm:prSet presAssocID="{0C7ACA8E-A565-684A-A788-202710AEE175}" presName="hierChild4" presStyleCnt="0"/>
      <dgm:spPr/>
    </dgm:pt>
    <dgm:pt modelId="{583CE014-DAE1-5E4F-B673-02DA30DC81B4}" type="pres">
      <dgm:prSet presAssocID="{0C7ACA8E-A565-684A-A788-202710AEE175}" presName="hierChild5" presStyleCnt="0"/>
      <dgm:spPr/>
    </dgm:pt>
    <dgm:pt modelId="{BE01D900-723F-CE4B-B7F5-E639DC7D43F4}" type="pres">
      <dgm:prSet presAssocID="{97EB6176-2562-9045-9458-798AD5295552}" presName="hierChild5" presStyleCnt="0"/>
      <dgm:spPr/>
    </dgm:pt>
    <dgm:pt modelId="{868D056F-7F09-2540-BAA4-31AAF610A270}" type="pres">
      <dgm:prSet presAssocID="{642F0927-8AE3-1049-B9D7-EF6DABB9449D}" presName="hierChild5" presStyleCnt="0"/>
      <dgm:spPr/>
    </dgm:pt>
    <dgm:pt modelId="{F0D0AB91-94A2-6147-99CB-BF4957570D35}" type="pres">
      <dgm:prSet presAssocID="{57AECFD5-8F38-FA4B-AB9F-FFAC3862DDC9}" presName="hierChild3" presStyleCnt="0"/>
      <dgm:spPr/>
    </dgm:pt>
  </dgm:ptLst>
  <dgm:cxnLst>
    <dgm:cxn modelId="{7449D102-957D-904F-9182-2C1897661423}" type="presOf" srcId="{2F76173B-764E-5B4E-8920-BE86CE4D9E4E}" destId="{4C18A73F-DAD6-9E4C-ABAA-59D6B42EABEE}" srcOrd="0" destOrd="0" presId="urn:microsoft.com/office/officeart/2005/8/layout/orgChart1"/>
    <dgm:cxn modelId="{98163215-5AC5-4741-AA0E-098203816BEC}" srcId="{642F0927-8AE3-1049-B9D7-EF6DABB9449D}" destId="{97EB6176-2562-9045-9458-798AD5295552}" srcOrd="1" destOrd="0" parTransId="{2F76173B-764E-5B4E-8920-BE86CE4D9E4E}" sibTransId="{0DB2B754-C407-7B42-B81F-3E1FCCD2CF7A}"/>
    <dgm:cxn modelId="{E577451B-569A-754A-B0EE-7BB23FF096F7}" type="presOf" srcId="{38841BB7-F8D8-C046-B0DB-9C7AFE29B69D}" destId="{3415E43E-1151-AB44-9521-429C7246CAFD}" srcOrd="0" destOrd="0" presId="urn:microsoft.com/office/officeart/2005/8/layout/orgChart1"/>
    <dgm:cxn modelId="{3EFD3828-7590-0944-A82F-FCA52B47C8CD}" type="presOf" srcId="{97EB6176-2562-9045-9458-798AD5295552}" destId="{7CDB3402-3DC2-2B47-AED9-86E3C60DE4F3}" srcOrd="1" destOrd="0" presId="urn:microsoft.com/office/officeart/2005/8/layout/orgChart1"/>
    <dgm:cxn modelId="{93AD8B2B-75D7-5842-9F19-08680D7D9BE4}" srcId="{70F3481D-D015-2A42-8B5D-4ED802E15715}" destId="{AF44E458-8B1C-4541-BD34-A605484E55D5}" srcOrd="1" destOrd="0" parTransId="{6D76D2D2-7F8C-524E-9575-07015119385A}" sibTransId="{7DB52378-4A62-844A-AEAC-E1C8BC3EE57B}"/>
    <dgm:cxn modelId="{1AAB312D-35F6-EE42-91C1-7B932B34EA0C}" srcId="{855073FE-0E29-0948-AE6F-6D25E86A996D}" destId="{57AECFD5-8F38-FA4B-AB9F-FFAC3862DDC9}" srcOrd="0" destOrd="0" parTransId="{4DC492FA-6601-8E4F-AA94-F99B60EFE969}" sibTransId="{AB87F10C-EA27-514E-96BE-BDC7352C2C70}"/>
    <dgm:cxn modelId="{4D3CFC2F-3D44-D549-B339-7467744EB2E5}" type="presOf" srcId="{6225ADC6-6726-9B47-A796-1E727B059659}" destId="{DC13B019-9A5B-454A-BADD-3544A720CC07}" srcOrd="0" destOrd="0" presId="urn:microsoft.com/office/officeart/2005/8/layout/orgChart1"/>
    <dgm:cxn modelId="{9D36B33F-E360-2B48-B0CE-2D1ABED354E3}" srcId="{642F0927-8AE3-1049-B9D7-EF6DABB9449D}" destId="{6225ADC6-6726-9B47-A796-1E727B059659}" srcOrd="0" destOrd="0" parTransId="{E2E44478-A376-274B-A5D4-3B2016E96FEC}" sibTransId="{04EF3902-4225-BA47-BA6D-6727C0BF73BC}"/>
    <dgm:cxn modelId="{28E16C40-2A27-8544-B413-1B8D900D0561}" type="presOf" srcId="{70F3481D-D015-2A42-8B5D-4ED802E15715}" destId="{3EFC4B6B-C379-1A47-95F9-D3F7D8ABBF04}" srcOrd="0" destOrd="0" presId="urn:microsoft.com/office/officeart/2005/8/layout/orgChart1"/>
    <dgm:cxn modelId="{12875144-7AC4-834A-84CE-2731D396F532}" type="presOf" srcId="{57AECFD5-8F38-FA4B-AB9F-FFAC3862DDC9}" destId="{9D99AF04-C63C-F644-BD87-A91C95FD97B7}" srcOrd="0" destOrd="0" presId="urn:microsoft.com/office/officeart/2005/8/layout/orgChart1"/>
    <dgm:cxn modelId="{71B3C947-C570-5A4A-A416-2FDCA4631BC5}" type="presOf" srcId="{F4630E42-D870-D545-98A5-B18EDCD4BAF7}" destId="{608186E9-712A-5D43-8F0F-6691F08299C4}" srcOrd="1" destOrd="0" presId="urn:microsoft.com/office/officeart/2005/8/layout/orgChart1"/>
    <dgm:cxn modelId="{1E715850-8225-A14B-9986-7C1FE15AA500}" srcId="{6225ADC6-6726-9B47-A796-1E727B059659}" destId="{70F3481D-D015-2A42-8B5D-4ED802E15715}" srcOrd="0" destOrd="0" parTransId="{6612BBD0-2169-E04B-9653-D7DA9EDF9D4D}" sibTransId="{922096B3-570D-4445-AD86-150E0FFDB3CC}"/>
    <dgm:cxn modelId="{D76E2268-FAE7-5E4A-9D0F-A5CA69E25538}" srcId="{57AECFD5-8F38-FA4B-AB9F-FFAC3862DDC9}" destId="{642F0927-8AE3-1049-B9D7-EF6DABB9449D}" srcOrd="0" destOrd="0" parTransId="{5BDF3524-EFF7-E74D-B5CE-243D32CB8DCB}" sibTransId="{0C395FDA-0DC7-F64B-BC17-ED2BF4655B7C}"/>
    <dgm:cxn modelId="{FA26A66C-E71C-4F4D-A0BC-86FC06D2CF3E}" type="presOf" srcId="{70F3481D-D015-2A42-8B5D-4ED802E15715}" destId="{79034922-60D9-4644-93D5-09934F8AD32E}" srcOrd="1" destOrd="0" presId="urn:microsoft.com/office/officeart/2005/8/layout/orgChart1"/>
    <dgm:cxn modelId="{9E594B7A-56D5-4843-BC8C-4914C1F26EF0}" type="presOf" srcId="{642F0927-8AE3-1049-B9D7-EF6DABB9449D}" destId="{A0A42CE7-8442-F64C-A954-9080C86C2D18}" srcOrd="1" destOrd="0" presId="urn:microsoft.com/office/officeart/2005/8/layout/orgChart1"/>
    <dgm:cxn modelId="{3B58C97B-E5AF-A642-9834-582EF05EAC1F}" type="presOf" srcId="{AF44E458-8B1C-4541-BD34-A605484E55D5}" destId="{E31329DC-9941-0D40-99EB-FF1CC8071FF9}" srcOrd="0" destOrd="0" presId="urn:microsoft.com/office/officeart/2005/8/layout/orgChart1"/>
    <dgm:cxn modelId="{ED06DB89-BF42-2E41-8063-BE7ED552D1CA}" type="presOf" srcId="{855073FE-0E29-0948-AE6F-6D25E86A996D}" destId="{6C442F8D-8DAF-804B-93EA-5BBCBC3FB1FC}" srcOrd="0" destOrd="0" presId="urn:microsoft.com/office/officeart/2005/8/layout/orgChart1"/>
    <dgm:cxn modelId="{AB0B3B8D-A210-5349-BC89-580B44FE3AE0}" srcId="{97EB6176-2562-9045-9458-798AD5295552}" destId="{0C7ACA8E-A565-684A-A788-202710AEE175}" srcOrd="1" destOrd="0" parTransId="{38841BB7-F8D8-C046-B0DB-9C7AFE29B69D}" sibTransId="{924D1D16-1854-8B46-B08E-2F1000C11A38}"/>
    <dgm:cxn modelId="{CE109E8D-09CB-9A47-91D5-40145AC00B92}" srcId="{97EB6176-2562-9045-9458-798AD5295552}" destId="{611B19F5-513A-8F44-ADCB-CC8E9314B810}" srcOrd="0" destOrd="0" parTransId="{19538801-B753-3E48-A67F-B392A45468C3}" sibTransId="{3273BD7A-F053-F64A-99C7-8E56BA963F25}"/>
    <dgm:cxn modelId="{6E6A038F-BA50-7F4A-9DE7-7A3D9F6F905B}" type="presOf" srcId="{57AECFD5-8F38-FA4B-AB9F-FFAC3862DDC9}" destId="{B74CD8DF-E498-904B-BF85-EB69D60FD327}" srcOrd="1" destOrd="0" presId="urn:microsoft.com/office/officeart/2005/8/layout/orgChart1"/>
    <dgm:cxn modelId="{E397459F-EF37-BF42-87BD-240402B2D0FD}" type="presOf" srcId="{0C7ACA8E-A565-684A-A788-202710AEE175}" destId="{76746E34-C8DC-E644-A9A0-DFE0CD8C8841}" srcOrd="0" destOrd="0" presId="urn:microsoft.com/office/officeart/2005/8/layout/orgChart1"/>
    <dgm:cxn modelId="{537387B1-B9F4-3B4D-8CED-D6AE23A5AE99}" type="presOf" srcId="{420419AE-36EA-CA40-A479-2E6873C7A2A8}" destId="{A59D5112-2069-8244-A0AE-EE54DE6B12EF}" srcOrd="0" destOrd="0" presId="urn:microsoft.com/office/officeart/2005/8/layout/orgChart1"/>
    <dgm:cxn modelId="{423A45BF-1B98-7A48-8390-D0CA2A2B2FC9}" type="presOf" srcId="{6225ADC6-6726-9B47-A796-1E727B059659}" destId="{8474C5EE-67DF-B743-AA81-EB5DA09DB3C1}" srcOrd="1" destOrd="0" presId="urn:microsoft.com/office/officeart/2005/8/layout/orgChart1"/>
    <dgm:cxn modelId="{838C90C0-CD9C-2B44-82E0-D3D970396F78}" srcId="{70F3481D-D015-2A42-8B5D-4ED802E15715}" destId="{F4630E42-D870-D545-98A5-B18EDCD4BAF7}" srcOrd="0" destOrd="0" parTransId="{420419AE-36EA-CA40-A479-2E6873C7A2A8}" sibTransId="{6127A1D1-5498-D24A-9143-8A15529C1356}"/>
    <dgm:cxn modelId="{67977BC4-2074-A748-B458-9A0A774FEA34}" type="presOf" srcId="{611B19F5-513A-8F44-ADCB-CC8E9314B810}" destId="{5FAE3220-B6E5-FE40-BB6E-2CC1B9D51420}" srcOrd="1" destOrd="0" presId="urn:microsoft.com/office/officeart/2005/8/layout/orgChart1"/>
    <dgm:cxn modelId="{2BD9CFC5-1FFA-7D45-B7D8-AC8E01D3EF99}" type="presOf" srcId="{F4630E42-D870-D545-98A5-B18EDCD4BAF7}" destId="{EDFC2E9E-CF8D-2447-ACE3-BDE2D24B0DCD}" srcOrd="0" destOrd="0" presId="urn:microsoft.com/office/officeart/2005/8/layout/orgChart1"/>
    <dgm:cxn modelId="{A87015C7-160E-854B-81E0-90771E4F6E36}" type="presOf" srcId="{611B19F5-513A-8F44-ADCB-CC8E9314B810}" destId="{94CE2E39-68C6-A44F-8031-A704435E08CE}" srcOrd="0" destOrd="0" presId="urn:microsoft.com/office/officeart/2005/8/layout/orgChart1"/>
    <dgm:cxn modelId="{332F67C7-3A7E-9041-A200-D9338B55F11B}" type="presOf" srcId="{0C7ACA8E-A565-684A-A788-202710AEE175}" destId="{BA38901B-4D67-3E4C-94CA-1B5DCD2A041B}" srcOrd="1" destOrd="0" presId="urn:microsoft.com/office/officeart/2005/8/layout/orgChart1"/>
    <dgm:cxn modelId="{DBE9ECCC-C98E-B84F-A0FB-675B5C4B0CF2}" type="presOf" srcId="{6D76D2D2-7F8C-524E-9575-07015119385A}" destId="{C756D14F-2B02-8042-832F-5C7D60ED14F1}" srcOrd="0" destOrd="0" presId="urn:microsoft.com/office/officeart/2005/8/layout/orgChart1"/>
    <dgm:cxn modelId="{3AEF1CCF-6CB8-E544-A70B-6A5F1FEF5E73}" type="presOf" srcId="{97EB6176-2562-9045-9458-798AD5295552}" destId="{B60F2AFD-4231-A64D-9E71-63692F44BA69}" srcOrd="0" destOrd="0" presId="urn:microsoft.com/office/officeart/2005/8/layout/orgChart1"/>
    <dgm:cxn modelId="{0B2B3AD7-97C7-7249-ACC5-52A5D7E860D8}" type="presOf" srcId="{AF44E458-8B1C-4541-BD34-A605484E55D5}" destId="{3C306338-C323-EB4E-8F8A-00530FF14705}" srcOrd="1" destOrd="0" presId="urn:microsoft.com/office/officeart/2005/8/layout/orgChart1"/>
    <dgm:cxn modelId="{34C3E5DB-A3F4-CC44-9566-D6406B6E8062}" type="presOf" srcId="{6612BBD0-2169-E04B-9653-D7DA9EDF9D4D}" destId="{7CBCA187-4AB2-D94F-B96B-CC3305769384}" srcOrd="0" destOrd="0" presId="urn:microsoft.com/office/officeart/2005/8/layout/orgChart1"/>
    <dgm:cxn modelId="{DD8058DD-43DA-464B-BDC0-D7105D94A8DE}" type="presOf" srcId="{19538801-B753-3E48-A67F-B392A45468C3}" destId="{34C87BC6-5F7A-FD4D-97F2-8802F7CB1638}" srcOrd="0" destOrd="0" presId="urn:microsoft.com/office/officeart/2005/8/layout/orgChart1"/>
    <dgm:cxn modelId="{C216D6E1-3EE3-2F4D-968D-092FE191D563}" type="presOf" srcId="{5BDF3524-EFF7-E74D-B5CE-243D32CB8DCB}" destId="{A92D8DCE-6291-A14C-A7A2-8B614E4EFB34}" srcOrd="0" destOrd="0" presId="urn:microsoft.com/office/officeart/2005/8/layout/orgChart1"/>
    <dgm:cxn modelId="{611E25FB-902E-1642-9408-CECAD6E63633}" type="presOf" srcId="{E2E44478-A376-274B-A5D4-3B2016E96FEC}" destId="{FB0EEC4B-94A6-A840-8AEE-C3B31F602066}" srcOrd="0" destOrd="0" presId="urn:microsoft.com/office/officeart/2005/8/layout/orgChart1"/>
    <dgm:cxn modelId="{316537FD-6476-4246-A0AE-0C5D9FB9E53F}" type="presOf" srcId="{642F0927-8AE3-1049-B9D7-EF6DABB9449D}" destId="{1F1895B9-2EEF-FD4A-94DE-813475D43A05}" srcOrd="0" destOrd="0" presId="urn:microsoft.com/office/officeart/2005/8/layout/orgChart1"/>
    <dgm:cxn modelId="{C6811904-0FF5-9E40-99A1-0093F072964B}" type="presParOf" srcId="{6C442F8D-8DAF-804B-93EA-5BBCBC3FB1FC}" destId="{918376ED-11A4-4B4C-B6BA-9500B7162318}" srcOrd="0" destOrd="0" presId="urn:microsoft.com/office/officeart/2005/8/layout/orgChart1"/>
    <dgm:cxn modelId="{29BC9056-7B78-5B40-B0A8-D74F79F9068F}" type="presParOf" srcId="{918376ED-11A4-4B4C-B6BA-9500B7162318}" destId="{FA6C0B3B-609F-6D42-BD6A-98E0C8DA64B4}" srcOrd="0" destOrd="0" presId="urn:microsoft.com/office/officeart/2005/8/layout/orgChart1"/>
    <dgm:cxn modelId="{F37F0170-1181-FC44-AF0D-4759E1008995}" type="presParOf" srcId="{FA6C0B3B-609F-6D42-BD6A-98E0C8DA64B4}" destId="{9D99AF04-C63C-F644-BD87-A91C95FD97B7}" srcOrd="0" destOrd="0" presId="urn:microsoft.com/office/officeart/2005/8/layout/orgChart1"/>
    <dgm:cxn modelId="{4E3BB8D4-5D8B-FA4F-80EB-B73AE0030052}" type="presParOf" srcId="{FA6C0B3B-609F-6D42-BD6A-98E0C8DA64B4}" destId="{B74CD8DF-E498-904B-BF85-EB69D60FD327}" srcOrd="1" destOrd="0" presId="urn:microsoft.com/office/officeart/2005/8/layout/orgChart1"/>
    <dgm:cxn modelId="{F808E11C-24CA-AF4C-8408-B0B5B1CE6FA1}" type="presParOf" srcId="{918376ED-11A4-4B4C-B6BA-9500B7162318}" destId="{6764B948-2B9D-754F-9D2A-683F619724E5}" srcOrd="1" destOrd="0" presId="urn:microsoft.com/office/officeart/2005/8/layout/orgChart1"/>
    <dgm:cxn modelId="{2ED4F1B4-7EF0-584E-907C-92DB960353F1}" type="presParOf" srcId="{6764B948-2B9D-754F-9D2A-683F619724E5}" destId="{A92D8DCE-6291-A14C-A7A2-8B614E4EFB34}" srcOrd="0" destOrd="0" presId="urn:microsoft.com/office/officeart/2005/8/layout/orgChart1"/>
    <dgm:cxn modelId="{9DBD8A48-DF8D-7B4D-ACE9-E0CF6DF28813}" type="presParOf" srcId="{6764B948-2B9D-754F-9D2A-683F619724E5}" destId="{92084912-89C7-D346-BF01-75666EE2CC5F}" srcOrd="1" destOrd="0" presId="urn:microsoft.com/office/officeart/2005/8/layout/orgChart1"/>
    <dgm:cxn modelId="{71F81663-ACF9-3743-AF78-86EA041E669C}" type="presParOf" srcId="{92084912-89C7-D346-BF01-75666EE2CC5F}" destId="{506E361C-3484-7E4C-9CA9-86D9ADFEE070}" srcOrd="0" destOrd="0" presId="urn:microsoft.com/office/officeart/2005/8/layout/orgChart1"/>
    <dgm:cxn modelId="{A09C4142-817B-9D4D-968A-F789A85959F3}" type="presParOf" srcId="{506E361C-3484-7E4C-9CA9-86D9ADFEE070}" destId="{1F1895B9-2EEF-FD4A-94DE-813475D43A05}" srcOrd="0" destOrd="0" presId="urn:microsoft.com/office/officeart/2005/8/layout/orgChart1"/>
    <dgm:cxn modelId="{0EBCF06B-411C-EE4A-980B-21207CDC64BD}" type="presParOf" srcId="{506E361C-3484-7E4C-9CA9-86D9ADFEE070}" destId="{A0A42CE7-8442-F64C-A954-9080C86C2D18}" srcOrd="1" destOrd="0" presId="urn:microsoft.com/office/officeart/2005/8/layout/orgChart1"/>
    <dgm:cxn modelId="{3BE7A9C6-8596-F248-828A-631C9E4B1555}" type="presParOf" srcId="{92084912-89C7-D346-BF01-75666EE2CC5F}" destId="{6175A262-F608-014F-9029-01F9F8EDEE90}" srcOrd="1" destOrd="0" presId="urn:microsoft.com/office/officeart/2005/8/layout/orgChart1"/>
    <dgm:cxn modelId="{865EB40A-6FA4-F54F-B24E-3068AD7C80F7}" type="presParOf" srcId="{6175A262-F608-014F-9029-01F9F8EDEE90}" destId="{FB0EEC4B-94A6-A840-8AEE-C3B31F602066}" srcOrd="0" destOrd="0" presId="urn:microsoft.com/office/officeart/2005/8/layout/orgChart1"/>
    <dgm:cxn modelId="{777A00C0-3077-F045-B231-C2D54D1361CB}" type="presParOf" srcId="{6175A262-F608-014F-9029-01F9F8EDEE90}" destId="{491246A8-DC14-7F4F-8D5F-E3EDCCF0D233}" srcOrd="1" destOrd="0" presId="urn:microsoft.com/office/officeart/2005/8/layout/orgChart1"/>
    <dgm:cxn modelId="{A01A4CE6-3CDF-D840-BF70-59E2E334777F}" type="presParOf" srcId="{491246A8-DC14-7F4F-8D5F-E3EDCCF0D233}" destId="{106AD659-50E2-6C4C-B0C8-8ADFD3926677}" srcOrd="0" destOrd="0" presId="urn:microsoft.com/office/officeart/2005/8/layout/orgChart1"/>
    <dgm:cxn modelId="{D9D66205-20CE-ED4E-8688-6EF37C5FA571}" type="presParOf" srcId="{106AD659-50E2-6C4C-B0C8-8ADFD3926677}" destId="{DC13B019-9A5B-454A-BADD-3544A720CC07}" srcOrd="0" destOrd="0" presId="urn:microsoft.com/office/officeart/2005/8/layout/orgChart1"/>
    <dgm:cxn modelId="{3353B0AA-D3C1-4045-9F32-D997B5DEA8C8}" type="presParOf" srcId="{106AD659-50E2-6C4C-B0C8-8ADFD3926677}" destId="{8474C5EE-67DF-B743-AA81-EB5DA09DB3C1}" srcOrd="1" destOrd="0" presId="urn:microsoft.com/office/officeart/2005/8/layout/orgChart1"/>
    <dgm:cxn modelId="{2D8CC4FC-BC88-7440-8D6A-BBC7984149FC}" type="presParOf" srcId="{491246A8-DC14-7F4F-8D5F-E3EDCCF0D233}" destId="{ED6BF53C-45B9-C24F-983B-B7D2700EDC74}" srcOrd="1" destOrd="0" presId="urn:microsoft.com/office/officeart/2005/8/layout/orgChart1"/>
    <dgm:cxn modelId="{FB683FC0-A4AA-024B-8AEC-C975E979AF60}" type="presParOf" srcId="{ED6BF53C-45B9-C24F-983B-B7D2700EDC74}" destId="{7CBCA187-4AB2-D94F-B96B-CC3305769384}" srcOrd="0" destOrd="0" presId="urn:microsoft.com/office/officeart/2005/8/layout/orgChart1"/>
    <dgm:cxn modelId="{4B06FA24-3E57-BF43-B76E-3C935F183CEB}" type="presParOf" srcId="{ED6BF53C-45B9-C24F-983B-B7D2700EDC74}" destId="{D538F889-6B7D-4843-9857-958B9799D078}" srcOrd="1" destOrd="0" presId="urn:microsoft.com/office/officeart/2005/8/layout/orgChart1"/>
    <dgm:cxn modelId="{B453858E-DFB5-9042-857D-A916F205B5D2}" type="presParOf" srcId="{D538F889-6B7D-4843-9857-958B9799D078}" destId="{C12B8948-3736-AC4F-A472-F06B298C8287}" srcOrd="0" destOrd="0" presId="urn:microsoft.com/office/officeart/2005/8/layout/orgChart1"/>
    <dgm:cxn modelId="{1490E9D1-B10E-7C43-807A-EBE11F16AAE1}" type="presParOf" srcId="{C12B8948-3736-AC4F-A472-F06B298C8287}" destId="{3EFC4B6B-C379-1A47-95F9-D3F7D8ABBF04}" srcOrd="0" destOrd="0" presId="urn:microsoft.com/office/officeart/2005/8/layout/orgChart1"/>
    <dgm:cxn modelId="{4006811B-033C-4D48-A21B-45D7E76A4BDE}" type="presParOf" srcId="{C12B8948-3736-AC4F-A472-F06B298C8287}" destId="{79034922-60D9-4644-93D5-09934F8AD32E}" srcOrd="1" destOrd="0" presId="urn:microsoft.com/office/officeart/2005/8/layout/orgChart1"/>
    <dgm:cxn modelId="{75225B4B-F39E-5948-AB9C-B85D47EB6EFF}" type="presParOf" srcId="{D538F889-6B7D-4843-9857-958B9799D078}" destId="{26B74362-53E1-B641-B48B-5F77F02344D2}" srcOrd="1" destOrd="0" presId="urn:microsoft.com/office/officeart/2005/8/layout/orgChart1"/>
    <dgm:cxn modelId="{7BC0471F-06A9-B540-B160-1F44E5727DAE}" type="presParOf" srcId="{26B74362-53E1-B641-B48B-5F77F02344D2}" destId="{A59D5112-2069-8244-A0AE-EE54DE6B12EF}" srcOrd="0" destOrd="0" presId="urn:microsoft.com/office/officeart/2005/8/layout/orgChart1"/>
    <dgm:cxn modelId="{6F82E6A2-ECC5-E948-890F-655255D5B320}" type="presParOf" srcId="{26B74362-53E1-B641-B48B-5F77F02344D2}" destId="{485CFA0C-101A-8E49-9E03-BD4E34D7587A}" srcOrd="1" destOrd="0" presId="urn:microsoft.com/office/officeart/2005/8/layout/orgChart1"/>
    <dgm:cxn modelId="{17D338CC-5BE4-434C-A8BB-8E722C94B4B3}" type="presParOf" srcId="{485CFA0C-101A-8E49-9E03-BD4E34D7587A}" destId="{CC7E819D-7836-3E48-89B7-511CC3A542B9}" srcOrd="0" destOrd="0" presId="urn:microsoft.com/office/officeart/2005/8/layout/orgChart1"/>
    <dgm:cxn modelId="{5F686FE2-7E46-5C4F-9B20-3E1AB5DF815D}" type="presParOf" srcId="{CC7E819D-7836-3E48-89B7-511CC3A542B9}" destId="{EDFC2E9E-CF8D-2447-ACE3-BDE2D24B0DCD}" srcOrd="0" destOrd="0" presId="urn:microsoft.com/office/officeart/2005/8/layout/orgChart1"/>
    <dgm:cxn modelId="{4E7939F7-880D-2543-8432-2A32C5489DF3}" type="presParOf" srcId="{CC7E819D-7836-3E48-89B7-511CC3A542B9}" destId="{608186E9-712A-5D43-8F0F-6691F08299C4}" srcOrd="1" destOrd="0" presId="urn:microsoft.com/office/officeart/2005/8/layout/orgChart1"/>
    <dgm:cxn modelId="{02124E48-D3D9-BD47-AD26-F6468F08F096}" type="presParOf" srcId="{485CFA0C-101A-8E49-9E03-BD4E34D7587A}" destId="{3CA5AD9F-B6E0-5742-969E-FEAC9622B201}" srcOrd="1" destOrd="0" presId="urn:microsoft.com/office/officeart/2005/8/layout/orgChart1"/>
    <dgm:cxn modelId="{F7377BA2-FC36-4B44-A9B1-14E08E2095CB}" type="presParOf" srcId="{485CFA0C-101A-8E49-9E03-BD4E34D7587A}" destId="{875A3FA0-AFC1-B741-BF93-99FBBA897902}" srcOrd="2" destOrd="0" presId="urn:microsoft.com/office/officeart/2005/8/layout/orgChart1"/>
    <dgm:cxn modelId="{C9550DB1-369B-3D42-94D1-15F166DDCE68}" type="presParOf" srcId="{26B74362-53E1-B641-B48B-5F77F02344D2}" destId="{C756D14F-2B02-8042-832F-5C7D60ED14F1}" srcOrd="2" destOrd="0" presId="urn:microsoft.com/office/officeart/2005/8/layout/orgChart1"/>
    <dgm:cxn modelId="{86DBB357-3E2F-3346-B3E6-322F1260CCDB}" type="presParOf" srcId="{26B74362-53E1-B641-B48B-5F77F02344D2}" destId="{57BA61DF-E179-DF4C-B044-BE4BB602126B}" srcOrd="3" destOrd="0" presId="urn:microsoft.com/office/officeart/2005/8/layout/orgChart1"/>
    <dgm:cxn modelId="{8EE2A1DE-3E3B-6942-9041-4127714653D6}" type="presParOf" srcId="{57BA61DF-E179-DF4C-B044-BE4BB602126B}" destId="{9CE88881-83A1-8C4C-8CD7-37F7CFA62846}" srcOrd="0" destOrd="0" presId="urn:microsoft.com/office/officeart/2005/8/layout/orgChart1"/>
    <dgm:cxn modelId="{AAE5022D-92E6-DB4D-A3A0-86DD5C65370F}" type="presParOf" srcId="{9CE88881-83A1-8C4C-8CD7-37F7CFA62846}" destId="{E31329DC-9941-0D40-99EB-FF1CC8071FF9}" srcOrd="0" destOrd="0" presId="urn:microsoft.com/office/officeart/2005/8/layout/orgChart1"/>
    <dgm:cxn modelId="{E1E31D9E-29FE-BE40-B4D9-B322AD98BA35}" type="presParOf" srcId="{9CE88881-83A1-8C4C-8CD7-37F7CFA62846}" destId="{3C306338-C323-EB4E-8F8A-00530FF14705}" srcOrd="1" destOrd="0" presId="urn:microsoft.com/office/officeart/2005/8/layout/orgChart1"/>
    <dgm:cxn modelId="{349A6E46-99BF-7043-B789-092372300BC4}" type="presParOf" srcId="{57BA61DF-E179-DF4C-B044-BE4BB602126B}" destId="{BB61F410-C37C-6242-A44C-066CEBDEF873}" srcOrd="1" destOrd="0" presId="urn:microsoft.com/office/officeart/2005/8/layout/orgChart1"/>
    <dgm:cxn modelId="{138AFE24-5608-7842-B9E3-AEE169558F10}" type="presParOf" srcId="{57BA61DF-E179-DF4C-B044-BE4BB602126B}" destId="{31F7FD50-D274-AB45-BDDF-DFB4C0B91FE7}" srcOrd="2" destOrd="0" presId="urn:microsoft.com/office/officeart/2005/8/layout/orgChart1"/>
    <dgm:cxn modelId="{2B9270EE-075B-BF4D-9964-C274F342CACB}" type="presParOf" srcId="{D538F889-6B7D-4843-9857-958B9799D078}" destId="{748768E3-F651-0B49-9DAC-6152C865A449}" srcOrd="2" destOrd="0" presId="urn:microsoft.com/office/officeart/2005/8/layout/orgChart1"/>
    <dgm:cxn modelId="{F5ACC0E3-EAA7-964F-8404-1A074DBBB99E}" type="presParOf" srcId="{491246A8-DC14-7F4F-8D5F-E3EDCCF0D233}" destId="{A97C57BC-2752-D943-BD8B-1BB2F3740D82}" srcOrd="2" destOrd="0" presId="urn:microsoft.com/office/officeart/2005/8/layout/orgChart1"/>
    <dgm:cxn modelId="{77866744-E7A4-9241-B187-DEA9B8D0875E}" type="presParOf" srcId="{6175A262-F608-014F-9029-01F9F8EDEE90}" destId="{4C18A73F-DAD6-9E4C-ABAA-59D6B42EABEE}" srcOrd="2" destOrd="0" presId="urn:microsoft.com/office/officeart/2005/8/layout/orgChart1"/>
    <dgm:cxn modelId="{B5E64EC3-D516-EA4F-9B06-686C54417A66}" type="presParOf" srcId="{6175A262-F608-014F-9029-01F9F8EDEE90}" destId="{23B0A8BE-902E-AB47-962A-DBF2139E4440}" srcOrd="3" destOrd="0" presId="urn:microsoft.com/office/officeart/2005/8/layout/orgChart1"/>
    <dgm:cxn modelId="{26978D27-98D4-9D45-801A-6502B887F4DE}" type="presParOf" srcId="{23B0A8BE-902E-AB47-962A-DBF2139E4440}" destId="{FD488349-F473-D74A-9592-5FA73E7D6D60}" srcOrd="0" destOrd="0" presId="urn:microsoft.com/office/officeart/2005/8/layout/orgChart1"/>
    <dgm:cxn modelId="{8C88BC4B-D82B-EF4B-B86A-0A2A660BD582}" type="presParOf" srcId="{FD488349-F473-D74A-9592-5FA73E7D6D60}" destId="{B60F2AFD-4231-A64D-9E71-63692F44BA69}" srcOrd="0" destOrd="0" presId="urn:microsoft.com/office/officeart/2005/8/layout/orgChart1"/>
    <dgm:cxn modelId="{CF9D0B2E-9259-F84D-96F3-B55F4AAA3C7F}" type="presParOf" srcId="{FD488349-F473-D74A-9592-5FA73E7D6D60}" destId="{7CDB3402-3DC2-2B47-AED9-86E3C60DE4F3}" srcOrd="1" destOrd="0" presId="urn:microsoft.com/office/officeart/2005/8/layout/orgChart1"/>
    <dgm:cxn modelId="{3EEBDC75-64ED-DF40-A040-F2F78EDE4079}" type="presParOf" srcId="{23B0A8BE-902E-AB47-962A-DBF2139E4440}" destId="{023D1148-977C-5C46-918A-9EEA8EB3F886}" srcOrd="1" destOrd="0" presId="urn:microsoft.com/office/officeart/2005/8/layout/orgChart1"/>
    <dgm:cxn modelId="{757F8A77-07A1-0F45-A06D-222B0921AA5B}" type="presParOf" srcId="{023D1148-977C-5C46-918A-9EEA8EB3F886}" destId="{34C87BC6-5F7A-FD4D-97F2-8802F7CB1638}" srcOrd="0" destOrd="0" presId="urn:microsoft.com/office/officeart/2005/8/layout/orgChart1"/>
    <dgm:cxn modelId="{BDFB977B-0753-DA4A-BF8F-CC0B94AF7092}" type="presParOf" srcId="{023D1148-977C-5C46-918A-9EEA8EB3F886}" destId="{1795E4C2-1DCF-1F46-A5EC-C1992387869A}" srcOrd="1" destOrd="0" presId="urn:microsoft.com/office/officeart/2005/8/layout/orgChart1"/>
    <dgm:cxn modelId="{83E5C07A-4CEE-7746-8FF1-E7FFF2C94B58}" type="presParOf" srcId="{1795E4C2-1DCF-1F46-A5EC-C1992387869A}" destId="{CF621044-674F-EE4D-97A5-534607C1AAC4}" srcOrd="0" destOrd="0" presId="urn:microsoft.com/office/officeart/2005/8/layout/orgChart1"/>
    <dgm:cxn modelId="{404A01E2-F4E0-174C-8231-1452394F3781}" type="presParOf" srcId="{CF621044-674F-EE4D-97A5-534607C1AAC4}" destId="{94CE2E39-68C6-A44F-8031-A704435E08CE}" srcOrd="0" destOrd="0" presId="urn:microsoft.com/office/officeart/2005/8/layout/orgChart1"/>
    <dgm:cxn modelId="{70F9EE26-F32D-404D-8EC9-C4D660942012}" type="presParOf" srcId="{CF621044-674F-EE4D-97A5-534607C1AAC4}" destId="{5FAE3220-B6E5-FE40-BB6E-2CC1B9D51420}" srcOrd="1" destOrd="0" presId="urn:microsoft.com/office/officeart/2005/8/layout/orgChart1"/>
    <dgm:cxn modelId="{F37EA040-6F3B-B24A-BE93-7B4A2E0BDB59}" type="presParOf" srcId="{1795E4C2-1DCF-1F46-A5EC-C1992387869A}" destId="{8D33A76F-7CAF-7740-B33B-F511C92E4C52}" srcOrd="1" destOrd="0" presId="urn:microsoft.com/office/officeart/2005/8/layout/orgChart1"/>
    <dgm:cxn modelId="{884D3CDB-BB60-924D-8866-4FEB95132DE5}" type="presParOf" srcId="{1795E4C2-1DCF-1F46-A5EC-C1992387869A}" destId="{93959684-3B52-1141-968F-EB015641442C}" srcOrd="2" destOrd="0" presId="urn:microsoft.com/office/officeart/2005/8/layout/orgChart1"/>
    <dgm:cxn modelId="{A8E46A1F-9C43-8843-9661-702D8AE9AA90}" type="presParOf" srcId="{023D1148-977C-5C46-918A-9EEA8EB3F886}" destId="{3415E43E-1151-AB44-9521-429C7246CAFD}" srcOrd="2" destOrd="0" presId="urn:microsoft.com/office/officeart/2005/8/layout/orgChart1"/>
    <dgm:cxn modelId="{5AB778E2-3DEE-BD49-8EF1-94EF65D2A984}" type="presParOf" srcId="{023D1148-977C-5C46-918A-9EEA8EB3F886}" destId="{CCB5A884-0510-7943-AF67-C5896D7DC42D}" srcOrd="3" destOrd="0" presId="urn:microsoft.com/office/officeart/2005/8/layout/orgChart1"/>
    <dgm:cxn modelId="{BE65045E-214A-744B-8D9D-CB235DA2443D}" type="presParOf" srcId="{CCB5A884-0510-7943-AF67-C5896D7DC42D}" destId="{B2286A6D-54E9-4742-A7D3-91B84DE62C02}" srcOrd="0" destOrd="0" presId="urn:microsoft.com/office/officeart/2005/8/layout/orgChart1"/>
    <dgm:cxn modelId="{DE71EE94-B7D5-2047-AB93-7963FD05E58C}" type="presParOf" srcId="{B2286A6D-54E9-4742-A7D3-91B84DE62C02}" destId="{76746E34-C8DC-E644-A9A0-DFE0CD8C8841}" srcOrd="0" destOrd="0" presId="urn:microsoft.com/office/officeart/2005/8/layout/orgChart1"/>
    <dgm:cxn modelId="{10B0222F-CB42-CA48-8484-7554C02BADA6}" type="presParOf" srcId="{B2286A6D-54E9-4742-A7D3-91B84DE62C02}" destId="{BA38901B-4D67-3E4C-94CA-1B5DCD2A041B}" srcOrd="1" destOrd="0" presId="urn:microsoft.com/office/officeart/2005/8/layout/orgChart1"/>
    <dgm:cxn modelId="{3A2A3752-0E7E-624F-9DC4-F710009AED7E}" type="presParOf" srcId="{CCB5A884-0510-7943-AF67-C5896D7DC42D}" destId="{8E772021-6887-AA42-AC34-2E2FFE32F166}" srcOrd="1" destOrd="0" presId="urn:microsoft.com/office/officeart/2005/8/layout/orgChart1"/>
    <dgm:cxn modelId="{5FE25062-8391-2445-A0F0-E88E635E5E1C}" type="presParOf" srcId="{CCB5A884-0510-7943-AF67-C5896D7DC42D}" destId="{583CE014-DAE1-5E4F-B673-02DA30DC81B4}" srcOrd="2" destOrd="0" presId="urn:microsoft.com/office/officeart/2005/8/layout/orgChart1"/>
    <dgm:cxn modelId="{2404D0F3-E9DC-4C49-9A14-D17158B0B916}" type="presParOf" srcId="{23B0A8BE-902E-AB47-962A-DBF2139E4440}" destId="{BE01D900-723F-CE4B-B7F5-E639DC7D43F4}" srcOrd="2" destOrd="0" presId="urn:microsoft.com/office/officeart/2005/8/layout/orgChart1"/>
    <dgm:cxn modelId="{13626718-7097-A445-B6E4-E937C7A924EC}" type="presParOf" srcId="{92084912-89C7-D346-BF01-75666EE2CC5F}" destId="{868D056F-7F09-2540-BAA4-31AAF610A270}" srcOrd="2" destOrd="0" presId="urn:microsoft.com/office/officeart/2005/8/layout/orgChart1"/>
    <dgm:cxn modelId="{84CF9234-15EE-D24F-B525-FAF4FF768104}" type="presParOf" srcId="{918376ED-11A4-4B4C-B6BA-9500B7162318}" destId="{F0D0AB91-94A2-6147-99CB-BF4957570D35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5E43E-1151-AB44-9521-429C7246CAFD}">
      <dsp:nvSpPr>
        <dsp:cNvPr id="0" name=""/>
        <dsp:cNvSpPr/>
      </dsp:nvSpPr>
      <dsp:spPr>
        <a:xfrm>
          <a:off x="5450618" y="2413389"/>
          <a:ext cx="812700" cy="858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730"/>
              </a:lnTo>
              <a:lnTo>
                <a:pt x="812700" y="564730"/>
              </a:lnTo>
              <a:lnTo>
                <a:pt x="812700" y="858467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C87BC6-5F7A-FD4D-97F2-8802F7CB1638}">
      <dsp:nvSpPr>
        <dsp:cNvPr id="0" name=""/>
        <dsp:cNvSpPr/>
      </dsp:nvSpPr>
      <dsp:spPr>
        <a:xfrm>
          <a:off x="4594613" y="2413389"/>
          <a:ext cx="856005" cy="858467"/>
        </a:xfrm>
        <a:custGeom>
          <a:avLst/>
          <a:gdLst/>
          <a:ahLst/>
          <a:cxnLst/>
          <a:rect l="0" t="0" r="0" b="0"/>
          <a:pathLst>
            <a:path>
              <a:moveTo>
                <a:pt x="856005" y="0"/>
              </a:moveTo>
              <a:lnTo>
                <a:pt x="856005" y="564730"/>
              </a:lnTo>
              <a:lnTo>
                <a:pt x="0" y="564730"/>
              </a:lnTo>
              <a:lnTo>
                <a:pt x="0" y="858467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8A73F-DAD6-9E4C-ABAA-59D6B42EABEE}">
      <dsp:nvSpPr>
        <dsp:cNvPr id="0" name=""/>
        <dsp:cNvSpPr/>
      </dsp:nvSpPr>
      <dsp:spPr>
        <a:xfrm>
          <a:off x="3595544" y="1588114"/>
          <a:ext cx="1855074" cy="475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781"/>
              </a:lnTo>
              <a:lnTo>
                <a:pt x="1855074" y="181781"/>
              </a:lnTo>
              <a:lnTo>
                <a:pt x="1855074" y="475518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56D14F-2B02-8042-832F-5C7D60ED14F1}">
      <dsp:nvSpPr>
        <dsp:cNvPr id="0" name=""/>
        <dsp:cNvSpPr/>
      </dsp:nvSpPr>
      <dsp:spPr>
        <a:xfrm>
          <a:off x="1689946" y="2868681"/>
          <a:ext cx="827414" cy="405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857"/>
              </a:lnTo>
              <a:lnTo>
                <a:pt x="827414" y="111857"/>
              </a:lnTo>
              <a:lnTo>
                <a:pt x="827414" y="405594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D5112-2069-8244-A0AE-EE54DE6B12EF}">
      <dsp:nvSpPr>
        <dsp:cNvPr id="0" name=""/>
        <dsp:cNvSpPr/>
      </dsp:nvSpPr>
      <dsp:spPr>
        <a:xfrm>
          <a:off x="849551" y="2868681"/>
          <a:ext cx="840395" cy="405594"/>
        </a:xfrm>
        <a:custGeom>
          <a:avLst/>
          <a:gdLst/>
          <a:ahLst/>
          <a:cxnLst/>
          <a:rect l="0" t="0" r="0" b="0"/>
          <a:pathLst>
            <a:path>
              <a:moveTo>
                <a:pt x="840395" y="0"/>
              </a:moveTo>
              <a:lnTo>
                <a:pt x="840395" y="111857"/>
              </a:lnTo>
              <a:lnTo>
                <a:pt x="0" y="111857"/>
              </a:lnTo>
              <a:lnTo>
                <a:pt x="0" y="405594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BCA187-4AB2-D94F-B96B-CC3305769384}">
      <dsp:nvSpPr>
        <dsp:cNvPr id="0" name=""/>
        <dsp:cNvSpPr/>
      </dsp:nvSpPr>
      <dsp:spPr>
        <a:xfrm>
          <a:off x="1644003" y="2413389"/>
          <a:ext cx="91440" cy="1683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943" y="0"/>
              </a:lnTo>
              <a:lnTo>
                <a:pt x="45943" y="168311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EEC4B-94A6-A840-8AEE-C3B31F602066}">
      <dsp:nvSpPr>
        <dsp:cNvPr id="0" name=""/>
        <dsp:cNvSpPr/>
      </dsp:nvSpPr>
      <dsp:spPr>
        <a:xfrm>
          <a:off x="1689723" y="1588114"/>
          <a:ext cx="1905821" cy="475518"/>
        </a:xfrm>
        <a:custGeom>
          <a:avLst/>
          <a:gdLst/>
          <a:ahLst/>
          <a:cxnLst/>
          <a:rect l="0" t="0" r="0" b="0"/>
          <a:pathLst>
            <a:path>
              <a:moveTo>
                <a:pt x="1905821" y="0"/>
              </a:moveTo>
              <a:lnTo>
                <a:pt x="1905821" y="181781"/>
              </a:lnTo>
              <a:lnTo>
                <a:pt x="0" y="181781"/>
              </a:lnTo>
              <a:lnTo>
                <a:pt x="0" y="475518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D8DCE-6291-A14C-A7A2-8B614E4EFB34}">
      <dsp:nvSpPr>
        <dsp:cNvPr id="0" name=""/>
        <dsp:cNvSpPr/>
      </dsp:nvSpPr>
      <dsp:spPr>
        <a:xfrm>
          <a:off x="3548201" y="990821"/>
          <a:ext cx="91440" cy="1763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7342" y="0"/>
              </a:lnTo>
              <a:lnTo>
                <a:pt x="47342" y="176382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9AF04-C63C-F644-BD87-A91C95FD97B7}">
      <dsp:nvSpPr>
        <dsp:cNvPr id="0" name=""/>
        <dsp:cNvSpPr/>
      </dsp:nvSpPr>
      <dsp:spPr>
        <a:xfrm>
          <a:off x="2942357" y="565406"/>
          <a:ext cx="1303128" cy="425415"/>
        </a:xfrm>
        <a:prstGeom prst="rect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Eligible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Patients</a:t>
          </a:r>
        </a:p>
      </dsp:txBody>
      <dsp:txXfrm>
        <a:off x="2942357" y="565406"/>
        <a:ext cx="1303128" cy="425415"/>
      </dsp:txXfrm>
    </dsp:sp>
    <dsp:sp modelId="{1F1895B9-2EEF-FD4A-94DE-813475D43A05}">
      <dsp:nvSpPr>
        <dsp:cNvPr id="0" name=""/>
        <dsp:cNvSpPr/>
      </dsp:nvSpPr>
      <dsp:spPr>
        <a:xfrm>
          <a:off x="2944623" y="1167203"/>
          <a:ext cx="1301842" cy="420911"/>
        </a:xfrm>
        <a:prstGeom prst="ellipse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Consent</a:t>
          </a:r>
        </a:p>
      </dsp:txBody>
      <dsp:txXfrm>
        <a:off x="3135273" y="1228844"/>
        <a:ext cx="920542" cy="297629"/>
      </dsp:txXfrm>
    </dsp:sp>
    <dsp:sp modelId="{DC13B019-9A5B-454A-BADD-3544A720CC07}">
      <dsp:nvSpPr>
        <dsp:cNvPr id="0" name=""/>
        <dsp:cNvSpPr/>
      </dsp:nvSpPr>
      <dsp:spPr>
        <a:xfrm>
          <a:off x="290640" y="2063632"/>
          <a:ext cx="2798166" cy="349756"/>
        </a:xfrm>
        <a:prstGeom prst="rect">
          <a:avLst/>
        </a:prstGeom>
        <a:solidFill>
          <a:srgbClr val="0CAEC8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Randomized Cohort</a:t>
          </a:r>
        </a:p>
      </dsp:txBody>
      <dsp:txXfrm>
        <a:off x="290640" y="2063632"/>
        <a:ext cx="2798166" cy="349756"/>
      </dsp:txXfrm>
    </dsp:sp>
    <dsp:sp modelId="{3EFC4B6B-C379-1A47-95F9-D3F7D8ABBF04}">
      <dsp:nvSpPr>
        <dsp:cNvPr id="0" name=""/>
        <dsp:cNvSpPr/>
      </dsp:nvSpPr>
      <dsp:spPr>
        <a:xfrm>
          <a:off x="984950" y="2581700"/>
          <a:ext cx="1409993" cy="286980"/>
        </a:xfrm>
        <a:prstGeom prst="ellipse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Randomize</a:t>
          </a:r>
        </a:p>
      </dsp:txBody>
      <dsp:txXfrm>
        <a:off x="1191439" y="2623727"/>
        <a:ext cx="997015" cy="202926"/>
      </dsp:txXfrm>
    </dsp:sp>
    <dsp:sp modelId="{EDFC2E9E-CF8D-2447-ACE3-BDE2D24B0DCD}">
      <dsp:nvSpPr>
        <dsp:cNvPr id="0" name=""/>
        <dsp:cNvSpPr/>
      </dsp:nvSpPr>
      <dsp:spPr>
        <a:xfrm>
          <a:off x="63539" y="3274276"/>
          <a:ext cx="1572024" cy="446885"/>
        </a:xfrm>
        <a:prstGeom prst="rect">
          <a:avLst/>
        </a:prstGeom>
        <a:solidFill>
          <a:srgbClr val="814EBA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Annual </a:t>
          </a:r>
        </a:p>
        <a:p>
          <a:pPr marL="0" lvl="0" indent="0" algn="ctr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Screening</a:t>
          </a:r>
        </a:p>
      </dsp:txBody>
      <dsp:txXfrm>
        <a:off x="63539" y="3274276"/>
        <a:ext cx="1572024" cy="446885"/>
      </dsp:txXfrm>
    </dsp:sp>
    <dsp:sp modelId="{E31329DC-9941-0D40-99EB-FF1CC8071FF9}">
      <dsp:nvSpPr>
        <dsp:cNvPr id="0" name=""/>
        <dsp:cNvSpPr/>
      </dsp:nvSpPr>
      <dsp:spPr>
        <a:xfrm>
          <a:off x="1731349" y="3274276"/>
          <a:ext cx="1572024" cy="446885"/>
        </a:xfrm>
        <a:prstGeom prst="rect">
          <a:avLst/>
        </a:prstGeom>
        <a:solidFill>
          <a:srgbClr val="FFB84F">
            <a:alpha val="92157"/>
          </a:srgbClr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Personalized</a:t>
          </a:r>
        </a:p>
        <a:p>
          <a:pPr marL="0" lvl="0" indent="0" algn="ctr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Screening</a:t>
          </a:r>
        </a:p>
      </dsp:txBody>
      <dsp:txXfrm>
        <a:off x="1731349" y="3274276"/>
        <a:ext cx="1572024" cy="446885"/>
      </dsp:txXfrm>
    </dsp:sp>
    <dsp:sp modelId="{B60F2AFD-4231-A64D-9E71-63692F44BA69}">
      <dsp:nvSpPr>
        <dsp:cNvPr id="0" name=""/>
        <dsp:cNvSpPr/>
      </dsp:nvSpPr>
      <dsp:spPr>
        <a:xfrm>
          <a:off x="4051563" y="2063632"/>
          <a:ext cx="2798110" cy="349756"/>
        </a:xfrm>
        <a:prstGeom prst="rect">
          <a:avLst/>
        </a:prstGeom>
        <a:solidFill>
          <a:srgbClr val="0CAEC8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Observational Cohort</a:t>
          </a:r>
        </a:p>
      </dsp:txBody>
      <dsp:txXfrm>
        <a:off x="4051563" y="2063632"/>
        <a:ext cx="2798110" cy="349756"/>
      </dsp:txXfrm>
    </dsp:sp>
    <dsp:sp modelId="{94CE2E39-68C6-A44F-8031-A704435E08CE}">
      <dsp:nvSpPr>
        <dsp:cNvPr id="0" name=""/>
        <dsp:cNvSpPr/>
      </dsp:nvSpPr>
      <dsp:spPr>
        <a:xfrm>
          <a:off x="3808601" y="3271856"/>
          <a:ext cx="1572024" cy="446885"/>
        </a:xfrm>
        <a:prstGeom prst="rect">
          <a:avLst/>
        </a:prstGeom>
        <a:solidFill>
          <a:srgbClr val="814EBA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Annual </a:t>
          </a:r>
        </a:p>
        <a:p>
          <a:pPr marL="0" lvl="0" indent="0" algn="ctr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Screening</a:t>
          </a:r>
        </a:p>
      </dsp:txBody>
      <dsp:txXfrm>
        <a:off x="3808601" y="3271856"/>
        <a:ext cx="1572024" cy="446885"/>
      </dsp:txXfrm>
    </dsp:sp>
    <dsp:sp modelId="{76746E34-C8DC-E644-A9A0-DFE0CD8C8841}">
      <dsp:nvSpPr>
        <dsp:cNvPr id="0" name=""/>
        <dsp:cNvSpPr/>
      </dsp:nvSpPr>
      <dsp:spPr>
        <a:xfrm>
          <a:off x="5477307" y="3271856"/>
          <a:ext cx="1572024" cy="446885"/>
        </a:xfrm>
        <a:prstGeom prst="rect">
          <a:avLst/>
        </a:prstGeom>
        <a:solidFill>
          <a:srgbClr val="FFB84F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00"/>
              </a:solidFill>
            </a:rPr>
            <a:t>Personalized</a:t>
          </a:r>
        </a:p>
        <a:p>
          <a:pPr marL="0" lvl="0" indent="0" algn="ctr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00"/>
              </a:solidFill>
            </a:rPr>
            <a:t>Screening</a:t>
          </a:r>
        </a:p>
      </dsp:txBody>
      <dsp:txXfrm>
        <a:off x="5477307" y="3271856"/>
        <a:ext cx="1572024" cy="446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3A9F6-6456-6047-92C6-9F7684D08203}" type="datetimeFigureOut">
              <a:rPr lang="en-US" smtClean="0"/>
              <a:t>3/5/18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65417-900A-AB4D-9650-3DCEAF9C9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14042-99DA-F147-919E-CD7DB17B49A0}" type="datetimeFigureOut">
              <a:rPr lang="en-US" smtClean="0"/>
              <a:t>3/5/18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219F4-15BC-A64F-9C15-8547C74D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0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24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Spearman</a:t>
            </a:r>
          </a:p>
          <a:p>
            <a:r>
              <a:rPr lang="en-US" dirty="0"/>
              <a:t>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3D8EC-5FE2-5C43-879C-B8D22C5B63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4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Spearman</a:t>
            </a:r>
          </a:p>
          <a:p>
            <a:r>
              <a:rPr lang="en-US" dirty="0"/>
              <a:t>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3D8EC-5FE2-5C43-879C-B8D22C5B63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26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Spearman</a:t>
            </a:r>
          </a:p>
          <a:p>
            <a:r>
              <a:rPr lang="en-US" dirty="0"/>
              <a:t>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3D8EC-5FE2-5C43-879C-B8D22C5B639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8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DCIS </a:t>
            </a:r>
            <a:r>
              <a:rPr lang="en-US" dirty="0" err="1"/>
              <a:t>Pembro</a:t>
            </a:r>
            <a:r>
              <a:rPr lang="en-US" dirty="0"/>
              <a:t> slide </a:t>
            </a:r>
          </a:p>
          <a:p>
            <a:r>
              <a:rPr lang="en-US" dirty="0"/>
              <a:t>pre </a:t>
            </a:r>
            <a:r>
              <a:rPr lang="en-US" dirty="0" err="1"/>
              <a:t>vs</a:t>
            </a:r>
            <a:r>
              <a:rPr lang="en-US" dirty="0"/>
              <a:t> post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B37AF-8E2C-0944-AEF8-3F9163381E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47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DCIS </a:t>
            </a:r>
            <a:r>
              <a:rPr lang="en-US" dirty="0" err="1"/>
              <a:t>Pembro</a:t>
            </a:r>
            <a:r>
              <a:rPr lang="en-US" dirty="0"/>
              <a:t> slide </a:t>
            </a:r>
          </a:p>
          <a:p>
            <a:r>
              <a:rPr lang="en-US" dirty="0"/>
              <a:t>pre </a:t>
            </a:r>
            <a:r>
              <a:rPr lang="en-US" dirty="0" err="1"/>
              <a:t>vs</a:t>
            </a:r>
            <a:r>
              <a:rPr lang="en-US" dirty="0"/>
              <a:t> post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B37AF-8E2C-0944-AEF8-3F9163381E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78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Spearman</a:t>
            </a:r>
          </a:p>
          <a:p>
            <a:r>
              <a:rPr lang="en-US" dirty="0"/>
              <a:t>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3D8EC-5FE2-5C43-879C-B8D22C5B639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0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Keeping in mind</a:t>
            </a:r>
            <a:r>
              <a:rPr lang="en-US" baseline="0" dirty="0"/>
              <a:t> that schematic, it is easy to understand what is happening with screening and BC rates</a:t>
            </a:r>
          </a:p>
          <a:p>
            <a:r>
              <a:rPr lang="en-US" baseline="0" dirty="0"/>
              <a:t>Here I’m showing BC broken down by stage at dx</a:t>
            </a:r>
          </a:p>
          <a:p>
            <a:r>
              <a:rPr lang="en-US" baseline="0" dirty="0"/>
              <a:t>Increase in localized cancers driving increase, without </a:t>
            </a:r>
            <a:r>
              <a:rPr lang="en-US" baseline="0" dirty="0" err="1"/>
              <a:t>proportial</a:t>
            </a:r>
            <a:r>
              <a:rPr lang="en-US" baseline="0" dirty="0"/>
              <a:t> decline in regional cancers, and no change in metastatic</a:t>
            </a:r>
          </a:p>
          <a:p>
            <a:r>
              <a:rPr lang="en-US" baseline="0" dirty="0"/>
              <a:t>Its highly plausible that you’re detecting more of the slow-growing cancers – snails/turtles from the previous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3A622-B86D-4A4B-AE2A-D521D0CE57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11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00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84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>
                <a:latin typeface="Arial" charset="0"/>
                <a:ea typeface="msgothic" charset="-128"/>
                <a:cs typeface="msgothic" charset="-128"/>
              </a:rPr>
              <a:t>Trends in age adjusted breast cancer incidence by stage in women aged 50 or more in the Netherlands, 1989 to 2012</a:t>
            </a:r>
          </a:p>
        </p:txBody>
      </p:sp>
    </p:spTree>
    <p:extLst>
      <p:ext uri="{BB962C8B-B14F-4D97-AF65-F5344CB8AC3E}">
        <p14:creationId xmlns:p14="http://schemas.microsoft.com/office/powerpoint/2010/main" val="209089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 other neoadjuvant trials where few experimental arms are incorporated into the trial, I-SPY2 is a platform trial designed to accommodate multiple agents in the neoadjuvant setting.  This graph shows the timeline of agent inclusion in the trial.  For this analysis, we considered all patients in</a:t>
            </a:r>
            <a:r>
              <a:rPr lang="en-US" baseline="0" dirty="0"/>
              <a:t> completed arms, up through the graduation of Pembrolizumab (which occurred in 10/2016 and was reported at ASCO 2017).  10 agents and the control arm of paclitaxel are </a:t>
            </a:r>
            <a:r>
              <a:rPr lang="en-US" dirty="0"/>
              <a:t>included in this analysis.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3F6FB-F18C-5049-99EA-EC3B1E1F89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25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B3D1E-9920-454F-B905-51CEBD0D99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49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B3D1E-9920-454F-B905-51CEBD0D99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0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3D8EC-5FE2-5C43-879C-B8D22C5B63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38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381965" y="50465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B95073C-666E-1446-AEE6-41928F67399F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3560" y="4767263"/>
            <a:ext cx="2891790" cy="273844"/>
          </a:xfrm>
          <a:prstGeom prst="rect">
            <a:avLst/>
          </a:prstGeom>
        </p:spPr>
        <p:txBody>
          <a:bodyPr/>
          <a:lstStyle/>
          <a:p>
            <a:fld id="{B7558AAA-6CBA-4840-98A6-30229DE44C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B95073C-666E-1446-AEE6-41928F67399F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3560" y="4767263"/>
            <a:ext cx="2891790" cy="273844"/>
          </a:xfrm>
          <a:prstGeom prst="rect">
            <a:avLst/>
          </a:prstGeom>
        </p:spPr>
        <p:txBody>
          <a:bodyPr/>
          <a:lstStyle/>
          <a:p>
            <a:fld id="{B7558AAA-6CBA-4840-98A6-30229DE44C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DC44AF5-2EF0-4D4D-9A28-C5A64374FB31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4D76C24-C7ED-EB49-8AFB-258EB29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47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DCBDEC4-93BA-1D4C-A48A-5A67AFEE97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705864-9079-F44C-BA79-06FE7C8568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>
            <a:off x="457200" y="994410"/>
            <a:ext cx="8229600" cy="3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216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DCBDEC4-93BA-1D4C-A48A-5A67AFEE97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705864-9079-F44C-BA79-06FE7C8568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>
            <a:off x="457200" y="994410"/>
            <a:ext cx="8229600" cy="3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7341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1856E62-EDFD-452C-882F-B9C2AE5B2D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622717D-3133-4556-94BA-9CBDEB98F6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421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DCBDEC4-93BA-1D4C-A48A-5A67AFEE97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705864-9079-F44C-BA79-06FE7C8568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>
            <a:off x="457200" y="994410"/>
            <a:ext cx="8229600" cy="3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1576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53200" y="4743450"/>
            <a:ext cx="2133600" cy="273844"/>
          </a:xfrm>
          <a:prstGeom prst="rect">
            <a:avLst/>
          </a:prstGeom>
        </p:spPr>
        <p:txBody>
          <a:bodyPr/>
          <a:lstStyle/>
          <a:p>
            <a:fld id="{2C211074-5EB5-B844-BE42-F42FA142F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4743450"/>
            <a:ext cx="2133600" cy="273844"/>
          </a:xfrm>
          <a:prstGeom prst="rect">
            <a:avLst/>
          </a:prstGeom>
        </p:spPr>
        <p:txBody>
          <a:bodyPr/>
          <a:lstStyle/>
          <a:p>
            <a:fld id="{8A705864-9079-F44C-BA79-06FE7C8568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>
            <a:off x="457200" y="994410"/>
            <a:ext cx="8229600" cy="3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723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C211074-5EB5-B844-BE42-F42FA142F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705864-9079-F44C-BA79-06FE7C8568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>
            <a:off x="457200" y="994410"/>
            <a:ext cx="8229600" cy="3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8844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48EFB0-8570-4E09-99AB-9F06D8973CDD}" type="datetime1">
              <a:rPr lang="en-US" altLang="nl-NL"/>
              <a:pPr/>
              <a:t>3/5/18</a:t>
            </a:fld>
            <a:endParaRPr lang="en-US" alt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DE67A1F-D879-49F1-96E5-24F9A51EFBC9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4881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45" y="471154"/>
            <a:ext cx="7886700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45" y="1011154"/>
            <a:ext cx="7886700" cy="3770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 and Footer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19994"/>
            <a:ext cx="8089901" cy="458587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525" y="1478870"/>
            <a:ext cx="8325548" cy="3008627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6" y="4840129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150" y="4852597"/>
            <a:ext cx="4310907" cy="103485"/>
          </a:xfrm>
          <a:prstGeom prst="rect">
            <a:avLst/>
          </a:prstGeom>
        </p:spPr>
        <p:txBody>
          <a:bodyPr/>
          <a:lstStyle>
            <a:lvl1pPr>
              <a:defRPr sz="800" baseline="0"/>
            </a:lvl1pPr>
          </a:lstStyle>
          <a:p>
            <a:r>
              <a:rPr lang="en-US">
                <a:solidFill>
                  <a:srgbClr val="052049"/>
                </a:solidFill>
              </a:rPr>
              <a:t>Cancer Control Program</a:t>
            </a:r>
            <a:endParaRPr lang="en-US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1025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45" y="471154"/>
            <a:ext cx="7886700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45" y="1011154"/>
            <a:ext cx="7886700" cy="3770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36145" y="277110"/>
            <a:ext cx="2070100" cy="179388"/>
          </a:xfrm>
        </p:spPr>
        <p:txBody>
          <a:bodyPr>
            <a:noAutofit/>
          </a:bodyPr>
          <a:lstStyle>
            <a:lvl1pPr marL="0" indent="0">
              <a:buNone/>
              <a:defRPr sz="900" b="0" i="0">
                <a:latin typeface="Roboto Condensed" charset="0"/>
                <a:ea typeface="Roboto Condensed" charset="0"/>
                <a:cs typeface="Roboto Condensed" charset="0"/>
              </a:defRPr>
            </a:lvl1pPr>
            <a:lvl2pPr marL="342900" indent="0">
              <a:buNone/>
              <a:defRPr sz="1100" b="0" i="0">
                <a:latin typeface="Roboto Condensed" charset="0"/>
                <a:ea typeface="Roboto Condensed" charset="0"/>
                <a:cs typeface="Roboto Condensed" charset="0"/>
              </a:defRPr>
            </a:lvl2pPr>
            <a:lvl3pPr marL="685800" indent="0">
              <a:buNone/>
              <a:defRPr sz="1050" b="0" i="0">
                <a:latin typeface="Roboto Condensed" charset="0"/>
                <a:ea typeface="Roboto Condensed" charset="0"/>
                <a:cs typeface="Roboto Condensed" charset="0"/>
              </a:defRPr>
            </a:lvl3pPr>
            <a:lvl4pPr marL="1028700" indent="0">
              <a:buNone/>
              <a:defRPr sz="1000" b="0" i="0">
                <a:latin typeface="Roboto Condensed" charset="0"/>
                <a:ea typeface="Roboto Condensed" charset="0"/>
                <a:cs typeface="Roboto Condensed" charset="0"/>
              </a:defRPr>
            </a:lvl4pPr>
            <a:lvl5pPr marL="1371600" indent="0">
              <a:buNone/>
              <a:defRPr sz="1000" b="0" i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36145" y="465841"/>
            <a:ext cx="78867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466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28650" y="277110"/>
            <a:ext cx="2070100" cy="179388"/>
          </a:xfrm>
        </p:spPr>
        <p:txBody>
          <a:bodyPr>
            <a:noAutofit/>
          </a:bodyPr>
          <a:lstStyle>
            <a:lvl1pPr marL="0" indent="0">
              <a:buNone/>
              <a:defRPr sz="900" b="0" i="0">
                <a:latin typeface="Roboto Condensed" charset="0"/>
                <a:ea typeface="Roboto Condensed" charset="0"/>
                <a:cs typeface="Roboto Condensed" charset="0"/>
              </a:defRPr>
            </a:lvl1pPr>
            <a:lvl2pPr marL="342900" indent="0">
              <a:buNone/>
              <a:defRPr sz="1100" b="0" i="0">
                <a:latin typeface="Roboto Condensed" charset="0"/>
                <a:ea typeface="Roboto Condensed" charset="0"/>
                <a:cs typeface="Roboto Condensed" charset="0"/>
              </a:defRPr>
            </a:lvl2pPr>
            <a:lvl3pPr marL="685800" indent="0">
              <a:buNone/>
              <a:defRPr sz="1050" b="0" i="0">
                <a:latin typeface="Roboto Condensed" charset="0"/>
                <a:ea typeface="Roboto Condensed" charset="0"/>
                <a:cs typeface="Roboto Condensed" charset="0"/>
              </a:defRPr>
            </a:lvl3pPr>
            <a:lvl4pPr marL="1028700" indent="0">
              <a:buNone/>
              <a:defRPr sz="1000" b="0" i="0">
                <a:latin typeface="Roboto Condensed" charset="0"/>
                <a:ea typeface="Roboto Condensed" charset="0"/>
                <a:cs typeface="Roboto Condensed" charset="0"/>
              </a:defRPr>
            </a:lvl4pPr>
            <a:lvl5pPr marL="1371600" indent="0">
              <a:buNone/>
              <a:defRPr sz="1000" b="0" i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28650" y="465841"/>
            <a:ext cx="78867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947351" y="4843849"/>
            <a:ext cx="15135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Optima" charset="0"/>
                <a:ea typeface="Optima" charset="0"/>
                <a:cs typeface="Optima" charset="0"/>
              </a:rPr>
              <a:t>Confidential</a:t>
            </a:r>
            <a:r>
              <a:rPr lang="en-US" sz="1100" baseline="0" dirty="0">
                <a:latin typeface="Optima" charset="0"/>
                <a:ea typeface="Optima" charset="0"/>
                <a:cs typeface="Optima" charset="0"/>
              </a:rPr>
              <a:t> 8.5.2017</a:t>
            </a:r>
            <a:endParaRPr lang="en-US" sz="1100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4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9220"/>
            <a:ext cx="7886700" cy="1759687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232298"/>
            <a:ext cx="7886700" cy="133494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3888" y="2419350"/>
            <a:ext cx="7886700" cy="3714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49079" y="4770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1154"/>
            <a:ext cx="7886700" cy="67321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75184"/>
            <a:ext cx="7886700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9598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13916"/>
            <a:ext cx="3868340" cy="2928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9598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13916"/>
            <a:ext cx="3887391" cy="2928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6249"/>
            <a:ext cx="7886700" cy="540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30916"/>
            <a:ext cx="7886700" cy="37172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870356" y="4857892"/>
            <a:ext cx="21963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www.wisdomstudy.org</a:t>
            </a:r>
            <a:r>
              <a:rPr lang="en-US" sz="11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 rot="2152225">
            <a:off x="8155287" y="4071727"/>
            <a:ext cx="1197604" cy="1502848"/>
            <a:chOff x="-80354" y="4188840"/>
            <a:chExt cx="1197604" cy="1502847"/>
          </a:xfrm>
        </p:grpSpPr>
        <p:sp>
          <p:nvSpPr>
            <p:cNvPr id="4" name="Oval 3"/>
            <p:cNvSpPr/>
            <p:nvPr userDrawn="1"/>
          </p:nvSpPr>
          <p:spPr>
            <a:xfrm>
              <a:off x="-80354" y="4494083"/>
              <a:ext cx="1197604" cy="1197604"/>
            </a:xfrm>
            <a:prstGeom prst="ellipse">
              <a:avLst/>
            </a:prstGeom>
            <a:solidFill>
              <a:srgbClr val="774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 userDrawn="1"/>
          </p:nvSpPr>
          <p:spPr>
            <a:xfrm>
              <a:off x="30660" y="4472933"/>
              <a:ext cx="131993" cy="131993"/>
            </a:xfrm>
            <a:prstGeom prst="ellipse">
              <a:avLst/>
            </a:prstGeom>
            <a:solidFill>
              <a:srgbClr val="7747E9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140696" y="4206032"/>
              <a:ext cx="266901" cy="266901"/>
            </a:xfrm>
            <a:prstGeom prst="ellipse">
              <a:avLst/>
            </a:prstGeom>
            <a:solidFill>
              <a:srgbClr val="7747E9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488974" y="4424129"/>
              <a:ext cx="301954" cy="301954"/>
            </a:xfrm>
            <a:prstGeom prst="ellipse">
              <a:avLst/>
            </a:prstGeom>
            <a:solidFill>
              <a:srgbClr val="7747E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435632" y="4188840"/>
              <a:ext cx="73499" cy="73499"/>
            </a:xfrm>
            <a:prstGeom prst="ellipse">
              <a:avLst/>
            </a:prstGeom>
            <a:solidFill>
              <a:srgbClr val="7747E9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411523" y="4375325"/>
              <a:ext cx="97608" cy="97608"/>
            </a:xfrm>
            <a:prstGeom prst="ellipse">
              <a:avLst/>
            </a:prstGeom>
            <a:solidFill>
              <a:srgbClr val="7747E9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 userDrawn="1"/>
        </p:nvSpPr>
        <p:spPr>
          <a:xfrm rot="8256506">
            <a:off x="-864255" y="-401191"/>
            <a:ext cx="1283164" cy="1283165"/>
          </a:xfrm>
          <a:prstGeom prst="ellipse">
            <a:avLst/>
          </a:prstGeom>
          <a:solidFill>
            <a:srgbClr val="7747E9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 rot="8256506">
            <a:off x="187671" y="-268729"/>
            <a:ext cx="583442" cy="583442"/>
          </a:xfrm>
          <a:prstGeom prst="ellipse">
            <a:avLst/>
          </a:prstGeom>
          <a:solidFill>
            <a:srgbClr val="7747E9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 rot="8256506">
            <a:off x="73861" y="-150977"/>
            <a:ext cx="301954" cy="301954"/>
          </a:xfrm>
          <a:prstGeom prst="ellipse">
            <a:avLst/>
          </a:prstGeom>
          <a:solidFill>
            <a:srgbClr val="7747E9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90" r:id="rId13"/>
    <p:sldLayoutId id="2147483691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2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7747E9"/>
          </a:solidFill>
          <a:latin typeface="Franklin Gothic Medium" charset="0"/>
          <a:ea typeface="Franklin Gothic Medium" charset="0"/>
          <a:cs typeface="Franklin Gothic Medium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tif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(null)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"/><Relationship Id="rId4" Type="http://schemas.openxmlformats.org/officeDocument/2006/relationships/image" Target="../media/image49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69.gif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A766AC0-D665-8F4A-B8E2-E17E730E59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593"/>
          <a:stretch/>
        </p:blipFill>
        <p:spPr>
          <a:xfrm>
            <a:off x="762074" y="-201306"/>
            <a:ext cx="5478905" cy="47609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98471" y="1403072"/>
            <a:ext cx="6360691" cy="1790700"/>
          </a:xfrm>
        </p:spPr>
        <p:txBody>
          <a:bodyPr>
            <a:noAutofit/>
          </a:bodyPr>
          <a:lstStyle/>
          <a:p>
            <a:pPr algn="l"/>
            <a:r>
              <a:rPr lang="en-US" sz="2800" spc="30" dirty="0"/>
              <a:t>Understanding the Landscape of DCIS</a:t>
            </a:r>
            <a:br>
              <a:rPr lang="en-US" sz="2800" spc="30" dirty="0"/>
            </a:br>
            <a:endParaRPr lang="en-US" sz="2800" spc="3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841738" y="3265399"/>
            <a:ext cx="3705413" cy="1241822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Roboto Medium" charset="0"/>
                <a:ea typeface="Roboto Medium" charset="0"/>
                <a:cs typeface="Roboto Medium" charset="0"/>
              </a:rPr>
              <a:t>Laura J. </a:t>
            </a:r>
            <a:r>
              <a:rPr lang="en-US" dirty="0" err="1">
                <a:latin typeface="Roboto Medium" charset="0"/>
                <a:ea typeface="Roboto Medium" charset="0"/>
                <a:cs typeface="Roboto Medium" charset="0"/>
              </a:rPr>
              <a:t>Esserman</a:t>
            </a:r>
            <a:r>
              <a:rPr lang="en-US" dirty="0">
                <a:latin typeface="Roboto Medium" charset="0"/>
                <a:ea typeface="Roboto Medium" charset="0"/>
                <a:cs typeface="Roboto Medium" charset="0"/>
              </a:rPr>
              <a:t>, MD, MBA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Roboto Light" charset="0"/>
                <a:ea typeface="Roboto Light" charset="0"/>
                <a:cs typeface="Roboto Light" charset="0"/>
              </a:rPr>
              <a:t>Michael Campbell, PhD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4156" name="Text Box 60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89203" y="4840941"/>
            <a:ext cx="1246909" cy="13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30772" rIns="0" bIns="0"/>
          <a:lstStyle/>
          <a:p>
            <a:pPr algn="r"/>
            <a:r>
              <a:rPr lang="en-US" altLang="en-US" sz="675" b="1" dirty="0">
                <a:solidFill>
                  <a:srgbClr val="FFFFFF"/>
                </a:solidFill>
              </a:rPr>
              <a:t>DRAFT</a:t>
            </a:r>
          </a:p>
        </p:txBody>
      </p:sp>
      <p:sp>
        <p:nvSpPr>
          <p:cNvPr id="4157" name="Text Box 61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54729" y="4840941"/>
            <a:ext cx="1246909" cy="13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30772" rIns="0" bIns="0"/>
          <a:lstStyle/>
          <a:p>
            <a:r>
              <a:rPr lang="en-US" altLang="en-US" sz="675" b="1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27" name="AutoShape 30" descr="http://upload.wikimedia.org/wikipedia/en/9/93/University_of_Chicago_logo.sv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8" name="AutoShape 32" descr="http://upload.wikimedia.org/wikipedia/en/9/93/University_of_Chicago_logo.svg"/>
          <p:cNvSpPr>
            <a:spLocks noChangeAspect="1" noChangeArrowheads="1"/>
          </p:cNvSpPr>
          <p:nvPr/>
        </p:nvSpPr>
        <p:spPr bwMode="auto">
          <a:xfrm>
            <a:off x="1373981" y="595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9" name="AutoShape 34" descr="http://upload.wikimedia.org/wikipedia/en/9/93/University_of_Chicago_logo.svg"/>
          <p:cNvSpPr>
            <a:spLocks noChangeAspect="1" noChangeArrowheads="1"/>
          </p:cNvSpPr>
          <p:nvPr/>
        </p:nvSpPr>
        <p:spPr bwMode="auto">
          <a:xfrm>
            <a:off x="1488281" y="12025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30" name="AutoShape 36" descr="http://upload.wikimedia.org/wikipedia/en/9/93/University_of_Chicago_logo.svg"/>
          <p:cNvSpPr>
            <a:spLocks noChangeAspect="1" noChangeArrowheads="1"/>
          </p:cNvSpPr>
          <p:nvPr/>
        </p:nvSpPr>
        <p:spPr bwMode="auto">
          <a:xfrm>
            <a:off x="1602581" y="23455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pic>
        <p:nvPicPr>
          <p:cNvPr id="22" name="Picture 4" descr="Athena logo June201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92" y="4091605"/>
            <a:ext cx="2474490" cy="5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44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Better outcomes for all patients 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2" y="627534"/>
            <a:ext cx="7244380" cy="445584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11960" y="1087977"/>
            <a:ext cx="456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Early endpoints should drive early adaptation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8184" y="1551154"/>
            <a:ext cx="23455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Franklin Gothic Medium" charset="0"/>
                <a:ea typeface="Franklin Gothic Medium" charset="0"/>
                <a:cs typeface="Franklin Gothic Medium" charset="0"/>
              </a:rPr>
              <a:t>Better Agents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Immune modulation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Check point inhibitors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DNA damaging agents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Antibody conjugates</a:t>
            </a:r>
          </a:p>
          <a:p>
            <a:endParaRPr lang="en-US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endParaRPr lang="en-US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r>
              <a:rPr lang="en-US" b="1" dirty="0">
                <a:latin typeface="Franklin Gothic Medium" charset="0"/>
                <a:ea typeface="Franklin Gothic Medium" charset="0"/>
                <a:cs typeface="Franklin Gothic Medium" charset="0"/>
              </a:rPr>
              <a:t>Better Early Endpoints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Imaging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Liquid biopsies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Pathologic response</a:t>
            </a:r>
          </a:p>
          <a:p>
            <a:endParaRPr lang="en-US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62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Picture 9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6"/>
          <a:stretch/>
        </p:blipFill>
        <p:spPr>
          <a:xfrm>
            <a:off x="446531" y="987574"/>
            <a:ext cx="8140339" cy="3876490"/>
          </a:xfrm>
          <a:prstGeom prst="rect">
            <a:avLst/>
          </a:prstGeom>
        </p:spPr>
      </p:pic>
      <p:sp>
        <p:nvSpPr>
          <p:cNvPr id="1362" name="Right Brace 1361"/>
          <p:cNvSpPr/>
          <p:nvPr/>
        </p:nvSpPr>
        <p:spPr>
          <a:xfrm>
            <a:off x="7517723" y="2026024"/>
            <a:ext cx="411761" cy="238311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3" name="TextBox 1362"/>
          <p:cNvSpPr txBox="1"/>
          <p:nvPr/>
        </p:nvSpPr>
        <p:spPr>
          <a:xfrm>
            <a:off x="7955403" y="2617414"/>
            <a:ext cx="1180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11 agent combinations </a:t>
            </a:r>
          </a:p>
          <a:p>
            <a:r>
              <a:rPr lang="en-US" sz="1200" dirty="0">
                <a:solidFill>
                  <a:srgbClr val="7030A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Included in</a:t>
            </a:r>
          </a:p>
          <a:p>
            <a:r>
              <a:rPr lang="en-US" sz="1200" dirty="0">
                <a:solidFill>
                  <a:srgbClr val="7030A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this analysis, including control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I SPY 2:  Adaptive Trial Testing Novel Agents (Stage 2/3)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4866714"/>
            <a:ext cx="2296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>
                <a:latin typeface="Franklin Gothic Book" charset="0"/>
                <a:ea typeface="Franklin Gothic Book" charset="0"/>
                <a:cs typeface="Franklin Gothic Book" charset="0"/>
              </a:rPr>
              <a:t>Yee et al SABCS 2017</a:t>
            </a:r>
          </a:p>
        </p:txBody>
      </p:sp>
    </p:spTree>
    <p:extLst>
      <p:ext uri="{BB962C8B-B14F-4D97-AF65-F5344CB8AC3E}">
        <p14:creationId xmlns:p14="http://schemas.microsoft.com/office/powerpoint/2010/main" val="2488852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42" y="179250"/>
            <a:ext cx="7886700" cy="540000"/>
          </a:xfrm>
        </p:spPr>
        <p:txBody>
          <a:bodyPr/>
          <a:lstStyle/>
          <a:p>
            <a:r>
              <a:rPr lang="en-US" dirty="0"/>
              <a:t>I-SPY2: </a:t>
            </a:r>
            <a:r>
              <a:rPr lang="en-US" dirty="0" err="1"/>
              <a:t>Pembrolizumab</a:t>
            </a:r>
            <a:r>
              <a:rPr lang="en-US" dirty="0"/>
              <a:t>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809559" y="365759"/>
            <a:ext cx="2244574" cy="4715723"/>
            <a:chOff x="6661889" y="192944"/>
            <a:chExt cx="1716011" cy="48567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67246"/>
            <a:stretch/>
          </p:blipFill>
          <p:spPr>
            <a:xfrm>
              <a:off x="6668370" y="192944"/>
              <a:ext cx="1640743" cy="160831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"/>
            <a:srcRect l="33333" r="32539"/>
            <a:stretch/>
          </p:blipFill>
          <p:spPr>
            <a:xfrm>
              <a:off x="6668370" y="1801254"/>
              <a:ext cx="1709530" cy="160831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67117"/>
            <a:stretch/>
          </p:blipFill>
          <p:spPr>
            <a:xfrm>
              <a:off x="6661889" y="3441368"/>
              <a:ext cx="1647224" cy="16083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6992073-C191-D642-B172-007E621F6A87}"/>
              </a:ext>
            </a:extLst>
          </p:cNvPr>
          <p:cNvGrpSpPr/>
          <p:nvPr/>
        </p:nvGrpSpPr>
        <p:grpSpPr>
          <a:xfrm>
            <a:off x="5577840" y="317417"/>
            <a:ext cx="3740944" cy="3509197"/>
            <a:chOff x="5577840" y="317417"/>
            <a:chExt cx="3740944" cy="3509197"/>
          </a:xfrm>
        </p:grpSpPr>
        <p:pic>
          <p:nvPicPr>
            <p:cNvPr id="48" name="Picture 2" descr="C:\Users\cyau\Documents\I-SPY2\Data\Follow_UP\Followup_2017_11_27\05_ISPY2_11_27_2017_CYEdit.png">
              <a:extLst>
                <a:ext uri="{FF2B5EF4-FFF2-40B4-BE49-F238E27FC236}">
                  <a16:creationId xmlns:a16="http://schemas.microsoft.com/office/drawing/2014/main" id="{CDE16C71-E7BC-FE4F-B0F3-CD5D7626E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317417"/>
              <a:ext cx="3740944" cy="3509197"/>
            </a:xfrm>
            <a:prstGeom prst="rect">
              <a:avLst/>
            </a:prstGeom>
            <a:solidFill>
              <a:schemeClr val="bg1"/>
            </a:solidFill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Up Arrow 5">
              <a:extLst>
                <a:ext uri="{FF2B5EF4-FFF2-40B4-BE49-F238E27FC236}">
                  <a16:creationId xmlns:a16="http://schemas.microsoft.com/office/drawing/2014/main" id="{CD195869-1451-BA44-BC71-28424F9A85A9}"/>
                </a:ext>
              </a:extLst>
            </p:cNvPr>
            <p:cNvSpPr/>
            <p:nvPr/>
          </p:nvSpPr>
          <p:spPr>
            <a:xfrm>
              <a:off x="8613061" y="784540"/>
              <a:ext cx="329771" cy="362026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ACD4B27-A8DE-D945-98A9-21984E615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01" t="32356" r="21370" b="22011"/>
          <a:stretch/>
        </p:blipFill>
        <p:spPr>
          <a:xfrm>
            <a:off x="274320" y="634735"/>
            <a:ext cx="2903722" cy="2273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3B28E6-BB4A-0E47-8DE9-A46CDA2E82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51" t="27625" r="32665" b="30795"/>
          <a:stretch/>
        </p:blipFill>
        <p:spPr>
          <a:xfrm>
            <a:off x="3119833" y="634734"/>
            <a:ext cx="2281019" cy="2273553"/>
          </a:xfrm>
          <a:prstGeom prst="rect">
            <a:avLst/>
          </a:prstGeom>
        </p:spPr>
      </p:pic>
      <p:graphicFrame>
        <p:nvGraphicFramePr>
          <p:cNvPr id="47" name="Content Placeholder 5">
            <a:extLst>
              <a:ext uri="{FF2B5EF4-FFF2-40B4-BE49-F238E27FC236}">
                <a16:creationId xmlns:a16="http://schemas.microsoft.com/office/drawing/2014/main" id="{E09EBB19-D105-6848-A526-D2B08891D6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118923"/>
              </p:ext>
            </p:extLst>
          </p:nvPr>
        </p:nvGraphicFramePr>
        <p:xfrm>
          <a:off x="274320" y="2857488"/>
          <a:ext cx="5126530" cy="2236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306">
                  <a:extLst>
                    <a:ext uri="{9D8B030D-6E8A-4147-A177-3AD203B41FA5}">
                      <a16:colId xmlns:a16="http://schemas.microsoft.com/office/drawing/2014/main" val="2629191631"/>
                    </a:ext>
                  </a:extLst>
                </a:gridCol>
                <a:gridCol w="1025306">
                  <a:extLst>
                    <a:ext uri="{9D8B030D-6E8A-4147-A177-3AD203B41FA5}">
                      <a16:colId xmlns:a16="http://schemas.microsoft.com/office/drawing/2014/main" val="765579250"/>
                    </a:ext>
                  </a:extLst>
                </a:gridCol>
                <a:gridCol w="1025306">
                  <a:extLst>
                    <a:ext uri="{9D8B030D-6E8A-4147-A177-3AD203B41FA5}">
                      <a16:colId xmlns:a16="http://schemas.microsoft.com/office/drawing/2014/main" val="786823404"/>
                    </a:ext>
                  </a:extLst>
                </a:gridCol>
                <a:gridCol w="1025306">
                  <a:extLst>
                    <a:ext uri="{9D8B030D-6E8A-4147-A177-3AD203B41FA5}">
                      <a16:colId xmlns:a16="http://schemas.microsoft.com/office/drawing/2014/main" val="3388321847"/>
                    </a:ext>
                  </a:extLst>
                </a:gridCol>
                <a:gridCol w="1025306">
                  <a:extLst>
                    <a:ext uri="{9D8B030D-6E8A-4147-A177-3AD203B41FA5}">
                      <a16:colId xmlns:a16="http://schemas.microsoft.com/office/drawing/2014/main" val="3166027656"/>
                    </a:ext>
                  </a:extLst>
                </a:gridCol>
              </a:tblGrid>
              <a:tr h="579914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Signature</a:t>
                      </a:r>
                    </a:p>
                  </a:txBody>
                  <a:tcPr marL="65723" marR="65723" marT="34290" marB="144000" anchor="b"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Estimated</a:t>
                      </a:r>
                      <a:r>
                        <a:rPr lang="en-US" sz="1200" b="1" i="0" baseline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 </a:t>
                      </a:r>
                      <a:r>
                        <a:rPr lang="en-US" sz="1200" b="1" i="0" baseline="0" dirty="0" err="1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pCR</a:t>
                      </a:r>
                      <a:r>
                        <a:rPr lang="en-US" sz="1200" b="1" i="0" baseline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 rate </a:t>
                      </a:r>
                    </a:p>
                    <a:p>
                      <a:pPr algn="ctr"/>
                      <a:r>
                        <a:rPr lang="en-US" sz="1200" b="1" i="0" baseline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(95% </a:t>
                      </a:r>
                      <a:r>
                        <a:rPr lang="en-US" sz="1200" b="1" i="0" baseline="0" dirty="0" err="1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probabilty</a:t>
                      </a:r>
                      <a:r>
                        <a:rPr lang="en-US" sz="1200" b="1" i="0" baseline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 interval)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Franklin Gothic Medium" charset="0"/>
                        <a:ea typeface="Franklin Gothic Medium" charset="0"/>
                        <a:cs typeface="Franklin Gothic Medium" charset="0"/>
                      </a:endParaRPr>
                    </a:p>
                  </a:txBody>
                  <a:tcPr marL="65723" marR="65723" marT="34290" marB="144000" anchor="b">
                    <a:lnL w="12700" cmpd="sng">
                      <a:noFill/>
                    </a:lnL>
                    <a:lnR w="12700" cmpd="sng">
                      <a:noFill/>
                    </a:lnR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Probability</a:t>
                      </a:r>
                      <a:r>
                        <a:rPr lang="en-US" sz="1200" b="1" i="0" baseline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 </a:t>
                      </a:r>
                      <a:r>
                        <a:rPr lang="en-US" sz="1200" b="1" i="0" baseline="0" dirty="0" err="1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pembro</a:t>
                      </a:r>
                      <a:r>
                        <a:rPr lang="en-US" sz="1200" b="1" i="0" baseline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 is superior to control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Franklin Gothic Medium" charset="0"/>
                        <a:ea typeface="Franklin Gothic Medium" charset="0"/>
                        <a:cs typeface="Franklin Gothic Medium" charset="0"/>
                      </a:endParaRPr>
                    </a:p>
                  </a:txBody>
                  <a:tcPr marL="65723" marR="65723" marT="34290" marB="144000" anchor="b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Predictive probability</a:t>
                      </a:r>
                      <a:r>
                        <a:rPr lang="en-US" sz="1200" b="1" i="0" baseline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 of success in phase 3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Franklin Gothic Medium" charset="0"/>
                        <a:ea typeface="Franklin Gothic Medium" charset="0"/>
                        <a:cs typeface="Franklin Gothic Medium" charset="0"/>
                      </a:endParaRPr>
                    </a:p>
                  </a:txBody>
                  <a:tcPr marL="65723" marR="65723" marT="34290" marB="144000" anchor="b"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584397"/>
                  </a:ext>
                </a:extLst>
              </a:tr>
              <a:tr h="389871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err="1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Pembro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Franklin Gothic Medium" charset="0"/>
                        <a:ea typeface="Franklin Gothic Medium" charset="0"/>
                        <a:cs typeface="Franklin Gothic Medium" charset="0"/>
                      </a:endParaRPr>
                    </a:p>
                  </a:txBody>
                  <a:tcPr marL="65723" marR="65723" marT="34290" marB="144000" anchor="b">
                    <a:lnL w="381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Control</a:t>
                      </a:r>
                    </a:p>
                  </a:txBody>
                  <a:tcPr marL="65723" marR="65723" marT="34290" marB="144000" anchor="b">
                    <a:lnL w="12700" cmpd="sng">
                      <a:noFill/>
                    </a:lnL>
                    <a:lnR w="381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702326"/>
                  </a:ext>
                </a:extLst>
              </a:tr>
              <a:tr h="422361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All HER2-</a:t>
                      </a:r>
                    </a:p>
                  </a:txBody>
                  <a:tcPr marL="65723" marR="65723" marT="34290" marB="3429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0.44</a:t>
                      </a:r>
                    </a:p>
                    <a:p>
                      <a:pPr algn="ctr"/>
                      <a:r>
                        <a:rPr lang="en-US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(0.33 </a:t>
                      </a:r>
                      <a:r>
                        <a:rPr lang="en-US" sz="105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– 0.55)</a:t>
                      </a:r>
                      <a:endParaRPr lang="en-US" sz="105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0.17 </a:t>
                      </a:r>
                    </a:p>
                    <a:p>
                      <a:pPr algn="ctr"/>
                      <a:r>
                        <a:rPr lang="en-US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(0.11 </a:t>
                      </a:r>
                      <a:r>
                        <a:rPr lang="en-US" sz="105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– </a:t>
                      </a:r>
                      <a:r>
                        <a:rPr lang="en-US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0.23)</a:t>
                      </a: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&gt;99.9%</a:t>
                      </a: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98.5%</a:t>
                      </a: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535557"/>
                  </a:ext>
                </a:extLst>
              </a:tr>
              <a:tr h="422361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TN</a:t>
                      </a:r>
                    </a:p>
                  </a:txBody>
                  <a:tcPr marL="65723" marR="65723" marT="34290" marB="34290" anchor="ctr"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0.60</a:t>
                      </a:r>
                    </a:p>
                    <a:p>
                      <a:pPr algn="ctr"/>
                      <a:r>
                        <a:rPr lang="en-US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(0.44 </a:t>
                      </a:r>
                      <a:r>
                        <a:rPr lang="en-US" sz="105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– </a:t>
                      </a:r>
                      <a:r>
                        <a:rPr lang="en-US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0.75)</a:t>
                      </a: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0.22 </a:t>
                      </a:r>
                    </a:p>
                    <a:p>
                      <a:pPr algn="ctr"/>
                      <a:r>
                        <a:rPr lang="en-US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(0.13 – 0.30)</a:t>
                      </a: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&gt;99.9%</a:t>
                      </a: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&gt;99%</a:t>
                      </a: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849878"/>
                  </a:ext>
                </a:extLst>
              </a:tr>
              <a:tr h="42236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HR+/HER2-</a:t>
                      </a:r>
                    </a:p>
                  </a:txBody>
                  <a:tcPr marL="65723" marR="65723" marT="34290" marB="34290" anchor="ctr"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0.30</a:t>
                      </a:r>
                    </a:p>
                    <a:p>
                      <a:pPr algn="ctr"/>
                      <a:r>
                        <a:rPr lang="en-US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(0.17 – 0.43)</a:t>
                      </a: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0.13 </a:t>
                      </a:r>
                    </a:p>
                    <a:p>
                      <a:pPr algn="ctr"/>
                      <a:r>
                        <a:rPr lang="en-US" sz="105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(0.07</a:t>
                      </a:r>
                      <a:r>
                        <a:rPr lang="en-US" sz="105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 – 0.19)</a:t>
                      </a:r>
                      <a:endParaRPr lang="en-US" sz="105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&gt;99.6%</a:t>
                      </a: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83.4%</a:t>
                      </a:r>
                    </a:p>
                  </a:txBody>
                  <a:tcPr marL="65723" marR="65723" marT="34290" marB="34290" anchor="ctr"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11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9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Defining breast cancers using gene expression profiling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653871" y="1403642"/>
            <a:ext cx="5511281" cy="3226826"/>
            <a:chOff x="-2438400" y="1066800"/>
            <a:chExt cx="5029200" cy="40386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438400" y="1066800"/>
              <a:ext cx="5029200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-2057400" y="1143000"/>
              <a:ext cx="2472844" cy="4051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350" dirty="0">
                  <a:solidFill>
                    <a:prstClr val="black"/>
                  </a:solidFill>
                  <a:latin typeface="Helvetica"/>
                  <a:ea typeface="Arial" charset="0"/>
                  <a:cs typeface="Arial" charset="0"/>
                </a:rPr>
                <a:t>70 significant prognosis genes</a:t>
              </a:r>
              <a:endParaRPr lang="en-US" sz="1350" dirty="0">
                <a:solidFill>
                  <a:prstClr val="black"/>
                </a:solidFill>
                <a:latin typeface="Helvetica"/>
                <a:ea typeface="Arial" charset="0"/>
                <a:cs typeface="Arial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61858" y="4571454"/>
            <a:ext cx="25962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/>
              <a:t>Vant</a:t>
            </a:r>
            <a:r>
              <a:rPr lang="en-US" sz="1050" dirty="0"/>
              <a:t> Veer Nature 2002</a:t>
            </a:r>
          </a:p>
          <a:p>
            <a:pPr algn="r"/>
            <a:r>
              <a:rPr lang="en-US" sz="1050" dirty="0"/>
              <a:t>Esserman, </a:t>
            </a:r>
            <a:r>
              <a:rPr lang="en-US" sz="1050" dirty="0" err="1"/>
              <a:t>Vant</a:t>
            </a:r>
            <a:r>
              <a:rPr lang="en-US" sz="1050" dirty="0"/>
              <a:t> Veer BCRT 2012</a:t>
            </a:r>
          </a:p>
          <a:p>
            <a:pPr algn="r"/>
            <a:r>
              <a:rPr lang="en-US" sz="1050" dirty="0" err="1"/>
              <a:t>Esserman</a:t>
            </a:r>
            <a:r>
              <a:rPr lang="en-US" sz="1050" dirty="0"/>
              <a:t> et al JAMA Oncology 2017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027682" y="2346540"/>
            <a:ext cx="3086100" cy="1191"/>
          </a:xfrm>
          <a:prstGeom prst="line">
            <a:avLst/>
          </a:prstGeom>
          <a:ln w="76200">
            <a:solidFill>
              <a:srgbClr val="92D05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09430" y="1838709"/>
            <a:ext cx="1021434" cy="50783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Ultralow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Threshold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036960" y="3500810"/>
            <a:ext cx="3086100" cy="1191"/>
          </a:xfrm>
          <a:prstGeom prst="line">
            <a:avLst/>
          </a:prstGeom>
          <a:ln w="7620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06820" y="2996296"/>
            <a:ext cx="502062" cy="30008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Hi 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6820" y="3570157"/>
            <a:ext cx="502062" cy="30008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Hi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5155" y="2385102"/>
            <a:ext cx="889987" cy="50783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Low, not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Ultralow</a:t>
            </a:r>
          </a:p>
        </p:txBody>
      </p:sp>
    </p:spTree>
    <p:extLst>
      <p:ext uri="{BB962C8B-B14F-4D97-AF65-F5344CB8AC3E}">
        <p14:creationId xmlns:p14="http://schemas.microsoft.com/office/powerpoint/2010/main" val="145069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Associating Biology with Receptor Subtypes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35E900F-5508-5143-B731-0162FE73BAAD}"/>
              </a:ext>
            </a:extLst>
          </p:cNvPr>
          <p:cNvSpPr/>
          <p:nvPr/>
        </p:nvSpPr>
        <p:spPr>
          <a:xfrm>
            <a:off x="1642939" y="3318933"/>
            <a:ext cx="1608261" cy="5418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4B2189-BCB2-8745-893F-E68341EC9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9" r="28571" b="40882"/>
          <a:stretch/>
        </p:blipFill>
        <p:spPr>
          <a:xfrm>
            <a:off x="1204027" y="482346"/>
            <a:ext cx="6914479" cy="45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614ED9-104F-FD4B-AEF4-BC237365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4409902"/>
            <a:ext cx="5807962" cy="495562"/>
          </a:xfrm>
        </p:spPr>
        <p:txBody>
          <a:bodyPr>
            <a:normAutofit fontScale="90000"/>
          </a:bodyPr>
          <a:lstStyle/>
          <a:p>
            <a:r>
              <a:rPr lang="en-US" dirty="0"/>
              <a:t>DCIS lesions reflect the type of subsequent Invasive Cancer that might arise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13BC8-87AB-6144-AAAB-CBD15464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502646"/>
            <a:ext cx="7886700" cy="377070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Image result for axelrod and sontag breast cancer">
            <a:extLst>
              <a:ext uri="{FF2B5EF4-FFF2-40B4-BE49-F238E27FC236}">
                <a16:creationId xmlns:a16="http://schemas.microsoft.com/office/drawing/2014/main" id="{DD915FC5-72A4-4D55-BD27-988591B2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82" y="208219"/>
            <a:ext cx="7077636" cy="35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Image result for nicholas navin">
            <a:extLst>
              <a:ext uri="{FF2B5EF4-FFF2-40B4-BE49-F238E27FC236}">
                <a16:creationId xmlns:a16="http://schemas.microsoft.com/office/drawing/2014/main" id="{24ED98ED-EB43-4DDC-B3A2-E146D02EB6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1557338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080" name="Picture 8" descr="https://www.damonrunyon.org/sites/default/files/Navin.jpg">
            <a:extLst>
              <a:ext uri="{FF2B5EF4-FFF2-40B4-BE49-F238E27FC236}">
                <a16:creationId xmlns:a16="http://schemas.microsoft.com/office/drawing/2014/main" id="{C7FFF8F8-9704-46E8-BC4D-0CF01B3A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3784857"/>
            <a:ext cx="1358644" cy="135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mary edgerton">
            <a:extLst>
              <a:ext uri="{FF2B5EF4-FFF2-40B4-BE49-F238E27FC236}">
                <a16:creationId xmlns:a16="http://schemas.microsoft.com/office/drawing/2014/main" id="{6620124A-2327-4A61-9317-43433F0C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46" y="3873733"/>
            <a:ext cx="1269767" cy="126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36AAC1-8C85-6744-85E3-C0808EB54CDA}"/>
              </a:ext>
            </a:extLst>
          </p:cNvPr>
          <p:cNvSpPr txBox="1"/>
          <p:nvPr/>
        </p:nvSpPr>
        <p:spPr>
          <a:xfrm>
            <a:off x="4068037" y="3895863"/>
            <a:ext cx="229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Casasent</a:t>
            </a:r>
            <a:r>
              <a:rPr lang="en-US" dirty="0"/>
              <a:t> Cell Jan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A096F-0EE3-A54C-84C9-A00B7416B193}"/>
              </a:ext>
            </a:extLst>
          </p:cNvPr>
          <p:cNvSpPr txBox="1"/>
          <p:nvPr/>
        </p:nvSpPr>
        <p:spPr>
          <a:xfrm>
            <a:off x="7455918" y="4774169"/>
            <a:ext cx="166083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Edgerton/</a:t>
            </a:r>
            <a:r>
              <a:rPr lang="en-US" dirty="0" err="1">
                <a:solidFill>
                  <a:schemeClr val="bg1"/>
                </a:solidFill>
              </a:rPr>
              <a:t>Navin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E0FE9DC9-F88B-B149-973E-0F977F712E2B}"/>
              </a:ext>
            </a:extLst>
          </p:cNvPr>
          <p:cNvSpPr/>
          <p:nvPr/>
        </p:nvSpPr>
        <p:spPr>
          <a:xfrm rot="16200000">
            <a:off x="7252525" y="2219006"/>
            <a:ext cx="2115083" cy="937105"/>
          </a:xfrm>
          <a:prstGeom prst="bentUpArrow">
            <a:avLst>
              <a:gd name="adj1" fmla="val 16361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6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Reducing the Overtreatment of Ductal Carcinoma </a:t>
            </a:r>
            <a:r>
              <a:rPr lang="en-US" i="1" dirty="0"/>
              <a:t>In Situ.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proportion of DCIS is really “pre-cancer”?</a:t>
            </a:r>
          </a:p>
          <a:p>
            <a:pPr lvl="1"/>
            <a:r>
              <a:rPr lang="en-US" dirty="0"/>
              <a:t>Which reflect risk for consequential cancers?</a:t>
            </a:r>
          </a:p>
          <a:p>
            <a:pPr lvl="1"/>
            <a:endParaRPr lang="en-US" dirty="0"/>
          </a:p>
          <a:p>
            <a:r>
              <a:rPr lang="en-US" dirty="0"/>
              <a:t>Can some DCIS be watched?</a:t>
            </a:r>
          </a:p>
          <a:p>
            <a:pPr lvl="1"/>
            <a:r>
              <a:rPr lang="en-US" dirty="0"/>
              <a:t>Ultralow or low risk biology?</a:t>
            </a:r>
          </a:p>
          <a:p>
            <a:pPr lvl="1"/>
            <a:endParaRPr lang="en-US" dirty="0"/>
          </a:p>
          <a:p>
            <a:r>
              <a:rPr lang="en-US" dirty="0"/>
              <a:t>Can DCIS be treated medically?</a:t>
            </a:r>
          </a:p>
          <a:p>
            <a:pPr lvl="1"/>
            <a:r>
              <a:rPr lang="en-US" dirty="0"/>
              <a:t>Changing the ecosystem?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40" y="1885704"/>
            <a:ext cx="4593560" cy="284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08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7969420" y="3078078"/>
            <a:ext cx="1117891" cy="5078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Interval cancers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2762" y="187007"/>
            <a:ext cx="46310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A 21</a:t>
            </a:r>
            <a:r>
              <a:rPr lang="en-US" sz="1600" b="1" baseline="30000" dirty="0"/>
              <a:t>st century</a:t>
            </a:r>
            <a:r>
              <a:rPr lang="en-US" sz="1600" b="1" dirty="0"/>
              <a:t> Approach to Breast Cancer Management</a:t>
            </a:r>
            <a:endParaRPr lang="en-US" sz="1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616023" y="685800"/>
            <a:ext cx="29818" cy="4234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2" y="320971"/>
            <a:ext cx="1200605" cy="960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6578" y="641063"/>
            <a:ext cx="1117891" cy="71558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NO screening</a:t>
            </a:r>
          </a:p>
          <a:p>
            <a:pPr algn="ctr"/>
            <a:r>
              <a:rPr lang="en-US" sz="1350" b="1" dirty="0"/>
              <a:t>Benefit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0805" y="653740"/>
            <a:ext cx="1117891" cy="5078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Screening Benefit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75862" y="2594115"/>
            <a:ext cx="7871792" cy="487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267" y="1530026"/>
            <a:ext cx="882470" cy="974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42" y="1531016"/>
            <a:ext cx="740613" cy="1010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343" y="3473081"/>
            <a:ext cx="743818" cy="106369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369697" y="3037190"/>
            <a:ext cx="1375107" cy="4396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1717780" y="3091069"/>
            <a:ext cx="15692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Indolent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1219" y="1659847"/>
            <a:ext cx="12188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Non-Invasive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19" y="3549857"/>
            <a:ext cx="10827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Invasive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7612" y="2699122"/>
            <a:ext cx="62417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INCREASING RISK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06838" y="3036618"/>
            <a:ext cx="15692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Late Recurrence Risk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81394" y="3036619"/>
            <a:ext cx="15692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Early Recurrence</a:t>
            </a:r>
          </a:p>
          <a:p>
            <a:pPr algn="ctr"/>
            <a:r>
              <a:rPr lang="en-US" sz="1350" b="1" dirty="0"/>
              <a:t>Risk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332545" y="3041977"/>
            <a:ext cx="1375107" cy="4396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ounded Rectangle 25"/>
          <p:cNvSpPr/>
          <p:nvPr/>
        </p:nvSpPr>
        <p:spPr>
          <a:xfrm>
            <a:off x="6760046" y="3050156"/>
            <a:ext cx="1375107" cy="4396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873" y="3468651"/>
            <a:ext cx="743818" cy="10636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023" y="3487049"/>
            <a:ext cx="743818" cy="10636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457" y="1503984"/>
            <a:ext cx="859634" cy="98396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15976" y="1371352"/>
            <a:ext cx="154778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Comedo</a:t>
            </a:r>
            <a:r>
              <a:rPr lang="en-US" sz="1350" dirty="0"/>
              <a:t>/TIME compromised</a:t>
            </a:r>
          </a:p>
          <a:p>
            <a:r>
              <a:rPr lang="en-US" sz="1350" dirty="0"/>
              <a:t>Risk of Recurrence for invasive  </a:t>
            </a:r>
            <a:r>
              <a:rPr lang="en-US" sz="1350" dirty="0" err="1"/>
              <a:t>Ca</a:t>
            </a:r>
            <a:r>
              <a:rPr lang="en-US" sz="1350" dirty="0"/>
              <a:t> of consequence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18744" y="3597356"/>
            <a:ext cx="9107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Luminal 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13215" y="3960776"/>
            <a:ext cx="15550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NOT  </a:t>
            </a:r>
            <a:r>
              <a:rPr lang="en-US" sz="1350" dirty="0" err="1"/>
              <a:t>UltraLow</a:t>
            </a:r>
            <a:r>
              <a:rPr lang="en-US" sz="1350" dirty="0"/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35055" y="3800614"/>
            <a:ext cx="11196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MP </a:t>
            </a:r>
            <a:r>
              <a:rPr lang="en-US" sz="1350" dirty="0" err="1"/>
              <a:t>UltraLow</a:t>
            </a:r>
            <a:r>
              <a:rPr lang="en-US" sz="1350" dirty="0"/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35701" y="3688357"/>
            <a:ext cx="1042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HR-</a:t>
            </a:r>
          </a:p>
          <a:p>
            <a:r>
              <a:rPr lang="en-US" sz="1350" dirty="0"/>
              <a:t>HER2+</a:t>
            </a:r>
          </a:p>
          <a:p>
            <a:r>
              <a:rPr lang="en-US" sz="1350" dirty="0"/>
              <a:t>TNBC</a:t>
            </a:r>
          </a:p>
          <a:p>
            <a:r>
              <a:rPr lang="en-US" sz="1350" dirty="0" err="1"/>
              <a:t>Eg</a:t>
            </a:r>
            <a:r>
              <a:rPr lang="en-US" sz="1350" dirty="0"/>
              <a:t> –ISPY2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49799" y="1589203"/>
            <a:ext cx="1524743" cy="2146641"/>
            <a:chOff x="4401803" y="2131909"/>
            <a:chExt cx="2032991" cy="2862188"/>
          </a:xfrm>
        </p:grpSpPr>
        <p:sp>
          <p:nvSpPr>
            <p:cNvPr id="49" name="Right Arrow 48"/>
            <p:cNvSpPr/>
            <p:nvPr/>
          </p:nvSpPr>
          <p:spPr>
            <a:xfrm rot="7271378">
              <a:off x="4028249" y="3964588"/>
              <a:ext cx="1677568" cy="381450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401803" y="2131909"/>
              <a:ext cx="2032991" cy="1386272"/>
              <a:chOff x="4401803" y="2131909"/>
              <a:chExt cx="2032991" cy="138627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911631" y="2131909"/>
                <a:ext cx="1523163" cy="138627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" name="Right Arrow 47"/>
              <p:cNvSpPr/>
              <p:nvPr/>
            </p:nvSpPr>
            <p:spPr>
              <a:xfrm rot="10800000">
                <a:off x="4401803" y="2588394"/>
                <a:ext cx="501474" cy="312185"/>
              </a:xfrm>
              <a:prstGeom prst="right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065555" y="2243073"/>
                <a:ext cx="1260722" cy="1231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solidFill>
                      <a:srgbClr val="FF0000"/>
                    </a:solidFill>
                  </a:rPr>
                  <a:t>WHO </a:t>
                </a:r>
              </a:p>
              <a:p>
                <a:pPr algn="ctr"/>
                <a:r>
                  <a:rPr lang="en-US" sz="1350" dirty="0">
                    <a:solidFill>
                      <a:srgbClr val="FF0000"/>
                    </a:solidFill>
                  </a:rPr>
                  <a:t>can we safely ignore?</a:t>
                </a: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4182788" y="4177782"/>
            <a:ext cx="1717043" cy="972443"/>
            <a:chOff x="5577029" y="5570376"/>
            <a:chExt cx="2289391" cy="1296590"/>
          </a:xfrm>
        </p:grpSpPr>
        <p:sp>
          <p:nvSpPr>
            <p:cNvPr id="54" name="Oval 53"/>
            <p:cNvSpPr/>
            <p:nvPr/>
          </p:nvSpPr>
          <p:spPr>
            <a:xfrm>
              <a:off x="5784809" y="5570376"/>
              <a:ext cx="1868532" cy="12965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77029" y="5966489"/>
              <a:ext cx="2289391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Early indicators  of response to hormonal therapy</a:t>
              </a:r>
            </a:p>
          </p:txBody>
        </p:sp>
      </p:grpSp>
      <p:sp>
        <p:nvSpPr>
          <p:cNvPr id="43" name="Oval 42"/>
          <p:cNvSpPr/>
          <p:nvPr/>
        </p:nvSpPr>
        <p:spPr>
          <a:xfrm>
            <a:off x="7466052" y="902158"/>
            <a:ext cx="1497085" cy="1118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/>
          <p:cNvSpPr txBox="1"/>
          <p:nvPr/>
        </p:nvSpPr>
        <p:spPr>
          <a:xfrm>
            <a:off x="7379165" y="1208418"/>
            <a:ext cx="17170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Finding  earlier-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WHO is at greatest risk?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37182" y="663762"/>
            <a:ext cx="1117891" cy="5078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? screening</a:t>
            </a:r>
          </a:p>
          <a:p>
            <a:pPr algn="ctr"/>
            <a:r>
              <a:rPr lang="en-US" sz="1350" b="1" dirty="0"/>
              <a:t>Benefit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10415" y="3700780"/>
            <a:ext cx="8739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Luminal B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821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7969420" y="3078078"/>
            <a:ext cx="1117891" cy="5078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Interval cancers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2762" y="187007"/>
            <a:ext cx="39183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A 21</a:t>
            </a:r>
            <a:r>
              <a:rPr lang="en-US" sz="1350" b="1" baseline="30000" dirty="0"/>
              <a:t>st century</a:t>
            </a:r>
            <a:r>
              <a:rPr lang="en-US" sz="1350" b="1" dirty="0"/>
              <a:t> Approach to Breast Cancer Management</a:t>
            </a:r>
            <a:endParaRPr lang="en-US" sz="135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616023" y="685800"/>
            <a:ext cx="29818" cy="4234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2" y="320971"/>
            <a:ext cx="1200605" cy="960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6578" y="641063"/>
            <a:ext cx="1117891" cy="71558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NO screening</a:t>
            </a:r>
          </a:p>
          <a:p>
            <a:pPr algn="ctr"/>
            <a:r>
              <a:rPr lang="en-US" sz="1350" b="1" dirty="0"/>
              <a:t>Benefit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0805" y="653740"/>
            <a:ext cx="1117891" cy="5078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Screening Benefit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75862" y="2594115"/>
            <a:ext cx="7871792" cy="487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267" y="1530026"/>
            <a:ext cx="882470" cy="974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42" y="1531016"/>
            <a:ext cx="740613" cy="1010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343" y="3473081"/>
            <a:ext cx="743818" cy="106369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369697" y="3037190"/>
            <a:ext cx="1375107" cy="4396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1717780" y="3091069"/>
            <a:ext cx="15692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Indolent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6519" y="1659847"/>
            <a:ext cx="10535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Non-Invasive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19" y="3549857"/>
            <a:ext cx="913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Invasive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3121" y="2699122"/>
            <a:ext cx="62417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INCREASING RISK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06838" y="3036619"/>
            <a:ext cx="15692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Late Distant Recurrence Risk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81394" y="3036619"/>
            <a:ext cx="15692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Early Recurrence</a:t>
            </a:r>
          </a:p>
          <a:p>
            <a:pPr algn="ctr"/>
            <a:r>
              <a:rPr lang="en-US" sz="1350" b="1" dirty="0"/>
              <a:t>Risk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332545" y="3041977"/>
            <a:ext cx="1375107" cy="4396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ounded Rectangle 25"/>
          <p:cNvSpPr/>
          <p:nvPr/>
        </p:nvSpPr>
        <p:spPr>
          <a:xfrm>
            <a:off x="6760046" y="3050156"/>
            <a:ext cx="1375107" cy="4396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873" y="3468651"/>
            <a:ext cx="743818" cy="10636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023" y="3487049"/>
            <a:ext cx="743818" cy="10636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457" y="1503984"/>
            <a:ext cx="859634" cy="98396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15976" y="1371352"/>
            <a:ext cx="154778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Comedo</a:t>
            </a:r>
            <a:r>
              <a:rPr lang="en-US" sz="1350" dirty="0"/>
              <a:t>/TIME compromised</a:t>
            </a:r>
          </a:p>
          <a:p>
            <a:r>
              <a:rPr lang="en-US" sz="1350" dirty="0"/>
              <a:t>Risk of Recurrence for IBC of consequence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18744" y="3597356"/>
            <a:ext cx="9107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Luminal 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51334" y="3960781"/>
            <a:ext cx="15550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NOT MP </a:t>
            </a:r>
            <a:r>
              <a:rPr lang="en-US" sz="1350" dirty="0" err="1"/>
              <a:t>UltraLow</a:t>
            </a:r>
            <a:r>
              <a:rPr lang="en-US" sz="1350" dirty="0"/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33014" y="3800614"/>
            <a:ext cx="11196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MP </a:t>
            </a:r>
            <a:r>
              <a:rPr lang="en-US" sz="1350" dirty="0" err="1"/>
              <a:t>UltraLow</a:t>
            </a:r>
            <a:r>
              <a:rPr lang="en-US" sz="1350" dirty="0"/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35701" y="3688357"/>
            <a:ext cx="1042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HR-</a:t>
            </a:r>
          </a:p>
          <a:p>
            <a:r>
              <a:rPr lang="en-US" sz="1350" dirty="0"/>
              <a:t>HER2+</a:t>
            </a:r>
          </a:p>
          <a:p>
            <a:r>
              <a:rPr lang="en-US" sz="1350" dirty="0"/>
              <a:t>TNBC</a:t>
            </a:r>
          </a:p>
          <a:p>
            <a:r>
              <a:rPr lang="en-US" sz="1350" dirty="0" err="1"/>
              <a:t>Eg</a:t>
            </a:r>
            <a:r>
              <a:rPr lang="en-US" sz="1350" dirty="0"/>
              <a:t> –ISPY2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37182" y="663762"/>
            <a:ext cx="1117891" cy="5078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? screening</a:t>
            </a:r>
          </a:p>
          <a:p>
            <a:pPr algn="ctr"/>
            <a:r>
              <a:rPr lang="en-US" sz="1350" b="1" dirty="0"/>
              <a:t>Benefit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10415" y="3700780"/>
            <a:ext cx="8739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Luminal B</a:t>
            </a:r>
          </a:p>
          <a:p>
            <a:endParaRPr lang="en-US" sz="1350" dirty="0"/>
          </a:p>
        </p:txBody>
      </p:sp>
      <p:grpSp>
        <p:nvGrpSpPr>
          <p:cNvPr id="42" name="Group 41"/>
          <p:cNvGrpSpPr/>
          <p:nvPr/>
        </p:nvGrpSpPr>
        <p:grpSpPr>
          <a:xfrm>
            <a:off x="151417" y="4085744"/>
            <a:ext cx="2484391" cy="1099192"/>
            <a:chOff x="201892" y="5392411"/>
            <a:chExt cx="3312518" cy="1465589"/>
          </a:xfrm>
        </p:grpSpPr>
        <p:sp>
          <p:nvSpPr>
            <p:cNvPr id="45" name="TextBox 44"/>
            <p:cNvSpPr txBox="1"/>
            <p:nvPr/>
          </p:nvSpPr>
          <p:spPr>
            <a:xfrm>
              <a:off x="201892" y="5392411"/>
              <a:ext cx="223946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accent1">
                      <a:lumMod val="50000"/>
                    </a:schemeClr>
                  </a:solidFill>
                </a:rPr>
                <a:t>Expression Profiling- STO-3 Trial</a:t>
              </a:r>
            </a:p>
            <a:p>
              <a:r>
                <a:rPr lang="en-US" sz="1350" b="1" dirty="0">
                  <a:solidFill>
                    <a:schemeClr val="accent1">
                      <a:lumMod val="50000"/>
                    </a:schemeClr>
                  </a:solidFill>
                </a:rPr>
                <a:t>MINDACT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50058" y="5693563"/>
              <a:ext cx="1664352" cy="116443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03724" y="1173283"/>
            <a:ext cx="29225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Imaging features, biology of precursors</a:t>
            </a:r>
          </a:p>
          <a:p>
            <a:r>
              <a:rPr lang="en-US" sz="1350" dirty="0"/>
              <a:t>Eliminate as a target for screening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65258" y="632782"/>
            <a:ext cx="1309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MCL DCIS  Studies</a:t>
            </a:r>
          </a:p>
          <a:p>
            <a:pPr algn="ctr"/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Retrospective Cohort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73688" y="1576183"/>
            <a:ext cx="1026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High Risk DCIS Local </a:t>
            </a:r>
            <a:r>
              <a:rPr lang="en-US" sz="1350" b="1" dirty="0" err="1">
                <a:solidFill>
                  <a:schemeClr val="accent1">
                    <a:lumMod val="50000"/>
                  </a:schemeClr>
                </a:solidFill>
              </a:rPr>
              <a:t>Pembrolizu-mab</a:t>
            </a: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 Trial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34" y="2474605"/>
            <a:ext cx="920512" cy="67237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188925" y="3215390"/>
            <a:ext cx="93894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Profiling</a:t>
            </a:r>
          </a:p>
          <a:p>
            <a:pPr algn="ctr"/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Imaging</a:t>
            </a:r>
          </a:p>
          <a:p>
            <a:pPr algn="ctr"/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6 month time /exposure</a:t>
            </a:r>
          </a:p>
          <a:p>
            <a:pPr algn="ctr"/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ΔBPE</a:t>
            </a:r>
          </a:p>
          <a:p>
            <a:pPr algn="ctr"/>
            <a:r>
              <a:rPr lang="en-US" sz="1350" b="1" dirty="0" err="1">
                <a:solidFill>
                  <a:schemeClr val="accent1">
                    <a:lumMod val="50000"/>
                  </a:schemeClr>
                </a:solidFill>
              </a:rPr>
              <a:t>ΔDensity</a:t>
            </a:r>
            <a:endParaRPr lang="en-US" sz="13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793735" y="2457256"/>
            <a:ext cx="1010500" cy="1087872"/>
            <a:chOff x="8111504" y="2963450"/>
            <a:chExt cx="1347333" cy="145049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11504" y="2963450"/>
              <a:ext cx="1347333" cy="90228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8111504" y="3859948"/>
              <a:ext cx="134733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>
                      <a:lumMod val="50000"/>
                    </a:schemeClr>
                  </a:solidFill>
                </a:rPr>
                <a:t>Immune Multiplex IHC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587489" y="2051396"/>
            <a:ext cx="1778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Targeted SNP and mutation profiling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142" y="1199730"/>
            <a:ext cx="1265063" cy="7707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73852" y="2020607"/>
            <a:ext cx="11292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Prospective Registry</a:t>
            </a:r>
          </a:p>
          <a:p>
            <a:endParaRPr lang="en-US" sz="135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294097" y="4564015"/>
            <a:ext cx="1024487" cy="17969"/>
          </a:xfrm>
          <a:prstGeom prst="line">
            <a:avLst/>
          </a:prstGeom>
          <a:ln w="38100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5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7" grpId="0"/>
      <p:bldP spid="13" grpId="0"/>
      <p:bldP spid="59" grpId="0"/>
      <p:bldP spid="60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14700" y="1577502"/>
            <a:ext cx="3486150" cy="1042701"/>
            <a:chOff x="2247900" y="2290907"/>
            <a:chExt cx="4648200" cy="1390268"/>
          </a:xfrm>
        </p:grpSpPr>
        <p:sp>
          <p:nvSpPr>
            <p:cNvPr id="5" name="TextBox 4"/>
            <p:cNvSpPr txBox="1"/>
            <p:nvPr/>
          </p:nvSpPr>
          <p:spPr>
            <a:xfrm>
              <a:off x="2247900" y="2819400"/>
              <a:ext cx="464820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/>
            </a:p>
          </p:txBody>
        </p:sp>
        <p:pic>
          <p:nvPicPr>
            <p:cNvPr id="6" name="Picture 5" descr="11 inch high res Athena_Logo_CMYK_taglin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1800" y="2290907"/>
              <a:ext cx="1998726" cy="757093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657350" y="3632106"/>
            <a:ext cx="5886450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u="sng" dirty="0"/>
              <a:t>W</a:t>
            </a:r>
            <a:r>
              <a:rPr lang="en-US" sz="3000" dirty="0"/>
              <a:t>omen </a:t>
            </a:r>
            <a:r>
              <a:rPr lang="en-US" sz="3000" u="sng" dirty="0"/>
              <a:t>I</a:t>
            </a:r>
            <a:r>
              <a:rPr lang="en-US" sz="3000" dirty="0"/>
              <a:t>nformed to </a:t>
            </a:r>
            <a:r>
              <a:rPr lang="en-US" sz="3000" u="sng" dirty="0"/>
              <a:t>S</a:t>
            </a:r>
            <a:r>
              <a:rPr lang="en-US" sz="3000" dirty="0"/>
              <a:t>creen </a:t>
            </a:r>
            <a:r>
              <a:rPr lang="en-US" sz="3000" u="sng" dirty="0"/>
              <a:t>D</a:t>
            </a:r>
            <a:r>
              <a:rPr lang="en-US" sz="3000" dirty="0"/>
              <a:t>epending </a:t>
            </a:r>
            <a:r>
              <a:rPr lang="en-US" sz="3000" u="sng" dirty="0"/>
              <a:t>O</a:t>
            </a:r>
            <a:r>
              <a:rPr lang="en-US" sz="3000" dirty="0"/>
              <a:t>n </a:t>
            </a:r>
            <a:r>
              <a:rPr lang="en-US" sz="3000" u="sng" dirty="0"/>
              <a:t>M</a:t>
            </a:r>
            <a:r>
              <a:rPr lang="en-US" sz="3000" dirty="0"/>
              <a:t>easures of risk </a:t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32" y="2513832"/>
            <a:ext cx="3334238" cy="10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3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376D18-2894-4B44-BECB-0198013F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25243"/>
            <a:ext cx="7886700" cy="1759687"/>
          </a:xfrm>
        </p:spPr>
        <p:txBody>
          <a:bodyPr/>
          <a:lstStyle/>
          <a:p>
            <a:r>
              <a:rPr lang="en-US" dirty="0"/>
              <a:t>Lessons Learned from Invasive Cancer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5F50F-292C-294B-B3C2-6007CCA36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98C630-4843-7445-9BBF-DDBAA66F20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5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WISDOM Study Design: Pragmatic Trial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97370579"/>
              </p:ext>
            </p:extLst>
          </p:nvPr>
        </p:nvGraphicFramePr>
        <p:xfrm>
          <a:off x="909892" y="486841"/>
          <a:ext cx="7128173" cy="5418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412792" y="4286248"/>
            <a:ext cx="3935506" cy="675933"/>
            <a:chOff x="3352800" y="5562600"/>
            <a:chExt cx="4114800" cy="90124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352800" y="5562600"/>
              <a:ext cx="0" cy="685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467600" y="5562600"/>
              <a:ext cx="0" cy="685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305299" y="6063735"/>
              <a:ext cx="24384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adapts over time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352800" y="6248400"/>
              <a:ext cx="1295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324600" y="6248400"/>
              <a:ext cx="1143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628650" y="2191993"/>
            <a:ext cx="3612776" cy="269949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800" b="1" dirty="0">
                <a:solidFill>
                  <a:sysClr val="windowText" lastClr="000000"/>
                </a:solidFill>
              </a:rPr>
              <a:t>Determine if personalized screening 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(as compared to annual screening):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Is as safe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Is less morbid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Is more accepted by women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Enables prevention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Has greater health care value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9A56C-FA63-BC4D-8ABE-328FEDDC3749}"/>
              </a:ext>
            </a:extLst>
          </p:cNvPr>
          <p:cNvSpPr txBox="1"/>
          <p:nvPr/>
        </p:nvSpPr>
        <p:spPr>
          <a:xfrm>
            <a:off x="5566100" y="1110547"/>
            <a:ext cx="3162148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MCL</a:t>
            </a:r>
            <a:endParaRPr lang="en-US" dirty="0"/>
          </a:p>
          <a:p>
            <a:r>
              <a:rPr lang="en-US" dirty="0"/>
              <a:t>Who is at risk for which cancer?</a:t>
            </a:r>
          </a:p>
          <a:p>
            <a:r>
              <a:rPr lang="en-US" dirty="0"/>
              <a:t>Profile cancers, DCIS that arise</a:t>
            </a:r>
          </a:p>
        </p:txBody>
      </p:sp>
    </p:spTree>
    <p:extLst>
      <p:ext uri="{BB962C8B-B14F-4D97-AF65-F5344CB8AC3E}">
        <p14:creationId xmlns:p14="http://schemas.microsoft.com/office/powerpoint/2010/main" val="741681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00750" y="57150"/>
            <a:ext cx="1943100" cy="2937272"/>
          </a:xfrm>
        </p:spPr>
        <p:txBody>
          <a:bodyPr>
            <a:normAutofit/>
          </a:bodyPr>
          <a:lstStyle/>
          <a:p>
            <a:r>
              <a:rPr lang="en-US" dirty="0"/>
              <a:t>Screening Keyed to Risk is Good!</a:t>
            </a:r>
          </a:p>
        </p:txBody>
      </p:sp>
      <p:pic>
        <p:nvPicPr>
          <p:cNvPr id="5" name="Picture 4" descr="IMG_637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r="6121" b="17850"/>
          <a:stretch/>
        </p:blipFill>
        <p:spPr>
          <a:xfrm>
            <a:off x="1143000" y="-46679"/>
            <a:ext cx="4800600" cy="52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1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D564-6F2D-F24A-A400-DA30D328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49" y="369916"/>
            <a:ext cx="7886700" cy="540000"/>
          </a:xfrm>
        </p:spPr>
        <p:txBody>
          <a:bodyPr>
            <a:normAutofit fontScale="90000"/>
          </a:bodyPr>
          <a:lstStyle/>
          <a:p>
            <a:r>
              <a:rPr lang="en-US" dirty="0"/>
              <a:t>DCIS: Cohorts Assembled to Understand what Modulates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7254C-A361-824C-A587-531BA39F3CB6}"/>
              </a:ext>
            </a:extLst>
          </p:cNvPr>
          <p:cNvSpPr txBox="1"/>
          <p:nvPr/>
        </p:nvSpPr>
        <p:spPr>
          <a:xfrm>
            <a:off x="457199" y="1168401"/>
            <a:ext cx="1964268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Surveillance n=40</a:t>
            </a:r>
          </a:p>
          <a:p>
            <a:r>
              <a:rPr lang="en-US" dirty="0"/>
              <a:t>Progression</a:t>
            </a:r>
          </a:p>
          <a:p>
            <a:r>
              <a:rPr lang="en-US" dirty="0"/>
              <a:t>Resolved</a:t>
            </a:r>
          </a:p>
          <a:p>
            <a:r>
              <a:rPr lang="en-US" dirty="0"/>
              <a:t>Stable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DE0A8-EEFB-4047-A181-448F5EECFEB9}"/>
              </a:ext>
            </a:extLst>
          </p:cNvPr>
          <p:cNvSpPr txBox="1"/>
          <p:nvPr/>
        </p:nvSpPr>
        <p:spPr>
          <a:xfrm>
            <a:off x="2861733" y="1168401"/>
            <a:ext cx="3708400" cy="147732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Retrospective Cohort (n=2912/2043)</a:t>
            </a:r>
          </a:p>
          <a:p>
            <a:r>
              <a:rPr lang="en-US" dirty="0"/>
              <a:t>Subsequent events (220/152)</a:t>
            </a:r>
          </a:p>
          <a:p>
            <a:pPr lvl="1"/>
            <a:r>
              <a:rPr lang="en-US" dirty="0"/>
              <a:t>Invasive only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Profiling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/>
              <a:t>DCIS only</a:t>
            </a:r>
          </a:p>
          <a:p>
            <a:r>
              <a:rPr lang="en-US" dirty="0"/>
              <a:t>120 highly characterized (Hi/Low risk)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4692B-2E44-6640-BC29-2DF65A6B5100}"/>
              </a:ext>
            </a:extLst>
          </p:cNvPr>
          <p:cNvSpPr txBox="1"/>
          <p:nvPr/>
        </p:nvSpPr>
        <p:spPr>
          <a:xfrm>
            <a:off x="6874933" y="1168401"/>
            <a:ext cx="1930399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 Immune Modulation (n=9)</a:t>
            </a:r>
          </a:p>
          <a:p>
            <a:r>
              <a:rPr lang="en-US" dirty="0"/>
              <a:t>Window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A27798-63F1-5745-9E57-7C9CA05C1D5B}"/>
              </a:ext>
            </a:extLst>
          </p:cNvPr>
          <p:cNvSpPr txBox="1"/>
          <p:nvPr/>
        </p:nvSpPr>
        <p:spPr>
          <a:xfrm>
            <a:off x="3382972" y="799069"/>
            <a:ext cx="123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(set asides)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EA2A8F-F761-8C4D-8E1E-895440DF13E3}"/>
              </a:ext>
            </a:extLst>
          </p:cNvPr>
          <p:cNvSpPr txBox="1"/>
          <p:nvPr/>
        </p:nvSpPr>
        <p:spPr>
          <a:xfrm>
            <a:off x="1893118" y="3387585"/>
            <a:ext cx="5727209" cy="175432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/>
              <a:t>Context</a:t>
            </a:r>
          </a:p>
          <a:p>
            <a:r>
              <a:rPr lang="en-US" u="sng" dirty="0"/>
              <a:t>Imaging</a:t>
            </a:r>
            <a:r>
              <a:rPr lang="en-US" dirty="0"/>
              <a:t> (MRI, </a:t>
            </a:r>
            <a:r>
              <a:rPr lang="en-US" dirty="0" err="1"/>
              <a:t>mammo</a:t>
            </a:r>
            <a:r>
              <a:rPr lang="en-US" dirty="0"/>
              <a:t>): focal vs diffuse, BPE</a:t>
            </a:r>
          </a:p>
          <a:p>
            <a:r>
              <a:rPr lang="en-US" u="sng" dirty="0"/>
              <a:t>Genomics</a:t>
            </a:r>
            <a:r>
              <a:rPr lang="en-US" dirty="0"/>
              <a:t>: </a:t>
            </a:r>
            <a:r>
              <a:rPr lang="en-US" dirty="0" err="1"/>
              <a:t>Oncotype</a:t>
            </a:r>
            <a:r>
              <a:rPr lang="en-US" dirty="0"/>
              <a:t> DCIS, T cell repertoire, RNA </a:t>
            </a:r>
            <a:r>
              <a:rPr lang="en-US" dirty="0" err="1"/>
              <a:t>seq</a:t>
            </a:r>
            <a:endParaRPr lang="en-US" dirty="0"/>
          </a:p>
          <a:p>
            <a:r>
              <a:rPr lang="en-US" u="sng" dirty="0"/>
              <a:t>Germline genetics</a:t>
            </a:r>
            <a:r>
              <a:rPr lang="en-US" dirty="0"/>
              <a:t>: mutations/SNPs</a:t>
            </a:r>
          </a:p>
          <a:p>
            <a:r>
              <a:rPr lang="en-US" u="sng" dirty="0"/>
              <a:t>Breast Density</a:t>
            </a:r>
            <a:r>
              <a:rPr lang="en-US" dirty="0"/>
              <a:t>: A</a:t>
            </a:r>
            <a:r>
              <a:rPr lang="en-US" dirty="0">
                <a:sym typeface="Wingdings" pitchFamily="2" charset="2"/>
              </a:rPr>
              <a:t>D</a:t>
            </a:r>
          </a:p>
          <a:p>
            <a:r>
              <a:rPr lang="en-US" u="sng" dirty="0">
                <a:sym typeface="Wingdings" pitchFamily="2" charset="2"/>
              </a:rPr>
              <a:t>Immune Profile:</a:t>
            </a:r>
            <a:r>
              <a:rPr lang="en-US" dirty="0">
                <a:sym typeface="Wingdings" pitchFamily="2" charset="2"/>
              </a:rPr>
              <a:t>  multiplex </a:t>
            </a:r>
            <a:r>
              <a:rPr lang="en-US" dirty="0" err="1">
                <a:sym typeface="Wingdings" pitchFamily="2" charset="2"/>
              </a:rPr>
              <a:t>immunoflouresence</a:t>
            </a:r>
            <a:r>
              <a:rPr lang="en-US" dirty="0">
                <a:sym typeface="Wingdings" pitchFamily="2" charset="2"/>
              </a:rPr>
              <a:t>, expression</a:t>
            </a:r>
            <a:endParaRPr lang="en-US" u="sng" dirty="0"/>
          </a:p>
        </p:txBody>
      </p:sp>
      <p:pic>
        <p:nvPicPr>
          <p:cNvPr id="24" name="Picture 5" descr="highgrdDCIS">
            <a:extLst>
              <a:ext uri="{FF2B5EF4-FFF2-40B4-BE49-F238E27FC236}">
                <a16:creationId xmlns:a16="http://schemas.microsoft.com/office/drawing/2014/main" id="{29B70CC4-E180-5148-ABCB-C4D5C31A2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33" y="2193126"/>
            <a:ext cx="1991071" cy="11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Breast infiltrating ductal ca micro papillae">
            <a:extLst>
              <a:ext uri="{FF2B5EF4-FFF2-40B4-BE49-F238E27FC236}">
                <a16:creationId xmlns:a16="http://schemas.microsoft.com/office/drawing/2014/main" id="{70AA49A9-1C87-004B-A25C-7B98FFD1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833" y="2406845"/>
            <a:ext cx="1905243" cy="1018855"/>
          </a:xfrm>
          <a:prstGeom prst="rect">
            <a:avLst/>
          </a:prstGeom>
          <a:noFill/>
        </p:spPr>
      </p:pic>
      <p:sp>
        <p:nvSpPr>
          <p:cNvPr id="27" name="Bent Arrow 26">
            <a:extLst>
              <a:ext uri="{FF2B5EF4-FFF2-40B4-BE49-F238E27FC236}">
                <a16:creationId xmlns:a16="http://schemas.microsoft.com/office/drawing/2014/main" id="{E526B3CD-28E8-4548-AD33-3641FF169F5F}"/>
              </a:ext>
            </a:extLst>
          </p:cNvPr>
          <p:cNvSpPr/>
          <p:nvPr/>
        </p:nvSpPr>
        <p:spPr>
          <a:xfrm rot="10800000" flipH="1">
            <a:off x="467068" y="2406845"/>
            <a:ext cx="1139061" cy="2085642"/>
          </a:xfrm>
          <a:prstGeom prst="ben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ent Arrow 27">
            <a:extLst>
              <a:ext uri="{FF2B5EF4-FFF2-40B4-BE49-F238E27FC236}">
                <a16:creationId xmlns:a16="http://schemas.microsoft.com/office/drawing/2014/main" id="{0C6557F3-2D2B-8A4C-AE46-64E00AF14629}"/>
              </a:ext>
            </a:extLst>
          </p:cNvPr>
          <p:cNvSpPr/>
          <p:nvPr/>
        </p:nvSpPr>
        <p:spPr>
          <a:xfrm rot="10800000">
            <a:off x="7835274" y="2193126"/>
            <a:ext cx="1139061" cy="2292737"/>
          </a:xfrm>
          <a:prstGeom prst="ben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775" y="20754"/>
            <a:ext cx="222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UC DCIS Treated Cohort  (n=831)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2" y="230697"/>
            <a:ext cx="2578817" cy="230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8461" y="1321593"/>
            <a:ext cx="1794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Subsequent Event 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(n=152)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142725" y="1462338"/>
            <a:ext cx="2684094" cy="240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 rot="2132252">
            <a:off x="2961984" y="1707580"/>
            <a:ext cx="505874" cy="447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ight Arrow 10"/>
          <p:cNvSpPr/>
          <p:nvPr/>
        </p:nvSpPr>
        <p:spPr>
          <a:xfrm rot="2132252">
            <a:off x="5264813" y="3103299"/>
            <a:ext cx="505874" cy="447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5805429" y="2288908"/>
            <a:ext cx="1696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Invasive Subsequent Event 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(n=94)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71" y="3000210"/>
            <a:ext cx="1836808" cy="183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74816" y="4024754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Ipsilateral (n=49)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31844" y="3519080"/>
            <a:ext cx="1486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contralateral (n=45)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94064" y="2199380"/>
            <a:ext cx="7537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Invasive </a:t>
            </a: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(n=94)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61569" y="2524393"/>
            <a:ext cx="841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DCIS Only</a:t>
            </a: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(n=58)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2159" y="1321593"/>
            <a:ext cx="9858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Subsequent Event</a:t>
            </a: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(n=152)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3050" y="857250"/>
            <a:ext cx="1287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No Subsequent Event (n=679)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96E4B-42D3-5949-9784-1312D6BDDC32}"/>
              </a:ext>
            </a:extLst>
          </p:cNvPr>
          <p:cNvSpPr txBox="1"/>
          <p:nvPr/>
        </p:nvSpPr>
        <p:spPr>
          <a:xfrm>
            <a:off x="3945426" y="4093074"/>
            <a:ext cx="1908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Global Risk factor as much as focal risk marker</a:t>
            </a:r>
          </a:p>
        </p:txBody>
      </p:sp>
    </p:spTree>
    <p:extLst>
      <p:ext uri="{BB962C8B-B14F-4D97-AF65-F5344CB8AC3E}">
        <p14:creationId xmlns:p14="http://schemas.microsoft.com/office/powerpoint/2010/main" val="4217859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6" y="1085849"/>
            <a:ext cx="6641824" cy="37048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30526" y="440427"/>
            <a:ext cx="5854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Franklin Gothic Medium" panose="020B0603020102020204" pitchFamily="34" charset="0"/>
              </a:rPr>
              <a:t>Schema for prospective DCIS Management</a:t>
            </a:r>
          </a:p>
        </p:txBody>
      </p:sp>
      <p:pic>
        <p:nvPicPr>
          <p:cNvPr id="6" name="Picture 5" descr="highgrdDCIS">
            <a:extLst>
              <a:ext uri="{FF2B5EF4-FFF2-40B4-BE49-F238E27FC236}">
                <a16:creationId xmlns:a16="http://schemas.microsoft.com/office/drawing/2014/main" id="{D208DEC2-D538-3047-BCD6-573828A9E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61" y="3998344"/>
            <a:ext cx="1320730" cy="79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79434C-8450-7649-9DB1-88F3B3BD55F1}"/>
              </a:ext>
            </a:extLst>
          </p:cNvPr>
          <p:cNvSpPr txBox="1"/>
          <p:nvPr/>
        </p:nvSpPr>
        <p:spPr>
          <a:xfrm>
            <a:off x="3896139" y="1379170"/>
            <a:ext cx="194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 Surveillance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D9E1F-7486-DC4C-8DCE-5FE1A44F2F78}"/>
              </a:ext>
            </a:extLst>
          </p:cNvPr>
          <p:cNvSpPr txBox="1"/>
          <p:nvPr/>
        </p:nvSpPr>
        <p:spPr>
          <a:xfrm>
            <a:off x="3896139" y="4585206"/>
            <a:ext cx="256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Immune Modulation Trial</a:t>
            </a:r>
          </a:p>
        </p:txBody>
      </p:sp>
    </p:spTree>
    <p:extLst>
      <p:ext uri="{BB962C8B-B14F-4D97-AF65-F5344CB8AC3E}">
        <p14:creationId xmlns:p14="http://schemas.microsoft.com/office/powerpoint/2010/main" val="851442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615" y="1243167"/>
            <a:ext cx="2682749" cy="15098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1" y="133702"/>
            <a:ext cx="685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cs typeface="Comic Sans MS"/>
              </a:rPr>
              <a:t>Immune Profiling DCIS</a:t>
            </a:r>
          </a:p>
          <a:p>
            <a:pPr algn="ctr"/>
            <a:r>
              <a:rPr lang="en-US" sz="1500" dirty="0" err="1">
                <a:solidFill>
                  <a:srgbClr val="0000FF"/>
                </a:solidFill>
              </a:rPr>
              <a:t>Ventana</a:t>
            </a:r>
            <a:r>
              <a:rPr lang="en-US" sz="1500" dirty="0">
                <a:solidFill>
                  <a:srgbClr val="0000FF"/>
                </a:solidFill>
              </a:rPr>
              <a:t> Discovery System</a:t>
            </a:r>
          </a:p>
          <a:p>
            <a:pPr algn="ctr"/>
            <a:r>
              <a:rPr lang="en-US" sz="1500" dirty="0">
                <a:solidFill>
                  <a:srgbClr val="0000FF"/>
                </a:solidFill>
              </a:rPr>
              <a:t>Vectra 3.0 Automated Quantitative Pathology Imaging System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720" y="1179056"/>
            <a:ext cx="976588" cy="149384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86025" y="2752993"/>
            <a:ext cx="4143375" cy="446402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0000FF"/>
                </a:solidFill>
                <a:cs typeface="Arial"/>
              </a:rPr>
              <a:t>Immune Biomarkers Multiplex Panels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190625" y="3152812"/>
          <a:ext cx="3286125" cy="1683494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34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Panel 1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Cell populations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86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CD3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 cell co-receptor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cells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6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CD20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Surface molecule (calcium channel?)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 cells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86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FoxP3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Forkhead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box P3 transcription factor</a:t>
                      </a:r>
                    </a:p>
                    <a:p>
                      <a:pPr algn="l" fontAlgn="b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Treg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cells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86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CD117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c-kit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mast cells, some breast epithelial/cancer cells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33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Ki67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nuclear proliferation marker 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337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panCK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Cytokeratins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643615" y="3132720"/>
          <a:ext cx="3300234" cy="1991731"/>
        </p:xfrm>
        <a:graphic>
          <a:graphicData uri="http://schemas.openxmlformats.org/drawingml/2006/table">
            <a:tbl>
              <a:tblPr/>
              <a:tblGrid>
                <a:gridCol w="747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10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Panel 2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Cell populations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86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CD3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 cell co-receptor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cells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59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CD8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TCR co-receptor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cytotoxic T cells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Tc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);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(also on some NK cells and dendritic cells)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34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CD68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Glycoprotein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, binds LDL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macrophages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34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PD-1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Immune checkpoint receptor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 cells; pro-B cells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59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PD-L1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Immunosuppressive PD-1 ligand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cancer cells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; macrophages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;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vascular endothelial cells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869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panCK+Ki67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Cytokeratins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(CK); nuclear proliferation marker (Ki67)</a:t>
                      </a:r>
                    </a:p>
                  </a:txBody>
                  <a:tcPr marL="6307" marR="6307" marT="84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90300" y="1639813"/>
            <a:ext cx="1506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200" dirty="0"/>
              <a:t>Scott </a:t>
            </a:r>
            <a:r>
              <a:rPr lang="en-US" sz="1200" dirty="0" err="1"/>
              <a:t>VandenBerg</a:t>
            </a:r>
            <a:endParaRPr lang="en-US" sz="1200" dirty="0"/>
          </a:p>
          <a:p>
            <a:pPr marL="214313" indent="-214313">
              <a:buFont typeface="Arial"/>
              <a:buChar char="•"/>
            </a:pPr>
            <a:r>
              <a:rPr lang="en-US" sz="1200" dirty="0"/>
              <a:t>Jennifer Bolen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/>
              <a:t>Cliff Hoyt</a:t>
            </a:r>
          </a:p>
        </p:txBody>
      </p:sp>
    </p:spTree>
    <p:extLst>
      <p:ext uri="{BB962C8B-B14F-4D97-AF65-F5344CB8AC3E}">
        <p14:creationId xmlns:p14="http://schemas.microsoft.com/office/powerpoint/2010/main" val="1500809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333874" y="962480"/>
            <a:ext cx="3609789" cy="2689688"/>
            <a:chOff x="10058400" y="7562404"/>
            <a:chExt cx="7704507" cy="5740702"/>
          </a:xfrm>
        </p:grpSpPr>
        <p:grpSp>
          <p:nvGrpSpPr>
            <p:cNvPr id="4" name="Group 3"/>
            <p:cNvGrpSpPr/>
            <p:nvPr/>
          </p:nvGrpSpPr>
          <p:grpSpPr>
            <a:xfrm>
              <a:off x="10058400" y="7562404"/>
              <a:ext cx="7614226" cy="5724885"/>
              <a:chOff x="10457874" y="7562404"/>
              <a:chExt cx="7614226" cy="572488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4376400" y="7581900"/>
                <a:ext cx="3695700" cy="2790429"/>
                <a:chOff x="14376400" y="7581900"/>
                <a:chExt cx="3695700" cy="2790429"/>
              </a:xfrm>
            </p:grpSpPr>
            <p:pic>
              <p:nvPicPr>
                <p:cNvPr id="19" name="Picture 18" descr="Capture5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14500" y="7650901"/>
                  <a:ext cx="3657600" cy="2721428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14376400" y="7581900"/>
                  <a:ext cx="2816454" cy="541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rgbClr val="F2F2F2"/>
                      </a:solidFill>
                    </a:rPr>
                    <a:t>Tissue Segmentation</a:t>
                  </a: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10464801" y="10397069"/>
                <a:ext cx="3708399" cy="2871233"/>
                <a:chOff x="10464801" y="10397069"/>
                <a:chExt cx="3708399" cy="2871233"/>
              </a:xfrm>
            </p:grpSpPr>
            <p:pic>
              <p:nvPicPr>
                <p:cNvPr id="17" name="Picture 16" descr="Capture7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15600" y="10438618"/>
                  <a:ext cx="3657600" cy="2829684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10464801" y="10397069"/>
                  <a:ext cx="2518797" cy="541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Cell Segmentation</a:t>
                  </a: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4354300" y="10397069"/>
                <a:ext cx="3717800" cy="2890220"/>
                <a:chOff x="14354300" y="10397069"/>
                <a:chExt cx="3717800" cy="2890220"/>
              </a:xfrm>
            </p:grpSpPr>
            <p:pic>
              <p:nvPicPr>
                <p:cNvPr id="15" name="Picture 14" descr="Capture8.JP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14500" y="10438618"/>
                  <a:ext cx="3657600" cy="2848671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14354300" y="10397069"/>
                  <a:ext cx="2748028" cy="541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Cell Phenotype Map</a:t>
                  </a: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10457874" y="7562404"/>
                <a:ext cx="3715326" cy="2809925"/>
                <a:chOff x="10457874" y="7562404"/>
                <a:chExt cx="3715326" cy="2809925"/>
              </a:xfrm>
            </p:grpSpPr>
            <p:pic>
              <p:nvPicPr>
                <p:cNvPr id="13" name="Picture 12" descr="79352021_[10088,43307]_composite_image.jp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15600" y="7640015"/>
                  <a:ext cx="3657600" cy="2732314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10457874" y="7562404"/>
                  <a:ext cx="2429842" cy="5419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Composite Image</a:t>
                  </a:r>
                </a:p>
              </p:txBody>
            </p:sp>
          </p:grpSp>
        </p:grpSp>
        <p:sp>
          <p:nvSpPr>
            <p:cNvPr id="6" name="TextBox 5"/>
            <p:cNvSpPr txBox="1"/>
            <p:nvPr/>
          </p:nvSpPr>
          <p:spPr>
            <a:xfrm>
              <a:off x="16646706" y="9261002"/>
              <a:ext cx="1057882" cy="492673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Tumor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626379" y="8001000"/>
              <a:ext cx="1119466" cy="492673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solidFill>
                    <a:srgbClr val="00FF00"/>
                  </a:solidFill>
                </a:rPr>
                <a:t>Stroma</a:t>
              </a:r>
              <a:endParaRPr lang="en-US" sz="900" dirty="0">
                <a:solidFill>
                  <a:srgbClr val="00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280778" y="11628014"/>
              <a:ext cx="1482129" cy="167509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FF00"/>
                  </a:solidFill>
                </a:rPr>
                <a:t>CD3</a:t>
              </a:r>
              <a:r>
                <a:rPr lang="en-US" sz="900" baseline="30000" dirty="0">
                  <a:solidFill>
                    <a:srgbClr val="00FF00"/>
                  </a:solidFill>
                </a:rPr>
                <a:t>+</a:t>
              </a:r>
              <a:r>
                <a:rPr lang="en-US" sz="900" dirty="0">
                  <a:solidFill>
                    <a:srgbClr val="00FF00"/>
                  </a:solidFill>
                </a:rPr>
                <a:t>CD8</a:t>
              </a:r>
              <a:r>
                <a:rPr lang="en-US" sz="900" baseline="30000" dirty="0">
                  <a:solidFill>
                    <a:srgbClr val="00FF00"/>
                  </a:solidFill>
                </a:rPr>
                <a:t>-</a:t>
              </a:r>
            </a:p>
            <a:p>
              <a:r>
                <a:rPr lang="en-US" sz="900" dirty="0">
                  <a:solidFill>
                    <a:srgbClr val="FF00FF"/>
                  </a:solidFill>
                </a:rPr>
                <a:t>CD3</a:t>
              </a:r>
              <a:r>
                <a:rPr lang="en-US" sz="900" baseline="30000" dirty="0">
                  <a:solidFill>
                    <a:srgbClr val="FF00FF"/>
                  </a:solidFill>
                </a:rPr>
                <a:t>+</a:t>
              </a:r>
              <a:r>
                <a:rPr lang="en-US" sz="900" dirty="0">
                  <a:solidFill>
                    <a:srgbClr val="FF00FF"/>
                  </a:solidFill>
                </a:rPr>
                <a:t>CD8</a:t>
              </a:r>
              <a:r>
                <a:rPr lang="en-US" sz="900" baseline="30000" dirty="0">
                  <a:solidFill>
                    <a:srgbClr val="FF00FF"/>
                  </a:solidFill>
                </a:rPr>
                <a:t>+</a:t>
              </a:r>
            </a:p>
            <a:p>
              <a:r>
                <a:rPr lang="en-US" sz="900" dirty="0">
                  <a:solidFill>
                    <a:srgbClr val="FF8000"/>
                  </a:solidFill>
                </a:rPr>
                <a:t>CD3</a:t>
              </a:r>
              <a:r>
                <a:rPr lang="en-US" sz="900" baseline="30000" dirty="0">
                  <a:solidFill>
                    <a:srgbClr val="FF8000"/>
                  </a:solidFill>
                </a:rPr>
                <a:t>+</a:t>
              </a:r>
              <a:r>
                <a:rPr lang="en-US" sz="900" dirty="0">
                  <a:solidFill>
                    <a:srgbClr val="FF8000"/>
                  </a:solidFill>
                </a:rPr>
                <a:t>PD-1</a:t>
              </a:r>
              <a:r>
                <a:rPr lang="en-US" sz="900" baseline="30000" dirty="0">
                  <a:solidFill>
                    <a:srgbClr val="FF8000"/>
                  </a:solidFill>
                </a:rPr>
                <a:t>+</a:t>
              </a:r>
            </a:p>
            <a:p>
              <a:r>
                <a:rPr lang="en-US" sz="900" dirty="0">
                  <a:solidFill>
                    <a:srgbClr val="00FFFF"/>
                  </a:solidFill>
                </a:rPr>
                <a:t>CD68</a:t>
              </a:r>
              <a:r>
                <a:rPr lang="en-US" sz="900" baseline="30000" dirty="0">
                  <a:solidFill>
                    <a:srgbClr val="00FFFF"/>
                  </a:solidFill>
                </a:rPr>
                <a:t>+</a:t>
              </a:r>
            </a:p>
            <a:p>
              <a:r>
                <a:rPr lang="en-US" sz="900" dirty="0">
                  <a:solidFill>
                    <a:srgbClr val="FFFF00"/>
                  </a:solidFill>
                </a:rPr>
                <a:t>Tumor Cell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63921" y="86880"/>
            <a:ext cx="4621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Immune Profiling DCIS</a:t>
            </a:r>
          </a:p>
          <a:p>
            <a:pPr algn="ctr"/>
            <a:r>
              <a:rPr lang="en-US" sz="1500" dirty="0">
                <a:solidFill>
                  <a:srgbClr val="0000FF"/>
                </a:solidFill>
                <a:latin typeface="+mj-lt"/>
                <a:cs typeface="Comic Sans MS"/>
              </a:rPr>
              <a:t>Multiplex Immunofluorescence and Multispectral Imaging</a:t>
            </a:r>
          </a:p>
          <a:p>
            <a:pPr algn="ctr"/>
            <a:r>
              <a:rPr lang="en-US" sz="1500" dirty="0">
                <a:solidFill>
                  <a:srgbClr val="0000FF"/>
                </a:solidFill>
                <a:latin typeface="+mj-lt"/>
                <a:cs typeface="Comic Sans MS"/>
              </a:rPr>
              <a:t>Vectra and </a:t>
            </a:r>
            <a:r>
              <a:rPr lang="en-US" sz="1500" dirty="0" err="1">
                <a:solidFill>
                  <a:srgbClr val="0000FF"/>
                </a:solidFill>
                <a:latin typeface="+mj-lt"/>
                <a:cs typeface="Comic Sans MS"/>
              </a:rPr>
              <a:t>inForm</a:t>
            </a:r>
            <a:r>
              <a:rPr lang="en-US" sz="1500" dirty="0">
                <a:solidFill>
                  <a:srgbClr val="0000FF"/>
                </a:solidFill>
                <a:latin typeface="+mj-lt"/>
                <a:cs typeface="Comic Sans MS"/>
              </a:rPr>
              <a:t> software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r="34444"/>
          <a:stretch/>
        </p:blipFill>
        <p:spPr>
          <a:xfrm>
            <a:off x="1200149" y="943039"/>
            <a:ext cx="3138164" cy="216211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611369" y="3476685"/>
            <a:ext cx="3678182" cy="1500411"/>
            <a:chOff x="954525" y="4610180"/>
            <a:chExt cx="4904242" cy="2000549"/>
          </a:xfrm>
        </p:grpSpPr>
        <p:sp>
          <p:nvSpPr>
            <p:cNvPr id="2" name="Rectangle 1"/>
            <p:cNvSpPr/>
            <p:nvPr/>
          </p:nvSpPr>
          <p:spPr>
            <a:xfrm>
              <a:off x="954525" y="4610180"/>
              <a:ext cx="1750906" cy="8002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cs typeface="Comic Sans MS"/>
                </a:rPr>
                <a:t>DCIS Cohort</a:t>
              </a:r>
            </a:p>
            <a:p>
              <a:pPr marL="257175" indent="-257175">
                <a:buFont typeface="Arial"/>
                <a:buChar char="•"/>
              </a:pPr>
              <a:r>
                <a:rPr lang="en-US" sz="1500" dirty="0">
                  <a:solidFill>
                    <a:srgbClr val="0000FF"/>
                  </a:solidFill>
                  <a:cs typeface="Comic Sans MS"/>
                </a:rPr>
                <a:t>103 cases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54525" y="5379621"/>
              <a:ext cx="4904242" cy="1231108"/>
              <a:chOff x="2136369" y="5530802"/>
              <a:chExt cx="4904242" cy="123110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36369" y="5530802"/>
                <a:ext cx="2707141" cy="123110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171450" lvl="1" indent="-171450">
                  <a:buFont typeface="Arial"/>
                  <a:buChar char="•"/>
                </a:pPr>
                <a:r>
                  <a:rPr lang="en-US" sz="1350" dirty="0">
                    <a:solidFill>
                      <a:srgbClr val="0000FF"/>
                    </a:solidFill>
                    <a:cs typeface="Comic Sans MS"/>
                  </a:rPr>
                  <a:t>Luminal A:  38 (37%)</a:t>
                </a:r>
              </a:p>
              <a:p>
                <a:pPr marL="171450" lvl="1" indent="-171450">
                  <a:buFont typeface="Arial"/>
                  <a:buChar char="•"/>
                </a:pPr>
                <a:r>
                  <a:rPr lang="en-US" sz="1350" dirty="0">
                    <a:solidFill>
                      <a:srgbClr val="0000FF"/>
                    </a:solidFill>
                    <a:cs typeface="Comic Sans MS"/>
                  </a:rPr>
                  <a:t>Luminal B:  33 (32%)</a:t>
                </a:r>
              </a:p>
              <a:p>
                <a:pPr marL="171450" lvl="1" indent="-171450">
                  <a:buFont typeface="Arial"/>
                  <a:buChar char="•"/>
                </a:pPr>
                <a:r>
                  <a:rPr lang="en-US" sz="1350" dirty="0">
                    <a:solidFill>
                      <a:srgbClr val="0000FF"/>
                    </a:solidFill>
                    <a:cs typeface="Comic Sans MS"/>
                  </a:rPr>
                  <a:t>HER2</a:t>
                </a:r>
                <a:r>
                  <a:rPr lang="en-US" sz="1350" baseline="30000" dirty="0">
                    <a:solidFill>
                      <a:srgbClr val="0000FF"/>
                    </a:solidFill>
                    <a:cs typeface="Comic Sans MS"/>
                  </a:rPr>
                  <a:t>+</a:t>
                </a:r>
                <a:r>
                  <a:rPr lang="en-US" sz="1350" dirty="0">
                    <a:solidFill>
                      <a:srgbClr val="0000FF"/>
                    </a:solidFill>
                    <a:cs typeface="Comic Sans MS"/>
                  </a:rPr>
                  <a:t>:  26 (25%)</a:t>
                </a:r>
              </a:p>
              <a:p>
                <a:pPr marL="171450" lvl="1" indent="-171450">
                  <a:buFont typeface="Arial"/>
                  <a:buChar char="•"/>
                </a:pPr>
                <a:r>
                  <a:rPr lang="en-US" sz="1350" dirty="0">
                    <a:solidFill>
                      <a:srgbClr val="0000FF"/>
                    </a:solidFill>
                    <a:cs typeface="Comic Sans MS"/>
                  </a:rPr>
                  <a:t>Triple Negative:  6 (6%)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838737" y="5530802"/>
                <a:ext cx="2201874" cy="95410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171450" lvl="1" indent="-171450">
                  <a:buFont typeface="Arial"/>
                  <a:buChar char="•"/>
                </a:pPr>
                <a:r>
                  <a:rPr lang="en-US" sz="1350" dirty="0">
                    <a:solidFill>
                      <a:srgbClr val="0000FF"/>
                    </a:solidFill>
                    <a:cs typeface="Comic Sans MS"/>
                  </a:rPr>
                  <a:t>Grade 1:  11 (11%)</a:t>
                </a:r>
              </a:p>
              <a:p>
                <a:pPr marL="171450" lvl="1" indent="-171450">
                  <a:buFont typeface="Arial"/>
                  <a:buChar char="•"/>
                </a:pPr>
                <a:r>
                  <a:rPr lang="en-US" sz="1350" dirty="0">
                    <a:solidFill>
                      <a:srgbClr val="0000FF"/>
                    </a:solidFill>
                    <a:cs typeface="Comic Sans MS"/>
                  </a:rPr>
                  <a:t>Grade 2:  44 (43%)</a:t>
                </a:r>
              </a:p>
              <a:p>
                <a:pPr marL="171450" lvl="1" indent="-171450">
                  <a:buFont typeface="Arial"/>
                  <a:buChar char="•"/>
                </a:pPr>
                <a:r>
                  <a:rPr lang="en-US" sz="1350" dirty="0">
                    <a:solidFill>
                      <a:srgbClr val="0000FF"/>
                    </a:solidFill>
                    <a:cs typeface="Comic Sans MS"/>
                  </a:rPr>
                  <a:t>Grade 3:  48 (46%)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456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1314 no infiltrat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9" y="428625"/>
            <a:ext cx="3086100" cy="2305391"/>
          </a:xfrm>
          <a:prstGeom prst="rect">
            <a:avLst/>
          </a:prstGeom>
        </p:spPr>
      </p:pic>
      <p:pic>
        <p:nvPicPr>
          <p:cNvPr id="5" name="Picture 4" descr="D7374 wall to wall DCI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406747"/>
            <a:ext cx="3086100" cy="2305391"/>
          </a:xfrm>
          <a:prstGeom prst="rect">
            <a:avLst/>
          </a:prstGeom>
        </p:spPr>
      </p:pic>
      <p:pic>
        <p:nvPicPr>
          <p:cNvPr id="6" name="Picture 5" descr="D8384 TAMs in DCIS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2792185"/>
            <a:ext cx="3086100" cy="2305391"/>
          </a:xfrm>
          <a:prstGeom prst="rect">
            <a:avLst/>
          </a:prstGeom>
        </p:spPr>
      </p:pic>
      <p:pic>
        <p:nvPicPr>
          <p:cNvPr id="7" name="Picture 6" descr="D0506 TILs in DCIS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792185"/>
            <a:ext cx="3086100" cy="2305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4896" y="2258353"/>
            <a:ext cx="478016" cy="90024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00FF00"/>
                </a:solidFill>
              </a:rPr>
              <a:t>CD3</a:t>
            </a:r>
            <a:endParaRPr lang="en-US" sz="1050" baseline="30000" dirty="0">
              <a:solidFill>
                <a:srgbClr val="00FF00"/>
              </a:solidFill>
            </a:endParaRPr>
          </a:p>
          <a:p>
            <a:pPr algn="ctr"/>
            <a:r>
              <a:rPr lang="en-US" sz="1050" dirty="0">
                <a:solidFill>
                  <a:srgbClr val="FF00FF"/>
                </a:solidFill>
              </a:rPr>
              <a:t>CD8</a:t>
            </a:r>
            <a:endParaRPr lang="en-US" sz="1050" baseline="30000" dirty="0">
              <a:solidFill>
                <a:srgbClr val="FF00FF"/>
              </a:solidFill>
            </a:endParaRPr>
          </a:p>
          <a:p>
            <a:pPr algn="ctr"/>
            <a:r>
              <a:rPr lang="en-US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PD-1</a:t>
            </a:r>
            <a:endParaRPr lang="en-US" sz="1050" baseline="30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050" dirty="0">
                <a:solidFill>
                  <a:srgbClr val="00FFFF"/>
                </a:solidFill>
              </a:rPr>
              <a:t>CD68</a:t>
            </a:r>
            <a:endParaRPr lang="en-US" sz="1050" baseline="30000" dirty="0">
              <a:solidFill>
                <a:srgbClr val="00FFFF"/>
              </a:solidFill>
            </a:endParaRPr>
          </a:p>
          <a:p>
            <a:pPr algn="ctr"/>
            <a:r>
              <a:rPr lang="en-US" sz="1050" dirty="0" err="1">
                <a:solidFill>
                  <a:srgbClr val="FFFF00"/>
                </a:solidFill>
              </a:rPr>
              <a:t>DClS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4599" y="31924"/>
            <a:ext cx="3694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cs typeface="Comic Sans MS"/>
              </a:rPr>
              <a:t>Immune Landscapes in DCIS (panel 2)</a:t>
            </a:r>
          </a:p>
        </p:txBody>
      </p:sp>
    </p:spTree>
    <p:extLst>
      <p:ext uri="{BB962C8B-B14F-4D97-AF65-F5344CB8AC3E}">
        <p14:creationId xmlns:p14="http://schemas.microsoft.com/office/powerpoint/2010/main" val="27603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0506 TLS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44" y="458562"/>
            <a:ext cx="6172200" cy="4610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18121" y="4068103"/>
            <a:ext cx="478016" cy="90024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00FF00"/>
                </a:solidFill>
              </a:rPr>
              <a:t>CD3</a:t>
            </a:r>
            <a:endParaRPr lang="en-US" sz="1050" baseline="30000" dirty="0">
              <a:solidFill>
                <a:srgbClr val="00FF00"/>
              </a:solidFill>
            </a:endParaRPr>
          </a:p>
          <a:p>
            <a:pPr algn="ctr"/>
            <a:r>
              <a:rPr lang="en-US" sz="1050" dirty="0">
                <a:solidFill>
                  <a:srgbClr val="FF00FF"/>
                </a:solidFill>
              </a:rPr>
              <a:t>CD8</a:t>
            </a:r>
            <a:endParaRPr lang="en-US" sz="1050" baseline="30000" dirty="0">
              <a:solidFill>
                <a:srgbClr val="FF00FF"/>
              </a:solidFill>
            </a:endParaRPr>
          </a:p>
          <a:p>
            <a:pPr algn="ctr"/>
            <a:r>
              <a:rPr lang="en-US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PD-1</a:t>
            </a:r>
            <a:endParaRPr lang="en-US" sz="1050" baseline="30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050" dirty="0">
                <a:solidFill>
                  <a:srgbClr val="00FFFF"/>
                </a:solidFill>
              </a:rPr>
              <a:t>CD68</a:t>
            </a:r>
            <a:endParaRPr lang="en-US" sz="1050" baseline="30000" dirty="0">
              <a:solidFill>
                <a:srgbClr val="00FFFF"/>
              </a:solidFill>
            </a:endParaRPr>
          </a:p>
          <a:p>
            <a:pPr algn="ctr"/>
            <a:r>
              <a:rPr lang="en-US" sz="1050" dirty="0" err="1">
                <a:solidFill>
                  <a:srgbClr val="FFFF00"/>
                </a:solidFill>
              </a:rPr>
              <a:t>DClS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6551" y="97638"/>
            <a:ext cx="355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Tertiary Lymphoid Structures in DCIS</a:t>
            </a:r>
          </a:p>
        </p:txBody>
      </p:sp>
    </p:spTree>
    <p:extLst>
      <p:ext uri="{BB962C8B-B14F-4D97-AF65-F5344CB8AC3E}">
        <p14:creationId xmlns:p14="http://schemas.microsoft.com/office/powerpoint/2010/main" val="3928938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5684" y="551167"/>
            <a:ext cx="3042011" cy="3851922"/>
            <a:chOff x="2187770" y="414004"/>
            <a:chExt cx="4451564" cy="5636758"/>
          </a:xfrm>
        </p:grpSpPr>
        <p:grpSp>
          <p:nvGrpSpPr>
            <p:cNvPr id="7" name="Group 6"/>
            <p:cNvGrpSpPr/>
            <p:nvPr/>
          </p:nvGrpSpPr>
          <p:grpSpPr>
            <a:xfrm>
              <a:off x="2187770" y="414004"/>
              <a:ext cx="3929776" cy="5564526"/>
              <a:chOff x="1844909" y="300831"/>
              <a:chExt cx="3929776" cy="556452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59086" t="15301" r="10577" b="34284"/>
              <a:stretch/>
            </p:blipFill>
            <p:spPr>
              <a:xfrm>
                <a:off x="3136816" y="1864271"/>
                <a:ext cx="2637869" cy="4001086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844909" y="1859921"/>
                <a:ext cx="1352966" cy="3933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T cells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CD3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CD8</a:t>
                </a:r>
                <a:r>
                  <a:rPr lang="en-US" sz="1050" baseline="30000" dirty="0"/>
                  <a:t>+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CD3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CD8</a:t>
                </a:r>
                <a:r>
                  <a:rPr lang="en-US" sz="1050" baseline="30000" dirty="0"/>
                  <a:t>-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CD68</a:t>
                </a:r>
                <a:r>
                  <a:rPr lang="en-US" sz="1050" baseline="30000" dirty="0"/>
                  <a:t>+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T cells (S)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CD3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CD8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 (S)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CD3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CD8</a:t>
                </a:r>
                <a:r>
                  <a:rPr lang="en-US" sz="1050" baseline="30000" dirty="0"/>
                  <a:t>-</a:t>
                </a:r>
                <a:r>
                  <a:rPr lang="en-US" sz="1050" dirty="0"/>
                  <a:t> (S)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CD68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(S)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Ki67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 TILs (S)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PDL1 (S)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T cells (D)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CD3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CD8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 (D)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CD3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CD8</a:t>
                </a:r>
                <a:r>
                  <a:rPr lang="en-US" sz="1050" baseline="30000" dirty="0"/>
                  <a:t>-</a:t>
                </a:r>
                <a:r>
                  <a:rPr lang="en-US" sz="1050" dirty="0"/>
                  <a:t> (D)</a:t>
                </a:r>
              </a:p>
              <a:p>
                <a:pPr algn="r">
                  <a:spcAft>
                    <a:spcPts val="225"/>
                  </a:spcAft>
                </a:pPr>
                <a:r>
                  <a:rPr lang="en-US" sz="1050" dirty="0"/>
                  <a:t>CD68</a:t>
                </a:r>
                <a:r>
                  <a:rPr lang="en-US" sz="1050" baseline="30000" dirty="0"/>
                  <a:t>+</a:t>
                </a:r>
                <a:r>
                  <a:rPr lang="en-US" sz="1050" dirty="0"/>
                  <a:t> (D)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 rot="16200000">
                <a:off x="3596163" y="-157342"/>
                <a:ext cx="1647115" cy="2563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225"/>
                  </a:spcAft>
                </a:pPr>
                <a:r>
                  <a:rPr lang="en-US" sz="1050" dirty="0"/>
                  <a:t>VNPI</a:t>
                </a:r>
              </a:p>
              <a:p>
                <a:pPr>
                  <a:spcAft>
                    <a:spcPts val="225"/>
                  </a:spcAft>
                </a:pPr>
                <a:r>
                  <a:rPr lang="en-US" sz="1050" dirty="0"/>
                  <a:t>Age</a:t>
                </a:r>
              </a:p>
              <a:p>
                <a:pPr>
                  <a:spcAft>
                    <a:spcPts val="225"/>
                  </a:spcAft>
                </a:pPr>
                <a:r>
                  <a:rPr lang="en-US" sz="1050" dirty="0"/>
                  <a:t>Size</a:t>
                </a:r>
              </a:p>
              <a:p>
                <a:pPr>
                  <a:spcAft>
                    <a:spcPts val="225"/>
                  </a:spcAft>
                </a:pPr>
                <a:r>
                  <a:rPr lang="en-US" sz="1050" dirty="0"/>
                  <a:t>Palpable</a:t>
                </a:r>
              </a:p>
              <a:p>
                <a:pPr>
                  <a:spcAft>
                    <a:spcPts val="225"/>
                  </a:spcAft>
                </a:pPr>
                <a:r>
                  <a:rPr lang="en-US" sz="1050" dirty="0"/>
                  <a:t>Grade</a:t>
                </a:r>
              </a:p>
              <a:p>
                <a:pPr>
                  <a:spcAft>
                    <a:spcPts val="225"/>
                  </a:spcAft>
                </a:pPr>
                <a:r>
                  <a:rPr lang="en-US" sz="1050" dirty="0" err="1"/>
                  <a:t>Comedonecrosis</a:t>
                </a:r>
                <a:endParaRPr lang="en-US" sz="1050" dirty="0"/>
              </a:p>
              <a:p>
                <a:pPr>
                  <a:spcAft>
                    <a:spcPts val="225"/>
                  </a:spcAft>
                </a:pPr>
                <a:r>
                  <a:rPr lang="en-US" sz="1050" dirty="0"/>
                  <a:t>HER2 status</a:t>
                </a:r>
              </a:p>
              <a:p>
                <a:pPr>
                  <a:spcAft>
                    <a:spcPts val="225"/>
                  </a:spcAft>
                </a:pPr>
                <a:r>
                  <a:rPr lang="en-US" sz="1050" dirty="0"/>
                  <a:t>HR status</a:t>
                </a:r>
              </a:p>
              <a:p>
                <a:pPr>
                  <a:spcAft>
                    <a:spcPts val="225"/>
                  </a:spcAft>
                </a:pPr>
                <a:r>
                  <a:rPr lang="en-US" sz="1050" dirty="0"/>
                  <a:t>Breast Density</a:t>
                </a: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7546" y="1899386"/>
              <a:ext cx="521788" cy="415137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143000" y="4518668"/>
            <a:ext cx="3906866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050" baseline="30000" dirty="0"/>
              <a:t>Dot color relates to the direction of the correlation (red negative, blue positive)</a:t>
            </a:r>
          </a:p>
          <a:p>
            <a:pPr marL="214313" indent="-214313">
              <a:buFont typeface="Arial"/>
              <a:buChar char="•"/>
            </a:pPr>
            <a:r>
              <a:rPr lang="en-US" sz="1050" baseline="30000" dirty="0"/>
              <a:t>Color intensity and size of dots relates to the strength of the correlation</a:t>
            </a:r>
          </a:p>
          <a:p>
            <a:pPr marL="214313" indent="-214313">
              <a:buFont typeface="Arial"/>
              <a:buChar char="•"/>
            </a:pPr>
            <a:r>
              <a:rPr lang="en-US" sz="1050" baseline="30000" dirty="0"/>
              <a:t>Only significant correlations are shown (Spearman’s p &lt; 0.05)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2292197" y="96830"/>
            <a:ext cx="4600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j-lt"/>
              </a:rPr>
              <a:t>Correlations Between Immune Cell Populations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+mj-lt"/>
              </a:rPr>
              <a:t>and </a:t>
            </a:r>
            <a:r>
              <a:rPr lang="en-US" dirty="0" err="1">
                <a:solidFill>
                  <a:srgbClr val="0000FF"/>
                </a:solidFill>
                <a:latin typeface="+mj-lt"/>
              </a:rPr>
              <a:t>Clinicopathologic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 Characteristics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275" y="1676736"/>
            <a:ext cx="3448050" cy="2066925"/>
          </a:xfrm>
          <a:prstGeom prst="rect">
            <a:avLst/>
          </a:prstGeom>
        </p:spPr>
      </p:pic>
      <p:sp>
        <p:nvSpPr>
          <p:cNvPr id="12" name="Rectangle 11"/>
          <p:cNvSpPr>
            <a:spLocks/>
          </p:cNvSpPr>
          <p:nvPr/>
        </p:nvSpPr>
        <p:spPr>
          <a:xfrm>
            <a:off x="1255685" y="1641984"/>
            <a:ext cx="2625952" cy="77495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1255685" y="2414526"/>
            <a:ext cx="2625952" cy="114528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1255685" y="3557146"/>
            <a:ext cx="2625952" cy="77495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935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958" y="273845"/>
            <a:ext cx="6239555" cy="994172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Increase in breast cancer rates driven by detection of early (localized) cancers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1459"/>
          <a:stretch/>
        </p:blipFill>
        <p:spPr>
          <a:xfrm>
            <a:off x="1681843" y="1437660"/>
            <a:ext cx="5847670" cy="3244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4813" y="4643471"/>
            <a:ext cx="1122590" cy="213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788" dirty="0" err="1"/>
              <a:t>Esserman</a:t>
            </a:r>
            <a:r>
              <a:rPr lang="en-US" sz="788" dirty="0"/>
              <a:t> JAMA 2009</a:t>
            </a:r>
          </a:p>
        </p:txBody>
      </p:sp>
      <p:sp>
        <p:nvSpPr>
          <p:cNvPr id="4" name="Oval 3"/>
          <p:cNvSpPr/>
          <p:nvPr/>
        </p:nvSpPr>
        <p:spPr>
          <a:xfrm>
            <a:off x="5445456" y="1037229"/>
            <a:ext cx="2688609" cy="315263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89863" y="1856096"/>
            <a:ext cx="1405719" cy="2060811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8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42652" y="608670"/>
            <a:ext cx="5432408" cy="2123480"/>
            <a:chOff x="228601" y="8229600"/>
            <a:chExt cx="9293079" cy="2831306"/>
          </a:xfrm>
        </p:grpSpPr>
        <p:sp>
          <p:nvSpPr>
            <p:cNvPr id="3" name="TextBox 2"/>
            <p:cNvSpPr txBox="1"/>
            <p:nvPr/>
          </p:nvSpPr>
          <p:spPr>
            <a:xfrm>
              <a:off x="228601" y="8229600"/>
              <a:ext cx="9144001" cy="1444346"/>
            </a:xfrm>
            <a:prstGeom prst="rect">
              <a:avLst/>
            </a:prstGeom>
            <a:noFill/>
          </p:spPr>
          <p:txBody>
            <a:bodyPr wrap="square" lIns="44084" tIns="22042" rIns="44084" bIns="22042" rtlCol="0">
              <a:spAutoFit/>
            </a:bodyPr>
            <a:lstStyle/>
            <a:p>
              <a:r>
                <a:rPr lang="en-US" sz="1350" b="1" dirty="0"/>
                <a:t>Agent: </a:t>
              </a:r>
              <a:r>
                <a:rPr lang="en-US" sz="1350" dirty="0" err="1"/>
                <a:t>Pembrolizumab</a:t>
              </a:r>
              <a:endParaRPr lang="en-US" sz="1350" dirty="0"/>
            </a:p>
            <a:p>
              <a:r>
                <a:rPr lang="en-US" sz="1350" b="1" dirty="0"/>
                <a:t>Administration: </a:t>
              </a:r>
              <a:r>
                <a:rPr lang="en-US" sz="1350" dirty="0" err="1"/>
                <a:t>Intralesional</a:t>
              </a:r>
              <a:r>
                <a:rPr lang="en-US" sz="1350" dirty="0"/>
                <a:t> injection directly into DCIS</a:t>
              </a:r>
            </a:p>
            <a:p>
              <a:r>
                <a:rPr lang="en-US" sz="1350" b="1" dirty="0"/>
                <a:t>How often: </a:t>
              </a:r>
              <a:r>
                <a:rPr lang="en-US" sz="1350" dirty="0"/>
                <a:t>Two doses, three weeks apart</a:t>
              </a:r>
            </a:p>
            <a:p>
              <a:r>
                <a:rPr lang="en-US" sz="1350" dirty="0"/>
                <a:t>	</a:t>
              </a:r>
            </a:p>
            <a:p>
              <a:r>
                <a:rPr lang="en-US" sz="1350" dirty="0"/>
                <a:t>Patients must have at least 2 of the following high risk features: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06400" y="9829800"/>
              <a:ext cx="2685669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3280" indent="-413280"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schemeClr val="accent1">
                      <a:lumMod val="50000"/>
                    </a:schemeClr>
                  </a:solidFill>
                </a:rPr>
                <a:t>High-grade</a:t>
              </a:r>
            </a:p>
            <a:p>
              <a:pPr marL="413280" indent="-413280"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schemeClr val="accent1">
                      <a:lumMod val="50000"/>
                    </a:schemeClr>
                  </a:solidFill>
                </a:rPr>
                <a:t>Palpable mass </a:t>
              </a:r>
            </a:p>
            <a:p>
              <a:pPr marL="413280" indent="-413280"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schemeClr val="accent1">
                      <a:lumMod val="50000"/>
                    </a:schemeClr>
                  </a:solidFill>
                </a:rPr>
                <a:t>Her2 positive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374881" y="9850061"/>
              <a:ext cx="6146799" cy="954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3280" indent="-413280"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schemeClr val="accent1">
                      <a:lumMod val="50000"/>
                    </a:schemeClr>
                  </a:solidFill>
                </a:rPr>
                <a:t>Hormone receptor negative (less than 1%)</a:t>
              </a:r>
            </a:p>
            <a:p>
              <a:pPr marL="413280" indent="-413280"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schemeClr val="accent1">
                      <a:lumMod val="50000"/>
                    </a:schemeClr>
                  </a:solidFill>
                </a:rPr>
                <a:t>Young age (less than 45 years old)</a:t>
              </a:r>
            </a:p>
            <a:p>
              <a:pPr marL="413280" indent="-413280"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schemeClr val="accent1">
                      <a:lumMod val="50000"/>
                    </a:schemeClr>
                  </a:solidFill>
                </a:rPr>
                <a:t>Large size (greater than 5 cm)</a:t>
              </a: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242412" y="2897050"/>
            <a:ext cx="6634764" cy="1572580"/>
            <a:chOff x="10617701" y="21753322"/>
            <a:chExt cx="17577732" cy="4166295"/>
          </a:xfrm>
        </p:grpSpPr>
        <p:grpSp>
          <p:nvGrpSpPr>
            <p:cNvPr id="7" name="Group 6"/>
            <p:cNvGrpSpPr/>
            <p:nvPr/>
          </p:nvGrpSpPr>
          <p:grpSpPr>
            <a:xfrm>
              <a:off x="10617701" y="21753322"/>
              <a:ext cx="17577732" cy="1208944"/>
              <a:chOff x="10170057" y="8378801"/>
              <a:chExt cx="17029553" cy="1208944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10170057" y="8378801"/>
                <a:ext cx="5027619" cy="975012"/>
              </a:xfrm>
              <a:custGeom>
                <a:avLst/>
                <a:gdLst>
                  <a:gd name="connsiteX0" fmla="*/ 0 w 5027619"/>
                  <a:gd name="connsiteY0" fmla="*/ 0 h 975012"/>
                  <a:gd name="connsiteX1" fmla="*/ 5027619 w 5027619"/>
                  <a:gd name="connsiteY1" fmla="*/ 0 h 975012"/>
                  <a:gd name="connsiteX2" fmla="*/ 5027619 w 5027619"/>
                  <a:gd name="connsiteY2" fmla="*/ 975012 h 975012"/>
                  <a:gd name="connsiteX3" fmla="*/ 0 w 5027619"/>
                  <a:gd name="connsiteY3" fmla="*/ 975012 h 975012"/>
                  <a:gd name="connsiteX4" fmla="*/ 0 w 5027619"/>
                  <a:gd name="connsiteY4" fmla="*/ 0 h 97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7619" h="975012">
                    <a:moveTo>
                      <a:pt x="0" y="0"/>
                    </a:moveTo>
                    <a:lnTo>
                      <a:pt x="5027619" y="0"/>
                    </a:lnTo>
                    <a:lnTo>
                      <a:pt x="5027619" y="975012"/>
                    </a:lnTo>
                    <a:lnTo>
                      <a:pt x="0" y="975012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1"/>
                </a:solidFill>
              </a:ln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13335" tIns="13335" rIns="13335" bIns="13335" numCol="1" spcCol="1270" anchor="ctr" anchorCtr="0">
                <a:noAutofit/>
              </a:bodyPr>
              <a:lstStyle/>
              <a:p>
                <a:pPr algn="ctr" defTabSz="685800">
                  <a:spcBef>
                    <a:spcPct val="0"/>
                  </a:spcBef>
                  <a:defRPr/>
                </a:pPr>
                <a:r>
                  <a:rPr lang="en-US" sz="1050" dirty="0"/>
                  <a:t>Biopsy proven high-risk DCIS</a:t>
                </a: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16100285" y="8378801"/>
                <a:ext cx="5027619" cy="1208944"/>
              </a:xfrm>
              <a:custGeom>
                <a:avLst/>
                <a:gdLst>
                  <a:gd name="connsiteX0" fmla="*/ 0 w 5027619"/>
                  <a:gd name="connsiteY0" fmla="*/ 0 h 1442875"/>
                  <a:gd name="connsiteX1" fmla="*/ 5027619 w 5027619"/>
                  <a:gd name="connsiteY1" fmla="*/ 0 h 1442875"/>
                  <a:gd name="connsiteX2" fmla="*/ 5027619 w 5027619"/>
                  <a:gd name="connsiteY2" fmla="*/ 1442875 h 1442875"/>
                  <a:gd name="connsiteX3" fmla="*/ 0 w 5027619"/>
                  <a:gd name="connsiteY3" fmla="*/ 1442875 h 1442875"/>
                  <a:gd name="connsiteX4" fmla="*/ 0 w 5027619"/>
                  <a:gd name="connsiteY4" fmla="*/ 0 h 14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7619" h="1442875">
                    <a:moveTo>
                      <a:pt x="0" y="0"/>
                    </a:moveTo>
                    <a:lnTo>
                      <a:pt x="5027619" y="0"/>
                    </a:lnTo>
                    <a:lnTo>
                      <a:pt x="5027619" y="1442875"/>
                    </a:lnTo>
                    <a:lnTo>
                      <a:pt x="0" y="1442875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12383" tIns="12383" rIns="12383" bIns="12383" numCol="1" spcCol="1270" anchor="ctr" anchorCtr="0">
                <a:noAutofit/>
              </a:bodyPr>
              <a:lstStyle/>
              <a:p>
                <a:pPr algn="ctr" defTabSz="8667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dirty="0" err="1"/>
                  <a:t>Intralesional</a:t>
                </a:r>
                <a:r>
                  <a:rPr lang="en-US" sz="1050" dirty="0"/>
                  <a:t> injection of </a:t>
                </a:r>
                <a:r>
                  <a:rPr lang="en-US" sz="1050" dirty="0" err="1"/>
                  <a:t>pembrolizumab</a:t>
                </a:r>
                <a:r>
                  <a:rPr lang="en-US" sz="1050" dirty="0"/>
                  <a:t> x 2 </a:t>
                </a:r>
              </a:p>
              <a:p>
                <a:pPr algn="ctr" defTabSz="8667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dirty="0"/>
                  <a:t>(9-18 patients)</a:t>
                </a: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2171991" y="8477986"/>
                <a:ext cx="5027619" cy="908707"/>
              </a:xfrm>
              <a:custGeom>
                <a:avLst/>
                <a:gdLst>
                  <a:gd name="connsiteX0" fmla="*/ 0 w 5027619"/>
                  <a:gd name="connsiteY0" fmla="*/ 0 h 908707"/>
                  <a:gd name="connsiteX1" fmla="*/ 5027619 w 5027619"/>
                  <a:gd name="connsiteY1" fmla="*/ 0 h 908707"/>
                  <a:gd name="connsiteX2" fmla="*/ 5027619 w 5027619"/>
                  <a:gd name="connsiteY2" fmla="*/ 908707 h 908707"/>
                  <a:gd name="connsiteX3" fmla="*/ 0 w 5027619"/>
                  <a:gd name="connsiteY3" fmla="*/ 908707 h 908707"/>
                  <a:gd name="connsiteX4" fmla="*/ 0 w 5027619"/>
                  <a:gd name="connsiteY4" fmla="*/ 0 h 908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7619" h="908707">
                    <a:moveTo>
                      <a:pt x="0" y="0"/>
                    </a:moveTo>
                    <a:lnTo>
                      <a:pt x="5027619" y="0"/>
                    </a:lnTo>
                    <a:lnTo>
                      <a:pt x="5027619" y="908707"/>
                    </a:lnTo>
                    <a:lnTo>
                      <a:pt x="0" y="908707"/>
                    </a:lnTo>
                    <a:lnTo>
                      <a:pt x="0" y="0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13335" tIns="13335" rIns="13335" bIns="13335" numCol="1" spcCol="1270" anchor="ctr" anchorCtr="0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dirty="0"/>
                  <a:t>Surgery 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7598313" y="23631232"/>
              <a:ext cx="3999756" cy="1394999"/>
              <a:chOff x="17273677" y="17137291"/>
              <a:chExt cx="3999756" cy="139499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7273677" y="17137291"/>
                <a:ext cx="3999756" cy="1394999"/>
                <a:chOff x="23963499" y="34236761"/>
                <a:chExt cx="5333008" cy="2789998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963499" y="34236761"/>
                  <a:ext cx="4549319" cy="2789998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238159" y="34247720"/>
                  <a:ext cx="3058348" cy="2771185"/>
                </a:xfrm>
                <a:prstGeom prst="rect">
                  <a:avLst/>
                </a:prstGeom>
              </p:spPr>
            </p:pic>
          </p:grpSp>
          <p:sp>
            <p:nvSpPr>
              <p:cNvPr id="23" name="Rounded Rectangle 22"/>
              <p:cNvSpPr/>
              <p:nvPr/>
            </p:nvSpPr>
            <p:spPr>
              <a:xfrm>
                <a:off x="17287214" y="17150959"/>
                <a:ext cx="3986219" cy="1370310"/>
              </a:xfrm>
              <a:prstGeom prst="roundRect">
                <a:avLst>
                  <a:gd name="adj" fmla="val 3170"/>
                </a:avLst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084" tIns="22042" rIns="44084" bIns="22042" spcCol="0"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4794400" y="22357800"/>
              <a:ext cx="10405487" cy="3561817"/>
              <a:chOff x="14346756" y="8983279"/>
              <a:chExt cx="10405486" cy="356181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4346756" y="8983279"/>
                <a:ext cx="10405486" cy="3561817"/>
                <a:chOff x="6323924" y="28265324"/>
                <a:chExt cx="14192706" cy="7123631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7465596" y="28265324"/>
                  <a:ext cx="13051034" cy="7123631"/>
                  <a:chOff x="7465596" y="28265324"/>
                  <a:chExt cx="13051034" cy="7123631"/>
                </a:xfrm>
              </p:grpSpPr>
              <p:sp>
                <p:nvSpPr>
                  <p:cNvPr id="17" name="Rectangle 16"/>
                  <p:cNvSpPr/>
                  <p:nvPr/>
                </p:nvSpPr>
                <p:spPr>
                  <a:xfrm>
                    <a:off x="8750907" y="34043537"/>
                    <a:ext cx="11765723" cy="134541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050" dirty="0"/>
                      <a:t>Tissue sections prepared for immunologic assays</a:t>
                    </a:r>
                  </a:p>
                </p:txBody>
              </p:sp>
              <p:cxnSp>
                <p:nvCxnSpPr>
                  <p:cNvPr id="18" name="Straight Arrow Connector 17"/>
                  <p:cNvCxnSpPr/>
                  <p:nvPr/>
                </p:nvCxnSpPr>
                <p:spPr>
                  <a:xfrm>
                    <a:off x="7705294" y="28265324"/>
                    <a:ext cx="1284595" cy="0"/>
                  </a:xfrm>
                  <a:prstGeom prst="straightConnector1">
                    <a:avLst/>
                  </a:prstGeom>
                  <a:ln w="38100" cmpd="sng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/>
                  <p:cNvCxnSpPr/>
                  <p:nvPr/>
                </p:nvCxnSpPr>
                <p:spPr>
                  <a:xfrm>
                    <a:off x="16047258" y="28266400"/>
                    <a:ext cx="1476960" cy="18344"/>
                  </a:xfrm>
                  <a:prstGeom prst="straightConnector1">
                    <a:avLst/>
                  </a:prstGeom>
                  <a:ln w="38100" cmpd="sng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/>
                  <p:nvPr/>
                </p:nvCxnSpPr>
                <p:spPr>
                  <a:xfrm>
                    <a:off x="7465596" y="29006404"/>
                    <a:ext cx="0" cy="5110722"/>
                  </a:xfrm>
                  <a:prstGeom prst="straightConnector1">
                    <a:avLst/>
                  </a:prstGeom>
                  <a:ln w="38100" cmpd="sng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/>
                  <p:cNvCxnSpPr/>
                  <p:nvPr/>
                </p:nvCxnSpPr>
                <p:spPr>
                  <a:xfrm>
                    <a:off x="19424522" y="29072164"/>
                    <a:ext cx="0" cy="5044962"/>
                  </a:xfrm>
                  <a:prstGeom prst="straightConnector1">
                    <a:avLst/>
                  </a:prstGeom>
                  <a:ln w="38100" cmpd="sng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TextBox 14"/>
                <p:cNvSpPr txBox="1"/>
                <p:nvPr/>
              </p:nvSpPr>
              <p:spPr>
                <a:xfrm rot="16200000">
                  <a:off x="4684643" y="31154348"/>
                  <a:ext cx="4112697" cy="834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  core biopsy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 rot="5400000">
                  <a:off x="17199587" y="31214090"/>
                  <a:ext cx="5531157" cy="834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surgical  specimen</a:t>
                  </a: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14966022" y="11942630"/>
                <a:ext cx="9578797" cy="52733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2128444" y="96830"/>
            <a:ext cx="4928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j-lt"/>
              </a:rPr>
              <a:t>Modulating the Immune Microenvironment in DCIS</a:t>
            </a:r>
          </a:p>
        </p:txBody>
      </p:sp>
      <p:pic>
        <p:nvPicPr>
          <p:cNvPr id="35" name="Picture 34" descr="P5 pre Panel 1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3"/>
          <a:stretch/>
        </p:blipFill>
        <p:spPr>
          <a:xfrm>
            <a:off x="1690483" y="3324793"/>
            <a:ext cx="911867" cy="1028700"/>
          </a:xfrm>
          <a:prstGeom prst="rect">
            <a:avLst/>
          </a:prstGeom>
        </p:spPr>
      </p:pic>
      <p:pic>
        <p:nvPicPr>
          <p:cNvPr id="38" name="Picture 37" descr="P5 post Panel 1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26316"/>
          <a:stretch/>
        </p:blipFill>
        <p:spPr>
          <a:xfrm>
            <a:off x="6830155" y="3317507"/>
            <a:ext cx="911869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2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5512" y="87228"/>
            <a:ext cx="647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100" dirty="0" err="1">
                <a:solidFill>
                  <a:srgbClr val="0000FF"/>
                </a:solidFill>
                <a:latin typeface="+mj-lt"/>
              </a:rPr>
              <a:t>Intralesional</a:t>
            </a:r>
            <a:r>
              <a:rPr lang="en-US" altLang="en-US" sz="2100" dirty="0">
                <a:solidFill>
                  <a:srgbClr val="0000FF"/>
                </a:solidFill>
                <a:latin typeface="+mj-lt"/>
              </a:rPr>
              <a:t> injection of </a:t>
            </a:r>
            <a:r>
              <a:rPr lang="en-US" altLang="en-US" sz="2100" dirty="0" err="1">
                <a:solidFill>
                  <a:srgbClr val="0000FF"/>
                </a:solidFill>
                <a:latin typeface="+mj-lt"/>
              </a:rPr>
              <a:t>pembrolizumab</a:t>
            </a:r>
            <a:r>
              <a:rPr lang="en-US" altLang="en-US" sz="2100" dirty="0">
                <a:solidFill>
                  <a:srgbClr val="0000FF"/>
                </a:solidFill>
                <a:latin typeface="+mj-lt"/>
              </a:rPr>
              <a:t> (anti-PD-1) </a:t>
            </a:r>
          </a:p>
          <a:p>
            <a:pPr algn="ctr">
              <a:defRPr/>
            </a:pPr>
            <a:r>
              <a:rPr lang="en-US" altLang="en-US" sz="2100" dirty="0">
                <a:solidFill>
                  <a:srgbClr val="0000FF"/>
                </a:solidFill>
                <a:latin typeface="+mj-lt"/>
              </a:rPr>
              <a:t>induces increase in immune infiltrates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5342" y="3692219"/>
            <a:ext cx="723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Panel 1:  CD3 (green); CD20 (red); CD117 (magenta); Ki67 (cyan); cytokeratin (yellow)</a:t>
            </a:r>
          </a:p>
          <a:p>
            <a:r>
              <a:rPr lang="en-US" sz="1600" dirty="0"/>
              <a:t>Panel 2:  CD3 (green); CD8 (magenta); CK &amp; Ki67 (yellow)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13186" y="868576"/>
            <a:ext cx="2228850" cy="2835104"/>
            <a:chOff x="93581" y="1602600"/>
            <a:chExt cx="2971800" cy="3780139"/>
          </a:xfrm>
        </p:grpSpPr>
        <p:pic>
          <p:nvPicPr>
            <p:cNvPr id="15" name="Picture 14" descr="P5 pre Panel 1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23"/>
            <a:stretch/>
          </p:blipFill>
          <p:spPr>
            <a:xfrm>
              <a:off x="93581" y="2030177"/>
              <a:ext cx="2971800" cy="335256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84420" y="1602600"/>
              <a:ext cx="1881113" cy="4514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Pre-</a:t>
              </a:r>
              <a:r>
                <a:rPr lang="en-US" sz="1600" dirty="0" err="1"/>
                <a:t>Tx</a:t>
              </a:r>
              <a:r>
                <a:rPr lang="en-US" sz="1600" dirty="0"/>
                <a:t>: Panel 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69107" y="868576"/>
            <a:ext cx="2228850" cy="2835104"/>
            <a:chOff x="3101476" y="1602600"/>
            <a:chExt cx="2971800" cy="3780139"/>
          </a:xfrm>
        </p:grpSpPr>
        <p:pic>
          <p:nvPicPr>
            <p:cNvPr id="14" name="Picture 13" descr="P5 post Panel 1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r="26316"/>
            <a:stretch/>
          </p:blipFill>
          <p:spPr>
            <a:xfrm>
              <a:off x="3101476" y="2030177"/>
              <a:ext cx="2971800" cy="335256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784295" y="1602600"/>
              <a:ext cx="1978919" cy="4514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Post-</a:t>
              </a:r>
              <a:r>
                <a:rPr lang="en-US" sz="1600" dirty="0" err="1"/>
                <a:t>Tx</a:t>
              </a:r>
              <a:r>
                <a:rPr lang="en-US" sz="1600" dirty="0"/>
                <a:t>: Panel 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27039" y="908332"/>
            <a:ext cx="2257932" cy="2795348"/>
            <a:chOff x="6112052" y="1655608"/>
            <a:chExt cx="3010576" cy="3727131"/>
          </a:xfrm>
        </p:grpSpPr>
        <p:pic>
          <p:nvPicPr>
            <p:cNvPr id="12" name="Picture 11" descr="P5 post Panel 2.tif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9" r="3314"/>
            <a:stretch/>
          </p:blipFill>
          <p:spPr>
            <a:xfrm>
              <a:off x="6112052" y="2030177"/>
              <a:ext cx="2971800" cy="335256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784168" y="1655608"/>
              <a:ext cx="2338460" cy="451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Post-</a:t>
              </a:r>
              <a:r>
                <a:rPr lang="en-US" sz="1600" dirty="0" err="1"/>
                <a:t>Tx</a:t>
              </a:r>
              <a:r>
                <a:rPr lang="en-US" sz="1600" dirty="0"/>
                <a:t>: Panel 2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005342" y="4372139"/>
            <a:ext cx="66813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altLang="en-US" sz="1400" dirty="0">
                <a:latin typeface="Franklin Gothic Book" charset="0"/>
                <a:ea typeface="Franklin Gothic Book" charset="0"/>
                <a:cs typeface="Franklin Gothic Book" charset="0"/>
              </a:rPr>
              <a:t>Three of five patients demonstrated a significant increase in total CD3</a:t>
            </a:r>
            <a:r>
              <a:rPr lang="en-US" altLang="en-US" sz="1400" baseline="30000" dirty="0">
                <a:latin typeface="Franklin Gothic Book" charset="0"/>
                <a:ea typeface="Franklin Gothic Book" charset="0"/>
                <a:cs typeface="Franklin Gothic Book" charset="0"/>
              </a:rPr>
              <a:t>+</a:t>
            </a:r>
            <a:r>
              <a:rPr lang="en-US" altLang="en-US" sz="1400" dirty="0">
                <a:latin typeface="Franklin Gothic Book" charset="0"/>
                <a:ea typeface="Franklin Gothic Book" charset="0"/>
                <a:cs typeface="Franklin Gothic Book" charset="0"/>
              </a:rPr>
              <a:t> T cells as well as CD8</a:t>
            </a:r>
            <a:r>
              <a:rPr lang="en-US" altLang="en-US" sz="1400" baseline="30000" dirty="0">
                <a:latin typeface="Franklin Gothic Book" charset="0"/>
                <a:ea typeface="Franklin Gothic Book" charset="0"/>
                <a:cs typeface="Franklin Gothic Book" charset="0"/>
              </a:rPr>
              <a:t>+</a:t>
            </a:r>
            <a:r>
              <a:rPr lang="en-US" altLang="en-US" sz="1400" dirty="0">
                <a:latin typeface="Franklin Gothic Book" charset="0"/>
                <a:ea typeface="Franklin Gothic Book" charset="0"/>
                <a:cs typeface="Franklin Gothic Book" charset="0"/>
              </a:rPr>
              <a:t> T cells, one patient showed a modest increase in T cell infiltrate</a:t>
            </a:r>
          </a:p>
          <a:p>
            <a:pPr marL="214313" indent="-214313">
              <a:buFont typeface="Arial"/>
              <a:buChar char="•"/>
            </a:pPr>
            <a:r>
              <a:rPr lang="en-US" sz="1400" dirty="0">
                <a:latin typeface="Franklin Gothic Book" charset="0"/>
                <a:ea typeface="Franklin Gothic Book" charset="0"/>
                <a:cs typeface="Franklin Gothic Book" charset="0"/>
              </a:rPr>
              <a:t>Well tolerated; no systemic toxicity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30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5512" y="287253"/>
            <a:ext cx="6477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100" dirty="0">
                <a:solidFill>
                  <a:srgbClr val="0000FF"/>
                </a:solidFill>
              </a:rPr>
              <a:t>But not in all cases...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457531" y="1005143"/>
            <a:ext cx="2228850" cy="2729433"/>
            <a:chOff x="3860741" y="1683090"/>
            <a:chExt cx="2525522" cy="3092735"/>
          </a:xfrm>
        </p:grpSpPr>
        <p:sp>
          <p:nvSpPr>
            <p:cNvPr id="36" name="Rectangle 35"/>
            <p:cNvSpPr/>
            <p:nvPr/>
          </p:nvSpPr>
          <p:spPr>
            <a:xfrm>
              <a:off x="4049519" y="1683090"/>
              <a:ext cx="1455713" cy="3400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Post-</a:t>
              </a:r>
              <a:r>
                <a:rPr lang="en-US" sz="1350" dirty="0" err="1"/>
                <a:t>Tx</a:t>
              </a:r>
              <a:r>
                <a:rPr lang="en-US" sz="1350" dirty="0"/>
                <a:t>: Panel 1</a:t>
              </a:r>
            </a:p>
          </p:txBody>
        </p:sp>
        <p:pic>
          <p:nvPicPr>
            <p:cNvPr id="37" name="Picture 36" descr="P4 pos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9" r="13121"/>
            <a:stretch/>
          </p:blipFill>
          <p:spPr>
            <a:xfrm>
              <a:off x="3860741" y="2111044"/>
              <a:ext cx="2525522" cy="2664781"/>
            </a:xfrm>
            <a:prstGeom prst="rect">
              <a:avLst/>
            </a:prstGeom>
          </p:spPr>
        </p:pic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758552" y="1005143"/>
            <a:ext cx="2228850" cy="2746538"/>
            <a:chOff x="6535069" y="1683090"/>
            <a:chExt cx="2525522" cy="3112117"/>
          </a:xfrm>
        </p:grpSpPr>
        <p:sp>
          <p:nvSpPr>
            <p:cNvPr id="38" name="Rectangle 37"/>
            <p:cNvSpPr/>
            <p:nvPr/>
          </p:nvSpPr>
          <p:spPr>
            <a:xfrm>
              <a:off x="6683876" y="1683090"/>
              <a:ext cx="1455713" cy="3400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Post-</a:t>
              </a:r>
              <a:r>
                <a:rPr lang="en-US" sz="1350" dirty="0" err="1"/>
                <a:t>Tx</a:t>
              </a:r>
              <a:r>
                <a:rPr lang="en-US" sz="1350" dirty="0"/>
                <a:t>: Panel 2</a:t>
              </a:r>
            </a:p>
          </p:txBody>
        </p:sp>
        <p:pic>
          <p:nvPicPr>
            <p:cNvPr id="39" name="Picture 38" descr="P4 post1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1" r="12566"/>
            <a:stretch/>
          </p:blipFill>
          <p:spPr>
            <a:xfrm>
              <a:off x="6535069" y="2111044"/>
              <a:ext cx="2525522" cy="2684163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74487" y="1005143"/>
            <a:ext cx="2228850" cy="2826050"/>
            <a:chOff x="1231474" y="1683090"/>
            <a:chExt cx="2525522" cy="3202213"/>
          </a:xfrm>
        </p:grpSpPr>
        <p:sp>
          <p:nvSpPr>
            <p:cNvPr id="40" name="Rectangle 39"/>
            <p:cNvSpPr/>
            <p:nvPr/>
          </p:nvSpPr>
          <p:spPr>
            <a:xfrm>
              <a:off x="1526541" y="1683090"/>
              <a:ext cx="1387126" cy="3400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Pre-</a:t>
              </a:r>
              <a:r>
                <a:rPr lang="en-US" sz="1350" dirty="0" err="1"/>
                <a:t>Tx</a:t>
              </a:r>
              <a:r>
                <a:rPr lang="en-US" sz="1350" dirty="0"/>
                <a:t>: Panel 1</a:t>
              </a:r>
            </a:p>
          </p:txBody>
        </p:sp>
        <p:pic>
          <p:nvPicPr>
            <p:cNvPr id="41" name="Picture 40" descr="P4 pre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4" r="17237"/>
            <a:stretch/>
          </p:blipFill>
          <p:spPr>
            <a:xfrm>
              <a:off x="1231474" y="2111044"/>
              <a:ext cx="2525522" cy="2774259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953722" y="3985299"/>
            <a:ext cx="723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Panel 1:  CD3 (green); CD20 (red); CD117 (magenta); Ki67 (cyan); cytokeratin (yellow)</a:t>
            </a:r>
          </a:p>
          <a:p>
            <a:r>
              <a:rPr lang="en-US" sz="1600" dirty="0"/>
              <a:t>Panel 2:  CD3 (green); CD8 (magenta); CK &amp; Ki67 (yellow)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58BA5-F32C-624C-8AEE-6259668C0478}"/>
              </a:ext>
            </a:extLst>
          </p:cNvPr>
          <p:cNvSpPr txBox="1"/>
          <p:nvPr/>
        </p:nvSpPr>
        <p:spPr>
          <a:xfrm>
            <a:off x="3377398" y="4774168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 #8</a:t>
            </a:r>
          </a:p>
        </p:txBody>
      </p:sp>
    </p:spTree>
    <p:extLst>
      <p:ext uri="{BB962C8B-B14F-4D97-AF65-F5344CB8AC3E}">
        <p14:creationId xmlns:p14="http://schemas.microsoft.com/office/powerpoint/2010/main" val="38571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1101" y="391823"/>
            <a:ext cx="67913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Additional multiplex panels are being developed/optimized (</a:t>
            </a:r>
            <a:r>
              <a:rPr lang="en-US" altLang="en-US" sz="1200" dirty="0" err="1">
                <a:latin typeface="Franklin Gothic Book" charset="0"/>
                <a:ea typeface="Franklin Gothic Book" charset="0"/>
                <a:cs typeface="Franklin Gothic Book" charset="0"/>
              </a:rPr>
              <a:t>eg</a:t>
            </a: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. a myeloid/dendritic cell panel)</a:t>
            </a:r>
          </a:p>
          <a:p>
            <a:pPr marL="214313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DCIS retrospective cohort:  Panel 1 to be run soon</a:t>
            </a:r>
          </a:p>
          <a:p>
            <a:pPr marL="214313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DCIS </a:t>
            </a:r>
            <a:r>
              <a:rPr lang="en-US" altLang="en-US" sz="1200" dirty="0" err="1">
                <a:latin typeface="Franklin Gothic Book" charset="0"/>
                <a:ea typeface="Franklin Gothic Book" charset="0"/>
                <a:cs typeface="Franklin Gothic Book" charset="0"/>
              </a:rPr>
              <a:t>pembrolizumab</a:t>
            </a: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 study</a:t>
            </a:r>
          </a:p>
          <a:p>
            <a:pPr marL="557213" lvl="1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Following the dose escalation phase, a “time escalation” phase will begin in which patients are given multiple doses over time of the highest dose achieved in the dose escalation phase.</a:t>
            </a:r>
          </a:p>
          <a:p>
            <a:pPr marL="214313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Longitudinal Studies:  Most molecular studies are not designed to study progression over time</a:t>
            </a:r>
          </a:p>
          <a:p>
            <a:pPr marL="557213" lvl="1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Within patients synchronous DCIS+IDC</a:t>
            </a:r>
          </a:p>
          <a:p>
            <a:pPr marL="557213" lvl="1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Between patients pure DCIS vs. micro-invasion vs. IDC</a:t>
            </a:r>
          </a:p>
          <a:p>
            <a:pPr marL="557213" lvl="1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Between patients high-grade </a:t>
            </a:r>
            <a:r>
              <a:rPr lang="en-US" altLang="en-US" sz="1200" dirty="0" err="1">
                <a:latin typeface="Franklin Gothic Book" charset="0"/>
                <a:ea typeface="Franklin Gothic Book" charset="0"/>
                <a:cs typeface="Franklin Gothic Book" charset="0"/>
              </a:rPr>
              <a:t>vs</a:t>
            </a: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 low-grade</a:t>
            </a:r>
          </a:p>
          <a:p>
            <a:pPr marL="557213" lvl="1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Multiple </a:t>
            </a:r>
            <a:r>
              <a:rPr lang="en-US" altLang="en-US" sz="1200" dirty="0" err="1">
                <a:latin typeface="Franklin Gothic Book" charset="0"/>
                <a:ea typeface="Franklin Gothic Book" charset="0"/>
                <a:cs typeface="Franklin Gothic Book" charset="0"/>
              </a:rPr>
              <a:t>ipsilateral</a:t>
            </a: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 specimen over time (&gt;5 years) offer exceptional opportunity to assess changes overtime with only a few patients.</a:t>
            </a:r>
          </a:p>
          <a:p>
            <a:pPr marL="900113" lvl="2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Multiplex immune profiling</a:t>
            </a:r>
          </a:p>
          <a:p>
            <a:pPr marL="900113" lvl="2" indent="-214313">
              <a:buFont typeface="Arial"/>
              <a:buChar char="•"/>
            </a:pPr>
            <a:r>
              <a:rPr lang="en-US" alt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TCR repertoire analyses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1375" y="55349"/>
            <a:ext cx="23907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0000FF"/>
                </a:solidFill>
                <a:latin typeface="+mj-lt"/>
              </a:rPr>
              <a:t>Ongoing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13A79B-1617-6B40-9181-B229D957EBE4}"/>
              </a:ext>
            </a:extLst>
          </p:cNvPr>
          <p:cNvSpPr txBox="1"/>
          <p:nvPr/>
        </p:nvSpPr>
        <p:spPr>
          <a:xfrm>
            <a:off x="1143000" y="4866501"/>
            <a:ext cx="15600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/>
              <a:t>Hisrst</a:t>
            </a:r>
            <a:r>
              <a:rPr lang="en-US" sz="900" i="1" dirty="0"/>
              <a:t>, </a:t>
            </a:r>
            <a:r>
              <a:rPr lang="en-US" sz="900" i="1" dirty="0" err="1"/>
              <a:t>Iaconetti</a:t>
            </a:r>
            <a:r>
              <a:rPr lang="en-US" sz="900" i="1" dirty="0"/>
              <a:t>, Harismendy </a:t>
            </a:r>
          </a:p>
        </p:txBody>
      </p:sp>
      <p:pic>
        <p:nvPicPr>
          <p:cNvPr id="10" name="Picture 9" descr="longitudinal figu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6" b="3176"/>
          <a:stretch/>
        </p:blipFill>
        <p:spPr>
          <a:xfrm>
            <a:off x="2276475" y="2854316"/>
            <a:ext cx="5724525" cy="22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79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01" y="104480"/>
            <a:ext cx="7886700" cy="994172"/>
          </a:xfrm>
        </p:spPr>
        <p:txBody>
          <a:bodyPr/>
          <a:lstStyle/>
          <a:p>
            <a:r>
              <a:rPr lang="en-US" dirty="0"/>
              <a:t>U01 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36" y="1024054"/>
            <a:ext cx="1463167" cy="754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303" y="1024054"/>
            <a:ext cx="2144454" cy="685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337" y="1086340"/>
            <a:ext cx="1533151" cy="510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910" y="4350680"/>
            <a:ext cx="3518187" cy="458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456" y="2167868"/>
            <a:ext cx="2969465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Laura Esserman- 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PI</a:t>
            </a:r>
          </a:p>
          <a:p>
            <a:pPr fontAlgn="b"/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Gillian Hirst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-U01 Project Manager</a:t>
            </a:r>
            <a:endParaRPr lang="en-US" sz="1050" dirty="0">
              <a:latin typeface="Arial" panose="020B0604020202020204" pitchFamily="34" charset="0"/>
            </a:endParaRPr>
          </a:p>
          <a:p>
            <a:pPr fontAlgn="b"/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Laura van t Veer- </a:t>
            </a:r>
            <a:r>
              <a:rPr lang="en-US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Biospecimen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 collection, RASTER</a:t>
            </a:r>
            <a:endParaRPr lang="en-US" sz="1050" dirty="0">
              <a:latin typeface="Arial" panose="020B0604020202020204" pitchFamily="34" charset="0"/>
            </a:endParaRPr>
          </a:p>
          <a:p>
            <a:pPr fontAlgn="b"/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Mike Campbell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- Multiplex Immune Assays</a:t>
            </a:r>
            <a:endParaRPr lang="en-US" sz="1050" dirty="0">
              <a:latin typeface="Arial" panose="020B0604020202020204" pitchFamily="34" charset="0"/>
            </a:endParaRPr>
          </a:p>
          <a:p>
            <a:pPr fontAlgn="b"/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Rick Baehner-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Pathology, Genomic Health </a:t>
            </a:r>
            <a:r>
              <a:rPr lang="en-US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OncotypeDx</a:t>
            </a:r>
            <a:endParaRPr lang="en-US" sz="1050" dirty="0">
              <a:latin typeface="Arial" panose="020B0604020202020204" pitchFamily="34" charset="0"/>
            </a:endParaRPr>
          </a:p>
          <a:p>
            <a:pPr fontAlgn="b"/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Rita Mukhtar-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Co-PI DCIS ATHENA Registry- UCSF site coordinator</a:t>
            </a:r>
          </a:p>
          <a:p>
            <a:pPr fontAlgn="b"/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Elad Ziv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- Lead germline genetic analysis </a:t>
            </a:r>
          </a:p>
          <a:p>
            <a:pPr fontAlgn="b"/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Jeff Tice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- Risk models to predict both IDLE and interval cancers</a:t>
            </a:r>
          </a:p>
          <a:p>
            <a:pPr fontAlgn="b"/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9564" y="2513289"/>
            <a:ext cx="208557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Olivier </a:t>
            </a:r>
            <a:r>
              <a:rPr lang="en-US" sz="1050" b="1" dirty="0" err="1"/>
              <a:t>Harismendy</a:t>
            </a:r>
            <a:r>
              <a:rPr lang="en-US" sz="1050" b="1" dirty="0"/>
              <a:t>- </a:t>
            </a:r>
            <a:r>
              <a:rPr lang="en-US" sz="1050" dirty="0"/>
              <a:t>Immune Repertoire Profiling, Genomics</a:t>
            </a:r>
          </a:p>
          <a:p>
            <a:r>
              <a:rPr lang="en-US" sz="1050" b="1" dirty="0"/>
              <a:t>Barbara Parker-</a:t>
            </a:r>
            <a:r>
              <a:rPr lang="en-US" sz="1050" dirty="0"/>
              <a:t>Site</a:t>
            </a:r>
            <a:r>
              <a:rPr lang="en-US" sz="1050" b="1" dirty="0"/>
              <a:t> </a:t>
            </a:r>
            <a:r>
              <a:rPr lang="en-US" sz="1050" dirty="0"/>
              <a:t>PI Athena Breast Health Network</a:t>
            </a:r>
          </a:p>
          <a:p>
            <a:r>
              <a:rPr lang="en-US" sz="1050" b="1" dirty="0"/>
              <a:t>Tracy Layton- </a:t>
            </a:r>
            <a:r>
              <a:rPr lang="en-US" sz="1050" dirty="0"/>
              <a:t>ATHENA PM</a:t>
            </a:r>
          </a:p>
          <a:p>
            <a:r>
              <a:rPr lang="en-US" sz="1050" b="1" dirty="0"/>
              <a:t>Eliza </a:t>
            </a:r>
            <a:r>
              <a:rPr lang="en-US" sz="1050" b="1" dirty="0" err="1"/>
              <a:t>Jeong</a:t>
            </a:r>
            <a:r>
              <a:rPr lang="en-US" sz="1050" b="1" dirty="0"/>
              <a:t>-</a:t>
            </a:r>
            <a:r>
              <a:rPr lang="en-US" sz="1050" dirty="0"/>
              <a:t>Site coordinator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1781" y="2212932"/>
            <a:ext cx="19645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1050" b="1" dirty="0"/>
              <a:t>Alexander </a:t>
            </a:r>
            <a:r>
              <a:rPr lang="en-US" sz="1050" b="1" dirty="0" err="1"/>
              <a:t>Borowsky</a:t>
            </a:r>
            <a:r>
              <a:rPr lang="en-US" sz="1050" b="1" dirty="0"/>
              <a:t>-</a:t>
            </a:r>
            <a:r>
              <a:rPr lang="en-US" sz="1050" dirty="0"/>
              <a:t>Immune</a:t>
            </a:r>
            <a:r>
              <a:rPr lang="en-US" sz="1050" b="1" dirty="0"/>
              <a:t> </a:t>
            </a:r>
            <a:r>
              <a:rPr lang="en-US" sz="1050" dirty="0"/>
              <a:t>Pathology, </a:t>
            </a:r>
          </a:p>
          <a:p>
            <a:pPr fontAlgn="b"/>
            <a:r>
              <a:rPr lang="en-US" sz="1050" b="1" dirty="0"/>
              <a:t>Richard Bold-</a:t>
            </a:r>
            <a:r>
              <a:rPr lang="en-US" sz="1050" dirty="0"/>
              <a:t>Co-PI</a:t>
            </a:r>
            <a:r>
              <a:rPr lang="en-US" sz="1050" b="1" dirty="0"/>
              <a:t> </a:t>
            </a:r>
            <a:r>
              <a:rPr lang="en-US" sz="1050" dirty="0"/>
              <a:t>DCIS Registry</a:t>
            </a:r>
          </a:p>
          <a:p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618" y="1097859"/>
            <a:ext cx="965615" cy="6814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44790" y="2836455"/>
            <a:ext cx="16963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Christina Yau-</a:t>
            </a:r>
            <a:r>
              <a:rPr lang="en-US" sz="1050" dirty="0"/>
              <a:t>Biostatistician</a:t>
            </a:r>
          </a:p>
          <a:p>
            <a:r>
              <a:rPr lang="en-US" sz="1050" b="1" dirty="0"/>
              <a:t>Chris Benz- </a:t>
            </a:r>
            <a:r>
              <a:rPr lang="en-US" sz="1050" dirty="0"/>
              <a:t>genomics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425" y="2135904"/>
            <a:ext cx="2895639" cy="1972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ounded Rectangle 14"/>
          <p:cNvSpPr/>
          <p:nvPr/>
        </p:nvSpPr>
        <p:spPr>
          <a:xfrm>
            <a:off x="2947064" y="2149213"/>
            <a:ext cx="1992693" cy="1972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4939758" y="2149213"/>
            <a:ext cx="2010919" cy="1972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6950676" y="2155815"/>
            <a:ext cx="2060776" cy="1972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6114944" y="4430077"/>
            <a:ext cx="20483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Allison Stover-</a:t>
            </a:r>
            <a:r>
              <a:rPr lang="en-US" sz="1350" dirty="0" err="1"/>
              <a:t>Fiscallini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99325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54" y="408708"/>
            <a:ext cx="8515350" cy="540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7030A0"/>
                </a:solidFill>
              </a:rPr>
              <a:t>Breast Collaborative Project</a:t>
            </a:r>
            <a:br>
              <a:rPr lang="en-US" sz="6000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DCIS Retrospective Cohort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278" y="4535011"/>
            <a:ext cx="3518187" cy="458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95" y="1643144"/>
            <a:ext cx="2672895" cy="1157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225" y="2120571"/>
            <a:ext cx="1382966" cy="669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42" y="2924708"/>
            <a:ext cx="1927330" cy="624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48" y="3562290"/>
            <a:ext cx="1662151" cy="522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64" y="2273914"/>
            <a:ext cx="609962" cy="609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90"/>
          <a:stretch/>
        </p:blipFill>
        <p:spPr>
          <a:xfrm>
            <a:off x="3472041" y="3434066"/>
            <a:ext cx="944608" cy="45085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57892" y="1529458"/>
            <a:ext cx="1722863" cy="2870791"/>
          </a:xfrm>
          <a:prstGeom prst="roundRect">
            <a:avLst/>
          </a:prstGeom>
          <a:noFill/>
          <a:ln>
            <a:solidFill>
              <a:srgbClr val="A83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ounded Rectangle 13"/>
          <p:cNvSpPr/>
          <p:nvPr/>
        </p:nvSpPr>
        <p:spPr>
          <a:xfrm>
            <a:off x="3082913" y="1529458"/>
            <a:ext cx="1722863" cy="2870791"/>
          </a:xfrm>
          <a:prstGeom prst="roundRect">
            <a:avLst/>
          </a:prstGeom>
          <a:noFill/>
          <a:ln>
            <a:solidFill>
              <a:srgbClr val="A83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1350224" y="1725803"/>
            <a:ext cx="13989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A8366F"/>
                </a:solidFill>
              </a:rPr>
              <a:t>U01 Sites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DA0BE-C840-DB4D-88D3-64C829EB13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934" y="3106693"/>
            <a:ext cx="1338161" cy="1293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B03320-09F1-4F42-B55D-BC4EA0C50775}"/>
              </a:ext>
            </a:extLst>
          </p:cNvPr>
          <p:cNvSpPr txBox="1"/>
          <p:nvPr/>
        </p:nvSpPr>
        <p:spPr>
          <a:xfrm>
            <a:off x="6127433" y="3376582"/>
            <a:ext cx="2300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ranklin Gothic Medium" panose="020B0603020102020204" pitchFamily="34" charset="0"/>
              </a:rPr>
              <a:t>Oslo University Hospital</a:t>
            </a:r>
          </a:p>
        </p:txBody>
      </p:sp>
    </p:spTree>
    <p:extLst>
      <p:ext uri="{BB962C8B-B14F-4D97-AF65-F5344CB8AC3E}">
        <p14:creationId xmlns:p14="http://schemas.microsoft.com/office/powerpoint/2010/main" val="343586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458730" y="4052408"/>
            <a:ext cx="1586380" cy="4585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Detectable Metastases</a:t>
            </a:r>
          </a:p>
        </p:txBody>
      </p:sp>
      <p:cxnSp>
        <p:nvCxnSpPr>
          <p:cNvPr id="16" name="AutoShape 10"/>
          <p:cNvCxnSpPr>
            <a:cxnSpLocks noChangeShapeType="1"/>
            <a:stCxn id="270338" idx="3"/>
            <a:endCxn id="11" idx="0"/>
          </p:cNvCxnSpPr>
          <p:nvPr/>
        </p:nvCxnSpPr>
        <p:spPr bwMode="auto">
          <a:xfrm>
            <a:off x="1423235" y="1395103"/>
            <a:ext cx="334257" cy="366371"/>
          </a:xfrm>
          <a:prstGeom prst="curvedConnector2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11"/>
          <p:cNvCxnSpPr>
            <a:cxnSpLocks noChangeShapeType="1"/>
            <a:stCxn id="11" idx="3"/>
            <a:endCxn id="12" idx="0"/>
          </p:cNvCxnSpPr>
          <p:nvPr/>
        </p:nvCxnSpPr>
        <p:spPr bwMode="auto">
          <a:xfrm>
            <a:off x="2315850" y="1990768"/>
            <a:ext cx="442312" cy="346356"/>
          </a:xfrm>
          <a:prstGeom prst="curvedConnector2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12"/>
          <p:cNvCxnSpPr>
            <a:cxnSpLocks noChangeShapeType="1"/>
            <a:stCxn id="12" idx="3"/>
            <a:endCxn id="13" idx="0"/>
          </p:cNvCxnSpPr>
          <p:nvPr/>
        </p:nvCxnSpPr>
        <p:spPr bwMode="auto">
          <a:xfrm>
            <a:off x="3546037" y="2566418"/>
            <a:ext cx="570143" cy="343906"/>
          </a:xfrm>
          <a:prstGeom prst="curvedConnector2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3"/>
          <p:cNvCxnSpPr>
            <a:cxnSpLocks noChangeShapeType="1"/>
            <a:stCxn id="13" idx="3"/>
            <a:endCxn id="14" idx="0"/>
          </p:cNvCxnSpPr>
          <p:nvPr/>
        </p:nvCxnSpPr>
        <p:spPr bwMode="auto">
          <a:xfrm>
            <a:off x="4706828" y="3139618"/>
            <a:ext cx="452366" cy="347836"/>
          </a:xfrm>
          <a:prstGeom prst="curvedConnector2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14"/>
          <p:cNvCxnSpPr>
            <a:cxnSpLocks noChangeShapeType="1"/>
            <a:stCxn id="14" idx="3"/>
            <a:endCxn id="15" idx="0"/>
          </p:cNvCxnSpPr>
          <p:nvPr/>
        </p:nvCxnSpPr>
        <p:spPr bwMode="auto">
          <a:xfrm>
            <a:off x="5842416" y="3716748"/>
            <a:ext cx="409504" cy="335660"/>
          </a:xfrm>
          <a:prstGeom prst="curvedConnector2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0338" name="Text Box 4"/>
          <p:cNvSpPr txBox="1">
            <a:spLocks noChangeArrowheads="1"/>
          </p:cNvSpPr>
          <p:nvPr/>
        </p:nvSpPr>
        <p:spPr bwMode="auto">
          <a:xfrm>
            <a:off x="281682" y="1165809"/>
            <a:ext cx="1141553" cy="458587"/>
          </a:xfrm>
          <a:prstGeom prst="rect">
            <a:avLst/>
          </a:prstGeom>
          <a:solidFill>
            <a:srgbClr val="E2F0D9">
              <a:alpha val="76863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Normal 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Cell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99134" y="1761474"/>
            <a:ext cx="1116716" cy="458587"/>
          </a:xfrm>
          <a:prstGeom prst="rect">
            <a:avLst/>
          </a:prstGeom>
          <a:solidFill>
            <a:srgbClr val="CBE6B9">
              <a:alpha val="72157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Atypical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Cell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970287" y="2337124"/>
            <a:ext cx="1575750" cy="458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Carcinoma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In Situ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525532" y="2910324"/>
            <a:ext cx="1181296" cy="458587"/>
          </a:xfrm>
          <a:prstGeom prst="rect">
            <a:avLst/>
          </a:prstGeom>
          <a:solidFill>
            <a:srgbClr val="A9D18E">
              <a:alpha val="83137"/>
            </a:srgb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Stage 1 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Cancer 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475972" y="3487454"/>
            <a:ext cx="1366444" cy="4585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Stage 2-3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Cancer</a:t>
            </a:r>
          </a:p>
        </p:txBody>
      </p:sp>
      <p:cxnSp>
        <p:nvCxnSpPr>
          <p:cNvPr id="23" name="AutoShape 11"/>
          <p:cNvCxnSpPr>
            <a:cxnSpLocks noChangeShapeType="1"/>
            <a:stCxn id="11" idx="1"/>
            <a:endCxn id="270338" idx="2"/>
          </p:cNvCxnSpPr>
          <p:nvPr/>
        </p:nvCxnSpPr>
        <p:spPr bwMode="auto">
          <a:xfrm rot="10800000">
            <a:off x="852460" y="1624396"/>
            <a:ext cx="346675" cy="366372"/>
          </a:xfrm>
          <a:prstGeom prst="curvedConnector2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/>
          <p:nvPr/>
        </p:nvSpPr>
        <p:spPr>
          <a:xfrm>
            <a:off x="6508120" y="4574284"/>
            <a:ext cx="1375491" cy="4585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Cancer</a:t>
            </a:r>
            <a:br>
              <a:rPr lang="en-US" sz="14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</a:br>
            <a:r>
              <a:rPr lang="en-US" sz="14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death</a:t>
            </a:r>
          </a:p>
        </p:txBody>
      </p:sp>
      <p:cxnSp>
        <p:nvCxnSpPr>
          <p:cNvPr id="33" name="AutoShape 12"/>
          <p:cNvCxnSpPr>
            <a:cxnSpLocks noChangeShapeType="1"/>
            <a:stCxn id="15" idx="3"/>
          </p:cNvCxnSpPr>
          <p:nvPr/>
        </p:nvCxnSpPr>
        <p:spPr bwMode="auto">
          <a:xfrm>
            <a:off x="7045110" y="4281702"/>
            <a:ext cx="282153" cy="292582"/>
          </a:xfrm>
          <a:prstGeom prst="curvedConnector2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" name="Bent Arrow 2"/>
          <p:cNvSpPr/>
          <p:nvPr/>
        </p:nvSpPr>
        <p:spPr>
          <a:xfrm rot="16200000">
            <a:off x="2620294" y="2210610"/>
            <a:ext cx="2187288" cy="3347217"/>
          </a:xfrm>
          <a:prstGeom prst="bentArrow">
            <a:avLst>
              <a:gd name="adj1" fmla="val 23870"/>
              <a:gd name="adj2" fmla="val 23382"/>
              <a:gd name="adj3" fmla="val 25000"/>
              <a:gd name="adj4" fmla="val 48065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prstClr val="black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58170" y="4462779"/>
            <a:ext cx="273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Early Detection Will Reduce Mortality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272" y="4773266"/>
            <a:ext cx="2845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Franklin Gothic Book" charset="0"/>
                <a:ea typeface="Franklin Gothic Book" charset="0"/>
                <a:cs typeface="Franklin Gothic Book" charset="0"/>
              </a:rPr>
              <a:t>Esserman et al, Lancet Oncology May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8162" y="1259168"/>
            <a:ext cx="287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Franklin Gothic Book" charset="0"/>
                <a:ea typeface="Franklin Gothic Book" charset="0"/>
                <a:cs typeface="Franklin Gothic Book" charset="0"/>
              </a:rPr>
              <a:t>“cancer” is one disease . . 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Paradigm: inexorable progression</a:t>
            </a:r>
          </a:p>
        </p:txBody>
      </p:sp>
      <p:pic>
        <p:nvPicPr>
          <p:cNvPr id="21" name="Content Placeholder 7"/>
          <p:cNvPicPr>
            <a:picLocks noChangeAspect="1"/>
          </p:cNvPicPr>
          <p:nvPr/>
        </p:nvPicPr>
        <p:blipFill rotWithShape="1">
          <a:blip r:embed="rId3"/>
          <a:srcRect l="-668" r="-2221" b="60665"/>
          <a:stretch/>
        </p:blipFill>
        <p:spPr>
          <a:xfrm>
            <a:off x="5842416" y="1080686"/>
            <a:ext cx="2985195" cy="22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67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-15365" y="4612259"/>
            <a:ext cx="9189720" cy="4403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0" y="4104868"/>
            <a:ext cx="9189720" cy="4403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289022"/>
            <a:ext cx="9189720" cy="2197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993318" y="4201938"/>
            <a:ext cx="1031426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NONE</a:t>
            </a:r>
            <a:endParaRPr lang="en-US" sz="1200" b="1" dirty="0">
              <a:solidFill>
                <a:prstClr val="black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744868" y="4201937"/>
            <a:ext cx="2087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Reduces </a:t>
            </a:r>
            <a:r>
              <a:rPr lang="en-US" sz="1200" b="1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Mortality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Paradigm: Variable Progression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41521" y="982316"/>
            <a:ext cx="2335020" cy="2047625"/>
            <a:chOff x="636145" y="982316"/>
            <a:chExt cx="2335020" cy="2047625"/>
          </a:xfrm>
        </p:grpSpPr>
        <p:sp>
          <p:nvSpPr>
            <p:cNvPr id="71" name="TextBox 70"/>
            <p:cNvSpPr txBox="1"/>
            <p:nvPr/>
          </p:nvSpPr>
          <p:spPr>
            <a:xfrm>
              <a:off x="636145" y="982316"/>
              <a:ext cx="23350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INDOLENT LESIONS</a:t>
              </a:r>
            </a:p>
          </p:txBody>
        </p:sp>
        <p:sp>
          <p:nvSpPr>
            <p:cNvPr id="61" name="Text Box 4"/>
            <p:cNvSpPr txBox="1">
              <a:spLocks noChangeArrowheads="1"/>
            </p:cNvSpPr>
            <p:nvPr/>
          </p:nvSpPr>
          <p:spPr bwMode="auto">
            <a:xfrm>
              <a:off x="1052902" y="1566030"/>
              <a:ext cx="1501507" cy="4585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Normal 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Cell</a:t>
              </a:r>
            </a:p>
          </p:txBody>
        </p:sp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1052902" y="2066156"/>
              <a:ext cx="1501507" cy="4585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Atypical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Cell/CIS</a:t>
              </a:r>
            </a:p>
          </p:txBody>
        </p:sp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1052902" y="2571354"/>
              <a:ext cx="1501507" cy="4585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Stage 1 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Cancer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20136" y="1241428"/>
              <a:ext cx="979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92D050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ULTRA-LOW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99902" y="982316"/>
            <a:ext cx="2377178" cy="3053787"/>
            <a:chOff x="3358251" y="982316"/>
            <a:chExt cx="2377178" cy="3053787"/>
          </a:xfrm>
        </p:grpSpPr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3796087" y="3073468"/>
              <a:ext cx="1501507" cy="4585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Detectable Metastasis</a:t>
              </a:r>
            </a:p>
          </p:txBody>
        </p:sp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3796087" y="1566030"/>
              <a:ext cx="1501507" cy="4585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Normal 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Cell</a:t>
              </a:r>
            </a:p>
          </p:txBody>
        </p:sp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3796087" y="2071959"/>
              <a:ext cx="1501507" cy="4585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Atypical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Cell/CIS</a:t>
              </a: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3796087" y="2571355"/>
              <a:ext cx="1501507" cy="4585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Stage 1-3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Cancer 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96430" y="3577516"/>
              <a:ext cx="1500821" cy="45858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Cancer</a:t>
              </a:r>
              <a:b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death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358251" y="982316"/>
              <a:ext cx="2377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SLOW PROGRESSION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59113" y="1241428"/>
              <a:ext cx="1194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4">
                      <a:lumMod val="75000"/>
                    </a:schemeClr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LOW</a:t>
              </a:r>
              <a:r>
                <a:rPr lang="en-US" sz="1400" dirty="0">
                  <a:solidFill>
                    <a:schemeClr val="accent2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/MEDIUM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66724" y="982316"/>
            <a:ext cx="2377178" cy="2549739"/>
            <a:chOff x="6032033" y="982316"/>
            <a:chExt cx="2377178" cy="2549739"/>
          </a:xfrm>
        </p:grpSpPr>
        <p:sp>
          <p:nvSpPr>
            <p:cNvPr id="54" name="Text Box 9"/>
            <p:cNvSpPr txBox="1">
              <a:spLocks noChangeArrowheads="1"/>
            </p:cNvSpPr>
            <p:nvPr/>
          </p:nvSpPr>
          <p:spPr bwMode="auto">
            <a:xfrm>
              <a:off x="6469869" y="2571355"/>
              <a:ext cx="1501507" cy="4585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Detectable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Metastasis</a:t>
              </a:r>
            </a:p>
          </p:txBody>
        </p:sp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6469869" y="1566030"/>
              <a:ext cx="1501507" cy="4585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Normal 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Cell</a:t>
              </a:r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6469869" y="2071959"/>
              <a:ext cx="1501507" cy="4585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Stage 1-3 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Cancer 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70212" y="3073468"/>
              <a:ext cx="1500821" cy="45858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Cancer</a:t>
              </a:r>
              <a:b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death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032033" y="982316"/>
              <a:ext cx="2377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RAPID PROGRESSION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63606" y="1241428"/>
              <a:ext cx="914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C00000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HIGH </a:t>
              </a:r>
              <a:r>
                <a:rPr lang="en-US" sz="1400" dirty="0">
                  <a:solidFill>
                    <a:srgbClr val="C00000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RISK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42658" y="1236774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Franklin Gothic Demi Cond" charset="0"/>
                <a:ea typeface="Franklin Gothic Demi Cond" charset="0"/>
                <a:cs typeface="Franklin Gothic Demi Cond" charset="0"/>
              </a:rPr>
              <a:t>RISK</a:t>
            </a:r>
            <a:endParaRPr lang="en-US" dirty="0"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2657" y="2738111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Franklin Gothic Demi Cond" charset="0"/>
                <a:ea typeface="Franklin Gothic Demi Cond" charset="0"/>
                <a:cs typeface="Franklin Gothic Demi Cond" charset="0"/>
              </a:rPr>
              <a:t>DIAGNOSIS</a:t>
            </a:r>
            <a:endParaRPr lang="en-US" dirty="0"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2656" y="4118214"/>
            <a:ext cx="99738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latin typeface="Franklin Gothic Demi Cond" charset="0"/>
                <a:ea typeface="Franklin Gothic Demi Cond" charset="0"/>
                <a:cs typeface="Franklin Gothic Demi Cond" charset="0"/>
              </a:rPr>
              <a:t>SCREENING</a:t>
            </a:r>
            <a:br>
              <a:rPr lang="en-US" sz="1400" dirty="0">
                <a:latin typeface="Franklin Gothic Demi Cond" charset="0"/>
                <a:ea typeface="Franklin Gothic Demi Cond" charset="0"/>
                <a:cs typeface="Franklin Gothic Demi Cond" charset="0"/>
              </a:rPr>
            </a:br>
            <a:r>
              <a:rPr lang="en-US" sz="1400" dirty="0">
                <a:latin typeface="Franklin Gothic Demi Cond" charset="0"/>
                <a:ea typeface="Franklin Gothic Demi Cond" charset="0"/>
                <a:cs typeface="Franklin Gothic Demi Cond" charset="0"/>
              </a:rPr>
              <a:t>IMPACT</a:t>
            </a:r>
            <a:endParaRPr lang="en-US" dirty="0"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11690" y="4201937"/>
            <a:ext cx="2087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Little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402875" y="1796143"/>
            <a:ext cx="444137" cy="0"/>
          </a:xfrm>
          <a:prstGeom prst="straightConnector1">
            <a:avLst/>
          </a:prstGeom>
          <a:ln>
            <a:solidFill>
              <a:srgbClr val="7747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759896" y="1796143"/>
            <a:ext cx="444137" cy="0"/>
          </a:xfrm>
          <a:prstGeom prst="straightConnector1">
            <a:avLst/>
          </a:prstGeom>
          <a:ln>
            <a:solidFill>
              <a:srgbClr val="7747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417462" y="2327366"/>
            <a:ext cx="444137" cy="0"/>
          </a:xfrm>
          <a:prstGeom prst="straightConnector1">
            <a:avLst/>
          </a:prstGeom>
          <a:ln>
            <a:solidFill>
              <a:srgbClr val="7747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417462" y="2810691"/>
            <a:ext cx="444137" cy="0"/>
          </a:xfrm>
          <a:prstGeom prst="straightConnector1">
            <a:avLst/>
          </a:prstGeom>
          <a:ln>
            <a:solidFill>
              <a:srgbClr val="7747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993318" y="4707740"/>
            <a:ext cx="1031426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NONE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744868" y="4644131"/>
            <a:ext cx="2087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Endocrine</a:t>
            </a:r>
            <a:br>
              <a:rPr lang="en-US" sz="1200" b="1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</a:br>
            <a:r>
              <a:rPr lang="en-US" sz="1200" b="1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Risk Reduction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42656" y="4707739"/>
            <a:ext cx="1050288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latin typeface="Franklin Gothic Demi Cond" charset="0"/>
                <a:ea typeface="Franklin Gothic Demi Cond" charset="0"/>
                <a:cs typeface="Franklin Gothic Demi Cond" charset="0"/>
              </a:rPr>
              <a:t>PREVENTION</a:t>
            </a:r>
            <a:endParaRPr lang="en-US" sz="1400" dirty="0"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111689" y="4733387"/>
            <a:ext cx="2087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???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5693197" y="2379850"/>
            <a:ext cx="624001" cy="430841"/>
          </a:xfrm>
          <a:prstGeom prst="straightConnector1">
            <a:avLst/>
          </a:prstGeom>
          <a:ln>
            <a:solidFill>
              <a:srgbClr val="7747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5639585" y="2882950"/>
            <a:ext cx="624001" cy="430841"/>
          </a:xfrm>
          <a:prstGeom prst="straightConnector1">
            <a:avLst/>
          </a:prstGeom>
          <a:ln>
            <a:solidFill>
              <a:srgbClr val="7747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28600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indolent breast cancers using gene expression profiling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653871" y="1403642"/>
            <a:ext cx="5511281" cy="3226826"/>
            <a:chOff x="-2438400" y="1066800"/>
            <a:chExt cx="5029200" cy="40386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438400" y="1066800"/>
              <a:ext cx="5029200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-2057400" y="1143000"/>
              <a:ext cx="2472844" cy="4051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350" dirty="0">
                  <a:solidFill>
                    <a:prstClr val="black"/>
                  </a:solidFill>
                  <a:latin typeface="Helvetica"/>
                  <a:ea typeface="Arial" charset="0"/>
                  <a:cs typeface="Arial" charset="0"/>
                </a:rPr>
                <a:t>70 significant prognosis genes</a:t>
              </a:r>
              <a:endParaRPr lang="en-US" sz="1350" dirty="0">
                <a:solidFill>
                  <a:prstClr val="black"/>
                </a:solidFill>
                <a:latin typeface="Helvetica"/>
                <a:ea typeface="Arial" charset="0"/>
                <a:cs typeface="Arial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61858" y="4721678"/>
            <a:ext cx="2596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/>
              <a:t>Vant</a:t>
            </a:r>
            <a:r>
              <a:rPr lang="en-US" sz="1050" dirty="0"/>
              <a:t> Veer Nature 2002</a:t>
            </a:r>
          </a:p>
          <a:p>
            <a:pPr algn="r"/>
            <a:r>
              <a:rPr lang="en-US" sz="1050" dirty="0"/>
              <a:t>Esserman, </a:t>
            </a:r>
            <a:r>
              <a:rPr lang="en-US" sz="1050" dirty="0" err="1"/>
              <a:t>Vant</a:t>
            </a:r>
            <a:r>
              <a:rPr lang="en-US" sz="1050" dirty="0"/>
              <a:t> Veer BCRT 2012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228850" y="2346540"/>
            <a:ext cx="3086100" cy="1191"/>
          </a:xfrm>
          <a:prstGeom prst="line">
            <a:avLst/>
          </a:prstGeom>
          <a:ln w="76200">
            <a:solidFill>
              <a:srgbClr val="92D05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7381" y="2117941"/>
            <a:ext cx="1021434" cy="50783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Ultralow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Threshold</a:t>
            </a:r>
          </a:p>
        </p:txBody>
      </p:sp>
    </p:spTree>
    <p:extLst>
      <p:ext uri="{BB962C8B-B14F-4D97-AF65-F5344CB8AC3E}">
        <p14:creationId xmlns:p14="http://schemas.microsoft.com/office/powerpoint/2010/main" val="83617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275" t="6105" r="4738" b="60908"/>
          <a:stretch/>
        </p:blipFill>
        <p:spPr>
          <a:xfrm>
            <a:off x="2121297" y="1041360"/>
            <a:ext cx="5475101" cy="3053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006" y="108739"/>
            <a:ext cx="7886700" cy="540000"/>
          </a:xfrm>
        </p:spPr>
        <p:txBody>
          <a:bodyPr>
            <a:noAutofit/>
          </a:bodyPr>
          <a:lstStyle/>
          <a:p>
            <a:r>
              <a:rPr lang="en-US" dirty="0"/>
              <a:t>STO 3 population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175" t="38898" r="4610" b="50119"/>
          <a:stretch/>
        </p:blipFill>
        <p:spPr>
          <a:xfrm>
            <a:off x="1143000" y="4026877"/>
            <a:ext cx="6479931" cy="984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43" y="3672931"/>
            <a:ext cx="2436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747E9"/>
                </a:solidFill>
              </a:rPr>
              <a:t>Esserman et al </a:t>
            </a:r>
            <a:r>
              <a:rPr lang="en-US" sz="1400" i="1" dirty="0">
                <a:solidFill>
                  <a:srgbClr val="7747E9"/>
                </a:solidFill>
              </a:rPr>
              <a:t>JAMA </a:t>
            </a:r>
            <a:r>
              <a:rPr lang="en-US" sz="1400" i="1" dirty="0" err="1">
                <a:solidFill>
                  <a:srgbClr val="7747E9"/>
                </a:solidFill>
              </a:rPr>
              <a:t>Onc</a:t>
            </a:r>
            <a:r>
              <a:rPr lang="en-US" sz="1400" i="1" dirty="0">
                <a:solidFill>
                  <a:srgbClr val="7747E9"/>
                </a:solidFill>
              </a:rPr>
              <a:t> </a:t>
            </a:r>
            <a:r>
              <a:rPr lang="en-US" sz="1400" dirty="0">
                <a:solidFill>
                  <a:srgbClr val="7747E9"/>
                </a:solidFill>
              </a:rPr>
              <a:t>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4407" y="2206872"/>
            <a:ext cx="4677351" cy="584775"/>
          </a:xfrm>
          <a:prstGeom prst="rect">
            <a:avLst/>
          </a:prstGeom>
          <a:solidFill>
            <a:srgbClr val="C7DC66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Redefine Cancer 2018:  what are the common features of ultralow risk cancer across organ types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628" y="1552567"/>
            <a:ext cx="20093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20-30% of </a:t>
            </a:r>
            <a:r>
              <a:rPr lang="en-US" sz="1400" dirty="0" err="1"/>
              <a:t>mammagraphically</a:t>
            </a:r>
            <a:r>
              <a:rPr lang="en-US" sz="1400" dirty="0"/>
              <a:t> detected cancers 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2734407" y="648739"/>
            <a:ext cx="6018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70 Gene Indolent vs. Low but not Indolent vs.  High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C5003-0B0E-9743-B6DB-86FF7EB21593}"/>
              </a:ext>
            </a:extLst>
          </p:cNvPr>
          <p:cNvSpPr txBox="1"/>
          <p:nvPr/>
        </p:nvSpPr>
        <p:spPr>
          <a:xfrm>
            <a:off x="571006" y="515230"/>
            <a:ext cx="7264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DCIS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Dx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78C03F4-1010-BF44-BDC7-FF78BC57F244}"/>
              </a:ext>
            </a:extLst>
          </p:cNvPr>
          <p:cNvSpPr/>
          <p:nvPr/>
        </p:nvSpPr>
        <p:spPr>
          <a:xfrm>
            <a:off x="685800" y="800980"/>
            <a:ext cx="381000" cy="457200"/>
          </a:xfrm>
          <a:prstGeom prst="down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9F5DCB-8151-3749-8931-0E67C066C6AD}"/>
              </a:ext>
            </a:extLst>
          </p:cNvPr>
          <p:cNvCxnSpPr/>
          <p:nvPr/>
        </p:nvCxnSpPr>
        <p:spPr>
          <a:xfrm>
            <a:off x="838200" y="1329358"/>
            <a:ext cx="12954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F35379E-2998-6448-BA98-1AFEB6834D32}"/>
              </a:ext>
            </a:extLst>
          </p:cNvPr>
          <p:cNvSpPr txBox="1"/>
          <p:nvPr/>
        </p:nvSpPr>
        <p:spPr>
          <a:xfrm>
            <a:off x="12710" y="2472602"/>
            <a:ext cx="2297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 . . .and we certainly. . don</a:t>
            </a:r>
            <a:r>
              <a:rPr lang="mr-IN" dirty="0"/>
              <a:t>’</a:t>
            </a:r>
            <a:r>
              <a:rPr lang="en-US" dirty="0"/>
              <a:t>t need to find their DCIS precursors 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37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C978-0EE1-564C-9869-1627BF49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933" y="638650"/>
            <a:ext cx="2808818" cy="540000"/>
          </a:xfrm>
        </p:spPr>
        <p:txBody>
          <a:bodyPr>
            <a:normAutofit fontScale="90000"/>
          </a:bodyPr>
          <a:lstStyle/>
          <a:p>
            <a:r>
              <a:rPr lang="en-US" dirty="0"/>
              <a:t>Cleaning up the Denominator </a:t>
            </a:r>
            <a:br>
              <a:rPr lang="en-US" dirty="0"/>
            </a:br>
            <a:r>
              <a:rPr lang="en-US" dirty="0"/>
              <a:t>Brings Insight</a:t>
            </a:r>
          </a:p>
        </p:txBody>
      </p:sp>
      <p:pic>
        <p:nvPicPr>
          <p:cNvPr id="3" name="Picture 13" descr="Cover">
            <a:extLst>
              <a:ext uri="{FF2B5EF4-FFF2-40B4-BE49-F238E27FC236}">
                <a16:creationId xmlns:a16="http://schemas.microsoft.com/office/drawing/2014/main" id="{DCBCCCE9-9A00-4A4B-B155-80790A193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3" y="196850"/>
            <a:ext cx="6978650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27CD3E8-3C74-5546-B9A6-450621BA514B}"/>
              </a:ext>
            </a:extLst>
          </p:cNvPr>
          <p:cNvSpPr/>
          <p:nvPr/>
        </p:nvSpPr>
        <p:spPr>
          <a:xfrm>
            <a:off x="4030133" y="795867"/>
            <a:ext cx="1219200" cy="382783"/>
          </a:xfrm>
          <a:prstGeom prst="ellipse">
            <a:avLst/>
          </a:prstGeom>
          <a:noFill/>
          <a:ln>
            <a:solidFill>
              <a:srgbClr val="774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2B171F-532F-4E41-9DDD-A4D7CE96A118}"/>
              </a:ext>
            </a:extLst>
          </p:cNvPr>
          <p:cNvSpPr/>
          <p:nvPr/>
        </p:nvSpPr>
        <p:spPr>
          <a:xfrm>
            <a:off x="1354667" y="558809"/>
            <a:ext cx="795866" cy="28785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588F8F-C621-F845-8E28-D3A5533852D2}"/>
              </a:ext>
            </a:extLst>
          </p:cNvPr>
          <p:cNvGrpSpPr/>
          <p:nvPr/>
        </p:nvGrpSpPr>
        <p:grpSpPr>
          <a:xfrm>
            <a:off x="5400924" y="3160644"/>
            <a:ext cx="2061240" cy="417444"/>
            <a:chOff x="7527898" y="3101009"/>
            <a:chExt cx="2061240" cy="417444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A8E6F3A4-AB04-8443-A68E-72A2F0F567E5}"/>
                </a:ext>
              </a:extLst>
            </p:cNvPr>
            <p:cNvSpPr/>
            <p:nvPr/>
          </p:nvSpPr>
          <p:spPr>
            <a:xfrm>
              <a:off x="7527898" y="3101009"/>
              <a:ext cx="138572" cy="377687"/>
            </a:xfrm>
            <a:prstGeom prst="rightBrac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DCC7C9-C88F-DA40-9BFD-67FBC59F1612}"/>
                </a:ext>
              </a:extLst>
            </p:cNvPr>
            <p:cNvSpPr txBox="1"/>
            <p:nvPr/>
          </p:nvSpPr>
          <p:spPr>
            <a:xfrm>
              <a:off x="7731193" y="3149121"/>
              <a:ext cx="1857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Earlier recurrence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7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454984" y="703000"/>
            <a:ext cx="6370509" cy="31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/>
            <a:r>
              <a:rPr lang="en-GB" altLang="en-US" sz="1089" b="1" dirty="0">
                <a:latin typeface="Arial" charset="0"/>
              </a:rPr>
              <a:t>Trends in age adjusted breast cancer incidence by stage in women aged 50 or more in the Netherlands, 1989 to 2012.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4" y="4289363"/>
            <a:ext cx="856530" cy="56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95" y="1074097"/>
            <a:ext cx="5425409" cy="36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859295" y="4766876"/>
            <a:ext cx="2938988" cy="17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en-US" sz="816" b="1">
                <a:latin typeface="Arial" charset="0"/>
              </a:rPr>
              <a:t>Philippe </a:t>
            </a:r>
            <a:r>
              <a:rPr lang="en-GB" altLang="en-US" sz="816" b="1" dirty="0" err="1">
                <a:latin typeface="Arial" charset="0"/>
              </a:rPr>
              <a:t>Autier</a:t>
            </a:r>
            <a:r>
              <a:rPr lang="en-GB" altLang="en-US" sz="816" b="1" dirty="0">
                <a:latin typeface="Arial" charset="0"/>
              </a:rPr>
              <a:t> et al. BMJ 2017;359:bmj.j5224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216088" y="4959882"/>
            <a:ext cx="3698308" cy="260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en-US" sz="680" dirty="0">
                <a:latin typeface="Arial" charset="0"/>
              </a:rPr>
              <a:t>©2017 by British Medical Journal Publishing Group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889" y="270200"/>
            <a:ext cx="7886700" cy="540000"/>
          </a:xfrm>
        </p:spPr>
        <p:txBody>
          <a:bodyPr/>
          <a:lstStyle/>
          <a:p>
            <a:r>
              <a:rPr lang="en-US" dirty="0"/>
              <a:t>Stage 2-4 disease has not decreased concomitantly</a:t>
            </a:r>
          </a:p>
        </p:txBody>
      </p:sp>
    </p:spTree>
    <p:extLst>
      <p:ext uri="{BB962C8B-B14F-4D97-AF65-F5344CB8AC3E}">
        <p14:creationId xmlns:p14="http://schemas.microsoft.com/office/powerpoint/2010/main" val="225771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CLUDEINTOC" val="0"/>
  <p:tag name="WSPAGENUMBER" val="1"/>
  <p:tag name="SLIDETYPE" val="2"/>
  <p:tag name="SPACEBETWEENOBJECTS" val="18"/>
  <p:tag name="FONTRATIO" val="1"/>
  <p:tag name="SLIDELEFTMARGIN" val="36"/>
  <p:tag name="SLIDERIGHTMARGIN" val="756"/>
  <p:tag name="SLIDETOPMARGIN" val="36"/>
  <p:tag name="SLIDEBOTTOMMARGIN" val="576"/>
  <p:tag name="LEFTCOLLEFTMARGIN" val="36"/>
  <p:tag name="LEFTCOLRIGHTMARGIN" val="738"/>
  <p:tag name="LEFTCOLTOPMARGIN" val="126"/>
  <p:tag name="LEFTCOLBOTTOMMARGIN" val="540"/>
  <p:tag name="RIGHTCOLLEFTMARGIN" val="0"/>
  <p:tag name="RIGHTCOLRIGHTMARGIN" val="0"/>
  <p:tag name="RIGHTCOLTOPMARGIN" val="0"/>
  <p:tag name="RIGHTCOLBOTTOMMARGIN" val="0"/>
  <p:tag name="ARRANGETOGRID" val="False"/>
  <p:tag name="SLIDEPAGENUMB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25"/>
  <p:tag name="PITCHBOOKPALETTE" val="3.5"/>
  <p:tag name="LEGALDAYON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24"/>
  <p:tag name="PITCHBOOKPALETTE" val="3.5"/>
  <p:tag name="LEGALDAYONE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1" id="{C0C85E96-FA53-0841-BE1E-36546472C810}" vid="{3E6134F4-484E-5F46-BF88-DD0126BB20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I-SPY_template</Template>
  <TotalTime>50847</TotalTime>
  <Words>2048</Words>
  <Application>Microsoft Macintosh PowerPoint</Application>
  <PresentationFormat>On-screen Show (16:9)</PresentationFormat>
  <Paragraphs>489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Comic Sans MS</vt:lpstr>
      <vt:lpstr>Franklin Gothic Book</vt:lpstr>
      <vt:lpstr>Franklin Gothic Demi Cond</vt:lpstr>
      <vt:lpstr>Franklin Gothic Medium</vt:lpstr>
      <vt:lpstr>Helvetica</vt:lpstr>
      <vt:lpstr>Mangal</vt:lpstr>
      <vt:lpstr>msgothic</vt:lpstr>
      <vt:lpstr>Open Sans</vt:lpstr>
      <vt:lpstr>Open Sans Light</vt:lpstr>
      <vt:lpstr>Optima</vt:lpstr>
      <vt:lpstr>Roboto Condensed</vt:lpstr>
      <vt:lpstr>Roboto Light</vt:lpstr>
      <vt:lpstr>Roboto Medium</vt:lpstr>
      <vt:lpstr>Verdana</vt:lpstr>
      <vt:lpstr>Wingdings</vt:lpstr>
      <vt:lpstr>Office Theme</vt:lpstr>
      <vt:lpstr>Understanding the Landscape of DCIS </vt:lpstr>
      <vt:lpstr>Lessons Learned from Invasive Cancer</vt:lpstr>
      <vt:lpstr>Increase in breast cancer rates driven by detection of early (localized) cancers</vt:lpstr>
      <vt:lpstr>Old Paradigm: inexorable progression</vt:lpstr>
      <vt:lpstr>New Paradigm: Variable Progression</vt:lpstr>
      <vt:lpstr>Defining indolent breast cancers using gene expression profiling</vt:lpstr>
      <vt:lpstr>STO 3 population</vt:lpstr>
      <vt:lpstr>Cleaning up the Denominator  Brings Insight</vt:lpstr>
      <vt:lpstr>Stage 2-4 disease has not decreased concomitantly</vt:lpstr>
      <vt:lpstr>Better outcomes for all patients  </vt:lpstr>
      <vt:lpstr>I SPY 2:  Adaptive Trial Testing Novel Agents (Stage 2/3)</vt:lpstr>
      <vt:lpstr>I-SPY2: Pembrolizumab </vt:lpstr>
      <vt:lpstr>Defining breast cancers using gene expression profiling</vt:lpstr>
      <vt:lpstr>Associating Biology with Receptor Subtypes</vt:lpstr>
      <vt:lpstr>DCIS lesions reflect the type of subsequent Invasive Cancer that might arise</vt:lpstr>
      <vt:lpstr>Reducing the Overtreatment of Ductal Carcinoma In Situ.</vt:lpstr>
      <vt:lpstr>PowerPoint Presentation</vt:lpstr>
      <vt:lpstr>PowerPoint Presentation</vt:lpstr>
      <vt:lpstr>PowerPoint Presentation</vt:lpstr>
      <vt:lpstr>WISDOM Study Design: Pragmatic Trial</vt:lpstr>
      <vt:lpstr>Screening Keyed to Risk is Good!</vt:lpstr>
      <vt:lpstr>DCIS: Cohorts Assembled to Understand what Modulates Risk</vt:lpstr>
      <vt:lpstr>PowerPoint Presentation</vt:lpstr>
      <vt:lpstr>PowerPoint Presentation</vt:lpstr>
      <vt:lpstr>Immune Biomarkers Multiplex Panels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U01 Team</vt:lpstr>
      <vt:lpstr>Breast Collaborative Project DCIS Retrospective Cohort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 for purpose: Using biomarkers in clinical trials to impact personalized care</dc:title>
  <dc:creator>Jeff</dc:creator>
  <cp:lastModifiedBy>Microsoft Office User</cp:lastModifiedBy>
  <cp:revision>336</cp:revision>
  <cp:lastPrinted>2017-08-05T18:21:11Z</cp:lastPrinted>
  <dcterms:created xsi:type="dcterms:W3CDTF">2017-07-15T00:12:14Z</dcterms:created>
  <dcterms:modified xsi:type="dcterms:W3CDTF">2018-03-08T15:59:12Z</dcterms:modified>
</cp:coreProperties>
</file>