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04" r:id="rId2"/>
    <p:sldId id="984" r:id="rId3"/>
    <p:sldId id="985" r:id="rId4"/>
    <p:sldId id="986" r:id="rId5"/>
    <p:sldId id="987" r:id="rId6"/>
    <p:sldId id="990" r:id="rId7"/>
    <p:sldId id="988" r:id="rId8"/>
    <p:sldId id="989" r:id="rId9"/>
    <p:sldId id="1008" r:id="rId10"/>
    <p:sldId id="991" r:id="rId11"/>
    <p:sldId id="1009" r:id="rId12"/>
    <p:sldId id="970" r:id="rId13"/>
    <p:sldId id="996" r:id="rId14"/>
    <p:sldId id="975" r:id="rId15"/>
    <p:sldId id="999" r:id="rId16"/>
    <p:sldId id="978" r:id="rId17"/>
    <p:sldId id="979" r:id="rId18"/>
    <p:sldId id="1010" r:id="rId19"/>
    <p:sldId id="1001" r:id="rId20"/>
    <p:sldId id="1011" r:id="rId21"/>
    <p:sldId id="1015" r:id="rId22"/>
    <p:sldId id="10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54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66"/>
    <a:srgbClr val="00FF0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69" d="100"/>
          <a:sy n="69" d="100"/>
        </p:scale>
        <p:origin x="2232" y="474"/>
      </p:cViewPr>
      <p:guideLst>
        <p:guide orient="horz" pos="960"/>
        <p:guide orient="horz" pos="544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01CE5-5CA6-4F9A-939F-F05EF4075927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BDD8-CE48-437E-B067-91B0113F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BDD8-CE48-437E-B067-91B0113F3E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61B1D-5634-4DD3-8E99-EEC3673C33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T2:ERG fusions are the</a:t>
            </a:r>
            <a:r>
              <a:rPr lang="en-US" baseline="0" dirty="0" smtClean="0"/>
              <a:t> most prostate cancer specific biomarker yet reported. Tissue expression, using antibodies directed against ERG, is used diagnostically and has specificity for cancer &gt;99.99% by immunohistochemistry across multiple studies using different antibodies. </a:t>
            </a:r>
            <a:endParaRPr lang="en-US" dirty="0" smtClean="0"/>
          </a:p>
          <a:p>
            <a:r>
              <a:rPr lang="en-US" dirty="0" smtClean="0"/>
              <a:t>~50% of prostate cancer foci harbor T2:ERG fusions.</a:t>
            </a:r>
            <a:r>
              <a:rPr lang="en-US" baseline="0" dirty="0" smtClean="0"/>
              <a:t> However, ~80% of men at prostatectomy have at least 1 T2:ERG positive focus, given that most men with prostate cancer have multifocal disease.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9E49-F6CA-4E06-AC48-652093DFFA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60ADC-571A-4BDE-9B4B-F421762A685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64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6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52401"/>
            <a:ext cx="6705600" cy="7048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3" y="914400"/>
            <a:ext cx="35433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5303" y="914400"/>
            <a:ext cx="35433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5303" y="3048000"/>
            <a:ext cx="35433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2189" y="6235760"/>
            <a:ext cx="1870075" cy="468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17855" y="6235760"/>
            <a:ext cx="2908300" cy="468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1813" y="6235760"/>
            <a:ext cx="1870075" cy="4683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675C741-D0EC-D94F-85E1-308ABBF98E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1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5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6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8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3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A46F-9AD7-45E1-931A-75BC1B008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BB0A-B6CF-4F1A-982D-98AE13EB69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hyperlink" Target="http://www.prostatecancerfoundation.org/site/pp.asp?c=itIWK2OSG&amp;b=46403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2938" y="4419600"/>
            <a:ext cx="5318125" cy="217714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Associate Professor of Pathology and Urology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Michigan Center for Translational Pathology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Michigan Medical School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March 7, 2018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62600"/>
            <a:ext cx="199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62600"/>
            <a:ext cx="1776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714500" y="3429000"/>
            <a:ext cx="5715000" cy="217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Scott A. Tomlins M.D., Ph.D.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20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Prostate Cancer as a Model for the Challenges of Precision Early Detection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9699" y="152400"/>
            <a:ext cx="8668111" cy="6477000"/>
            <a:chOff x="1143000" y="857254"/>
            <a:chExt cx="6858000" cy="51244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51" y="3215660"/>
              <a:ext cx="6743700" cy="276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905000" y="3295652"/>
              <a:ext cx="0" cy="2457451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00551" y="3295652"/>
              <a:ext cx="0" cy="2457451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4"/>
              <a:ext cx="6858000" cy="80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3" y="1689746"/>
              <a:ext cx="4855379" cy="1388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09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PCa early detection so difficult?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419600"/>
          </a:xfrm>
        </p:spPr>
        <p:txBody>
          <a:bodyPr>
            <a:noAutofit/>
          </a:bodyPr>
          <a:lstStyle/>
          <a:p>
            <a:r>
              <a:rPr lang="en-US" sz="2400" dirty="0"/>
              <a:t>PSA testing is </a:t>
            </a:r>
            <a:r>
              <a:rPr lang="en-US" sz="2400" dirty="0" smtClean="0"/>
              <a:t>widespread/need long follow-up</a:t>
            </a:r>
            <a:endParaRPr lang="en-US" sz="2400" dirty="0"/>
          </a:p>
          <a:p>
            <a:r>
              <a:rPr lang="en-US" sz="2400" dirty="0"/>
              <a:t>PCa diagnosis is blind</a:t>
            </a:r>
          </a:p>
          <a:p>
            <a:pPr lvl="1"/>
            <a:r>
              <a:rPr lang="en-US" sz="2400" dirty="0" smtClean="0"/>
              <a:t>80-90% </a:t>
            </a:r>
            <a:r>
              <a:rPr lang="en-US" sz="2400" dirty="0"/>
              <a:t>sensitivity of gold standard</a:t>
            </a:r>
          </a:p>
          <a:p>
            <a:r>
              <a:rPr lang="en-US" sz="2400" dirty="0"/>
              <a:t>We don’t know if good prostate cancer turns bad</a:t>
            </a:r>
          </a:p>
          <a:p>
            <a:r>
              <a:rPr lang="en-US" sz="2400" dirty="0" err="1" smtClean="0"/>
              <a:t>PCa</a:t>
            </a:r>
            <a:r>
              <a:rPr lang="en-US" sz="2400" dirty="0" smtClean="0"/>
              <a:t> </a:t>
            </a:r>
            <a:r>
              <a:rPr lang="en-US" sz="2400" dirty="0"/>
              <a:t>is extremely common</a:t>
            </a:r>
          </a:p>
          <a:p>
            <a:pPr lvl="1"/>
            <a:r>
              <a:rPr lang="en-US" sz="2400" dirty="0"/>
              <a:t>Specificity for aggressive disease is </a:t>
            </a:r>
            <a:r>
              <a:rPr lang="en-US" sz="2400" dirty="0" smtClean="0"/>
              <a:t>hard</a:t>
            </a:r>
          </a:p>
          <a:p>
            <a:r>
              <a:rPr lang="en-US" sz="2400" b="1" dirty="0" err="1"/>
              <a:t>PCa</a:t>
            </a:r>
            <a:r>
              <a:rPr lang="en-US" sz="2400" b="1" dirty="0"/>
              <a:t> is multifocal</a:t>
            </a:r>
          </a:p>
          <a:p>
            <a:pPr lvl="1"/>
            <a:r>
              <a:rPr lang="en-US" sz="2400" dirty="0"/>
              <a:t>Defining/specificity for aggressive disease is hard</a:t>
            </a:r>
          </a:p>
          <a:p>
            <a:r>
              <a:rPr lang="en-US" sz="2400" dirty="0" err="1" smtClean="0"/>
              <a:t>Clinicopathological</a:t>
            </a:r>
            <a:r>
              <a:rPr lang="en-US" sz="2400" dirty="0" smtClean="0"/>
              <a:t> </a:t>
            </a:r>
            <a:r>
              <a:rPr lang="en-US" sz="2400" dirty="0"/>
              <a:t>parameters are pretty good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smtClean="0"/>
              <a:t>Tough to market things that are free	</a:t>
            </a:r>
          </a:p>
          <a:p>
            <a:r>
              <a:rPr lang="en-US" sz="2400" dirty="0" smtClean="0"/>
              <a:t>Few recurrent hotspot early/aggressive prostate cancer genome alterations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631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issue of </a:t>
            </a:r>
            <a:r>
              <a:rPr lang="en-US" dirty="0" err="1" smtClean="0"/>
              <a:t>multifocality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6423"/>
            <a:ext cx="213520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81200"/>
            <a:ext cx="4214813" cy="43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issue of </a:t>
            </a:r>
            <a:r>
              <a:rPr lang="en-US" dirty="0" err="1" smtClean="0"/>
              <a:t>multifocality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6423"/>
            <a:ext cx="213520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81200"/>
            <a:ext cx="4214813" cy="43868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4876800"/>
            <a:ext cx="4495800" cy="1752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38125"/>
            <a:ext cx="73056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6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1" y="152400"/>
            <a:ext cx="8686800" cy="52863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mpMRI</a:t>
            </a:r>
            <a:r>
              <a:rPr lang="en-US" dirty="0" smtClean="0"/>
              <a:t> (molecular imaging)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19601" y="1307640"/>
            <a:ext cx="4419600" cy="3873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Enables tracking of “lesions” and biopsy cores</a:t>
            </a:r>
          </a:p>
          <a:p>
            <a:endParaRPr lang="en-US" sz="2400" dirty="0"/>
          </a:p>
          <a:p>
            <a:r>
              <a:rPr lang="en-US" sz="2400" dirty="0"/>
              <a:t>Patients can easily relate to imaging </a:t>
            </a:r>
          </a:p>
          <a:p>
            <a:r>
              <a:rPr lang="en-US" sz="2400" dirty="0"/>
              <a:t>Anatomic image guidance appeals to urologists</a:t>
            </a:r>
          </a:p>
          <a:p>
            <a:r>
              <a:rPr lang="en-US" sz="2400" dirty="0"/>
              <a:t>Not as likely to find insignificant PCA</a:t>
            </a:r>
          </a:p>
          <a:p>
            <a:r>
              <a:rPr lang="en-US" sz="2400" dirty="0"/>
              <a:t>Aggressive marketing of systems and availability</a:t>
            </a:r>
          </a:p>
          <a:p>
            <a:pPr lvl="1"/>
            <a:r>
              <a:rPr lang="en-US" sz="1400" dirty="0"/>
              <a:t>Urologists embrace marketable technology</a:t>
            </a:r>
          </a:p>
          <a:p>
            <a:pPr marL="457178" lvl="1" indent="0">
              <a:buNone/>
            </a:pPr>
            <a:r>
              <a:rPr lang="en-US" sz="1400" dirty="0"/>
              <a:t>	(e.g. </a:t>
            </a:r>
            <a:r>
              <a:rPr lang="en-US" sz="1400" dirty="0" err="1"/>
              <a:t>Davini</a:t>
            </a:r>
            <a:r>
              <a:rPr lang="en-US" sz="1400" dirty="0"/>
              <a:t> Robot)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3" y="1219200"/>
            <a:ext cx="39111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Is this unique to prostate cancer?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512"/>
          <a:stretch/>
        </p:blipFill>
        <p:spPr>
          <a:xfrm>
            <a:off x="187480" y="1434365"/>
            <a:ext cx="4581525" cy="5115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3386"/>
          <a:stretch/>
        </p:blipFill>
        <p:spPr>
          <a:xfrm>
            <a:off x="4800600" y="1447800"/>
            <a:ext cx="4189942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3316"/>
          <a:stretch/>
        </p:blipFill>
        <p:spPr>
          <a:xfrm>
            <a:off x="259247" y="3450815"/>
            <a:ext cx="2958284" cy="230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128" y="4290375"/>
            <a:ext cx="1971671" cy="1900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2782"/>
          <a:stretch/>
        </p:blipFill>
        <p:spPr>
          <a:xfrm>
            <a:off x="6464571" y="1616718"/>
            <a:ext cx="2260134" cy="2681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39656" y="4467278"/>
            <a:ext cx="2582678" cy="1723359"/>
            <a:chOff x="8142136" y="3458817"/>
            <a:chExt cx="2490459" cy="16618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9020" y="3688938"/>
              <a:ext cx="2273575" cy="143170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142136" y="3458817"/>
              <a:ext cx="294198" cy="445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961" y="1482074"/>
            <a:ext cx="2576486" cy="1533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63" y="1482075"/>
            <a:ext cx="1676201" cy="17355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Multiclonal</a:t>
            </a:r>
            <a:r>
              <a:rPr lang="en-US" dirty="0" smtClean="0"/>
              <a:t> disease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439940"/>
            <a:ext cx="1037441" cy="1777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2084" y="1439940"/>
            <a:ext cx="281066" cy="25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2710749" y="1459322"/>
            <a:ext cx="369730" cy="35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621312" y="1439940"/>
            <a:ext cx="0" cy="5122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PCa early detection so difficult?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419600"/>
          </a:xfrm>
        </p:spPr>
        <p:txBody>
          <a:bodyPr>
            <a:noAutofit/>
          </a:bodyPr>
          <a:lstStyle/>
          <a:p>
            <a:r>
              <a:rPr lang="en-US" sz="2400" dirty="0"/>
              <a:t>PSA testing is </a:t>
            </a:r>
            <a:r>
              <a:rPr lang="en-US" sz="2400" dirty="0" smtClean="0"/>
              <a:t>widespread/need long follow-up</a:t>
            </a:r>
            <a:endParaRPr lang="en-US" sz="2400" dirty="0"/>
          </a:p>
          <a:p>
            <a:r>
              <a:rPr lang="en-US" sz="2400" dirty="0"/>
              <a:t>PCa diagnosis is blind</a:t>
            </a:r>
          </a:p>
          <a:p>
            <a:pPr lvl="1"/>
            <a:r>
              <a:rPr lang="en-US" sz="2400" dirty="0" smtClean="0"/>
              <a:t>80-90% </a:t>
            </a:r>
            <a:r>
              <a:rPr lang="en-US" sz="2400" dirty="0"/>
              <a:t>sensitivity of gold standard</a:t>
            </a:r>
          </a:p>
          <a:p>
            <a:r>
              <a:rPr lang="en-US" sz="2400" dirty="0"/>
              <a:t>We don’t know if good prostate cancer turns bad</a:t>
            </a:r>
          </a:p>
          <a:p>
            <a:r>
              <a:rPr lang="en-US" sz="2400" dirty="0" err="1" smtClean="0"/>
              <a:t>PCa</a:t>
            </a:r>
            <a:r>
              <a:rPr lang="en-US" sz="2400" dirty="0" smtClean="0"/>
              <a:t> </a:t>
            </a:r>
            <a:r>
              <a:rPr lang="en-US" sz="2400" dirty="0"/>
              <a:t>is extremely common</a:t>
            </a:r>
          </a:p>
          <a:p>
            <a:pPr lvl="1"/>
            <a:r>
              <a:rPr lang="en-US" sz="2400" dirty="0"/>
              <a:t>Specificity for aggressive disease is </a:t>
            </a:r>
            <a:r>
              <a:rPr lang="en-US" sz="2400" dirty="0" smtClean="0"/>
              <a:t>hard</a:t>
            </a:r>
          </a:p>
          <a:p>
            <a:r>
              <a:rPr lang="en-US" sz="2400" dirty="0" err="1"/>
              <a:t>PCa</a:t>
            </a:r>
            <a:r>
              <a:rPr lang="en-US" sz="2400" dirty="0"/>
              <a:t> is multifocal</a:t>
            </a:r>
          </a:p>
          <a:p>
            <a:pPr lvl="1"/>
            <a:r>
              <a:rPr lang="en-US" sz="2400" dirty="0"/>
              <a:t>Defining/specificity for aggressive disease is hard</a:t>
            </a:r>
          </a:p>
          <a:p>
            <a:r>
              <a:rPr lang="en-US" sz="2400" dirty="0" err="1" smtClean="0"/>
              <a:t>Clinicopathological</a:t>
            </a:r>
            <a:r>
              <a:rPr lang="en-US" sz="2400" dirty="0" smtClean="0"/>
              <a:t> </a:t>
            </a:r>
            <a:r>
              <a:rPr lang="en-US" sz="2400" dirty="0"/>
              <a:t>parameters are pretty good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smtClean="0"/>
              <a:t>Tough to market things that are free	</a:t>
            </a:r>
          </a:p>
          <a:p>
            <a:r>
              <a:rPr lang="en-US" sz="2400" b="1" dirty="0" smtClean="0"/>
              <a:t>Few recurrent hotspot early/aggressive prostate cancer genome alterations</a:t>
            </a:r>
            <a:br>
              <a:rPr lang="en-US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203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1437"/>
            <a:ext cx="8915400" cy="40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5546" y="5257800"/>
            <a:ext cx="16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TCGA </a:t>
            </a:r>
            <a:r>
              <a:rPr lang="en-US" i="1" dirty="0"/>
              <a:t>Cell</a:t>
            </a:r>
            <a:r>
              <a:rPr lang="en-US" dirty="0"/>
              <a:t>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00331"/>
            <a:ext cx="8229600" cy="1143000"/>
          </a:xfrm>
        </p:spPr>
        <p:txBody>
          <a:bodyPr/>
          <a:lstStyle/>
          <a:p>
            <a:r>
              <a:rPr lang="en-US" dirty="0" smtClean="0"/>
              <a:t>No recurrent hotspot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784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Arial" charset="0"/>
              </a:rPr>
              <a:t>I have the following financial relationships to disclose:</a:t>
            </a:r>
          </a:p>
          <a:p>
            <a:r>
              <a:rPr lang="en-US" sz="2400" dirty="0" smtClean="0">
                <a:latin typeface="Arial"/>
              </a:rPr>
              <a:t>The University of Michigan has been issued a patent on ETS gene fusions on which I am a co-inventor.  </a:t>
            </a:r>
          </a:p>
          <a:p>
            <a:pPr lvl="1"/>
            <a:r>
              <a:rPr lang="en-US" sz="2000" dirty="0" smtClean="0">
                <a:latin typeface="Arial"/>
              </a:rPr>
              <a:t>The diagnostic field of use has been licensed to </a:t>
            </a:r>
            <a:r>
              <a:rPr lang="en-US" sz="2000" dirty="0" err="1" smtClean="0">
                <a:latin typeface="Arial"/>
              </a:rPr>
              <a:t>Hologic</a:t>
            </a:r>
            <a:r>
              <a:rPr lang="en-US" sz="2000" dirty="0" smtClean="0">
                <a:latin typeface="Arial"/>
              </a:rPr>
              <a:t>/Gen-Probe, Inc., which has sublicensed rights to Roche/</a:t>
            </a:r>
            <a:r>
              <a:rPr lang="en-US" sz="2000" dirty="0" err="1" smtClean="0">
                <a:latin typeface="Arial"/>
              </a:rPr>
              <a:t>Ventana</a:t>
            </a:r>
            <a:r>
              <a:rPr lang="en-US" sz="2000" dirty="0" smtClean="0">
                <a:latin typeface="Arial"/>
              </a:rPr>
              <a:t> Medical Systems</a:t>
            </a:r>
          </a:p>
          <a:p>
            <a:r>
              <a:rPr lang="en-US" sz="2400" dirty="0" smtClean="0">
                <a:latin typeface="Arial"/>
              </a:rPr>
              <a:t>Consultant for and honoraria from Roche/Ventana </a:t>
            </a:r>
            <a:r>
              <a:rPr lang="en-US" sz="2400" dirty="0">
                <a:latin typeface="Arial"/>
              </a:rPr>
              <a:t>Medical </a:t>
            </a:r>
            <a:r>
              <a:rPr lang="en-US" sz="2400" dirty="0" smtClean="0">
                <a:latin typeface="Arial"/>
              </a:rPr>
              <a:t>Systems, </a:t>
            </a:r>
            <a:r>
              <a:rPr lang="en-US" sz="2400" dirty="0" err="1" smtClean="0">
                <a:latin typeface="Arial"/>
              </a:rPr>
              <a:t>Jansenn</a:t>
            </a:r>
            <a:r>
              <a:rPr lang="en-US" sz="2400" dirty="0" smtClean="0">
                <a:latin typeface="Arial"/>
              </a:rPr>
              <a:t>, AbbVie, </a:t>
            </a:r>
            <a:r>
              <a:rPr lang="en-US" sz="2400" dirty="0" err="1" smtClean="0">
                <a:latin typeface="Arial"/>
              </a:rPr>
              <a:t>Almac</a:t>
            </a:r>
            <a:r>
              <a:rPr lang="en-US" sz="2400" dirty="0" smtClean="0">
                <a:latin typeface="Arial"/>
              </a:rPr>
              <a:t> Diagnostics and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/</a:t>
            </a:r>
            <a:r>
              <a:rPr lang="en-US" sz="2400" dirty="0" err="1" smtClean="0">
                <a:latin typeface="Arial"/>
              </a:rPr>
              <a:t>Medivation</a:t>
            </a:r>
            <a:endParaRPr lang="en-US" sz="240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Sponsored research agreement with and travel support from with Compendia Biosciences/Life Technologies/</a:t>
            </a:r>
            <a:r>
              <a:rPr lang="en-US" sz="2400" dirty="0" err="1" smtClean="0">
                <a:latin typeface="Arial"/>
              </a:rPr>
              <a:t>ThermoFisher</a:t>
            </a:r>
            <a:r>
              <a:rPr lang="en-US" sz="2400" dirty="0" smtClean="0">
                <a:latin typeface="Arial"/>
              </a:rPr>
              <a:t> Scientific</a:t>
            </a:r>
          </a:p>
          <a:p>
            <a:r>
              <a:rPr lang="en-US" sz="2400" dirty="0" smtClean="0">
                <a:latin typeface="Arial"/>
              </a:rPr>
              <a:t>Sponsored research agreement with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 and </a:t>
            </a:r>
            <a:r>
              <a:rPr lang="en-US" sz="2400" dirty="0" err="1" smtClean="0">
                <a:latin typeface="Arial"/>
              </a:rPr>
              <a:t>GenomeDX</a:t>
            </a:r>
            <a:endParaRPr lang="en-US" sz="240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Co-founder of, equity holder in and Laboratory Director for Strata Oncology</a:t>
            </a:r>
            <a:endParaRPr lang="en-US" sz="2400" dirty="0">
              <a:latin typeface="Arial"/>
            </a:endParaRPr>
          </a:p>
          <a:p>
            <a:endParaRPr lang="en-US" sz="2400" b="1" dirty="0" smtClean="0">
              <a:latin typeface="Arial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i="1" dirty="0">
              <a:solidFill>
                <a:srgbClr val="FFFF1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1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Disclosure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b="1" i="1" dirty="0" smtClean="0">
                <a:latin typeface="Calibri" pitchFamily="34" charset="0"/>
                <a:cs typeface="Calibri" pitchFamily="34" charset="0"/>
              </a:rPr>
              <a:t>TMPRSS2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ERG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gene fusions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2" y="1163533"/>
            <a:ext cx="223779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3184" y="3585119"/>
            <a:ext cx="3714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(</a:t>
            </a:r>
            <a:r>
              <a:rPr lang="en-US" sz="1200" b="1" dirty="0" err="1" smtClean="0"/>
              <a:t>Pettersson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et al</a:t>
            </a:r>
            <a:r>
              <a:rPr lang="en-US" sz="1200" b="1" dirty="0" smtClean="0"/>
              <a:t>. Cancer </a:t>
            </a:r>
            <a:r>
              <a:rPr lang="en-US" sz="1200" b="1" dirty="0" err="1" smtClean="0"/>
              <a:t>Epid</a:t>
            </a:r>
            <a:r>
              <a:rPr lang="en-US" sz="1200" b="1" dirty="0" smtClean="0"/>
              <a:t> Bio </a:t>
            </a:r>
            <a:r>
              <a:rPr lang="en-US" sz="1200" b="1" dirty="0" err="1" smtClean="0"/>
              <a:t>Prev</a:t>
            </a:r>
            <a:r>
              <a:rPr lang="en-US" sz="1200" b="1" dirty="0" smtClean="0"/>
              <a:t>, 2012)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4822" y="3199654"/>
            <a:ext cx="2181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~10,000 tumors</a:t>
            </a:r>
          </a:p>
        </p:txBody>
      </p:sp>
      <p:pic>
        <p:nvPicPr>
          <p:cNvPr id="19" name="Picture 1" descr="H:\Urine_Work\antibody\IHC_DUMP\Poster\used\GU-10-54337_ERG_2_5x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2"/>
          <a:stretch/>
        </p:blipFill>
        <p:spPr bwMode="auto">
          <a:xfrm rot="5400000" flipV="1">
            <a:off x="3760620" y="2177364"/>
            <a:ext cx="2755220" cy="586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15000" y="1007663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IHC &gt;99.99% specific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5909583" y="1397595"/>
            <a:ext cx="1929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i="1" dirty="0"/>
              <a:t>(Young et al. AJCP 2012) 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 err="1"/>
              <a:t>Furusato</a:t>
            </a:r>
            <a:r>
              <a:rPr lang="en-US" sz="1200" b="1" dirty="0"/>
              <a:t> </a:t>
            </a:r>
            <a:r>
              <a:rPr lang="en-US" sz="1200" b="1" i="1" dirty="0"/>
              <a:t>et al</a:t>
            </a:r>
            <a:r>
              <a:rPr lang="en-US" sz="1200" b="1" dirty="0"/>
              <a:t>. PCPD 2010</a:t>
            </a:r>
            <a:r>
              <a:rPr lang="en-US" sz="1200" b="1" dirty="0" smtClean="0"/>
              <a:t>)</a:t>
            </a:r>
          </a:p>
          <a:p>
            <a:pPr algn="ctr"/>
            <a:r>
              <a:rPr lang="en-US" sz="1200" b="1" i="1" dirty="0" smtClean="0"/>
              <a:t>(Tomlins et al. APLM 2012) </a:t>
            </a:r>
            <a:endParaRPr lang="en-US" sz="1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5558196" y="2311995"/>
            <a:ext cx="2692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Resolves 28% of atypical cases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5739599" y="3174394"/>
            <a:ext cx="2245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 smtClean="0"/>
              <a:t>(</a:t>
            </a:r>
            <a:r>
              <a:rPr lang="en-US" sz="1200" b="1" dirty="0"/>
              <a:t>Shah </a:t>
            </a:r>
            <a:r>
              <a:rPr lang="en-US" sz="1200" b="1" i="1" dirty="0"/>
              <a:t>et al</a:t>
            </a:r>
            <a:r>
              <a:rPr lang="en-US" sz="1200" b="1" dirty="0"/>
              <a:t>. Human </a:t>
            </a:r>
            <a:r>
              <a:rPr lang="en-US" sz="1200" b="1" dirty="0" err="1"/>
              <a:t>Pathol</a:t>
            </a:r>
            <a:r>
              <a:rPr lang="en-US" sz="1200" b="1" dirty="0"/>
              <a:t> 2013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r="48960" b="53654"/>
          <a:stretch/>
        </p:blipFill>
        <p:spPr bwMode="auto">
          <a:xfrm>
            <a:off x="2971800" y="4340423"/>
            <a:ext cx="3309614" cy="21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128962" y="6474023"/>
            <a:ext cx="3041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Tomlins et </a:t>
            </a:r>
            <a:r>
              <a:rPr lang="en-US" sz="1400" b="1" i="1" dirty="0"/>
              <a:t>al</a:t>
            </a:r>
            <a:r>
              <a:rPr lang="en-US" sz="1400" b="1" i="1" dirty="0" smtClean="0"/>
              <a:t>., European Urology, 2015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5336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392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lessons can be learned from </a:t>
            </a:r>
            <a:r>
              <a:rPr lang="en-US" b="1" dirty="0" err="1" smtClean="0"/>
              <a:t>Pca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960"/>
            <a:ext cx="8839200" cy="589684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Numerous early </a:t>
            </a:r>
            <a:r>
              <a:rPr lang="en-US" sz="3800" b="1" dirty="0" smtClean="0"/>
              <a:t>detection tests that all improve upon serum </a:t>
            </a:r>
            <a:r>
              <a:rPr lang="en-US" sz="3800" b="1" dirty="0" smtClean="0"/>
              <a:t>PSA</a:t>
            </a:r>
            <a:endParaRPr lang="en-US" sz="3800" b="1" dirty="0" smtClean="0"/>
          </a:p>
          <a:p>
            <a:pPr lvl="1"/>
            <a:r>
              <a:rPr lang="en-US" dirty="0" smtClean="0"/>
              <a:t>Limited incorporation of “aggressive” PCa markers</a:t>
            </a:r>
          </a:p>
          <a:p>
            <a:pPr lvl="1"/>
            <a:r>
              <a:rPr lang="en-US" dirty="0"/>
              <a:t>Hard to define aggressive </a:t>
            </a:r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Multifocality</a:t>
            </a:r>
          </a:p>
          <a:p>
            <a:pPr lvl="2"/>
            <a:r>
              <a:rPr lang="en-US" dirty="0" smtClean="0"/>
              <a:t>Development </a:t>
            </a:r>
            <a:r>
              <a:rPr lang="en-US" dirty="0"/>
              <a:t>of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cancers</a:t>
            </a:r>
          </a:p>
          <a:p>
            <a:pPr lvl="2"/>
            <a:r>
              <a:rPr lang="en-US" dirty="0" smtClean="0"/>
              <a:t>Long </a:t>
            </a:r>
            <a:r>
              <a:rPr lang="en-US" dirty="0"/>
              <a:t>f/u required to know if aggressive</a:t>
            </a:r>
          </a:p>
          <a:p>
            <a:pPr lvl="1"/>
            <a:r>
              <a:rPr lang="en-US" dirty="0" smtClean="0"/>
              <a:t>Limited differences between aggressive/non-aggressive cancer genomes/transcriptomes</a:t>
            </a:r>
          </a:p>
          <a:p>
            <a:pPr lvl="2"/>
            <a:r>
              <a:rPr lang="en-US" dirty="0" smtClean="0"/>
              <a:t>No highly recurrent point mutations for easy cfDNA testing</a:t>
            </a:r>
          </a:p>
          <a:p>
            <a:pPr lvl="2"/>
            <a:r>
              <a:rPr lang="en-US" dirty="0" smtClean="0"/>
              <a:t>Small subsets can be </a:t>
            </a:r>
            <a:r>
              <a:rPr lang="en-US" dirty="0" smtClean="0"/>
              <a:t>identified </a:t>
            </a:r>
            <a:r>
              <a:rPr lang="en-US" dirty="0" smtClean="0"/>
              <a:t>at diagnosis</a:t>
            </a:r>
          </a:p>
          <a:p>
            <a:endParaRPr lang="en-US" b="1" dirty="0" smtClean="0"/>
          </a:p>
          <a:p>
            <a:r>
              <a:rPr lang="en-US" sz="3800" b="1" dirty="0" err="1" smtClean="0"/>
              <a:t>mpMRI</a:t>
            </a:r>
            <a:r>
              <a:rPr lang="en-US" sz="3800" b="1" dirty="0" smtClean="0"/>
              <a:t>/molecular</a:t>
            </a:r>
            <a:r>
              <a:rPr lang="en-US" b="1" dirty="0" smtClean="0"/>
              <a:t> imaging/liquid biopsies </a:t>
            </a:r>
            <a:r>
              <a:rPr lang="en-US" b="1" dirty="0" smtClean="0"/>
              <a:t>will drive changes in </a:t>
            </a:r>
            <a:r>
              <a:rPr lang="en-US" b="1" dirty="0" smtClean="0"/>
              <a:t>early </a:t>
            </a:r>
            <a:r>
              <a:rPr lang="en-US" b="1" dirty="0" smtClean="0"/>
              <a:t>detection</a:t>
            </a:r>
          </a:p>
          <a:p>
            <a:pPr lvl="1"/>
            <a:r>
              <a:rPr lang="en-US" dirty="0" smtClean="0"/>
              <a:t>Better hit rate of biopsy</a:t>
            </a:r>
          </a:p>
          <a:p>
            <a:pPr lvl="1"/>
            <a:r>
              <a:rPr lang="en-US" dirty="0" smtClean="0"/>
              <a:t>Define </a:t>
            </a:r>
            <a:r>
              <a:rPr lang="en-US" dirty="0" smtClean="0"/>
              <a:t>whether </a:t>
            </a:r>
            <a:r>
              <a:rPr lang="en-US" dirty="0" err="1" smtClean="0"/>
              <a:t>PCa</a:t>
            </a:r>
            <a:r>
              <a:rPr lang="en-US" dirty="0" smtClean="0"/>
              <a:t> </a:t>
            </a:r>
            <a:r>
              <a:rPr lang="en-US" dirty="0" smtClean="0"/>
              <a:t>progresses</a:t>
            </a:r>
          </a:p>
          <a:p>
            <a:pPr lvl="1"/>
            <a:r>
              <a:rPr lang="en-US" dirty="0" smtClean="0"/>
              <a:t>In many cancers (e.g. prostate, endometrial, melanoma, colon, </a:t>
            </a:r>
            <a:r>
              <a:rPr lang="en-US" dirty="0" err="1" smtClean="0"/>
              <a:t>etc</a:t>
            </a:r>
            <a:r>
              <a:rPr lang="en-US" dirty="0" smtClean="0"/>
              <a:t>) early clonal alterations do not drive cancer aggressiveness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Can we develop cheap, aggressive disease specific tests that can be applied early/often enough, pinpoint location without resulting in “</a:t>
            </a:r>
            <a:r>
              <a:rPr lang="en-US" b="1" dirty="0" err="1" smtClean="0"/>
              <a:t>incidentalomas</a:t>
            </a:r>
            <a:r>
              <a:rPr lang="en-US" b="1" dirty="0" smtClean="0"/>
              <a:t>”, and result in intervention when morbidity/mortality can be reduced?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588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0"/>
            <a:ext cx="54292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86400" y="7620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Pete </a:t>
            </a:r>
            <a:r>
              <a:rPr lang="en-US" sz="1600" b="1" dirty="0">
                <a:solidFill>
                  <a:srgbClr val="FFFF00"/>
                </a:solidFill>
              </a:rPr>
              <a:t>Nelson (FHCRC)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Karen Knudsen </a:t>
            </a:r>
            <a:r>
              <a:rPr lang="en-US" sz="1600" b="1" dirty="0" smtClean="0">
                <a:solidFill>
                  <a:srgbClr val="FFFF00"/>
                </a:solidFill>
              </a:rPr>
              <a:t>(TJU </a:t>
            </a:r>
            <a:r>
              <a:rPr lang="en-US" sz="1600" b="1" dirty="0">
                <a:solidFill>
                  <a:srgbClr val="FFFF00"/>
                </a:solidFill>
              </a:rPr>
              <a:t>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Seth Sadis (</a:t>
            </a:r>
            <a:r>
              <a:rPr lang="en-US" sz="1600" b="1" dirty="0" err="1">
                <a:solidFill>
                  <a:srgbClr val="FFFF00"/>
                </a:solidFill>
              </a:rPr>
              <a:t>ThermoFisher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Ryan </a:t>
            </a:r>
            <a:r>
              <a:rPr lang="en-US" sz="1600" b="1" dirty="0" err="1" smtClean="0">
                <a:solidFill>
                  <a:srgbClr val="FFFF00"/>
                </a:solidFill>
              </a:rPr>
              <a:t>Dittamore</a:t>
            </a:r>
            <a:r>
              <a:rPr lang="en-US" sz="1600" b="1" dirty="0" smtClean="0">
                <a:solidFill>
                  <a:srgbClr val="FFFF00"/>
                </a:solidFill>
              </a:rPr>
              <a:t> (Epic Biosciences)</a:t>
            </a:r>
            <a:br>
              <a:rPr lang="en-US" sz="1600" b="1" dirty="0" smtClean="0">
                <a:solidFill>
                  <a:srgbClr val="FFFF00"/>
                </a:solidFill>
              </a:rPr>
            </a:br>
            <a:r>
              <a:rPr lang="en-US" sz="1600" b="1" dirty="0" err="1" smtClean="0">
                <a:solidFill>
                  <a:srgbClr val="FFFF00"/>
                </a:solidFill>
              </a:rPr>
              <a:t>Gert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Attard</a:t>
            </a:r>
            <a:r>
              <a:rPr lang="en-US" sz="1600" b="1" dirty="0" smtClean="0">
                <a:solidFill>
                  <a:srgbClr val="FFFF00"/>
                </a:solidFill>
              </a:rPr>
              <a:t> (Royal Marsden)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Leonard Marks (UCLA)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Jiaoti</a:t>
            </a:r>
            <a:r>
              <a:rPr lang="en-US" sz="1600" b="1" dirty="0" smtClean="0">
                <a:solidFill>
                  <a:srgbClr val="FFFF00"/>
                </a:solidFill>
              </a:rPr>
              <a:t> Huang (UCLA/Duke)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Romain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Mathieu (</a:t>
            </a:r>
            <a:r>
              <a:rPr lang="en-US" sz="1600" b="1" dirty="0" smtClean="0">
                <a:solidFill>
                  <a:srgbClr val="FFFF00"/>
                </a:solidFill>
              </a:rPr>
              <a:t>Med. Univ. </a:t>
            </a:r>
            <a:r>
              <a:rPr lang="en-US" sz="1600" b="1" dirty="0">
                <a:solidFill>
                  <a:srgbClr val="FFFF00"/>
                </a:solidFill>
              </a:rPr>
              <a:t>of Vienna)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Martin </a:t>
            </a:r>
            <a:r>
              <a:rPr lang="en-US" sz="1600" b="1" dirty="0" err="1">
                <a:solidFill>
                  <a:srgbClr val="FFFF00"/>
                </a:solidFill>
              </a:rPr>
              <a:t>Susani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(</a:t>
            </a:r>
            <a:r>
              <a:rPr lang="en-US" sz="1600" b="1" dirty="0">
                <a:solidFill>
                  <a:srgbClr val="FFFF00"/>
                </a:solidFill>
              </a:rPr>
              <a:t>Med. Univ. of Vienna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Nathalie </a:t>
            </a:r>
            <a:r>
              <a:rPr lang="en-US" sz="1600" b="1" dirty="0" err="1">
                <a:solidFill>
                  <a:srgbClr val="FFFF00"/>
                </a:solidFill>
              </a:rPr>
              <a:t>Rioux-Leclercq</a:t>
            </a:r>
            <a:r>
              <a:rPr lang="en-US" sz="1600" b="1" dirty="0">
                <a:solidFill>
                  <a:srgbClr val="FFFF00"/>
                </a:solidFill>
              </a:rPr>
              <a:t> (Rennes Hospital)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dirty="0" err="1">
                <a:solidFill>
                  <a:srgbClr val="FFFF00"/>
                </a:solidFill>
              </a:rPr>
              <a:t>Shahrokh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Shariat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(</a:t>
            </a:r>
            <a:r>
              <a:rPr lang="en-US" sz="1600" b="1" dirty="0">
                <a:solidFill>
                  <a:srgbClr val="FFFF00"/>
                </a:solidFill>
              </a:rPr>
              <a:t>Med. Univ. of </a:t>
            </a:r>
            <a:r>
              <a:rPr lang="en-US" sz="1600" b="1" dirty="0" smtClean="0">
                <a:solidFill>
                  <a:srgbClr val="FFFF00"/>
                </a:solidFill>
              </a:rPr>
              <a:t>Vienna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Tamara Lotan (JHMI)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Ted Schaeffer (Northwestern)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 dirty="0" err="1" smtClean="0">
                <a:solidFill>
                  <a:srgbClr val="FFFF00"/>
                </a:solidFill>
              </a:rPr>
              <a:t>ThermoFisher</a:t>
            </a:r>
            <a:r>
              <a:rPr lang="en-US" sz="1600" b="1" dirty="0" smtClean="0">
                <a:solidFill>
                  <a:srgbClr val="FFFF00"/>
                </a:solidFill>
              </a:rPr>
              <a:t> Ampliseq R&amp;D Team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Rubicon Genomics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76400" y="2310825"/>
            <a:ext cx="342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lvl="1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875439"/>
            <a:ext cx="368564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UMHS </a:t>
            </a:r>
            <a:r>
              <a:rPr lang="en-US" sz="3200" b="1" dirty="0">
                <a:solidFill>
                  <a:srgbClr val="FF0000"/>
                </a:solidFill>
              </a:rPr>
              <a:t>(MCTP)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50" y="-304800"/>
            <a:ext cx="91383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1280" y="875439"/>
            <a:ext cx="246792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Collaborators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81" y="774513"/>
            <a:ext cx="2681119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Tomlins Lab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9848" y="1405553"/>
            <a:ext cx="34854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Arul Chinnaiyan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John Wei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err="1" smtClean="0">
                <a:solidFill>
                  <a:srgbClr val="FF0000"/>
                </a:solidFill>
              </a:rPr>
              <a:t>Javed</a:t>
            </a:r>
            <a:r>
              <a:rPr lang="en-US" sz="2000" b="1" dirty="0" smtClean="0">
                <a:solidFill>
                  <a:srgbClr val="FF0000"/>
                </a:solidFill>
              </a:rPr>
              <a:t> Siddiqui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Ganesh Palapattu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Simpa </a:t>
            </a:r>
            <a:r>
              <a:rPr lang="en-US" sz="2000" b="1" dirty="0" smtClean="0">
                <a:solidFill>
                  <a:srgbClr val="FF0000"/>
                </a:solidFill>
              </a:rPr>
              <a:t>Salami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Todd </a:t>
            </a:r>
            <a:r>
              <a:rPr lang="en-US" sz="1600" b="1" dirty="0">
                <a:solidFill>
                  <a:srgbClr val="FFFF00"/>
                </a:solidFill>
              </a:rPr>
              <a:t>Morgan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Muneesh Tewari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Felix </a:t>
            </a:r>
            <a:r>
              <a:rPr lang="en-US" sz="1600" b="1" dirty="0">
                <a:solidFill>
                  <a:srgbClr val="FFFF00"/>
                </a:solidFill>
              </a:rPr>
              <a:t>Feng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Kathy Cooney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Maha </a:t>
            </a:r>
            <a:r>
              <a:rPr lang="en-US" sz="1600" b="1" dirty="0" smtClean="0">
                <a:solidFill>
                  <a:srgbClr val="FFFF00"/>
                </a:solidFill>
              </a:rPr>
              <a:t>Hussain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Xuhong Cao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Rajesh Rao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Dan Hayes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24594" y="133263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Daniel Hovelson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Andi Cani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Andrew McDaniel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Kei Omata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Albert Liu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Lorena Lazo de la Vega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Anmol Amin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Venkata</a:t>
            </a:r>
            <a:r>
              <a:rPr lang="en-US" sz="1600" b="1" dirty="0">
                <a:solidFill>
                  <a:srgbClr val="00FF00"/>
                </a:solidFill>
              </a:rPr>
              <a:t>  </a:t>
            </a:r>
            <a:r>
              <a:rPr lang="en-US" sz="1600" b="1" dirty="0" err="1">
                <a:solidFill>
                  <a:srgbClr val="00FF00"/>
                </a:solidFill>
              </a:rPr>
              <a:t>Yadati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Michaela Haller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Moloy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>
                <a:solidFill>
                  <a:srgbClr val="00FF00"/>
                </a:solidFill>
              </a:rPr>
              <a:t>Goswami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Lucy Wang</a:t>
            </a: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Kelly </a:t>
            </a:r>
            <a:r>
              <a:rPr lang="en-US" sz="1600" b="1" dirty="0">
                <a:solidFill>
                  <a:srgbClr val="00FF00"/>
                </a:solidFill>
              </a:rPr>
              <a:t>Vandenberg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Komal </a:t>
            </a:r>
            <a:r>
              <a:rPr lang="en-US" sz="1600" b="1" dirty="0" smtClean="0">
                <a:solidFill>
                  <a:srgbClr val="00FF00"/>
                </a:solidFill>
              </a:rPr>
              <a:t>Kunder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endParaRPr lang="en-US" sz="2800" b="1" dirty="0" smtClean="0">
              <a:solidFill>
                <a:srgbClr val="66FF33"/>
              </a:solidFill>
            </a:endParaRPr>
          </a:p>
          <a:p>
            <a:pPr marL="342900" indent="-342900" algn="ctr">
              <a:defRPr/>
            </a:pPr>
            <a:endParaRPr lang="en-US" sz="2800" b="1" dirty="0">
              <a:solidFill>
                <a:srgbClr val="66FF33"/>
              </a:solidFill>
            </a:endParaRPr>
          </a:p>
        </p:txBody>
      </p:sp>
      <p:pic>
        <p:nvPicPr>
          <p:cNvPr id="19" name="Picture 5" descr="Prostate Cancer Found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721" y="5617214"/>
            <a:ext cx="1190957" cy="11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6477000" y="5964974"/>
            <a:ext cx="1396252" cy="818493"/>
            <a:chOff x="5652483" y="5676888"/>
            <a:chExt cx="1924953" cy="1128421"/>
          </a:xfrm>
        </p:grpSpPr>
        <p:sp>
          <p:nvSpPr>
            <p:cNvPr id="21" name="Rectangle 20"/>
            <p:cNvSpPr/>
            <p:nvPr/>
          </p:nvSpPr>
          <p:spPr>
            <a:xfrm>
              <a:off x="5652483" y="5676888"/>
              <a:ext cx="1924953" cy="1128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Stand Up To Cancer - standup2cancer.or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734696"/>
              <a:ext cx="1786236" cy="104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4" y="5964974"/>
            <a:ext cx="1943612" cy="7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55360"/>
            <a:ext cx="2767009" cy="40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7463"/>
            <a:ext cx="2738434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Image result for movember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586740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51" y="5340767"/>
            <a:ext cx="1570217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332639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Samantha </a:t>
            </a:r>
            <a:r>
              <a:rPr lang="en-US" sz="1600" b="1" dirty="0" err="1">
                <a:solidFill>
                  <a:srgbClr val="00FF00"/>
                </a:solidFill>
              </a:rPr>
              <a:t>Rahrig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Jarred </a:t>
            </a:r>
            <a:r>
              <a:rPr lang="en-US" sz="1600" b="1" dirty="0" err="1">
                <a:solidFill>
                  <a:srgbClr val="00FF00"/>
                </a:solidFill>
              </a:rPr>
              <a:t>Bratley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Venkata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>
                <a:solidFill>
                  <a:srgbClr val="00FF00"/>
                </a:solidFill>
              </a:rPr>
              <a:t>Yadati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Anmol Amin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Sharath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>
                <a:solidFill>
                  <a:srgbClr val="00FF00"/>
                </a:solidFill>
              </a:rPr>
              <a:t>Anand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Travis Weiss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Sherin</a:t>
            </a:r>
            <a:r>
              <a:rPr lang="en-US" sz="1600" b="1" dirty="0">
                <a:solidFill>
                  <a:srgbClr val="00FF00"/>
                </a:solidFill>
              </a:rPr>
              <a:t> John 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Bhavneet</a:t>
            </a:r>
            <a:r>
              <a:rPr lang="en-US" sz="1600" b="1" dirty="0">
                <a:solidFill>
                  <a:srgbClr val="00FF00"/>
                </a:solidFill>
              </a:rPr>
              <a:t> Singh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Rishika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 smtClean="0">
                <a:solidFill>
                  <a:srgbClr val="00FF00"/>
                </a:solidFill>
              </a:rPr>
              <a:t>Ramireddy</a:t>
            </a:r>
            <a:endParaRPr lang="en-US" sz="1600" b="1" dirty="0" smtClean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Jeremy Kaplan</a:t>
            </a: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Catherine Grasso (UW)</a:t>
            </a: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Michael Quist</a:t>
            </a:r>
          </a:p>
          <a:p>
            <a:pPr marL="342900" indent="-342900" algn="ctr">
              <a:defRPr/>
            </a:pPr>
            <a:endParaRPr lang="en-US" sz="1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Prostate Cancer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60 y/o man with a PSA of 4.0ng/ml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Should I undergo biopsy?</a:t>
            </a:r>
          </a:p>
          <a:p>
            <a:endParaRPr lang="en-US" dirty="0" smtClean="0"/>
          </a:p>
          <a:p>
            <a:r>
              <a:rPr lang="en-US" dirty="0" smtClean="0"/>
              <a:t>Biopsy</a:t>
            </a:r>
            <a:r>
              <a:rPr lang="en-US" dirty="0"/>
              <a:t>: ASAP</a:t>
            </a:r>
          </a:p>
          <a:p>
            <a:r>
              <a:rPr lang="en-US" dirty="0" smtClean="0"/>
              <a:t>Biopsy: High grade PIN involving 1 of 12 cores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</a:t>
            </a:r>
            <a:r>
              <a:rPr lang="en-US" dirty="0">
                <a:solidFill>
                  <a:srgbClr val="0070C0"/>
                </a:solidFill>
              </a:rPr>
              <a:t>now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Biopsy: Prostatic adenocarcinoma, Gleason score 3+3=6, 2/12 cores, maximum 40% involvement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(if any) is the best treatment for my cancer?</a:t>
            </a:r>
          </a:p>
          <a:p>
            <a:endParaRPr lang="en-US" dirty="0" smtClean="0"/>
          </a:p>
          <a:p>
            <a:r>
              <a:rPr lang="en-US" dirty="0" smtClean="0"/>
              <a:t>RRP: Prostatic adenocarcinoma, Gleason score 3+4=7 (or 4+5=9), confined to prostate, margins free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Am I cured? Do I need treatment, if so what?</a:t>
            </a:r>
          </a:p>
          <a:p>
            <a:r>
              <a:rPr lang="en-US" dirty="0" smtClean="0"/>
              <a:t>Rib, Biopsy: Metastatic prostatic adenocarcinoma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best treatment for 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Prostate Cancer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60 y/o man with a PSA of 4.0ng/ml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Should I undergo biopsy?</a:t>
            </a:r>
          </a:p>
          <a:p>
            <a:endParaRPr lang="en-US" dirty="0" smtClean="0"/>
          </a:p>
          <a:p>
            <a:r>
              <a:rPr lang="en-US" dirty="0" smtClean="0"/>
              <a:t>Biopsy</a:t>
            </a:r>
            <a:r>
              <a:rPr lang="en-US" dirty="0"/>
              <a:t>: ASAP</a:t>
            </a:r>
          </a:p>
          <a:p>
            <a:r>
              <a:rPr lang="en-US" dirty="0" smtClean="0"/>
              <a:t>Biopsy: High grade PIN involving 1 of 12 cores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</a:t>
            </a:r>
            <a:r>
              <a:rPr lang="en-US" dirty="0">
                <a:solidFill>
                  <a:srgbClr val="0070C0"/>
                </a:solidFill>
              </a:rPr>
              <a:t>now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Biopsy: Prostatic adenocarcinoma, Gleason score 3+3=6, 2/12 cores, maximum 40% involvement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(if any) is the best treatment for my cancer?</a:t>
            </a:r>
          </a:p>
          <a:p>
            <a:endParaRPr lang="en-US" dirty="0" smtClean="0"/>
          </a:p>
          <a:p>
            <a:r>
              <a:rPr lang="en-US" dirty="0" smtClean="0"/>
              <a:t>RRP: Prostatic adenocarcinoma, Gleason score 3+4=7 (or 4+5=9), confined to prostate, margins free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Am I cured? Do I need treatment, if so what?</a:t>
            </a:r>
          </a:p>
          <a:p>
            <a:r>
              <a:rPr lang="en-US" dirty="0" smtClean="0"/>
              <a:t>Rib, Biopsy: Metastatic prostatic adenocarcinoma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best treatment for me?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518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PCa early detection so difficult?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419600"/>
          </a:xfrm>
        </p:spPr>
        <p:txBody>
          <a:bodyPr>
            <a:noAutofit/>
          </a:bodyPr>
          <a:lstStyle/>
          <a:p>
            <a:r>
              <a:rPr lang="en-US" sz="2400" b="1" dirty="0"/>
              <a:t>PSA testing is </a:t>
            </a:r>
            <a:r>
              <a:rPr lang="en-US" sz="2400" b="1" dirty="0" smtClean="0"/>
              <a:t>widespread/need long follow-up</a:t>
            </a:r>
            <a:endParaRPr lang="en-US" sz="2400" b="1" dirty="0"/>
          </a:p>
          <a:p>
            <a:r>
              <a:rPr lang="en-US" sz="2400" b="1" dirty="0"/>
              <a:t>PCa diagnosis is blind</a:t>
            </a:r>
          </a:p>
          <a:p>
            <a:pPr lvl="1"/>
            <a:r>
              <a:rPr lang="en-US" sz="2400" dirty="0" smtClean="0"/>
              <a:t>80-90% </a:t>
            </a:r>
            <a:r>
              <a:rPr lang="en-US" sz="2400" dirty="0"/>
              <a:t>sensitivity of gold standard</a:t>
            </a:r>
          </a:p>
          <a:p>
            <a:r>
              <a:rPr lang="en-US" sz="2400" b="1" dirty="0"/>
              <a:t>We don’t know if good prostate cancer turns bad</a:t>
            </a:r>
          </a:p>
          <a:p>
            <a:r>
              <a:rPr lang="en-US" sz="2400" b="1" dirty="0" err="1" smtClean="0"/>
              <a:t>PCa</a:t>
            </a:r>
            <a:r>
              <a:rPr lang="en-US" sz="2400" b="1" dirty="0" smtClean="0"/>
              <a:t> </a:t>
            </a:r>
            <a:r>
              <a:rPr lang="en-US" sz="2400" b="1" dirty="0"/>
              <a:t>is extremely common</a:t>
            </a:r>
          </a:p>
          <a:p>
            <a:pPr lvl="1"/>
            <a:r>
              <a:rPr lang="en-US" sz="2400" dirty="0"/>
              <a:t>Specificity for aggressive disease is </a:t>
            </a:r>
            <a:r>
              <a:rPr lang="en-US" sz="2400" dirty="0" smtClean="0"/>
              <a:t>hard</a:t>
            </a:r>
          </a:p>
          <a:p>
            <a:r>
              <a:rPr lang="en-US" sz="2400" b="1" dirty="0" err="1"/>
              <a:t>PCa</a:t>
            </a:r>
            <a:r>
              <a:rPr lang="en-US" sz="2400" b="1" dirty="0"/>
              <a:t> is multifocal</a:t>
            </a:r>
          </a:p>
          <a:p>
            <a:pPr lvl="1"/>
            <a:r>
              <a:rPr lang="en-US" sz="2400" dirty="0"/>
              <a:t>Defining/specificity for aggressive disease is hard</a:t>
            </a:r>
          </a:p>
          <a:p>
            <a:r>
              <a:rPr lang="en-US" sz="2400" b="1" dirty="0" err="1" smtClean="0"/>
              <a:t>Clinicopathological</a:t>
            </a:r>
            <a:r>
              <a:rPr lang="en-US" sz="2400" b="1" dirty="0" smtClean="0"/>
              <a:t> </a:t>
            </a:r>
            <a:r>
              <a:rPr lang="en-US" sz="2400" b="1" dirty="0"/>
              <a:t>parameters are pretty good</a:t>
            </a:r>
            <a:r>
              <a:rPr lang="en-US" sz="2400" b="1" dirty="0" smtClean="0"/>
              <a:t>! </a:t>
            </a:r>
          </a:p>
          <a:p>
            <a:pPr lvl="1"/>
            <a:r>
              <a:rPr lang="en-US" sz="2400" dirty="0" smtClean="0"/>
              <a:t>Tough to market things that are free	</a:t>
            </a:r>
          </a:p>
          <a:p>
            <a:r>
              <a:rPr lang="en-US" sz="2400" b="1" dirty="0" smtClean="0"/>
              <a:t>Few recurrent hotspot early/aggressive prostate cancer genome alterations</a:t>
            </a:r>
            <a:br>
              <a:rPr lang="en-US" sz="2400" b="1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66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Prostate Cancer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60 y/o man with a PSA of 4.0ng/ml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Should I undergo biopsy?</a:t>
            </a:r>
          </a:p>
          <a:p>
            <a:endParaRPr lang="en-US" dirty="0" smtClean="0"/>
          </a:p>
          <a:p>
            <a:r>
              <a:rPr lang="en-US" dirty="0" smtClean="0"/>
              <a:t>Biopsy</a:t>
            </a:r>
            <a:r>
              <a:rPr lang="en-US" dirty="0"/>
              <a:t>: ASAP</a:t>
            </a:r>
          </a:p>
          <a:p>
            <a:r>
              <a:rPr lang="en-US" dirty="0" smtClean="0"/>
              <a:t>Biopsy: High grade PIN involving 1 of 12 cores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</a:t>
            </a:r>
            <a:r>
              <a:rPr lang="en-US" dirty="0">
                <a:solidFill>
                  <a:srgbClr val="0070C0"/>
                </a:solidFill>
              </a:rPr>
              <a:t>now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Biopsy: Prostatic adenocarcinoma, Gleason score 3+3=6, 2/12 cores, maximum 40% involvement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(if any) is the best treatment for my cancer?</a:t>
            </a:r>
          </a:p>
          <a:p>
            <a:endParaRPr lang="en-US" dirty="0" smtClean="0"/>
          </a:p>
          <a:p>
            <a:r>
              <a:rPr lang="en-US" dirty="0" smtClean="0"/>
              <a:t>RRP: Prostatic adenocarcinoma, Gleason score 3+4=7 (or 4+5=9), confined to prostate, margins free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Am I cured? Do I need treatment, if so what?</a:t>
            </a:r>
          </a:p>
          <a:p>
            <a:r>
              <a:rPr lang="en-US" dirty="0" smtClean="0"/>
              <a:t>Rib, Biopsy: Metastatic prostatic adenocarcinoma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best treatment for 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1"/>
          </a:xfrm>
        </p:spPr>
        <p:txBody>
          <a:bodyPr>
            <a:normAutofit/>
          </a:bodyPr>
          <a:lstStyle/>
          <a:p>
            <a:r>
              <a:rPr lang="en-US" b="1" dirty="0" smtClean="0"/>
              <a:t>We have PCa early detection tests!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399" y="1676400"/>
            <a:ext cx="8819423" cy="4343400"/>
            <a:chOff x="76199" y="2133600"/>
            <a:chExt cx="8974149" cy="4419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2133600"/>
              <a:ext cx="4326822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970" y="2808348"/>
              <a:ext cx="4512378" cy="258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36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" y="156016"/>
            <a:ext cx="2623205" cy="1060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4" y="1417639"/>
            <a:ext cx="8128000" cy="2784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923235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 study biopsy, &gt;5</a:t>
            </a:r>
            <a:r>
              <a:rPr lang="en-US" sz="2400" baseline="30000" dirty="0"/>
              <a:t>th</a:t>
            </a:r>
            <a:r>
              <a:rPr lang="en-US" sz="2400" dirty="0"/>
              <a:t> biopsy, 20 cores, </a:t>
            </a:r>
            <a:r>
              <a:rPr lang="en-US" sz="2400" b="1" dirty="0"/>
              <a:t>PSA 258</a:t>
            </a:r>
            <a:r>
              <a:rPr lang="en-US" sz="2400" dirty="0"/>
              <a:t>: BPT</a:t>
            </a:r>
          </a:p>
          <a:p>
            <a:endParaRPr lang="en-US" sz="2400" dirty="0"/>
          </a:p>
          <a:p>
            <a:r>
              <a:rPr lang="en-US" sz="2400" dirty="0"/>
              <a:t>Five months later, saturation 72 core biopsy, </a:t>
            </a:r>
            <a:r>
              <a:rPr lang="en-US" sz="2400" b="1" dirty="0"/>
              <a:t>PSA 1,377</a:t>
            </a:r>
            <a:r>
              <a:rPr lang="en-US" sz="2400" dirty="0"/>
              <a:t>: 6 distal ant cores with PCa (</a:t>
            </a:r>
            <a:r>
              <a:rPr lang="en-US" sz="2400" dirty="0" err="1"/>
              <a:t>Gl</a:t>
            </a:r>
            <a:r>
              <a:rPr lang="en-US" sz="2400" dirty="0"/>
              <a:t> 9)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1" y="148880"/>
            <a:ext cx="4705351" cy="1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PCa early detection so difficult?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419600"/>
          </a:xfrm>
        </p:spPr>
        <p:txBody>
          <a:bodyPr>
            <a:noAutofit/>
          </a:bodyPr>
          <a:lstStyle/>
          <a:p>
            <a:r>
              <a:rPr lang="en-US" sz="2400" dirty="0"/>
              <a:t>PSA testing is </a:t>
            </a:r>
            <a:r>
              <a:rPr lang="en-US" sz="2400" dirty="0" smtClean="0"/>
              <a:t>widespread/need long follow-up</a:t>
            </a:r>
            <a:endParaRPr lang="en-US" sz="2400" dirty="0"/>
          </a:p>
          <a:p>
            <a:r>
              <a:rPr lang="en-US" sz="2400" b="1" dirty="0"/>
              <a:t>PCa diagnosis is blind</a:t>
            </a:r>
          </a:p>
          <a:p>
            <a:pPr lvl="1"/>
            <a:r>
              <a:rPr lang="en-US" sz="2400" dirty="0" smtClean="0"/>
              <a:t>80-90% </a:t>
            </a:r>
            <a:r>
              <a:rPr lang="en-US" sz="2400" dirty="0"/>
              <a:t>sensitivity of gold standard</a:t>
            </a:r>
          </a:p>
          <a:p>
            <a:r>
              <a:rPr lang="en-US" sz="2400" b="1" dirty="0"/>
              <a:t>We don’t know if good prostate cancer turns bad</a:t>
            </a:r>
          </a:p>
          <a:p>
            <a:r>
              <a:rPr lang="en-US" sz="2400" b="1" dirty="0" err="1" smtClean="0"/>
              <a:t>PCa</a:t>
            </a:r>
            <a:r>
              <a:rPr lang="en-US" sz="2400" b="1" dirty="0" smtClean="0"/>
              <a:t> </a:t>
            </a:r>
            <a:r>
              <a:rPr lang="en-US" sz="2400" b="1" dirty="0"/>
              <a:t>is extremely common</a:t>
            </a:r>
          </a:p>
          <a:p>
            <a:pPr lvl="1"/>
            <a:r>
              <a:rPr lang="en-US" sz="2400" dirty="0"/>
              <a:t>Specificity for aggressive disease is </a:t>
            </a:r>
            <a:r>
              <a:rPr lang="en-US" sz="2400" dirty="0" smtClean="0"/>
              <a:t>hard</a:t>
            </a:r>
          </a:p>
          <a:p>
            <a:r>
              <a:rPr lang="en-US" sz="2400" b="1" dirty="0" err="1"/>
              <a:t>PCa</a:t>
            </a:r>
            <a:r>
              <a:rPr lang="en-US" sz="2400" b="1" dirty="0"/>
              <a:t> is multifocal</a:t>
            </a:r>
          </a:p>
          <a:p>
            <a:pPr lvl="1"/>
            <a:r>
              <a:rPr lang="en-US" sz="2400" dirty="0"/>
              <a:t>Defining/specificity for aggressive disease is hard</a:t>
            </a:r>
          </a:p>
          <a:p>
            <a:r>
              <a:rPr lang="en-US" sz="2400" dirty="0" err="1" smtClean="0"/>
              <a:t>Clinicopathological</a:t>
            </a:r>
            <a:r>
              <a:rPr lang="en-US" sz="2400" dirty="0" smtClean="0"/>
              <a:t> </a:t>
            </a:r>
            <a:r>
              <a:rPr lang="en-US" sz="2400" dirty="0"/>
              <a:t>parameters are pretty good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smtClean="0"/>
              <a:t>Tough to market things that are free	</a:t>
            </a:r>
          </a:p>
          <a:p>
            <a:r>
              <a:rPr lang="en-US" sz="2400" dirty="0" smtClean="0"/>
              <a:t>Few recurrent hotspot early/aggressive prostate cancer genome alterations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2952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AATMRI ALL Emerging Scholar Symposium Template</Template>
  <TotalTime>1825</TotalTime>
  <Words>1234</Words>
  <Application>Microsoft Office PowerPoint</Application>
  <PresentationFormat>On-screen Show (4:3)</PresentationFormat>
  <Paragraphs>228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2_Office Theme</vt:lpstr>
      <vt:lpstr>Prostate Cancer as a Model for the Challenges of Precision Early Detection</vt:lpstr>
      <vt:lpstr>Disclosure Information</vt:lpstr>
      <vt:lpstr>Prostate Cancer Decision Making</vt:lpstr>
      <vt:lpstr>Prostate Cancer Decision Making</vt:lpstr>
      <vt:lpstr>Why is PCa early detection so difficult? </vt:lpstr>
      <vt:lpstr>Prostate Cancer Decision Making</vt:lpstr>
      <vt:lpstr>We have PCa early detection tests!</vt:lpstr>
      <vt:lpstr>PowerPoint Presentation</vt:lpstr>
      <vt:lpstr>Why is PCa early detection so difficult? </vt:lpstr>
      <vt:lpstr>PowerPoint Presentation</vt:lpstr>
      <vt:lpstr>Why is PCa early detection so difficult? </vt:lpstr>
      <vt:lpstr>The issue of multifocality</vt:lpstr>
      <vt:lpstr>The issue of multifocality</vt:lpstr>
      <vt:lpstr>PowerPoint Presentation</vt:lpstr>
      <vt:lpstr>mpMRI (molecular imaging)</vt:lpstr>
      <vt:lpstr>Is this unique to prostate cancer?</vt:lpstr>
      <vt:lpstr>Multiclonal disease</vt:lpstr>
      <vt:lpstr>Why is PCa early detection so difficult? </vt:lpstr>
      <vt:lpstr>No recurrent hotspot mutations</vt:lpstr>
      <vt:lpstr>TMPRSS2:ERG gene fusions</vt:lpstr>
      <vt:lpstr>What lessons can be learned from Pca?</vt:lpstr>
      <vt:lpstr>Acknowledgements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the Cancer Genome to the Clinic</dc:title>
  <dc:creator>Fischhoff, Martin</dc:creator>
  <cp:lastModifiedBy>Tomlins, Scott</cp:lastModifiedBy>
  <cp:revision>201</cp:revision>
  <dcterms:created xsi:type="dcterms:W3CDTF">2014-03-21T16:43:56Z</dcterms:created>
  <dcterms:modified xsi:type="dcterms:W3CDTF">2018-03-06T14:02:26Z</dcterms:modified>
</cp:coreProperties>
</file>