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3" r:id="rId1"/>
  </p:sldMasterIdLst>
  <p:notesMasterIdLst>
    <p:notesMasterId r:id="rId18"/>
  </p:notesMasterIdLst>
  <p:sldIdLst>
    <p:sldId id="261" r:id="rId2"/>
    <p:sldId id="293" r:id="rId3"/>
    <p:sldId id="316" r:id="rId4"/>
    <p:sldId id="317" r:id="rId5"/>
    <p:sldId id="283" r:id="rId6"/>
    <p:sldId id="286" r:id="rId7"/>
    <p:sldId id="318" r:id="rId8"/>
    <p:sldId id="257" r:id="rId9"/>
    <p:sldId id="311" r:id="rId10"/>
    <p:sldId id="313" r:id="rId11"/>
    <p:sldId id="314" r:id="rId12"/>
    <p:sldId id="310" r:id="rId13"/>
    <p:sldId id="315" r:id="rId14"/>
    <p:sldId id="306" r:id="rId15"/>
    <p:sldId id="319" r:id="rId16"/>
    <p:sldId id="30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dgers, Kristin B" initials="KBR" lastIdx="1" clrIdx="0"/>
  <p:cmAuthor id="1" name="Kristin Rodgers" initials="KBR" lastIdx="6"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A2C7"/>
    <a:srgbClr val="958B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47" autoAdjust="0"/>
  </p:normalViewPr>
  <p:slideViewPr>
    <p:cSldViewPr>
      <p:cViewPr varScale="1">
        <p:scale>
          <a:sx n="99" d="100"/>
          <a:sy n="99" d="100"/>
        </p:scale>
        <p:origin x="555"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DA964B-B2BA-46C9-857D-BC757B5B9674}" type="datetimeFigureOut">
              <a:rPr lang="en-US" smtClean="0"/>
              <a:t>9/4/2018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34E870-6DE7-4972-951A-3898FDD1BDB7}" type="slidenum">
              <a:rPr lang="en-US" smtClean="0"/>
              <a:t>‹#›</a:t>
            </a:fld>
            <a:endParaRPr lang="en-US"/>
          </a:p>
        </p:txBody>
      </p:sp>
    </p:spTree>
    <p:extLst>
      <p:ext uri="{BB962C8B-B14F-4D97-AF65-F5344CB8AC3E}">
        <p14:creationId xmlns:p14="http://schemas.microsoft.com/office/powerpoint/2010/main" val="75020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5E076A6D-A342-46CB-8F9F-3A3E664E5271}" type="slidenum">
              <a:rPr lang="en-US" smtClean="0">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3661961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ABD5BBCE-49B2-4DE0-9C96-EBE19D0693EE}"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B6ACF-6EA5-4D6F-82A5-16B42D0491E5}"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D5BBCE-49B2-4DE0-9C96-EBE19D0693EE}"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D5BBCE-49B2-4DE0-9C96-EBE19D0693EE}"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33400" y="234950"/>
            <a:ext cx="7772400" cy="1136650"/>
          </a:xfrm>
        </p:spPr>
        <p:txBody>
          <a:bodyPr/>
          <a:lstStyle/>
          <a:p>
            <a:r>
              <a:rPr lang="en-US"/>
              <a:t>Click to edit Master title style</a:t>
            </a:r>
          </a:p>
        </p:txBody>
      </p:sp>
      <p:sp>
        <p:nvSpPr>
          <p:cNvPr id="3" name="Table Placeholder 2"/>
          <p:cNvSpPr>
            <a:spLocks noGrp="1"/>
          </p:cNvSpPr>
          <p:nvPr>
            <p:ph type="tbl" idx="1"/>
          </p:nvPr>
        </p:nvSpPr>
        <p:spPr>
          <a:xfrm>
            <a:off x="533400" y="1701800"/>
            <a:ext cx="7772400" cy="4089400"/>
          </a:xfrm>
        </p:spPr>
        <p:txBody>
          <a:bodyPr rtlCol="0">
            <a:normAutofit/>
          </a:bodyPr>
          <a:lstStyle/>
          <a:p>
            <a:pPr lvl="0"/>
            <a:endParaRPr lang="en-US" noProof="0"/>
          </a:p>
        </p:txBody>
      </p:sp>
      <p:sp>
        <p:nvSpPr>
          <p:cNvPr id="4" name="Rectangle 7"/>
          <p:cNvSpPr>
            <a:spLocks noGrp="1" noChangeArrowheads="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Rectangle 9"/>
          <p:cNvSpPr>
            <a:spLocks noGrp="1" noChangeArrowheads="1"/>
          </p:cNvSpPr>
          <p:nvPr>
            <p:ph type="sldNum" sz="quarter" idx="11"/>
          </p:nvPr>
        </p:nvSpPr>
        <p:spPr/>
        <p:txBody>
          <a:bodyPr/>
          <a:lstStyle>
            <a:lvl1pPr>
              <a:defRPr/>
            </a:lvl1pPr>
          </a:lstStyle>
          <a:p>
            <a:pPr>
              <a:defRPr/>
            </a:pPr>
            <a:fld id="{C993827A-977C-442A-804D-0622408EBBA3}" type="slidenum">
              <a:rPr lang="en-US">
                <a:solidFill>
                  <a:prstClr val="black">
                    <a:tint val="75000"/>
                  </a:prstClr>
                </a:solidFill>
              </a:rPr>
              <a:pPr>
                <a:defRPr/>
              </a:pPr>
              <a:t>‹#›</a:t>
            </a:fld>
            <a:endParaRPr lang="en-US">
              <a:solidFill>
                <a:prstClr val="black">
                  <a:tint val="75000"/>
                </a:prstClr>
              </a:solidFill>
            </a:endParaRPr>
          </a:p>
        </p:txBody>
      </p:sp>
      <p:sp>
        <p:nvSpPr>
          <p:cNvPr id="6" name="Rectangle 5"/>
          <p:cNvSpPr>
            <a:spLocks noGrp="1" noChangeArrowheads="1"/>
          </p:cNvSpPr>
          <p:nvPr>
            <p:ph type="ftr" sz="quarter" idx="12"/>
          </p:nvPr>
        </p:nvSpPr>
        <p:spPr/>
        <p:txBody>
          <a:bodyPr/>
          <a:lstStyle>
            <a:lvl1pPr>
              <a:defRPr/>
            </a:lvl1pPr>
          </a:lstStyle>
          <a:p>
            <a:pPr>
              <a:defRPr/>
            </a:pPr>
            <a:endParaRPr lang="en-US">
              <a:solidFill>
                <a:prstClr val="black">
                  <a:tint val="75000"/>
                </a:prstClr>
              </a:solidFill>
            </a:endParaRPr>
          </a:p>
        </p:txBody>
      </p:sp>
    </p:spTree>
    <p:extLst>
      <p:ext uri="{BB962C8B-B14F-4D97-AF65-F5344CB8AC3E}">
        <p14:creationId xmlns:p14="http://schemas.microsoft.com/office/powerpoint/2010/main" val="4247892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D5BBCE-49B2-4DE0-9C96-EBE19D0693EE}"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5" name="Title 94"/>
          <p:cNvSpPr>
            <a:spLocks noGrp="1"/>
          </p:cNvSpPr>
          <p:nvPr>
            <p:ph type="title"/>
          </p:nvPr>
        </p:nvSpPr>
        <p:spPr>
          <a:xfrm>
            <a:off x="457200" y="4463568"/>
            <a:ext cx="8305800" cy="1143000"/>
          </a:xfrm>
        </p:spPr>
        <p:txBody>
          <a:bodyPr/>
          <a:lstStyle/>
          <a:p>
            <a:r>
              <a:rPr lang="en-US"/>
              <a:t>Click to edit Master title style</a:t>
            </a:r>
          </a:p>
        </p:txBody>
      </p:sp>
      <p:sp>
        <p:nvSpPr>
          <p:cNvPr id="2" name="Date Placeholder 1"/>
          <p:cNvSpPr>
            <a:spLocks noGrp="1"/>
          </p:cNvSpPr>
          <p:nvPr>
            <p:ph type="dt" sz="half" idx="10"/>
          </p:nvPr>
        </p:nvSpPr>
        <p:spPr/>
        <p:txBody>
          <a:bodyPr/>
          <a:lstStyle/>
          <a:p>
            <a:fld id="{ABD5BBCE-49B2-4DE0-9C96-EBE19D0693EE}" type="datetimeFigureOut">
              <a:rPr lang="en-US" smtClean="0"/>
              <a:t>9/4/2018</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82BB6ACF-6EA5-4D6F-82A5-16B42D0491E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D5BBCE-49B2-4DE0-9C96-EBE19D0693EE}" type="datetimeFigureOut">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D5BBCE-49B2-4DE0-9C96-EBE19D0693EE}" type="datetimeFigureOut">
              <a:rPr lang="en-US" smtClean="0"/>
              <a:t>9/4/2018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D5BBCE-49B2-4DE0-9C96-EBE19D0693EE}" type="datetimeFigureOut">
              <a:rPr lang="en-US" smtClean="0"/>
              <a:t>9/4/2018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D5BBCE-49B2-4DE0-9C96-EBE19D0693EE}" type="datetimeFigureOut">
              <a:rPr lang="en-US" smtClean="0"/>
              <a:t>9/4/2018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BB6ACF-6EA5-4D6F-82A5-16B42D0491E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D5BBCE-49B2-4DE0-9C96-EBE19D0693EE}" type="datetimeFigureOut">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BB6ACF-6EA5-4D6F-82A5-16B42D0491E5}"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p:txBody>
          <a:bodyPr/>
          <a:lstStyle/>
          <a:p>
            <a:fld id="{ABD5BBCE-49B2-4DE0-9C96-EBE19D0693EE}" type="datetimeFigureOut">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BB6ACF-6EA5-4D6F-82A5-16B42D0491E5}"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ABD5BBCE-49B2-4DE0-9C96-EBE19D0693EE}" type="datetimeFigureOut">
              <a:rPr lang="en-US" smtClean="0"/>
              <a:t>9/4/2018</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82BB6ACF-6EA5-4D6F-82A5-16B42D0491E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 id="2147483985" r:id="rId12"/>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4CFD3DA-F9AC-470A-B621-5F6BA1F017D7}"/>
              </a:ext>
            </a:extLst>
          </p:cNvPr>
          <p:cNvSpPr>
            <a:spLocks noGrp="1" noChangeArrowheads="1"/>
          </p:cNvSpPr>
          <p:nvPr>
            <p:ph type="ctrTitle"/>
          </p:nvPr>
        </p:nvSpPr>
        <p:spPr/>
        <p:txBody>
          <a:bodyPr>
            <a:normAutofit fontScale="90000"/>
          </a:bodyPr>
          <a:lstStyle/>
          <a:p>
            <a:r>
              <a:rPr lang="en-US" altLang="en-US" dirty="0"/>
              <a:t>Updates for</a:t>
            </a:r>
            <a:r>
              <a:rPr lang="en-US" altLang="en-US" sz="3600" dirty="0"/>
              <a:t> the Data Management &amp; Coordinating Center</a:t>
            </a:r>
          </a:p>
        </p:txBody>
      </p:sp>
      <p:sp>
        <p:nvSpPr>
          <p:cNvPr id="4099" name="Rectangle 3">
            <a:extLst>
              <a:ext uri="{FF2B5EF4-FFF2-40B4-BE49-F238E27FC236}">
                <a16:creationId xmlns:a16="http://schemas.microsoft.com/office/drawing/2014/main" id="{E35FAF30-44D7-45DE-9975-0A49EE3739EF}"/>
              </a:ext>
            </a:extLst>
          </p:cNvPr>
          <p:cNvSpPr>
            <a:spLocks noGrp="1" noChangeArrowheads="1"/>
          </p:cNvSpPr>
          <p:nvPr>
            <p:ph type="subTitle" idx="1"/>
          </p:nvPr>
        </p:nvSpPr>
        <p:spPr/>
        <p:txBody>
          <a:bodyPr>
            <a:normAutofit fontScale="85000" lnSpcReduction="10000"/>
          </a:bodyPr>
          <a:lstStyle/>
          <a:p>
            <a:r>
              <a:rPr lang="en-US" altLang="en-US" dirty="0"/>
              <a:t>Ziding Feng, PhD, Mark </a:t>
            </a:r>
            <a:r>
              <a:rPr lang="en-US" altLang="en-US" dirty="0" err="1"/>
              <a:t>Thornquist</a:t>
            </a:r>
            <a:r>
              <a:rPr lang="en-US" altLang="en-US" dirty="0"/>
              <a:t>, PhD, Margaret Pepe, PhD, Jackie Dahlgren, MS</a:t>
            </a:r>
          </a:p>
          <a:p>
            <a:r>
              <a:rPr lang="en-US" altLang="en-US" dirty="0"/>
              <a:t>September 5, 2018, </a:t>
            </a:r>
          </a:p>
          <a:p>
            <a:endParaRPr lang="en-US" altLang="en-US" dirty="0"/>
          </a:p>
        </p:txBody>
      </p:sp>
    </p:spTree>
    <p:extLst>
      <p:ext uri="{BB962C8B-B14F-4D97-AF65-F5344CB8AC3E}">
        <p14:creationId xmlns:p14="http://schemas.microsoft.com/office/powerpoint/2010/main" val="877291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a:extLst>
              <a:ext uri="{FF2B5EF4-FFF2-40B4-BE49-F238E27FC236}">
                <a16:creationId xmlns:a16="http://schemas.microsoft.com/office/drawing/2014/main" id="{BE7D0F90-2BE5-4051-BB62-BC1865A5CF34}"/>
              </a:ext>
            </a:extLst>
          </p:cNvPr>
          <p:cNvSpPr txBox="1">
            <a:spLocks noChangeArrowheads="1"/>
          </p:cNvSpPr>
          <p:nvPr/>
        </p:nvSpPr>
        <p:spPr bwMode="auto">
          <a:xfrm>
            <a:off x="200916" y="209452"/>
            <a:ext cx="2057400" cy="1015663"/>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2000" dirty="0">
                <a:solidFill>
                  <a:schemeClr val="bg1"/>
                </a:solidFill>
              </a:rPr>
              <a:t>DMCC: Study Operations Overview</a:t>
            </a:r>
          </a:p>
        </p:txBody>
      </p:sp>
      <p:pic>
        <p:nvPicPr>
          <p:cNvPr id="4" name="Picture 3">
            <a:extLst>
              <a:ext uri="{FF2B5EF4-FFF2-40B4-BE49-F238E27FC236}">
                <a16:creationId xmlns:a16="http://schemas.microsoft.com/office/drawing/2014/main" id="{79AAF3DE-3649-424F-ABB1-146BE54BC483}"/>
              </a:ext>
            </a:extLst>
          </p:cNvPr>
          <p:cNvPicPr>
            <a:picLocks noChangeAspect="1"/>
          </p:cNvPicPr>
          <p:nvPr/>
        </p:nvPicPr>
        <p:blipFill>
          <a:blip r:embed="rId2"/>
          <a:stretch>
            <a:fillRect/>
          </a:stretch>
        </p:blipFill>
        <p:spPr>
          <a:xfrm>
            <a:off x="200916" y="1314450"/>
            <a:ext cx="8714484" cy="5334098"/>
          </a:xfrm>
          <a:prstGeom prst="rect">
            <a:avLst/>
          </a:prstGeom>
        </p:spPr>
      </p:pic>
    </p:spTree>
    <p:extLst>
      <p:ext uri="{BB962C8B-B14F-4D97-AF65-F5344CB8AC3E}">
        <p14:creationId xmlns:p14="http://schemas.microsoft.com/office/powerpoint/2010/main" val="120463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a:extLst>
              <a:ext uri="{FF2B5EF4-FFF2-40B4-BE49-F238E27FC236}">
                <a16:creationId xmlns:a16="http://schemas.microsoft.com/office/drawing/2014/main" id="{BE7D0F90-2BE5-4051-BB62-BC1865A5CF34}"/>
              </a:ext>
            </a:extLst>
          </p:cNvPr>
          <p:cNvSpPr txBox="1">
            <a:spLocks noChangeArrowheads="1"/>
          </p:cNvSpPr>
          <p:nvPr/>
        </p:nvSpPr>
        <p:spPr bwMode="auto">
          <a:xfrm>
            <a:off x="200916" y="209452"/>
            <a:ext cx="2057400" cy="1015663"/>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2000" dirty="0">
                <a:solidFill>
                  <a:schemeClr val="bg1"/>
                </a:solidFill>
              </a:rPr>
              <a:t>DMCC: Study Operations Overview</a:t>
            </a:r>
          </a:p>
        </p:txBody>
      </p:sp>
      <p:pic>
        <p:nvPicPr>
          <p:cNvPr id="2" name="Picture 1">
            <a:extLst>
              <a:ext uri="{FF2B5EF4-FFF2-40B4-BE49-F238E27FC236}">
                <a16:creationId xmlns:a16="http://schemas.microsoft.com/office/drawing/2014/main" id="{9B12D0A7-6758-48E0-BC48-C1301F045520}"/>
              </a:ext>
            </a:extLst>
          </p:cNvPr>
          <p:cNvPicPr>
            <a:picLocks noChangeAspect="1"/>
          </p:cNvPicPr>
          <p:nvPr/>
        </p:nvPicPr>
        <p:blipFill>
          <a:blip r:embed="rId2"/>
          <a:stretch>
            <a:fillRect/>
          </a:stretch>
        </p:blipFill>
        <p:spPr>
          <a:xfrm>
            <a:off x="200916" y="1225115"/>
            <a:ext cx="8638284" cy="5423433"/>
          </a:xfrm>
          <a:prstGeom prst="rect">
            <a:avLst/>
          </a:prstGeom>
        </p:spPr>
      </p:pic>
    </p:spTree>
    <p:extLst>
      <p:ext uri="{BB962C8B-B14F-4D97-AF65-F5344CB8AC3E}">
        <p14:creationId xmlns:p14="http://schemas.microsoft.com/office/powerpoint/2010/main" val="764148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481360" y="685800"/>
            <a:ext cx="8129239" cy="461665"/>
          </a:xfrm>
          <a:prstGeom prst="rect">
            <a:avLst/>
          </a:prstGeo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2"/>
          </a:lnRef>
          <a:fillRef idx="2">
            <a:schemeClr val="accent2"/>
          </a:fillRef>
          <a:effectRef idx="1">
            <a:schemeClr val="accent2"/>
          </a:effectRef>
          <a:fontRef idx="minor">
            <a:schemeClr val="dk1"/>
          </a:fontRef>
        </p:style>
        <p:txBody>
          <a:bodyPr wrap="square">
            <a:spAutoFit/>
          </a:bodyPr>
          <a:lstStyle/>
          <a:p>
            <a:pPr algn="ctr">
              <a:defRPr/>
            </a:pPr>
            <a:r>
              <a:rPr lang="en-US" sz="2400" dirty="0">
                <a:latin typeface="Calibri" pitchFamily="34" charset="0"/>
                <a:cs typeface="Calibri" pitchFamily="34" charset="0"/>
              </a:rPr>
              <a:t>Use of Reference Sets</a:t>
            </a:r>
          </a:p>
        </p:txBody>
      </p:sp>
      <p:pic>
        <p:nvPicPr>
          <p:cNvPr id="2" name="Picture 1">
            <a:extLst>
              <a:ext uri="{FF2B5EF4-FFF2-40B4-BE49-F238E27FC236}">
                <a16:creationId xmlns:a16="http://schemas.microsoft.com/office/drawing/2014/main" id="{C6A7E487-34DF-4856-B457-BF91F5925F8B}"/>
              </a:ext>
            </a:extLst>
          </p:cNvPr>
          <p:cNvPicPr>
            <a:picLocks noChangeAspect="1"/>
          </p:cNvPicPr>
          <p:nvPr/>
        </p:nvPicPr>
        <p:blipFill>
          <a:blip r:embed="rId2"/>
          <a:stretch>
            <a:fillRect/>
          </a:stretch>
        </p:blipFill>
        <p:spPr>
          <a:xfrm>
            <a:off x="547687" y="1371600"/>
            <a:ext cx="8048625" cy="4938712"/>
          </a:xfrm>
          <a:prstGeom prst="rect">
            <a:avLst/>
          </a:prstGeom>
        </p:spPr>
      </p:pic>
    </p:spTree>
    <p:extLst>
      <p:ext uri="{BB962C8B-B14F-4D97-AF65-F5344CB8AC3E}">
        <p14:creationId xmlns:p14="http://schemas.microsoft.com/office/powerpoint/2010/main" val="362555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1"/>
          <p:cNvSpPr txBox="1">
            <a:spLocks noChangeArrowheads="1"/>
          </p:cNvSpPr>
          <p:nvPr/>
        </p:nvSpPr>
        <p:spPr bwMode="auto">
          <a:xfrm>
            <a:off x="352864" y="250827"/>
            <a:ext cx="4495800" cy="461665"/>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defRPr/>
            </a:pPr>
            <a:r>
              <a:rPr lang="en-US" sz="2400" dirty="0">
                <a:solidFill>
                  <a:schemeClr val="bg1"/>
                </a:solidFill>
              </a:rPr>
              <a:t>DMCC Coordination Levels</a:t>
            </a:r>
          </a:p>
        </p:txBody>
      </p:sp>
      <p:sp>
        <p:nvSpPr>
          <p:cNvPr id="2" name="Rectangle 1"/>
          <p:cNvSpPr/>
          <p:nvPr/>
        </p:nvSpPr>
        <p:spPr>
          <a:xfrm>
            <a:off x="344658" y="6213925"/>
            <a:ext cx="4575355" cy="375552"/>
          </a:xfrm>
          <a:prstGeom prst="rect">
            <a:avLst/>
          </a:prstGeom>
        </p:spPr>
        <p:txBody>
          <a:bodyPr wrap="none">
            <a:spAutoFit/>
          </a:bodyPr>
          <a:lstStyle/>
          <a:p>
            <a:pPr lvl="0">
              <a:lnSpc>
                <a:spcPct val="107000"/>
              </a:lnSpc>
              <a:defRPr/>
            </a:pPr>
            <a:r>
              <a:rPr lang="en-US" dirty="0">
                <a:solidFill>
                  <a:schemeClr val="tx1">
                    <a:lumMod val="95000"/>
                  </a:schemeClr>
                </a:solidFill>
                <a:latin typeface="Calibri" panose="020F0502020204030204" pitchFamily="34" charset="0"/>
                <a:ea typeface="Times New Roman" panose="02020603050405020304" pitchFamily="18" charset="0"/>
                <a:cs typeface="Calibri" panose="020F0502020204030204" pitchFamily="34" charset="0"/>
              </a:rPr>
              <a:t>*Funded through carry-forward or supplement</a:t>
            </a:r>
            <a:endParaRPr lang="en-US" dirty="0">
              <a:solidFill>
                <a:schemeClr val="tx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038906040"/>
              </p:ext>
            </p:extLst>
          </p:nvPr>
        </p:nvGraphicFramePr>
        <p:xfrm>
          <a:off x="344658" y="712491"/>
          <a:ext cx="8454683" cy="5501437"/>
        </p:xfrm>
        <a:graphic>
          <a:graphicData uri="http://schemas.openxmlformats.org/drawingml/2006/table">
            <a:tbl>
              <a:tblPr/>
              <a:tblGrid>
                <a:gridCol w="1895015">
                  <a:extLst>
                    <a:ext uri="{9D8B030D-6E8A-4147-A177-3AD203B41FA5}">
                      <a16:colId xmlns:a16="http://schemas.microsoft.com/office/drawing/2014/main" val="3674784331"/>
                    </a:ext>
                  </a:extLst>
                </a:gridCol>
                <a:gridCol w="1639917">
                  <a:extLst>
                    <a:ext uri="{9D8B030D-6E8A-4147-A177-3AD203B41FA5}">
                      <a16:colId xmlns:a16="http://schemas.microsoft.com/office/drawing/2014/main" val="3228833863"/>
                    </a:ext>
                  </a:extLst>
                </a:gridCol>
                <a:gridCol w="1639917">
                  <a:extLst>
                    <a:ext uri="{9D8B030D-6E8A-4147-A177-3AD203B41FA5}">
                      <a16:colId xmlns:a16="http://schemas.microsoft.com/office/drawing/2014/main" val="3192202679"/>
                    </a:ext>
                  </a:extLst>
                </a:gridCol>
                <a:gridCol w="1639917">
                  <a:extLst>
                    <a:ext uri="{9D8B030D-6E8A-4147-A177-3AD203B41FA5}">
                      <a16:colId xmlns:a16="http://schemas.microsoft.com/office/drawing/2014/main" val="1444376937"/>
                    </a:ext>
                  </a:extLst>
                </a:gridCol>
                <a:gridCol w="1639917">
                  <a:extLst>
                    <a:ext uri="{9D8B030D-6E8A-4147-A177-3AD203B41FA5}">
                      <a16:colId xmlns:a16="http://schemas.microsoft.com/office/drawing/2014/main" val="868376848"/>
                    </a:ext>
                  </a:extLst>
                </a:gridCol>
              </a:tblGrid>
              <a:tr h="224731">
                <a:tc rowSpan="4">
                  <a:txBody>
                    <a:bodyPr/>
                    <a:lstStyle/>
                    <a:p>
                      <a:pPr algn="ctr" rtl="0" fontAlgn="ctr"/>
                      <a:r>
                        <a:rPr lang="en-US" sz="1100" b="1" i="0" u="none" strike="noStrike">
                          <a:solidFill>
                            <a:srgbClr val="FFFFFF"/>
                          </a:solidFill>
                          <a:effectLst/>
                          <a:latin typeface="Calibri" panose="020F0502020204030204" pitchFamily="34" charset="0"/>
                        </a:rPr>
                        <a:t>Study Name</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Category A</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Category B</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Category C</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Category D</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4137284425"/>
                  </a:ext>
                </a:extLst>
              </a:tr>
              <a:tr h="449464">
                <a:tc vMerge="1">
                  <a:txBody>
                    <a:bodyPr/>
                    <a:lstStyle/>
                    <a:p>
                      <a:endParaRPr lang="en-US"/>
                    </a:p>
                  </a:txBody>
                  <a:tcPr/>
                </a:tc>
                <a:tc>
                  <a:txBody>
                    <a:bodyPr/>
                    <a:lstStyle/>
                    <a:p>
                      <a:pPr algn="ctr" rtl="0" fontAlgn="ctr"/>
                      <a:r>
                        <a:rPr lang="en-US" sz="1100" b="1" i="0" u="none" strike="noStrike">
                          <a:solidFill>
                            <a:srgbClr val="FFFFFF"/>
                          </a:solidFill>
                          <a:effectLst/>
                          <a:latin typeface="Calibri" panose="020F0502020204030204" pitchFamily="34" charset="0"/>
                        </a:rPr>
                        <a:t>Prospective/Multi-Center</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Retrospective</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Specimen Repositories</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Statistical Consultation</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extLst>
                  <a:ext uri="{0D108BD9-81ED-4DB2-BD59-A6C34878D82A}">
                    <a16:rowId xmlns:a16="http://schemas.microsoft.com/office/drawing/2014/main" val="4275391943"/>
                  </a:ext>
                </a:extLst>
              </a:tr>
              <a:tr h="224731">
                <a:tc vMerge="1">
                  <a:txBody>
                    <a:bodyPr/>
                    <a:lstStyle/>
                    <a:p>
                      <a:endParaRPr lang="en-US"/>
                    </a:p>
                  </a:txBody>
                  <a:tcPr/>
                </a:tc>
                <a:tc>
                  <a:txBody>
                    <a:bodyPr/>
                    <a:lstStyle/>
                    <a:p>
                      <a:pPr algn="ctr" rtl="0" fontAlgn="ctr"/>
                      <a:r>
                        <a:rPr lang="en-US" sz="1100" b="1" i="0" u="none" strike="noStrike">
                          <a:solidFill>
                            <a:srgbClr val="FFFFFF"/>
                          </a:solidFill>
                          <a:effectLst/>
                          <a:latin typeface="Calibri" panose="020F0502020204030204" pitchFamily="34" charset="0"/>
                        </a:rPr>
                        <a:t>New Collection</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Data Harmonization</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No Limit</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No Limit</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4F81BD"/>
                    </a:solidFill>
                  </a:tcPr>
                </a:tc>
                <a:extLst>
                  <a:ext uri="{0D108BD9-81ED-4DB2-BD59-A6C34878D82A}">
                    <a16:rowId xmlns:a16="http://schemas.microsoft.com/office/drawing/2014/main" val="1148992273"/>
                  </a:ext>
                </a:extLst>
              </a:tr>
              <a:tr h="233720">
                <a:tc vMerge="1">
                  <a:txBody>
                    <a:bodyPr/>
                    <a:lstStyle/>
                    <a:p>
                      <a:endParaRPr lang="en-US"/>
                    </a:p>
                  </a:txBody>
                  <a:tcPr/>
                </a:tc>
                <a:tc>
                  <a:txBody>
                    <a:bodyPr/>
                    <a:lstStyle/>
                    <a:p>
                      <a:pPr algn="ctr" rtl="0" fontAlgn="ctr"/>
                      <a:r>
                        <a:rPr lang="en-US" sz="1100" b="1" i="0" u="none" strike="noStrike">
                          <a:solidFill>
                            <a:srgbClr val="FFFFFF"/>
                          </a:solidFill>
                          <a:effectLst/>
                          <a:latin typeface="Calibri" panose="020F0502020204030204" pitchFamily="34" charset="0"/>
                        </a:rPr>
                        <a:t>Maximum 6</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en-US" sz="1100" b="1" i="0" u="none" strike="noStrike">
                          <a:solidFill>
                            <a:srgbClr val="FFFFFF"/>
                          </a:solidFill>
                          <a:effectLst/>
                          <a:latin typeface="Calibri" panose="020F0502020204030204" pitchFamily="34" charset="0"/>
                        </a:rPr>
                        <a:t>Maximum 4</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7395" marR="7395" marT="739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tc>
                  <a:txBody>
                    <a:bodyPr/>
                    <a:lstStyle/>
                    <a:p>
                      <a:pPr algn="ctr" fontAlgn="t"/>
                      <a:r>
                        <a:rPr lang="en-US" sz="900" b="0" i="0" u="none" strike="noStrike">
                          <a:solidFill>
                            <a:srgbClr val="000000"/>
                          </a:solidFill>
                          <a:effectLst/>
                          <a:latin typeface="Calibri" panose="020F0502020204030204" pitchFamily="34" charset="0"/>
                        </a:rPr>
                        <a:t> </a:t>
                      </a:r>
                    </a:p>
                  </a:txBody>
                  <a:tcPr marL="7395" marR="7395" marT="739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2148293403"/>
                  </a:ext>
                </a:extLst>
              </a:tr>
              <a:tr h="197763">
                <a:tc>
                  <a:txBody>
                    <a:bodyPr/>
                    <a:lstStyle/>
                    <a:p>
                      <a:pPr algn="l" rtl="0" fontAlgn="ctr"/>
                      <a:r>
                        <a:rPr lang="en-US" sz="800" b="0" i="0" u="none" strike="noStrike">
                          <a:solidFill>
                            <a:srgbClr val="000000"/>
                          </a:solidFill>
                          <a:effectLst/>
                          <a:latin typeface="Calibri" panose="020F0502020204030204" pitchFamily="34" charset="0"/>
                        </a:rPr>
                        <a:t>Breast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2032352123"/>
                  </a:ext>
                </a:extLst>
              </a:tr>
              <a:tr h="188775">
                <a:tc>
                  <a:txBody>
                    <a:bodyPr/>
                    <a:lstStyle/>
                    <a:p>
                      <a:pPr algn="l" rtl="0" fontAlgn="ctr"/>
                      <a:r>
                        <a:rPr lang="en-US" sz="800" b="0" i="0" u="none" strike="noStrike">
                          <a:solidFill>
                            <a:srgbClr val="000000"/>
                          </a:solidFill>
                          <a:effectLst/>
                          <a:latin typeface="Calibri" panose="020F0502020204030204" pitchFamily="34" charset="0"/>
                        </a:rPr>
                        <a:t>DCP &amp; Liver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1832957503"/>
                  </a:ext>
                </a:extLst>
              </a:tr>
              <a:tr h="188775">
                <a:tc>
                  <a:txBody>
                    <a:bodyPr/>
                    <a:lstStyle/>
                    <a:p>
                      <a:pPr algn="l" rtl="0" fontAlgn="ctr"/>
                      <a:r>
                        <a:rPr lang="en-US" sz="800" b="0" i="0" u="none" strike="noStrike">
                          <a:solidFill>
                            <a:srgbClr val="000000"/>
                          </a:solidFill>
                          <a:effectLst/>
                          <a:latin typeface="Calibri" panose="020F0502020204030204" pitchFamily="34" charset="0"/>
                        </a:rPr>
                        <a:t>Lung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790336941"/>
                  </a:ext>
                </a:extLst>
              </a:tr>
              <a:tr h="188775">
                <a:tc>
                  <a:txBody>
                    <a:bodyPr/>
                    <a:lstStyle/>
                    <a:p>
                      <a:pPr algn="l" rtl="0" fontAlgn="ctr"/>
                      <a:r>
                        <a:rPr lang="en-US" sz="800" b="0" i="0" u="none" strike="noStrike">
                          <a:solidFill>
                            <a:srgbClr val="000000"/>
                          </a:solidFill>
                          <a:effectLst/>
                          <a:latin typeface="Calibri" panose="020F0502020204030204" pitchFamily="34" charset="0"/>
                        </a:rPr>
                        <a:t>Pancreatic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1662972662"/>
                  </a:ext>
                </a:extLst>
              </a:tr>
              <a:tr h="188775">
                <a:tc>
                  <a:txBody>
                    <a:bodyPr/>
                    <a:lstStyle/>
                    <a:p>
                      <a:pPr algn="l" rtl="0" fontAlgn="ctr"/>
                      <a:r>
                        <a:rPr lang="en-US" sz="800" b="0" i="0" u="none" strike="noStrike">
                          <a:solidFill>
                            <a:srgbClr val="000000"/>
                          </a:solidFill>
                          <a:effectLst/>
                          <a:latin typeface="Calibri" panose="020F0502020204030204" pitchFamily="34" charset="0"/>
                        </a:rPr>
                        <a:t>Prostate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3450618263"/>
                  </a:ext>
                </a:extLst>
              </a:tr>
              <a:tr h="188775">
                <a:tc>
                  <a:txBody>
                    <a:bodyPr/>
                    <a:lstStyle/>
                    <a:p>
                      <a:pPr algn="l" rtl="0" fontAlgn="ctr"/>
                      <a:r>
                        <a:rPr lang="en-US" sz="800" b="0" i="0" u="none" strike="noStrike">
                          <a:solidFill>
                            <a:srgbClr val="000000"/>
                          </a:solidFill>
                          <a:effectLst/>
                          <a:latin typeface="Calibri" panose="020F0502020204030204" pitchFamily="34" charset="0"/>
                        </a:rPr>
                        <a:t>Colon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4234967911"/>
                  </a:ext>
                </a:extLst>
              </a:tr>
              <a:tr h="188775">
                <a:tc>
                  <a:txBody>
                    <a:bodyPr/>
                    <a:lstStyle/>
                    <a:p>
                      <a:pPr algn="l" rtl="0" fontAlgn="ctr"/>
                      <a:r>
                        <a:rPr lang="en-US" sz="800" b="0" i="0" u="none" strike="noStrike">
                          <a:solidFill>
                            <a:srgbClr val="000000"/>
                          </a:solidFill>
                          <a:effectLst/>
                          <a:latin typeface="Calibri" panose="020F0502020204030204" pitchFamily="34" charset="0"/>
                        </a:rPr>
                        <a:t>Cancer in Women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3306787270"/>
                  </a:ext>
                </a:extLst>
              </a:tr>
              <a:tr h="188775">
                <a:tc>
                  <a:txBody>
                    <a:bodyPr/>
                    <a:lstStyle/>
                    <a:p>
                      <a:pPr algn="l" rtl="0" fontAlgn="ctr"/>
                      <a:r>
                        <a:rPr lang="en-US" sz="800" b="0" i="0" u="none" strike="noStrike">
                          <a:solidFill>
                            <a:srgbClr val="000000"/>
                          </a:solidFill>
                          <a:effectLst/>
                          <a:latin typeface="Calibri" panose="020F0502020204030204" pitchFamily="34" charset="0"/>
                        </a:rPr>
                        <a:t>MSA &amp; Bladder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2533239057"/>
                  </a:ext>
                </a:extLst>
              </a:tr>
              <a:tr h="188775">
                <a:tc>
                  <a:txBody>
                    <a:bodyPr/>
                    <a:lstStyle/>
                    <a:p>
                      <a:pPr algn="l" rtl="0" fontAlgn="ctr"/>
                      <a:r>
                        <a:rPr lang="en-US" sz="800" b="0" i="0" u="none" strike="noStrike">
                          <a:solidFill>
                            <a:srgbClr val="000000"/>
                          </a:solidFill>
                          <a:effectLst/>
                          <a:latin typeface="Calibri" panose="020F0502020204030204" pitchFamily="34" charset="0"/>
                        </a:rPr>
                        <a:t>PCA3 &amp; Prostate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D9C3"/>
                    </a:solidFill>
                  </a:tcPr>
                </a:tc>
                <a:extLst>
                  <a:ext uri="{0D108BD9-81ED-4DB2-BD59-A6C34878D82A}">
                    <a16:rowId xmlns:a16="http://schemas.microsoft.com/office/drawing/2014/main" val="3028692997"/>
                  </a:ext>
                </a:extLst>
              </a:tr>
              <a:tr h="287657">
                <a:tc>
                  <a:txBody>
                    <a:bodyPr/>
                    <a:lstStyle/>
                    <a:p>
                      <a:pPr algn="l" rtl="0" fontAlgn="ctr"/>
                      <a:r>
                        <a:rPr lang="en-US" sz="800" b="0" i="0" u="none" strike="noStrike">
                          <a:solidFill>
                            <a:srgbClr val="000000"/>
                          </a:solidFill>
                          <a:effectLst/>
                          <a:latin typeface="Calibri" panose="020F0502020204030204" pitchFamily="34" charset="0"/>
                        </a:rPr>
                        <a:t>Benign Breast Disease (BBD)</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l" rtl="0" fontAlgn="ctr"/>
                      <a:r>
                        <a:rPr lang="en-US" sz="8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ctr" fontAlgn="ctr"/>
                      <a:r>
                        <a:rPr lang="en-US" sz="1400" b="0" i="0" u="none" strike="noStrike">
                          <a:solidFill>
                            <a:srgbClr val="000000"/>
                          </a:solidFill>
                          <a:effectLst/>
                          <a:latin typeface="Arial" panose="020B060402020202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ctr" rtl="0" fontAlgn="ctr"/>
                      <a:r>
                        <a:rPr lang="en-US" sz="800" b="0" i="0" u="none" strike="noStrike">
                          <a:solidFill>
                            <a:srgbClr val="000000"/>
                          </a:solidFill>
                          <a:effectLst/>
                          <a:latin typeface="Calibri" panose="020F0502020204030204" pitchFamily="34" charset="0"/>
                        </a:rPr>
                        <a:t> 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l" rtl="0" fontAlgn="ctr"/>
                      <a:r>
                        <a:rPr lang="en-US" sz="8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extLst>
                  <a:ext uri="{0D108BD9-81ED-4DB2-BD59-A6C34878D82A}">
                    <a16:rowId xmlns:a16="http://schemas.microsoft.com/office/drawing/2014/main" val="2970964214"/>
                  </a:ext>
                </a:extLst>
              </a:tr>
              <a:tr h="287657">
                <a:tc>
                  <a:txBody>
                    <a:bodyPr/>
                    <a:lstStyle/>
                    <a:p>
                      <a:pPr algn="l" rtl="0" fontAlgn="ctr"/>
                      <a:r>
                        <a:rPr lang="en-US" sz="800" b="0" i="0" u="none" strike="noStrike">
                          <a:solidFill>
                            <a:srgbClr val="000000"/>
                          </a:solidFill>
                          <a:effectLst/>
                          <a:latin typeface="Calibri" panose="020F0502020204030204" pitchFamily="34" charset="0"/>
                        </a:rPr>
                        <a:t>DCIS</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l" rtl="0" fontAlgn="ctr"/>
                      <a:r>
                        <a:rPr lang="en-US" sz="8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ctr" fontAlgn="ctr"/>
                      <a:r>
                        <a:rPr lang="en-US" sz="1400" b="0" i="0" u="none" strike="noStrike">
                          <a:solidFill>
                            <a:srgbClr val="000000"/>
                          </a:solidFill>
                          <a:effectLst/>
                          <a:latin typeface="Arial" panose="020B060402020202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ctr" rtl="0" fontAlgn="ctr"/>
                      <a:r>
                        <a:rPr lang="en-US" sz="800" b="0" i="0" u="none" strike="noStrike">
                          <a:solidFill>
                            <a:srgbClr val="000000"/>
                          </a:solidFill>
                          <a:effectLst/>
                          <a:latin typeface="Calibri" panose="020F0502020204030204" pitchFamily="34" charset="0"/>
                        </a:rPr>
                        <a:t> 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tc>
                  <a:txBody>
                    <a:bodyPr/>
                    <a:lstStyle/>
                    <a:p>
                      <a:pPr algn="l" rtl="0" fontAlgn="ctr"/>
                      <a:r>
                        <a:rPr lang="en-US" sz="8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DDC5"/>
                    </a:solidFill>
                  </a:tcPr>
                </a:tc>
                <a:extLst>
                  <a:ext uri="{0D108BD9-81ED-4DB2-BD59-A6C34878D82A}">
                    <a16:rowId xmlns:a16="http://schemas.microsoft.com/office/drawing/2014/main" val="1611889963"/>
                  </a:ext>
                </a:extLst>
              </a:tr>
              <a:tr h="188775">
                <a:tc>
                  <a:txBody>
                    <a:bodyPr/>
                    <a:lstStyle/>
                    <a:p>
                      <a:pPr algn="l" rtl="0" fontAlgn="ctr"/>
                      <a:r>
                        <a:rPr lang="en-US" sz="800" b="0" i="0" u="none" strike="noStrike">
                          <a:solidFill>
                            <a:srgbClr val="000000"/>
                          </a:solidFill>
                          <a:effectLst/>
                          <a:latin typeface="Calibri" panose="020F0502020204030204" pitchFamily="34" charset="0"/>
                        </a:rPr>
                        <a:t>1 HEDS Liver</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dirty="0">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31510036"/>
                  </a:ext>
                </a:extLst>
              </a:tr>
              <a:tr h="287657">
                <a:tc>
                  <a:txBody>
                    <a:bodyPr/>
                    <a:lstStyle/>
                    <a:p>
                      <a:pPr algn="l" rtl="0" fontAlgn="ctr"/>
                      <a:r>
                        <a:rPr lang="en-US" sz="800" b="0" i="0" u="none" strike="noStrike">
                          <a:solidFill>
                            <a:srgbClr val="000000"/>
                          </a:solidFill>
                          <a:effectLst/>
                          <a:latin typeface="Calibri" panose="020F0502020204030204" pitchFamily="34" charset="0"/>
                        </a:rPr>
                        <a:t>2 Pancreatic Cyst Ref</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fontAlgn="ctr"/>
                      <a:r>
                        <a:rPr lang="en-US" sz="1400" b="0" i="0" u="none" strike="noStrike">
                          <a:solidFill>
                            <a:srgbClr val="000000"/>
                          </a:solidFill>
                          <a:effectLst/>
                          <a:latin typeface="Arial" panose="020B060402020202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4188974348"/>
                  </a:ext>
                </a:extLst>
              </a:tr>
              <a:tr h="287657">
                <a:tc>
                  <a:txBody>
                    <a:bodyPr/>
                    <a:lstStyle/>
                    <a:p>
                      <a:pPr algn="l" rtl="0" fontAlgn="ctr"/>
                      <a:r>
                        <a:rPr lang="en-US" sz="800" b="0" i="0" u="none" strike="noStrike">
                          <a:solidFill>
                            <a:srgbClr val="000000"/>
                          </a:solidFill>
                          <a:effectLst/>
                          <a:latin typeface="Calibri" panose="020F0502020204030204" pitchFamily="34" charset="0"/>
                        </a:rPr>
                        <a:t>3 Lung Nodule LTP2</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fontAlgn="ctr"/>
                      <a:r>
                        <a:rPr lang="en-US" sz="1400" b="0" i="0" u="none" strike="noStrike">
                          <a:solidFill>
                            <a:srgbClr val="000000"/>
                          </a:solidFill>
                          <a:effectLst/>
                          <a:latin typeface="Arial" panose="020B060402020202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2406827835"/>
                  </a:ext>
                </a:extLst>
              </a:tr>
              <a:tr h="188775">
                <a:tc>
                  <a:txBody>
                    <a:bodyPr/>
                    <a:lstStyle/>
                    <a:p>
                      <a:pPr algn="l" rtl="0" fontAlgn="ctr"/>
                      <a:r>
                        <a:rPr lang="en-US" sz="900" b="0" i="0" u="none" strike="noStrike">
                          <a:solidFill>
                            <a:srgbClr val="000000"/>
                          </a:solidFill>
                          <a:effectLst/>
                          <a:latin typeface="Calibri" panose="020F0502020204030204" pitchFamily="34" charset="0"/>
                        </a:rPr>
                        <a:t>4 URS Prostate</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3543271489"/>
                  </a:ext>
                </a:extLst>
              </a:tr>
              <a:tr h="188775">
                <a:tc>
                  <a:txBody>
                    <a:bodyPr/>
                    <a:lstStyle/>
                    <a:p>
                      <a:pPr algn="l" rtl="0" fontAlgn="ctr"/>
                      <a:r>
                        <a:rPr lang="en-US" sz="900" b="0" i="0" u="none" strike="noStrike">
                          <a:solidFill>
                            <a:srgbClr val="000000"/>
                          </a:solidFill>
                          <a:effectLst/>
                          <a:latin typeface="Calibri" panose="020F0502020204030204" pitchFamily="34" charset="0"/>
                        </a:rPr>
                        <a:t>5 Chile-US Mesothelioma</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1171211570"/>
                  </a:ext>
                </a:extLst>
              </a:tr>
              <a:tr h="188775">
                <a:tc>
                  <a:txBody>
                    <a:bodyPr/>
                    <a:lstStyle/>
                    <a:p>
                      <a:pPr algn="l" rtl="0" fontAlgn="ctr"/>
                      <a:r>
                        <a:rPr lang="en-US" sz="900" b="0" i="0" u="none" strike="noStrike">
                          <a:solidFill>
                            <a:srgbClr val="000000"/>
                          </a:solidFill>
                          <a:effectLst/>
                          <a:latin typeface="Calibri" panose="020F0502020204030204" pitchFamily="34" charset="0"/>
                        </a:rPr>
                        <a:t>6 GLNE 010 Colon</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512374215"/>
                  </a:ext>
                </a:extLst>
              </a:tr>
              <a:tr h="188775">
                <a:tc>
                  <a:txBody>
                    <a:bodyPr/>
                    <a:lstStyle/>
                    <a:p>
                      <a:pPr algn="l" rtl="0" fontAlgn="ctr"/>
                      <a:r>
                        <a:rPr lang="en-US" sz="900" b="0" i="0" u="none" strike="noStrike">
                          <a:solidFill>
                            <a:srgbClr val="000000"/>
                          </a:solidFill>
                          <a:effectLst/>
                          <a:latin typeface="Calibri" panose="020F0502020204030204" pitchFamily="34" charset="0"/>
                        </a:rPr>
                        <a:t>*7 Breast Ref Set Imaging BRS-I</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135439373"/>
                  </a:ext>
                </a:extLst>
              </a:tr>
              <a:tr h="188775">
                <a:tc>
                  <a:txBody>
                    <a:bodyPr/>
                    <a:lstStyle/>
                    <a:p>
                      <a:pPr algn="l" rtl="0" fontAlgn="ctr"/>
                      <a:r>
                        <a:rPr lang="en-US" sz="900" b="0" i="0" u="none" strike="noStrike">
                          <a:solidFill>
                            <a:srgbClr val="000000"/>
                          </a:solidFill>
                          <a:effectLst/>
                          <a:latin typeface="Calibri" panose="020F0502020204030204" pitchFamily="34" charset="0"/>
                        </a:rPr>
                        <a:t>*8 Uterine Lavage</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2162329949"/>
                  </a:ext>
                </a:extLst>
              </a:tr>
              <a:tr h="188775">
                <a:tc>
                  <a:txBody>
                    <a:bodyPr/>
                    <a:lstStyle/>
                    <a:p>
                      <a:pPr algn="l" rtl="0" fontAlgn="ctr"/>
                      <a:r>
                        <a:rPr lang="en-US" sz="900" b="0" i="0" u="none" strike="noStrike">
                          <a:solidFill>
                            <a:srgbClr val="000000"/>
                          </a:solidFill>
                          <a:effectLst/>
                          <a:latin typeface="Calibri" panose="020F0502020204030204" pitchFamily="34" charset="0"/>
                        </a:rPr>
                        <a:t>*9 Prostate-MRI</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1872087624"/>
                  </a:ext>
                </a:extLst>
              </a:tr>
              <a:tr h="188775">
                <a:tc>
                  <a:txBody>
                    <a:bodyPr/>
                    <a:lstStyle/>
                    <a:p>
                      <a:pPr algn="l" rtl="0" fontAlgn="ctr"/>
                      <a:r>
                        <a:rPr lang="en-US" sz="900" b="0" i="0" u="none" strike="noStrike">
                          <a:solidFill>
                            <a:srgbClr val="000000"/>
                          </a:solidFill>
                          <a:effectLst/>
                          <a:latin typeface="Calibri" panose="020F0502020204030204" pitchFamily="34" charset="0"/>
                        </a:rPr>
                        <a:t>*10 NOD</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dirty="0">
                          <a:solidFill>
                            <a:srgbClr val="000000"/>
                          </a:solidFill>
                          <a:effectLst/>
                          <a:latin typeface="Calibri" panose="020F0502020204030204" pitchFamily="34" charset="0"/>
                        </a:rPr>
                        <a:t>X</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tc>
                  <a:txBody>
                    <a:bodyPr/>
                    <a:lstStyle/>
                    <a:p>
                      <a:pPr algn="ctr" rtl="0" fontAlgn="ctr"/>
                      <a:r>
                        <a:rPr lang="en-US" sz="900" b="0" i="0" u="none" strike="noStrike" dirty="0">
                          <a:solidFill>
                            <a:srgbClr val="000000"/>
                          </a:solidFill>
                          <a:effectLst/>
                          <a:latin typeface="Calibri" panose="020F0502020204030204" pitchFamily="34" charset="0"/>
                        </a:rPr>
                        <a:t> </a:t>
                      </a:r>
                    </a:p>
                  </a:txBody>
                  <a:tcPr marL="7395" marR="7395" marT="739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3A2C7"/>
                    </a:solidFill>
                  </a:tcPr>
                </a:tc>
                <a:extLst>
                  <a:ext uri="{0D108BD9-81ED-4DB2-BD59-A6C34878D82A}">
                    <a16:rowId xmlns:a16="http://schemas.microsoft.com/office/drawing/2014/main" val="1407648534"/>
                  </a:ext>
                </a:extLst>
              </a:tr>
            </a:tbl>
          </a:graphicData>
        </a:graphic>
      </p:graphicFrame>
    </p:spTree>
    <p:extLst>
      <p:ext uri="{BB962C8B-B14F-4D97-AF65-F5344CB8AC3E}">
        <p14:creationId xmlns:p14="http://schemas.microsoft.com/office/powerpoint/2010/main" val="1043795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304800" y="228600"/>
            <a:ext cx="7467600" cy="461665"/>
          </a:xfrm>
          <a:prstGeom prst="rect">
            <a:avLst/>
          </a:prstGeo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2"/>
          </a:lnRef>
          <a:fillRef idx="2">
            <a:schemeClr val="accent2"/>
          </a:fillRef>
          <a:effectRef idx="1">
            <a:schemeClr val="accent2"/>
          </a:effectRef>
          <a:fontRef idx="minor">
            <a:schemeClr val="dk1"/>
          </a:fontRef>
        </p:style>
        <p:txBody>
          <a:bodyPr wrap="square">
            <a:spAutoFit/>
          </a:bodyPr>
          <a:lstStyle/>
          <a:p>
            <a:pPr>
              <a:defRPr/>
            </a:pPr>
            <a:r>
              <a:rPr lang="en-US" sz="2400" dirty="0">
                <a:latin typeface="Calibri" pitchFamily="34" charset="0"/>
                <a:cs typeface="Calibri" pitchFamily="34" charset="0"/>
              </a:rPr>
              <a:t>Ongoing Prospective Study Facts (as of 7/31/2018)</a:t>
            </a:r>
          </a:p>
        </p:txBody>
      </p:sp>
      <p:sp>
        <p:nvSpPr>
          <p:cNvPr id="6" name="Rectangle 9"/>
          <p:cNvSpPr>
            <a:spLocks noChangeArrowheads="1"/>
          </p:cNvSpPr>
          <p:nvPr/>
        </p:nvSpPr>
        <p:spPr bwMode="auto">
          <a:xfrm>
            <a:off x="304800" y="5412428"/>
            <a:ext cx="4065236" cy="1169551"/>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p>
            <a:pPr>
              <a:defRPr/>
            </a:pPr>
            <a:r>
              <a:rPr lang="en-US" sz="1400" b="1" dirty="0">
                <a:solidFill>
                  <a:srgbClr val="FF0000"/>
                </a:solidFill>
              </a:rPr>
              <a:t>Types of </a:t>
            </a:r>
            <a:r>
              <a:rPr lang="en-US" sz="1400" b="1" u="sng" dirty="0">
                <a:solidFill>
                  <a:srgbClr val="FF0000"/>
                </a:solidFill>
              </a:rPr>
              <a:t>Inquiries</a:t>
            </a:r>
            <a:r>
              <a:rPr lang="en-US" sz="1400" b="1" dirty="0">
                <a:solidFill>
                  <a:srgbClr val="FF0000"/>
                </a:solidFill>
              </a:rPr>
              <a:t>:</a:t>
            </a:r>
          </a:p>
          <a:p>
            <a:pPr>
              <a:defRPr/>
            </a:pPr>
            <a:endParaRPr lang="en-US" sz="1400" b="1" dirty="0">
              <a:solidFill>
                <a:srgbClr val="FF0000"/>
              </a:solidFill>
            </a:endParaRPr>
          </a:p>
          <a:p>
            <a:pPr>
              <a:defRPr/>
            </a:pPr>
            <a:endParaRPr lang="en-US" sz="1400" b="1" dirty="0">
              <a:solidFill>
                <a:srgbClr val="FF0000"/>
              </a:solidFill>
            </a:endParaRPr>
          </a:p>
          <a:p>
            <a:pPr>
              <a:defRPr/>
            </a:pPr>
            <a:endParaRPr lang="en-US" sz="1400" b="1" dirty="0">
              <a:solidFill>
                <a:srgbClr val="FF0000"/>
              </a:solidFill>
            </a:endParaRPr>
          </a:p>
          <a:p>
            <a:pPr>
              <a:defRPr/>
            </a:pPr>
            <a:endParaRPr lang="en-US" sz="1400" b="1" dirty="0">
              <a:solidFill>
                <a:srgbClr val="FF0000"/>
              </a:solidFill>
            </a:endParaRPr>
          </a:p>
        </p:txBody>
      </p:sp>
      <p:sp>
        <p:nvSpPr>
          <p:cNvPr id="7" name="Rectangle 9"/>
          <p:cNvSpPr>
            <a:spLocks noChangeArrowheads="1"/>
          </p:cNvSpPr>
          <p:nvPr/>
        </p:nvSpPr>
        <p:spPr bwMode="auto">
          <a:xfrm>
            <a:off x="5025494" y="5441315"/>
            <a:ext cx="3200400" cy="954107"/>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p>
            <a:pPr>
              <a:defRPr/>
            </a:pPr>
            <a:r>
              <a:rPr lang="en-US" sz="1400" b="1" dirty="0">
                <a:solidFill>
                  <a:schemeClr val="bg2">
                    <a:lumMod val="75000"/>
                    <a:lumOff val="25000"/>
                  </a:schemeClr>
                </a:solidFill>
              </a:rPr>
              <a:t>Types of </a:t>
            </a:r>
            <a:r>
              <a:rPr lang="en-US" sz="1400" b="1" u="sng" dirty="0">
                <a:solidFill>
                  <a:schemeClr val="bg2">
                    <a:lumMod val="75000"/>
                    <a:lumOff val="25000"/>
                  </a:schemeClr>
                </a:solidFill>
              </a:rPr>
              <a:t>Requests</a:t>
            </a:r>
            <a:r>
              <a:rPr lang="en-US" sz="1400" b="1" dirty="0">
                <a:solidFill>
                  <a:schemeClr val="bg2">
                    <a:lumMod val="75000"/>
                    <a:lumOff val="25000"/>
                  </a:schemeClr>
                </a:solidFill>
              </a:rPr>
              <a:t>:</a:t>
            </a:r>
          </a:p>
          <a:p>
            <a:pPr marL="171450" indent="-171450">
              <a:buFont typeface="Arial" pitchFamily="34" charset="0"/>
              <a:buChar char="•"/>
              <a:defRPr/>
            </a:pPr>
            <a:r>
              <a:rPr lang="en-US" sz="1400" dirty="0">
                <a:solidFill>
                  <a:schemeClr val="bg2">
                    <a:lumMod val="75000"/>
                    <a:lumOff val="25000"/>
                  </a:schemeClr>
                </a:solidFill>
              </a:rPr>
              <a:t>Incomplete Specimen Worksheets</a:t>
            </a:r>
          </a:p>
          <a:p>
            <a:pPr marL="171450" indent="-171450">
              <a:buFont typeface="Arial" pitchFamily="34" charset="0"/>
              <a:buChar char="•"/>
              <a:defRPr/>
            </a:pPr>
            <a:r>
              <a:rPr lang="en-US" sz="1400" dirty="0">
                <a:solidFill>
                  <a:schemeClr val="bg2">
                    <a:lumMod val="75000"/>
                    <a:lumOff val="25000"/>
                  </a:schemeClr>
                </a:solidFill>
              </a:rPr>
              <a:t>Specific Participant Questions</a:t>
            </a:r>
          </a:p>
          <a:p>
            <a:pPr marL="171450" indent="-171450">
              <a:buFont typeface="Arial" pitchFamily="34" charset="0"/>
              <a:buChar char="•"/>
              <a:defRPr/>
            </a:pPr>
            <a:r>
              <a:rPr lang="en-US" sz="1400" dirty="0">
                <a:solidFill>
                  <a:schemeClr val="bg2">
                    <a:lumMod val="75000"/>
                    <a:lumOff val="25000"/>
                  </a:schemeClr>
                </a:solidFill>
              </a:rPr>
              <a:t>Data Updates</a:t>
            </a:r>
          </a:p>
        </p:txBody>
      </p:sp>
      <p:sp>
        <p:nvSpPr>
          <p:cNvPr id="8" name="TextBox 7">
            <a:extLst>
              <a:ext uri="{FF2B5EF4-FFF2-40B4-BE49-F238E27FC236}">
                <a16:creationId xmlns:a16="http://schemas.microsoft.com/office/drawing/2014/main" id="{670367B0-9521-47D0-9E2E-4C6A59B2A87F}"/>
              </a:ext>
            </a:extLst>
          </p:cNvPr>
          <p:cNvSpPr txBox="1"/>
          <p:nvPr/>
        </p:nvSpPr>
        <p:spPr>
          <a:xfrm>
            <a:off x="304800" y="5656758"/>
            <a:ext cx="2596605" cy="738664"/>
          </a:xfrm>
          <a:prstGeom prst="rect">
            <a:avLst/>
          </a:prstGeom>
          <a:noFill/>
        </p:spPr>
        <p:txBody>
          <a:bodyPr wrap="square" rtlCol="0">
            <a:spAutoFit/>
          </a:bodyPr>
          <a:lstStyle/>
          <a:p>
            <a:pPr marL="171450" indent="-171450">
              <a:buFont typeface="Arial" pitchFamily="34" charset="0"/>
              <a:buChar char="•"/>
              <a:defRPr/>
            </a:pPr>
            <a:r>
              <a:rPr lang="en-US" sz="1400" dirty="0">
                <a:solidFill>
                  <a:srgbClr val="FF0000"/>
                </a:solidFill>
              </a:rPr>
              <a:t>Protocol Questions	</a:t>
            </a:r>
          </a:p>
          <a:p>
            <a:pPr marL="171450" indent="-171450">
              <a:buFont typeface="Arial" pitchFamily="34" charset="0"/>
              <a:buChar char="•"/>
              <a:defRPr/>
            </a:pPr>
            <a:r>
              <a:rPr lang="en-US" sz="1400" dirty="0">
                <a:solidFill>
                  <a:srgbClr val="FF0000"/>
                </a:solidFill>
              </a:rPr>
              <a:t>SOP Questions</a:t>
            </a:r>
          </a:p>
          <a:p>
            <a:pPr marL="171450" indent="-171450">
              <a:buFont typeface="Arial" pitchFamily="34" charset="0"/>
              <a:buChar char="•"/>
              <a:defRPr/>
            </a:pPr>
            <a:r>
              <a:rPr lang="en-US" sz="1400" dirty="0">
                <a:solidFill>
                  <a:srgbClr val="FF0000"/>
                </a:solidFill>
              </a:rPr>
              <a:t>Specific Participant Questions</a:t>
            </a:r>
          </a:p>
        </p:txBody>
      </p:sp>
      <p:sp>
        <p:nvSpPr>
          <p:cNvPr id="9" name="TextBox 8">
            <a:extLst>
              <a:ext uri="{FF2B5EF4-FFF2-40B4-BE49-F238E27FC236}">
                <a16:creationId xmlns:a16="http://schemas.microsoft.com/office/drawing/2014/main" id="{123CEF4B-E42A-4564-ACC5-5859D89C4996}"/>
              </a:ext>
            </a:extLst>
          </p:cNvPr>
          <p:cNvSpPr txBox="1"/>
          <p:nvPr/>
        </p:nvSpPr>
        <p:spPr>
          <a:xfrm>
            <a:off x="1903147" y="5656758"/>
            <a:ext cx="3124200" cy="523220"/>
          </a:xfrm>
          <a:prstGeom prst="rect">
            <a:avLst/>
          </a:prstGeom>
          <a:noFill/>
        </p:spPr>
        <p:txBody>
          <a:bodyPr wrap="square" rtlCol="0">
            <a:spAutoFit/>
          </a:bodyPr>
          <a:lstStyle/>
          <a:p>
            <a:pPr marL="171450" indent="-171450">
              <a:buFont typeface="Arial" pitchFamily="34" charset="0"/>
              <a:buChar char="•"/>
              <a:defRPr/>
            </a:pPr>
            <a:r>
              <a:rPr lang="en-US" sz="1400" dirty="0">
                <a:solidFill>
                  <a:srgbClr val="FF0000"/>
                </a:solidFill>
              </a:rPr>
              <a:t>Supply Requests &amp; Questions</a:t>
            </a:r>
          </a:p>
          <a:p>
            <a:pPr marL="171450" indent="-171450">
              <a:buFont typeface="Arial" pitchFamily="34" charset="0"/>
              <a:buChar char="•"/>
              <a:defRPr/>
            </a:pPr>
            <a:r>
              <a:rPr lang="en-US" sz="1400" dirty="0">
                <a:solidFill>
                  <a:srgbClr val="FF0000"/>
                </a:solidFill>
              </a:rPr>
              <a:t>Entry Errors</a:t>
            </a:r>
            <a:endParaRPr lang="en-US" sz="1400" dirty="0"/>
          </a:p>
        </p:txBody>
      </p:sp>
      <p:graphicFrame>
        <p:nvGraphicFramePr>
          <p:cNvPr id="3" name="Object 2">
            <a:extLst>
              <a:ext uri="{FF2B5EF4-FFF2-40B4-BE49-F238E27FC236}">
                <a16:creationId xmlns:a16="http://schemas.microsoft.com/office/drawing/2014/main" id="{C8283AFF-9734-4355-A20E-27E3F8E48FCD}"/>
              </a:ext>
            </a:extLst>
          </p:cNvPr>
          <p:cNvGraphicFramePr>
            <a:graphicFrameLocks noChangeAspect="1"/>
          </p:cNvGraphicFramePr>
          <p:nvPr>
            <p:extLst>
              <p:ext uri="{D42A27DB-BD31-4B8C-83A1-F6EECF244321}">
                <p14:modId xmlns:p14="http://schemas.microsoft.com/office/powerpoint/2010/main" val="125656291"/>
              </p:ext>
            </p:extLst>
          </p:nvPr>
        </p:nvGraphicFramePr>
        <p:xfrm>
          <a:off x="304799" y="838199"/>
          <a:ext cx="8548175" cy="4416557"/>
        </p:xfrm>
        <a:graphic>
          <a:graphicData uri="http://schemas.openxmlformats.org/presentationml/2006/ole">
            <mc:AlternateContent xmlns:mc="http://schemas.openxmlformats.org/markup-compatibility/2006">
              <mc:Choice xmlns:v="urn:schemas-microsoft-com:vml" Requires="v">
                <p:oleObj spid="_x0000_s3085" name="Worksheet" r:id="rId3" imgW="10639466" imgH="5496040" progId="Excel.Sheet.12">
                  <p:embed/>
                </p:oleObj>
              </mc:Choice>
              <mc:Fallback>
                <p:oleObj name="Worksheet" r:id="rId3" imgW="10639466" imgH="5496040" progId="Excel.Sheet.12">
                  <p:embed/>
                  <p:pic>
                    <p:nvPicPr>
                      <p:cNvPr id="0" name=""/>
                      <p:cNvPicPr/>
                      <p:nvPr/>
                    </p:nvPicPr>
                    <p:blipFill>
                      <a:blip r:embed="rId4"/>
                      <a:stretch>
                        <a:fillRect/>
                      </a:stretch>
                    </p:blipFill>
                    <p:spPr>
                      <a:xfrm>
                        <a:off x="304799" y="838199"/>
                        <a:ext cx="8548175" cy="4416557"/>
                      </a:xfrm>
                      <a:prstGeom prst="rect">
                        <a:avLst/>
                      </a:prstGeom>
                    </p:spPr>
                  </p:pic>
                </p:oleObj>
              </mc:Fallback>
            </mc:AlternateContent>
          </a:graphicData>
        </a:graphic>
      </p:graphicFrame>
    </p:spTree>
    <p:extLst>
      <p:ext uri="{BB962C8B-B14F-4D97-AF65-F5344CB8AC3E}">
        <p14:creationId xmlns:p14="http://schemas.microsoft.com/office/powerpoint/2010/main" val="568982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16384-9A15-4CF4-93AD-809D29DCD1FE}"/>
              </a:ext>
            </a:extLst>
          </p:cNvPr>
          <p:cNvSpPr>
            <a:spLocks noGrp="1"/>
          </p:cNvSpPr>
          <p:nvPr>
            <p:ph type="title"/>
          </p:nvPr>
        </p:nvSpPr>
        <p:spPr/>
        <p:txBody>
          <a:bodyPr/>
          <a:lstStyle/>
          <a:p>
            <a:r>
              <a:rPr lang="en-US" dirty="0"/>
              <a:t>How can DMCC help you?</a:t>
            </a:r>
          </a:p>
        </p:txBody>
      </p:sp>
      <p:sp>
        <p:nvSpPr>
          <p:cNvPr id="3" name="Content Placeholder 2">
            <a:extLst>
              <a:ext uri="{FF2B5EF4-FFF2-40B4-BE49-F238E27FC236}">
                <a16:creationId xmlns:a16="http://schemas.microsoft.com/office/drawing/2014/main" id="{7EB2C873-3EFE-4FA6-8C6D-3A416A8C6F40}"/>
              </a:ext>
            </a:extLst>
          </p:cNvPr>
          <p:cNvSpPr>
            <a:spLocks noGrp="1"/>
          </p:cNvSpPr>
          <p:nvPr>
            <p:ph idx="1"/>
          </p:nvPr>
        </p:nvSpPr>
        <p:spPr/>
        <p:txBody>
          <a:bodyPr>
            <a:normAutofit fontScale="92500" lnSpcReduction="10000"/>
          </a:bodyPr>
          <a:lstStyle/>
          <a:p>
            <a:r>
              <a:rPr lang="en-US" dirty="0"/>
              <a:t>Consultations for sites on study design, biomarker development and triage strategies, data analyses, challenges that require statistical innovations.</a:t>
            </a:r>
          </a:p>
          <a:p>
            <a:pPr lvl="1"/>
            <a:r>
              <a:rPr lang="en-US" dirty="0">
                <a:solidFill>
                  <a:srgbClr val="FF0000"/>
                </a:solidFill>
              </a:rPr>
              <a:t>The DMCC statistical team is arguably the best in developing new statistical methodology in diagnostic/screening biomarker evaluations.</a:t>
            </a:r>
          </a:p>
          <a:p>
            <a:endParaRPr lang="en-US" dirty="0"/>
          </a:p>
          <a:p>
            <a:r>
              <a:rPr lang="en-US" dirty="0"/>
              <a:t>When you think you may have a biomarker that is near the stage of validation study, talk to DMCC to help you appraise your data evidence, help you write validation study proposal to be submitted to EDRN EC for review/approval.</a:t>
            </a:r>
          </a:p>
          <a:p>
            <a:pPr lvl="1"/>
            <a:r>
              <a:rPr lang="en-US" dirty="0">
                <a:solidFill>
                  <a:srgbClr val="FF0000"/>
                </a:solidFill>
              </a:rPr>
              <a:t>It does not have to be your own biomarker!</a:t>
            </a:r>
          </a:p>
          <a:p>
            <a:pPr marL="0" indent="0">
              <a:buNone/>
            </a:pPr>
            <a:endParaRPr lang="en-US" dirty="0"/>
          </a:p>
          <a:p>
            <a:r>
              <a:rPr lang="en-US" dirty="0"/>
              <a:t>Validation study: closely work with NCI and DMCC as a team. </a:t>
            </a:r>
          </a:p>
          <a:p>
            <a:endParaRPr lang="en-US" dirty="0"/>
          </a:p>
        </p:txBody>
      </p:sp>
    </p:spTree>
    <p:extLst>
      <p:ext uri="{BB962C8B-B14F-4D97-AF65-F5344CB8AC3E}">
        <p14:creationId xmlns:p14="http://schemas.microsoft.com/office/powerpoint/2010/main" val="1742525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dirty="0">
                <a:solidFill>
                  <a:schemeClr val="accent2">
                    <a:lumMod val="60000"/>
                    <a:lumOff val="40000"/>
                  </a:schemeClr>
                </a:solidFill>
                <a:latin typeface="Calibri" pitchFamily="34" charset="0"/>
                <a:cs typeface="Calibri" pitchFamily="34" charset="0"/>
              </a:rPr>
              <a:t>Questions?</a:t>
            </a:r>
          </a:p>
        </p:txBody>
      </p:sp>
      <p:sp>
        <p:nvSpPr>
          <p:cNvPr id="4" name="Oval Callout 3"/>
          <p:cNvSpPr/>
          <p:nvPr/>
        </p:nvSpPr>
        <p:spPr>
          <a:xfrm>
            <a:off x="6079603" y="1676400"/>
            <a:ext cx="2209800" cy="14478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9689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0E84233-F332-4892-BE1D-3DDD3DB6AB08}"/>
              </a:ext>
            </a:extLst>
          </p:cNvPr>
          <p:cNvSpPr>
            <a:spLocks noGrp="1" noChangeArrowheads="1"/>
          </p:cNvSpPr>
          <p:nvPr>
            <p:ph type="title"/>
          </p:nvPr>
        </p:nvSpPr>
        <p:spPr/>
        <p:txBody>
          <a:bodyPr/>
          <a:lstStyle/>
          <a:p>
            <a:r>
              <a:rPr lang="en-US" altLang="en-US"/>
              <a:t>EDRN Mission	</a:t>
            </a:r>
          </a:p>
        </p:txBody>
      </p:sp>
      <p:sp>
        <p:nvSpPr>
          <p:cNvPr id="5123" name="Rectangle 3">
            <a:extLst>
              <a:ext uri="{FF2B5EF4-FFF2-40B4-BE49-F238E27FC236}">
                <a16:creationId xmlns:a16="http://schemas.microsoft.com/office/drawing/2014/main" id="{FF11AAC1-1938-4277-92B9-A33D63F4553F}"/>
              </a:ext>
            </a:extLst>
          </p:cNvPr>
          <p:cNvSpPr>
            <a:spLocks noGrp="1" noChangeArrowheads="1"/>
          </p:cNvSpPr>
          <p:nvPr>
            <p:ph type="body" idx="1"/>
          </p:nvPr>
        </p:nvSpPr>
        <p:spPr/>
        <p:txBody>
          <a:bodyPr/>
          <a:lstStyle/>
          <a:p>
            <a:r>
              <a:rPr lang="en-US" altLang="en-US" dirty="0"/>
              <a:t>Conduct successful validation studies and move biomarkers from lab to clinics.</a:t>
            </a:r>
          </a:p>
        </p:txBody>
      </p:sp>
    </p:spTree>
    <p:extLst>
      <p:ext uri="{BB962C8B-B14F-4D97-AF65-F5344CB8AC3E}">
        <p14:creationId xmlns:p14="http://schemas.microsoft.com/office/powerpoint/2010/main" val="2871328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E138565-E8E2-42AD-82A4-1BCDBC5C6A8B}"/>
              </a:ext>
            </a:extLst>
          </p:cNvPr>
          <p:cNvSpPr>
            <a:spLocks noGrp="1" noChangeArrowheads="1"/>
          </p:cNvSpPr>
          <p:nvPr>
            <p:ph type="title"/>
          </p:nvPr>
        </p:nvSpPr>
        <p:spPr/>
        <p:txBody>
          <a:bodyPr/>
          <a:lstStyle/>
          <a:p>
            <a:r>
              <a:rPr lang="en-US" altLang="en-US"/>
              <a:t>DMCC Responsibilities</a:t>
            </a:r>
          </a:p>
        </p:txBody>
      </p:sp>
      <p:sp>
        <p:nvSpPr>
          <p:cNvPr id="6147" name="Rectangle 3">
            <a:extLst>
              <a:ext uri="{FF2B5EF4-FFF2-40B4-BE49-F238E27FC236}">
                <a16:creationId xmlns:a16="http://schemas.microsoft.com/office/drawing/2014/main" id="{391E3717-D3D8-41EB-B602-7A752F54E351}"/>
              </a:ext>
            </a:extLst>
          </p:cNvPr>
          <p:cNvSpPr>
            <a:spLocks noGrp="1" noChangeArrowheads="1"/>
          </p:cNvSpPr>
          <p:nvPr>
            <p:ph type="body" idx="1"/>
          </p:nvPr>
        </p:nvSpPr>
        <p:spPr/>
        <p:txBody>
          <a:bodyPr/>
          <a:lstStyle/>
          <a:p>
            <a:pPr>
              <a:lnSpc>
                <a:spcPct val="90000"/>
              </a:lnSpc>
            </a:pPr>
            <a:r>
              <a:rPr lang="en-US" altLang="en-US" dirty="0"/>
              <a:t>Network coordination.</a:t>
            </a:r>
          </a:p>
          <a:p>
            <a:pPr>
              <a:lnSpc>
                <a:spcPct val="90000"/>
              </a:lnSpc>
            </a:pPr>
            <a:r>
              <a:rPr lang="en-US" altLang="en-US" dirty="0"/>
              <a:t>Data management and protocol development</a:t>
            </a:r>
          </a:p>
          <a:p>
            <a:pPr>
              <a:lnSpc>
                <a:spcPct val="90000"/>
              </a:lnSpc>
            </a:pPr>
            <a:r>
              <a:rPr lang="en-US" altLang="en-US" dirty="0">
                <a:solidFill>
                  <a:srgbClr val="FF0000"/>
                </a:solidFill>
              </a:rPr>
              <a:t>Theoretical and applied statistical research (no longer in this RFA)</a:t>
            </a:r>
          </a:p>
          <a:p>
            <a:pPr>
              <a:lnSpc>
                <a:spcPct val="90000"/>
              </a:lnSpc>
            </a:pPr>
            <a:r>
              <a:rPr lang="en-US" altLang="en-US" dirty="0"/>
              <a:t>Validation information system and services</a:t>
            </a:r>
          </a:p>
          <a:p>
            <a:pPr>
              <a:lnSpc>
                <a:spcPct val="90000"/>
              </a:lnSpc>
            </a:pPr>
            <a:r>
              <a:rPr lang="en-US" altLang="en-US" dirty="0">
                <a:solidFill>
                  <a:srgbClr val="FF0000"/>
                </a:solidFill>
              </a:rPr>
              <a:t>Core funds management (added in this RFA)</a:t>
            </a:r>
          </a:p>
          <a:p>
            <a:pPr>
              <a:lnSpc>
                <a:spcPct val="90000"/>
              </a:lnSpc>
            </a:pPr>
            <a:endParaRPr lang="en-US" altLang="en-US" dirty="0"/>
          </a:p>
        </p:txBody>
      </p:sp>
    </p:spTree>
    <p:extLst>
      <p:ext uri="{BB962C8B-B14F-4D97-AF65-F5344CB8AC3E}">
        <p14:creationId xmlns:p14="http://schemas.microsoft.com/office/powerpoint/2010/main" val="543614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8992D37-55E8-4183-B7C5-198825E8B850}"/>
              </a:ext>
            </a:extLst>
          </p:cNvPr>
          <p:cNvSpPr>
            <a:spLocks noGrp="1" noChangeArrowheads="1"/>
          </p:cNvSpPr>
          <p:nvPr>
            <p:ph type="title"/>
          </p:nvPr>
        </p:nvSpPr>
        <p:spPr/>
        <p:txBody>
          <a:bodyPr/>
          <a:lstStyle/>
          <a:p>
            <a:r>
              <a:rPr lang="en-US" altLang="en-US" sz="4000"/>
              <a:t>Highlights of DMCC Achievements</a:t>
            </a:r>
          </a:p>
        </p:txBody>
      </p:sp>
      <p:sp>
        <p:nvSpPr>
          <p:cNvPr id="11267" name="Rectangle 3">
            <a:extLst>
              <a:ext uri="{FF2B5EF4-FFF2-40B4-BE49-F238E27FC236}">
                <a16:creationId xmlns:a16="http://schemas.microsoft.com/office/drawing/2014/main" id="{94272329-F71A-4575-AC6E-5C8EB8F7D3A6}"/>
              </a:ext>
            </a:extLst>
          </p:cNvPr>
          <p:cNvSpPr>
            <a:spLocks noGrp="1" noChangeArrowheads="1"/>
          </p:cNvSpPr>
          <p:nvPr>
            <p:ph type="body" idx="1"/>
          </p:nvPr>
        </p:nvSpPr>
        <p:spPr/>
        <p:txBody>
          <a:bodyPr/>
          <a:lstStyle/>
          <a:p>
            <a:pPr>
              <a:lnSpc>
                <a:spcPct val="90000"/>
              </a:lnSpc>
            </a:pPr>
            <a:r>
              <a:rPr lang="en-US" altLang="en-US" sz="2800" dirty="0"/>
              <a:t>Validation studies: Supporting 9 ongoing prospective multi-center studies (lung(2), prostate(2), GI(3), breast/</a:t>
            </a:r>
            <a:r>
              <a:rPr lang="en-US" altLang="en-US" sz="2800" dirty="0" err="1"/>
              <a:t>gyn</a:t>
            </a:r>
            <a:r>
              <a:rPr lang="en-US" altLang="en-US" sz="2800" dirty="0"/>
              <a:t>(2)) plus NOD.</a:t>
            </a:r>
          </a:p>
          <a:p>
            <a:pPr>
              <a:lnSpc>
                <a:spcPct val="90000"/>
              </a:lnSpc>
            </a:pPr>
            <a:endParaRPr lang="en-US" altLang="en-US" sz="2800" dirty="0"/>
          </a:p>
          <a:p>
            <a:pPr>
              <a:lnSpc>
                <a:spcPct val="90000"/>
              </a:lnSpc>
            </a:pPr>
            <a:r>
              <a:rPr lang="en-US" altLang="en-US" sz="2800" dirty="0"/>
              <a:t>Construct and maintain 11 Clinical Reference Set (lung, prostate(2), breast(3), pancreatic, liver, bladder, colon, cancer in women), and coordinate their uses and data analyses.</a:t>
            </a:r>
          </a:p>
          <a:p>
            <a:pPr>
              <a:lnSpc>
                <a:spcPct val="90000"/>
              </a:lnSpc>
            </a:pPr>
            <a:endParaRPr lang="en-US" altLang="en-US" sz="2800" dirty="0"/>
          </a:p>
        </p:txBody>
      </p:sp>
    </p:spTree>
    <p:extLst>
      <p:ext uri="{BB962C8B-B14F-4D97-AF65-F5344CB8AC3E}">
        <p14:creationId xmlns:p14="http://schemas.microsoft.com/office/powerpoint/2010/main" val="220674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B318849-14CE-4798-929B-8F39B68D1284}"/>
              </a:ext>
            </a:extLst>
          </p:cNvPr>
          <p:cNvSpPr>
            <a:spLocks noGrp="1" noChangeArrowheads="1"/>
          </p:cNvSpPr>
          <p:nvPr>
            <p:ph type="title"/>
          </p:nvPr>
        </p:nvSpPr>
        <p:spPr/>
        <p:txBody>
          <a:bodyPr/>
          <a:lstStyle/>
          <a:p>
            <a:r>
              <a:rPr lang="en-US" altLang="en-US" sz="2800" dirty="0"/>
              <a:t>Major Accomplishment in this funding cycle</a:t>
            </a:r>
            <a:br>
              <a:rPr lang="en-US" altLang="en-US" sz="2800" dirty="0"/>
            </a:br>
            <a:r>
              <a:rPr lang="en-US" altLang="en-US" sz="2800" dirty="0"/>
              <a:t>(completed validation studies since 2016)</a:t>
            </a:r>
          </a:p>
        </p:txBody>
      </p:sp>
      <p:sp>
        <p:nvSpPr>
          <p:cNvPr id="12291" name="Rectangle 3">
            <a:extLst>
              <a:ext uri="{FF2B5EF4-FFF2-40B4-BE49-F238E27FC236}">
                <a16:creationId xmlns:a16="http://schemas.microsoft.com/office/drawing/2014/main" id="{2FC8633A-3FE1-4FB1-B01B-ED7727C0E7E3}"/>
              </a:ext>
            </a:extLst>
          </p:cNvPr>
          <p:cNvSpPr>
            <a:spLocks noGrp="1" noChangeArrowheads="1"/>
          </p:cNvSpPr>
          <p:nvPr>
            <p:ph type="body" idx="1"/>
          </p:nvPr>
        </p:nvSpPr>
        <p:spPr/>
        <p:txBody>
          <a:bodyPr/>
          <a:lstStyle/>
          <a:p>
            <a:pPr>
              <a:lnSpc>
                <a:spcPct val="90000"/>
              </a:lnSpc>
            </a:pPr>
            <a:endParaRPr lang="en-US" altLang="en-US" sz="2800" dirty="0"/>
          </a:p>
          <a:p>
            <a:pPr>
              <a:lnSpc>
                <a:spcPct val="90000"/>
              </a:lnSpc>
            </a:pPr>
            <a:r>
              <a:rPr lang="en-US" altLang="en-US" sz="2800" dirty="0" err="1"/>
              <a:t>Sanda</a:t>
            </a:r>
            <a:r>
              <a:rPr lang="en-US" altLang="en-US" sz="2800" dirty="0"/>
              <a:t>/Wei – prostate (PCA3 &amp; T2-erg, JAMA-Oncology)</a:t>
            </a:r>
          </a:p>
          <a:p>
            <a:pPr>
              <a:lnSpc>
                <a:spcPct val="90000"/>
              </a:lnSpc>
            </a:pPr>
            <a:r>
              <a:rPr lang="en-US" altLang="en-US" sz="2800" dirty="0">
                <a:solidFill>
                  <a:srgbClr val="FF0000"/>
                </a:solidFill>
              </a:rPr>
              <a:t>EDRN needs more of such studies</a:t>
            </a:r>
          </a:p>
          <a:p>
            <a:pPr>
              <a:lnSpc>
                <a:spcPct val="90000"/>
              </a:lnSpc>
            </a:pPr>
            <a:endParaRPr lang="en-US" altLang="en-US" sz="2800" dirty="0"/>
          </a:p>
          <a:p>
            <a:pPr>
              <a:lnSpc>
                <a:spcPct val="90000"/>
              </a:lnSpc>
            </a:pPr>
            <a:endParaRPr lang="en-US" altLang="en-US" sz="2800" dirty="0"/>
          </a:p>
        </p:txBody>
      </p:sp>
    </p:spTree>
    <p:extLst>
      <p:ext uri="{BB962C8B-B14F-4D97-AF65-F5344CB8AC3E}">
        <p14:creationId xmlns:p14="http://schemas.microsoft.com/office/powerpoint/2010/main" val="1889107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737B2D7-24F0-4897-93D2-993D7B1E7704}"/>
              </a:ext>
            </a:extLst>
          </p:cNvPr>
          <p:cNvSpPr>
            <a:spLocks noGrp="1" noChangeArrowheads="1"/>
          </p:cNvSpPr>
          <p:nvPr>
            <p:ph type="title"/>
          </p:nvPr>
        </p:nvSpPr>
        <p:spPr/>
        <p:txBody>
          <a:bodyPr/>
          <a:lstStyle/>
          <a:p>
            <a:r>
              <a:rPr lang="en-US" altLang="en-US"/>
              <a:t>Reference Set</a:t>
            </a:r>
          </a:p>
        </p:txBody>
      </p:sp>
      <p:sp>
        <p:nvSpPr>
          <p:cNvPr id="13315" name="Rectangle 3">
            <a:extLst>
              <a:ext uri="{FF2B5EF4-FFF2-40B4-BE49-F238E27FC236}">
                <a16:creationId xmlns:a16="http://schemas.microsoft.com/office/drawing/2014/main" id="{F44A9A24-9CBB-43DA-A690-C6DE84D4569E}"/>
              </a:ext>
            </a:extLst>
          </p:cNvPr>
          <p:cNvSpPr>
            <a:spLocks noGrp="1" noChangeArrowheads="1"/>
          </p:cNvSpPr>
          <p:nvPr>
            <p:ph type="body" idx="1"/>
          </p:nvPr>
        </p:nvSpPr>
        <p:spPr/>
        <p:txBody>
          <a:bodyPr/>
          <a:lstStyle/>
          <a:p>
            <a:pPr>
              <a:lnSpc>
                <a:spcPct val="90000"/>
              </a:lnSpc>
            </a:pPr>
            <a:r>
              <a:rPr lang="en-US" altLang="en-US"/>
              <a:t>Lung (retrospective &amp; prospective)</a:t>
            </a:r>
          </a:p>
          <a:p>
            <a:pPr>
              <a:lnSpc>
                <a:spcPct val="90000"/>
              </a:lnSpc>
            </a:pPr>
            <a:r>
              <a:rPr lang="en-US" altLang="en-US"/>
              <a:t>Prostate (retrospective &amp; prospective)</a:t>
            </a:r>
          </a:p>
          <a:p>
            <a:pPr>
              <a:lnSpc>
                <a:spcPct val="90000"/>
              </a:lnSpc>
            </a:pPr>
            <a:r>
              <a:rPr lang="en-US" altLang="en-US"/>
              <a:t>Breast (retrospective &amp; prospective)</a:t>
            </a:r>
          </a:p>
          <a:p>
            <a:pPr>
              <a:lnSpc>
                <a:spcPct val="90000"/>
              </a:lnSpc>
            </a:pPr>
            <a:r>
              <a:rPr lang="en-US" altLang="en-US"/>
              <a:t>Pancreas (retrospective &amp; prospective)</a:t>
            </a:r>
          </a:p>
          <a:p>
            <a:pPr>
              <a:lnSpc>
                <a:spcPct val="90000"/>
              </a:lnSpc>
            </a:pPr>
            <a:r>
              <a:rPr lang="en-US" altLang="en-US"/>
              <a:t>Liver (retrospective &amp; prospective)</a:t>
            </a:r>
          </a:p>
          <a:p>
            <a:pPr>
              <a:lnSpc>
                <a:spcPct val="90000"/>
              </a:lnSpc>
            </a:pPr>
            <a:r>
              <a:rPr lang="en-US" altLang="en-US"/>
              <a:t>Bladder (prospective)</a:t>
            </a:r>
          </a:p>
          <a:p>
            <a:pPr>
              <a:lnSpc>
                <a:spcPct val="90000"/>
              </a:lnSpc>
            </a:pPr>
            <a:r>
              <a:rPr lang="en-US" altLang="en-US"/>
              <a:t>Colon (retrospective)</a:t>
            </a:r>
          </a:p>
          <a:p>
            <a:pPr>
              <a:lnSpc>
                <a:spcPct val="90000"/>
              </a:lnSpc>
            </a:pPr>
            <a:r>
              <a:rPr lang="en-US" altLang="en-US"/>
              <a:t>Ovarian (managing an existing set)</a:t>
            </a:r>
          </a:p>
          <a:p>
            <a:pPr>
              <a:lnSpc>
                <a:spcPct val="90000"/>
              </a:lnSpc>
            </a:pPr>
            <a:endParaRPr lang="en-US" altLang="en-US"/>
          </a:p>
        </p:txBody>
      </p:sp>
    </p:spTree>
    <p:extLst>
      <p:ext uri="{BB962C8B-B14F-4D97-AF65-F5344CB8AC3E}">
        <p14:creationId xmlns:p14="http://schemas.microsoft.com/office/powerpoint/2010/main" val="3556595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14DB809-2211-4C7B-91EF-4A4AD68B7768}"/>
              </a:ext>
            </a:extLst>
          </p:cNvPr>
          <p:cNvSpPr>
            <a:spLocks noGrp="1" noChangeArrowheads="1"/>
          </p:cNvSpPr>
          <p:nvPr>
            <p:ph type="title"/>
          </p:nvPr>
        </p:nvSpPr>
        <p:spPr/>
        <p:txBody>
          <a:bodyPr>
            <a:normAutofit fontScale="90000"/>
          </a:bodyPr>
          <a:lstStyle/>
          <a:p>
            <a:r>
              <a:rPr lang="en-US" altLang="en-US" sz="4000"/>
              <a:t>Other Grants Built </a:t>
            </a:r>
            <a:br>
              <a:rPr lang="en-US" altLang="en-US" sz="4000"/>
            </a:br>
            <a:r>
              <a:rPr lang="en-US" altLang="en-US" sz="4000"/>
              <a:t>upon EDRN Work	</a:t>
            </a:r>
          </a:p>
        </p:txBody>
      </p:sp>
      <p:sp>
        <p:nvSpPr>
          <p:cNvPr id="16387" name="Rectangle 3">
            <a:extLst>
              <a:ext uri="{FF2B5EF4-FFF2-40B4-BE49-F238E27FC236}">
                <a16:creationId xmlns:a16="http://schemas.microsoft.com/office/drawing/2014/main" id="{FBB8F4D8-797F-4127-9229-D3DD908BC888}"/>
              </a:ext>
            </a:extLst>
          </p:cNvPr>
          <p:cNvSpPr>
            <a:spLocks noGrp="1" noChangeArrowheads="1"/>
          </p:cNvSpPr>
          <p:nvPr>
            <p:ph type="body" idx="1"/>
          </p:nvPr>
        </p:nvSpPr>
        <p:spPr/>
        <p:txBody>
          <a:bodyPr/>
          <a:lstStyle/>
          <a:p>
            <a:pPr>
              <a:lnSpc>
                <a:spcPct val="90000"/>
              </a:lnSpc>
            </a:pPr>
            <a:r>
              <a:rPr lang="en-US" altLang="en-US" sz="2400" dirty="0"/>
              <a:t>PROSPR Coordinating Center (Li/Barlow/Zheng). 2018-2023.</a:t>
            </a:r>
          </a:p>
          <a:p>
            <a:pPr>
              <a:lnSpc>
                <a:spcPct val="90000"/>
              </a:lnSpc>
            </a:pPr>
            <a:r>
              <a:rPr lang="en-US" altLang="en-US" sz="2400" dirty="0"/>
              <a:t>CPDPC Coordinating Center (Feng/Maitra -2018, Yuan/Li/Maitra 2018-2020)</a:t>
            </a:r>
          </a:p>
          <a:p>
            <a:pPr>
              <a:lnSpc>
                <a:spcPct val="90000"/>
              </a:lnSpc>
            </a:pPr>
            <a:r>
              <a:rPr lang="en-US" altLang="en-US" sz="2400" dirty="0"/>
              <a:t>Liver Cancer Early Detection Consortium – DMCC (Feng, 2018-2023)</a:t>
            </a:r>
          </a:p>
          <a:p>
            <a:pPr marL="0" indent="0">
              <a:lnSpc>
                <a:spcPct val="90000"/>
              </a:lnSpc>
              <a:buNone/>
            </a:pPr>
            <a:endParaRPr lang="en-US" altLang="en-US" sz="2800" dirty="0"/>
          </a:p>
        </p:txBody>
      </p:sp>
    </p:spTree>
    <p:extLst>
      <p:ext uri="{BB962C8B-B14F-4D97-AF65-F5344CB8AC3E}">
        <p14:creationId xmlns:p14="http://schemas.microsoft.com/office/powerpoint/2010/main" val="1846908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945041"/>
            <a:ext cx="4599972" cy="1569660"/>
          </a:xfrm>
          <a:prstGeom prst="rect">
            <a:avLst/>
          </a:prstGeom>
          <a:noFill/>
        </p:spPr>
        <p:txBody>
          <a:bodyPr wrap="square" lIns="91440" tIns="45720" rIns="91440" bIns="45720">
            <a:spAutoFit/>
          </a:bodyPr>
          <a:lstStyle/>
          <a:p>
            <a:pPr algn="ctr"/>
            <a:r>
              <a:rPr lang="en-US" sz="3200" b="1" cap="none" spc="0" dirty="0">
                <a:ln w="17780" cmpd="sng">
                  <a:solidFill>
                    <a:schemeClr val="accent2">
                      <a:lumMod val="60000"/>
                      <a:lumOff val="40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Calibri" pitchFamily="34" charset="0"/>
                <a:cs typeface="Calibri" pitchFamily="34" charset="0"/>
              </a:rPr>
              <a:t>EDRN/DMCC </a:t>
            </a:r>
            <a:br>
              <a:rPr lang="en-US" sz="3200" b="1" cap="none" spc="0" dirty="0">
                <a:ln w="17780" cmpd="sng">
                  <a:solidFill>
                    <a:schemeClr val="accent2">
                      <a:lumMod val="60000"/>
                      <a:lumOff val="40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Calibri" pitchFamily="34" charset="0"/>
                <a:cs typeface="Calibri" pitchFamily="34" charset="0"/>
              </a:rPr>
            </a:br>
            <a:r>
              <a:rPr lang="en-US" sz="3200" b="1" cap="none" spc="0" dirty="0">
                <a:ln w="17780" cmpd="sng">
                  <a:solidFill>
                    <a:schemeClr val="accent2">
                      <a:lumMod val="60000"/>
                      <a:lumOff val="40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Calibri" pitchFamily="34" charset="0"/>
                <a:cs typeface="Calibri" pitchFamily="34" charset="0"/>
              </a:rPr>
              <a:t>Coordination for Network Collaborative Studies</a:t>
            </a:r>
          </a:p>
        </p:txBody>
      </p:sp>
      <p:sp>
        <p:nvSpPr>
          <p:cNvPr id="2" name="Subtitle 1">
            <a:extLst>
              <a:ext uri="{FF2B5EF4-FFF2-40B4-BE49-F238E27FC236}">
                <a16:creationId xmlns:a16="http://schemas.microsoft.com/office/drawing/2014/main" id="{D2DD43C2-007A-4CC1-8C82-55FA43F899E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97468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a:extLst>
              <a:ext uri="{FF2B5EF4-FFF2-40B4-BE49-F238E27FC236}">
                <a16:creationId xmlns:a16="http://schemas.microsoft.com/office/drawing/2014/main" id="{BE7D0F90-2BE5-4051-BB62-BC1865A5CF34}"/>
              </a:ext>
            </a:extLst>
          </p:cNvPr>
          <p:cNvSpPr txBox="1">
            <a:spLocks noChangeArrowheads="1"/>
          </p:cNvSpPr>
          <p:nvPr/>
        </p:nvSpPr>
        <p:spPr bwMode="auto">
          <a:xfrm>
            <a:off x="200916" y="209452"/>
            <a:ext cx="2057400" cy="1015663"/>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US" sz="2000" dirty="0">
                <a:solidFill>
                  <a:schemeClr val="bg1"/>
                </a:solidFill>
              </a:rPr>
              <a:t>DMCC: Study Operations Overview</a:t>
            </a:r>
          </a:p>
        </p:txBody>
      </p:sp>
      <p:pic>
        <p:nvPicPr>
          <p:cNvPr id="4" name="Picture 3">
            <a:extLst>
              <a:ext uri="{FF2B5EF4-FFF2-40B4-BE49-F238E27FC236}">
                <a16:creationId xmlns:a16="http://schemas.microsoft.com/office/drawing/2014/main" id="{1DDB7AE5-5034-462F-89A9-78FD351BFC32}"/>
              </a:ext>
            </a:extLst>
          </p:cNvPr>
          <p:cNvPicPr>
            <a:picLocks noChangeAspect="1"/>
          </p:cNvPicPr>
          <p:nvPr/>
        </p:nvPicPr>
        <p:blipFill>
          <a:blip r:embed="rId2"/>
          <a:stretch>
            <a:fillRect/>
          </a:stretch>
        </p:blipFill>
        <p:spPr>
          <a:xfrm>
            <a:off x="211015" y="1225115"/>
            <a:ext cx="8732069" cy="5423433"/>
          </a:xfrm>
          <a:prstGeom prst="rect">
            <a:avLst/>
          </a:prstGeom>
        </p:spPr>
      </p:pic>
    </p:spTree>
    <p:extLst>
      <p:ext uri="{BB962C8B-B14F-4D97-AF65-F5344CB8AC3E}">
        <p14:creationId xmlns:p14="http://schemas.microsoft.com/office/powerpoint/2010/main" val="1883103570"/>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1747</TotalTime>
  <Words>573</Words>
  <Application>Microsoft Office PowerPoint</Application>
  <PresentationFormat>On-screen Show (4:3)</PresentationFormat>
  <Paragraphs>184</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Times New Roman</vt:lpstr>
      <vt:lpstr>Tw Cen MT</vt:lpstr>
      <vt:lpstr>Thatch</vt:lpstr>
      <vt:lpstr>Worksheet</vt:lpstr>
      <vt:lpstr>Updates for the Data Management &amp; Coordinating Center</vt:lpstr>
      <vt:lpstr>EDRN Mission </vt:lpstr>
      <vt:lpstr>DMCC Responsibilities</vt:lpstr>
      <vt:lpstr>Highlights of DMCC Achievements</vt:lpstr>
      <vt:lpstr>Major Accomplishment in this funding cycle (completed validation studies since 2016)</vt:lpstr>
      <vt:lpstr>Reference Set</vt:lpstr>
      <vt:lpstr>Other Grants Built  upon EDRN Work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can DMCC help you?</vt:lpstr>
      <vt:lpstr>Questions?</vt:lpstr>
    </vt:vector>
  </TitlesOfParts>
  <Company>FHCRC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Dahlgren, Jackie R</dc:creator>
  <cp:lastModifiedBy>Feng, Ziding</cp:lastModifiedBy>
  <cp:revision>185</cp:revision>
  <dcterms:created xsi:type="dcterms:W3CDTF">2013-04-03T16:19:42Z</dcterms:created>
  <dcterms:modified xsi:type="dcterms:W3CDTF">2018-09-04T18:43:37Z</dcterms:modified>
</cp:coreProperties>
</file>