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2" r:id="rId2"/>
    <p:sldMasterId id="2147483729" r:id="rId3"/>
  </p:sldMasterIdLst>
  <p:notesMasterIdLst>
    <p:notesMasterId r:id="rId29"/>
  </p:notesMasterIdLst>
  <p:handoutMasterIdLst>
    <p:handoutMasterId r:id="rId30"/>
  </p:handoutMasterIdLst>
  <p:sldIdLst>
    <p:sldId id="391" r:id="rId4"/>
    <p:sldId id="360" r:id="rId5"/>
    <p:sldId id="371" r:id="rId6"/>
    <p:sldId id="404" r:id="rId7"/>
    <p:sldId id="350" r:id="rId8"/>
    <p:sldId id="370" r:id="rId9"/>
    <p:sldId id="994" r:id="rId10"/>
    <p:sldId id="488" r:id="rId11"/>
    <p:sldId id="424" r:id="rId12"/>
    <p:sldId id="265" r:id="rId13"/>
    <p:sldId id="384" r:id="rId14"/>
    <p:sldId id="345" r:id="rId15"/>
    <p:sldId id="341" r:id="rId16"/>
    <p:sldId id="389" r:id="rId17"/>
    <p:sldId id="989" r:id="rId18"/>
    <p:sldId id="990" r:id="rId19"/>
    <p:sldId id="993" r:id="rId20"/>
    <p:sldId id="995" r:id="rId21"/>
    <p:sldId id="316" r:id="rId22"/>
    <p:sldId id="986" r:id="rId23"/>
    <p:sldId id="398" r:id="rId24"/>
    <p:sldId id="487" r:id="rId25"/>
    <p:sldId id="394" r:id="rId26"/>
    <p:sldId id="396" r:id="rId27"/>
    <p:sldId id="39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D95"/>
    <a:srgbClr val="FFFF00"/>
    <a:srgbClr val="717171"/>
    <a:srgbClr val="B540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4" autoAdjust="0"/>
    <p:restoredTop sz="97496" autoAdjust="0"/>
  </p:normalViewPr>
  <p:slideViewPr>
    <p:cSldViewPr showGuides="1">
      <p:cViewPr>
        <p:scale>
          <a:sx n="92" d="100"/>
          <a:sy n="92" d="100"/>
        </p:scale>
        <p:origin x="-1146" y="-54"/>
      </p:cViewPr>
      <p:guideLst>
        <p:guide orient="horz" pos="2160"/>
        <p:guide pos="3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o\Desktop\dPCR\HER%200_2_4%20absolute_20130604.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5597215325222"/>
          <c:y val="3.7094017094017093E-2"/>
          <c:w val="0.8129700349956257"/>
          <c:h val="0.8326195683872849"/>
        </c:manualLayout>
      </c:layout>
      <c:scatterChart>
        <c:scatterStyle val="lineMarker"/>
        <c:varyColors val="0"/>
        <c:ser>
          <c:idx val="0"/>
          <c:order val="0"/>
          <c:spPr>
            <a:ln w="28575">
              <a:noFill/>
            </a:ln>
          </c:spPr>
          <c:trendline>
            <c:trendlineType val="linear"/>
            <c:dispRSqr val="1"/>
            <c:dispEq val="1"/>
            <c:trendlineLbl>
              <c:layout>
                <c:manualLayout>
                  <c:x val="-0.18459078978764026"/>
                  <c:y val="6.7871472013134926E-2"/>
                </c:manualLayout>
              </c:layout>
              <c:numFmt formatCode="General" sourceLinked="0"/>
            </c:trendlineLbl>
          </c:trendline>
          <c:xVal>
            <c:numRef>
              <c:f>'Calculate dPCR results and Comp'!$V$26:$V$31</c:f>
              <c:numCache>
                <c:formatCode>0</c:formatCode>
                <c:ptCount val="6"/>
                <c:pt idx="0">
                  <c:v>17485</c:v>
                </c:pt>
                <c:pt idx="1">
                  <c:v>67762.5</c:v>
                </c:pt>
                <c:pt idx="2">
                  <c:v>9509</c:v>
                </c:pt>
                <c:pt idx="3">
                  <c:v>41626.666666666664</c:v>
                </c:pt>
                <c:pt idx="4">
                  <c:v>17319.666666666668</c:v>
                </c:pt>
                <c:pt idx="5">
                  <c:v>89133.333333333328</c:v>
                </c:pt>
              </c:numCache>
            </c:numRef>
          </c:xVal>
          <c:yVal>
            <c:numRef>
              <c:f>'Calculate dPCR results and Comp'!$W$26:$W$31</c:f>
              <c:numCache>
                <c:formatCode>0</c:formatCode>
                <c:ptCount val="6"/>
                <c:pt idx="0">
                  <c:v>17333.333333333332</c:v>
                </c:pt>
                <c:pt idx="1">
                  <c:v>62526.749999999993</c:v>
                </c:pt>
                <c:pt idx="2">
                  <c:v>8815.2499999999982</c:v>
                </c:pt>
                <c:pt idx="3">
                  <c:v>44627.875</c:v>
                </c:pt>
                <c:pt idx="4">
                  <c:v>16817.916666666664</c:v>
                </c:pt>
                <c:pt idx="5">
                  <c:v>82954.666666666657</c:v>
                </c:pt>
              </c:numCache>
            </c:numRef>
          </c:yVal>
          <c:smooth val="0"/>
          <c:extLst xmlns:c16r2="http://schemas.microsoft.com/office/drawing/2015/06/chart">
            <c:ext xmlns:c16="http://schemas.microsoft.com/office/drawing/2014/chart" uri="{C3380CC4-5D6E-409C-BE32-E72D297353CC}">
              <c16:uniqueId val="{00000001-827C-4523-9A81-A30B4DB441E4}"/>
            </c:ext>
          </c:extLst>
        </c:ser>
        <c:dLbls>
          <c:showLegendKey val="0"/>
          <c:showVal val="0"/>
          <c:showCatName val="0"/>
          <c:showSerName val="0"/>
          <c:showPercent val="0"/>
          <c:showBubbleSize val="0"/>
        </c:dLbls>
        <c:axId val="34315008"/>
        <c:axId val="34315584"/>
      </c:scatterChart>
      <c:valAx>
        <c:axId val="34315008"/>
        <c:scaling>
          <c:orientation val="minMax"/>
        </c:scaling>
        <c:delete val="0"/>
        <c:axPos val="b"/>
        <c:numFmt formatCode="0" sourceLinked="1"/>
        <c:majorTickMark val="out"/>
        <c:minorTickMark val="none"/>
        <c:tickLblPos val="nextTo"/>
        <c:crossAx val="34315584"/>
        <c:crosses val="autoZero"/>
        <c:crossBetween val="midCat"/>
      </c:valAx>
      <c:valAx>
        <c:axId val="34315584"/>
        <c:scaling>
          <c:orientation val="minMax"/>
        </c:scaling>
        <c:delete val="0"/>
        <c:axPos val="l"/>
        <c:numFmt formatCode="0" sourceLinked="1"/>
        <c:majorTickMark val="out"/>
        <c:minorTickMark val="none"/>
        <c:tickLblPos val="nextTo"/>
        <c:crossAx val="34315008"/>
        <c:crosses val="autoZero"/>
        <c:crossBetween val="midCat"/>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904484413043"/>
          <c:y val="6.4480228905813008E-2"/>
          <c:w val="0.76553769478250866"/>
          <c:h val="0.35840201792957704"/>
        </c:manualLayout>
      </c:layout>
      <c:barChart>
        <c:barDir val="col"/>
        <c:grouping val="clustered"/>
        <c:varyColors val="0"/>
        <c:ser>
          <c:idx val="0"/>
          <c:order val="0"/>
          <c:tx>
            <c:v>WGS CNVnator</c:v>
          </c:tx>
          <c:spPr>
            <a:solidFill>
              <a:schemeClr val="accent1"/>
            </a:solidFill>
            <a:ln>
              <a:noFill/>
            </a:ln>
            <a:effectLst/>
          </c:spPr>
          <c:invertIfNegative val="0"/>
          <c:errBars>
            <c:errBarType val="both"/>
            <c:errValType val="cust"/>
            <c:noEndCap val="0"/>
            <c:plus>
              <c:numRef>
                <c:f>'all data'!$H$5:$H$9</c:f>
                <c:numCache>
                  <c:formatCode>General</c:formatCode>
                  <c:ptCount val="5"/>
                  <c:pt idx="0">
                    <c:v>2.432115100072362</c:v>
                  </c:pt>
                  <c:pt idx="1">
                    <c:v>0.13975818103662732</c:v>
                  </c:pt>
                  <c:pt idx="2">
                    <c:v>2.1053950175679592</c:v>
                  </c:pt>
                  <c:pt idx="3">
                    <c:v>0.38167713589717001</c:v>
                  </c:pt>
                  <c:pt idx="4">
                    <c:v>2.1585211588801569</c:v>
                  </c:pt>
                </c:numCache>
              </c:numRef>
            </c:plus>
            <c:minus>
              <c:numRef>
                <c:f>'all data'!$H$5:$H$9</c:f>
                <c:numCache>
                  <c:formatCode>General</c:formatCode>
                  <c:ptCount val="5"/>
                  <c:pt idx="0">
                    <c:v>2.432115100072362</c:v>
                  </c:pt>
                  <c:pt idx="1">
                    <c:v>0.13975818103662732</c:v>
                  </c:pt>
                  <c:pt idx="2">
                    <c:v>2.1053950175679592</c:v>
                  </c:pt>
                  <c:pt idx="3">
                    <c:v>0.38167713589717001</c:v>
                  </c:pt>
                  <c:pt idx="4">
                    <c:v>2.1585211588801569</c:v>
                  </c:pt>
                </c:numCache>
              </c:numRef>
            </c:minus>
            <c:spPr>
              <a:noFill/>
              <a:ln w="9525" cap="flat" cmpd="sng" algn="ctr">
                <a:solidFill>
                  <a:schemeClr val="tx1">
                    <a:lumMod val="65000"/>
                    <a:lumOff val="35000"/>
                  </a:schemeClr>
                </a:solidFill>
                <a:round/>
              </a:ln>
              <a:effectLst/>
            </c:spPr>
          </c:errBars>
          <c:cat>
            <c:strRef>
              <c:f>'all data'!$A$5:$A$9</c:f>
              <c:strCache>
                <c:ptCount val="5"/>
                <c:pt idx="0">
                  <c:v>A</c:v>
                </c:pt>
                <c:pt idx="1">
                  <c:v>B</c:v>
                </c:pt>
                <c:pt idx="2">
                  <c:v>C</c:v>
                </c:pt>
                <c:pt idx="3">
                  <c:v>D</c:v>
                </c:pt>
                <c:pt idx="4">
                  <c:v>E</c:v>
                </c:pt>
              </c:strCache>
            </c:strRef>
          </c:cat>
          <c:val>
            <c:numRef>
              <c:f>'all data'!$G$5:$G$9</c:f>
              <c:numCache>
                <c:formatCode>General</c:formatCode>
                <c:ptCount val="5"/>
                <c:pt idx="0">
                  <c:v>20.755299999999981</c:v>
                </c:pt>
                <c:pt idx="1">
                  <c:v>2.1811350000000012</c:v>
                </c:pt>
                <c:pt idx="2">
                  <c:v>11.253500000000004</c:v>
                </c:pt>
                <c:pt idx="3">
                  <c:v>4.92774</c:v>
                </c:pt>
                <c:pt idx="4">
                  <c:v>27.680199999999989</c:v>
                </c:pt>
              </c:numCache>
            </c:numRef>
          </c:val>
          <c:extLst xmlns:c16r2="http://schemas.microsoft.com/office/drawing/2015/06/chart">
            <c:ext xmlns:c16="http://schemas.microsoft.com/office/drawing/2014/chart" uri="{C3380CC4-5D6E-409C-BE32-E72D297353CC}">
              <c16:uniqueId val="{00000000-370E-4943-9986-E91C335F4472}"/>
            </c:ext>
          </c:extLst>
        </c:ser>
        <c:ser>
          <c:idx val="1"/>
          <c:order val="1"/>
          <c:tx>
            <c:v>Exome CONTRA</c:v>
          </c:tx>
          <c:spPr>
            <a:solidFill>
              <a:schemeClr val="accent2"/>
            </a:solidFill>
            <a:ln>
              <a:noFill/>
            </a:ln>
            <a:effectLst/>
          </c:spPr>
          <c:invertIfNegative val="0"/>
          <c:errBars>
            <c:errBarType val="both"/>
            <c:errValType val="cust"/>
            <c:noEndCap val="0"/>
            <c:plus>
              <c:numRef>
                <c:f>'all data'!$H$11:$H$15</c:f>
                <c:numCache>
                  <c:formatCode>General</c:formatCode>
                  <c:ptCount val="5"/>
                  <c:pt idx="0">
                    <c:v>0.18125110100000008</c:v>
                  </c:pt>
                  <c:pt idx="1">
                    <c:v>5.3672267000000003E-2</c:v>
                  </c:pt>
                  <c:pt idx="2">
                    <c:v>0.29655464700000017</c:v>
                  </c:pt>
                  <c:pt idx="3">
                    <c:v>0.17156397900000001</c:v>
                  </c:pt>
                  <c:pt idx="4">
                    <c:v>1.2619942619999986</c:v>
                  </c:pt>
                </c:numCache>
              </c:numRef>
            </c:plus>
            <c:minus>
              <c:numRef>
                <c:f>'all data'!$H$11:$H$15</c:f>
                <c:numCache>
                  <c:formatCode>General</c:formatCode>
                  <c:ptCount val="5"/>
                  <c:pt idx="0">
                    <c:v>0.18125110100000008</c:v>
                  </c:pt>
                  <c:pt idx="1">
                    <c:v>5.3672267000000003E-2</c:v>
                  </c:pt>
                  <c:pt idx="2">
                    <c:v>0.29655464700000017</c:v>
                  </c:pt>
                  <c:pt idx="3">
                    <c:v>0.17156397900000001</c:v>
                  </c:pt>
                  <c:pt idx="4">
                    <c:v>1.2619942619999986</c:v>
                  </c:pt>
                </c:numCache>
              </c:numRef>
            </c:minus>
            <c:spPr>
              <a:noFill/>
              <a:ln w="9525" cap="flat" cmpd="sng" algn="ctr">
                <a:solidFill>
                  <a:schemeClr val="tx1">
                    <a:lumMod val="65000"/>
                    <a:lumOff val="35000"/>
                  </a:schemeClr>
                </a:solidFill>
                <a:round/>
              </a:ln>
              <a:effectLst/>
            </c:spPr>
          </c:errBars>
          <c:cat>
            <c:strRef>
              <c:f>'all data'!$A$5:$A$9</c:f>
              <c:strCache>
                <c:ptCount val="5"/>
                <c:pt idx="0">
                  <c:v>A</c:v>
                </c:pt>
                <c:pt idx="1">
                  <c:v>B</c:v>
                </c:pt>
                <c:pt idx="2">
                  <c:v>C</c:v>
                </c:pt>
                <c:pt idx="3">
                  <c:v>D</c:v>
                </c:pt>
                <c:pt idx="4">
                  <c:v>E</c:v>
                </c:pt>
              </c:strCache>
            </c:strRef>
          </c:cat>
          <c:val>
            <c:numRef>
              <c:f>'all data'!$G$11:$G$15</c:f>
              <c:numCache>
                <c:formatCode>General</c:formatCode>
                <c:ptCount val="5"/>
                <c:pt idx="0">
                  <c:v>14.797431469999999</c:v>
                </c:pt>
                <c:pt idx="1">
                  <c:v>2.6084774520000011</c:v>
                </c:pt>
                <c:pt idx="2">
                  <c:v>11.394056270000005</c:v>
                </c:pt>
                <c:pt idx="3">
                  <c:v>5.0321245629999956</c:v>
                </c:pt>
                <c:pt idx="4">
                  <c:v>19.866831160000011</c:v>
                </c:pt>
              </c:numCache>
            </c:numRef>
          </c:val>
          <c:extLst xmlns:c16r2="http://schemas.microsoft.com/office/drawing/2015/06/chart">
            <c:ext xmlns:c16="http://schemas.microsoft.com/office/drawing/2014/chart" uri="{C3380CC4-5D6E-409C-BE32-E72D297353CC}">
              <c16:uniqueId val="{00000001-370E-4943-9986-E91C335F4472}"/>
            </c:ext>
          </c:extLst>
        </c:ser>
        <c:ser>
          <c:idx val="2"/>
          <c:order val="2"/>
          <c:tx>
            <c:v>Exome Exome</c:v>
          </c:tx>
          <c:spPr>
            <a:solidFill>
              <a:schemeClr val="accent3"/>
            </a:solidFill>
            <a:ln>
              <a:noFill/>
            </a:ln>
            <a:effectLst/>
          </c:spPr>
          <c:invertIfNegative val="0"/>
          <c:errBars>
            <c:errBarType val="both"/>
            <c:errValType val="cust"/>
            <c:noEndCap val="0"/>
            <c:plus>
              <c:numRef>
                <c:f>'all data'!$G$17:$G$21</c:f>
                <c:numCache>
                  <c:formatCode>General</c:formatCode>
                  <c:ptCount val="5"/>
                  <c:pt idx="0">
                    <c:v>0.69819008854695519</c:v>
                  </c:pt>
                  <c:pt idx="1">
                    <c:v>4.2229587569141622E-2</c:v>
                  </c:pt>
                  <c:pt idx="2">
                    <c:v>9.7400798357315188E-2</c:v>
                  </c:pt>
                  <c:pt idx="3">
                    <c:v>0.56645675219390279</c:v>
                  </c:pt>
                  <c:pt idx="4">
                    <c:v>0.23616800168559776</c:v>
                  </c:pt>
                </c:numCache>
              </c:numRef>
            </c:plus>
            <c:minus>
              <c:numRef>
                <c:f>'all data'!$G$17:$G$21</c:f>
                <c:numCache>
                  <c:formatCode>General</c:formatCode>
                  <c:ptCount val="5"/>
                  <c:pt idx="0">
                    <c:v>0.69819008854695519</c:v>
                  </c:pt>
                  <c:pt idx="1">
                    <c:v>4.2229587569141622E-2</c:v>
                  </c:pt>
                  <c:pt idx="2">
                    <c:v>9.7400798357315188E-2</c:v>
                  </c:pt>
                  <c:pt idx="3">
                    <c:v>0.56645675219390279</c:v>
                  </c:pt>
                  <c:pt idx="4">
                    <c:v>0.23616800168559776</c:v>
                  </c:pt>
                </c:numCache>
              </c:numRef>
            </c:minus>
            <c:spPr>
              <a:noFill/>
              <a:ln w="9525" cap="flat" cmpd="sng" algn="ctr">
                <a:solidFill>
                  <a:schemeClr val="tx1">
                    <a:lumMod val="65000"/>
                    <a:lumOff val="35000"/>
                  </a:schemeClr>
                </a:solidFill>
                <a:round/>
              </a:ln>
              <a:effectLst/>
            </c:spPr>
          </c:errBars>
          <c:cat>
            <c:strRef>
              <c:f>'all data'!$A$5:$A$9</c:f>
              <c:strCache>
                <c:ptCount val="5"/>
                <c:pt idx="0">
                  <c:v>A</c:v>
                </c:pt>
                <c:pt idx="1">
                  <c:v>B</c:v>
                </c:pt>
                <c:pt idx="2">
                  <c:v>C</c:v>
                </c:pt>
                <c:pt idx="3">
                  <c:v>D</c:v>
                </c:pt>
                <c:pt idx="4">
                  <c:v>E</c:v>
                </c:pt>
              </c:strCache>
            </c:strRef>
          </c:cat>
          <c:val>
            <c:numRef>
              <c:f>'all data'!$F$17:$F$21</c:f>
              <c:numCache>
                <c:formatCode>General</c:formatCode>
                <c:ptCount val="5"/>
                <c:pt idx="0">
                  <c:v>15.172330891564805</c:v>
                </c:pt>
                <c:pt idx="1">
                  <c:v>1.6495576969400265</c:v>
                </c:pt>
                <c:pt idx="2">
                  <c:v>10.9592047921575</c:v>
                </c:pt>
                <c:pt idx="3">
                  <c:v>4.0341645709798701</c:v>
                </c:pt>
                <c:pt idx="4">
                  <c:v>19.534738437571157</c:v>
                </c:pt>
              </c:numCache>
            </c:numRef>
          </c:val>
          <c:extLst xmlns:c16r2="http://schemas.microsoft.com/office/drawing/2015/06/chart">
            <c:ext xmlns:c16="http://schemas.microsoft.com/office/drawing/2014/chart" uri="{C3380CC4-5D6E-409C-BE32-E72D297353CC}">
              <c16:uniqueId val="{00000002-370E-4943-9986-E91C335F4472}"/>
            </c:ext>
          </c:extLst>
        </c:ser>
        <c:ser>
          <c:idx val="3"/>
          <c:order val="3"/>
          <c:tx>
            <c:v>Exome cn.MOPS</c:v>
          </c:tx>
          <c:spPr>
            <a:solidFill>
              <a:schemeClr val="accent4"/>
            </a:solidFill>
            <a:ln>
              <a:noFill/>
            </a:ln>
            <a:effectLst/>
          </c:spPr>
          <c:invertIfNegative val="0"/>
          <c:errBars>
            <c:errBarType val="both"/>
            <c:errValType val="cust"/>
            <c:noEndCap val="0"/>
            <c:plus>
              <c:numRef>
                <c:f>'all data'!$G$23:$G$27</c:f>
                <c:numCache>
                  <c:formatCode>General</c:formatCode>
                  <c:ptCount val="5"/>
                  <c:pt idx="0">
                    <c:v>2.3022597594537579</c:v>
                  </c:pt>
                  <c:pt idx="1">
                    <c:v>6.1101009266077783E-2</c:v>
                  </c:pt>
                  <c:pt idx="2">
                    <c:v>0.66161418767536562</c:v>
                  </c:pt>
                  <c:pt idx="3">
                    <c:v>0.31005375877955982</c:v>
                  </c:pt>
                  <c:pt idx="4">
                    <c:v>3.1032885782666315</c:v>
                  </c:pt>
                </c:numCache>
              </c:numRef>
            </c:plus>
            <c:minus>
              <c:numRef>
                <c:f>'all data'!$G$23:$G$27</c:f>
                <c:numCache>
                  <c:formatCode>General</c:formatCode>
                  <c:ptCount val="5"/>
                  <c:pt idx="0">
                    <c:v>2.3022597594537579</c:v>
                  </c:pt>
                  <c:pt idx="1">
                    <c:v>6.1101009266077783E-2</c:v>
                  </c:pt>
                  <c:pt idx="2">
                    <c:v>0.66161418767536562</c:v>
                  </c:pt>
                  <c:pt idx="3">
                    <c:v>0.31005375877955982</c:v>
                  </c:pt>
                  <c:pt idx="4">
                    <c:v>3.1032885782666315</c:v>
                  </c:pt>
                </c:numCache>
              </c:numRef>
            </c:minus>
            <c:spPr>
              <a:noFill/>
              <a:ln w="9525" cap="flat" cmpd="sng" algn="ctr">
                <a:solidFill>
                  <a:schemeClr val="tx1">
                    <a:lumMod val="65000"/>
                    <a:lumOff val="35000"/>
                  </a:schemeClr>
                </a:solidFill>
                <a:round/>
              </a:ln>
              <a:effectLst/>
            </c:spPr>
          </c:errBars>
          <c:cat>
            <c:strRef>
              <c:f>'all data'!$A$5:$A$9</c:f>
              <c:strCache>
                <c:ptCount val="5"/>
                <c:pt idx="0">
                  <c:v>A</c:v>
                </c:pt>
                <c:pt idx="1">
                  <c:v>B</c:v>
                </c:pt>
                <c:pt idx="2">
                  <c:v>C</c:v>
                </c:pt>
                <c:pt idx="3">
                  <c:v>D</c:v>
                </c:pt>
                <c:pt idx="4">
                  <c:v>E</c:v>
                </c:pt>
              </c:strCache>
            </c:strRef>
          </c:cat>
          <c:val>
            <c:numRef>
              <c:f>'all data'!$F$23:$F$27</c:f>
              <c:numCache>
                <c:formatCode>0.00</c:formatCode>
                <c:ptCount val="5"/>
                <c:pt idx="0">
                  <c:v>18.64</c:v>
                </c:pt>
                <c:pt idx="1">
                  <c:v>1.6066666666666667</c:v>
                </c:pt>
                <c:pt idx="2">
                  <c:v>12.703333333333333</c:v>
                </c:pt>
                <c:pt idx="3">
                  <c:v>5.9333333333333389</c:v>
                </c:pt>
                <c:pt idx="4">
                  <c:v>19.36</c:v>
                </c:pt>
              </c:numCache>
            </c:numRef>
          </c:val>
          <c:extLst xmlns:c16r2="http://schemas.microsoft.com/office/drawing/2015/06/chart">
            <c:ext xmlns:c16="http://schemas.microsoft.com/office/drawing/2014/chart" uri="{C3380CC4-5D6E-409C-BE32-E72D297353CC}">
              <c16:uniqueId val="{00000003-370E-4943-9986-E91C335F4472}"/>
            </c:ext>
          </c:extLst>
        </c:ser>
        <c:ser>
          <c:idx val="5"/>
          <c:order val="4"/>
          <c:tx>
            <c:v>Amplicon</c:v>
          </c:tx>
          <c:spPr>
            <a:solidFill>
              <a:schemeClr val="accent6"/>
            </a:solidFill>
            <a:ln>
              <a:noFill/>
            </a:ln>
            <a:effectLst/>
          </c:spPr>
          <c:invertIfNegative val="0"/>
          <c:errBars>
            <c:errBarType val="both"/>
            <c:errValType val="cust"/>
            <c:noEndCap val="0"/>
            <c:plus>
              <c:numRef>
                <c:f>'all data'!$G$38:$G$42</c:f>
                <c:numCache>
                  <c:formatCode>General</c:formatCode>
                  <c:ptCount val="5"/>
                  <c:pt idx="0">
                    <c:v>0.28867513459481292</c:v>
                  </c:pt>
                  <c:pt idx="1">
                    <c:v>5.7735026918962679E-2</c:v>
                  </c:pt>
                  <c:pt idx="2">
                    <c:v>0.36055512754639929</c:v>
                  </c:pt>
                  <c:pt idx="3">
                    <c:v>0.10000000000000009</c:v>
                  </c:pt>
                  <c:pt idx="4">
                    <c:v>0.65064070986477196</c:v>
                  </c:pt>
                </c:numCache>
              </c:numRef>
            </c:plus>
            <c:minus>
              <c:numRef>
                <c:f>'all data'!$G$38:$G$42</c:f>
                <c:numCache>
                  <c:formatCode>General</c:formatCode>
                  <c:ptCount val="5"/>
                  <c:pt idx="0">
                    <c:v>0.28867513459481292</c:v>
                  </c:pt>
                  <c:pt idx="1">
                    <c:v>5.7735026918962679E-2</c:v>
                  </c:pt>
                  <c:pt idx="2">
                    <c:v>0.36055512754639929</c:v>
                  </c:pt>
                  <c:pt idx="3">
                    <c:v>0.10000000000000009</c:v>
                  </c:pt>
                  <c:pt idx="4">
                    <c:v>0.65064070986477196</c:v>
                  </c:pt>
                </c:numCache>
              </c:numRef>
            </c:minus>
            <c:spPr>
              <a:noFill/>
              <a:ln w="9525" cap="flat" cmpd="sng" algn="ctr">
                <a:solidFill>
                  <a:schemeClr val="tx1">
                    <a:lumMod val="65000"/>
                    <a:lumOff val="35000"/>
                  </a:schemeClr>
                </a:solidFill>
                <a:round/>
              </a:ln>
              <a:effectLst/>
            </c:spPr>
          </c:errBars>
          <c:val>
            <c:numRef>
              <c:f>'all data'!$F$38:$F$42</c:f>
              <c:numCache>
                <c:formatCode>0.00</c:formatCode>
                <c:ptCount val="5"/>
                <c:pt idx="0">
                  <c:v>20.033333333333307</c:v>
                </c:pt>
                <c:pt idx="1">
                  <c:v>2.5333333333333332</c:v>
                </c:pt>
                <c:pt idx="2">
                  <c:v>12.1</c:v>
                </c:pt>
                <c:pt idx="3">
                  <c:v>5.0999999999999996</c:v>
                </c:pt>
                <c:pt idx="4">
                  <c:v>24.533333333333307</c:v>
                </c:pt>
              </c:numCache>
            </c:numRef>
          </c:val>
          <c:extLst xmlns:c16r2="http://schemas.microsoft.com/office/drawing/2015/06/chart">
            <c:ext xmlns:c16="http://schemas.microsoft.com/office/drawing/2014/chart" uri="{C3380CC4-5D6E-409C-BE32-E72D297353CC}">
              <c16:uniqueId val="{00000004-370E-4943-9986-E91C335F4472}"/>
            </c:ext>
          </c:extLst>
        </c:ser>
        <c:ser>
          <c:idx val="4"/>
          <c:order val="5"/>
          <c:tx>
            <c:v>NIST Certified Values</c:v>
          </c:tx>
          <c:spPr>
            <a:solidFill>
              <a:schemeClr val="accent5"/>
            </a:solidFill>
            <a:ln>
              <a:noFill/>
            </a:ln>
            <a:effectLst/>
          </c:spPr>
          <c:invertIfNegative val="0"/>
          <c:errBars>
            <c:errBarType val="both"/>
            <c:errValType val="cust"/>
            <c:noEndCap val="0"/>
            <c:plus>
              <c:numRef>
                <c:f>'all data'!$F$29:$F$33</c:f>
                <c:numCache>
                  <c:formatCode>General</c:formatCode>
                  <c:ptCount val="5"/>
                  <c:pt idx="0">
                    <c:v>2</c:v>
                  </c:pt>
                  <c:pt idx="1">
                    <c:v>0.4</c:v>
                  </c:pt>
                  <c:pt idx="2">
                    <c:v>1.4</c:v>
                  </c:pt>
                  <c:pt idx="3">
                    <c:v>0.60000000000000031</c:v>
                  </c:pt>
                  <c:pt idx="4">
                    <c:v>3.6</c:v>
                  </c:pt>
                </c:numCache>
              </c:numRef>
            </c:plus>
            <c:minus>
              <c:numRef>
                <c:f>'all data'!$F$29:$F$33</c:f>
                <c:numCache>
                  <c:formatCode>General</c:formatCode>
                  <c:ptCount val="5"/>
                  <c:pt idx="0">
                    <c:v>2</c:v>
                  </c:pt>
                  <c:pt idx="1">
                    <c:v>0.4</c:v>
                  </c:pt>
                  <c:pt idx="2">
                    <c:v>1.4</c:v>
                  </c:pt>
                  <c:pt idx="3">
                    <c:v>0.60000000000000031</c:v>
                  </c:pt>
                  <c:pt idx="4">
                    <c:v>3.6</c:v>
                  </c:pt>
                </c:numCache>
              </c:numRef>
            </c:minus>
            <c:spPr>
              <a:noFill/>
              <a:ln w="9525" cap="flat" cmpd="sng" algn="ctr">
                <a:solidFill>
                  <a:schemeClr val="tx1">
                    <a:lumMod val="65000"/>
                    <a:lumOff val="35000"/>
                  </a:schemeClr>
                </a:solidFill>
                <a:round/>
              </a:ln>
              <a:effectLst/>
            </c:spPr>
          </c:errBars>
          <c:val>
            <c:numRef>
              <c:f>'all data'!$C$29:$C$33</c:f>
              <c:numCache>
                <c:formatCode>General</c:formatCode>
                <c:ptCount val="5"/>
                <c:pt idx="0">
                  <c:v>19.399999999999999</c:v>
                </c:pt>
                <c:pt idx="1">
                  <c:v>2.6</c:v>
                </c:pt>
                <c:pt idx="2">
                  <c:v>12.8</c:v>
                </c:pt>
                <c:pt idx="3">
                  <c:v>5.8</c:v>
                </c:pt>
                <c:pt idx="4">
                  <c:v>35.4</c:v>
                </c:pt>
              </c:numCache>
            </c:numRef>
          </c:val>
          <c:extLst xmlns:c16r2="http://schemas.microsoft.com/office/drawing/2015/06/chart">
            <c:ext xmlns:c16="http://schemas.microsoft.com/office/drawing/2014/chart" uri="{C3380CC4-5D6E-409C-BE32-E72D297353CC}">
              <c16:uniqueId val="{00000005-370E-4943-9986-E91C335F4472}"/>
            </c:ext>
          </c:extLst>
        </c:ser>
        <c:dLbls>
          <c:showLegendKey val="0"/>
          <c:showVal val="0"/>
          <c:showCatName val="0"/>
          <c:showSerName val="0"/>
          <c:showPercent val="0"/>
          <c:showBubbleSize val="0"/>
        </c:dLbls>
        <c:gapWidth val="219"/>
        <c:overlap val="-27"/>
        <c:axId val="145058816"/>
        <c:axId val="120857728"/>
      </c:barChart>
      <c:catAx>
        <c:axId val="14505881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dirty="0"/>
                  <a:t>SRM 2373 Components (Cell</a:t>
                </a:r>
                <a:r>
                  <a:rPr lang="en-US" sz="2000" b="1" baseline="0" dirty="0"/>
                  <a:t> line Genomic DNA)</a:t>
                </a:r>
                <a:endParaRPr lang="en-US" sz="2000" b="1"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0857728"/>
        <c:crosses val="autoZero"/>
        <c:auto val="1"/>
        <c:lblAlgn val="ctr"/>
        <c:lblOffset val="100"/>
        <c:noMultiLvlLbl val="0"/>
      </c:catAx>
      <c:valAx>
        <c:axId val="120857728"/>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r>
                  <a:rPr lang="en-US" sz="1600" b="1" i="1"/>
                  <a:t>HER2</a:t>
                </a:r>
                <a:r>
                  <a:rPr lang="en-US" sz="1600" b="1" i="1" baseline="0"/>
                  <a:t> </a:t>
                </a:r>
                <a:r>
                  <a:rPr lang="en-US" sz="1600" b="1" i="0"/>
                  <a:t>Copy Number</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5058816"/>
        <c:crosses val="autoZero"/>
        <c:crossBetween val="between"/>
      </c:valAx>
      <c:spPr>
        <a:noFill/>
        <a:ln>
          <a:solidFill>
            <a:schemeClr val="accent1"/>
          </a:solidFill>
        </a:ln>
        <a:effectLst/>
      </c:spPr>
    </c:plotArea>
    <c:legend>
      <c:legendPos val="t"/>
      <c:layout>
        <c:manualLayout>
          <c:xMode val="edge"/>
          <c:yMode val="edge"/>
          <c:x val="0.16547887396428387"/>
          <c:y val="5.31542873129109E-2"/>
          <c:w val="0.67231009726725333"/>
          <c:h val="0.1240395936659826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34645669291335E-2"/>
          <c:y val="3.6705527927883251E-2"/>
          <c:w val="0.85708678242142811"/>
          <c:h val="0.48998693604551152"/>
        </c:manualLayout>
      </c:layout>
      <c:barChart>
        <c:barDir val="col"/>
        <c:grouping val="clustered"/>
        <c:varyColors val="0"/>
        <c:ser>
          <c:idx val="0"/>
          <c:order val="0"/>
          <c:tx>
            <c:strRef>
              <c:f>EGFR!$C$3</c:f>
              <c:strCache>
                <c:ptCount val="1"/>
                <c:pt idx="0">
                  <c:v>NIST Ref Value</c:v>
                </c:pt>
              </c:strCache>
            </c:strRef>
          </c:tx>
          <c:spPr>
            <a:solidFill>
              <a:schemeClr val="accent1"/>
            </a:solidFill>
            <a:ln>
              <a:noFill/>
            </a:ln>
            <a:effectLst/>
          </c:spPr>
          <c:invertIfNegative val="0"/>
          <c:errBars>
            <c:errBarType val="both"/>
            <c:errValType val="cust"/>
            <c:noEndCap val="0"/>
            <c:plus>
              <c:numRef>
                <c:f>EGFR!$L$3:$Q$3</c:f>
                <c:numCache>
                  <c:formatCode>General</c:formatCode>
                  <c:ptCount val="6"/>
                  <c:pt idx="0">
                    <c:v>0.8</c:v>
                  </c:pt>
                  <c:pt idx="1">
                    <c:v>0.8</c:v>
                  </c:pt>
                  <c:pt idx="2">
                    <c:v>0.1</c:v>
                  </c:pt>
                  <c:pt idx="3">
                    <c:v>0.3</c:v>
                  </c:pt>
                  <c:pt idx="4">
                    <c:v>0.2</c:v>
                  </c:pt>
                  <c:pt idx="5">
                    <c:v>0.3</c:v>
                  </c:pt>
                </c:numCache>
              </c:numRef>
            </c:plus>
            <c:minus>
              <c:numRef>
                <c:f>EGFR!$L$3:$Q$3</c:f>
                <c:numCache>
                  <c:formatCode>General</c:formatCode>
                  <c:ptCount val="6"/>
                  <c:pt idx="0">
                    <c:v>0.8</c:v>
                  </c:pt>
                  <c:pt idx="1">
                    <c:v>0.8</c:v>
                  </c:pt>
                  <c:pt idx="2">
                    <c:v>0.1</c:v>
                  </c:pt>
                  <c:pt idx="3">
                    <c:v>0.3</c:v>
                  </c:pt>
                  <c:pt idx="4">
                    <c:v>0.2</c:v>
                  </c:pt>
                  <c:pt idx="5">
                    <c:v>0.3</c:v>
                  </c:pt>
                </c:numCache>
              </c:numRef>
            </c:minus>
            <c:spPr>
              <a:noFill/>
              <a:ln w="9525" cap="flat" cmpd="sng" algn="ctr">
                <a:solidFill>
                  <a:schemeClr val="tx1">
                    <a:lumMod val="65000"/>
                    <a:lumOff val="35000"/>
                  </a:schemeClr>
                </a:solidFill>
                <a:round/>
              </a:ln>
              <a:effectLst/>
            </c:spPr>
          </c:errBars>
          <c:cat>
            <c:strRef>
              <c:f>EGFR!$D$2:$I$2</c:f>
              <c:strCache>
                <c:ptCount val="6"/>
                <c:pt idx="0">
                  <c:v>A</c:v>
                </c:pt>
                <c:pt idx="1">
                  <c:v>B</c:v>
                </c:pt>
                <c:pt idx="2">
                  <c:v>C</c:v>
                </c:pt>
                <c:pt idx="3">
                  <c:v>D</c:v>
                </c:pt>
                <c:pt idx="4">
                  <c:v>E</c:v>
                </c:pt>
                <c:pt idx="5">
                  <c:v>F</c:v>
                </c:pt>
              </c:strCache>
            </c:strRef>
          </c:cat>
          <c:val>
            <c:numRef>
              <c:f>EGFR!$D$3:$I$3</c:f>
              <c:numCache>
                <c:formatCode>General</c:formatCode>
                <c:ptCount val="6"/>
                <c:pt idx="0">
                  <c:v>12.8</c:v>
                </c:pt>
                <c:pt idx="1">
                  <c:v>11</c:v>
                </c:pt>
                <c:pt idx="2">
                  <c:v>1.6</c:v>
                </c:pt>
                <c:pt idx="3">
                  <c:v>4.4000000000000004</c:v>
                </c:pt>
                <c:pt idx="4">
                  <c:v>2.6</c:v>
                </c:pt>
                <c:pt idx="5">
                  <c:v>3.6</c:v>
                </c:pt>
              </c:numCache>
            </c:numRef>
          </c:val>
          <c:extLst xmlns:c16r2="http://schemas.microsoft.com/office/drawing/2015/06/chart">
            <c:ext xmlns:c16="http://schemas.microsoft.com/office/drawing/2014/chart" uri="{C3380CC4-5D6E-409C-BE32-E72D297353CC}">
              <c16:uniqueId val="{00000000-A958-4B1A-ABDB-C1DDF3ED2155}"/>
            </c:ext>
          </c:extLst>
        </c:ser>
        <c:ser>
          <c:idx val="1"/>
          <c:order val="1"/>
          <c:tx>
            <c:strRef>
              <c:f>EGFR!$C$4</c:f>
              <c:strCache>
                <c:ptCount val="1"/>
                <c:pt idx="0">
                  <c:v>WGS (30x)</c:v>
                </c:pt>
              </c:strCache>
            </c:strRef>
          </c:tx>
          <c:spPr>
            <a:solidFill>
              <a:schemeClr val="accent2"/>
            </a:solidFill>
            <a:ln>
              <a:noFill/>
            </a:ln>
            <a:effectLst/>
          </c:spPr>
          <c:invertIfNegative val="0"/>
          <c:cat>
            <c:strRef>
              <c:f>EGFR!$D$2:$I$2</c:f>
              <c:strCache>
                <c:ptCount val="6"/>
                <c:pt idx="0">
                  <c:v>A</c:v>
                </c:pt>
                <c:pt idx="1">
                  <c:v>B</c:v>
                </c:pt>
                <c:pt idx="2">
                  <c:v>C</c:v>
                </c:pt>
                <c:pt idx="3">
                  <c:v>D</c:v>
                </c:pt>
                <c:pt idx="4">
                  <c:v>E</c:v>
                </c:pt>
                <c:pt idx="5">
                  <c:v>F</c:v>
                </c:pt>
              </c:strCache>
            </c:strRef>
          </c:cat>
          <c:val>
            <c:numRef>
              <c:f>EGFR!$D$4:$I$4</c:f>
              <c:numCache>
                <c:formatCode>General</c:formatCode>
                <c:ptCount val="6"/>
                <c:pt idx="0">
                  <c:v>11.335599999999999</c:v>
                </c:pt>
                <c:pt idx="1">
                  <c:v>12.327400000000001</c:v>
                </c:pt>
                <c:pt idx="2">
                  <c:v>1.8538699999999999</c:v>
                </c:pt>
                <c:pt idx="3">
                  <c:v>4.1130800000000001</c:v>
                </c:pt>
                <c:pt idx="4">
                  <c:v>2.1265499999999999</c:v>
                </c:pt>
                <c:pt idx="5">
                  <c:v>3.7493699999999999</c:v>
                </c:pt>
              </c:numCache>
            </c:numRef>
          </c:val>
          <c:extLst xmlns:c16r2="http://schemas.microsoft.com/office/drawing/2015/06/chart">
            <c:ext xmlns:c16="http://schemas.microsoft.com/office/drawing/2014/chart" uri="{C3380CC4-5D6E-409C-BE32-E72D297353CC}">
              <c16:uniqueId val="{00000001-A958-4B1A-ABDB-C1DDF3ED2155}"/>
            </c:ext>
          </c:extLst>
        </c:ser>
        <c:ser>
          <c:idx val="2"/>
          <c:order val="2"/>
          <c:tx>
            <c:strRef>
              <c:f>EGFR!$C$5</c:f>
              <c:strCache>
                <c:ptCount val="1"/>
                <c:pt idx="0">
                  <c:v>WGS (5x)</c:v>
                </c:pt>
              </c:strCache>
            </c:strRef>
          </c:tx>
          <c:spPr>
            <a:solidFill>
              <a:schemeClr val="accent3"/>
            </a:solidFill>
            <a:ln>
              <a:noFill/>
            </a:ln>
            <a:effectLst/>
          </c:spPr>
          <c:invertIfNegative val="0"/>
          <c:errBars>
            <c:errBarType val="both"/>
            <c:errValType val="cust"/>
            <c:noEndCap val="0"/>
            <c:plus>
              <c:numRef>
                <c:f>EGFR!$L$5:$Q$5</c:f>
                <c:numCache>
                  <c:formatCode>General</c:formatCode>
                  <c:ptCount val="6"/>
                  <c:pt idx="0">
                    <c:v>2.5464836084438613E-2</c:v>
                  </c:pt>
                  <c:pt idx="1">
                    <c:v>2.9553049463377688E-2</c:v>
                  </c:pt>
                  <c:pt idx="2">
                    <c:v>6.2512315351006209E-2</c:v>
                  </c:pt>
                  <c:pt idx="3">
                    <c:v>7.7350284544985798E-2</c:v>
                  </c:pt>
                  <c:pt idx="4">
                    <c:v>0.12139250347757337</c:v>
                  </c:pt>
                  <c:pt idx="5">
                    <c:v>0.10415003962562977</c:v>
                  </c:pt>
                </c:numCache>
              </c:numRef>
            </c:plus>
            <c:minus>
              <c:numRef>
                <c:f>EGFR!$L$5:$Q$5</c:f>
                <c:numCache>
                  <c:formatCode>General</c:formatCode>
                  <c:ptCount val="6"/>
                  <c:pt idx="0">
                    <c:v>2.5464836084438613E-2</c:v>
                  </c:pt>
                  <c:pt idx="1">
                    <c:v>2.9553049463377688E-2</c:v>
                  </c:pt>
                  <c:pt idx="2">
                    <c:v>6.2512315351006209E-2</c:v>
                  </c:pt>
                  <c:pt idx="3">
                    <c:v>7.7350284544985798E-2</c:v>
                  </c:pt>
                  <c:pt idx="4">
                    <c:v>0.12139250347757337</c:v>
                  </c:pt>
                  <c:pt idx="5">
                    <c:v>0.10415003962562977</c:v>
                  </c:pt>
                </c:numCache>
              </c:numRef>
            </c:minus>
            <c:spPr>
              <a:noFill/>
              <a:ln w="9525" cap="flat" cmpd="sng" algn="ctr">
                <a:solidFill>
                  <a:schemeClr val="tx1">
                    <a:lumMod val="65000"/>
                    <a:lumOff val="35000"/>
                  </a:schemeClr>
                </a:solidFill>
                <a:round/>
              </a:ln>
              <a:effectLst/>
            </c:spPr>
          </c:errBars>
          <c:cat>
            <c:strRef>
              <c:f>EGFR!$D$2:$I$2</c:f>
              <c:strCache>
                <c:ptCount val="6"/>
                <c:pt idx="0">
                  <c:v>A</c:v>
                </c:pt>
                <c:pt idx="1">
                  <c:v>B</c:v>
                </c:pt>
                <c:pt idx="2">
                  <c:v>C</c:v>
                </c:pt>
                <c:pt idx="3">
                  <c:v>D</c:v>
                </c:pt>
                <c:pt idx="4">
                  <c:v>E</c:v>
                </c:pt>
                <c:pt idx="5">
                  <c:v>F</c:v>
                </c:pt>
              </c:strCache>
            </c:strRef>
          </c:cat>
          <c:val>
            <c:numRef>
              <c:f>EGFR!$D$5:$I$5</c:f>
              <c:numCache>
                <c:formatCode>General</c:formatCode>
                <c:ptCount val="6"/>
                <c:pt idx="0">
                  <c:v>11.406923489164996</c:v>
                </c:pt>
                <c:pt idx="1">
                  <c:v>12.609213126288417</c:v>
                </c:pt>
                <c:pt idx="2">
                  <c:v>1.8487011471200354</c:v>
                </c:pt>
                <c:pt idx="3">
                  <c:v>4.1463802757164983</c:v>
                </c:pt>
                <c:pt idx="4">
                  <c:v>2.1179636564492212</c:v>
                </c:pt>
                <c:pt idx="5">
                  <c:v>3.8091026555713743</c:v>
                </c:pt>
              </c:numCache>
            </c:numRef>
          </c:val>
          <c:extLst xmlns:c16r2="http://schemas.microsoft.com/office/drawing/2015/06/chart">
            <c:ext xmlns:c16="http://schemas.microsoft.com/office/drawing/2014/chart" uri="{C3380CC4-5D6E-409C-BE32-E72D297353CC}">
              <c16:uniqueId val="{00000002-A958-4B1A-ABDB-C1DDF3ED2155}"/>
            </c:ext>
          </c:extLst>
        </c:ser>
        <c:ser>
          <c:idx val="3"/>
          <c:order val="3"/>
          <c:tx>
            <c:strRef>
              <c:f>EGFR!$C$6</c:f>
              <c:strCache>
                <c:ptCount val="1"/>
                <c:pt idx="0">
                  <c:v>WES: CONTRA</c:v>
                </c:pt>
              </c:strCache>
            </c:strRef>
          </c:tx>
          <c:spPr>
            <a:solidFill>
              <a:schemeClr val="accent4"/>
            </a:solidFill>
            <a:ln>
              <a:noFill/>
            </a:ln>
            <a:effectLst/>
          </c:spPr>
          <c:invertIfNegative val="0"/>
          <c:errBars>
            <c:errBarType val="both"/>
            <c:errValType val="cust"/>
            <c:noEndCap val="0"/>
            <c:plus>
              <c:numRef>
                <c:f>EGFR!$L$6:$Q$6</c:f>
                <c:numCache>
                  <c:formatCode>General</c:formatCode>
                  <c:ptCount val="6"/>
                  <c:pt idx="0">
                    <c:v>2.6329781951030362E-2</c:v>
                  </c:pt>
                  <c:pt idx="1">
                    <c:v>0.21491702402221532</c:v>
                  </c:pt>
                  <c:pt idx="2">
                    <c:v>5.0870560716690147E-2</c:v>
                  </c:pt>
                  <c:pt idx="3">
                    <c:v>4.1803972142682978E-2</c:v>
                  </c:pt>
                  <c:pt idx="4">
                    <c:v>2.6228102829188079E-2</c:v>
                  </c:pt>
                  <c:pt idx="5">
                    <c:v>4.3497088524652998E-2</c:v>
                  </c:pt>
                </c:numCache>
              </c:numRef>
            </c:plus>
            <c:minus>
              <c:numRef>
                <c:f>EGFR!$L$6:$Q$6</c:f>
                <c:numCache>
                  <c:formatCode>General</c:formatCode>
                  <c:ptCount val="6"/>
                  <c:pt idx="0">
                    <c:v>2.6329781951030362E-2</c:v>
                  </c:pt>
                  <c:pt idx="1">
                    <c:v>0.21491702402221532</c:v>
                  </c:pt>
                  <c:pt idx="2">
                    <c:v>5.0870560716690147E-2</c:v>
                  </c:pt>
                  <c:pt idx="3">
                    <c:v>4.1803972142682978E-2</c:v>
                  </c:pt>
                  <c:pt idx="4">
                    <c:v>2.6228102829188079E-2</c:v>
                  </c:pt>
                  <c:pt idx="5">
                    <c:v>4.3497088524652998E-2</c:v>
                  </c:pt>
                </c:numCache>
              </c:numRef>
            </c:minus>
            <c:spPr>
              <a:noFill/>
              <a:ln w="9525" cap="flat" cmpd="sng" algn="ctr">
                <a:solidFill>
                  <a:schemeClr val="tx1">
                    <a:lumMod val="65000"/>
                    <a:lumOff val="35000"/>
                  </a:schemeClr>
                </a:solidFill>
                <a:round/>
              </a:ln>
              <a:effectLst/>
            </c:spPr>
          </c:errBars>
          <c:cat>
            <c:strRef>
              <c:f>EGFR!$D$2:$I$2</c:f>
              <c:strCache>
                <c:ptCount val="6"/>
                <c:pt idx="0">
                  <c:v>A</c:v>
                </c:pt>
                <c:pt idx="1">
                  <c:v>B</c:v>
                </c:pt>
                <c:pt idx="2">
                  <c:v>C</c:v>
                </c:pt>
                <c:pt idx="3">
                  <c:v>D</c:v>
                </c:pt>
                <c:pt idx="4">
                  <c:v>E</c:v>
                </c:pt>
                <c:pt idx="5">
                  <c:v>F</c:v>
                </c:pt>
              </c:strCache>
            </c:strRef>
          </c:cat>
          <c:val>
            <c:numRef>
              <c:f>EGFR!$D$6:$I$6</c:f>
              <c:numCache>
                <c:formatCode>General</c:formatCode>
                <c:ptCount val="6"/>
                <c:pt idx="0">
                  <c:v>9.2437889085051044</c:v>
                </c:pt>
                <c:pt idx="1">
                  <c:v>9.1876291209638321</c:v>
                </c:pt>
                <c:pt idx="2">
                  <c:v>1.7428635347636767</c:v>
                </c:pt>
                <c:pt idx="3">
                  <c:v>3.7728730673269255</c:v>
                </c:pt>
                <c:pt idx="4">
                  <c:v>1.9595777986405107</c:v>
                </c:pt>
                <c:pt idx="5">
                  <c:v>3.6086000384451622</c:v>
                </c:pt>
              </c:numCache>
            </c:numRef>
          </c:val>
          <c:extLst xmlns:c16r2="http://schemas.microsoft.com/office/drawing/2015/06/chart">
            <c:ext xmlns:c16="http://schemas.microsoft.com/office/drawing/2014/chart" uri="{C3380CC4-5D6E-409C-BE32-E72D297353CC}">
              <c16:uniqueId val="{00000003-A958-4B1A-ABDB-C1DDF3ED2155}"/>
            </c:ext>
          </c:extLst>
        </c:ser>
        <c:ser>
          <c:idx val="4"/>
          <c:order val="4"/>
          <c:tx>
            <c:strRef>
              <c:f>EGFR!$C$7</c:f>
              <c:strCache>
                <c:ptCount val="1"/>
                <c:pt idx="0">
                  <c:v>WES: ExomeCNV</c:v>
                </c:pt>
              </c:strCache>
            </c:strRef>
          </c:tx>
          <c:spPr>
            <a:solidFill>
              <a:schemeClr val="accent5"/>
            </a:solidFill>
            <a:ln>
              <a:noFill/>
            </a:ln>
            <a:effectLst/>
          </c:spPr>
          <c:invertIfNegative val="0"/>
          <c:errBars>
            <c:errBarType val="both"/>
            <c:errValType val="cust"/>
            <c:noEndCap val="0"/>
            <c:plus>
              <c:numRef>
                <c:f>EGFR!$L$7:$Q$7</c:f>
                <c:numCache>
                  <c:formatCode>General</c:formatCode>
                  <c:ptCount val="6"/>
                  <c:pt idx="0">
                    <c:v>0.29141045303753166</c:v>
                  </c:pt>
                  <c:pt idx="1">
                    <c:v>0.27236231389107424</c:v>
                  </c:pt>
                  <c:pt idx="2">
                    <c:v>7.095993504280744E-2</c:v>
                  </c:pt>
                  <c:pt idx="3">
                    <c:v>6.5554706451647946E-2</c:v>
                  </c:pt>
                  <c:pt idx="4">
                    <c:v>2.4952886452838888E-2</c:v>
                  </c:pt>
                  <c:pt idx="5">
                    <c:v>0.16155557586791688</c:v>
                  </c:pt>
                </c:numCache>
              </c:numRef>
            </c:plus>
            <c:minus>
              <c:numRef>
                <c:f>EGFR!$L$7:$Q$7</c:f>
                <c:numCache>
                  <c:formatCode>General</c:formatCode>
                  <c:ptCount val="6"/>
                  <c:pt idx="0">
                    <c:v>0.29141045303753166</c:v>
                  </c:pt>
                  <c:pt idx="1">
                    <c:v>0.27236231389107424</c:v>
                  </c:pt>
                  <c:pt idx="2">
                    <c:v>7.095993504280744E-2</c:v>
                  </c:pt>
                  <c:pt idx="3">
                    <c:v>6.5554706451647946E-2</c:v>
                  </c:pt>
                  <c:pt idx="4">
                    <c:v>2.4952886452838888E-2</c:v>
                  </c:pt>
                  <c:pt idx="5">
                    <c:v>0.16155557586791688</c:v>
                  </c:pt>
                </c:numCache>
              </c:numRef>
            </c:minus>
            <c:spPr>
              <a:noFill/>
              <a:ln w="9525" cap="flat" cmpd="sng" algn="ctr">
                <a:solidFill>
                  <a:schemeClr val="tx1">
                    <a:lumMod val="65000"/>
                    <a:lumOff val="35000"/>
                  </a:schemeClr>
                </a:solidFill>
                <a:round/>
              </a:ln>
              <a:effectLst/>
            </c:spPr>
          </c:errBars>
          <c:cat>
            <c:strRef>
              <c:f>EGFR!$D$2:$I$2</c:f>
              <c:strCache>
                <c:ptCount val="6"/>
                <c:pt idx="0">
                  <c:v>A</c:v>
                </c:pt>
                <c:pt idx="1">
                  <c:v>B</c:v>
                </c:pt>
                <c:pt idx="2">
                  <c:v>C</c:v>
                </c:pt>
                <c:pt idx="3">
                  <c:v>D</c:v>
                </c:pt>
                <c:pt idx="4">
                  <c:v>E</c:v>
                </c:pt>
                <c:pt idx="5">
                  <c:v>F</c:v>
                </c:pt>
              </c:strCache>
            </c:strRef>
          </c:cat>
          <c:val>
            <c:numRef>
              <c:f>EGFR!$D$7:$I$7</c:f>
              <c:numCache>
                <c:formatCode>General</c:formatCode>
                <c:ptCount val="6"/>
                <c:pt idx="0">
                  <c:v>10.600019396625337</c:v>
                </c:pt>
                <c:pt idx="1">
                  <c:v>11.934098012460879</c:v>
                </c:pt>
                <c:pt idx="2">
                  <c:v>1.8852811775197604</c:v>
                </c:pt>
                <c:pt idx="3">
                  <c:v>4.0126870883047578</c:v>
                </c:pt>
                <c:pt idx="4">
                  <c:v>2.0166400440920036</c:v>
                </c:pt>
                <c:pt idx="5">
                  <c:v>3.9073446310780984</c:v>
                </c:pt>
              </c:numCache>
            </c:numRef>
          </c:val>
          <c:extLst xmlns:c16r2="http://schemas.microsoft.com/office/drawing/2015/06/chart">
            <c:ext xmlns:c16="http://schemas.microsoft.com/office/drawing/2014/chart" uri="{C3380CC4-5D6E-409C-BE32-E72D297353CC}">
              <c16:uniqueId val="{00000004-A958-4B1A-ABDB-C1DDF3ED2155}"/>
            </c:ext>
          </c:extLst>
        </c:ser>
        <c:ser>
          <c:idx val="5"/>
          <c:order val="5"/>
          <c:tx>
            <c:strRef>
              <c:f>EGFR!$C$8</c:f>
              <c:strCache>
                <c:ptCount val="1"/>
                <c:pt idx="0">
                  <c:v>WES: cn.MOPS</c:v>
                </c:pt>
              </c:strCache>
            </c:strRef>
          </c:tx>
          <c:spPr>
            <a:solidFill>
              <a:schemeClr val="accent6"/>
            </a:solidFill>
            <a:ln>
              <a:noFill/>
            </a:ln>
            <a:effectLst/>
          </c:spPr>
          <c:invertIfNegative val="0"/>
          <c:errBars>
            <c:errBarType val="both"/>
            <c:errValType val="cust"/>
            <c:noEndCap val="0"/>
            <c:plus>
              <c:numRef>
                <c:f>EGFR!$L$8:$Q$8</c:f>
                <c:numCache>
                  <c:formatCode>General</c:formatCode>
                  <c:ptCount val="6"/>
                  <c:pt idx="0">
                    <c:v>8.6751223026320948E-2</c:v>
                  </c:pt>
                  <c:pt idx="1">
                    <c:v>1.7069000000000001</c:v>
                  </c:pt>
                  <c:pt idx="2">
                    <c:v>3.5018953716737009E-2</c:v>
                  </c:pt>
                  <c:pt idx="3">
                    <c:v>0.18393042553115926</c:v>
                  </c:pt>
                  <c:pt idx="4">
                    <c:v>1.7205121662797244E-2</c:v>
                  </c:pt>
                  <c:pt idx="5">
                    <c:v>6.6448165884945995E-2</c:v>
                  </c:pt>
                </c:numCache>
              </c:numRef>
            </c:plus>
            <c:minus>
              <c:numRef>
                <c:f>EGFR!$L$8:$Q$8</c:f>
                <c:numCache>
                  <c:formatCode>General</c:formatCode>
                  <c:ptCount val="6"/>
                  <c:pt idx="0">
                    <c:v>8.6751223026320948E-2</c:v>
                  </c:pt>
                  <c:pt idx="1">
                    <c:v>1.7069000000000001</c:v>
                  </c:pt>
                  <c:pt idx="2">
                    <c:v>3.5018953716737009E-2</c:v>
                  </c:pt>
                  <c:pt idx="3">
                    <c:v>0.18393042553115926</c:v>
                  </c:pt>
                  <c:pt idx="4">
                    <c:v>1.7205121662797244E-2</c:v>
                  </c:pt>
                  <c:pt idx="5">
                    <c:v>6.6448165884945995E-2</c:v>
                  </c:pt>
                </c:numCache>
              </c:numRef>
            </c:minus>
            <c:spPr>
              <a:noFill/>
              <a:ln w="9525" cap="flat" cmpd="sng" algn="ctr">
                <a:solidFill>
                  <a:schemeClr val="tx1">
                    <a:lumMod val="65000"/>
                    <a:lumOff val="35000"/>
                  </a:schemeClr>
                </a:solidFill>
                <a:round/>
              </a:ln>
              <a:effectLst/>
            </c:spPr>
          </c:errBars>
          <c:cat>
            <c:strRef>
              <c:f>EGFR!$D$2:$I$2</c:f>
              <c:strCache>
                <c:ptCount val="6"/>
                <c:pt idx="0">
                  <c:v>A</c:v>
                </c:pt>
                <c:pt idx="1">
                  <c:v>B</c:v>
                </c:pt>
                <c:pt idx="2">
                  <c:v>C</c:v>
                </c:pt>
                <c:pt idx="3">
                  <c:v>D</c:v>
                </c:pt>
                <c:pt idx="4">
                  <c:v>E</c:v>
                </c:pt>
                <c:pt idx="5">
                  <c:v>F</c:v>
                </c:pt>
              </c:strCache>
            </c:strRef>
          </c:cat>
          <c:val>
            <c:numRef>
              <c:f>EGFR!$D$8:$I$8</c:f>
              <c:numCache>
                <c:formatCode>General</c:formatCode>
                <c:ptCount val="6"/>
                <c:pt idx="0">
                  <c:v>10.446965969231202</c:v>
                </c:pt>
                <c:pt idx="1">
                  <c:v>9.3102747884171251</c:v>
                </c:pt>
                <c:pt idx="2">
                  <c:v>2.0461727444579414</c:v>
                </c:pt>
                <c:pt idx="3">
                  <c:v>4.1444499203172738</c:v>
                </c:pt>
                <c:pt idx="4">
                  <c:v>2.0071082014274926</c:v>
                </c:pt>
                <c:pt idx="5">
                  <c:v>4.0070738083696771</c:v>
                </c:pt>
              </c:numCache>
            </c:numRef>
          </c:val>
          <c:extLst xmlns:c16r2="http://schemas.microsoft.com/office/drawing/2015/06/chart">
            <c:ext xmlns:c16="http://schemas.microsoft.com/office/drawing/2014/chart" uri="{C3380CC4-5D6E-409C-BE32-E72D297353CC}">
              <c16:uniqueId val="{00000005-A958-4B1A-ABDB-C1DDF3ED2155}"/>
            </c:ext>
          </c:extLst>
        </c:ser>
        <c:ser>
          <c:idx val="6"/>
          <c:order val="6"/>
          <c:tx>
            <c:strRef>
              <c:f>EGFR!$C$9</c:f>
              <c:strCache>
                <c:ptCount val="1"/>
                <c:pt idx="0">
                  <c:v>Amplicon Panel</c:v>
                </c:pt>
              </c:strCache>
            </c:strRef>
          </c:tx>
          <c:spPr>
            <a:solidFill>
              <a:schemeClr val="accent1">
                <a:lumMod val="60000"/>
              </a:schemeClr>
            </a:solidFill>
            <a:ln>
              <a:noFill/>
            </a:ln>
            <a:effectLst/>
          </c:spPr>
          <c:invertIfNegative val="0"/>
          <c:errBars>
            <c:errBarType val="both"/>
            <c:errValType val="cust"/>
            <c:noEndCap val="0"/>
            <c:plus>
              <c:numRef>
                <c:f>EGFR!$L$9:$Q$9</c:f>
                <c:numCache>
                  <c:formatCode>General</c:formatCode>
                  <c:ptCount val="6"/>
                  <c:pt idx="0">
                    <c:v>2.0816659994660883E-2</c:v>
                  </c:pt>
                  <c:pt idx="1">
                    <c:v>0.17502380790433505</c:v>
                  </c:pt>
                  <c:pt idx="2">
                    <c:v>2.0816659994661348E-2</c:v>
                  </c:pt>
                  <c:pt idx="3">
                    <c:v>7.9372539331937705E-2</c:v>
                  </c:pt>
                  <c:pt idx="4">
                    <c:v>6.8068592855540427E-2</c:v>
                  </c:pt>
                  <c:pt idx="5">
                    <c:v>9.8994949366116428E-2</c:v>
                  </c:pt>
                </c:numCache>
              </c:numRef>
            </c:plus>
            <c:minus>
              <c:numRef>
                <c:f>EGFR!$L$9:$Q$9</c:f>
                <c:numCache>
                  <c:formatCode>General</c:formatCode>
                  <c:ptCount val="6"/>
                  <c:pt idx="0">
                    <c:v>2.0816659994660883E-2</c:v>
                  </c:pt>
                  <c:pt idx="1">
                    <c:v>0.17502380790433505</c:v>
                  </c:pt>
                  <c:pt idx="2">
                    <c:v>2.0816659994661348E-2</c:v>
                  </c:pt>
                  <c:pt idx="3">
                    <c:v>7.9372539331937705E-2</c:v>
                  </c:pt>
                  <c:pt idx="4">
                    <c:v>6.8068592855540427E-2</c:v>
                  </c:pt>
                  <c:pt idx="5">
                    <c:v>9.8994949366116428E-2</c:v>
                  </c:pt>
                </c:numCache>
              </c:numRef>
            </c:minus>
            <c:spPr>
              <a:noFill/>
              <a:ln w="9525" cap="flat" cmpd="sng" algn="ctr">
                <a:solidFill>
                  <a:schemeClr val="tx1">
                    <a:lumMod val="65000"/>
                    <a:lumOff val="35000"/>
                  </a:schemeClr>
                </a:solidFill>
                <a:round/>
              </a:ln>
              <a:effectLst/>
            </c:spPr>
          </c:errBars>
          <c:cat>
            <c:strRef>
              <c:f>EGFR!$D$2:$I$2</c:f>
              <c:strCache>
                <c:ptCount val="6"/>
                <c:pt idx="0">
                  <c:v>A</c:v>
                </c:pt>
                <c:pt idx="1">
                  <c:v>B</c:v>
                </c:pt>
                <c:pt idx="2">
                  <c:v>C</c:v>
                </c:pt>
                <c:pt idx="3">
                  <c:v>D</c:v>
                </c:pt>
                <c:pt idx="4">
                  <c:v>E</c:v>
                </c:pt>
                <c:pt idx="5">
                  <c:v>F</c:v>
                </c:pt>
              </c:strCache>
            </c:strRef>
          </c:cat>
          <c:val>
            <c:numRef>
              <c:f>EGFR!$D$9:$I$9</c:f>
              <c:numCache>
                <c:formatCode>General</c:formatCode>
                <c:ptCount val="6"/>
                <c:pt idx="0">
                  <c:v>10.733333333333334</c:v>
                </c:pt>
                <c:pt idx="1">
                  <c:v>11.623333333333333</c:v>
                </c:pt>
                <c:pt idx="2">
                  <c:v>1.7866666666666664</c:v>
                </c:pt>
                <c:pt idx="3">
                  <c:v>3.91</c:v>
                </c:pt>
                <c:pt idx="4">
                  <c:v>1.8366666666666667</c:v>
                </c:pt>
                <c:pt idx="5">
                  <c:v>3.73</c:v>
                </c:pt>
              </c:numCache>
            </c:numRef>
          </c:val>
          <c:extLst xmlns:c16r2="http://schemas.microsoft.com/office/drawing/2015/06/chart">
            <c:ext xmlns:c16="http://schemas.microsoft.com/office/drawing/2014/chart" uri="{C3380CC4-5D6E-409C-BE32-E72D297353CC}">
              <c16:uniqueId val="{00000006-A958-4B1A-ABDB-C1DDF3ED2155}"/>
            </c:ext>
          </c:extLst>
        </c:ser>
        <c:ser>
          <c:idx val="7"/>
          <c:order val="7"/>
          <c:tx>
            <c:strRef>
              <c:f>EGFR!$C$10</c:f>
              <c:strCache>
                <c:ptCount val="1"/>
                <c:pt idx="0">
                  <c:v>ShallowSeq:CNVkit</c:v>
                </c:pt>
              </c:strCache>
            </c:strRef>
          </c:tx>
          <c:spPr>
            <a:solidFill>
              <a:schemeClr val="accent2">
                <a:lumMod val="60000"/>
              </a:schemeClr>
            </a:solidFill>
            <a:ln>
              <a:noFill/>
            </a:ln>
            <a:effectLst/>
          </c:spPr>
          <c:invertIfNegative val="0"/>
          <c:errBars>
            <c:errBarType val="both"/>
            <c:errValType val="cust"/>
            <c:noEndCap val="0"/>
            <c:plus>
              <c:numRef>
                <c:f>EGFR!$L$10:$Q$10</c:f>
                <c:numCache>
                  <c:formatCode>General</c:formatCode>
                  <c:ptCount val="6"/>
                  <c:pt idx="0">
                    <c:v>0.22064549999999983</c:v>
                  </c:pt>
                  <c:pt idx="1">
                    <c:v>7.7383000000000202E-2</c:v>
                  </c:pt>
                  <c:pt idx="2">
                    <c:v>3.9355000000000917E-3</c:v>
                  </c:pt>
                  <c:pt idx="3">
                    <c:v>6.8090900000000065E-2</c:v>
                  </c:pt>
                  <c:pt idx="4">
                    <c:v>3.7170499999999995E-2</c:v>
                  </c:pt>
                  <c:pt idx="5">
                    <c:v>0.15950549999999986</c:v>
                  </c:pt>
                </c:numCache>
              </c:numRef>
            </c:plus>
            <c:minus>
              <c:numRef>
                <c:f>EGFR!$L$10:$Q$10</c:f>
                <c:numCache>
                  <c:formatCode>General</c:formatCode>
                  <c:ptCount val="6"/>
                  <c:pt idx="0">
                    <c:v>0.22064549999999983</c:v>
                  </c:pt>
                  <c:pt idx="1">
                    <c:v>7.7383000000000202E-2</c:v>
                  </c:pt>
                  <c:pt idx="2">
                    <c:v>3.9355000000000917E-3</c:v>
                  </c:pt>
                  <c:pt idx="3">
                    <c:v>6.8090900000000065E-2</c:v>
                  </c:pt>
                  <c:pt idx="4">
                    <c:v>3.7170499999999995E-2</c:v>
                  </c:pt>
                  <c:pt idx="5">
                    <c:v>0.15950549999999986</c:v>
                  </c:pt>
                </c:numCache>
              </c:numRef>
            </c:minus>
            <c:spPr>
              <a:noFill/>
              <a:ln w="9525" cap="flat" cmpd="sng" algn="ctr">
                <a:solidFill>
                  <a:schemeClr val="tx1">
                    <a:lumMod val="65000"/>
                    <a:lumOff val="35000"/>
                  </a:schemeClr>
                </a:solidFill>
                <a:round/>
              </a:ln>
              <a:effectLst/>
            </c:spPr>
          </c:errBars>
          <c:cat>
            <c:strRef>
              <c:f>EGFR!$D$2:$I$2</c:f>
              <c:strCache>
                <c:ptCount val="6"/>
                <c:pt idx="0">
                  <c:v>A</c:v>
                </c:pt>
                <c:pt idx="1">
                  <c:v>B</c:v>
                </c:pt>
                <c:pt idx="2">
                  <c:v>C</c:v>
                </c:pt>
                <c:pt idx="3">
                  <c:v>D</c:v>
                </c:pt>
                <c:pt idx="4">
                  <c:v>E</c:v>
                </c:pt>
                <c:pt idx="5">
                  <c:v>F</c:v>
                </c:pt>
              </c:strCache>
            </c:strRef>
          </c:cat>
          <c:val>
            <c:numRef>
              <c:f>EGFR!$D$10:$I$10</c:f>
              <c:numCache>
                <c:formatCode>General</c:formatCode>
                <c:ptCount val="6"/>
                <c:pt idx="0">
                  <c:v>11.775081500000001</c:v>
                </c:pt>
                <c:pt idx="1">
                  <c:v>12.451267999999999</c:v>
                </c:pt>
                <c:pt idx="2">
                  <c:v>1.7939615</c:v>
                </c:pt>
                <c:pt idx="3">
                  <c:v>4.1214569000000001</c:v>
                </c:pt>
                <c:pt idx="4">
                  <c:v>2.0816594999999998</c:v>
                </c:pt>
                <c:pt idx="5">
                  <c:v>3.6647715000000001</c:v>
                </c:pt>
              </c:numCache>
            </c:numRef>
          </c:val>
          <c:extLst xmlns:c16r2="http://schemas.microsoft.com/office/drawing/2015/06/chart">
            <c:ext xmlns:c16="http://schemas.microsoft.com/office/drawing/2014/chart" uri="{C3380CC4-5D6E-409C-BE32-E72D297353CC}">
              <c16:uniqueId val="{00000007-A958-4B1A-ABDB-C1DDF3ED2155}"/>
            </c:ext>
          </c:extLst>
        </c:ser>
        <c:ser>
          <c:idx val="8"/>
          <c:order val="8"/>
          <c:tx>
            <c:strRef>
              <c:f>EGFR!$C$11</c:f>
              <c:strCache>
                <c:ptCount val="1"/>
                <c:pt idx="0">
                  <c:v>PeterMac Panel</c:v>
                </c:pt>
              </c:strCache>
            </c:strRef>
          </c:tx>
          <c:spPr>
            <a:solidFill>
              <a:schemeClr val="accent3">
                <a:lumMod val="60000"/>
              </a:schemeClr>
            </a:solidFill>
            <a:ln>
              <a:noFill/>
            </a:ln>
            <a:effectLst/>
          </c:spPr>
          <c:invertIfNegative val="0"/>
          <c:errBars>
            <c:errBarType val="both"/>
            <c:errValType val="cust"/>
            <c:noEndCap val="0"/>
            <c:plus>
              <c:numRef>
                <c:f>EGFR!$L$11:$Q$11</c:f>
                <c:numCache>
                  <c:formatCode>General</c:formatCode>
                  <c:ptCount val="6"/>
                  <c:pt idx="0">
                    <c:v>1.8034548102254111</c:v>
                  </c:pt>
                  <c:pt idx="1">
                    <c:v>1.3462264657068848</c:v>
                  </c:pt>
                  <c:pt idx="2">
                    <c:v>0.17173505551555079</c:v>
                  </c:pt>
                  <c:pt idx="3">
                    <c:v>0.37948496463472747</c:v>
                  </c:pt>
                  <c:pt idx="4">
                    <c:v>0.23286533152503103</c:v>
                  </c:pt>
                  <c:pt idx="5">
                    <c:v>0.34989083434636564</c:v>
                  </c:pt>
                </c:numCache>
              </c:numRef>
            </c:plus>
            <c:minus>
              <c:numRef>
                <c:f>EGFR!$L$11:$Q$11</c:f>
                <c:numCache>
                  <c:formatCode>General</c:formatCode>
                  <c:ptCount val="6"/>
                  <c:pt idx="0">
                    <c:v>1.8034548102254111</c:v>
                  </c:pt>
                  <c:pt idx="1">
                    <c:v>1.3462264657068848</c:v>
                  </c:pt>
                  <c:pt idx="2">
                    <c:v>0.17173505551555079</c:v>
                  </c:pt>
                  <c:pt idx="3">
                    <c:v>0.37948496463472747</c:v>
                  </c:pt>
                  <c:pt idx="4">
                    <c:v>0.23286533152503103</c:v>
                  </c:pt>
                  <c:pt idx="5">
                    <c:v>0.34989083434636564</c:v>
                  </c:pt>
                </c:numCache>
              </c:numRef>
            </c:minus>
            <c:spPr>
              <a:noFill/>
              <a:ln w="9525" cap="flat" cmpd="sng" algn="ctr">
                <a:solidFill>
                  <a:schemeClr val="tx1">
                    <a:lumMod val="65000"/>
                    <a:lumOff val="35000"/>
                  </a:schemeClr>
                </a:solidFill>
                <a:round/>
              </a:ln>
              <a:effectLst/>
            </c:spPr>
          </c:errBars>
          <c:cat>
            <c:strRef>
              <c:f>EGFR!$D$2:$I$2</c:f>
              <c:strCache>
                <c:ptCount val="6"/>
                <c:pt idx="0">
                  <c:v>A</c:v>
                </c:pt>
                <c:pt idx="1">
                  <c:v>B</c:v>
                </c:pt>
                <c:pt idx="2">
                  <c:v>C</c:v>
                </c:pt>
                <c:pt idx="3">
                  <c:v>D</c:v>
                </c:pt>
                <c:pt idx="4">
                  <c:v>E</c:v>
                </c:pt>
                <c:pt idx="5">
                  <c:v>F</c:v>
                </c:pt>
              </c:strCache>
            </c:strRef>
          </c:cat>
          <c:val>
            <c:numRef>
              <c:f>EGFR!$D$11:$I$11</c:f>
              <c:numCache>
                <c:formatCode>General</c:formatCode>
                <c:ptCount val="6"/>
                <c:pt idx="0">
                  <c:v>10.521800000000002</c:v>
                </c:pt>
                <c:pt idx="1">
                  <c:v>10.183400000000001</c:v>
                </c:pt>
                <c:pt idx="2">
                  <c:v>1.8220000000000005</c:v>
                </c:pt>
                <c:pt idx="3">
                  <c:v>3.7465000000000028</c:v>
                </c:pt>
                <c:pt idx="4">
                  <c:v>2.7020000000000004</c:v>
                </c:pt>
                <c:pt idx="5">
                  <c:v>3.8592000000000013</c:v>
                </c:pt>
              </c:numCache>
            </c:numRef>
          </c:val>
          <c:extLst xmlns:c16r2="http://schemas.microsoft.com/office/drawing/2015/06/chart">
            <c:ext xmlns:c16="http://schemas.microsoft.com/office/drawing/2014/chart" uri="{C3380CC4-5D6E-409C-BE32-E72D297353CC}">
              <c16:uniqueId val="{00000008-A958-4B1A-ABDB-C1DDF3ED2155}"/>
            </c:ext>
          </c:extLst>
        </c:ser>
        <c:dLbls>
          <c:showLegendKey val="0"/>
          <c:showVal val="0"/>
          <c:showCatName val="0"/>
          <c:showSerName val="0"/>
          <c:showPercent val="0"/>
          <c:showBubbleSize val="0"/>
        </c:dLbls>
        <c:gapWidth val="219"/>
        <c:overlap val="-27"/>
        <c:axId val="145110016"/>
        <c:axId val="120859456"/>
      </c:barChart>
      <c:catAx>
        <c:axId val="145110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2000" dirty="0"/>
                  <a:t>RM 8366 Components</a:t>
                </a:r>
              </a:p>
            </c:rich>
          </c:tx>
          <c:overlay val="0"/>
          <c:spPr>
            <a:noFill/>
            <a:ln>
              <a:noFill/>
            </a:ln>
            <a:effectLst/>
          </c:sp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0859456"/>
        <c:crosses val="autoZero"/>
        <c:auto val="1"/>
        <c:lblAlgn val="ctr"/>
        <c:lblOffset val="100"/>
        <c:noMultiLvlLbl val="0"/>
      </c:catAx>
      <c:valAx>
        <c:axId val="12085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i="1"/>
                  <a:t>EGFR</a:t>
                </a:r>
                <a:r>
                  <a:rPr lang="en-US" sz="1400" b="1"/>
                  <a:t> Copy Number</a:t>
                </a:r>
              </a:p>
            </c:rich>
          </c:tx>
          <c:overlay val="0"/>
          <c:spPr>
            <a:noFill/>
            <a:ln>
              <a:noFill/>
            </a:ln>
            <a:effectLst/>
          </c:sp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5110016"/>
        <c:crosses val="autoZero"/>
        <c:crossBetween val="between"/>
      </c:valAx>
      <c:spPr>
        <a:noFill/>
        <a:ln>
          <a:noFill/>
        </a:ln>
        <a:effectLst/>
      </c:spPr>
    </c:plotArea>
    <c:legend>
      <c:legendPos val="b"/>
      <c:layout>
        <c:manualLayout>
          <c:xMode val="edge"/>
          <c:yMode val="edge"/>
          <c:x val="0.01"/>
          <c:y val="0.73481381152882363"/>
          <c:w val="0.71646977461150685"/>
          <c:h val="0.2198323893723810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45788594607472E-2"/>
          <c:y val="5.6283584874762441E-2"/>
          <c:w val="0.88037851886161289"/>
          <c:h val="0.65060979840801481"/>
        </c:manualLayout>
      </c:layout>
      <c:barChart>
        <c:barDir val="col"/>
        <c:grouping val="clustered"/>
        <c:varyColors val="0"/>
        <c:ser>
          <c:idx val="0"/>
          <c:order val="0"/>
          <c:tx>
            <c:v>WGS CNVnator</c:v>
          </c:tx>
          <c:spPr>
            <a:solidFill>
              <a:schemeClr val="accent1"/>
            </a:solidFill>
            <a:ln>
              <a:noFill/>
            </a:ln>
            <a:effectLst/>
          </c:spPr>
          <c:invertIfNegative val="0"/>
          <c:errBars>
            <c:errBarType val="both"/>
            <c:errValType val="cust"/>
            <c:noEndCap val="0"/>
            <c:plus>
              <c:numRef>
                <c:f>'all data'!$H$5:$H$9</c:f>
                <c:numCache>
                  <c:formatCode>General</c:formatCode>
                  <c:ptCount val="5"/>
                  <c:pt idx="0">
                    <c:v>2.432115100072362</c:v>
                  </c:pt>
                  <c:pt idx="1">
                    <c:v>0.13975818103662732</c:v>
                  </c:pt>
                  <c:pt idx="2">
                    <c:v>2.1053950175679592</c:v>
                  </c:pt>
                  <c:pt idx="3">
                    <c:v>0.38167713589717001</c:v>
                  </c:pt>
                  <c:pt idx="4">
                    <c:v>2.1585211588801569</c:v>
                  </c:pt>
                </c:numCache>
              </c:numRef>
            </c:plus>
            <c:minus>
              <c:numRef>
                <c:f>'all data'!$H$5:$H$9</c:f>
                <c:numCache>
                  <c:formatCode>General</c:formatCode>
                  <c:ptCount val="5"/>
                  <c:pt idx="0">
                    <c:v>2.432115100072362</c:v>
                  </c:pt>
                  <c:pt idx="1">
                    <c:v>0.13975818103662732</c:v>
                  </c:pt>
                  <c:pt idx="2">
                    <c:v>2.1053950175679592</c:v>
                  </c:pt>
                  <c:pt idx="3">
                    <c:v>0.38167713589717001</c:v>
                  </c:pt>
                  <c:pt idx="4">
                    <c:v>2.1585211588801569</c:v>
                  </c:pt>
                </c:numCache>
              </c:numRef>
            </c:minus>
            <c:spPr>
              <a:noFill/>
              <a:ln w="9525" cap="flat" cmpd="sng" algn="ctr">
                <a:solidFill>
                  <a:schemeClr val="tx1">
                    <a:lumMod val="65000"/>
                    <a:lumOff val="35000"/>
                  </a:schemeClr>
                </a:solidFill>
                <a:round/>
              </a:ln>
              <a:effectLst/>
            </c:spPr>
          </c:errBars>
          <c:cat>
            <c:strRef>
              <c:f>'all data'!$A$5:$A$9</c:f>
              <c:strCache>
                <c:ptCount val="5"/>
                <c:pt idx="0">
                  <c:v>A</c:v>
                </c:pt>
                <c:pt idx="1">
                  <c:v>B</c:v>
                </c:pt>
                <c:pt idx="2">
                  <c:v>C</c:v>
                </c:pt>
                <c:pt idx="3">
                  <c:v>D</c:v>
                </c:pt>
                <c:pt idx="4">
                  <c:v>E</c:v>
                </c:pt>
              </c:strCache>
            </c:strRef>
          </c:cat>
          <c:val>
            <c:numRef>
              <c:f>'all data'!$G$5:$G$9</c:f>
              <c:numCache>
                <c:formatCode>General</c:formatCode>
                <c:ptCount val="5"/>
                <c:pt idx="0">
                  <c:v>20.755299999999981</c:v>
                </c:pt>
                <c:pt idx="1">
                  <c:v>2.1811350000000012</c:v>
                </c:pt>
                <c:pt idx="2">
                  <c:v>11.253500000000004</c:v>
                </c:pt>
                <c:pt idx="3">
                  <c:v>4.92774</c:v>
                </c:pt>
                <c:pt idx="4">
                  <c:v>27.680199999999989</c:v>
                </c:pt>
              </c:numCache>
            </c:numRef>
          </c:val>
          <c:extLst xmlns:c16r2="http://schemas.microsoft.com/office/drawing/2015/06/chart">
            <c:ext xmlns:c16="http://schemas.microsoft.com/office/drawing/2014/chart" uri="{C3380CC4-5D6E-409C-BE32-E72D297353CC}">
              <c16:uniqueId val="{00000000-370E-4943-9986-E91C335F4472}"/>
            </c:ext>
          </c:extLst>
        </c:ser>
        <c:ser>
          <c:idx val="1"/>
          <c:order val="1"/>
          <c:tx>
            <c:v>Exome CONTRA</c:v>
          </c:tx>
          <c:spPr>
            <a:solidFill>
              <a:schemeClr val="accent2"/>
            </a:solidFill>
            <a:ln>
              <a:noFill/>
            </a:ln>
            <a:effectLst/>
          </c:spPr>
          <c:invertIfNegative val="0"/>
          <c:errBars>
            <c:errBarType val="both"/>
            <c:errValType val="cust"/>
            <c:noEndCap val="0"/>
            <c:plus>
              <c:numRef>
                <c:f>'all data'!$H$11:$H$15</c:f>
                <c:numCache>
                  <c:formatCode>General</c:formatCode>
                  <c:ptCount val="5"/>
                  <c:pt idx="0">
                    <c:v>0.18125110100000008</c:v>
                  </c:pt>
                  <c:pt idx="1">
                    <c:v>5.3672267000000003E-2</c:v>
                  </c:pt>
                  <c:pt idx="2">
                    <c:v>0.29655464700000017</c:v>
                  </c:pt>
                  <c:pt idx="3">
                    <c:v>0.17156397900000001</c:v>
                  </c:pt>
                  <c:pt idx="4">
                    <c:v>1.2619942619999986</c:v>
                  </c:pt>
                </c:numCache>
              </c:numRef>
            </c:plus>
            <c:minus>
              <c:numRef>
                <c:f>'all data'!$H$11:$H$15</c:f>
                <c:numCache>
                  <c:formatCode>General</c:formatCode>
                  <c:ptCount val="5"/>
                  <c:pt idx="0">
                    <c:v>0.18125110100000008</c:v>
                  </c:pt>
                  <c:pt idx="1">
                    <c:v>5.3672267000000003E-2</c:v>
                  </c:pt>
                  <c:pt idx="2">
                    <c:v>0.29655464700000017</c:v>
                  </c:pt>
                  <c:pt idx="3">
                    <c:v>0.17156397900000001</c:v>
                  </c:pt>
                  <c:pt idx="4">
                    <c:v>1.2619942619999986</c:v>
                  </c:pt>
                </c:numCache>
              </c:numRef>
            </c:minus>
            <c:spPr>
              <a:noFill/>
              <a:ln w="9525" cap="flat" cmpd="sng" algn="ctr">
                <a:solidFill>
                  <a:schemeClr val="tx1">
                    <a:lumMod val="65000"/>
                    <a:lumOff val="35000"/>
                  </a:schemeClr>
                </a:solidFill>
                <a:round/>
              </a:ln>
              <a:effectLst/>
            </c:spPr>
          </c:errBars>
          <c:cat>
            <c:strRef>
              <c:f>'all data'!$A$5:$A$9</c:f>
              <c:strCache>
                <c:ptCount val="5"/>
                <c:pt idx="0">
                  <c:v>A</c:v>
                </c:pt>
                <c:pt idx="1">
                  <c:v>B</c:v>
                </c:pt>
                <c:pt idx="2">
                  <c:v>C</c:v>
                </c:pt>
                <c:pt idx="3">
                  <c:v>D</c:v>
                </c:pt>
                <c:pt idx="4">
                  <c:v>E</c:v>
                </c:pt>
              </c:strCache>
            </c:strRef>
          </c:cat>
          <c:val>
            <c:numRef>
              <c:f>'all data'!$G$11:$G$15</c:f>
              <c:numCache>
                <c:formatCode>General</c:formatCode>
                <c:ptCount val="5"/>
                <c:pt idx="0">
                  <c:v>14.797431469999999</c:v>
                </c:pt>
                <c:pt idx="1">
                  <c:v>2.6084774520000011</c:v>
                </c:pt>
                <c:pt idx="2">
                  <c:v>11.394056270000005</c:v>
                </c:pt>
                <c:pt idx="3">
                  <c:v>5.0321245629999956</c:v>
                </c:pt>
                <c:pt idx="4">
                  <c:v>19.866831160000011</c:v>
                </c:pt>
              </c:numCache>
            </c:numRef>
          </c:val>
          <c:extLst xmlns:c16r2="http://schemas.microsoft.com/office/drawing/2015/06/chart">
            <c:ext xmlns:c16="http://schemas.microsoft.com/office/drawing/2014/chart" uri="{C3380CC4-5D6E-409C-BE32-E72D297353CC}">
              <c16:uniqueId val="{00000001-370E-4943-9986-E91C335F4472}"/>
            </c:ext>
          </c:extLst>
        </c:ser>
        <c:ser>
          <c:idx val="2"/>
          <c:order val="2"/>
          <c:tx>
            <c:v>Exome Exome</c:v>
          </c:tx>
          <c:spPr>
            <a:solidFill>
              <a:schemeClr val="accent3"/>
            </a:solidFill>
            <a:ln>
              <a:noFill/>
            </a:ln>
            <a:effectLst/>
          </c:spPr>
          <c:invertIfNegative val="0"/>
          <c:errBars>
            <c:errBarType val="both"/>
            <c:errValType val="cust"/>
            <c:noEndCap val="0"/>
            <c:plus>
              <c:numRef>
                <c:f>'all data'!$G$17:$G$21</c:f>
                <c:numCache>
                  <c:formatCode>General</c:formatCode>
                  <c:ptCount val="5"/>
                  <c:pt idx="0">
                    <c:v>0.69819008854695519</c:v>
                  </c:pt>
                  <c:pt idx="1">
                    <c:v>4.2229587569141622E-2</c:v>
                  </c:pt>
                  <c:pt idx="2">
                    <c:v>9.7400798357315188E-2</c:v>
                  </c:pt>
                  <c:pt idx="3">
                    <c:v>0.56645675219390279</c:v>
                  </c:pt>
                  <c:pt idx="4">
                    <c:v>0.23616800168559776</c:v>
                  </c:pt>
                </c:numCache>
              </c:numRef>
            </c:plus>
            <c:minus>
              <c:numRef>
                <c:f>'all data'!$G$17:$G$21</c:f>
                <c:numCache>
                  <c:formatCode>General</c:formatCode>
                  <c:ptCount val="5"/>
                  <c:pt idx="0">
                    <c:v>0.69819008854695519</c:v>
                  </c:pt>
                  <c:pt idx="1">
                    <c:v>4.2229587569141622E-2</c:v>
                  </c:pt>
                  <c:pt idx="2">
                    <c:v>9.7400798357315188E-2</c:v>
                  </c:pt>
                  <c:pt idx="3">
                    <c:v>0.56645675219390279</c:v>
                  </c:pt>
                  <c:pt idx="4">
                    <c:v>0.23616800168559776</c:v>
                  </c:pt>
                </c:numCache>
              </c:numRef>
            </c:minus>
            <c:spPr>
              <a:noFill/>
              <a:ln w="9525" cap="flat" cmpd="sng" algn="ctr">
                <a:solidFill>
                  <a:schemeClr val="tx1">
                    <a:lumMod val="65000"/>
                    <a:lumOff val="35000"/>
                  </a:schemeClr>
                </a:solidFill>
                <a:round/>
              </a:ln>
              <a:effectLst/>
            </c:spPr>
          </c:errBars>
          <c:cat>
            <c:strRef>
              <c:f>'all data'!$A$5:$A$9</c:f>
              <c:strCache>
                <c:ptCount val="5"/>
                <c:pt idx="0">
                  <c:v>A</c:v>
                </c:pt>
                <c:pt idx="1">
                  <c:v>B</c:v>
                </c:pt>
                <c:pt idx="2">
                  <c:v>C</c:v>
                </c:pt>
                <c:pt idx="3">
                  <c:v>D</c:v>
                </c:pt>
                <c:pt idx="4">
                  <c:v>E</c:v>
                </c:pt>
              </c:strCache>
            </c:strRef>
          </c:cat>
          <c:val>
            <c:numRef>
              <c:f>'all data'!$F$17:$F$21</c:f>
              <c:numCache>
                <c:formatCode>General</c:formatCode>
                <c:ptCount val="5"/>
                <c:pt idx="0">
                  <c:v>15.172330891564805</c:v>
                </c:pt>
                <c:pt idx="1">
                  <c:v>1.6495576969400265</c:v>
                </c:pt>
                <c:pt idx="2">
                  <c:v>10.9592047921575</c:v>
                </c:pt>
                <c:pt idx="3">
                  <c:v>4.0341645709798701</c:v>
                </c:pt>
                <c:pt idx="4">
                  <c:v>19.534738437571157</c:v>
                </c:pt>
              </c:numCache>
            </c:numRef>
          </c:val>
          <c:extLst xmlns:c16r2="http://schemas.microsoft.com/office/drawing/2015/06/chart">
            <c:ext xmlns:c16="http://schemas.microsoft.com/office/drawing/2014/chart" uri="{C3380CC4-5D6E-409C-BE32-E72D297353CC}">
              <c16:uniqueId val="{00000002-370E-4943-9986-E91C335F4472}"/>
            </c:ext>
          </c:extLst>
        </c:ser>
        <c:ser>
          <c:idx val="3"/>
          <c:order val="3"/>
          <c:tx>
            <c:v>Exome cn.MOPS</c:v>
          </c:tx>
          <c:spPr>
            <a:solidFill>
              <a:schemeClr val="accent4"/>
            </a:solidFill>
            <a:ln>
              <a:noFill/>
            </a:ln>
            <a:effectLst/>
          </c:spPr>
          <c:invertIfNegative val="0"/>
          <c:errBars>
            <c:errBarType val="both"/>
            <c:errValType val="cust"/>
            <c:noEndCap val="0"/>
            <c:plus>
              <c:numRef>
                <c:f>'all data'!$G$23:$G$27</c:f>
                <c:numCache>
                  <c:formatCode>General</c:formatCode>
                  <c:ptCount val="5"/>
                  <c:pt idx="0">
                    <c:v>2.3022597594537579</c:v>
                  </c:pt>
                  <c:pt idx="1">
                    <c:v>6.1101009266077783E-2</c:v>
                  </c:pt>
                  <c:pt idx="2">
                    <c:v>0.66161418767536562</c:v>
                  </c:pt>
                  <c:pt idx="3">
                    <c:v>0.31005375877955982</c:v>
                  </c:pt>
                  <c:pt idx="4">
                    <c:v>3.1032885782666315</c:v>
                  </c:pt>
                </c:numCache>
              </c:numRef>
            </c:plus>
            <c:minus>
              <c:numRef>
                <c:f>'all data'!$G$23:$G$27</c:f>
                <c:numCache>
                  <c:formatCode>General</c:formatCode>
                  <c:ptCount val="5"/>
                  <c:pt idx="0">
                    <c:v>2.3022597594537579</c:v>
                  </c:pt>
                  <c:pt idx="1">
                    <c:v>6.1101009266077783E-2</c:v>
                  </c:pt>
                  <c:pt idx="2">
                    <c:v>0.66161418767536562</c:v>
                  </c:pt>
                  <c:pt idx="3">
                    <c:v>0.31005375877955982</c:v>
                  </c:pt>
                  <c:pt idx="4">
                    <c:v>3.1032885782666315</c:v>
                  </c:pt>
                </c:numCache>
              </c:numRef>
            </c:minus>
            <c:spPr>
              <a:noFill/>
              <a:ln w="9525" cap="flat" cmpd="sng" algn="ctr">
                <a:solidFill>
                  <a:schemeClr val="tx1">
                    <a:lumMod val="65000"/>
                    <a:lumOff val="35000"/>
                  </a:schemeClr>
                </a:solidFill>
                <a:round/>
              </a:ln>
              <a:effectLst/>
            </c:spPr>
          </c:errBars>
          <c:cat>
            <c:strRef>
              <c:f>'all data'!$A$5:$A$9</c:f>
              <c:strCache>
                <c:ptCount val="5"/>
                <c:pt idx="0">
                  <c:v>A</c:v>
                </c:pt>
                <c:pt idx="1">
                  <c:v>B</c:v>
                </c:pt>
                <c:pt idx="2">
                  <c:v>C</c:v>
                </c:pt>
                <c:pt idx="3">
                  <c:v>D</c:v>
                </c:pt>
                <c:pt idx="4">
                  <c:v>E</c:v>
                </c:pt>
              </c:strCache>
            </c:strRef>
          </c:cat>
          <c:val>
            <c:numRef>
              <c:f>'all data'!$F$23:$F$27</c:f>
              <c:numCache>
                <c:formatCode>0.00</c:formatCode>
                <c:ptCount val="5"/>
                <c:pt idx="0">
                  <c:v>18.64</c:v>
                </c:pt>
                <c:pt idx="1">
                  <c:v>1.6066666666666667</c:v>
                </c:pt>
                <c:pt idx="2">
                  <c:v>12.703333333333333</c:v>
                </c:pt>
                <c:pt idx="3">
                  <c:v>5.9333333333333389</c:v>
                </c:pt>
                <c:pt idx="4">
                  <c:v>19.36</c:v>
                </c:pt>
              </c:numCache>
            </c:numRef>
          </c:val>
          <c:extLst xmlns:c16r2="http://schemas.microsoft.com/office/drawing/2015/06/chart">
            <c:ext xmlns:c16="http://schemas.microsoft.com/office/drawing/2014/chart" uri="{C3380CC4-5D6E-409C-BE32-E72D297353CC}">
              <c16:uniqueId val="{00000003-370E-4943-9986-E91C335F4472}"/>
            </c:ext>
          </c:extLst>
        </c:ser>
        <c:ser>
          <c:idx val="5"/>
          <c:order val="4"/>
          <c:tx>
            <c:v>Amplicon</c:v>
          </c:tx>
          <c:spPr>
            <a:solidFill>
              <a:schemeClr val="accent6"/>
            </a:solidFill>
            <a:ln>
              <a:noFill/>
            </a:ln>
            <a:effectLst/>
          </c:spPr>
          <c:invertIfNegative val="0"/>
          <c:errBars>
            <c:errBarType val="both"/>
            <c:errValType val="cust"/>
            <c:noEndCap val="0"/>
            <c:plus>
              <c:numRef>
                <c:f>'all data'!$G$38:$G$42</c:f>
                <c:numCache>
                  <c:formatCode>General</c:formatCode>
                  <c:ptCount val="5"/>
                  <c:pt idx="0">
                    <c:v>0.28867513459481292</c:v>
                  </c:pt>
                  <c:pt idx="1">
                    <c:v>5.7735026918962679E-2</c:v>
                  </c:pt>
                  <c:pt idx="2">
                    <c:v>0.36055512754639929</c:v>
                  </c:pt>
                  <c:pt idx="3">
                    <c:v>0.10000000000000009</c:v>
                  </c:pt>
                  <c:pt idx="4">
                    <c:v>0.65064070986477196</c:v>
                  </c:pt>
                </c:numCache>
              </c:numRef>
            </c:plus>
            <c:minus>
              <c:numRef>
                <c:f>'all data'!$G$38:$G$42</c:f>
                <c:numCache>
                  <c:formatCode>General</c:formatCode>
                  <c:ptCount val="5"/>
                  <c:pt idx="0">
                    <c:v>0.28867513459481292</c:v>
                  </c:pt>
                  <c:pt idx="1">
                    <c:v>5.7735026918962679E-2</c:v>
                  </c:pt>
                  <c:pt idx="2">
                    <c:v>0.36055512754639929</c:v>
                  </c:pt>
                  <c:pt idx="3">
                    <c:v>0.10000000000000009</c:v>
                  </c:pt>
                  <c:pt idx="4">
                    <c:v>0.65064070986477196</c:v>
                  </c:pt>
                </c:numCache>
              </c:numRef>
            </c:minus>
            <c:spPr>
              <a:noFill/>
              <a:ln w="9525" cap="flat" cmpd="sng" algn="ctr">
                <a:solidFill>
                  <a:schemeClr val="tx1">
                    <a:lumMod val="65000"/>
                    <a:lumOff val="35000"/>
                  </a:schemeClr>
                </a:solidFill>
                <a:round/>
              </a:ln>
              <a:effectLst/>
            </c:spPr>
          </c:errBars>
          <c:val>
            <c:numRef>
              <c:f>'all data'!$F$38:$F$42</c:f>
              <c:numCache>
                <c:formatCode>0.00</c:formatCode>
                <c:ptCount val="5"/>
                <c:pt idx="0">
                  <c:v>20.033333333333307</c:v>
                </c:pt>
                <c:pt idx="1">
                  <c:v>2.5333333333333332</c:v>
                </c:pt>
                <c:pt idx="2">
                  <c:v>12.1</c:v>
                </c:pt>
                <c:pt idx="3">
                  <c:v>5.0999999999999996</c:v>
                </c:pt>
                <c:pt idx="4">
                  <c:v>24.533333333333307</c:v>
                </c:pt>
              </c:numCache>
            </c:numRef>
          </c:val>
          <c:extLst xmlns:c16r2="http://schemas.microsoft.com/office/drawing/2015/06/chart">
            <c:ext xmlns:c16="http://schemas.microsoft.com/office/drawing/2014/chart" uri="{C3380CC4-5D6E-409C-BE32-E72D297353CC}">
              <c16:uniqueId val="{00000004-370E-4943-9986-E91C335F4472}"/>
            </c:ext>
          </c:extLst>
        </c:ser>
        <c:ser>
          <c:idx val="4"/>
          <c:order val="5"/>
          <c:tx>
            <c:v>NIST Certified Values</c:v>
          </c:tx>
          <c:spPr>
            <a:solidFill>
              <a:schemeClr val="accent5"/>
            </a:solidFill>
            <a:ln>
              <a:noFill/>
            </a:ln>
            <a:effectLst/>
          </c:spPr>
          <c:invertIfNegative val="0"/>
          <c:errBars>
            <c:errBarType val="both"/>
            <c:errValType val="cust"/>
            <c:noEndCap val="0"/>
            <c:plus>
              <c:numRef>
                <c:f>'all data'!$F$29:$F$33</c:f>
                <c:numCache>
                  <c:formatCode>General</c:formatCode>
                  <c:ptCount val="5"/>
                  <c:pt idx="0">
                    <c:v>2</c:v>
                  </c:pt>
                  <c:pt idx="1">
                    <c:v>0.4</c:v>
                  </c:pt>
                  <c:pt idx="2">
                    <c:v>1.4</c:v>
                  </c:pt>
                  <c:pt idx="3">
                    <c:v>0.60000000000000031</c:v>
                  </c:pt>
                  <c:pt idx="4">
                    <c:v>3.6</c:v>
                  </c:pt>
                </c:numCache>
              </c:numRef>
            </c:plus>
            <c:minus>
              <c:numRef>
                <c:f>'all data'!$F$29:$F$33</c:f>
                <c:numCache>
                  <c:formatCode>General</c:formatCode>
                  <c:ptCount val="5"/>
                  <c:pt idx="0">
                    <c:v>2</c:v>
                  </c:pt>
                  <c:pt idx="1">
                    <c:v>0.4</c:v>
                  </c:pt>
                  <c:pt idx="2">
                    <c:v>1.4</c:v>
                  </c:pt>
                  <c:pt idx="3">
                    <c:v>0.60000000000000031</c:v>
                  </c:pt>
                  <c:pt idx="4">
                    <c:v>3.6</c:v>
                  </c:pt>
                </c:numCache>
              </c:numRef>
            </c:minus>
            <c:spPr>
              <a:noFill/>
              <a:ln w="9525" cap="flat" cmpd="sng" algn="ctr">
                <a:solidFill>
                  <a:schemeClr val="tx1">
                    <a:lumMod val="65000"/>
                    <a:lumOff val="35000"/>
                  </a:schemeClr>
                </a:solidFill>
                <a:round/>
              </a:ln>
              <a:effectLst/>
            </c:spPr>
          </c:errBars>
          <c:val>
            <c:numRef>
              <c:f>'all data'!$C$29:$C$33</c:f>
              <c:numCache>
                <c:formatCode>General</c:formatCode>
                <c:ptCount val="5"/>
                <c:pt idx="0">
                  <c:v>19.399999999999999</c:v>
                </c:pt>
                <c:pt idx="1">
                  <c:v>2.6</c:v>
                </c:pt>
                <c:pt idx="2">
                  <c:v>12.8</c:v>
                </c:pt>
                <c:pt idx="3">
                  <c:v>5.8</c:v>
                </c:pt>
                <c:pt idx="4">
                  <c:v>35.4</c:v>
                </c:pt>
              </c:numCache>
            </c:numRef>
          </c:val>
          <c:extLst xmlns:c16r2="http://schemas.microsoft.com/office/drawing/2015/06/chart">
            <c:ext xmlns:c16="http://schemas.microsoft.com/office/drawing/2014/chart" uri="{C3380CC4-5D6E-409C-BE32-E72D297353CC}">
              <c16:uniqueId val="{00000005-370E-4943-9986-E91C335F4472}"/>
            </c:ext>
          </c:extLst>
        </c:ser>
        <c:dLbls>
          <c:showLegendKey val="0"/>
          <c:showVal val="0"/>
          <c:showCatName val="0"/>
          <c:showSerName val="0"/>
          <c:showPercent val="0"/>
          <c:showBubbleSize val="0"/>
        </c:dLbls>
        <c:gapWidth val="219"/>
        <c:overlap val="-27"/>
        <c:axId val="140428800"/>
        <c:axId val="34327360"/>
      </c:barChart>
      <c:catAx>
        <c:axId val="14042880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Component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327360"/>
        <c:crosses val="autoZero"/>
        <c:auto val="1"/>
        <c:lblAlgn val="ctr"/>
        <c:lblOffset val="100"/>
        <c:noMultiLvlLbl val="0"/>
      </c:catAx>
      <c:valAx>
        <c:axId val="34327360"/>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r>
                  <a:rPr lang="en-US" sz="1600" b="1" i="1"/>
                  <a:t>HER2</a:t>
                </a:r>
                <a:r>
                  <a:rPr lang="en-US" sz="1600" b="1" i="1" baseline="0"/>
                  <a:t> </a:t>
                </a:r>
                <a:r>
                  <a:rPr lang="en-US" sz="1600" b="1" i="0"/>
                  <a:t>Copy Number</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0428800"/>
        <c:crosses val="autoZero"/>
        <c:crossBetween val="between"/>
      </c:valAx>
      <c:spPr>
        <a:noFill/>
        <a:ln>
          <a:solidFill>
            <a:schemeClr val="accent1"/>
          </a:solidFill>
        </a:ln>
        <a:effectLst/>
      </c:spPr>
    </c:plotArea>
    <c:legend>
      <c:legendPos val="t"/>
      <c:layout>
        <c:manualLayout>
          <c:xMode val="edge"/>
          <c:yMode val="edge"/>
          <c:x val="0.16547887396428387"/>
          <c:y val="5.31542873129109E-2"/>
          <c:w val="0.67231009726725333"/>
          <c:h val="0.1240395936659826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DD2F5-B963-4147-83C9-66C7FEF24EB7}" type="doc">
      <dgm:prSet loTypeId="urn:microsoft.com/office/officeart/2005/8/layout/chevron1" loCatId="process" qsTypeId="urn:microsoft.com/office/officeart/2005/8/quickstyle/simple4" qsCatId="simple" csTypeId="urn:microsoft.com/office/officeart/2005/8/colors/accent1_2" csCatId="accent1" phldr="1"/>
      <dgm:spPr/>
    </dgm:pt>
    <dgm:pt modelId="{7C7FD32B-1422-43B4-8EFE-A6C864384FD9}">
      <dgm:prSet phldrT="[Text]"/>
      <dgm:spPr>
        <a:solidFill>
          <a:schemeClr val="tx2">
            <a:lumMod val="75000"/>
          </a:schemeClr>
        </a:solidFill>
      </dgm:spPr>
      <dgm:t>
        <a:bodyPr/>
        <a:lstStyle/>
        <a:p>
          <a:r>
            <a:rPr lang="en-US" dirty="0"/>
            <a:t>Discovery/ Preclinical</a:t>
          </a:r>
        </a:p>
      </dgm:t>
    </dgm:pt>
    <dgm:pt modelId="{BB95BAB6-A201-4A6A-8A0A-19CD8A2F18AB}" type="parTrans" cxnId="{B4494084-EE65-47E7-A56B-BDAE491D14B9}">
      <dgm:prSet/>
      <dgm:spPr/>
      <dgm:t>
        <a:bodyPr/>
        <a:lstStyle/>
        <a:p>
          <a:endParaRPr lang="en-US"/>
        </a:p>
      </dgm:t>
    </dgm:pt>
    <dgm:pt modelId="{1E054B2C-77BE-4529-A7CA-7C4A63E93F96}" type="sibTrans" cxnId="{B4494084-EE65-47E7-A56B-BDAE491D14B9}">
      <dgm:prSet/>
      <dgm:spPr/>
      <dgm:t>
        <a:bodyPr/>
        <a:lstStyle/>
        <a:p>
          <a:endParaRPr lang="en-US"/>
        </a:p>
      </dgm:t>
    </dgm:pt>
    <dgm:pt modelId="{697D9AFF-B81C-405E-88A9-59B066B00BA0}">
      <dgm:prSet phldrT="[Text]"/>
      <dgm:spPr>
        <a:solidFill>
          <a:schemeClr val="tx2">
            <a:lumMod val="75000"/>
          </a:schemeClr>
        </a:solidFill>
      </dgm:spPr>
      <dgm:t>
        <a:bodyPr/>
        <a:lstStyle/>
        <a:p>
          <a:r>
            <a:rPr lang="en-US" dirty="0"/>
            <a:t>Clinical validation</a:t>
          </a:r>
        </a:p>
      </dgm:t>
    </dgm:pt>
    <dgm:pt modelId="{CDC8E948-87BE-4E77-9AD6-727CC07DAC83}" type="parTrans" cxnId="{52D0DBD3-850B-4589-89C7-104FC6F25AE2}">
      <dgm:prSet/>
      <dgm:spPr/>
      <dgm:t>
        <a:bodyPr/>
        <a:lstStyle/>
        <a:p>
          <a:endParaRPr lang="en-US"/>
        </a:p>
      </dgm:t>
    </dgm:pt>
    <dgm:pt modelId="{71D18BEB-665B-413A-A568-958A0619F3ED}" type="sibTrans" cxnId="{52D0DBD3-850B-4589-89C7-104FC6F25AE2}">
      <dgm:prSet/>
      <dgm:spPr/>
      <dgm:t>
        <a:bodyPr/>
        <a:lstStyle/>
        <a:p>
          <a:endParaRPr lang="en-US"/>
        </a:p>
      </dgm:t>
    </dgm:pt>
    <dgm:pt modelId="{E82646E8-7C4D-4F57-96C6-8C79439AAE44}">
      <dgm:prSet phldrT="[Text]"/>
      <dgm:spPr>
        <a:solidFill>
          <a:schemeClr val="accent1"/>
        </a:solidFill>
      </dgm:spPr>
      <dgm:t>
        <a:bodyPr/>
        <a:lstStyle/>
        <a:p>
          <a:endParaRPr lang="en-US" dirty="0"/>
        </a:p>
      </dgm:t>
    </dgm:pt>
    <dgm:pt modelId="{59FFCB18-1473-4455-B42C-C5BA4C0B54B6}" type="parTrans" cxnId="{52042B89-6D77-43F4-9EF0-DDA25A323255}">
      <dgm:prSet/>
      <dgm:spPr/>
      <dgm:t>
        <a:bodyPr/>
        <a:lstStyle/>
        <a:p>
          <a:endParaRPr lang="en-US"/>
        </a:p>
      </dgm:t>
    </dgm:pt>
    <dgm:pt modelId="{C35DFE82-581B-4515-AEA1-697D911528C0}" type="sibTrans" cxnId="{52042B89-6D77-43F4-9EF0-DDA25A323255}">
      <dgm:prSet/>
      <dgm:spPr/>
      <dgm:t>
        <a:bodyPr/>
        <a:lstStyle/>
        <a:p>
          <a:endParaRPr lang="en-US"/>
        </a:p>
      </dgm:t>
    </dgm:pt>
    <dgm:pt modelId="{79A48AA4-367A-40FF-AED3-EE89C073A7A4}" type="pres">
      <dgm:prSet presAssocID="{FFDDD2F5-B963-4147-83C9-66C7FEF24EB7}" presName="Name0" presStyleCnt="0">
        <dgm:presLayoutVars>
          <dgm:dir/>
          <dgm:animLvl val="lvl"/>
          <dgm:resizeHandles val="exact"/>
        </dgm:presLayoutVars>
      </dgm:prSet>
      <dgm:spPr/>
    </dgm:pt>
    <dgm:pt modelId="{B4AEFB58-B3B2-4D46-8571-0EB2E31CF89C}" type="pres">
      <dgm:prSet presAssocID="{7C7FD32B-1422-43B4-8EFE-A6C864384FD9}" presName="parTxOnly" presStyleLbl="node1" presStyleIdx="0" presStyleCnt="3">
        <dgm:presLayoutVars>
          <dgm:chMax val="0"/>
          <dgm:chPref val="0"/>
          <dgm:bulletEnabled val="1"/>
        </dgm:presLayoutVars>
      </dgm:prSet>
      <dgm:spPr/>
      <dgm:t>
        <a:bodyPr/>
        <a:lstStyle/>
        <a:p>
          <a:endParaRPr lang="en-US"/>
        </a:p>
      </dgm:t>
    </dgm:pt>
    <dgm:pt modelId="{FDD24566-1ED2-42CD-A7A5-D684F361104A}" type="pres">
      <dgm:prSet presAssocID="{1E054B2C-77BE-4529-A7CA-7C4A63E93F96}" presName="parTxOnlySpace" presStyleCnt="0"/>
      <dgm:spPr/>
    </dgm:pt>
    <dgm:pt modelId="{185B6678-D0AA-4E14-8759-E02032EEE7FF}" type="pres">
      <dgm:prSet presAssocID="{E82646E8-7C4D-4F57-96C6-8C79439AAE44}" presName="parTxOnly" presStyleLbl="node1" presStyleIdx="1" presStyleCnt="3" custLinFactNeighborX="9867">
        <dgm:presLayoutVars>
          <dgm:chMax val="0"/>
          <dgm:chPref val="0"/>
          <dgm:bulletEnabled val="1"/>
        </dgm:presLayoutVars>
      </dgm:prSet>
      <dgm:spPr/>
      <dgm:t>
        <a:bodyPr/>
        <a:lstStyle/>
        <a:p>
          <a:endParaRPr lang="en-US"/>
        </a:p>
      </dgm:t>
    </dgm:pt>
    <dgm:pt modelId="{C7B2A58F-D127-4A5D-9AFB-C7AF54A68185}" type="pres">
      <dgm:prSet presAssocID="{C35DFE82-581B-4515-AEA1-697D911528C0}" presName="parTxOnlySpace" presStyleCnt="0"/>
      <dgm:spPr/>
    </dgm:pt>
    <dgm:pt modelId="{9C0D736D-640F-45E9-B347-D3CAA64BD24C}" type="pres">
      <dgm:prSet presAssocID="{697D9AFF-B81C-405E-88A9-59B066B00BA0}" presName="parTxOnly" presStyleLbl="node1" presStyleIdx="2" presStyleCnt="3">
        <dgm:presLayoutVars>
          <dgm:chMax val="0"/>
          <dgm:chPref val="0"/>
          <dgm:bulletEnabled val="1"/>
        </dgm:presLayoutVars>
      </dgm:prSet>
      <dgm:spPr/>
      <dgm:t>
        <a:bodyPr/>
        <a:lstStyle/>
        <a:p>
          <a:endParaRPr lang="en-US"/>
        </a:p>
      </dgm:t>
    </dgm:pt>
  </dgm:ptLst>
  <dgm:cxnLst>
    <dgm:cxn modelId="{4EB4D5A8-2CBD-4649-A95F-D13904580223}" type="presOf" srcId="{7C7FD32B-1422-43B4-8EFE-A6C864384FD9}" destId="{B4AEFB58-B3B2-4D46-8571-0EB2E31CF89C}" srcOrd="0" destOrd="0" presId="urn:microsoft.com/office/officeart/2005/8/layout/chevron1"/>
    <dgm:cxn modelId="{0AA8E92B-5DEB-4B57-A8FB-A1EB88A87EE1}" type="presOf" srcId="{FFDDD2F5-B963-4147-83C9-66C7FEF24EB7}" destId="{79A48AA4-367A-40FF-AED3-EE89C073A7A4}" srcOrd="0" destOrd="0" presId="urn:microsoft.com/office/officeart/2005/8/layout/chevron1"/>
    <dgm:cxn modelId="{324EC064-B052-4E68-A2FD-8C310C097768}" type="presOf" srcId="{E82646E8-7C4D-4F57-96C6-8C79439AAE44}" destId="{185B6678-D0AA-4E14-8759-E02032EEE7FF}" srcOrd="0" destOrd="0" presId="urn:microsoft.com/office/officeart/2005/8/layout/chevron1"/>
    <dgm:cxn modelId="{9F0040F6-1115-4456-8A91-10A9CDAECE12}" type="presOf" srcId="{697D9AFF-B81C-405E-88A9-59B066B00BA0}" destId="{9C0D736D-640F-45E9-B347-D3CAA64BD24C}" srcOrd="0" destOrd="0" presId="urn:microsoft.com/office/officeart/2005/8/layout/chevron1"/>
    <dgm:cxn modelId="{52042B89-6D77-43F4-9EF0-DDA25A323255}" srcId="{FFDDD2F5-B963-4147-83C9-66C7FEF24EB7}" destId="{E82646E8-7C4D-4F57-96C6-8C79439AAE44}" srcOrd="1" destOrd="0" parTransId="{59FFCB18-1473-4455-B42C-C5BA4C0B54B6}" sibTransId="{C35DFE82-581B-4515-AEA1-697D911528C0}"/>
    <dgm:cxn modelId="{52D0DBD3-850B-4589-89C7-104FC6F25AE2}" srcId="{FFDDD2F5-B963-4147-83C9-66C7FEF24EB7}" destId="{697D9AFF-B81C-405E-88A9-59B066B00BA0}" srcOrd="2" destOrd="0" parTransId="{CDC8E948-87BE-4E77-9AD6-727CC07DAC83}" sibTransId="{71D18BEB-665B-413A-A568-958A0619F3ED}"/>
    <dgm:cxn modelId="{B4494084-EE65-47E7-A56B-BDAE491D14B9}" srcId="{FFDDD2F5-B963-4147-83C9-66C7FEF24EB7}" destId="{7C7FD32B-1422-43B4-8EFE-A6C864384FD9}" srcOrd="0" destOrd="0" parTransId="{BB95BAB6-A201-4A6A-8A0A-19CD8A2F18AB}" sibTransId="{1E054B2C-77BE-4529-A7CA-7C4A63E93F96}"/>
    <dgm:cxn modelId="{7E255D0D-9A46-43BB-AF49-78D3DD43B378}" type="presParOf" srcId="{79A48AA4-367A-40FF-AED3-EE89C073A7A4}" destId="{B4AEFB58-B3B2-4D46-8571-0EB2E31CF89C}" srcOrd="0" destOrd="0" presId="urn:microsoft.com/office/officeart/2005/8/layout/chevron1"/>
    <dgm:cxn modelId="{AD7A3E60-716A-411D-9248-7C1368ED8468}" type="presParOf" srcId="{79A48AA4-367A-40FF-AED3-EE89C073A7A4}" destId="{FDD24566-1ED2-42CD-A7A5-D684F361104A}" srcOrd="1" destOrd="0" presId="urn:microsoft.com/office/officeart/2005/8/layout/chevron1"/>
    <dgm:cxn modelId="{D8570FB4-CA8A-435F-AF1E-B749C497066A}" type="presParOf" srcId="{79A48AA4-367A-40FF-AED3-EE89C073A7A4}" destId="{185B6678-D0AA-4E14-8759-E02032EEE7FF}" srcOrd="2" destOrd="0" presId="urn:microsoft.com/office/officeart/2005/8/layout/chevron1"/>
    <dgm:cxn modelId="{84DE1D58-9705-4478-B445-57D434200259}" type="presParOf" srcId="{79A48AA4-367A-40FF-AED3-EE89C073A7A4}" destId="{C7B2A58F-D127-4A5D-9AFB-C7AF54A68185}" srcOrd="3" destOrd="0" presId="urn:microsoft.com/office/officeart/2005/8/layout/chevron1"/>
    <dgm:cxn modelId="{A11CD0B7-641A-42FD-91F7-2584B8409D9E}" type="presParOf" srcId="{79A48AA4-367A-40FF-AED3-EE89C073A7A4}" destId="{9C0D736D-640F-45E9-B347-D3CAA64BD24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EFB58-B3B2-4D46-8571-0EB2E31CF89C}">
      <dsp:nvSpPr>
        <dsp:cNvPr id="0" name=""/>
        <dsp:cNvSpPr/>
      </dsp:nvSpPr>
      <dsp:spPr>
        <a:xfrm>
          <a:off x="1573" y="1197653"/>
          <a:ext cx="1917482" cy="766993"/>
        </a:xfrm>
        <a:prstGeom prst="chevron">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a:t>Discovery/ Preclinical</a:t>
          </a:r>
        </a:p>
      </dsp:txBody>
      <dsp:txXfrm>
        <a:off x="385070" y="1197653"/>
        <a:ext cx="1150489" cy="766993"/>
      </dsp:txXfrm>
    </dsp:sp>
    <dsp:sp modelId="{185B6678-D0AA-4E14-8759-E02032EEE7FF}">
      <dsp:nvSpPr>
        <dsp:cNvPr id="0" name=""/>
        <dsp:cNvSpPr/>
      </dsp:nvSpPr>
      <dsp:spPr>
        <a:xfrm>
          <a:off x="1746228" y="1197653"/>
          <a:ext cx="1917482" cy="766993"/>
        </a:xfrm>
        <a:prstGeom prst="chevron">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endParaRPr lang="en-US" sz="1900" kern="1200" dirty="0"/>
        </a:p>
      </dsp:txBody>
      <dsp:txXfrm>
        <a:off x="2129725" y="1197653"/>
        <a:ext cx="1150489" cy="766993"/>
      </dsp:txXfrm>
    </dsp:sp>
    <dsp:sp modelId="{9C0D736D-640F-45E9-B347-D3CAA64BD24C}">
      <dsp:nvSpPr>
        <dsp:cNvPr id="0" name=""/>
        <dsp:cNvSpPr/>
      </dsp:nvSpPr>
      <dsp:spPr>
        <a:xfrm>
          <a:off x="3453043" y="1197653"/>
          <a:ext cx="1917482" cy="766993"/>
        </a:xfrm>
        <a:prstGeom prst="chevron">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a:t>Clinical validation</a:t>
          </a:r>
        </a:p>
      </dsp:txBody>
      <dsp:txXfrm>
        <a:off x="3836540" y="1197653"/>
        <a:ext cx="1150489" cy="7669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17D2AF57-17D5-4DAB-8546-57913FBB44BE}" type="datetimeFigureOut">
              <a:rPr lang="en-US" smtClean="0"/>
              <a:t>9/5/2018</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F2F0DB3C-45A7-4DB5-B71C-DD890B3EA2F1}" type="slidenum">
              <a:rPr lang="en-US" smtClean="0"/>
              <a:t>‹#›</a:t>
            </a:fld>
            <a:endParaRPr lang="en-US"/>
          </a:p>
        </p:txBody>
      </p:sp>
    </p:spTree>
    <p:extLst>
      <p:ext uri="{BB962C8B-B14F-4D97-AF65-F5344CB8AC3E}">
        <p14:creationId xmlns:p14="http://schemas.microsoft.com/office/powerpoint/2010/main" val="61332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1727160-B583-4282-AD29-4F82DB8C56B9}" type="datetimeFigureOut">
              <a:rPr lang="en-US" smtClean="0"/>
              <a:t>9/5/2018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E58A64A-B5D3-4C94-AC94-40D72B5B5076}" type="slidenum">
              <a:rPr lang="en-US" smtClean="0"/>
              <a:t>‹#›</a:t>
            </a:fld>
            <a:endParaRPr lang="en-US"/>
          </a:p>
        </p:txBody>
      </p:sp>
    </p:spTree>
    <p:extLst>
      <p:ext uri="{BB962C8B-B14F-4D97-AF65-F5344CB8AC3E}">
        <p14:creationId xmlns:p14="http://schemas.microsoft.com/office/powerpoint/2010/main" val="285302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58A64A-B5D3-4C94-AC94-40D72B5B507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3683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A64A-B5D3-4C94-AC94-40D72B5B5076}" type="slidenum">
              <a:rPr lang="en-US" smtClean="0"/>
              <a:t>14</a:t>
            </a:fld>
            <a:endParaRPr lang="en-US"/>
          </a:p>
        </p:txBody>
      </p:sp>
    </p:spTree>
    <p:extLst>
      <p:ext uri="{BB962C8B-B14F-4D97-AF65-F5344CB8AC3E}">
        <p14:creationId xmlns:p14="http://schemas.microsoft.com/office/powerpoint/2010/main" val="133860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A64A-B5D3-4C94-AC94-40D72B5B5076}" type="slidenum">
              <a:rPr lang="en-US" smtClean="0"/>
              <a:t>17</a:t>
            </a:fld>
            <a:endParaRPr lang="en-US"/>
          </a:p>
        </p:txBody>
      </p:sp>
    </p:spTree>
    <p:extLst>
      <p:ext uri="{BB962C8B-B14F-4D97-AF65-F5344CB8AC3E}">
        <p14:creationId xmlns:p14="http://schemas.microsoft.com/office/powerpoint/2010/main" val="367933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A64A-B5D3-4C94-AC94-40D72B5B5076}" type="slidenum">
              <a:rPr lang="en-US" smtClean="0"/>
              <a:pPr/>
              <a:t>18</a:t>
            </a:fld>
            <a:endParaRPr lang="en-US"/>
          </a:p>
        </p:txBody>
      </p:sp>
    </p:spTree>
    <p:extLst>
      <p:ext uri="{BB962C8B-B14F-4D97-AF65-F5344CB8AC3E}">
        <p14:creationId xmlns:p14="http://schemas.microsoft.com/office/powerpoint/2010/main" val="105181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priority of GIAB is authoritative characterization of human genomes for use in analytical validation and technology development, optimization, and demonstration.</a:t>
            </a:r>
          </a:p>
        </p:txBody>
      </p:sp>
    </p:spTree>
    <p:extLst>
      <p:ext uri="{BB962C8B-B14F-4D97-AF65-F5344CB8AC3E}">
        <p14:creationId xmlns:p14="http://schemas.microsoft.com/office/powerpoint/2010/main" val="245957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seeking</a:t>
            </a:r>
            <a:r>
              <a:rPr lang="en-US" baseline="0" dirty="0"/>
              <a:t> the true value of the copy number using two orthogonal techniques</a:t>
            </a:r>
          </a:p>
          <a:p>
            <a:r>
              <a:rPr lang="en-US" baseline="0" dirty="0"/>
              <a:t>Sequencing may be the third dimension</a:t>
            </a:r>
            <a:endParaRPr lang="en-US" dirty="0"/>
          </a:p>
        </p:txBody>
      </p:sp>
      <p:sp>
        <p:nvSpPr>
          <p:cNvPr id="4" name="Slide Number Placeholder 3"/>
          <p:cNvSpPr>
            <a:spLocks noGrp="1"/>
          </p:cNvSpPr>
          <p:nvPr>
            <p:ph type="sldNum" sz="quarter" idx="10"/>
          </p:nvPr>
        </p:nvSpPr>
        <p:spPr/>
        <p:txBody>
          <a:bodyPr/>
          <a:lstStyle/>
          <a:p>
            <a:fld id="{480669EB-46CE-4BCC-A182-985875BE50BD}" type="slidenum">
              <a:rPr lang="en-US" smtClean="0"/>
              <a:t>21</a:t>
            </a:fld>
            <a:endParaRPr lang="en-US" dirty="0"/>
          </a:p>
        </p:txBody>
      </p:sp>
    </p:spTree>
    <p:extLst>
      <p:ext uri="{BB962C8B-B14F-4D97-AF65-F5344CB8AC3E}">
        <p14:creationId xmlns:p14="http://schemas.microsoft.com/office/powerpoint/2010/main" val="155541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Developed Reference Materials for Gene copy number measurements</a:t>
            </a:r>
          </a:p>
          <a:p>
            <a:r>
              <a:rPr lang="en-US" dirty="0"/>
              <a:t>Used to validate Next Generation Sequencing Methods (collaboration with NCI)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Collaborators: Mickey Williams, NCI, Molecular Characterization Laboratory,  Reference Lab for MATCH Clinical Trial for Precision Medicine for Cancer Treatment.  </a:t>
            </a:r>
            <a:r>
              <a:rPr lang="it-IT" sz="1200" i="1" dirty="0"/>
              <a:t>J Mol Diagnostics </a:t>
            </a:r>
            <a:r>
              <a:rPr lang="it-IT" sz="1200" dirty="0"/>
              <a:t>(2016) 18, 753</a:t>
            </a:r>
            <a:endParaRPr lang="en-US" sz="1200" dirty="0"/>
          </a:p>
          <a:p>
            <a:r>
              <a:rPr lang="en-US" dirty="0"/>
              <a:t>WGS: whole genome sequencing</a:t>
            </a:r>
          </a:p>
          <a:p>
            <a:r>
              <a:rPr lang="en-US" dirty="0"/>
              <a:t>WES: whole exome sequencing </a:t>
            </a:r>
          </a:p>
        </p:txBody>
      </p:sp>
      <p:sp>
        <p:nvSpPr>
          <p:cNvPr id="4" name="Slide Number Placeholder 3"/>
          <p:cNvSpPr>
            <a:spLocks noGrp="1"/>
          </p:cNvSpPr>
          <p:nvPr>
            <p:ph type="sldNum" sz="quarter" idx="10"/>
          </p:nvPr>
        </p:nvSpPr>
        <p:spPr/>
        <p:txBody>
          <a:bodyPr/>
          <a:lstStyle/>
          <a:p>
            <a:fld id="{EE58A64A-B5D3-4C94-AC94-40D72B5B5076}" type="slidenum">
              <a:rPr lang="en-US" smtClean="0"/>
              <a:t>22</a:t>
            </a:fld>
            <a:endParaRPr lang="en-US"/>
          </a:p>
        </p:txBody>
      </p:sp>
    </p:spTree>
    <p:extLst>
      <p:ext uri="{BB962C8B-B14F-4D97-AF65-F5344CB8AC3E}">
        <p14:creationId xmlns:p14="http://schemas.microsoft.com/office/powerpoint/2010/main" val="1494384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A64A-B5D3-4C94-AC94-40D72B5B5076}" type="slidenum">
              <a:rPr lang="en-US" smtClean="0"/>
              <a:t>24</a:t>
            </a:fld>
            <a:endParaRPr lang="en-US"/>
          </a:p>
        </p:txBody>
      </p:sp>
    </p:spTree>
    <p:extLst>
      <p:ext uri="{BB962C8B-B14F-4D97-AF65-F5344CB8AC3E}">
        <p14:creationId xmlns:p14="http://schemas.microsoft.com/office/powerpoint/2010/main" val="389078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A64A-B5D3-4C94-AC94-40D72B5B5076}" type="slidenum">
              <a:rPr lang="en-US" smtClean="0"/>
              <a:t>2</a:t>
            </a:fld>
            <a:endParaRPr lang="en-US"/>
          </a:p>
        </p:txBody>
      </p:sp>
    </p:spTree>
    <p:extLst>
      <p:ext uri="{BB962C8B-B14F-4D97-AF65-F5344CB8AC3E}">
        <p14:creationId xmlns:p14="http://schemas.microsoft.com/office/powerpoint/2010/main" val="32124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D5FE5821-C729-49DA-BA63-70E874C8397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xmlns="" id="{2922FB78-3F7A-41FC-BF61-E0FBB9349FC4}"/>
              </a:ext>
            </a:extLst>
          </p:cNvPr>
          <p:cNvSpPr>
            <a:spLocks noGrp="1" noChangeArrowheads="1"/>
          </p:cNvSpPr>
          <p:nvPr>
            <p:ph type="body" idx="1"/>
          </p:nvPr>
        </p:nvSpPr>
        <p:spPr>
          <a:noFill/>
        </p:spPr>
        <p:txBody>
          <a:bodyPr/>
          <a:lstStyle/>
          <a:p>
            <a:r>
              <a:rPr lang="en-US" altLang="en-US" dirty="0">
                <a:latin typeface="Arial" panose="020B0604020202020204" pitchFamily="34" charset="0"/>
              </a:rPr>
              <a:t>Preclinical analysis must have a high level of confidence, and level of confidence must be known, in order to compare to clinical results where there is much more uncertainty due to biological variability</a:t>
            </a:r>
          </a:p>
        </p:txBody>
      </p:sp>
    </p:spTree>
    <p:extLst>
      <p:ext uri="{BB962C8B-B14F-4D97-AF65-F5344CB8AC3E}">
        <p14:creationId xmlns:p14="http://schemas.microsoft.com/office/powerpoint/2010/main" val="11590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A64A-B5D3-4C94-AC94-40D72B5B5076}" type="slidenum">
              <a:rPr lang="en-US" smtClean="0"/>
              <a:pPr/>
              <a:t>4</a:t>
            </a:fld>
            <a:endParaRPr lang="en-US"/>
          </a:p>
        </p:txBody>
      </p:sp>
    </p:spTree>
    <p:extLst>
      <p:ext uri="{BB962C8B-B14F-4D97-AF65-F5344CB8AC3E}">
        <p14:creationId xmlns:p14="http://schemas.microsoft.com/office/powerpoint/2010/main" val="183232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schematic time course for a hypothetical patient who undergoes surgery (or other initial treatment), has a disease relapse and then receives systemic therapy. The potential applications of liquid biopsies during this patient's care are indicated. The patient starts with one single disease focus, but multiple metastases and distinct clones (depicted in different </a:t>
            </a:r>
            <a:r>
              <a:rPr lang="en-US" dirty="0" err="1"/>
              <a:t>colours</a:t>
            </a:r>
            <a:r>
              <a:rPr lang="en-US" dirty="0"/>
              <a:t>) emerge following treatment. </a:t>
            </a:r>
            <a:r>
              <a:rPr lang="en-US" b="1" dirty="0"/>
              <a:t>b</a:t>
            </a:r>
            <a:r>
              <a:rPr lang="en-US" dirty="0"/>
              <a:t> | The information extracted from circulating </a:t>
            </a:r>
            <a:r>
              <a:rPr lang="en-US" dirty="0" err="1"/>
              <a:t>tumour</a:t>
            </a:r>
            <a:r>
              <a:rPr lang="en-US" dirty="0"/>
              <a:t> DNA (ctDNA) may be classified, broadly, as quantitative information (that is, relating to </a:t>
            </a:r>
            <a:r>
              <a:rPr lang="en-US" dirty="0" err="1"/>
              <a:t>tumour</a:t>
            </a:r>
            <a:r>
              <a:rPr lang="en-US" dirty="0"/>
              <a:t> burden) or genomic information. Quantification of ctDNA at a single time point may allow disease staging and prognostication, and genomic analysis can inform the selection of targeted therapies. Therefore, longitudinal analysis allows the quantitative tracking of </a:t>
            </a:r>
            <a:r>
              <a:rPr lang="en-US" dirty="0" err="1"/>
              <a:t>tumour</a:t>
            </a:r>
            <a:r>
              <a:rPr lang="en-US" dirty="0"/>
              <a:t> burden to monitor treatment response, for example, and by comparing genomic profiles over time, clonal evolution may be monitored.</a:t>
            </a:r>
          </a:p>
        </p:txBody>
      </p:sp>
      <p:sp>
        <p:nvSpPr>
          <p:cNvPr id="4" name="Slide Number Placeholder 3"/>
          <p:cNvSpPr>
            <a:spLocks noGrp="1"/>
          </p:cNvSpPr>
          <p:nvPr>
            <p:ph type="sldNum" sz="quarter" idx="10"/>
          </p:nvPr>
        </p:nvSpPr>
        <p:spPr/>
        <p:txBody>
          <a:bodyPr/>
          <a:lstStyle/>
          <a:p>
            <a:fld id="{EE58A64A-B5D3-4C94-AC94-40D72B5B5076}" type="slidenum">
              <a:rPr lang="en-US" smtClean="0"/>
              <a:t>5</a:t>
            </a:fld>
            <a:endParaRPr lang="en-US"/>
          </a:p>
        </p:txBody>
      </p:sp>
    </p:spTree>
    <p:extLst>
      <p:ext uri="{BB962C8B-B14F-4D97-AF65-F5344CB8AC3E}">
        <p14:creationId xmlns:p14="http://schemas.microsoft.com/office/powerpoint/2010/main" val="230506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of 7 labs </a:t>
            </a:r>
          </a:p>
        </p:txBody>
      </p:sp>
      <p:sp>
        <p:nvSpPr>
          <p:cNvPr id="4" name="Slide Number Placeholder 3"/>
          <p:cNvSpPr>
            <a:spLocks noGrp="1"/>
          </p:cNvSpPr>
          <p:nvPr>
            <p:ph type="sldNum" sz="quarter" idx="10"/>
          </p:nvPr>
        </p:nvSpPr>
        <p:spPr/>
        <p:txBody>
          <a:bodyPr/>
          <a:lstStyle/>
          <a:p>
            <a:fld id="{EE58A64A-B5D3-4C94-AC94-40D72B5B5076}" type="slidenum">
              <a:rPr lang="en-US" smtClean="0"/>
              <a:t>8</a:t>
            </a:fld>
            <a:endParaRPr lang="en-US"/>
          </a:p>
        </p:txBody>
      </p:sp>
    </p:spTree>
    <p:extLst>
      <p:ext uri="{BB962C8B-B14F-4D97-AF65-F5344CB8AC3E}">
        <p14:creationId xmlns:p14="http://schemas.microsoft.com/office/powerpoint/2010/main" val="233930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 </a:t>
            </a:r>
            <a:r>
              <a:rPr lang="en-US" dirty="0" err="1"/>
              <a:t>Transl</a:t>
            </a:r>
            <a:r>
              <a:rPr lang="en-US" dirty="0"/>
              <a:t> Med. 2018 Jan 17;10(424). </a:t>
            </a:r>
            <a:r>
              <a:rPr lang="en-US" dirty="0" err="1"/>
              <a:t>pii</a:t>
            </a:r>
            <a:r>
              <a:rPr lang="en-US" dirty="0"/>
              <a:t>: eaao5848. </a:t>
            </a:r>
            <a:r>
              <a:rPr lang="en-US" dirty="0" err="1"/>
              <a:t>doi</a:t>
            </a:r>
            <a:r>
              <a:rPr lang="en-US" dirty="0"/>
              <a:t>: 10.1126/scitranslmed.aao5848.</a:t>
            </a:r>
          </a:p>
          <a:p>
            <a:r>
              <a:rPr lang="en-US" dirty="0"/>
              <a:t>Identifying DNA methylation biomarkers for non-endoscopic detection of Barrett's esophagus.</a:t>
            </a:r>
          </a:p>
          <a:p>
            <a:r>
              <a:rPr lang="en-US" dirty="0" err="1"/>
              <a:t>Moinova</a:t>
            </a:r>
            <a:r>
              <a:rPr lang="en-US" dirty="0"/>
              <a:t> HR1, </a:t>
            </a:r>
            <a:r>
              <a:rPr lang="en-US" dirty="0" err="1"/>
              <a:t>LaFramboise</a:t>
            </a:r>
            <a:r>
              <a:rPr lang="en-US" dirty="0"/>
              <a:t> T2,3, </a:t>
            </a:r>
            <a:r>
              <a:rPr lang="en-US" dirty="0" err="1"/>
              <a:t>Lutterbaugh</a:t>
            </a:r>
            <a:r>
              <a:rPr lang="en-US" dirty="0"/>
              <a:t> JD1, </a:t>
            </a:r>
            <a:r>
              <a:rPr lang="en-US" dirty="0" err="1"/>
              <a:t>Chandar</a:t>
            </a:r>
            <a:r>
              <a:rPr lang="en-US" dirty="0"/>
              <a:t> AK1, </a:t>
            </a:r>
            <a:r>
              <a:rPr lang="en-US" dirty="0" err="1"/>
              <a:t>Dumot</a:t>
            </a:r>
            <a:r>
              <a:rPr lang="en-US" dirty="0"/>
              <a:t> J1, </a:t>
            </a:r>
            <a:r>
              <a:rPr lang="en-US" dirty="0" err="1"/>
              <a:t>Faulx</a:t>
            </a:r>
            <a:r>
              <a:rPr lang="en-US" dirty="0"/>
              <a:t> A1, Brock W1, De la Cruz Cabrera O4, </a:t>
            </a:r>
            <a:r>
              <a:rPr lang="en-US" dirty="0" err="1"/>
              <a:t>Guda</a:t>
            </a:r>
            <a:r>
              <a:rPr lang="en-US" dirty="0"/>
              <a:t> K2, </a:t>
            </a:r>
            <a:r>
              <a:rPr lang="en-US" dirty="0" err="1"/>
              <a:t>Barnholtz</a:t>
            </a:r>
            <a:r>
              <a:rPr lang="en-US" dirty="0"/>
              <a:t>-Sloan JS2, </a:t>
            </a:r>
            <a:r>
              <a:rPr lang="en-US" dirty="0" err="1"/>
              <a:t>Iyer</a:t>
            </a:r>
            <a:r>
              <a:rPr lang="en-US" dirty="0"/>
              <a:t> PG5, Canto MI6, Wang JS7, </a:t>
            </a:r>
            <a:r>
              <a:rPr lang="en-US" dirty="0" err="1"/>
              <a:t>Shaheen</a:t>
            </a:r>
            <a:r>
              <a:rPr lang="en-US" dirty="0"/>
              <a:t> NJ8, Thota PN9, Willis JE10,11,12, </a:t>
            </a:r>
            <a:r>
              <a:rPr lang="en-US" dirty="0" err="1"/>
              <a:t>Chak</a:t>
            </a:r>
            <a:r>
              <a:rPr lang="en-US" dirty="0"/>
              <a:t> A13,2,12, Markowitz SD13,2,3,12.</a:t>
            </a:r>
          </a:p>
          <a:p>
            <a:r>
              <a:rPr lang="en-US" dirty="0"/>
              <a:t>Abstract</a:t>
            </a:r>
          </a:p>
          <a:p>
            <a:r>
              <a:rPr lang="en-US" dirty="0"/>
              <a:t>We report a biomarker-based non-endoscopic method for detecting Barrett's esophagus (BE) based on detecting methylated DNAs retrieved via a </a:t>
            </a:r>
            <a:r>
              <a:rPr lang="en-US" dirty="0" err="1"/>
              <a:t>swallowable</a:t>
            </a:r>
            <a:r>
              <a:rPr lang="en-US" dirty="0"/>
              <a:t> balloon-based esophageal sampling device. BE is the precursor of, and a major recognized risk factor for, developing esophageal adenocarcinoma. Endoscopy, the current standard for BE detection, is not cost-effective for population screening. We performed genome-wide screening to ascertain regions targeted for recurrent aberrant cytosine methylation in BE, identifying high-frequency methylation within the CCNA1 locus. We tested CCNA1 DNA methylation as a BE biomarker in cytology brushings of the distal esophagus from 173 individuals with or without BE. CCNA1 DNA methylation demonstrated an area under the curve of 0.95 for discriminating BE-related metaplasia and neoplasia cases versus normal individuals, performing identically to methylation of VIM DNA, an established BE biomarker. When combined, the resulting two biomarker panel was 95% sensitive and 91% specific. These results were replicated in an independent validation cohort of 149 individuals who were assayed using the same cutoff values for test positivity established in the training population. To progress toward non-endoscopic esophageal screening, we engineered a well-tolerated, </a:t>
            </a:r>
            <a:r>
              <a:rPr lang="en-US" dirty="0" err="1"/>
              <a:t>swallowable</a:t>
            </a:r>
            <a:r>
              <a:rPr lang="en-US" dirty="0"/>
              <a:t>, encapsulated balloon device able to selectively sample the distal esophagus within 5 min. In balloon samples from 86 individuals, tests of CCNA1 plus VIM DNA methylation detected BE metaplasia with 90.3% sensitivity and 91.7% specificity. Combining the balloon sampling device with molecular assays of CCNA1 plus VIM DNA methylation enables an efficient, well-tolerated, sensitive, and specific method of screening at-risk populations for BE.</a:t>
            </a:r>
          </a:p>
          <a:p>
            <a:endParaRPr lang="en-US" dirty="0"/>
          </a:p>
          <a:p>
            <a:r>
              <a:rPr lang="en-US" dirty="0"/>
              <a:t>Methods Mol Biol. 2018;1768:363-383. </a:t>
            </a:r>
            <a:r>
              <a:rPr lang="en-US" dirty="0" err="1"/>
              <a:t>doi</a:t>
            </a:r>
            <a:r>
              <a:rPr lang="en-US" dirty="0"/>
              <a:t>: 10.1007/978-1-4939-7778-9_21.</a:t>
            </a:r>
          </a:p>
          <a:p>
            <a:endParaRPr lang="en-US" dirty="0"/>
          </a:p>
        </p:txBody>
      </p:sp>
      <p:sp>
        <p:nvSpPr>
          <p:cNvPr id="4" name="Slide Number Placeholder 3"/>
          <p:cNvSpPr>
            <a:spLocks noGrp="1"/>
          </p:cNvSpPr>
          <p:nvPr>
            <p:ph type="sldNum" sz="quarter" idx="10"/>
          </p:nvPr>
        </p:nvSpPr>
        <p:spPr/>
        <p:txBody>
          <a:bodyPr/>
          <a:lstStyle/>
          <a:p>
            <a:fld id="{B6E0395E-BF97-4C0E-AEE3-B07BD5C3E76F}" type="slidenum">
              <a:rPr lang="en-US" smtClean="0"/>
              <a:t>10</a:t>
            </a:fld>
            <a:endParaRPr lang="en-US"/>
          </a:p>
        </p:txBody>
      </p:sp>
    </p:spTree>
    <p:extLst>
      <p:ext uri="{BB962C8B-B14F-4D97-AF65-F5344CB8AC3E}">
        <p14:creationId xmlns:p14="http://schemas.microsoft.com/office/powerpoint/2010/main" val="64787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DNA: cell line for Genome in a Bottle GM 24385 </a:t>
            </a:r>
          </a:p>
        </p:txBody>
      </p:sp>
      <p:sp>
        <p:nvSpPr>
          <p:cNvPr id="4" name="Slide Number Placeholder 3"/>
          <p:cNvSpPr>
            <a:spLocks noGrp="1"/>
          </p:cNvSpPr>
          <p:nvPr>
            <p:ph type="sldNum" sz="quarter" idx="10"/>
          </p:nvPr>
        </p:nvSpPr>
        <p:spPr/>
        <p:txBody>
          <a:bodyPr/>
          <a:lstStyle/>
          <a:p>
            <a:fld id="{EE58A64A-B5D3-4C94-AC94-40D72B5B5076}" type="slidenum">
              <a:rPr lang="en-US" smtClean="0"/>
              <a:t>12</a:t>
            </a:fld>
            <a:endParaRPr lang="en-US"/>
          </a:p>
        </p:txBody>
      </p:sp>
    </p:spTree>
    <p:extLst>
      <p:ext uri="{BB962C8B-B14F-4D97-AF65-F5344CB8AC3E}">
        <p14:creationId xmlns:p14="http://schemas.microsoft.com/office/powerpoint/2010/main" val="262442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A64A-B5D3-4C94-AC94-40D72B5B5076}" type="slidenum">
              <a:rPr lang="en-US" smtClean="0"/>
              <a:t>13</a:t>
            </a:fld>
            <a:endParaRPr lang="en-US"/>
          </a:p>
        </p:txBody>
      </p:sp>
    </p:spTree>
    <p:extLst>
      <p:ext uri="{BB962C8B-B14F-4D97-AF65-F5344CB8AC3E}">
        <p14:creationId xmlns:p14="http://schemas.microsoft.com/office/powerpoint/2010/main" val="101423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F4617-22FD-49F6-84A6-BA831410FB78}"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36455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F4617-22FD-49F6-84A6-BA831410FB78}"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305468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F4617-22FD-49F6-84A6-BA831410FB78}"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1706964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6485EB-140F-4735-A3A8-1163949FD723}"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266352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485EB-140F-4735-A3A8-1163949FD723}"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150530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485EB-140F-4735-A3A8-1163949FD723}"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3313541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6485EB-140F-4735-A3A8-1163949FD723}"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2496782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6485EB-140F-4735-A3A8-1163949FD723}" type="datetimeFigureOut">
              <a:rPr lang="en-US" smtClean="0"/>
              <a:pPr/>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9348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6485EB-140F-4735-A3A8-1163949FD723}" type="datetimeFigureOut">
              <a:rPr lang="en-US" smtClean="0"/>
              <a:pPr/>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310953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485EB-140F-4735-A3A8-1163949FD723}" type="datetimeFigureOut">
              <a:rPr lang="en-US" smtClean="0"/>
              <a:pPr/>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715255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485EB-140F-4735-A3A8-1163949FD723}"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98201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F4617-22FD-49F6-84A6-BA831410FB78}"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2234797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485EB-140F-4735-A3A8-1163949FD723}"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2887458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485EB-140F-4735-A3A8-1163949FD723}"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3978713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485EB-140F-4735-A3A8-1163949FD723}"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3264487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820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aseline="0"/>
            </a:lvl1pPr>
          </a:lstStyle>
          <a:p>
            <a:r>
              <a:rPr lang="en-US" dirty="0"/>
              <a:t>Click to edit Master title style</a:t>
            </a:r>
          </a:p>
        </p:txBody>
      </p:sp>
      <p:sp>
        <p:nvSpPr>
          <p:cNvPr id="3" name="Text Placeholder 3"/>
          <p:cNvSpPr>
            <a:spLocks noGrp="1"/>
          </p:cNvSpPr>
          <p:nvPr>
            <p:ph type="body" sz="quarter" idx="13"/>
          </p:nvPr>
        </p:nvSpPr>
        <p:spPr>
          <a:xfrm>
            <a:off x="457200" y="1371600"/>
            <a:ext cx="8229600" cy="4800600"/>
          </a:xfrm>
        </p:spPr>
        <p:txBody>
          <a:bodyPr/>
          <a:lstStyle>
            <a:lvl2pPr marL="557213" indent="-214313">
              <a:buFont typeface="Arial" pitchFamily="34" charset="0"/>
              <a:buChar char="•"/>
              <a:defRPr/>
            </a:lvl2pPr>
            <a:lvl3pPr marL="900113" indent="-214313">
              <a:buFont typeface="Courier New" pitchFamily="49" charset="0"/>
              <a:buChar char="o"/>
              <a:defRPr sz="1500"/>
            </a:lvl3pPr>
            <a:lvl4pPr>
              <a:defRPr sz="1350"/>
            </a:lvl4pPr>
            <a:lvl5pPr marL="1543050" indent="-171450">
              <a:buFont typeface="Wingdings" pitchFamily="2" charset="2"/>
              <a:buChar cha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8295702" y="6408740"/>
            <a:ext cx="811787" cy="365125"/>
          </a:xfrm>
          <a:prstGeom prst="rect">
            <a:avLst/>
          </a:prstGeom>
        </p:spPr>
        <p:txBody>
          <a:bodyPr vert="horz" lIns="91440" tIns="45720" rIns="91440" bIns="45720" rtlCol="0" anchor="ctr"/>
          <a:lstStyle>
            <a:lvl1pPr algn="r">
              <a:defRPr sz="900">
                <a:solidFill>
                  <a:schemeClr val="bg1"/>
                </a:solidFill>
                <a:latin typeface="Helvetica" pitchFamily="34" charset="0"/>
                <a:cs typeface="Helvetica" pitchFamily="34" charset="0"/>
              </a:defRPr>
            </a:lvl1pPr>
          </a:lstStyle>
          <a:p>
            <a:pPr>
              <a:defRPr/>
            </a:pPr>
            <a:fld id="{521F8C44-ADED-4058-AB3C-F62A81135B90}" type="slidenum">
              <a:rPr lang="en-US"/>
              <a:pPr>
                <a:defRPr/>
              </a:pPr>
              <a:t>‹#›</a:t>
            </a:fld>
            <a:endParaRPr lang="en-US" dirty="0"/>
          </a:p>
        </p:txBody>
      </p:sp>
    </p:spTree>
    <p:extLst>
      <p:ext uri="{BB962C8B-B14F-4D97-AF65-F5344CB8AC3E}">
        <p14:creationId xmlns:p14="http://schemas.microsoft.com/office/powerpoint/2010/main" val="1819344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6485EB-140F-4735-A3A8-1163949FD723}" type="datetimeFigureOut">
              <a:rPr lang="en-US" smtClean="0"/>
              <a:pPr/>
              <a:t>9/5/2018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5397CF2-DA30-4B5C-AEC1-E0AB0047A028}" type="slidenum">
              <a:rPr lang="en-US" smtClean="0"/>
              <a:pPr/>
              <a:t>‹#›</a:t>
            </a:fld>
            <a:endParaRPr lang="en-US"/>
          </a:p>
        </p:txBody>
      </p:sp>
    </p:spTree>
    <p:extLst>
      <p:ext uri="{BB962C8B-B14F-4D97-AF65-F5344CB8AC3E}">
        <p14:creationId xmlns:p14="http://schemas.microsoft.com/office/powerpoint/2010/main" val="3829952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1ACB07-6AF6-44C1-946E-2F1B612B3AB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8CC15-586A-4A80-97A5-1FB392A40F1C}" type="slidenum">
              <a:rPr lang="en-US" smtClean="0"/>
              <a:t>‹#›</a:t>
            </a:fld>
            <a:endParaRPr lang="en-US"/>
          </a:p>
        </p:txBody>
      </p:sp>
    </p:spTree>
    <p:extLst>
      <p:ext uri="{BB962C8B-B14F-4D97-AF65-F5344CB8AC3E}">
        <p14:creationId xmlns:p14="http://schemas.microsoft.com/office/powerpoint/2010/main" val="260598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F4617-22FD-49F6-84A6-BA831410FB78}"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219867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F4617-22FD-49F6-84A6-BA831410FB78}"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284807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F4617-22FD-49F6-84A6-BA831410FB78}"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228507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F4617-22FD-49F6-84A6-BA831410FB78}"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375572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F4617-22FD-49F6-84A6-BA831410FB78}"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240229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CF4617-22FD-49F6-84A6-BA831410FB78}"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178997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CF4617-22FD-49F6-84A6-BA831410FB78}"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6D529-2715-4E7B-9947-C3CD56E8C165}" type="slidenum">
              <a:rPr lang="en-US" smtClean="0"/>
              <a:t>‹#›</a:t>
            </a:fld>
            <a:endParaRPr lang="en-US"/>
          </a:p>
        </p:txBody>
      </p:sp>
    </p:spTree>
    <p:extLst>
      <p:ext uri="{BB962C8B-B14F-4D97-AF65-F5344CB8AC3E}">
        <p14:creationId xmlns:p14="http://schemas.microsoft.com/office/powerpoint/2010/main" val="404693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F4617-22FD-49F6-84A6-BA831410FB78}" type="datetimeFigureOut">
              <a:rPr lang="en-US" smtClean="0"/>
              <a:t>9/5/2018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6D529-2715-4E7B-9947-C3CD56E8C165}" type="slidenum">
              <a:rPr lang="en-US" smtClean="0"/>
              <a:t>‹#›</a:t>
            </a:fld>
            <a:endParaRPr lang="en-US"/>
          </a:p>
        </p:txBody>
      </p:sp>
    </p:spTree>
    <p:extLst>
      <p:ext uri="{BB962C8B-B14F-4D97-AF65-F5344CB8AC3E}">
        <p14:creationId xmlns:p14="http://schemas.microsoft.com/office/powerpoint/2010/main" val="20544783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485EB-140F-4735-A3A8-1163949FD723}" type="datetimeFigureOut">
              <a:rPr lang="en-US" smtClean="0"/>
              <a:pPr/>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97CF2-DA30-4B5C-AEC1-E0AB0047A028}" type="slidenum">
              <a:rPr lang="en-US" smtClean="0"/>
              <a:pPr/>
              <a:t>‹#›</a:t>
            </a:fld>
            <a:endParaRPr lang="en-US"/>
          </a:p>
        </p:txBody>
      </p:sp>
    </p:spTree>
    <p:extLst>
      <p:ext uri="{BB962C8B-B14F-4D97-AF65-F5344CB8AC3E}">
        <p14:creationId xmlns:p14="http://schemas.microsoft.com/office/powerpoint/2010/main" val="23648423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525" y="4008"/>
            <a:ext cx="9163050" cy="6866024"/>
            <a:chOff x="-9525" y="0"/>
            <a:chExt cx="9163050" cy="6858000"/>
          </a:xfrm>
        </p:grpSpPr>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5" y="0"/>
              <a:ext cx="916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whitenist.png"/>
            <p:cNvPicPr>
              <a:picLocks noChangeAspect="1"/>
            </p:cNvPicPr>
            <p:nvPr userDrawn="1"/>
          </p:nvPicPr>
          <p:blipFill>
            <a:blip r:embed="rId5" cstate="print"/>
            <a:stretch>
              <a:fillRect/>
            </a:stretch>
          </p:blipFill>
          <p:spPr>
            <a:xfrm>
              <a:off x="457200" y="6517561"/>
              <a:ext cx="706516" cy="188039"/>
            </a:xfrm>
            <a:prstGeom prst="rect">
              <a:avLst/>
            </a:prstGeom>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Master style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05800" y="6408667"/>
            <a:ext cx="802105" cy="365125"/>
          </a:xfrm>
          <a:prstGeom prst="rect">
            <a:avLst/>
          </a:prstGeom>
        </p:spPr>
        <p:txBody>
          <a:bodyPr vert="horz" lIns="91440" tIns="45720" rIns="91440" bIns="45720" rtlCol="0" anchor="ctr"/>
          <a:lstStyle>
            <a:lvl1pPr algn="r">
              <a:defRPr sz="1200">
                <a:solidFill>
                  <a:schemeClr val="bg1"/>
                </a:solidFill>
                <a:latin typeface="Helvetica" pitchFamily="34" charset="0"/>
                <a:cs typeface="Helvetica" pitchFamily="34" charset="0"/>
              </a:defRPr>
            </a:lvl1pPr>
          </a:lstStyle>
          <a:p>
            <a:fld id="{0624AEE6-E942-4F5C-A610-97CA4B6B6DBA}" type="slidenum">
              <a:rPr lang="en-US" smtClean="0">
                <a:solidFill>
                  <a:prstClr val="white"/>
                </a:solidFill>
              </a:rPr>
              <a:pPr/>
              <a:t>‹#›</a:t>
            </a:fld>
            <a:endParaRPr lang="en-US" dirty="0">
              <a:solidFill>
                <a:prstClr val="white"/>
              </a:solidFill>
            </a:endParaRPr>
          </a:p>
        </p:txBody>
      </p:sp>
      <p:pic>
        <p:nvPicPr>
          <p:cNvPr id="10" name="Picture 9" descr="NISTlogo_oneline_white.png"/>
          <p:cNvPicPr>
            <a:picLocks noChangeAspect="1"/>
          </p:cNvPicPr>
          <p:nvPr userDrawn="1"/>
        </p:nvPicPr>
        <p:blipFill>
          <a:blip r:embed="rId6" cstate="print"/>
          <a:stretch>
            <a:fillRect/>
          </a:stretch>
        </p:blipFill>
        <p:spPr>
          <a:xfrm>
            <a:off x="4800600" y="6553200"/>
            <a:ext cx="3203555" cy="112780"/>
          </a:xfrm>
          <a:prstGeom prst="rect">
            <a:avLst/>
          </a:prstGeom>
        </p:spPr>
      </p:pic>
    </p:spTree>
    <p:extLst>
      <p:ext uri="{BB962C8B-B14F-4D97-AF65-F5344CB8AC3E}">
        <p14:creationId xmlns:p14="http://schemas.microsoft.com/office/powerpoint/2010/main" val="2835180925"/>
      </p:ext>
    </p:extLst>
  </p:cSld>
  <p:clrMap bg1="lt1" tx1="dk1" bg2="lt2" tx2="dk2" accent1="accent1" accent2="accent2" accent3="accent3" accent4="accent4" accent5="accent5" accent6="accent6" hlink="hlink" folHlink="folHlink"/>
  <p:sldLayoutIdLst>
    <p:sldLayoutId id="2147483730" r:id="rId1"/>
    <p:sldLayoutId id="2147483731" r:id="rId2"/>
  </p:sldLayoutIdLst>
  <p:txStyles>
    <p:titleStyle>
      <a:lvl1pPr algn="l" defTabSz="914400" rtl="0" eaLnBrk="1" latinLnBrk="0" hangingPunct="1">
        <a:spcBef>
          <a:spcPct val="0"/>
        </a:spcBef>
        <a:buNone/>
        <a:defRPr sz="1500" kern="1200" cap="all" baseline="0">
          <a:solidFill>
            <a:schemeClr val="tx1"/>
          </a:solidFill>
          <a:latin typeface="Helvetica" pitchFamily="34" charset="0"/>
          <a:ea typeface="+mj-ea"/>
          <a:cs typeface="Helvetica" pitchFamily="34" charset="0"/>
        </a:defRPr>
      </a:lvl1pPr>
    </p:titleStyle>
    <p:bodyStyle>
      <a:lvl1pPr marL="0" indent="0" algn="l" defTabSz="914400" rtl="0" eaLnBrk="1" latinLnBrk="0" hangingPunct="1">
        <a:spcBef>
          <a:spcPct val="20000"/>
        </a:spcBef>
        <a:buFontTx/>
        <a:buNone/>
        <a:defRPr sz="15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1500" kern="1200" baseline="0">
          <a:solidFill>
            <a:schemeClr val="tx1"/>
          </a:solidFill>
          <a:latin typeface="Helvetica" pitchFamily="34" charset="0"/>
          <a:ea typeface="+mn-ea"/>
          <a:cs typeface="Helvetica" pitchFamily="34" charset="0"/>
        </a:defRPr>
      </a:lvl2pPr>
      <a:lvl3pPr marL="1200150" indent="-285750" algn="l" defTabSz="914400" rtl="0" eaLnBrk="1" latinLnBrk="0" hangingPunct="1">
        <a:spcBef>
          <a:spcPct val="20000"/>
        </a:spcBef>
        <a:buFont typeface="Courier New" pitchFamily="49" charset="0"/>
        <a:buChar char="o"/>
        <a:defRPr sz="1500" b="0" kern="1200" baseline="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Helvetica" pitchFamily="34" charset="0"/>
          <a:ea typeface="+mn-ea"/>
          <a:cs typeface="Helvetica" pitchFamily="34" charset="0"/>
        </a:defRPr>
      </a:lvl4pPr>
      <a:lvl5pPr marL="2114550" indent="-285750" algn="l" defTabSz="914400" rtl="0" eaLnBrk="1" latinLnBrk="0" hangingPunct="1">
        <a:spcBef>
          <a:spcPct val="20000"/>
        </a:spcBef>
        <a:buFont typeface="Wingdings" pitchFamily="2" charset="2"/>
        <a:buChar char="§"/>
        <a:defRPr sz="15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1500" kern="1200" baseline="0">
          <a:solidFill>
            <a:schemeClr val="tx1"/>
          </a:solidFill>
          <a:latin typeface="Helvetica" pitchFamily="34" charset="0"/>
          <a:ea typeface="+mn-ea"/>
          <a:cs typeface="Helvetic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3389/fonc.2012.00038" TargetMode="External"/><Relationship Id="rId2" Type="http://schemas.openxmlformats.org/officeDocument/2006/relationships/image" Target="../media/image17.jpeg"/><Relationship Id="rId1" Type="http://schemas.openxmlformats.org/officeDocument/2006/relationships/slideLayout" Target="../slideLayouts/slideLayout18.xml"/><Relationship Id="rId5" Type="http://schemas.openxmlformats.org/officeDocument/2006/relationships/hyperlink" Target="https://doi.org/10.1038/s41586-018-0392-8" TargetMode="Externa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chart" Target="../charts/chart1.xml"/><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839200" cy="1755775"/>
          </a:xfrm>
        </p:spPr>
        <p:txBody>
          <a:bodyPr>
            <a:noAutofit/>
          </a:bodyPr>
          <a:lstStyle/>
          <a:p>
            <a:pPr algn="ctr"/>
            <a:r>
              <a:rPr lang="en-US" sz="3200" b="1" dirty="0"/>
              <a:t>National Institute of Standards and Technology</a:t>
            </a:r>
            <a:br>
              <a:rPr lang="en-US" sz="3200" b="1" dirty="0"/>
            </a:br>
            <a:r>
              <a:rPr lang="en-US" sz="3200" b="1" dirty="0"/>
              <a:t> Reference Laboratory </a:t>
            </a:r>
            <a:r>
              <a:rPr lang="en-US" sz="3200" dirty="0"/>
              <a:t/>
            </a:r>
            <a:br>
              <a:rPr lang="en-US" sz="3200" dirty="0"/>
            </a:br>
            <a:r>
              <a:rPr lang="en-US" sz="3200" dirty="0"/>
              <a:t>Project UPDATEs</a:t>
            </a:r>
          </a:p>
        </p:txBody>
      </p:sp>
      <p:sp>
        <p:nvSpPr>
          <p:cNvPr id="3" name="Subtitle 2"/>
          <p:cNvSpPr>
            <a:spLocks noGrp="1"/>
          </p:cNvSpPr>
          <p:nvPr>
            <p:ph type="subTitle" idx="1"/>
          </p:nvPr>
        </p:nvSpPr>
        <p:spPr/>
        <p:txBody>
          <a:bodyPr>
            <a:normAutofit/>
          </a:bodyPr>
          <a:lstStyle/>
          <a:p>
            <a:r>
              <a:rPr lang="en-US" sz="2400" dirty="0"/>
              <a:t>Anne Plant, PhD</a:t>
            </a:r>
          </a:p>
          <a:p>
            <a:r>
              <a:rPr lang="en-US" sz="2400" dirty="0"/>
              <a:t>NIST Fellow</a:t>
            </a:r>
          </a:p>
          <a:p>
            <a:r>
              <a:rPr lang="en-US" sz="2400" dirty="0"/>
              <a:t>anne.plant@nist.gov</a:t>
            </a:r>
          </a:p>
        </p:txBody>
      </p:sp>
    </p:spTree>
    <p:extLst>
      <p:ext uri="{BB962C8B-B14F-4D97-AF65-F5344CB8AC3E}">
        <p14:creationId xmlns:p14="http://schemas.microsoft.com/office/powerpoint/2010/main" val="169137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9B308-D98A-4076-BE12-0F7D5E488184}"/>
              </a:ext>
            </a:extLst>
          </p:cNvPr>
          <p:cNvSpPr>
            <a:spLocks noGrp="1"/>
          </p:cNvSpPr>
          <p:nvPr>
            <p:ph type="title"/>
          </p:nvPr>
        </p:nvSpPr>
        <p:spPr>
          <a:xfrm>
            <a:off x="457200" y="228600"/>
            <a:ext cx="8229600" cy="1143000"/>
          </a:xfrm>
        </p:spPr>
        <p:txBody>
          <a:bodyPr>
            <a:normAutofit/>
          </a:bodyPr>
          <a:lstStyle/>
          <a:p>
            <a:r>
              <a:rPr lang="en-US" sz="2800" b="1" dirty="0">
                <a:solidFill>
                  <a:srgbClr val="426D95"/>
                </a:solidFill>
              </a:rPr>
              <a:t>NIST Strategy for Methylation Assays </a:t>
            </a:r>
            <a:br>
              <a:rPr lang="en-US" sz="2800" b="1" dirty="0">
                <a:solidFill>
                  <a:srgbClr val="426D95"/>
                </a:solidFill>
              </a:rPr>
            </a:br>
            <a:r>
              <a:rPr lang="en-US" sz="2800" b="1" dirty="0">
                <a:solidFill>
                  <a:srgbClr val="426D95"/>
                </a:solidFill>
              </a:rPr>
              <a:t>and Reference Material Evaluation</a:t>
            </a:r>
          </a:p>
        </p:txBody>
      </p:sp>
      <p:sp>
        <p:nvSpPr>
          <p:cNvPr id="3" name="Content Placeholder 2">
            <a:extLst>
              <a:ext uri="{FF2B5EF4-FFF2-40B4-BE49-F238E27FC236}">
                <a16:creationId xmlns:a16="http://schemas.microsoft.com/office/drawing/2014/main" xmlns="" id="{4F958E1B-A671-4765-B129-A3F1C760A94D}"/>
              </a:ext>
            </a:extLst>
          </p:cNvPr>
          <p:cNvSpPr>
            <a:spLocks noGrp="1"/>
          </p:cNvSpPr>
          <p:nvPr>
            <p:ph idx="1"/>
          </p:nvPr>
        </p:nvSpPr>
        <p:spPr>
          <a:xfrm>
            <a:off x="533400" y="1524000"/>
            <a:ext cx="8199940" cy="5059362"/>
          </a:xfrm>
        </p:spPr>
        <p:txBody>
          <a:bodyPr>
            <a:normAutofit/>
          </a:bodyPr>
          <a:lstStyle/>
          <a:p>
            <a:pPr>
              <a:spcBef>
                <a:spcPts val="1200"/>
              </a:spcBef>
            </a:pPr>
            <a:r>
              <a:rPr lang="en-US" sz="2400" dirty="0"/>
              <a:t>Characterize existing commercial reference materials</a:t>
            </a:r>
          </a:p>
          <a:p>
            <a:pPr>
              <a:spcBef>
                <a:spcPts val="1200"/>
              </a:spcBef>
            </a:pPr>
            <a:r>
              <a:rPr lang="en-US" sz="2400" dirty="0"/>
              <a:t>Evaluate use of NIST Genome in a Bottle: human DNA reference materials highly annotated for sequence identity</a:t>
            </a:r>
          </a:p>
          <a:p>
            <a:pPr>
              <a:spcBef>
                <a:spcPts val="1200"/>
              </a:spcBef>
            </a:pPr>
            <a:r>
              <a:rPr lang="en-US" sz="2400" dirty="0"/>
              <a:t>Implementing  assay </a:t>
            </a:r>
            <a:r>
              <a:rPr lang="en-US" sz="2400" dirty="0" err="1"/>
              <a:t>MethylLight</a:t>
            </a:r>
            <a:r>
              <a:rPr lang="en-US" sz="2400" dirty="0"/>
              <a:t> digital PCR assay for </a:t>
            </a:r>
            <a:r>
              <a:rPr lang="en-US" sz="2400" i="1" u="sng" dirty="0"/>
              <a:t>mir342/EVL </a:t>
            </a:r>
            <a:r>
              <a:rPr lang="en-US" sz="2400" dirty="0"/>
              <a:t>(colon cancer risk, in consultation with </a:t>
            </a:r>
            <a:r>
              <a:rPr lang="en-US" sz="2400" b="1" dirty="0"/>
              <a:t>Bill Grady </a:t>
            </a:r>
            <a:r>
              <a:rPr lang="en-US" sz="2400" dirty="0"/>
              <a:t>and Ming Yu, Fred Hutchison Cancer Center)</a:t>
            </a:r>
          </a:p>
          <a:p>
            <a:pPr>
              <a:spcBef>
                <a:spcPts val="1200"/>
              </a:spcBef>
            </a:pPr>
            <a:r>
              <a:rPr lang="en-US" sz="2400" dirty="0"/>
              <a:t>Implementing assay for </a:t>
            </a:r>
            <a:r>
              <a:rPr lang="en-US" sz="2400" u="sng" dirty="0"/>
              <a:t>CCNA1 plus VIM DNA methylation</a:t>
            </a:r>
            <a:r>
              <a:rPr lang="en-US" sz="2400" dirty="0"/>
              <a:t> Identifying DNA methylation biomarkers for non-endoscopic detection of Barrett's esophagus (in consultation with </a:t>
            </a:r>
            <a:r>
              <a:rPr lang="en-US" sz="2400" b="1" dirty="0"/>
              <a:t>Sandy Markowitz </a:t>
            </a:r>
            <a:r>
              <a:rPr lang="en-US" sz="2400" dirty="0"/>
              <a:t>and Helen </a:t>
            </a:r>
            <a:r>
              <a:rPr lang="en-US" sz="2400" dirty="0" err="1"/>
              <a:t>Moinova</a:t>
            </a:r>
            <a:r>
              <a:rPr lang="en-US" sz="2400" dirty="0"/>
              <a:t>, Case Western University)</a:t>
            </a:r>
          </a:p>
          <a:p>
            <a:pPr>
              <a:spcBef>
                <a:spcPts val="1200"/>
              </a:spcBef>
            </a:pPr>
            <a:endParaRPr lang="en-US" sz="2400" dirty="0"/>
          </a:p>
          <a:p>
            <a:pPr marL="0" indent="0">
              <a:spcBef>
                <a:spcPts val="1200"/>
              </a:spcBef>
              <a:buNone/>
            </a:pPr>
            <a:endParaRPr lang="en-US" sz="2400" dirty="0"/>
          </a:p>
        </p:txBody>
      </p:sp>
    </p:spTree>
    <p:extLst>
      <p:ext uri="{BB962C8B-B14F-4D97-AF65-F5344CB8AC3E}">
        <p14:creationId xmlns:p14="http://schemas.microsoft.com/office/powerpoint/2010/main" val="226548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a:solidFill>
                  <a:schemeClr val="accent1">
                    <a:lumMod val="75000"/>
                  </a:schemeClr>
                </a:solidFill>
              </a:rPr>
              <a:t>III. Gene Copy Number Measurements in Liquid Biopsy</a:t>
            </a:r>
          </a:p>
        </p:txBody>
      </p:sp>
      <p:sp>
        <p:nvSpPr>
          <p:cNvPr id="3" name="Content Placeholder 2"/>
          <p:cNvSpPr>
            <a:spLocks noGrp="1"/>
          </p:cNvSpPr>
          <p:nvPr>
            <p:ph idx="1"/>
          </p:nvPr>
        </p:nvSpPr>
        <p:spPr>
          <a:xfrm>
            <a:off x="914400" y="2133600"/>
            <a:ext cx="8229600" cy="4525963"/>
          </a:xfrm>
        </p:spPr>
        <p:txBody>
          <a:bodyPr>
            <a:normAutofit/>
          </a:bodyPr>
          <a:lstStyle/>
          <a:p>
            <a:pPr>
              <a:spcBef>
                <a:spcPts val="1200"/>
              </a:spcBef>
            </a:pPr>
            <a:r>
              <a:rPr lang="en-US" sz="2400" dirty="0"/>
              <a:t>BAC DNA Clones for the genes:</a:t>
            </a:r>
          </a:p>
          <a:p>
            <a:pPr lvl="1">
              <a:lnSpc>
                <a:spcPct val="110000"/>
              </a:lnSpc>
              <a:spcBef>
                <a:spcPts val="0"/>
              </a:spcBef>
            </a:pPr>
            <a:r>
              <a:rPr lang="en-US" sz="2400" dirty="0"/>
              <a:t> </a:t>
            </a:r>
            <a:r>
              <a:rPr lang="en-US" sz="2400" i="1" dirty="0"/>
              <a:t>ERBB2</a:t>
            </a:r>
            <a:r>
              <a:rPr lang="en-US" sz="2400" dirty="0"/>
              <a:t> (</a:t>
            </a:r>
            <a:r>
              <a:rPr lang="en-US" sz="2400" i="1" dirty="0"/>
              <a:t>HER2</a:t>
            </a:r>
            <a:r>
              <a:rPr lang="en-US" sz="2400" dirty="0"/>
              <a:t>)</a:t>
            </a:r>
          </a:p>
          <a:p>
            <a:pPr lvl="1">
              <a:lnSpc>
                <a:spcPct val="110000"/>
              </a:lnSpc>
              <a:spcBef>
                <a:spcPts val="0"/>
              </a:spcBef>
            </a:pPr>
            <a:r>
              <a:rPr lang="en-US" sz="2400" i="1" dirty="0"/>
              <a:t>MET</a:t>
            </a:r>
          </a:p>
          <a:p>
            <a:pPr lvl="1">
              <a:lnSpc>
                <a:spcPct val="110000"/>
              </a:lnSpc>
              <a:spcBef>
                <a:spcPts val="0"/>
              </a:spcBef>
            </a:pPr>
            <a:r>
              <a:rPr lang="en-US" sz="2400" i="1" dirty="0"/>
              <a:t>EGFR</a:t>
            </a:r>
          </a:p>
          <a:p>
            <a:pPr lvl="1">
              <a:lnSpc>
                <a:spcPct val="110000"/>
              </a:lnSpc>
              <a:spcBef>
                <a:spcPts val="0"/>
              </a:spcBef>
            </a:pPr>
            <a:r>
              <a:rPr lang="en-US" sz="2400" i="1" dirty="0"/>
              <a:t>KRAS</a:t>
            </a:r>
          </a:p>
          <a:p>
            <a:pPr marL="514350" indent="-457200">
              <a:spcBef>
                <a:spcPts val="1200"/>
              </a:spcBef>
            </a:pPr>
            <a:r>
              <a:rPr lang="en-US" sz="2400" dirty="0"/>
              <a:t>Cell lines: breast, ovarian, gastric …</a:t>
            </a:r>
          </a:p>
          <a:p>
            <a:pPr marL="514350" indent="-457200">
              <a:spcBef>
                <a:spcPts val="1200"/>
              </a:spcBef>
            </a:pPr>
            <a:r>
              <a:rPr lang="en-US" sz="2400" dirty="0"/>
              <a:t>Example of NIST Reference Materials for Copy Number Measurement of Genomic DNA (see supplemental slides)</a:t>
            </a:r>
          </a:p>
          <a:p>
            <a:pPr marL="514350" indent="-457200">
              <a:spcBef>
                <a:spcPts val="1200"/>
              </a:spcBef>
            </a:pPr>
            <a:r>
              <a:rPr lang="en-US" sz="2400" dirty="0"/>
              <a:t>Exploring methods to simulate size of cell-free DNA in LB: nucleosomal DNA digestion</a:t>
            </a:r>
          </a:p>
          <a:p>
            <a:pPr marL="0" indent="0">
              <a:spcBef>
                <a:spcPts val="1200"/>
              </a:spcBef>
              <a:buNone/>
            </a:pPr>
            <a:endParaRPr lang="en-US" sz="2400" dirty="0"/>
          </a:p>
          <a:p>
            <a:pPr>
              <a:spcBef>
                <a:spcPts val="1200"/>
              </a:spcBef>
            </a:pPr>
            <a:endParaRPr lang="en-US" sz="2400" dirty="0"/>
          </a:p>
        </p:txBody>
      </p:sp>
      <p:sp>
        <p:nvSpPr>
          <p:cNvPr id="4" name="TextBox 3">
            <a:extLst>
              <a:ext uri="{FF2B5EF4-FFF2-40B4-BE49-F238E27FC236}">
                <a16:creationId xmlns:a16="http://schemas.microsoft.com/office/drawing/2014/main" xmlns="" id="{58A0E0CE-B465-4ABC-A862-87F45B95F47B}"/>
              </a:ext>
            </a:extLst>
          </p:cNvPr>
          <p:cNvSpPr txBox="1"/>
          <p:nvPr/>
        </p:nvSpPr>
        <p:spPr>
          <a:xfrm>
            <a:off x="3429000" y="1295400"/>
            <a:ext cx="2175724" cy="523220"/>
          </a:xfrm>
          <a:prstGeom prst="rect">
            <a:avLst/>
          </a:prstGeom>
          <a:noFill/>
        </p:spPr>
        <p:txBody>
          <a:bodyPr wrap="none" rtlCol="0">
            <a:spAutoFit/>
          </a:bodyPr>
          <a:lstStyle/>
          <a:p>
            <a:r>
              <a:rPr lang="en-US" sz="2800" b="1" dirty="0">
                <a:solidFill>
                  <a:srgbClr val="426D95"/>
                </a:solidFill>
              </a:rPr>
              <a:t>NIST Strategy</a:t>
            </a:r>
          </a:p>
        </p:txBody>
      </p:sp>
    </p:spTree>
    <p:extLst>
      <p:ext uri="{BB962C8B-B14F-4D97-AF65-F5344CB8AC3E}">
        <p14:creationId xmlns:p14="http://schemas.microsoft.com/office/powerpoint/2010/main" val="67226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28600"/>
            <a:ext cx="8991600" cy="830997"/>
          </a:xfrm>
          <a:prstGeom prst="rect">
            <a:avLst/>
          </a:prstGeom>
        </p:spPr>
        <p:txBody>
          <a:bodyPr wrap="square">
            <a:spAutoFit/>
          </a:bodyPr>
          <a:lstStyle/>
          <a:p>
            <a:pPr algn="ctr"/>
            <a:r>
              <a:rPr lang="en-US" sz="2400" b="1" dirty="0">
                <a:solidFill>
                  <a:srgbClr val="426D95"/>
                </a:solidFill>
                <a:ea typeface="Calibri" panose="020F0502020204030204" pitchFamily="34" charset="0"/>
              </a:rPr>
              <a:t>Comparison of Different Methods to Prepare Reference Materials with Size-Distribution that Simulates Patient Plasma DNA </a:t>
            </a:r>
          </a:p>
        </p:txBody>
      </p:sp>
      <p:pic>
        <p:nvPicPr>
          <p:cNvPr id="11" name="Picture 10">
            <a:extLst>
              <a:ext uri="{FF2B5EF4-FFF2-40B4-BE49-F238E27FC236}">
                <a16:creationId xmlns:a16="http://schemas.microsoft.com/office/drawing/2014/main" xmlns="" id="{D725A279-B199-4B4E-AD82-5E3F8EE598B6}"/>
              </a:ext>
            </a:extLst>
          </p:cNvPr>
          <p:cNvPicPr>
            <a:picLocks noChangeAspect="1"/>
          </p:cNvPicPr>
          <p:nvPr/>
        </p:nvPicPr>
        <p:blipFill rotWithShape="1">
          <a:blip r:embed="rId3" cstate="print"/>
          <a:srcRect t="36250" r="1135"/>
          <a:stretch/>
        </p:blipFill>
        <p:spPr>
          <a:xfrm>
            <a:off x="990600" y="1524000"/>
            <a:ext cx="7483977" cy="3739294"/>
          </a:xfrm>
          <a:prstGeom prst="rect">
            <a:avLst/>
          </a:prstGeom>
        </p:spPr>
      </p:pic>
      <p:sp>
        <p:nvSpPr>
          <p:cNvPr id="12" name="TextBox 11">
            <a:extLst>
              <a:ext uri="{FF2B5EF4-FFF2-40B4-BE49-F238E27FC236}">
                <a16:creationId xmlns:a16="http://schemas.microsoft.com/office/drawing/2014/main" xmlns="" id="{1D46248B-6885-4FDF-93FF-67BD23A4B0F7}"/>
              </a:ext>
            </a:extLst>
          </p:cNvPr>
          <p:cNvSpPr txBox="1"/>
          <p:nvPr/>
        </p:nvSpPr>
        <p:spPr>
          <a:xfrm>
            <a:off x="914400" y="5495781"/>
            <a:ext cx="7904922" cy="1223412"/>
          </a:xfrm>
          <a:prstGeom prst="rect">
            <a:avLst/>
          </a:prstGeom>
          <a:noFill/>
        </p:spPr>
        <p:txBody>
          <a:bodyPr wrap="square" rtlCol="0">
            <a:spAutoFit/>
          </a:bodyPr>
          <a:lstStyle/>
          <a:p>
            <a:r>
              <a:rPr lang="en-US" sz="2000" dirty="0"/>
              <a:t>Covaris (physically sheared) fragmented DNA (</a:t>
            </a:r>
            <a:r>
              <a:rPr lang="en-US" sz="2000" dirty="0">
                <a:highlight>
                  <a:srgbClr val="00FF00"/>
                </a:highlight>
              </a:rPr>
              <a:t>Green</a:t>
            </a:r>
            <a:r>
              <a:rPr lang="en-US" sz="2000" dirty="0"/>
              <a:t>);</a:t>
            </a:r>
          </a:p>
          <a:p>
            <a:r>
              <a:rPr lang="en-US" sz="2000" dirty="0"/>
              <a:t>Nucleosome DNA treated by Atlantis dsDNase (</a:t>
            </a:r>
            <a:r>
              <a:rPr lang="en-US" sz="2000" dirty="0">
                <a:highlight>
                  <a:srgbClr val="FF0000"/>
                </a:highlight>
              </a:rPr>
              <a:t>Red</a:t>
            </a:r>
            <a:r>
              <a:rPr lang="en-US" sz="2000" dirty="0"/>
              <a:t>);</a:t>
            </a:r>
          </a:p>
          <a:p>
            <a:r>
              <a:rPr lang="en-US" sz="2000" dirty="0"/>
              <a:t>Nucleosome DNA treated by </a:t>
            </a:r>
            <a:r>
              <a:rPr lang="en-US" sz="2000" dirty="0" err="1"/>
              <a:t>MNase</a:t>
            </a:r>
            <a:r>
              <a:rPr lang="en-US" sz="2000" dirty="0"/>
              <a:t> (</a:t>
            </a:r>
            <a:r>
              <a:rPr lang="en-US" sz="2000" dirty="0">
                <a:solidFill>
                  <a:schemeClr val="bg1"/>
                </a:solidFill>
                <a:highlight>
                  <a:srgbClr val="0000FF"/>
                </a:highlight>
              </a:rPr>
              <a:t>Blue</a:t>
            </a:r>
            <a:r>
              <a:rPr lang="en-US" sz="2000" dirty="0"/>
              <a:t>)</a:t>
            </a:r>
          </a:p>
          <a:p>
            <a:endParaRPr lang="en-US" sz="1350" dirty="0"/>
          </a:p>
        </p:txBody>
      </p:sp>
      <p:sp>
        <p:nvSpPr>
          <p:cNvPr id="13" name="TextBox 12">
            <a:extLst>
              <a:ext uri="{FF2B5EF4-FFF2-40B4-BE49-F238E27FC236}">
                <a16:creationId xmlns:a16="http://schemas.microsoft.com/office/drawing/2014/main" xmlns="" id="{6C4834FA-6F0E-4BEB-834C-93FA6DF9311F}"/>
              </a:ext>
            </a:extLst>
          </p:cNvPr>
          <p:cNvSpPr txBox="1"/>
          <p:nvPr/>
        </p:nvSpPr>
        <p:spPr>
          <a:xfrm>
            <a:off x="3197970" y="5029200"/>
            <a:ext cx="2748060" cy="461665"/>
          </a:xfrm>
          <a:prstGeom prst="rect">
            <a:avLst/>
          </a:prstGeom>
          <a:noFill/>
        </p:spPr>
        <p:txBody>
          <a:bodyPr wrap="none" rtlCol="0">
            <a:spAutoFit/>
          </a:bodyPr>
          <a:lstStyle/>
          <a:p>
            <a:r>
              <a:rPr lang="en-US" sz="2400" b="1" dirty="0"/>
              <a:t>Bioanalyzer analysis</a:t>
            </a:r>
          </a:p>
        </p:txBody>
      </p:sp>
      <p:sp>
        <p:nvSpPr>
          <p:cNvPr id="2" name="Rectangle 1">
            <a:extLst>
              <a:ext uri="{FF2B5EF4-FFF2-40B4-BE49-F238E27FC236}">
                <a16:creationId xmlns:a16="http://schemas.microsoft.com/office/drawing/2014/main" xmlns="" id="{E24AEF07-A32E-438C-8541-4A4F7D0E73FD}"/>
              </a:ext>
            </a:extLst>
          </p:cNvPr>
          <p:cNvSpPr/>
          <p:nvPr/>
        </p:nvSpPr>
        <p:spPr>
          <a:xfrm>
            <a:off x="2133600" y="1367135"/>
            <a:ext cx="3651897" cy="369332"/>
          </a:xfrm>
          <a:prstGeom prst="rect">
            <a:avLst/>
          </a:prstGeom>
        </p:spPr>
        <p:txBody>
          <a:bodyPr wrap="none">
            <a:spAutoFit/>
          </a:bodyPr>
          <a:lstStyle/>
          <a:p>
            <a:r>
              <a:rPr lang="en-US" u="sng" dirty="0"/>
              <a:t>Genome in a Bottle DNA (GM 24385)</a:t>
            </a:r>
          </a:p>
        </p:txBody>
      </p:sp>
      <p:sp>
        <p:nvSpPr>
          <p:cNvPr id="3" name="TextBox 2">
            <a:extLst>
              <a:ext uri="{FF2B5EF4-FFF2-40B4-BE49-F238E27FC236}">
                <a16:creationId xmlns:a16="http://schemas.microsoft.com/office/drawing/2014/main" xmlns="" id="{71CF5B5C-4DEA-4C0C-ADEC-761A6A03F3BE}"/>
              </a:ext>
            </a:extLst>
          </p:cNvPr>
          <p:cNvSpPr txBox="1"/>
          <p:nvPr/>
        </p:nvSpPr>
        <p:spPr>
          <a:xfrm>
            <a:off x="6629400" y="1828800"/>
            <a:ext cx="2057400" cy="1754326"/>
          </a:xfrm>
          <a:prstGeom prst="rect">
            <a:avLst/>
          </a:prstGeom>
          <a:solidFill>
            <a:schemeClr val="accent1">
              <a:lumMod val="20000"/>
              <a:lumOff val="80000"/>
            </a:schemeClr>
          </a:solidFill>
        </p:spPr>
        <p:txBody>
          <a:bodyPr wrap="square" rtlCol="0">
            <a:spAutoFit/>
          </a:bodyPr>
          <a:lstStyle/>
          <a:p>
            <a:r>
              <a:rPr lang="en-US" dirty="0"/>
              <a:t>This strategy would produce a reference material that is more relevant to a patient sample.</a:t>
            </a:r>
          </a:p>
        </p:txBody>
      </p:sp>
    </p:spTree>
    <p:extLst>
      <p:ext uri="{BB962C8B-B14F-4D97-AF65-F5344CB8AC3E}">
        <p14:creationId xmlns:p14="http://schemas.microsoft.com/office/powerpoint/2010/main" val="64687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0D44A9A-4921-4C49-908D-C8215530E856}"/>
              </a:ext>
            </a:extLst>
          </p:cNvPr>
          <p:cNvGrpSpPr/>
          <p:nvPr/>
        </p:nvGrpSpPr>
        <p:grpSpPr>
          <a:xfrm>
            <a:off x="228600" y="1600200"/>
            <a:ext cx="8768908" cy="4943203"/>
            <a:chOff x="440305" y="1212899"/>
            <a:chExt cx="8050904" cy="4228804"/>
          </a:xfrm>
        </p:grpSpPr>
        <p:pic>
          <p:nvPicPr>
            <p:cNvPr id="7" name="Picture 6">
              <a:extLst>
                <a:ext uri="{FF2B5EF4-FFF2-40B4-BE49-F238E27FC236}">
                  <a16:creationId xmlns:a16="http://schemas.microsoft.com/office/drawing/2014/main" xmlns="" id="{0798C276-C8C8-40EF-A0C6-A4CE243C2670}"/>
                </a:ext>
              </a:extLst>
            </p:cNvPr>
            <p:cNvPicPr>
              <a:picLocks noChangeAspect="1"/>
            </p:cNvPicPr>
            <p:nvPr/>
          </p:nvPicPr>
          <p:blipFill rotWithShape="1">
            <a:blip r:embed="rId3" cstate="print"/>
            <a:srcRect l="11605" t="2590" r="9404"/>
            <a:stretch/>
          </p:blipFill>
          <p:spPr>
            <a:xfrm>
              <a:off x="440305" y="1212899"/>
              <a:ext cx="3150539" cy="2220886"/>
            </a:xfrm>
            <a:prstGeom prst="rect">
              <a:avLst/>
            </a:prstGeom>
          </p:spPr>
        </p:pic>
        <p:grpSp>
          <p:nvGrpSpPr>
            <p:cNvPr id="2" name="Group 1">
              <a:extLst>
                <a:ext uri="{FF2B5EF4-FFF2-40B4-BE49-F238E27FC236}">
                  <a16:creationId xmlns:a16="http://schemas.microsoft.com/office/drawing/2014/main" xmlns="" id="{1EFE9D8E-9B3E-470C-9E14-5543CD2B8F1C}"/>
                </a:ext>
              </a:extLst>
            </p:cNvPr>
            <p:cNvGrpSpPr/>
            <p:nvPr/>
          </p:nvGrpSpPr>
          <p:grpSpPr>
            <a:xfrm>
              <a:off x="984375" y="1303375"/>
              <a:ext cx="7506834" cy="4138328"/>
              <a:chOff x="984375" y="1303375"/>
              <a:chExt cx="7506834" cy="4138328"/>
            </a:xfrm>
          </p:grpSpPr>
          <p:sp>
            <p:nvSpPr>
              <p:cNvPr id="8" name="TextBox 7">
                <a:extLst>
                  <a:ext uri="{FF2B5EF4-FFF2-40B4-BE49-F238E27FC236}">
                    <a16:creationId xmlns:a16="http://schemas.microsoft.com/office/drawing/2014/main" xmlns="" id="{3EE8D1BC-B941-459D-B8E4-63DE2DEEEB74}"/>
                  </a:ext>
                </a:extLst>
              </p:cNvPr>
              <p:cNvSpPr txBox="1"/>
              <p:nvPr/>
            </p:nvSpPr>
            <p:spPr>
              <a:xfrm>
                <a:off x="4822248" y="1303375"/>
                <a:ext cx="2578359" cy="2132899"/>
              </a:xfrm>
              <a:prstGeom prst="rect">
                <a:avLst/>
              </a:prstGeom>
              <a:noFill/>
            </p:spPr>
            <p:txBody>
              <a:bodyPr wrap="square" rtlCol="0">
                <a:spAutoFit/>
              </a:bodyPr>
              <a:lstStyle/>
              <a:p>
                <a:r>
                  <a:rPr lang="en-US" b="1" dirty="0"/>
                  <a:t>~160 </a:t>
                </a:r>
                <a:r>
                  <a:rPr lang="en-US" b="1" dirty="0" err="1"/>
                  <a:t>bp</a:t>
                </a:r>
                <a:r>
                  <a:rPr lang="en-US" b="1" dirty="0"/>
                  <a:t> x 17 DNA fragments</a:t>
                </a:r>
              </a:p>
              <a:p>
                <a:r>
                  <a:rPr lang="en-US" sz="900" b="1" dirty="0"/>
                  <a:t>BRAF (V600E)</a:t>
                </a:r>
              </a:p>
              <a:p>
                <a:r>
                  <a:rPr lang="en-US" sz="900" b="1" dirty="0"/>
                  <a:t>EGFR (D770_N771insG)</a:t>
                </a:r>
              </a:p>
              <a:p>
                <a:r>
                  <a:rPr lang="en-US" sz="900" b="1" dirty="0"/>
                  <a:t>EGFR (E746_A750delELREA)</a:t>
                </a:r>
              </a:p>
              <a:p>
                <a:r>
                  <a:rPr lang="en-US" sz="900" b="1" dirty="0"/>
                  <a:t>EGFR (T790M)</a:t>
                </a:r>
              </a:p>
              <a:p>
                <a:r>
                  <a:rPr lang="en-US" sz="900" b="1" dirty="0"/>
                  <a:t>KIT (D816V)</a:t>
                </a:r>
              </a:p>
              <a:p>
                <a:r>
                  <a:rPr lang="en-US" sz="900" b="1" dirty="0"/>
                  <a:t>KRAS (G12D)</a:t>
                </a:r>
              </a:p>
              <a:p>
                <a:r>
                  <a:rPr lang="en-US" sz="900" b="1" dirty="0"/>
                  <a:t>NRAS (Q61R)</a:t>
                </a:r>
              </a:p>
              <a:p>
                <a:r>
                  <a:rPr lang="en-US" sz="900" b="1" dirty="0"/>
                  <a:t>PIK3CA (H1047R)</a:t>
                </a:r>
              </a:p>
              <a:p>
                <a:r>
                  <a:rPr lang="en-US" sz="900" b="1" dirty="0"/>
                  <a:t>PIK3CA (N1068fs*4)</a:t>
                </a:r>
              </a:p>
              <a:p>
                <a:r>
                  <a:rPr lang="en-US" sz="900" b="1" dirty="0">
                    <a:highlight>
                      <a:srgbClr val="FFFF00"/>
                    </a:highlight>
                  </a:rPr>
                  <a:t>BRAF mirror sequence</a:t>
                </a:r>
              </a:p>
              <a:p>
                <a:r>
                  <a:rPr lang="en-US" sz="900" b="1" dirty="0"/>
                  <a:t>AKT1 (E17K)</a:t>
                </a:r>
              </a:p>
              <a:p>
                <a:r>
                  <a:rPr lang="en-US" sz="900" b="1" dirty="0"/>
                  <a:t>APC (R145O)</a:t>
                </a:r>
              </a:p>
              <a:p>
                <a:r>
                  <a:rPr lang="en-US" sz="900" b="1" dirty="0"/>
                  <a:t>EGFR (L858R)</a:t>
                </a:r>
              </a:p>
              <a:p>
                <a:r>
                  <a:rPr lang="en-US" sz="900" b="1" dirty="0"/>
                  <a:t>ERBB2 (L755S)</a:t>
                </a:r>
              </a:p>
              <a:p>
                <a:r>
                  <a:rPr lang="en-US" sz="900" b="1" dirty="0"/>
                  <a:t>PTEN (P248fs*5)</a:t>
                </a:r>
              </a:p>
              <a:p>
                <a:r>
                  <a:rPr lang="en-US" sz="900" b="1" dirty="0"/>
                  <a:t>TP53 (R175H)</a:t>
                </a:r>
              </a:p>
              <a:p>
                <a:r>
                  <a:rPr lang="en-US" sz="900" b="1" dirty="0"/>
                  <a:t>TP53 (R273H)</a:t>
                </a:r>
              </a:p>
            </p:txBody>
          </p:sp>
          <p:sp>
            <p:nvSpPr>
              <p:cNvPr id="9" name="Arrow: Right 8">
                <a:extLst>
                  <a:ext uri="{FF2B5EF4-FFF2-40B4-BE49-F238E27FC236}">
                    <a16:creationId xmlns:a16="http://schemas.microsoft.com/office/drawing/2014/main" xmlns="" id="{F9D93DC9-DD0C-4C1A-B964-15CAC9F1D6A2}"/>
                  </a:ext>
                </a:extLst>
              </p:cNvPr>
              <p:cNvSpPr/>
              <p:nvPr/>
            </p:nvSpPr>
            <p:spPr>
              <a:xfrm>
                <a:off x="3225959" y="2488346"/>
                <a:ext cx="761748" cy="183774"/>
              </a:xfrm>
              <a:prstGeom prst="rightArrow">
                <a:avLst>
                  <a:gd name="adj1" fmla="val 5729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xmlns="" id="{E7EB1137-5E7E-449D-844D-1CCD3A57F05B}"/>
                  </a:ext>
                </a:extLst>
              </p:cNvPr>
              <p:cNvSpPr/>
              <p:nvPr/>
            </p:nvSpPr>
            <p:spPr>
              <a:xfrm>
                <a:off x="4278450" y="2092459"/>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xmlns="" id="{5019B080-F97B-4566-9EE5-70CA4922117F}"/>
                  </a:ext>
                </a:extLst>
              </p:cNvPr>
              <p:cNvSpPr/>
              <p:nvPr/>
            </p:nvSpPr>
            <p:spPr>
              <a:xfrm>
                <a:off x="4226828" y="2129332"/>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xmlns="" id="{971C4BE1-D01F-41A6-AEEB-E52DF49DE37B}"/>
                  </a:ext>
                </a:extLst>
              </p:cNvPr>
              <p:cNvSpPr/>
              <p:nvPr/>
            </p:nvSpPr>
            <p:spPr>
              <a:xfrm>
                <a:off x="4276609" y="2201228"/>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xmlns="" id="{6923330C-D7D4-4CF6-92FE-A2519E0BD96F}"/>
                  </a:ext>
                </a:extLst>
              </p:cNvPr>
              <p:cNvSpPr/>
              <p:nvPr/>
            </p:nvSpPr>
            <p:spPr>
              <a:xfrm>
                <a:off x="4224988" y="2238101"/>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xmlns="" id="{2F0F8A7B-C036-41A0-AF87-1744ECD2CE4F}"/>
                  </a:ext>
                </a:extLst>
              </p:cNvPr>
              <p:cNvSpPr/>
              <p:nvPr/>
            </p:nvSpPr>
            <p:spPr>
              <a:xfrm>
                <a:off x="4272928" y="2625940"/>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xmlns="" id="{D27533E6-8649-41F5-A440-6D9AEFC7F520}"/>
                  </a:ext>
                </a:extLst>
              </p:cNvPr>
              <p:cNvSpPr/>
              <p:nvPr/>
            </p:nvSpPr>
            <p:spPr>
              <a:xfrm>
                <a:off x="4221307" y="2662813"/>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xmlns="" id="{AFD47AC0-6CE2-4A54-AD87-EE2545755B40}"/>
                  </a:ext>
                </a:extLst>
              </p:cNvPr>
              <p:cNvSpPr/>
              <p:nvPr/>
            </p:nvSpPr>
            <p:spPr>
              <a:xfrm>
                <a:off x="4271088" y="2734709"/>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xmlns="" id="{2382DBE7-5F81-4ED1-AA1E-555D60A1E2BB}"/>
                  </a:ext>
                </a:extLst>
              </p:cNvPr>
              <p:cNvSpPr/>
              <p:nvPr/>
            </p:nvSpPr>
            <p:spPr>
              <a:xfrm>
                <a:off x="4219466" y="2771582"/>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xmlns="" id="{FE589302-548B-4C7D-B82D-ECD3999F2E12}"/>
                  </a:ext>
                </a:extLst>
              </p:cNvPr>
              <p:cNvSpPr/>
              <p:nvPr/>
            </p:nvSpPr>
            <p:spPr>
              <a:xfrm>
                <a:off x="4269247" y="2843479"/>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xmlns="" id="{096E033D-893D-43A2-9D7D-B6E0B18940E8}"/>
                  </a:ext>
                </a:extLst>
              </p:cNvPr>
              <p:cNvSpPr/>
              <p:nvPr/>
            </p:nvSpPr>
            <p:spPr>
              <a:xfrm>
                <a:off x="4217626" y="2880352"/>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xmlns="" id="{3FA86FCA-E4A9-4129-A3FD-36F858B40137}"/>
                  </a:ext>
                </a:extLst>
              </p:cNvPr>
              <p:cNvSpPr/>
              <p:nvPr/>
            </p:nvSpPr>
            <p:spPr>
              <a:xfrm>
                <a:off x="4267407" y="2952248"/>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xmlns="" id="{DECC9F93-9F09-41C0-BAAB-AAA4A4F9E8C2}"/>
                  </a:ext>
                </a:extLst>
              </p:cNvPr>
              <p:cNvSpPr/>
              <p:nvPr/>
            </p:nvSpPr>
            <p:spPr>
              <a:xfrm>
                <a:off x="4215785" y="2989121"/>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xmlns="" id="{C0C2653B-BF23-4C76-A558-EE7157394E2B}"/>
                  </a:ext>
                </a:extLst>
              </p:cNvPr>
              <p:cNvSpPr/>
              <p:nvPr/>
            </p:nvSpPr>
            <p:spPr>
              <a:xfrm>
                <a:off x="4265566" y="3061018"/>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xmlns="" id="{99C3761F-13F7-454A-A0A3-4884CA14DC73}"/>
                  </a:ext>
                </a:extLst>
              </p:cNvPr>
              <p:cNvSpPr/>
              <p:nvPr/>
            </p:nvSpPr>
            <p:spPr>
              <a:xfrm>
                <a:off x="4213945" y="3097891"/>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xmlns="" id="{32E89055-0657-482E-BCE7-05204061952A}"/>
                  </a:ext>
                </a:extLst>
              </p:cNvPr>
              <p:cNvSpPr/>
              <p:nvPr/>
            </p:nvSpPr>
            <p:spPr>
              <a:xfrm>
                <a:off x="4151362" y="3242960"/>
                <a:ext cx="465986" cy="342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xmlns="" id="{0F4B9235-7D39-4761-8253-B6244F0B628B}"/>
                  </a:ext>
                </a:extLst>
              </p:cNvPr>
              <p:cNvSpPr/>
              <p:nvPr/>
            </p:nvSpPr>
            <p:spPr>
              <a:xfrm>
                <a:off x="4208508" y="3282249"/>
                <a:ext cx="465986" cy="342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xmlns="" id="{4DC1F479-09AA-43A3-BE66-0D208937C1DA}"/>
                  </a:ext>
                </a:extLst>
              </p:cNvPr>
              <p:cNvSpPr txBox="1"/>
              <p:nvPr/>
            </p:nvSpPr>
            <p:spPr>
              <a:xfrm>
                <a:off x="3714750" y="3318369"/>
                <a:ext cx="1053494" cy="230832"/>
              </a:xfrm>
              <a:prstGeom prst="rect">
                <a:avLst/>
              </a:prstGeom>
              <a:noFill/>
            </p:spPr>
            <p:txBody>
              <a:bodyPr wrap="none" rtlCol="0">
                <a:spAutoFit/>
              </a:bodyPr>
              <a:lstStyle/>
              <a:p>
                <a:r>
                  <a:rPr lang="en-US" sz="900" b="1" dirty="0"/>
                  <a:t>Plasmid Sequence</a:t>
                </a:r>
              </a:p>
            </p:txBody>
          </p:sp>
          <p:sp>
            <p:nvSpPr>
              <p:cNvPr id="27" name="Rectangle 26">
                <a:extLst>
                  <a:ext uri="{FF2B5EF4-FFF2-40B4-BE49-F238E27FC236}">
                    <a16:creationId xmlns:a16="http://schemas.microsoft.com/office/drawing/2014/main" xmlns="" id="{312728FF-F84F-420E-8B7F-8DBB96FC81C5}"/>
                  </a:ext>
                </a:extLst>
              </p:cNvPr>
              <p:cNvSpPr/>
              <p:nvPr/>
            </p:nvSpPr>
            <p:spPr>
              <a:xfrm>
                <a:off x="4275904" y="1985986"/>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xmlns="" id="{C8E016F1-9121-496D-ACFE-E7024FA7297D}"/>
                  </a:ext>
                </a:extLst>
              </p:cNvPr>
              <p:cNvSpPr/>
              <p:nvPr/>
            </p:nvSpPr>
            <p:spPr>
              <a:xfrm>
                <a:off x="4296471" y="2046660"/>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xmlns="" id="{8E0ACE5C-55EF-4EF1-8896-B7D8FFDA8916}"/>
                  </a:ext>
                </a:extLst>
              </p:cNvPr>
              <p:cNvSpPr/>
              <p:nvPr/>
            </p:nvSpPr>
            <p:spPr>
              <a:xfrm>
                <a:off x="4293758" y="1878820"/>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xmlns="" id="{09DD35B9-0840-440B-8544-456DE2086B79}"/>
                  </a:ext>
                </a:extLst>
              </p:cNvPr>
              <p:cNvSpPr/>
              <p:nvPr/>
            </p:nvSpPr>
            <p:spPr>
              <a:xfrm>
                <a:off x="4242136" y="1915693"/>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a:extLst>
                  <a:ext uri="{FF2B5EF4-FFF2-40B4-BE49-F238E27FC236}">
                    <a16:creationId xmlns:a16="http://schemas.microsoft.com/office/drawing/2014/main" xmlns="" id="{F9CCF556-1DB3-4CE7-A7A7-6F5BA13F2990}"/>
                  </a:ext>
                </a:extLst>
              </p:cNvPr>
              <p:cNvSpPr/>
              <p:nvPr/>
            </p:nvSpPr>
            <p:spPr>
              <a:xfrm>
                <a:off x="4290178" y="1771653"/>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xmlns="" id="{9F13DFF1-6189-4F0C-BB15-6B2500C70656}"/>
                  </a:ext>
                </a:extLst>
              </p:cNvPr>
              <p:cNvSpPr/>
              <p:nvPr/>
            </p:nvSpPr>
            <p:spPr>
              <a:xfrm>
                <a:off x="4238557" y="1808526"/>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Oval 32">
                <a:extLst>
                  <a:ext uri="{FF2B5EF4-FFF2-40B4-BE49-F238E27FC236}">
                    <a16:creationId xmlns:a16="http://schemas.microsoft.com/office/drawing/2014/main" xmlns="" id="{476FF077-BFCE-4F35-AB70-D2ED12E2C7CB}"/>
                  </a:ext>
                </a:extLst>
              </p:cNvPr>
              <p:cNvSpPr/>
              <p:nvPr/>
            </p:nvSpPr>
            <p:spPr>
              <a:xfrm>
                <a:off x="4418666" y="2333363"/>
                <a:ext cx="34289" cy="39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xmlns="" id="{942988FB-A8C8-40E1-804F-1E89AAEDA4DD}"/>
                  </a:ext>
                </a:extLst>
              </p:cNvPr>
              <p:cNvSpPr/>
              <p:nvPr/>
            </p:nvSpPr>
            <p:spPr>
              <a:xfrm>
                <a:off x="4418660" y="2429801"/>
                <a:ext cx="34289" cy="39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xmlns="" id="{2DE95B01-F742-472C-AAFF-74FF7E8AE99D}"/>
                  </a:ext>
                </a:extLst>
              </p:cNvPr>
              <p:cNvSpPr/>
              <p:nvPr/>
            </p:nvSpPr>
            <p:spPr>
              <a:xfrm>
                <a:off x="4422226" y="2526240"/>
                <a:ext cx="34289" cy="39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6" name="Picture 35">
                <a:extLst>
                  <a:ext uri="{FF2B5EF4-FFF2-40B4-BE49-F238E27FC236}">
                    <a16:creationId xmlns:a16="http://schemas.microsoft.com/office/drawing/2014/main" xmlns="" id="{71AB8C33-C7A7-4616-9DD6-1512996336A8}"/>
                  </a:ext>
                </a:extLst>
              </p:cNvPr>
              <p:cNvPicPr>
                <a:picLocks noChangeAspect="1"/>
              </p:cNvPicPr>
              <p:nvPr/>
            </p:nvPicPr>
            <p:blipFill>
              <a:blip r:embed="rId4" cstate="print"/>
              <a:stretch>
                <a:fillRect/>
              </a:stretch>
            </p:blipFill>
            <p:spPr>
              <a:xfrm>
                <a:off x="984375" y="3781374"/>
                <a:ext cx="1641610" cy="1313288"/>
              </a:xfrm>
              <a:prstGeom prst="rect">
                <a:avLst/>
              </a:prstGeom>
            </p:spPr>
          </p:pic>
          <p:sp>
            <p:nvSpPr>
              <p:cNvPr id="37" name="TextBox 36">
                <a:extLst>
                  <a:ext uri="{FF2B5EF4-FFF2-40B4-BE49-F238E27FC236}">
                    <a16:creationId xmlns:a16="http://schemas.microsoft.com/office/drawing/2014/main" xmlns="" id="{0C20CEF5-9CE4-4132-B674-8B89EE39F4B8}"/>
                  </a:ext>
                </a:extLst>
              </p:cNvPr>
              <p:cNvSpPr txBox="1"/>
              <p:nvPr/>
            </p:nvSpPr>
            <p:spPr>
              <a:xfrm>
                <a:off x="3125289" y="2099013"/>
                <a:ext cx="1029255" cy="461665"/>
              </a:xfrm>
              <a:prstGeom prst="rect">
                <a:avLst/>
              </a:prstGeom>
              <a:noFill/>
            </p:spPr>
            <p:txBody>
              <a:bodyPr wrap="square" rtlCol="0">
                <a:spAutoFit/>
              </a:bodyPr>
              <a:lstStyle/>
              <a:p>
                <a:pPr algn="ctr"/>
                <a:r>
                  <a:rPr lang="en-US" sz="1200" b="1" dirty="0"/>
                  <a:t>Restriction Enzyme</a:t>
                </a:r>
              </a:p>
            </p:txBody>
          </p:sp>
          <p:sp>
            <p:nvSpPr>
              <p:cNvPr id="38" name="TextBox 37">
                <a:extLst>
                  <a:ext uri="{FF2B5EF4-FFF2-40B4-BE49-F238E27FC236}">
                    <a16:creationId xmlns:a16="http://schemas.microsoft.com/office/drawing/2014/main" xmlns="" id="{53840FD5-0D13-449C-ABDA-341AAC6E0338}"/>
                  </a:ext>
                </a:extLst>
              </p:cNvPr>
              <p:cNvSpPr txBox="1"/>
              <p:nvPr/>
            </p:nvSpPr>
            <p:spPr>
              <a:xfrm>
                <a:off x="3047965" y="4195451"/>
                <a:ext cx="761747" cy="276999"/>
              </a:xfrm>
              <a:prstGeom prst="rect">
                <a:avLst/>
              </a:prstGeom>
              <a:noFill/>
            </p:spPr>
            <p:txBody>
              <a:bodyPr wrap="none" rtlCol="0">
                <a:spAutoFit/>
              </a:bodyPr>
              <a:lstStyle/>
              <a:p>
                <a:r>
                  <a:rPr lang="en-US" sz="1200" b="1" dirty="0"/>
                  <a:t>Nuclease</a:t>
                </a:r>
              </a:p>
            </p:txBody>
          </p:sp>
          <p:sp>
            <p:nvSpPr>
              <p:cNvPr id="39" name="Arrow: Right 38">
                <a:extLst>
                  <a:ext uri="{FF2B5EF4-FFF2-40B4-BE49-F238E27FC236}">
                    <a16:creationId xmlns:a16="http://schemas.microsoft.com/office/drawing/2014/main" xmlns="" id="{A8517662-7935-429D-A75E-F0AD7505054E}"/>
                  </a:ext>
                </a:extLst>
              </p:cNvPr>
              <p:cNvSpPr/>
              <p:nvPr/>
            </p:nvSpPr>
            <p:spPr>
              <a:xfrm>
                <a:off x="2965019" y="4452100"/>
                <a:ext cx="1024932" cy="206702"/>
              </a:xfrm>
              <a:prstGeom prst="rightArrow">
                <a:avLst>
                  <a:gd name="adj1" fmla="val 5729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xmlns="" id="{3F23DA0C-2455-45B6-8AB6-8882A22EC378}"/>
                  </a:ext>
                </a:extLst>
              </p:cNvPr>
              <p:cNvSpPr txBox="1"/>
              <p:nvPr/>
            </p:nvSpPr>
            <p:spPr>
              <a:xfrm>
                <a:off x="1277299" y="3397338"/>
                <a:ext cx="1314975" cy="276999"/>
              </a:xfrm>
              <a:prstGeom prst="rect">
                <a:avLst/>
              </a:prstGeom>
              <a:noFill/>
            </p:spPr>
            <p:txBody>
              <a:bodyPr wrap="none" rtlCol="0">
                <a:spAutoFit/>
              </a:bodyPr>
              <a:lstStyle/>
              <a:p>
                <a:r>
                  <a:rPr lang="en-US" sz="1200" b="1" dirty="0"/>
                  <a:t>Synthetic Plasmid</a:t>
                </a:r>
              </a:p>
            </p:txBody>
          </p:sp>
          <p:sp>
            <p:nvSpPr>
              <p:cNvPr id="41" name="TextBox 40">
                <a:extLst>
                  <a:ext uri="{FF2B5EF4-FFF2-40B4-BE49-F238E27FC236}">
                    <a16:creationId xmlns:a16="http://schemas.microsoft.com/office/drawing/2014/main" xmlns="" id="{7ABCDD5B-7E68-4EFA-BE28-2D1D63FCA472}"/>
                  </a:ext>
                </a:extLst>
              </p:cNvPr>
              <p:cNvSpPr txBox="1"/>
              <p:nvPr/>
            </p:nvSpPr>
            <p:spPr>
              <a:xfrm>
                <a:off x="1446859" y="4896002"/>
                <a:ext cx="845103" cy="276999"/>
              </a:xfrm>
              <a:prstGeom prst="rect">
                <a:avLst/>
              </a:prstGeom>
              <a:noFill/>
            </p:spPr>
            <p:txBody>
              <a:bodyPr wrap="none" rtlCol="0">
                <a:spAutoFit/>
              </a:bodyPr>
              <a:lstStyle/>
              <a:p>
                <a:r>
                  <a:rPr lang="en-US" sz="1200" b="1" dirty="0"/>
                  <a:t>GM24385 </a:t>
                </a:r>
              </a:p>
            </p:txBody>
          </p:sp>
          <p:sp>
            <p:nvSpPr>
              <p:cNvPr id="42" name="Rectangle 41">
                <a:extLst>
                  <a:ext uri="{FF2B5EF4-FFF2-40B4-BE49-F238E27FC236}">
                    <a16:creationId xmlns:a16="http://schemas.microsoft.com/office/drawing/2014/main" xmlns="" id="{5B90DFE4-B3EC-4FDB-AD23-4A2B35A5F947}"/>
                  </a:ext>
                </a:extLst>
              </p:cNvPr>
              <p:cNvSpPr/>
              <p:nvPr/>
            </p:nvSpPr>
            <p:spPr>
              <a:xfrm>
                <a:off x="4283270" y="4272169"/>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xmlns="" id="{3EB88CED-007F-4508-BD66-C9F63ADBD46F}"/>
                  </a:ext>
                </a:extLst>
              </p:cNvPr>
              <p:cNvSpPr/>
              <p:nvPr/>
            </p:nvSpPr>
            <p:spPr>
              <a:xfrm>
                <a:off x="4231648" y="4309042"/>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Rectangle 43">
                <a:extLst>
                  <a:ext uri="{FF2B5EF4-FFF2-40B4-BE49-F238E27FC236}">
                    <a16:creationId xmlns:a16="http://schemas.microsoft.com/office/drawing/2014/main" xmlns="" id="{2650136E-EFA2-41EC-BBB1-6029AC7CF4CB}"/>
                  </a:ext>
                </a:extLst>
              </p:cNvPr>
              <p:cNvSpPr/>
              <p:nvPr/>
            </p:nvSpPr>
            <p:spPr>
              <a:xfrm>
                <a:off x="4281430" y="4380939"/>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ectangle 44">
                <a:extLst>
                  <a:ext uri="{FF2B5EF4-FFF2-40B4-BE49-F238E27FC236}">
                    <a16:creationId xmlns:a16="http://schemas.microsoft.com/office/drawing/2014/main" xmlns="" id="{201A3B99-F903-4E4D-B2C2-86B37D70FF0C}"/>
                  </a:ext>
                </a:extLst>
              </p:cNvPr>
              <p:cNvSpPr/>
              <p:nvPr/>
            </p:nvSpPr>
            <p:spPr>
              <a:xfrm>
                <a:off x="4229808" y="4417812"/>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xmlns="" id="{C0351B78-FAB5-49EA-8F4A-5F040998E416}"/>
                  </a:ext>
                </a:extLst>
              </p:cNvPr>
              <p:cNvSpPr/>
              <p:nvPr/>
            </p:nvSpPr>
            <p:spPr>
              <a:xfrm>
                <a:off x="4280725" y="4165697"/>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xmlns="" id="{D8065691-6467-416D-B519-7A4368FC74BB}"/>
                  </a:ext>
                </a:extLst>
              </p:cNvPr>
              <p:cNvSpPr/>
              <p:nvPr/>
            </p:nvSpPr>
            <p:spPr>
              <a:xfrm>
                <a:off x="4229103" y="4202570"/>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Rectangle 47">
                <a:extLst>
                  <a:ext uri="{FF2B5EF4-FFF2-40B4-BE49-F238E27FC236}">
                    <a16:creationId xmlns:a16="http://schemas.microsoft.com/office/drawing/2014/main" xmlns="" id="{AF1A933C-34FF-477C-90DA-C7C078D95AAF}"/>
                  </a:ext>
                </a:extLst>
              </p:cNvPr>
              <p:cNvSpPr/>
              <p:nvPr/>
            </p:nvSpPr>
            <p:spPr>
              <a:xfrm>
                <a:off x="4298576" y="4058530"/>
                <a:ext cx="50336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Rectangle 48">
                <a:extLst>
                  <a:ext uri="{FF2B5EF4-FFF2-40B4-BE49-F238E27FC236}">
                    <a16:creationId xmlns:a16="http://schemas.microsoft.com/office/drawing/2014/main" xmlns="" id="{1D387C60-D65F-4F81-A074-0629C9F6D11F}"/>
                  </a:ext>
                </a:extLst>
              </p:cNvPr>
              <p:cNvSpPr/>
              <p:nvPr/>
            </p:nvSpPr>
            <p:spPr>
              <a:xfrm>
                <a:off x="4229103" y="4095403"/>
                <a:ext cx="466115"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Rectangle 49">
                <a:extLst>
                  <a:ext uri="{FF2B5EF4-FFF2-40B4-BE49-F238E27FC236}">
                    <a16:creationId xmlns:a16="http://schemas.microsoft.com/office/drawing/2014/main" xmlns="" id="{6875A4BC-76B8-4BF6-92B6-2E5DB1730F2F}"/>
                  </a:ext>
                </a:extLst>
              </p:cNvPr>
              <p:cNvSpPr/>
              <p:nvPr/>
            </p:nvSpPr>
            <p:spPr>
              <a:xfrm>
                <a:off x="4166425" y="3943353"/>
                <a:ext cx="495026"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xmlns="" id="{8F61D50B-9290-48FC-A396-630FB6FF88E6}"/>
                  </a:ext>
                </a:extLst>
              </p:cNvPr>
              <p:cNvSpPr/>
              <p:nvPr/>
            </p:nvSpPr>
            <p:spPr>
              <a:xfrm>
                <a:off x="4114803" y="3980226"/>
                <a:ext cx="495026"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xmlns="" id="{2A527585-C3BB-4A4B-801E-4C2534DF7472}"/>
                  </a:ext>
                </a:extLst>
              </p:cNvPr>
              <p:cNvSpPr/>
              <p:nvPr/>
            </p:nvSpPr>
            <p:spPr>
              <a:xfrm>
                <a:off x="4343426" y="5261771"/>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a:extLst>
                  <a:ext uri="{FF2B5EF4-FFF2-40B4-BE49-F238E27FC236}">
                    <a16:creationId xmlns:a16="http://schemas.microsoft.com/office/drawing/2014/main" xmlns="" id="{D6E214A1-36E4-44B9-BD9F-483913D36768}"/>
                  </a:ext>
                </a:extLst>
              </p:cNvPr>
              <p:cNvSpPr/>
              <p:nvPr/>
            </p:nvSpPr>
            <p:spPr>
              <a:xfrm>
                <a:off x="4291804" y="5298644"/>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Rectangle 53">
                <a:extLst>
                  <a:ext uri="{FF2B5EF4-FFF2-40B4-BE49-F238E27FC236}">
                    <a16:creationId xmlns:a16="http://schemas.microsoft.com/office/drawing/2014/main" xmlns="" id="{AC84F0EC-A824-49ED-9FD9-9B5D5D761710}"/>
                  </a:ext>
                </a:extLst>
              </p:cNvPr>
              <p:cNvSpPr/>
              <p:nvPr/>
            </p:nvSpPr>
            <p:spPr>
              <a:xfrm>
                <a:off x="4341586" y="5370541"/>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Rectangle 54">
                <a:extLst>
                  <a:ext uri="{FF2B5EF4-FFF2-40B4-BE49-F238E27FC236}">
                    <a16:creationId xmlns:a16="http://schemas.microsoft.com/office/drawing/2014/main" xmlns="" id="{D9FA4903-F5ED-4BAB-B1C4-B9D22291D8BB}"/>
                  </a:ext>
                </a:extLst>
              </p:cNvPr>
              <p:cNvSpPr/>
              <p:nvPr/>
            </p:nvSpPr>
            <p:spPr>
              <a:xfrm>
                <a:off x="4289964" y="5407414"/>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Rectangle 55">
                <a:extLst>
                  <a:ext uri="{FF2B5EF4-FFF2-40B4-BE49-F238E27FC236}">
                    <a16:creationId xmlns:a16="http://schemas.microsoft.com/office/drawing/2014/main" xmlns="" id="{7EEDEF94-5DA1-44BB-B570-4C64EB428C8F}"/>
                  </a:ext>
                </a:extLst>
              </p:cNvPr>
              <p:cNvSpPr/>
              <p:nvPr/>
            </p:nvSpPr>
            <p:spPr>
              <a:xfrm>
                <a:off x="4340881" y="5155299"/>
                <a:ext cx="345116"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 name="Rectangle 56">
                <a:extLst>
                  <a:ext uri="{FF2B5EF4-FFF2-40B4-BE49-F238E27FC236}">
                    <a16:creationId xmlns:a16="http://schemas.microsoft.com/office/drawing/2014/main" xmlns="" id="{17B34524-1587-4507-ADD9-765C7AC7AEA4}"/>
                  </a:ext>
                </a:extLst>
              </p:cNvPr>
              <p:cNvSpPr/>
              <p:nvPr/>
            </p:nvSpPr>
            <p:spPr>
              <a:xfrm>
                <a:off x="4347036" y="5192172"/>
                <a:ext cx="356717"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Rectangle 57">
                <a:extLst>
                  <a:ext uri="{FF2B5EF4-FFF2-40B4-BE49-F238E27FC236}">
                    <a16:creationId xmlns:a16="http://schemas.microsoft.com/office/drawing/2014/main" xmlns="" id="{9FF322FF-1830-48EC-B82D-ED5B2F8A576C}"/>
                  </a:ext>
                </a:extLst>
              </p:cNvPr>
              <p:cNvSpPr/>
              <p:nvPr/>
            </p:nvSpPr>
            <p:spPr>
              <a:xfrm>
                <a:off x="4328985" y="5039427"/>
                <a:ext cx="387977"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Rectangle 58">
                <a:extLst>
                  <a:ext uri="{FF2B5EF4-FFF2-40B4-BE49-F238E27FC236}">
                    <a16:creationId xmlns:a16="http://schemas.microsoft.com/office/drawing/2014/main" xmlns="" id="{FDCC1A14-E6A5-44DE-8A3F-D319317B9F82}"/>
                  </a:ext>
                </a:extLst>
              </p:cNvPr>
              <p:cNvSpPr/>
              <p:nvPr/>
            </p:nvSpPr>
            <p:spPr>
              <a:xfrm>
                <a:off x="4289259" y="5085005"/>
                <a:ext cx="414494"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Rectangle 59">
                <a:extLst>
                  <a:ext uri="{FF2B5EF4-FFF2-40B4-BE49-F238E27FC236}">
                    <a16:creationId xmlns:a16="http://schemas.microsoft.com/office/drawing/2014/main" xmlns="" id="{08E03524-53C8-4A91-940D-F895094A0383}"/>
                  </a:ext>
                </a:extLst>
              </p:cNvPr>
              <p:cNvSpPr/>
              <p:nvPr/>
            </p:nvSpPr>
            <p:spPr>
              <a:xfrm>
                <a:off x="4309177" y="4942525"/>
                <a:ext cx="346349" cy="36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Rectangle 60">
                <a:extLst>
                  <a:ext uri="{FF2B5EF4-FFF2-40B4-BE49-F238E27FC236}">
                    <a16:creationId xmlns:a16="http://schemas.microsoft.com/office/drawing/2014/main" xmlns="" id="{BFBC33DB-DE9C-4D3B-872D-50BF3143FE49}"/>
                  </a:ext>
                </a:extLst>
              </p:cNvPr>
              <p:cNvSpPr/>
              <p:nvPr/>
            </p:nvSpPr>
            <p:spPr>
              <a:xfrm>
                <a:off x="4286250" y="4969828"/>
                <a:ext cx="329105"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2" name="Oval 61">
                <a:extLst>
                  <a:ext uri="{FF2B5EF4-FFF2-40B4-BE49-F238E27FC236}">
                    <a16:creationId xmlns:a16="http://schemas.microsoft.com/office/drawing/2014/main" xmlns="" id="{6B8DDC00-D6C2-41E1-A62B-BE16DCC65135}"/>
                  </a:ext>
                </a:extLst>
              </p:cNvPr>
              <p:cNvSpPr/>
              <p:nvPr/>
            </p:nvSpPr>
            <p:spPr>
              <a:xfrm>
                <a:off x="4423486" y="4576239"/>
                <a:ext cx="34289" cy="39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xmlns="" id="{573F09BE-66EE-4B22-8E92-B159F4DAEE69}"/>
                  </a:ext>
                </a:extLst>
              </p:cNvPr>
              <p:cNvSpPr/>
              <p:nvPr/>
            </p:nvSpPr>
            <p:spPr>
              <a:xfrm>
                <a:off x="4423480" y="4672678"/>
                <a:ext cx="34289" cy="39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xmlns="" id="{076F52DC-EAD7-40C1-B59D-84CCF75AFC92}"/>
                  </a:ext>
                </a:extLst>
              </p:cNvPr>
              <p:cNvSpPr/>
              <p:nvPr/>
            </p:nvSpPr>
            <p:spPr>
              <a:xfrm>
                <a:off x="4427047" y="4769117"/>
                <a:ext cx="34289" cy="39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TextBox 64">
                <a:extLst>
                  <a:ext uri="{FF2B5EF4-FFF2-40B4-BE49-F238E27FC236}">
                    <a16:creationId xmlns:a16="http://schemas.microsoft.com/office/drawing/2014/main" xmlns="" id="{5A6EA59A-2C91-4232-A78D-EB888F27145B}"/>
                  </a:ext>
                </a:extLst>
              </p:cNvPr>
              <p:cNvSpPr txBox="1"/>
              <p:nvPr/>
            </p:nvSpPr>
            <p:spPr>
              <a:xfrm>
                <a:off x="4710965" y="4796702"/>
                <a:ext cx="1649812" cy="415498"/>
              </a:xfrm>
              <a:prstGeom prst="rect">
                <a:avLst/>
              </a:prstGeom>
              <a:noFill/>
            </p:spPr>
            <p:txBody>
              <a:bodyPr wrap="none" rtlCol="0">
                <a:spAutoFit/>
              </a:bodyPr>
              <a:lstStyle/>
              <a:p>
                <a:pPr algn="ctr"/>
                <a:r>
                  <a:rPr lang="en-US" sz="1050" b="1" dirty="0"/>
                  <a:t>Size from 100 to 200 </a:t>
                </a:r>
                <a:r>
                  <a:rPr lang="en-US" sz="1050" b="1" dirty="0" err="1"/>
                  <a:t>bp</a:t>
                </a:r>
                <a:endParaRPr lang="en-US" sz="1050" b="1" dirty="0"/>
              </a:p>
              <a:p>
                <a:pPr algn="ctr"/>
                <a:r>
                  <a:rPr lang="en-US" sz="1050" b="1" dirty="0"/>
                  <a:t>Fragmented genomic DNA</a:t>
                </a:r>
              </a:p>
            </p:txBody>
          </p:sp>
          <p:sp>
            <p:nvSpPr>
              <p:cNvPr id="66" name="Arrow: Right 65">
                <a:extLst>
                  <a:ext uri="{FF2B5EF4-FFF2-40B4-BE49-F238E27FC236}">
                    <a16:creationId xmlns:a16="http://schemas.microsoft.com/office/drawing/2014/main" xmlns="" id="{1AA294EC-A1DC-4BB6-AB92-CB34E44FC29B}"/>
                  </a:ext>
                </a:extLst>
              </p:cNvPr>
              <p:cNvSpPr/>
              <p:nvPr/>
            </p:nvSpPr>
            <p:spPr>
              <a:xfrm rot="1634477">
                <a:off x="5971485" y="2581493"/>
                <a:ext cx="1301263" cy="26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Arrow: Right 66">
                <a:extLst>
                  <a:ext uri="{FF2B5EF4-FFF2-40B4-BE49-F238E27FC236}">
                    <a16:creationId xmlns:a16="http://schemas.microsoft.com/office/drawing/2014/main" xmlns="" id="{0D7B337B-ABD1-45DB-83DB-BC40A2C910B2}"/>
                  </a:ext>
                </a:extLst>
              </p:cNvPr>
              <p:cNvSpPr/>
              <p:nvPr/>
            </p:nvSpPr>
            <p:spPr>
              <a:xfrm rot="19521437">
                <a:off x="6031863" y="3658055"/>
                <a:ext cx="1301263" cy="26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xmlns="" id="{DBBF0EEC-7629-47CE-8D9A-C88715076400}"/>
                  </a:ext>
                </a:extLst>
              </p:cNvPr>
              <p:cNvSpPr txBox="1"/>
              <p:nvPr/>
            </p:nvSpPr>
            <p:spPr>
              <a:xfrm>
                <a:off x="5942170" y="4226733"/>
                <a:ext cx="1529650" cy="461665"/>
              </a:xfrm>
              <a:prstGeom prst="rect">
                <a:avLst/>
              </a:prstGeom>
              <a:noFill/>
            </p:spPr>
            <p:txBody>
              <a:bodyPr wrap="none" rtlCol="0">
                <a:spAutoFit/>
              </a:bodyPr>
              <a:lstStyle/>
              <a:p>
                <a:r>
                  <a:rPr lang="en-US" sz="1200" b="1" dirty="0"/>
                  <a:t>Mix at desired ratios </a:t>
                </a:r>
              </a:p>
              <a:p>
                <a:r>
                  <a:rPr lang="en-US" sz="1200" b="1" dirty="0"/>
                  <a:t>and concentrations</a:t>
                </a:r>
              </a:p>
            </p:txBody>
          </p:sp>
          <p:pic>
            <p:nvPicPr>
              <p:cNvPr id="69" name="Picture 68">
                <a:extLst>
                  <a:ext uri="{FF2B5EF4-FFF2-40B4-BE49-F238E27FC236}">
                    <a16:creationId xmlns:a16="http://schemas.microsoft.com/office/drawing/2014/main" xmlns="" id="{9ABD6652-6EBF-4A0C-BD89-2ACF2D10A5FA}"/>
                  </a:ext>
                </a:extLst>
              </p:cNvPr>
              <p:cNvPicPr>
                <a:picLocks noChangeAspect="1"/>
              </p:cNvPicPr>
              <p:nvPr/>
            </p:nvPicPr>
            <p:blipFill>
              <a:blip r:embed="rId5" cstate="print"/>
              <a:stretch>
                <a:fillRect/>
              </a:stretch>
            </p:blipFill>
            <p:spPr>
              <a:xfrm>
                <a:off x="7411699" y="2721722"/>
                <a:ext cx="1004210" cy="1004210"/>
              </a:xfrm>
              <a:prstGeom prst="rect">
                <a:avLst/>
              </a:prstGeom>
            </p:spPr>
          </p:pic>
          <p:sp>
            <p:nvSpPr>
              <p:cNvPr id="70" name="TextBox 69">
                <a:extLst>
                  <a:ext uri="{FF2B5EF4-FFF2-40B4-BE49-F238E27FC236}">
                    <a16:creationId xmlns:a16="http://schemas.microsoft.com/office/drawing/2014/main" xmlns="" id="{D42A1AC9-C129-400A-881E-5AAB5FF7F679}"/>
                  </a:ext>
                </a:extLst>
              </p:cNvPr>
              <p:cNvSpPr txBox="1"/>
              <p:nvPr/>
            </p:nvSpPr>
            <p:spPr>
              <a:xfrm>
                <a:off x="7297132" y="3746502"/>
                <a:ext cx="1194077" cy="507831"/>
              </a:xfrm>
              <a:prstGeom prst="rect">
                <a:avLst/>
              </a:prstGeom>
              <a:noFill/>
            </p:spPr>
            <p:txBody>
              <a:bodyPr wrap="square" rtlCol="0">
                <a:spAutoFit/>
              </a:bodyPr>
              <a:lstStyle/>
              <a:p>
                <a:pPr algn="ctr"/>
                <a:r>
                  <a:rPr lang="en-US" sz="1350" b="1" dirty="0">
                    <a:solidFill>
                      <a:srgbClr val="FF0000"/>
                    </a:solidFill>
                  </a:rPr>
                  <a:t>Calibrator test mixtures</a:t>
                </a:r>
              </a:p>
            </p:txBody>
          </p:sp>
        </p:grpSp>
      </p:grpSp>
      <p:sp>
        <p:nvSpPr>
          <p:cNvPr id="71" name="Title 1">
            <a:extLst>
              <a:ext uri="{FF2B5EF4-FFF2-40B4-BE49-F238E27FC236}">
                <a16:creationId xmlns:a16="http://schemas.microsoft.com/office/drawing/2014/main" xmlns="" id="{7F858D93-2794-4519-8DAA-7711BE27D9A0}"/>
              </a:ext>
            </a:extLst>
          </p:cNvPr>
          <p:cNvSpPr>
            <a:spLocks noGrp="1"/>
          </p:cNvSpPr>
          <p:nvPr>
            <p:ph type="title"/>
          </p:nvPr>
        </p:nvSpPr>
        <p:spPr>
          <a:xfrm>
            <a:off x="-76200" y="-152400"/>
            <a:ext cx="9296400" cy="1143000"/>
          </a:xfrm>
        </p:spPr>
        <p:txBody>
          <a:bodyPr>
            <a:normAutofit/>
          </a:bodyPr>
          <a:lstStyle/>
          <a:p>
            <a:r>
              <a:rPr lang="en-US" sz="2800" b="1" dirty="0">
                <a:solidFill>
                  <a:srgbClr val="426D95"/>
                </a:solidFill>
              </a:rPr>
              <a:t>NIST Strategy for Reference Material Spike-In Mixtures for LB</a:t>
            </a:r>
          </a:p>
        </p:txBody>
      </p:sp>
      <p:sp>
        <p:nvSpPr>
          <p:cNvPr id="4" name="TextBox 3">
            <a:extLst>
              <a:ext uri="{FF2B5EF4-FFF2-40B4-BE49-F238E27FC236}">
                <a16:creationId xmlns:a16="http://schemas.microsoft.com/office/drawing/2014/main" xmlns="" id="{5D9FA869-E715-449B-958E-79F8604C32C5}"/>
              </a:ext>
            </a:extLst>
          </p:cNvPr>
          <p:cNvSpPr txBox="1"/>
          <p:nvPr/>
        </p:nvSpPr>
        <p:spPr>
          <a:xfrm>
            <a:off x="1371600" y="685800"/>
            <a:ext cx="6642011" cy="400110"/>
          </a:xfrm>
          <a:prstGeom prst="rect">
            <a:avLst/>
          </a:prstGeom>
          <a:noFill/>
        </p:spPr>
        <p:txBody>
          <a:bodyPr wrap="none" rtlCol="0">
            <a:spAutoFit/>
          </a:bodyPr>
          <a:lstStyle/>
          <a:p>
            <a:r>
              <a:rPr lang="en-US" sz="2000" b="1" dirty="0"/>
              <a:t>Custom markers for reference materials to support discovery</a:t>
            </a:r>
          </a:p>
        </p:txBody>
      </p:sp>
    </p:spTree>
    <p:extLst>
      <p:ext uri="{BB962C8B-B14F-4D97-AF65-F5344CB8AC3E}">
        <p14:creationId xmlns:p14="http://schemas.microsoft.com/office/powerpoint/2010/main" val="244950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rPr>
              <a:t>IV. Future Work</a:t>
            </a:r>
          </a:p>
        </p:txBody>
      </p:sp>
      <p:sp>
        <p:nvSpPr>
          <p:cNvPr id="3" name="Content Placeholder 2"/>
          <p:cNvSpPr>
            <a:spLocks noGrp="1"/>
          </p:cNvSpPr>
          <p:nvPr>
            <p:ph idx="1"/>
          </p:nvPr>
        </p:nvSpPr>
        <p:spPr>
          <a:xfrm>
            <a:off x="457200" y="1295401"/>
            <a:ext cx="8229600" cy="2819400"/>
          </a:xfrm>
        </p:spPr>
        <p:txBody>
          <a:bodyPr>
            <a:normAutofit lnSpcReduction="10000"/>
          </a:bodyPr>
          <a:lstStyle/>
          <a:p>
            <a:r>
              <a:rPr lang="en-US" sz="2400" dirty="0"/>
              <a:t>Quantitative Flow Cytometry </a:t>
            </a:r>
          </a:p>
          <a:p>
            <a:pPr lvl="1"/>
            <a:r>
              <a:rPr lang="en-US" sz="2400" b="1" dirty="0"/>
              <a:t>Standardization of Measurements of Exosomes for Cancer Diagnostics and Treatment</a:t>
            </a:r>
          </a:p>
          <a:p>
            <a:pPr lvl="1"/>
            <a:r>
              <a:rPr lang="en-US" sz="2400" dirty="0"/>
              <a:t>Assays for chronic lymphocytic leukemia </a:t>
            </a:r>
          </a:p>
          <a:p>
            <a:pPr lvl="1"/>
            <a:r>
              <a:rPr lang="en-US" sz="2400" dirty="0"/>
              <a:t>Measurement of myeloma markers during therapy</a:t>
            </a:r>
          </a:p>
          <a:p>
            <a:pPr lvl="1"/>
            <a:r>
              <a:rPr lang="en-US" sz="2400" dirty="0"/>
              <a:t>Assays for intracellular and secreted cytokines for therapy and biomanufacturing</a:t>
            </a:r>
          </a:p>
          <a:p>
            <a:pPr marL="457200" lvl="1" indent="0">
              <a:buNone/>
            </a:pPr>
            <a:endParaRPr lang="en-US" sz="2400" dirty="0"/>
          </a:p>
          <a:p>
            <a:pPr marL="457200" lvl="1" indent="0">
              <a:buNone/>
            </a:pPr>
            <a:endParaRPr lang="en-US" sz="2400" dirty="0"/>
          </a:p>
          <a:p>
            <a:pPr marL="457200" lvl="1" indent="0">
              <a:buNone/>
            </a:pPr>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xmlns="" id="{574D16D3-CDC0-470B-AF5D-62A6057900C2}"/>
              </a:ext>
            </a:extLst>
          </p:cNvPr>
          <p:cNvPicPr>
            <a:picLocks noChangeAspect="1"/>
          </p:cNvPicPr>
          <p:nvPr/>
        </p:nvPicPr>
        <p:blipFill>
          <a:blip r:embed="rId3" cstate="print">
            <a:extLst>
              <a:ext uri="{28A0092B-C50C-407E-A947-70E740481C1C}">
                <a14:useLocalDpi xmlns:a14="http://schemas.microsoft.com/office/drawing/2010/main" val="0"/>
              </a:ext>
            </a:extLst>
          </a:blip>
          <a:srcRect b="16725"/>
          <a:stretch>
            <a:fillRect/>
          </a:stretch>
        </p:blipFill>
        <p:spPr bwMode="auto">
          <a:xfrm>
            <a:off x="4038600" y="4343400"/>
            <a:ext cx="2073292" cy="243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1295400" y="6019800"/>
            <a:ext cx="3124200" cy="707886"/>
          </a:xfrm>
          <a:prstGeom prst="rect">
            <a:avLst/>
          </a:prstGeom>
          <a:noFill/>
        </p:spPr>
        <p:txBody>
          <a:bodyPr wrap="square" rtlCol="0">
            <a:spAutoFit/>
          </a:bodyPr>
          <a:lstStyle/>
          <a:p>
            <a:r>
              <a:rPr lang="en-US" sz="2000" dirty="0"/>
              <a:t>Lili Wang, Project Leader, Flow Cytometry</a:t>
            </a:r>
          </a:p>
        </p:txBody>
      </p:sp>
    </p:spTree>
    <p:extLst>
      <p:ext uri="{BB962C8B-B14F-4D97-AF65-F5344CB8AC3E}">
        <p14:creationId xmlns:p14="http://schemas.microsoft.com/office/powerpoint/2010/main" val="114416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a:extLst>
              <a:ext uri="{FF2B5EF4-FFF2-40B4-BE49-F238E27FC236}">
                <a16:creationId xmlns:a16="http://schemas.microsoft.com/office/drawing/2014/main" xmlns="" id="{AAB0D185-F77F-492E-9BD3-43794257A0ED}"/>
              </a:ext>
            </a:extLst>
          </p:cNvPr>
          <p:cNvPicPr>
            <a:picLocks noChangeAspect="1"/>
          </p:cNvPicPr>
          <p:nvPr/>
        </p:nvPicPr>
        <p:blipFill rotWithShape="1">
          <a:blip r:embed="rId2">
            <a:extLst>
              <a:ext uri="{28A0092B-C50C-407E-A947-70E740481C1C}">
                <a14:useLocalDpi xmlns:a14="http://schemas.microsoft.com/office/drawing/2010/main" val="0"/>
              </a:ext>
            </a:extLst>
          </a:blip>
          <a:srcRect l="25345"/>
          <a:stretch/>
        </p:blipFill>
        <p:spPr>
          <a:xfrm>
            <a:off x="662700" y="2818351"/>
            <a:ext cx="3984806" cy="3009569"/>
          </a:xfrm>
          <a:prstGeom prst="rect">
            <a:avLst/>
          </a:prstGeom>
        </p:spPr>
      </p:pic>
      <p:sp>
        <p:nvSpPr>
          <p:cNvPr id="3" name="Title 1">
            <a:extLst>
              <a:ext uri="{FF2B5EF4-FFF2-40B4-BE49-F238E27FC236}">
                <a16:creationId xmlns:a16="http://schemas.microsoft.com/office/drawing/2014/main" xmlns="" id="{CD848B82-34AF-45C2-B7A9-F4420E960439}"/>
              </a:ext>
            </a:extLst>
          </p:cNvPr>
          <p:cNvSpPr txBox="1">
            <a:spLocks/>
          </p:cNvSpPr>
          <p:nvPr/>
        </p:nvSpPr>
        <p:spPr>
          <a:xfrm>
            <a:off x="0" y="152400"/>
            <a:ext cx="9124604" cy="7231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400" b="1" dirty="0">
                <a:solidFill>
                  <a:srgbClr val="426D95"/>
                </a:solidFill>
                <a:latin typeface="Calibri Light" panose="020F0302020204030204"/>
              </a:rPr>
              <a:t>Exosomes are extracellular vesicles (EV) carrying bioactive molecules with essential roles in intercellular communication and immune system modulation</a:t>
            </a:r>
          </a:p>
        </p:txBody>
      </p:sp>
      <p:sp>
        <p:nvSpPr>
          <p:cNvPr id="4" name="Rectangle 3">
            <a:extLst>
              <a:ext uri="{FF2B5EF4-FFF2-40B4-BE49-F238E27FC236}">
                <a16:creationId xmlns:a16="http://schemas.microsoft.com/office/drawing/2014/main" xmlns="" id="{603A05D7-BC78-4BE2-841D-70EFE9F4E321}"/>
              </a:ext>
            </a:extLst>
          </p:cNvPr>
          <p:cNvSpPr/>
          <p:nvPr/>
        </p:nvSpPr>
        <p:spPr>
          <a:xfrm>
            <a:off x="723207" y="5866300"/>
            <a:ext cx="3735940" cy="461665"/>
          </a:xfrm>
          <a:prstGeom prst="rect">
            <a:avLst/>
          </a:prstGeom>
        </p:spPr>
        <p:txBody>
          <a:bodyPr wrap="square">
            <a:spAutoFit/>
          </a:bodyPr>
          <a:lstStyle/>
          <a:p>
            <a:pPr algn="ctr" fontAlgn="auto">
              <a:spcBef>
                <a:spcPts val="0"/>
              </a:spcBef>
              <a:spcAft>
                <a:spcPts val="0"/>
              </a:spcAft>
            </a:pPr>
            <a:r>
              <a:rPr lang="en-US" sz="1200" dirty="0">
                <a:solidFill>
                  <a:srgbClr val="020202"/>
                </a:solidFill>
                <a:latin typeface="Arial" charset="0"/>
                <a:ea typeface="Arial" charset="0"/>
                <a:cs typeface="Arial" charset="0"/>
              </a:rPr>
              <a:t>Front. Oncol., 17 April 2012  </a:t>
            </a:r>
          </a:p>
          <a:p>
            <a:pPr algn="ctr" fontAlgn="auto">
              <a:spcBef>
                <a:spcPts val="0"/>
              </a:spcBef>
              <a:spcAft>
                <a:spcPts val="0"/>
              </a:spcAft>
            </a:pPr>
            <a:r>
              <a:rPr lang="en-US" sz="1200" dirty="0">
                <a:solidFill>
                  <a:srgbClr val="020202"/>
                </a:solidFill>
                <a:latin typeface="Arial" charset="0"/>
                <a:ea typeface="Arial" charset="0"/>
                <a:cs typeface="Arial" charset="0"/>
                <a:hlinkClick r:id="rId3"/>
              </a:rPr>
              <a:t>http://dx.doi.org/10.3389/fonc.2012.00038</a:t>
            </a:r>
            <a:endParaRPr lang="en-US" sz="1200" dirty="0">
              <a:solidFill>
                <a:srgbClr val="020202"/>
              </a:solidFill>
              <a:latin typeface="Arial" charset="0"/>
              <a:ea typeface="Arial" charset="0"/>
              <a:cs typeface="Arial" charset="0"/>
            </a:endParaRPr>
          </a:p>
        </p:txBody>
      </p:sp>
      <p:graphicFrame>
        <p:nvGraphicFramePr>
          <p:cNvPr id="9" name="Table 8">
            <a:extLst>
              <a:ext uri="{FF2B5EF4-FFF2-40B4-BE49-F238E27FC236}">
                <a16:creationId xmlns:a16="http://schemas.microsoft.com/office/drawing/2014/main" xmlns="" id="{481B070A-49A9-4997-AB60-10547EBAF7AA}"/>
              </a:ext>
            </a:extLst>
          </p:cNvPr>
          <p:cNvGraphicFramePr>
            <a:graphicFrameLocks noGrp="1"/>
          </p:cNvGraphicFramePr>
          <p:nvPr>
            <p:extLst/>
          </p:nvPr>
        </p:nvGraphicFramePr>
        <p:xfrm>
          <a:off x="647700" y="1193913"/>
          <a:ext cx="7848599" cy="1163847"/>
        </p:xfrm>
        <a:graphic>
          <a:graphicData uri="http://schemas.openxmlformats.org/drawingml/2006/table">
            <a:tbl>
              <a:tblPr firstRow="1" bandRow="1">
                <a:tableStyleId>{7DF18680-E054-41AD-8BC1-D1AEF772440D}</a:tableStyleId>
              </a:tblPr>
              <a:tblGrid>
                <a:gridCol w="792480">
                  <a:extLst>
                    <a:ext uri="{9D8B030D-6E8A-4147-A177-3AD203B41FA5}">
                      <a16:colId xmlns:a16="http://schemas.microsoft.com/office/drawing/2014/main" xmlns="" val="3575420883"/>
                    </a:ext>
                  </a:extLst>
                </a:gridCol>
                <a:gridCol w="1950720">
                  <a:extLst>
                    <a:ext uri="{9D8B030D-6E8A-4147-A177-3AD203B41FA5}">
                      <a16:colId xmlns:a16="http://schemas.microsoft.com/office/drawing/2014/main" xmlns="" val="675856365"/>
                    </a:ext>
                  </a:extLst>
                </a:gridCol>
                <a:gridCol w="1638300">
                  <a:extLst>
                    <a:ext uri="{9D8B030D-6E8A-4147-A177-3AD203B41FA5}">
                      <a16:colId xmlns:a16="http://schemas.microsoft.com/office/drawing/2014/main" xmlns="" val="2775299454"/>
                    </a:ext>
                  </a:extLst>
                </a:gridCol>
                <a:gridCol w="1676400">
                  <a:extLst>
                    <a:ext uri="{9D8B030D-6E8A-4147-A177-3AD203B41FA5}">
                      <a16:colId xmlns:a16="http://schemas.microsoft.com/office/drawing/2014/main" xmlns="" val="1088040943"/>
                    </a:ext>
                  </a:extLst>
                </a:gridCol>
                <a:gridCol w="1790699">
                  <a:extLst>
                    <a:ext uri="{9D8B030D-6E8A-4147-A177-3AD203B41FA5}">
                      <a16:colId xmlns:a16="http://schemas.microsoft.com/office/drawing/2014/main" xmlns="" val="3882531072"/>
                    </a:ext>
                  </a:extLst>
                </a:gridCol>
              </a:tblGrid>
              <a:tr h="278761">
                <a:tc>
                  <a:txBody>
                    <a:bodyPr/>
                    <a:lstStyle/>
                    <a:p>
                      <a:pPr algn="ctr"/>
                      <a:r>
                        <a:rPr lang="en-US" sz="1400" dirty="0"/>
                        <a:t>Size</a:t>
                      </a:r>
                    </a:p>
                  </a:txBody>
                  <a:tcPr/>
                </a:tc>
                <a:tc>
                  <a:txBody>
                    <a:bodyPr/>
                    <a:lstStyle/>
                    <a:p>
                      <a:pPr algn="ctr"/>
                      <a:r>
                        <a:rPr lang="en-US" sz="1400" dirty="0"/>
                        <a:t>Origin</a:t>
                      </a:r>
                    </a:p>
                  </a:txBody>
                  <a:tcPr/>
                </a:tc>
                <a:tc>
                  <a:txBody>
                    <a:bodyPr/>
                    <a:lstStyle/>
                    <a:p>
                      <a:pPr algn="ctr"/>
                      <a:r>
                        <a:rPr lang="en-US" sz="1400" dirty="0"/>
                        <a:t>Composition</a:t>
                      </a:r>
                    </a:p>
                  </a:txBody>
                  <a:tcPr/>
                </a:tc>
                <a:tc>
                  <a:txBody>
                    <a:bodyPr/>
                    <a:lstStyle/>
                    <a:p>
                      <a:pPr algn="ctr"/>
                      <a:r>
                        <a:rPr lang="en-US" sz="1400" dirty="0"/>
                        <a:t>Functions</a:t>
                      </a:r>
                    </a:p>
                  </a:txBody>
                  <a:tcPr/>
                </a:tc>
                <a:tc>
                  <a:txBody>
                    <a:bodyPr/>
                    <a:lstStyle/>
                    <a:p>
                      <a:pPr algn="ctr"/>
                      <a:r>
                        <a:rPr lang="en-US" sz="1400" dirty="0"/>
                        <a:t>Application</a:t>
                      </a:r>
                    </a:p>
                  </a:txBody>
                  <a:tcPr/>
                </a:tc>
                <a:extLst>
                  <a:ext uri="{0D108BD9-81ED-4DB2-BD59-A6C34878D82A}">
                    <a16:rowId xmlns:a16="http://schemas.microsoft.com/office/drawing/2014/main" xmlns="" val="624183690"/>
                  </a:ext>
                </a:extLst>
              </a:tr>
              <a:tr h="859047">
                <a:tc>
                  <a:txBody>
                    <a:bodyPr/>
                    <a:lstStyle/>
                    <a:p>
                      <a:pPr algn="ctr"/>
                      <a:r>
                        <a:rPr lang="en-US" sz="1200" dirty="0"/>
                        <a:t>50-150 nm</a:t>
                      </a:r>
                    </a:p>
                  </a:txBody>
                  <a:tcPr/>
                </a:tc>
                <a:tc>
                  <a:txBody>
                    <a:bodyPr/>
                    <a:lstStyle/>
                    <a:p>
                      <a:pPr algn="ctr"/>
                      <a:r>
                        <a:rPr lang="en-US" sz="1200" dirty="0"/>
                        <a:t>Intraluminal </a:t>
                      </a:r>
                      <a:r>
                        <a:rPr lang="en-US" sz="1200" dirty="0" err="1"/>
                        <a:t>multivesicular</a:t>
                      </a:r>
                      <a:r>
                        <a:rPr lang="en-US" sz="1200" dirty="0"/>
                        <a:t> bodies released directly into extracellular space from late endosomal vesicles </a:t>
                      </a:r>
                    </a:p>
                  </a:txBody>
                  <a:tcPr/>
                </a:tc>
                <a:tc>
                  <a:txBody>
                    <a:bodyPr/>
                    <a:lstStyle/>
                    <a:p>
                      <a:pPr algn="ctr"/>
                      <a:r>
                        <a:rPr lang="en-US" sz="1200" dirty="0"/>
                        <a:t>microRNA</a:t>
                      </a:r>
                    </a:p>
                    <a:p>
                      <a:pPr algn="ctr"/>
                      <a:r>
                        <a:rPr lang="en-US" sz="1200" dirty="0"/>
                        <a:t>mRNA</a:t>
                      </a:r>
                    </a:p>
                    <a:p>
                      <a:pPr algn="ctr"/>
                      <a:r>
                        <a:rPr lang="en-US" sz="1200" dirty="0"/>
                        <a:t>Proteins</a:t>
                      </a:r>
                    </a:p>
                    <a:p>
                      <a:pPr algn="ctr"/>
                      <a:r>
                        <a:rPr lang="en-US" sz="1200" dirty="0"/>
                        <a:t>lipids</a:t>
                      </a:r>
                    </a:p>
                  </a:txBody>
                  <a:tcPr/>
                </a:tc>
                <a:tc>
                  <a:txBody>
                    <a:bodyPr/>
                    <a:lstStyle/>
                    <a:p>
                      <a:pPr algn="ctr"/>
                      <a:r>
                        <a:rPr lang="en-US" sz="1200" dirty="0"/>
                        <a:t>Intercellular communication and immune system modulation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2B89FF"/>
                          </a:solidFill>
                        </a:rPr>
                        <a:t>Cancer Diagnostics</a:t>
                      </a:r>
                      <a:endParaRPr lang="en-US" sz="1200" dirty="0">
                        <a:solidFill>
                          <a:srgbClr val="FF0000"/>
                        </a:solidFill>
                      </a:endParaRPr>
                    </a:p>
                    <a:p>
                      <a:pPr algn="ctr"/>
                      <a:r>
                        <a:rPr lang="en-US" sz="1200" dirty="0">
                          <a:solidFill>
                            <a:srgbClr val="FF0000"/>
                          </a:solidFill>
                        </a:rPr>
                        <a:t>Predictor for anti-tumor adaptive treatments</a:t>
                      </a:r>
                    </a:p>
                    <a:p>
                      <a:pPr algn="ctr"/>
                      <a:r>
                        <a:rPr lang="en-US" sz="1200" dirty="0"/>
                        <a:t>Therapeutics</a:t>
                      </a:r>
                    </a:p>
                  </a:txBody>
                  <a:tcPr/>
                </a:tc>
                <a:extLst>
                  <a:ext uri="{0D108BD9-81ED-4DB2-BD59-A6C34878D82A}">
                    <a16:rowId xmlns:a16="http://schemas.microsoft.com/office/drawing/2014/main" xmlns="" val="2058002179"/>
                  </a:ext>
                </a:extLst>
              </a:tr>
            </a:tbl>
          </a:graphicData>
        </a:graphic>
      </p:graphicFrame>
      <p:pic>
        <p:nvPicPr>
          <p:cNvPr id="5" name="Picture 4">
            <a:extLst>
              <a:ext uri="{FF2B5EF4-FFF2-40B4-BE49-F238E27FC236}">
                <a16:creationId xmlns:a16="http://schemas.microsoft.com/office/drawing/2014/main" xmlns="" id="{B8183850-2A93-4505-9D61-6E0380D6C93E}"/>
              </a:ext>
            </a:extLst>
          </p:cNvPr>
          <p:cNvPicPr>
            <a:picLocks noChangeAspect="1"/>
          </p:cNvPicPr>
          <p:nvPr/>
        </p:nvPicPr>
        <p:blipFill>
          <a:blip r:embed="rId4"/>
          <a:stretch>
            <a:fillRect/>
          </a:stretch>
        </p:blipFill>
        <p:spPr>
          <a:xfrm>
            <a:off x="4876800" y="2570432"/>
            <a:ext cx="3735940" cy="3426409"/>
          </a:xfrm>
          <a:prstGeom prst="rect">
            <a:avLst/>
          </a:prstGeom>
        </p:spPr>
      </p:pic>
      <p:sp>
        <p:nvSpPr>
          <p:cNvPr id="7" name="Rectangle 6">
            <a:extLst>
              <a:ext uri="{FF2B5EF4-FFF2-40B4-BE49-F238E27FC236}">
                <a16:creationId xmlns:a16="http://schemas.microsoft.com/office/drawing/2014/main" xmlns="" id="{7AF7C838-038B-4AC2-9300-EFAE524F0773}"/>
              </a:ext>
            </a:extLst>
          </p:cNvPr>
          <p:cNvSpPr/>
          <p:nvPr/>
        </p:nvSpPr>
        <p:spPr>
          <a:xfrm>
            <a:off x="4658531" y="5996841"/>
            <a:ext cx="3735940" cy="461665"/>
          </a:xfrm>
          <a:prstGeom prst="rect">
            <a:avLst/>
          </a:prstGeom>
        </p:spPr>
        <p:txBody>
          <a:bodyPr wrap="square">
            <a:spAutoFit/>
          </a:bodyPr>
          <a:lstStyle/>
          <a:p>
            <a:pPr algn="ctr" fontAlgn="auto">
              <a:spcBef>
                <a:spcPts val="0"/>
              </a:spcBef>
              <a:spcAft>
                <a:spcPts val="0"/>
              </a:spcAft>
            </a:pPr>
            <a:r>
              <a:rPr lang="en-US" sz="1200" dirty="0">
                <a:solidFill>
                  <a:srgbClr val="020202"/>
                </a:solidFill>
                <a:latin typeface="Arial" charset="0"/>
                <a:ea typeface="Arial" charset="0"/>
                <a:cs typeface="Arial" charset="0"/>
              </a:rPr>
              <a:t>Nature, 16 August 2018  </a:t>
            </a:r>
          </a:p>
          <a:p>
            <a:pPr algn="ctr" fontAlgn="auto">
              <a:spcBef>
                <a:spcPts val="0"/>
              </a:spcBef>
              <a:spcAft>
                <a:spcPts val="0"/>
              </a:spcAft>
            </a:pPr>
            <a:r>
              <a:rPr lang="en-US" sz="1200" dirty="0">
                <a:solidFill>
                  <a:srgbClr val="020202"/>
                </a:solidFill>
                <a:latin typeface="Arial" charset="0"/>
                <a:ea typeface="Arial" charset="0"/>
                <a:cs typeface="Arial" charset="0"/>
                <a:hlinkClick r:id="rId5"/>
              </a:rPr>
              <a:t>https://doi.org/10.1038/s41586-018-0392-8</a:t>
            </a:r>
            <a:r>
              <a:rPr lang="en-US" sz="1200" dirty="0">
                <a:solidFill>
                  <a:srgbClr val="020202"/>
                </a:solidFill>
                <a:latin typeface="Arial" charset="0"/>
                <a:ea typeface="Arial" charset="0"/>
                <a:cs typeface="Arial" charset="0"/>
              </a:rPr>
              <a:t> </a:t>
            </a:r>
          </a:p>
        </p:txBody>
      </p:sp>
    </p:spTree>
    <p:extLst>
      <p:ext uri="{BB962C8B-B14F-4D97-AF65-F5344CB8AC3E}">
        <p14:creationId xmlns:p14="http://schemas.microsoft.com/office/powerpoint/2010/main" val="128125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0E8FF49-B040-47CF-B5B7-185F8916F970}"/>
              </a:ext>
            </a:extLst>
          </p:cNvPr>
          <p:cNvSpPr/>
          <p:nvPr/>
        </p:nvSpPr>
        <p:spPr>
          <a:xfrm>
            <a:off x="304800" y="304800"/>
            <a:ext cx="8534400" cy="830997"/>
          </a:xfrm>
          <a:prstGeom prst="rect">
            <a:avLst/>
          </a:prstGeom>
        </p:spPr>
        <p:txBody>
          <a:bodyPr wrap="square">
            <a:spAutoFit/>
          </a:bodyPr>
          <a:lstStyle/>
          <a:p>
            <a:pPr algn="ctr"/>
            <a:r>
              <a:rPr lang="en-US" sz="2400" b="1" dirty="0">
                <a:solidFill>
                  <a:srgbClr val="426D95"/>
                </a:solidFill>
              </a:rPr>
              <a:t>Strategies for Developing Reference Materials and Procedures for Reliable Exosome Measurement Using Flow Cytometry</a:t>
            </a:r>
          </a:p>
        </p:txBody>
      </p:sp>
      <p:sp>
        <p:nvSpPr>
          <p:cNvPr id="3" name="Content Placeholder 2">
            <a:extLst>
              <a:ext uri="{FF2B5EF4-FFF2-40B4-BE49-F238E27FC236}">
                <a16:creationId xmlns:a16="http://schemas.microsoft.com/office/drawing/2014/main" xmlns="" id="{7D50E008-1795-46BE-8980-F55EED11F24E}"/>
              </a:ext>
            </a:extLst>
          </p:cNvPr>
          <p:cNvSpPr txBox="1">
            <a:spLocks/>
          </p:cNvSpPr>
          <p:nvPr/>
        </p:nvSpPr>
        <p:spPr>
          <a:xfrm>
            <a:off x="1064029" y="1219200"/>
            <a:ext cx="7394171" cy="5334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000" b="1" dirty="0">
                <a:solidFill>
                  <a:srgbClr val="002060"/>
                </a:solidFill>
              </a:rPr>
              <a:t>Size, concentration, and fluorescence intensity calibration materials for characterizing scattering and fluorescence detection sensitivity of flow cytometers:</a:t>
            </a:r>
            <a:endParaRPr lang="en-US" sz="2000" b="1" i="1" dirty="0">
              <a:solidFill>
                <a:srgbClr val="002060"/>
              </a:solidFill>
              <a:ea typeface="Verdana" panose="020B0604030504040204" pitchFamily="34" charset="0"/>
              <a:cs typeface="Verdana" panose="020B0604030504040204" pitchFamily="34" charset="0"/>
            </a:endParaRPr>
          </a:p>
          <a:p>
            <a:pPr lvl="2" fontAlgn="auto">
              <a:spcAft>
                <a:spcPts val="0"/>
              </a:spcAft>
            </a:pPr>
            <a:r>
              <a:rPr lang="en-US" sz="1800" b="1" dirty="0">
                <a:solidFill>
                  <a:srgbClr val="002060"/>
                </a:solidFill>
                <a:ea typeface="Verdana" panose="020B0604030504040204" pitchFamily="34" charset="0"/>
                <a:cs typeface="Verdana" panose="020B0604030504040204" pitchFamily="34" charset="0"/>
                <a:sym typeface="Wingdings" panose="05000000000000000000" pitchFamily="2" charset="2"/>
              </a:rPr>
              <a:t>EVs  Refractive Index 1.37 - 1.39</a:t>
            </a:r>
            <a:endParaRPr lang="en-US" sz="1800" b="1" dirty="0">
              <a:solidFill>
                <a:srgbClr val="002060"/>
              </a:solidFill>
              <a:ea typeface="Verdana" panose="020B0604030504040204" pitchFamily="34" charset="0"/>
              <a:cs typeface="Verdana" panose="020B0604030504040204" pitchFamily="34" charset="0"/>
            </a:endParaRPr>
          </a:p>
          <a:p>
            <a:pPr lvl="2" fontAlgn="auto">
              <a:spcAft>
                <a:spcPts val="0"/>
              </a:spcAft>
            </a:pPr>
            <a:r>
              <a:rPr lang="en-US" sz="1800" b="1" dirty="0">
                <a:solidFill>
                  <a:srgbClr val="002060"/>
                </a:solidFill>
                <a:ea typeface="Verdana" panose="020B0604030504040204" pitchFamily="34" charset="0"/>
                <a:cs typeface="Verdana" panose="020B0604030504040204" pitchFamily="34" charset="0"/>
              </a:rPr>
              <a:t>Polystyrene (PS) </a:t>
            </a:r>
            <a:r>
              <a:rPr lang="en-US" sz="1800" b="1" dirty="0">
                <a:solidFill>
                  <a:srgbClr val="002060"/>
                </a:solidFill>
                <a:ea typeface="Verdana" panose="020B0604030504040204" pitchFamily="34" charset="0"/>
                <a:cs typeface="Verdana" panose="020B0604030504040204" pitchFamily="34" charset="0"/>
                <a:sym typeface="Wingdings" panose="05000000000000000000" pitchFamily="2" charset="2"/>
              </a:rPr>
              <a:t> Refractive Index 1.59</a:t>
            </a:r>
          </a:p>
          <a:p>
            <a:pPr lvl="2" fontAlgn="auto">
              <a:spcAft>
                <a:spcPts val="0"/>
              </a:spcAft>
            </a:pPr>
            <a:r>
              <a:rPr lang="en-US" sz="1800" b="1" dirty="0">
                <a:solidFill>
                  <a:srgbClr val="002060"/>
                </a:solidFill>
                <a:ea typeface="Verdana" panose="020B0604030504040204" pitchFamily="34" charset="0"/>
                <a:cs typeface="Verdana" panose="020B0604030504040204" pitchFamily="34" charset="0"/>
                <a:sym typeface="Wingdings" panose="05000000000000000000" pitchFamily="2" charset="2"/>
              </a:rPr>
              <a:t>Silica nanoparticles (SiO</a:t>
            </a:r>
            <a:r>
              <a:rPr lang="en-US" sz="1800" b="1" baseline="-25000" dirty="0">
                <a:solidFill>
                  <a:srgbClr val="002060"/>
                </a:solidFill>
                <a:ea typeface="Verdana" panose="020B0604030504040204" pitchFamily="34" charset="0"/>
                <a:cs typeface="Verdana" panose="020B0604030504040204" pitchFamily="34" charset="0"/>
                <a:sym typeface="Wingdings" panose="05000000000000000000" pitchFamily="2" charset="2"/>
              </a:rPr>
              <a:t>2</a:t>
            </a:r>
            <a:r>
              <a:rPr lang="en-US" sz="1800" b="1" dirty="0">
                <a:solidFill>
                  <a:srgbClr val="002060"/>
                </a:solidFill>
                <a:ea typeface="Verdana" panose="020B0604030504040204" pitchFamily="34" charset="0"/>
                <a:cs typeface="Verdana" panose="020B0604030504040204" pitchFamily="34" charset="0"/>
                <a:sym typeface="Wingdings" panose="05000000000000000000" pitchFamily="2" charset="2"/>
              </a:rPr>
              <a:t>)  Refractive Index 1.45 – 1.54</a:t>
            </a:r>
          </a:p>
          <a:p>
            <a:pPr lvl="2" fontAlgn="auto">
              <a:spcAft>
                <a:spcPts val="0"/>
              </a:spcAft>
            </a:pPr>
            <a:r>
              <a:rPr lang="en-US" sz="1800" b="1" dirty="0">
                <a:solidFill>
                  <a:srgbClr val="002060"/>
                </a:solidFill>
                <a:ea typeface="Verdana" panose="020B0604030504040204" pitchFamily="34" charset="0"/>
                <a:cs typeface="Verdana" panose="020B0604030504040204" pitchFamily="34" charset="0"/>
                <a:sym typeface="Wingdings" panose="05000000000000000000" pitchFamily="2" charset="2"/>
              </a:rPr>
              <a:t>Liposomes  Refractive Index 1.36 - 1.39</a:t>
            </a:r>
          </a:p>
          <a:p>
            <a:pPr lvl="2" fontAlgn="auto">
              <a:spcAft>
                <a:spcPts val="0"/>
              </a:spcAft>
            </a:pPr>
            <a:endParaRPr lang="en-US" sz="1200" b="1" dirty="0">
              <a:solidFill>
                <a:srgbClr val="002060"/>
              </a:solidFill>
              <a:ea typeface="Verdana" panose="020B0604030504040204" pitchFamily="34" charset="0"/>
              <a:cs typeface="Verdana" panose="020B0604030504040204" pitchFamily="34" charset="0"/>
              <a:sym typeface="Wingdings" panose="05000000000000000000" pitchFamily="2" charset="2"/>
            </a:endParaRPr>
          </a:p>
          <a:p>
            <a:pPr fontAlgn="auto">
              <a:spcAft>
                <a:spcPts val="0"/>
              </a:spcAft>
            </a:pPr>
            <a:r>
              <a:rPr lang="en-US" sz="2000" b="1" dirty="0">
                <a:solidFill>
                  <a:srgbClr val="002060"/>
                </a:solidFill>
                <a:ea typeface="Verdana" panose="020B0604030504040204" pitchFamily="34" charset="0"/>
                <a:cs typeface="Verdana" panose="020B0604030504040204" pitchFamily="34" charset="0"/>
              </a:rPr>
              <a:t>Exosome reference materials for fit-for-purpose applications (exosomes from various cancers).</a:t>
            </a:r>
          </a:p>
          <a:p>
            <a:pPr fontAlgn="auto">
              <a:spcAft>
                <a:spcPts val="0"/>
              </a:spcAft>
            </a:pPr>
            <a:endParaRPr lang="en-US" sz="1200" b="1" dirty="0">
              <a:solidFill>
                <a:srgbClr val="002060"/>
              </a:solidFill>
              <a:ea typeface="Verdana" panose="020B0604030504040204" pitchFamily="34" charset="0"/>
              <a:cs typeface="Verdana" panose="020B0604030504040204" pitchFamily="34" charset="0"/>
            </a:endParaRPr>
          </a:p>
          <a:p>
            <a:pPr fontAlgn="auto">
              <a:spcAft>
                <a:spcPts val="0"/>
              </a:spcAft>
            </a:pPr>
            <a:r>
              <a:rPr lang="en-US" sz="2000" b="1" dirty="0">
                <a:solidFill>
                  <a:srgbClr val="002060"/>
                </a:solidFill>
                <a:ea typeface="Verdana" panose="020B0604030504040204" pitchFamily="34" charset="0"/>
                <a:cs typeface="Verdana" panose="020B0604030504040204" pitchFamily="34" charset="0"/>
              </a:rPr>
              <a:t>Building an ultra-sensitive quantum flow cytometer for exosome detection and enumeration.  </a:t>
            </a:r>
          </a:p>
          <a:p>
            <a:pPr fontAlgn="auto">
              <a:spcAft>
                <a:spcPts val="0"/>
              </a:spcAft>
            </a:pPr>
            <a:endParaRPr lang="en-US" sz="1200" b="1" dirty="0">
              <a:solidFill>
                <a:srgbClr val="002060"/>
              </a:solidFill>
              <a:ea typeface="Verdana" panose="020B0604030504040204" pitchFamily="34" charset="0"/>
              <a:cs typeface="Verdana" panose="020B0604030504040204" pitchFamily="34" charset="0"/>
            </a:endParaRPr>
          </a:p>
          <a:p>
            <a:pPr fontAlgn="auto">
              <a:spcAft>
                <a:spcPts val="0"/>
              </a:spcAft>
            </a:pPr>
            <a:r>
              <a:rPr lang="en-US" sz="2000" b="1" dirty="0">
                <a:solidFill>
                  <a:srgbClr val="002060"/>
                </a:solidFill>
              </a:rPr>
              <a:t>Development of reference methods/procedures for reliable flow analysis of exosomes that incorporate cytometer calibration, counting, and exosome reference materials. </a:t>
            </a:r>
          </a:p>
          <a:p>
            <a:pPr fontAlgn="auto">
              <a:spcAft>
                <a:spcPts val="0"/>
              </a:spcAft>
            </a:pPr>
            <a:endParaRPr lang="en-US" sz="1800" b="1" dirty="0">
              <a:solidFill>
                <a:srgbClr val="002060"/>
              </a:solidFill>
              <a:ea typeface="Verdana" panose="020B0604030504040204" pitchFamily="34" charset="0"/>
              <a:cs typeface="Verdana" panose="020B0604030504040204" pitchFamily="34" charset="0"/>
            </a:endParaRPr>
          </a:p>
          <a:p>
            <a:pPr lvl="2" fontAlgn="auto">
              <a:spcAft>
                <a:spcPts val="0"/>
              </a:spcAft>
            </a:pPr>
            <a:endParaRPr lang="en-US" sz="1500" dirty="0"/>
          </a:p>
        </p:txBody>
      </p:sp>
      <p:pic>
        <p:nvPicPr>
          <p:cNvPr id="4" name="Picture 3">
            <a:extLst>
              <a:ext uri="{FF2B5EF4-FFF2-40B4-BE49-F238E27FC236}">
                <a16:creationId xmlns:a16="http://schemas.microsoft.com/office/drawing/2014/main" xmlns="" id="{10DAC5FB-173F-43AB-B75E-F7508B4CAC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819400"/>
            <a:ext cx="280208" cy="29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 id="{58764A4F-E47A-44AE-A84B-34C669CC56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137329"/>
            <a:ext cx="280208" cy="29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29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497"/>
            <a:ext cx="8763000" cy="1143000"/>
          </a:xfrm>
        </p:spPr>
        <p:txBody>
          <a:bodyPr>
            <a:normAutofit/>
          </a:bodyPr>
          <a:lstStyle/>
          <a:p>
            <a:r>
              <a:rPr lang="en-US" sz="3200" b="1" dirty="0">
                <a:solidFill>
                  <a:schemeClr val="tx2"/>
                </a:solidFill>
              </a:rPr>
              <a:t>Summary:  Focus on Liquid Biopsy (LB)</a:t>
            </a:r>
          </a:p>
        </p:txBody>
      </p:sp>
      <p:sp>
        <p:nvSpPr>
          <p:cNvPr id="3" name="Content Placeholder 2"/>
          <p:cNvSpPr>
            <a:spLocks noGrp="1"/>
          </p:cNvSpPr>
          <p:nvPr>
            <p:ph idx="1"/>
          </p:nvPr>
        </p:nvSpPr>
        <p:spPr>
          <a:xfrm>
            <a:off x="1981200" y="1066800"/>
            <a:ext cx="6781800" cy="1905000"/>
          </a:xfrm>
        </p:spPr>
        <p:txBody>
          <a:bodyPr>
            <a:normAutofit/>
          </a:bodyPr>
          <a:lstStyle/>
          <a:p>
            <a:pPr marL="0" indent="0">
              <a:spcBef>
                <a:spcPts val="0"/>
              </a:spcBef>
              <a:buNone/>
            </a:pPr>
            <a:r>
              <a:rPr lang="en-US" sz="2400" b="1" dirty="0"/>
              <a:t>I.</a:t>
            </a:r>
            <a:r>
              <a:rPr lang="en-US" sz="2400" dirty="0"/>
              <a:t> Measurements of Tumor DNA </a:t>
            </a:r>
          </a:p>
          <a:p>
            <a:pPr marL="0" indent="0">
              <a:spcBef>
                <a:spcPts val="0"/>
              </a:spcBef>
              <a:buNone/>
            </a:pPr>
            <a:r>
              <a:rPr lang="en-US" sz="2400" b="1" dirty="0"/>
              <a:t>II.</a:t>
            </a:r>
            <a:r>
              <a:rPr lang="en-US" sz="2400" dirty="0"/>
              <a:t> Measurements of Methylated DNA</a:t>
            </a:r>
          </a:p>
          <a:p>
            <a:pPr marL="0" indent="0">
              <a:spcBef>
                <a:spcPts val="0"/>
              </a:spcBef>
              <a:buNone/>
            </a:pPr>
            <a:r>
              <a:rPr lang="en-US" sz="2400" b="1" dirty="0"/>
              <a:t>III.</a:t>
            </a:r>
            <a:r>
              <a:rPr lang="en-US" sz="2400" dirty="0"/>
              <a:t> Measurements of Gene Copy Number Variants</a:t>
            </a:r>
          </a:p>
          <a:p>
            <a:pPr marL="0" indent="0">
              <a:spcBef>
                <a:spcPts val="0"/>
              </a:spcBef>
              <a:buNone/>
            </a:pPr>
            <a:r>
              <a:rPr lang="en-US" sz="2400" b="1" dirty="0"/>
              <a:t>IV.</a:t>
            </a:r>
            <a:r>
              <a:rPr lang="en-US" sz="2400" dirty="0"/>
              <a:t> Future work with exosomes</a:t>
            </a:r>
          </a:p>
        </p:txBody>
      </p:sp>
      <p:sp>
        <p:nvSpPr>
          <p:cNvPr id="6" name="TextBox 5">
            <a:extLst>
              <a:ext uri="{FF2B5EF4-FFF2-40B4-BE49-F238E27FC236}">
                <a16:creationId xmlns:a16="http://schemas.microsoft.com/office/drawing/2014/main" xmlns="" id="{25A91056-01B6-41DA-8989-A0BB8D1F44DB}"/>
              </a:ext>
            </a:extLst>
          </p:cNvPr>
          <p:cNvSpPr txBox="1"/>
          <p:nvPr/>
        </p:nvSpPr>
        <p:spPr>
          <a:xfrm>
            <a:off x="120664" y="3352800"/>
            <a:ext cx="9057095" cy="461665"/>
          </a:xfrm>
          <a:prstGeom prst="rect">
            <a:avLst/>
          </a:prstGeom>
          <a:noFill/>
        </p:spPr>
        <p:txBody>
          <a:bodyPr wrap="none" rtlCol="0">
            <a:spAutoFit/>
          </a:bodyPr>
          <a:lstStyle/>
          <a:p>
            <a:r>
              <a:rPr lang="en-US" sz="2400" b="1" dirty="0">
                <a:solidFill>
                  <a:srgbClr val="426D95"/>
                </a:solidFill>
              </a:rPr>
              <a:t>Benefits to working with NIST to develop and test reference materials</a:t>
            </a:r>
          </a:p>
        </p:txBody>
      </p:sp>
      <p:sp>
        <p:nvSpPr>
          <p:cNvPr id="7" name="TextBox 6">
            <a:extLst>
              <a:ext uri="{FF2B5EF4-FFF2-40B4-BE49-F238E27FC236}">
                <a16:creationId xmlns:a16="http://schemas.microsoft.com/office/drawing/2014/main" xmlns="" id="{B385038E-BAE4-47DE-9E3C-F5F3489C3C51}"/>
              </a:ext>
            </a:extLst>
          </p:cNvPr>
          <p:cNvSpPr txBox="1"/>
          <p:nvPr/>
        </p:nvSpPr>
        <p:spPr>
          <a:xfrm flipH="1">
            <a:off x="609600" y="3810000"/>
            <a:ext cx="803148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NIST is engaged with the FDA and understands their criteria.</a:t>
            </a:r>
          </a:p>
          <a:p>
            <a:pPr marL="285750" indent="-285750">
              <a:buFont typeface="Arial" panose="020B0604020202020204" pitchFamily="34" charset="0"/>
              <a:buChar char="•"/>
            </a:pPr>
            <a:r>
              <a:rPr lang="en-US" dirty="0"/>
              <a:t>NIST engages industry that can produce relevant reference materials.</a:t>
            </a:r>
          </a:p>
          <a:p>
            <a:pPr marL="285750" indent="-285750">
              <a:buFont typeface="Arial" panose="020B0604020202020204" pitchFamily="34" charset="0"/>
              <a:buChar char="•"/>
            </a:pPr>
            <a:r>
              <a:rPr lang="en-US" dirty="0"/>
              <a:t>NIST has a well-established reputation for developing and validating materials and measurements that can lead to clinically important biomarkers. </a:t>
            </a:r>
          </a:p>
          <a:p>
            <a:pPr marL="285750" indent="-285750">
              <a:buFont typeface="Arial" panose="020B0604020202020204" pitchFamily="34" charset="0"/>
              <a:buChar char="•"/>
            </a:pPr>
            <a:r>
              <a:rPr lang="en-US" dirty="0"/>
              <a:t>NIST is not a regulatory agency, and we DO NOT impose standards.</a:t>
            </a:r>
          </a:p>
        </p:txBody>
      </p:sp>
    </p:spTree>
    <p:extLst>
      <p:ext uri="{BB962C8B-B14F-4D97-AF65-F5344CB8AC3E}">
        <p14:creationId xmlns:p14="http://schemas.microsoft.com/office/powerpoint/2010/main" val="284179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62600" y="1295400"/>
            <a:ext cx="4724400" cy="400110"/>
          </a:xfrm>
          <a:prstGeom prst="rect">
            <a:avLst/>
          </a:prstGeom>
          <a:noFill/>
        </p:spPr>
        <p:txBody>
          <a:bodyPr wrap="square" rtlCol="0">
            <a:spAutoFit/>
          </a:bodyPr>
          <a:lstStyle/>
          <a:p>
            <a:r>
              <a:rPr lang="en-US" sz="2000" dirty="0"/>
              <a:t>Hua-Jun He</a:t>
            </a:r>
          </a:p>
        </p:txBody>
      </p:sp>
      <p:pic>
        <p:nvPicPr>
          <p:cNvPr id="5" name="Picture 4">
            <a:extLst>
              <a:ext uri="{FF2B5EF4-FFF2-40B4-BE49-F238E27FC236}">
                <a16:creationId xmlns:a16="http://schemas.microsoft.com/office/drawing/2014/main" xmlns="" id="{431A9614-593D-4057-8EA2-6133754BDE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20" t="15216" r="45549" b="24510"/>
          <a:stretch/>
        </p:blipFill>
        <p:spPr>
          <a:xfrm>
            <a:off x="4935310" y="1828800"/>
            <a:ext cx="2551340" cy="2895600"/>
          </a:xfrm>
          <a:prstGeom prst="rect">
            <a:avLst/>
          </a:prstGeom>
        </p:spPr>
      </p:pic>
      <p:pic>
        <p:nvPicPr>
          <p:cNvPr id="14" name="Picture 13">
            <a:extLst>
              <a:ext uri="{FF2B5EF4-FFF2-40B4-BE49-F238E27FC236}">
                <a16:creationId xmlns:a16="http://schemas.microsoft.com/office/drawing/2014/main" xmlns="" id="{E83C2D07-2670-483C-921A-E6D55AFCBF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828800"/>
            <a:ext cx="2214717" cy="2909212"/>
          </a:xfrm>
          <a:prstGeom prst="rect">
            <a:avLst/>
          </a:prstGeom>
        </p:spPr>
      </p:pic>
      <p:sp>
        <p:nvSpPr>
          <p:cNvPr id="15" name="TextBox 14">
            <a:extLst>
              <a:ext uri="{FF2B5EF4-FFF2-40B4-BE49-F238E27FC236}">
                <a16:creationId xmlns:a16="http://schemas.microsoft.com/office/drawing/2014/main" xmlns="" id="{73126A10-DA23-4E58-B663-F25556C215ED}"/>
              </a:ext>
            </a:extLst>
          </p:cNvPr>
          <p:cNvSpPr txBox="1"/>
          <p:nvPr/>
        </p:nvSpPr>
        <p:spPr>
          <a:xfrm>
            <a:off x="2743200" y="381000"/>
            <a:ext cx="4572000" cy="523220"/>
          </a:xfrm>
          <a:prstGeom prst="rect">
            <a:avLst/>
          </a:prstGeom>
          <a:noFill/>
        </p:spPr>
        <p:txBody>
          <a:bodyPr wrap="square" rtlCol="0">
            <a:spAutoFit/>
          </a:bodyPr>
          <a:lstStyle/>
          <a:p>
            <a:r>
              <a:rPr lang="en-US" sz="2800" b="1" dirty="0">
                <a:solidFill>
                  <a:srgbClr val="426D95"/>
                </a:solidFill>
              </a:rPr>
              <a:t>NIST Technical Experts</a:t>
            </a:r>
          </a:p>
        </p:txBody>
      </p:sp>
      <p:sp>
        <p:nvSpPr>
          <p:cNvPr id="3" name="Rectangle 2">
            <a:extLst>
              <a:ext uri="{FF2B5EF4-FFF2-40B4-BE49-F238E27FC236}">
                <a16:creationId xmlns:a16="http://schemas.microsoft.com/office/drawing/2014/main" xmlns="" id="{2B31180E-3D84-4571-BD3D-5560D5D05BE0}"/>
              </a:ext>
            </a:extLst>
          </p:cNvPr>
          <p:cNvSpPr/>
          <p:nvPr/>
        </p:nvSpPr>
        <p:spPr>
          <a:xfrm>
            <a:off x="1371600" y="1371600"/>
            <a:ext cx="1439240" cy="369332"/>
          </a:xfrm>
          <a:prstGeom prst="rect">
            <a:avLst/>
          </a:prstGeom>
        </p:spPr>
        <p:txBody>
          <a:bodyPr wrap="none">
            <a:spAutoFit/>
          </a:bodyPr>
          <a:lstStyle/>
          <a:p>
            <a:r>
              <a:rPr lang="en-US" dirty="0"/>
              <a:t>Kenneth Cole</a:t>
            </a:r>
          </a:p>
        </p:txBody>
      </p:sp>
      <p:sp>
        <p:nvSpPr>
          <p:cNvPr id="10" name="TextBox 9">
            <a:extLst>
              <a:ext uri="{FF2B5EF4-FFF2-40B4-BE49-F238E27FC236}">
                <a16:creationId xmlns:a16="http://schemas.microsoft.com/office/drawing/2014/main" xmlns="" id="{E6977DF5-8ECC-4AB6-AC91-D0321DF99080}"/>
              </a:ext>
            </a:extLst>
          </p:cNvPr>
          <p:cNvSpPr txBox="1"/>
          <p:nvPr/>
        </p:nvSpPr>
        <p:spPr>
          <a:xfrm>
            <a:off x="3505200" y="5715000"/>
            <a:ext cx="1940531" cy="584775"/>
          </a:xfrm>
          <a:prstGeom prst="rect">
            <a:avLst/>
          </a:prstGeom>
          <a:noFill/>
        </p:spPr>
        <p:txBody>
          <a:bodyPr wrap="none" rtlCol="0">
            <a:spAutoFit/>
          </a:bodyPr>
          <a:lstStyle/>
          <a:p>
            <a:r>
              <a:rPr lang="en-US" sz="3200" b="1" dirty="0">
                <a:solidFill>
                  <a:schemeClr val="accent1">
                    <a:lumMod val="75000"/>
                  </a:schemeClr>
                </a:solidFill>
              </a:rPr>
              <a:t>Thank You</a:t>
            </a:r>
          </a:p>
        </p:txBody>
      </p:sp>
    </p:spTree>
    <p:extLst>
      <p:ext uri="{BB962C8B-B14F-4D97-AF65-F5344CB8AC3E}">
        <p14:creationId xmlns:p14="http://schemas.microsoft.com/office/powerpoint/2010/main" val="376072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ormAutofit/>
          </a:bodyPr>
          <a:lstStyle/>
          <a:p>
            <a:r>
              <a:rPr lang="en-US" sz="6000" dirty="0"/>
              <a:t>Supplemental Slides</a:t>
            </a:r>
          </a:p>
        </p:txBody>
      </p:sp>
    </p:spTree>
    <p:extLst>
      <p:ext uri="{BB962C8B-B14F-4D97-AF65-F5344CB8AC3E}">
        <p14:creationId xmlns:p14="http://schemas.microsoft.com/office/powerpoint/2010/main" val="25796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497"/>
            <a:ext cx="8763000" cy="1143000"/>
          </a:xfrm>
        </p:spPr>
        <p:txBody>
          <a:bodyPr>
            <a:normAutofit/>
          </a:bodyPr>
          <a:lstStyle/>
          <a:p>
            <a:r>
              <a:rPr lang="en-US" sz="3600" b="1" dirty="0">
                <a:solidFill>
                  <a:schemeClr val="tx2"/>
                </a:solidFill>
              </a:rPr>
              <a:t>Focus on Liquid Biopsy (LB)</a:t>
            </a:r>
          </a:p>
        </p:txBody>
      </p:sp>
      <p:sp>
        <p:nvSpPr>
          <p:cNvPr id="3" name="Content Placeholder 2"/>
          <p:cNvSpPr>
            <a:spLocks noGrp="1"/>
          </p:cNvSpPr>
          <p:nvPr>
            <p:ph idx="1"/>
          </p:nvPr>
        </p:nvSpPr>
        <p:spPr>
          <a:xfrm>
            <a:off x="1143000" y="2819400"/>
            <a:ext cx="8763000" cy="4525963"/>
          </a:xfrm>
        </p:spPr>
        <p:txBody>
          <a:bodyPr>
            <a:normAutofit/>
          </a:bodyPr>
          <a:lstStyle/>
          <a:p>
            <a:pPr marL="0" indent="0">
              <a:spcBef>
                <a:spcPts val="0"/>
              </a:spcBef>
              <a:spcAft>
                <a:spcPts val="1800"/>
              </a:spcAft>
              <a:buNone/>
            </a:pPr>
            <a:r>
              <a:rPr lang="en-US" sz="2400" b="1" dirty="0"/>
              <a:t>I.</a:t>
            </a:r>
            <a:r>
              <a:rPr lang="en-US" sz="2400" dirty="0"/>
              <a:t> Measurements of Tumor DNA in LB: reference materials / interlaboratory evaluation of measurement quality</a:t>
            </a:r>
          </a:p>
          <a:p>
            <a:pPr marL="0" indent="0">
              <a:spcBef>
                <a:spcPts val="0"/>
              </a:spcBef>
              <a:spcAft>
                <a:spcPts val="1800"/>
              </a:spcAft>
              <a:buNone/>
            </a:pPr>
            <a:r>
              <a:rPr lang="en-US" sz="2400" b="1" dirty="0"/>
              <a:t>II.</a:t>
            </a:r>
            <a:r>
              <a:rPr lang="en-US" sz="2400" dirty="0"/>
              <a:t> Measurements of Methylated DNA in LB</a:t>
            </a:r>
          </a:p>
          <a:p>
            <a:pPr marL="0" indent="0">
              <a:spcBef>
                <a:spcPts val="0"/>
              </a:spcBef>
              <a:spcAft>
                <a:spcPts val="1800"/>
              </a:spcAft>
              <a:buNone/>
            </a:pPr>
            <a:r>
              <a:rPr lang="en-US" sz="2400" b="1" dirty="0"/>
              <a:t>III.</a:t>
            </a:r>
            <a:r>
              <a:rPr lang="en-US" sz="2400" dirty="0"/>
              <a:t> Measurements of Gene Copy Number Variants in LB</a:t>
            </a:r>
          </a:p>
          <a:p>
            <a:pPr marL="0" indent="0">
              <a:spcBef>
                <a:spcPts val="0"/>
              </a:spcBef>
              <a:spcAft>
                <a:spcPts val="1800"/>
              </a:spcAft>
              <a:buNone/>
            </a:pPr>
            <a:r>
              <a:rPr lang="en-US" sz="2400" b="1" dirty="0"/>
              <a:t>IV.</a:t>
            </a:r>
            <a:r>
              <a:rPr lang="en-US" sz="2400" dirty="0"/>
              <a:t> Future work with exosomes</a:t>
            </a:r>
          </a:p>
        </p:txBody>
      </p:sp>
      <p:pic>
        <p:nvPicPr>
          <p:cNvPr id="4" name="Picture 3">
            <a:extLst>
              <a:ext uri="{FF2B5EF4-FFF2-40B4-BE49-F238E27FC236}">
                <a16:creationId xmlns:a16="http://schemas.microsoft.com/office/drawing/2014/main" xmlns="" id="{4CAD7255-C027-4700-8CD5-976F14A04D3D}"/>
              </a:ext>
            </a:extLst>
          </p:cNvPr>
          <p:cNvPicPr>
            <a:picLocks noChangeAspect="1"/>
          </p:cNvPicPr>
          <p:nvPr/>
        </p:nvPicPr>
        <p:blipFill>
          <a:blip r:embed="rId3"/>
          <a:stretch>
            <a:fillRect/>
          </a:stretch>
        </p:blipFill>
        <p:spPr>
          <a:xfrm>
            <a:off x="5715000" y="838200"/>
            <a:ext cx="3429000" cy="1398522"/>
          </a:xfrm>
          <a:prstGeom prst="rect">
            <a:avLst/>
          </a:prstGeom>
        </p:spPr>
      </p:pic>
      <p:sp>
        <p:nvSpPr>
          <p:cNvPr id="5" name="TextBox 4">
            <a:extLst>
              <a:ext uri="{FF2B5EF4-FFF2-40B4-BE49-F238E27FC236}">
                <a16:creationId xmlns:a16="http://schemas.microsoft.com/office/drawing/2014/main" xmlns="" id="{C5B4854D-9526-48DB-88DF-4B4D82ABC647}"/>
              </a:ext>
            </a:extLst>
          </p:cNvPr>
          <p:cNvSpPr txBox="1"/>
          <p:nvPr/>
        </p:nvSpPr>
        <p:spPr>
          <a:xfrm>
            <a:off x="3886200" y="6240087"/>
            <a:ext cx="4802725" cy="307777"/>
          </a:xfrm>
          <a:prstGeom prst="rect">
            <a:avLst/>
          </a:prstGeom>
          <a:noFill/>
        </p:spPr>
        <p:txBody>
          <a:bodyPr wrap="none" rtlCol="0">
            <a:spAutoFit/>
          </a:bodyPr>
          <a:lstStyle/>
          <a:p>
            <a:pPr lvl="1">
              <a:buFont typeface="Wingdings" pitchFamily="2" charset="2"/>
              <a:buChar char="Ø"/>
            </a:pPr>
            <a:r>
              <a:rPr lang="en-US" sz="1400"/>
              <a:t>Graphic: Huntsman Cancer Institute, University of Utah</a:t>
            </a:r>
            <a:endParaRPr lang="en-US" sz="1400" dirty="0"/>
          </a:p>
        </p:txBody>
      </p:sp>
    </p:spTree>
    <p:extLst>
      <p:ext uri="{BB962C8B-B14F-4D97-AF65-F5344CB8AC3E}">
        <p14:creationId xmlns:p14="http://schemas.microsoft.com/office/powerpoint/2010/main" val="5692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7692486-64E9-A548-9FEC-0EF85278E89B}"/>
              </a:ext>
            </a:extLst>
          </p:cNvPr>
          <p:cNvSpPr>
            <a:spLocks noGrp="1"/>
          </p:cNvSpPr>
          <p:nvPr>
            <p:ph type="sldNum" sz="quarter" idx="4"/>
          </p:nvPr>
        </p:nvSpPr>
        <p:spPr/>
        <p:txBody>
          <a:bodyPr/>
          <a:lstStyle/>
          <a:p>
            <a:pPr>
              <a:defRPr/>
            </a:pPr>
            <a:fld id="{521F8C44-ADED-4058-AB3C-F62A81135B90}" type="slidenum">
              <a:rPr lang="en-US" smtClean="0"/>
              <a:pPr>
                <a:defRPr/>
              </a:pPr>
              <a:t>20</a:t>
            </a:fld>
            <a:endParaRPr lang="en-US" dirty="0"/>
          </a:p>
        </p:txBody>
      </p:sp>
      <p:sp>
        <p:nvSpPr>
          <p:cNvPr id="12" name="Text Placeholder 2">
            <a:extLst>
              <a:ext uri="{FF2B5EF4-FFF2-40B4-BE49-F238E27FC236}">
                <a16:creationId xmlns:a16="http://schemas.microsoft.com/office/drawing/2014/main" xmlns="" id="{09185A4E-8725-FA46-8AF9-E1F47F4CB01F}"/>
              </a:ext>
            </a:extLst>
          </p:cNvPr>
          <p:cNvSpPr txBox="1">
            <a:spLocks/>
          </p:cNvSpPr>
          <p:nvPr/>
        </p:nvSpPr>
        <p:spPr bwMode="auto">
          <a:xfrm>
            <a:off x="2556194" y="995030"/>
            <a:ext cx="6457950" cy="128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defRPr sz="2400" kern="1200">
                <a:solidFill>
                  <a:schemeClr val="tx1"/>
                </a:solidFill>
                <a:latin typeface="Helvetica" pitchFamily="34" charset="0"/>
                <a:ea typeface="+mn-ea"/>
                <a:cs typeface="Helvetica"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Helvetica" pitchFamily="34" charset="0"/>
                <a:ea typeface="+mn-ea"/>
                <a:cs typeface="Helvetica" pitchFamily="34" charset="0"/>
              </a:defRPr>
            </a:lvl2pPr>
            <a:lvl3pPr marL="1200150" indent="-285750" algn="l" rtl="0" eaLnBrk="0" fontAlgn="base" hangingPunct="0">
              <a:spcBef>
                <a:spcPct val="20000"/>
              </a:spcBef>
              <a:spcAft>
                <a:spcPct val="0"/>
              </a:spcAft>
              <a:buFont typeface="Courier New" pitchFamily="49" charset="0"/>
              <a:buChar char="o"/>
              <a:defRPr sz="2000" kern="1200">
                <a:solidFill>
                  <a:schemeClr val="tx1"/>
                </a:solidFill>
                <a:latin typeface="Helvetica" pitchFamily="34" charset="0"/>
                <a:ea typeface="+mn-ea"/>
                <a:cs typeface="Helvetica" pitchFamily="34"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Helvetica" pitchFamily="34" charset="0"/>
                <a:ea typeface="+mn-ea"/>
                <a:cs typeface="Helvetica" pitchFamily="34" charset="0"/>
              </a:defRPr>
            </a:lvl4pPr>
            <a:lvl5pPr marL="2057400" indent="-228600" algn="l" rtl="0" eaLnBrk="0" fontAlgn="base" hangingPunct="0">
              <a:spcBef>
                <a:spcPct val="20000"/>
              </a:spcBef>
              <a:spcAft>
                <a:spcPct val="0"/>
              </a:spcAft>
              <a:buFont typeface="Wingdings" pitchFamily="2" charset="2"/>
              <a:buChar char="§"/>
              <a:defRPr sz="18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1500" kern="1200" baseline="0">
                <a:solidFill>
                  <a:schemeClr val="tx1"/>
                </a:solidFill>
                <a:latin typeface="Helvetica" pitchFamily="34" charset="0"/>
                <a:ea typeface="+mn-ea"/>
                <a:cs typeface="Helvetic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800" b="1" dirty="0">
                <a:latin typeface="+mn-lt"/>
              </a:rPr>
              <a:t>NIST HER2 Genomic DNA Standard Reference Material, SRM</a:t>
            </a:r>
            <a:r>
              <a:rPr lang="en-US" sz="1800" b="1" baseline="30000" dirty="0">
                <a:latin typeface="+mn-lt"/>
              </a:rPr>
              <a:t>®</a:t>
            </a:r>
            <a:r>
              <a:rPr lang="en-US" sz="1800" b="1" dirty="0">
                <a:latin typeface="+mn-lt"/>
              </a:rPr>
              <a:t> 2373</a:t>
            </a:r>
            <a:r>
              <a:rPr lang="en-US" sz="1800" dirty="0">
                <a:latin typeface="+mn-lt"/>
              </a:rPr>
              <a:t>: a well-characterized genomic DNA reference material that can be used to improve the confidence of the measurements of HER2 gene copy number.</a:t>
            </a:r>
          </a:p>
        </p:txBody>
      </p:sp>
      <p:sp>
        <p:nvSpPr>
          <p:cNvPr id="15" name="Text Placeholder 2">
            <a:extLst>
              <a:ext uri="{FF2B5EF4-FFF2-40B4-BE49-F238E27FC236}">
                <a16:creationId xmlns:a16="http://schemas.microsoft.com/office/drawing/2014/main" xmlns="" id="{077B7397-0BE3-4588-855D-2CC6C047D7C1}"/>
              </a:ext>
            </a:extLst>
          </p:cNvPr>
          <p:cNvSpPr txBox="1">
            <a:spLocks/>
          </p:cNvSpPr>
          <p:nvPr/>
        </p:nvSpPr>
        <p:spPr bwMode="auto">
          <a:xfrm>
            <a:off x="2579054" y="2877196"/>
            <a:ext cx="6080760" cy="107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defRPr sz="2400" kern="1200">
                <a:solidFill>
                  <a:schemeClr val="tx1"/>
                </a:solidFill>
                <a:latin typeface="Helvetica" pitchFamily="34" charset="0"/>
                <a:ea typeface="+mn-ea"/>
                <a:cs typeface="Helvetica"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Helvetica" pitchFamily="34" charset="0"/>
                <a:ea typeface="+mn-ea"/>
                <a:cs typeface="Helvetica" pitchFamily="34" charset="0"/>
              </a:defRPr>
            </a:lvl2pPr>
            <a:lvl3pPr marL="1200150" indent="-285750" algn="l" rtl="0" eaLnBrk="0" fontAlgn="base" hangingPunct="0">
              <a:spcBef>
                <a:spcPct val="20000"/>
              </a:spcBef>
              <a:spcAft>
                <a:spcPct val="0"/>
              </a:spcAft>
              <a:buFont typeface="Courier New" pitchFamily="49" charset="0"/>
              <a:buChar char="o"/>
              <a:defRPr sz="2000" kern="1200">
                <a:solidFill>
                  <a:schemeClr val="tx1"/>
                </a:solidFill>
                <a:latin typeface="Helvetica" pitchFamily="34" charset="0"/>
                <a:ea typeface="+mn-ea"/>
                <a:cs typeface="Helvetica" pitchFamily="34"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Helvetica" pitchFamily="34" charset="0"/>
                <a:ea typeface="+mn-ea"/>
                <a:cs typeface="Helvetica" pitchFamily="34" charset="0"/>
              </a:defRPr>
            </a:lvl4pPr>
            <a:lvl5pPr marL="2057400" indent="-228600" algn="l" rtl="0" eaLnBrk="0" fontAlgn="base" hangingPunct="0">
              <a:spcBef>
                <a:spcPct val="20000"/>
              </a:spcBef>
              <a:spcAft>
                <a:spcPct val="0"/>
              </a:spcAft>
              <a:buFont typeface="Wingdings" pitchFamily="2" charset="2"/>
              <a:buChar char="§"/>
              <a:defRPr sz="18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1500" kern="1200" baseline="0">
                <a:solidFill>
                  <a:schemeClr val="tx1"/>
                </a:solidFill>
                <a:latin typeface="Helvetica" pitchFamily="34" charset="0"/>
                <a:ea typeface="+mn-ea"/>
                <a:cs typeface="Helvetic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800" b="1" dirty="0">
                <a:latin typeface="+mn-lt"/>
              </a:rPr>
              <a:t>NIST </a:t>
            </a:r>
            <a:r>
              <a:rPr lang="en-US" sz="1800" b="1" i="1" dirty="0">
                <a:latin typeface="+mn-lt"/>
              </a:rPr>
              <a:t>EGFR/MET</a:t>
            </a:r>
            <a:r>
              <a:rPr lang="en-US" sz="1800" b="1" dirty="0">
                <a:latin typeface="+mn-lt"/>
              </a:rPr>
              <a:t> Gene Copy Number Standards for Cancer Measurements, RM 8366</a:t>
            </a:r>
            <a:r>
              <a:rPr lang="en-US" sz="1800" dirty="0">
                <a:latin typeface="+mn-lt"/>
              </a:rPr>
              <a:t>: a well-characterized genomic DNA reference material that can be used to improve the confidence of the measurements </a:t>
            </a:r>
            <a:r>
              <a:rPr lang="en-US" sz="1800" i="1" dirty="0">
                <a:latin typeface="+mn-lt"/>
              </a:rPr>
              <a:t>EGFR </a:t>
            </a:r>
            <a:r>
              <a:rPr lang="en-US" sz="1800" dirty="0">
                <a:latin typeface="+mn-lt"/>
              </a:rPr>
              <a:t>and </a:t>
            </a:r>
            <a:r>
              <a:rPr lang="en-US" sz="1800" i="1" dirty="0">
                <a:latin typeface="+mn-lt"/>
              </a:rPr>
              <a:t>MET </a:t>
            </a:r>
            <a:r>
              <a:rPr lang="en-US" sz="1800" dirty="0">
                <a:latin typeface="+mn-lt"/>
              </a:rPr>
              <a:t>gene copy number. </a:t>
            </a:r>
          </a:p>
        </p:txBody>
      </p:sp>
      <p:pic>
        <p:nvPicPr>
          <p:cNvPr id="8" name="Picture 7">
            <a:extLst>
              <a:ext uri="{FF2B5EF4-FFF2-40B4-BE49-F238E27FC236}">
                <a16:creationId xmlns:a16="http://schemas.microsoft.com/office/drawing/2014/main" xmlns="" id="{A23E3EE6-9370-4C2A-90BE-4D66AC923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33" y="2839535"/>
            <a:ext cx="2317981" cy="1387198"/>
          </a:xfrm>
          <a:prstGeom prst="rect">
            <a:avLst/>
          </a:prstGeom>
        </p:spPr>
      </p:pic>
      <p:pic>
        <p:nvPicPr>
          <p:cNvPr id="17" name="Picture 16">
            <a:extLst>
              <a:ext uri="{FF2B5EF4-FFF2-40B4-BE49-F238E27FC236}">
                <a16:creationId xmlns:a16="http://schemas.microsoft.com/office/drawing/2014/main" xmlns="" id="{E11CC2A5-B894-4EB8-A498-739503F3A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33" y="1028328"/>
            <a:ext cx="2242598" cy="1494543"/>
          </a:xfrm>
          <a:prstGeom prst="rect">
            <a:avLst/>
          </a:prstGeom>
        </p:spPr>
      </p:pic>
      <p:sp>
        <p:nvSpPr>
          <p:cNvPr id="18" name="Text Placeholder 2">
            <a:extLst>
              <a:ext uri="{FF2B5EF4-FFF2-40B4-BE49-F238E27FC236}">
                <a16:creationId xmlns:a16="http://schemas.microsoft.com/office/drawing/2014/main" xmlns="" id="{DBBC0E88-41CC-4CAD-B8EF-8A11F0D1355C}"/>
              </a:ext>
            </a:extLst>
          </p:cNvPr>
          <p:cNvSpPr txBox="1">
            <a:spLocks/>
          </p:cNvSpPr>
          <p:nvPr/>
        </p:nvSpPr>
        <p:spPr>
          <a:xfrm>
            <a:off x="2667000" y="4489768"/>
            <a:ext cx="6423660" cy="109995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500" kern="1200">
                <a:solidFill>
                  <a:schemeClr val="tx1"/>
                </a:solidFill>
                <a:latin typeface="Helvetica" pitchFamily="34" charset="0"/>
                <a:ea typeface="+mn-ea"/>
                <a:cs typeface="Helvetica" pitchFamily="34" charset="0"/>
              </a:defRPr>
            </a:lvl1pPr>
            <a:lvl2pPr marL="557213" indent="-214313" algn="l" defTabSz="914400" rtl="0" eaLnBrk="1" latinLnBrk="0" hangingPunct="1">
              <a:spcBef>
                <a:spcPct val="20000"/>
              </a:spcBef>
              <a:buFont typeface="Arial" pitchFamily="34" charset="0"/>
              <a:buChar char="•"/>
              <a:defRPr sz="1500" kern="1200" baseline="0">
                <a:solidFill>
                  <a:schemeClr val="tx1"/>
                </a:solidFill>
                <a:latin typeface="Helvetica" pitchFamily="34" charset="0"/>
                <a:ea typeface="+mn-ea"/>
                <a:cs typeface="Helvetica" pitchFamily="34" charset="0"/>
              </a:defRPr>
            </a:lvl2pPr>
            <a:lvl3pPr marL="900113" indent="-214313" algn="l" defTabSz="914400" rtl="0" eaLnBrk="1" latinLnBrk="0" hangingPunct="1">
              <a:spcBef>
                <a:spcPct val="20000"/>
              </a:spcBef>
              <a:buFont typeface="Courier New" pitchFamily="49" charset="0"/>
              <a:buChar char="o"/>
              <a:defRPr sz="1500" b="0" kern="1200" baseline="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350" kern="1200">
                <a:solidFill>
                  <a:schemeClr val="tx1"/>
                </a:solidFill>
                <a:latin typeface="Helvetica" pitchFamily="34" charset="0"/>
                <a:ea typeface="+mn-ea"/>
                <a:cs typeface="Helvetica" pitchFamily="34" charset="0"/>
              </a:defRPr>
            </a:lvl4pPr>
            <a:lvl5pPr marL="1543050" indent="-171450" algn="l" defTabSz="914400" rtl="0" eaLnBrk="1" latinLnBrk="0" hangingPunct="1">
              <a:spcBef>
                <a:spcPct val="20000"/>
              </a:spcBef>
              <a:buFont typeface="Wingdings" pitchFamily="2" charset="2"/>
              <a:buChar char="§"/>
              <a:defRPr sz="135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1500" kern="1200" baseline="0">
                <a:solidFill>
                  <a:schemeClr val="tx1"/>
                </a:solidFill>
                <a:latin typeface="Helvetica" pitchFamily="34" charset="0"/>
                <a:ea typeface="+mn-ea"/>
                <a:cs typeface="Helvetic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latin typeface="+mn-lt"/>
              </a:rPr>
              <a:t>NIST Genome in a Bottle</a:t>
            </a:r>
            <a:r>
              <a:rPr lang="en-US" sz="1800" dirty="0">
                <a:latin typeface="+mn-lt"/>
              </a:rPr>
              <a:t>: reference standards, reference methods, and reference data to enable translation of whole human genome sequencing to clinical practice. </a:t>
            </a:r>
          </a:p>
        </p:txBody>
      </p:sp>
      <p:pic>
        <p:nvPicPr>
          <p:cNvPr id="19" name="Picture 18">
            <a:extLst>
              <a:ext uri="{FF2B5EF4-FFF2-40B4-BE49-F238E27FC236}">
                <a16:creationId xmlns:a16="http://schemas.microsoft.com/office/drawing/2014/main" xmlns="" id="{168BC176-87BE-4165-8C79-F7350AB935A8}"/>
              </a:ext>
            </a:extLst>
          </p:cNvPr>
          <p:cNvPicPr>
            <a:picLocks noChangeAspect="1"/>
          </p:cNvPicPr>
          <p:nvPr/>
        </p:nvPicPr>
        <p:blipFill>
          <a:blip r:embed="rId5"/>
          <a:stretch>
            <a:fillRect/>
          </a:stretch>
        </p:blipFill>
        <p:spPr>
          <a:xfrm>
            <a:off x="457200" y="4489768"/>
            <a:ext cx="1162824" cy="1530032"/>
          </a:xfrm>
          <a:prstGeom prst="rect">
            <a:avLst/>
          </a:prstGeom>
        </p:spPr>
      </p:pic>
      <p:sp>
        <p:nvSpPr>
          <p:cNvPr id="3" name="Rectangle 2">
            <a:extLst>
              <a:ext uri="{FF2B5EF4-FFF2-40B4-BE49-F238E27FC236}">
                <a16:creationId xmlns:a16="http://schemas.microsoft.com/office/drawing/2014/main" xmlns="" id="{5E824E92-903B-4C79-850E-813ACEF2799F}"/>
              </a:ext>
            </a:extLst>
          </p:cNvPr>
          <p:cNvSpPr/>
          <p:nvPr/>
        </p:nvSpPr>
        <p:spPr>
          <a:xfrm>
            <a:off x="304800" y="259343"/>
            <a:ext cx="5672771" cy="461665"/>
          </a:xfrm>
          <a:prstGeom prst="rect">
            <a:avLst/>
          </a:prstGeom>
        </p:spPr>
        <p:txBody>
          <a:bodyPr wrap="none">
            <a:spAutoFit/>
          </a:bodyPr>
          <a:lstStyle/>
          <a:p>
            <a:r>
              <a:rPr lang="en-US" sz="2400" b="1" cap="small" dirty="0">
                <a:solidFill>
                  <a:schemeClr val="accent1"/>
                </a:solidFill>
              </a:rPr>
              <a:t>Comparability Through Reference Materials </a:t>
            </a:r>
            <a:endParaRPr lang="en-US" sz="2400" dirty="0">
              <a:solidFill>
                <a:schemeClr val="accent1"/>
              </a:solidFill>
            </a:endParaRPr>
          </a:p>
        </p:txBody>
      </p:sp>
    </p:spTree>
    <p:extLst>
      <p:ext uri="{BB962C8B-B14F-4D97-AF65-F5344CB8AC3E}">
        <p14:creationId xmlns:p14="http://schemas.microsoft.com/office/powerpoint/2010/main" val="265679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9" y="66101"/>
            <a:ext cx="9511223" cy="1524000"/>
          </a:xfrm>
        </p:spPr>
        <p:txBody>
          <a:bodyPr>
            <a:normAutofit/>
          </a:bodyPr>
          <a:lstStyle/>
          <a:p>
            <a:r>
              <a:rPr lang="en-US" sz="3200" dirty="0">
                <a:solidFill>
                  <a:srgbClr val="00B050"/>
                </a:solidFill>
              </a:rPr>
              <a:t>NIST SRM 2373:HER2 Copy Number Genomic DNA </a:t>
            </a:r>
          </a:p>
        </p:txBody>
      </p:sp>
      <p:graphicFrame>
        <p:nvGraphicFramePr>
          <p:cNvPr id="4" name="Chart 3"/>
          <p:cNvGraphicFramePr/>
          <p:nvPr>
            <p:extLst/>
          </p:nvPr>
        </p:nvGraphicFramePr>
        <p:xfrm>
          <a:off x="3732128" y="1035044"/>
          <a:ext cx="4416171"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638800" y="3993198"/>
            <a:ext cx="2024843" cy="369332"/>
          </a:xfrm>
          <a:prstGeom prst="rect">
            <a:avLst/>
          </a:prstGeom>
          <a:noFill/>
        </p:spPr>
        <p:txBody>
          <a:bodyPr wrap="square" rtlCol="0">
            <a:spAutoFit/>
          </a:bodyPr>
          <a:lstStyle/>
          <a:p>
            <a:r>
              <a:rPr lang="en-US" dirty="0">
                <a:solidFill>
                  <a:prstClr val="black"/>
                </a:solidFill>
              </a:rPr>
              <a:t>Copies by qPCR</a:t>
            </a:r>
          </a:p>
        </p:txBody>
      </p:sp>
      <p:sp>
        <p:nvSpPr>
          <p:cNvPr id="6" name="TextBox 5"/>
          <p:cNvSpPr txBox="1"/>
          <p:nvPr/>
        </p:nvSpPr>
        <p:spPr>
          <a:xfrm rot="16200000">
            <a:off x="2470667" y="2101334"/>
            <a:ext cx="1828801" cy="369332"/>
          </a:xfrm>
          <a:prstGeom prst="rect">
            <a:avLst/>
          </a:prstGeom>
          <a:noFill/>
        </p:spPr>
        <p:txBody>
          <a:bodyPr wrap="square" rtlCol="0">
            <a:spAutoFit/>
          </a:bodyPr>
          <a:lstStyle/>
          <a:p>
            <a:r>
              <a:rPr lang="en-US" dirty="0">
                <a:solidFill>
                  <a:prstClr val="black"/>
                </a:solidFill>
              </a:rPr>
              <a:t>Copies by dPCR</a:t>
            </a: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852"/>
          <a:stretch/>
        </p:blipFill>
        <p:spPr bwMode="auto">
          <a:xfrm>
            <a:off x="533400" y="1126400"/>
            <a:ext cx="2633414" cy="354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77" t="22257" r="3608" b="10937"/>
          <a:stretch/>
        </p:blipFill>
        <p:spPr bwMode="auto">
          <a:xfrm>
            <a:off x="5196923" y="4362530"/>
            <a:ext cx="3390895" cy="18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969" y="5212148"/>
            <a:ext cx="5652165" cy="1315745"/>
          </a:xfrm>
          <a:prstGeom prst="rect">
            <a:avLst/>
          </a:prstGeom>
        </p:spPr>
        <p:txBody>
          <a:bodyPr wrap="square">
            <a:spAutoFit/>
          </a:bodyPr>
          <a:lstStyle/>
          <a:p>
            <a:pPr marL="109728" lvl="0">
              <a:spcBef>
                <a:spcPts val="300"/>
              </a:spcBef>
              <a:buClr>
                <a:srgbClr val="A04DA3"/>
              </a:buClr>
            </a:pPr>
            <a:r>
              <a:rPr lang="en-US" b="1" dirty="0">
                <a:solidFill>
                  <a:prstClr val="black"/>
                </a:solidFill>
              </a:rPr>
              <a:t>Additional Measurements</a:t>
            </a:r>
          </a:p>
          <a:p>
            <a:pPr marL="395478" lvl="0" indent="-285750">
              <a:spcBef>
                <a:spcPts val="300"/>
              </a:spcBef>
              <a:buClr>
                <a:srgbClr val="A04DA3"/>
              </a:buClr>
              <a:buFont typeface="Arial" panose="020B0604020202020204" pitchFamily="34" charset="0"/>
              <a:buChar char="•"/>
            </a:pPr>
            <a:r>
              <a:rPr lang="en-US" dirty="0">
                <a:solidFill>
                  <a:prstClr val="black"/>
                </a:solidFill>
              </a:rPr>
              <a:t>HER2 protein expression levels on cells measured</a:t>
            </a:r>
          </a:p>
          <a:p>
            <a:pPr marL="109728" lvl="0">
              <a:spcBef>
                <a:spcPts val="300"/>
              </a:spcBef>
              <a:buClr>
                <a:srgbClr val="A04DA3"/>
              </a:buClr>
            </a:pPr>
            <a:r>
              <a:rPr lang="en-US" dirty="0">
                <a:solidFill>
                  <a:prstClr val="black"/>
                </a:solidFill>
              </a:rPr>
              <a:t>      with  flow cytometry</a:t>
            </a:r>
          </a:p>
          <a:p>
            <a:pPr marL="395478" lvl="0" indent="-285750">
              <a:spcBef>
                <a:spcPts val="300"/>
              </a:spcBef>
              <a:buClr>
                <a:srgbClr val="A04DA3"/>
              </a:buClr>
              <a:buFont typeface="Arial" panose="020B0604020202020204" pitchFamily="34" charset="0"/>
              <a:buChar char="•"/>
            </a:pPr>
            <a:r>
              <a:rPr lang="en-US" dirty="0">
                <a:solidFill>
                  <a:prstClr val="black"/>
                </a:solidFill>
              </a:rPr>
              <a:t>Measurement of messenger RNA levels in cells</a:t>
            </a:r>
            <a:endParaRPr lang="en-US" sz="1600" dirty="0">
              <a:solidFill>
                <a:prstClr val="black"/>
              </a:solidFill>
            </a:endParaRPr>
          </a:p>
        </p:txBody>
      </p:sp>
      <p:grpSp>
        <p:nvGrpSpPr>
          <p:cNvPr id="12" name="Group 11"/>
          <p:cNvGrpSpPr/>
          <p:nvPr/>
        </p:nvGrpSpPr>
        <p:grpSpPr>
          <a:xfrm>
            <a:off x="5715414" y="2505841"/>
            <a:ext cx="3203786" cy="990600"/>
            <a:chOff x="1510623" y="3765351"/>
            <a:chExt cx="7276541" cy="2673933"/>
          </a:xfrm>
        </p:grpSpPr>
        <p:pic>
          <p:nvPicPr>
            <p:cNvPr id="13" name="Picture 12" descr="BT-474- 20X.jpg"/>
            <p:cNvPicPr>
              <a:picLocks noChangeAspect="1"/>
            </p:cNvPicPr>
            <p:nvPr/>
          </p:nvPicPr>
          <p:blipFill>
            <a:blip r:embed="rId6" cstate="print"/>
            <a:srcRect l="15625" t="20833" r="50000" b="37500"/>
            <a:stretch>
              <a:fillRect/>
            </a:stretch>
          </p:blipFill>
          <p:spPr>
            <a:xfrm>
              <a:off x="5905524" y="3790004"/>
              <a:ext cx="1376052" cy="1250957"/>
            </a:xfrm>
            <a:prstGeom prst="rect">
              <a:avLst/>
            </a:prstGeom>
          </p:spPr>
        </p:pic>
        <p:pic>
          <p:nvPicPr>
            <p:cNvPr id="14" name="Picture 13" descr="SK-BR3- 20X.jpg"/>
            <p:cNvPicPr>
              <a:picLocks noChangeAspect="1"/>
            </p:cNvPicPr>
            <p:nvPr/>
          </p:nvPicPr>
          <p:blipFill>
            <a:blip r:embed="rId7" cstate="print"/>
            <a:srcRect l="28125" t="29167" r="37500" b="29167"/>
            <a:stretch>
              <a:fillRect/>
            </a:stretch>
          </p:blipFill>
          <p:spPr>
            <a:xfrm>
              <a:off x="7408064" y="3797624"/>
              <a:ext cx="1367670" cy="1243337"/>
            </a:xfrm>
            <a:prstGeom prst="rect">
              <a:avLst/>
            </a:prstGeom>
          </p:spPr>
        </p:pic>
        <p:pic>
          <p:nvPicPr>
            <p:cNvPr id="15" name="Picture 14" descr="MB-231-20X.jpg"/>
            <p:cNvPicPr>
              <a:picLocks noChangeAspect="1"/>
            </p:cNvPicPr>
            <p:nvPr/>
          </p:nvPicPr>
          <p:blipFill>
            <a:blip r:embed="rId8" cstate="print"/>
            <a:srcRect t="4167" r="65625" b="54167"/>
            <a:stretch>
              <a:fillRect/>
            </a:stretch>
          </p:blipFill>
          <p:spPr>
            <a:xfrm>
              <a:off x="1536630" y="3765351"/>
              <a:ext cx="1384335" cy="1258486"/>
            </a:xfrm>
            <a:prstGeom prst="rect">
              <a:avLst/>
            </a:prstGeom>
          </p:spPr>
        </p:pic>
        <p:pic>
          <p:nvPicPr>
            <p:cNvPr id="16" name="Picture 15" descr="MB-361- 20X.jpg"/>
            <p:cNvPicPr>
              <a:picLocks noChangeAspect="1"/>
            </p:cNvPicPr>
            <p:nvPr/>
          </p:nvPicPr>
          <p:blipFill>
            <a:blip r:embed="rId9" cstate="print">
              <a:lum bright="20000" contrast="10000"/>
            </a:blip>
            <a:srcRect l="14063" r="51562" b="58334"/>
            <a:stretch>
              <a:fillRect/>
            </a:stretch>
          </p:blipFill>
          <p:spPr>
            <a:xfrm>
              <a:off x="2992028" y="3782475"/>
              <a:ext cx="1365499" cy="1241362"/>
            </a:xfrm>
            <a:prstGeom prst="rect">
              <a:avLst/>
            </a:prstGeom>
          </p:spPr>
        </p:pic>
        <p:pic>
          <p:nvPicPr>
            <p:cNvPr id="17" name="Picture 16" descr="MB-453- 20X.jpg"/>
            <p:cNvPicPr>
              <a:picLocks noChangeAspect="1"/>
            </p:cNvPicPr>
            <p:nvPr/>
          </p:nvPicPr>
          <p:blipFill>
            <a:blip r:embed="rId10" cstate="print"/>
            <a:srcRect l="12500" t="12500" r="53125" b="45833"/>
            <a:stretch>
              <a:fillRect/>
            </a:stretch>
          </p:blipFill>
          <p:spPr>
            <a:xfrm>
              <a:off x="4432029" y="3790004"/>
              <a:ext cx="1376053" cy="1250957"/>
            </a:xfrm>
            <a:prstGeom prst="rect">
              <a:avLst/>
            </a:prstGeom>
          </p:spPr>
        </p:pic>
        <p:pic>
          <p:nvPicPr>
            <p:cNvPr id="18" name="Content Placeholder 3" descr="BT-474- 4X.jpg"/>
            <p:cNvPicPr>
              <a:picLocks noChangeAspect="1"/>
            </p:cNvPicPr>
            <p:nvPr/>
          </p:nvPicPr>
          <p:blipFill>
            <a:blip r:embed="rId11" cstate="print"/>
            <a:srcRect r="65625" b="58334"/>
            <a:stretch>
              <a:fillRect/>
            </a:stretch>
          </p:blipFill>
          <p:spPr>
            <a:xfrm>
              <a:off x="5885275" y="5151512"/>
              <a:ext cx="1416549" cy="1287772"/>
            </a:xfrm>
            <a:prstGeom prst="rect">
              <a:avLst/>
            </a:prstGeom>
          </p:spPr>
        </p:pic>
        <p:pic>
          <p:nvPicPr>
            <p:cNvPr id="19" name="Picture 18" descr="SK-BR3- 4X.jpg"/>
            <p:cNvPicPr>
              <a:picLocks noChangeAspect="1"/>
            </p:cNvPicPr>
            <p:nvPr/>
          </p:nvPicPr>
          <p:blipFill>
            <a:blip r:embed="rId12" cstate="print"/>
            <a:srcRect t="8333" r="65627" b="50000"/>
            <a:stretch>
              <a:fillRect/>
            </a:stretch>
          </p:blipFill>
          <p:spPr>
            <a:xfrm>
              <a:off x="7406490" y="5157155"/>
              <a:ext cx="1380674" cy="1255158"/>
            </a:xfrm>
            <a:prstGeom prst="rect">
              <a:avLst/>
            </a:prstGeom>
          </p:spPr>
        </p:pic>
        <p:pic>
          <p:nvPicPr>
            <p:cNvPr id="20" name="Picture 19" descr="MB-231-4X.jpg"/>
            <p:cNvPicPr>
              <a:picLocks noChangeAspect="1"/>
            </p:cNvPicPr>
            <p:nvPr/>
          </p:nvPicPr>
          <p:blipFill>
            <a:blip r:embed="rId13" cstate="print"/>
            <a:srcRect l="4688" t="6250" r="60938" b="52083"/>
            <a:stretch>
              <a:fillRect/>
            </a:stretch>
          </p:blipFill>
          <p:spPr>
            <a:xfrm>
              <a:off x="1510623" y="5153345"/>
              <a:ext cx="1410342" cy="1282129"/>
            </a:xfrm>
            <a:prstGeom prst="rect">
              <a:avLst/>
            </a:prstGeom>
          </p:spPr>
        </p:pic>
        <p:pic>
          <p:nvPicPr>
            <p:cNvPr id="21" name="Picture 20" descr="MB-361- 4X.jpg"/>
            <p:cNvPicPr>
              <a:picLocks noChangeAspect="1"/>
            </p:cNvPicPr>
            <p:nvPr/>
          </p:nvPicPr>
          <p:blipFill>
            <a:blip r:embed="rId14" cstate="print"/>
            <a:srcRect t="52083" r="65625" b="6250"/>
            <a:stretch>
              <a:fillRect/>
            </a:stretch>
          </p:blipFill>
          <p:spPr>
            <a:xfrm>
              <a:off x="2992028" y="5153345"/>
              <a:ext cx="1365499" cy="1241363"/>
            </a:xfrm>
            <a:prstGeom prst="rect">
              <a:avLst/>
            </a:prstGeom>
          </p:spPr>
        </p:pic>
        <p:pic>
          <p:nvPicPr>
            <p:cNvPr id="22" name="Picture 21" descr="MB-453- 4X.jpg"/>
            <p:cNvPicPr>
              <a:picLocks noChangeAspect="1"/>
            </p:cNvPicPr>
            <p:nvPr/>
          </p:nvPicPr>
          <p:blipFill>
            <a:blip r:embed="rId15" cstate="print"/>
            <a:srcRect l="32813" t="47917" r="32812" b="10416"/>
            <a:stretch>
              <a:fillRect/>
            </a:stretch>
          </p:blipFill>
          <p:spPr>
            <a:xfrm>
              <a:off x="4442722" y="5153345"/>
              <a:ext cx="1354668" cy="1231516"/>
            </a:xfrm>
            <a:prstGeom prst="rect">
              <a:avLst/>
            </a:prstGeom>
          </p:spPr>
        </p:pic>
      </p:grpSp>
      <p:sp>
        <p:nvSpPr>
          <p:cNvPr id="3" name="TextBox 2"/>
          <p:cNvSpPr txBox="1"/>
          <p:nvPr/>
        </p:nvSpPr>
        <p:spPr>
          <a:xfrm>
            <a:off x="6227598" y="2101334"/>
            <a:ext cx="2661306" cy="369332"/>
          </a:xfrm>
          <a:prstGeom prst="rect">
            <a:avLst/>
          </a:prstGeom>
          <a:noFill/>
        </p:spPr>
        <p:txBody>
          <a:bodyPr wrap="none" rtlCol="0">
            <a:spAutoFit/>
          </a:bodyPr>
          <a:lstStyle/>
          <a:p>
            <a:r>
              <a:rPr lang="en-US" dirty="0"/>
              <a:t>5 breast cancer cell lines</a:t>
            </a:r>
          </a:p>
        </p:txBody>
      </p:sp>
    </p:spTree>
    <p:extLst>
      <p:ext uri="{BB962C8B-B14F-4D97-AF65-F5344CB8AC3E}">
        <p14:creationId xmlns:p14="http://schemas.microsoft.com/office/powerpoint/2010/main" val="94200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262" y="152400"/>
            <a:ext cx="9508524" cy="1200329"/>
          </a:xfrm>
          <a:prstGeom prst="rect">
            <a:avLst/>
          </a:prstGeom>
        </p:spPr>
        <p:txBody>
          <a:bodyPr wrap="square">
            <a:spAutoFit/>
          </a:bodyPr>
          <a:lstStyle/>
          <a:p>
            <a:pPr algn="ctr"/>
            <a:r>
              <a:rPr lang="en-US" sz="2400" b="1" dirty="0">
                <a:solidFill>
                  <a:srgbClr val="00B050"/>
                </a:solidFill>
                <a:latin typeface="Times New Roman" panose="02020603050405020304" pitchFamily="18" charset="0"/>
                <a:ea typeface="Calibri" panose="020F0502020204030204" pitchFamily="34" charset="0"/>
              </a:rPr>
              <a:t>NIST RMs to Validate NGS Methods for Copy Number Measurements for </a:t>
            </a:r>
            <a:r>
              <a:rPr lang="en-US" sz="2400" b="1" i="1" dirty="0">
                <a:solidFill>
                  <a:srgbClr val="00B050"/>
                </a:solidFill>
                <a:latin typeface="Times New Roman" panose="02020603050405020304" pitchFamily="18" charset="0"/>
                <a:ea typeface="Calibri" panose="020F0502020204030204" pitchFamily="34" charset="0"/>
              </a:rPr>
              <a:t>HER2 </a:t>
            </a:r>
            <a:r>
              <a:rPr lang="en-US" sz="2400" b="1" dirty="0">
                <a:solidFill>
                  <a:srgbClr val="00B050"/>
                </a:solidFill>
                <a:latin typeface="Times New Roman" panose="02020603050405020304" pitchFamily="18" charset="0"/>
                <a:ea typeface="Calibri" panose="020F0502020204030204" pitchFamily="34" charset="0"/>
              </a:rPr>
              <a:t> and </a:t>
            </a:r>
            <a:r>
              <a:rPr lang="en-US" sz="2400" b="1" i="1" dirty="0">
                <a:solidFill>
                  <a:srgbClr val="00B050"/>
                </a:solidFill>
                <a:latin typeface="Times New Roman" panose="02020603050405020304" pitchFamily="18" charset="0"/>
                <a:ea typeface="Calibri" panose="020F0502020204030204" pitchFamily="34" charset="0"/>
              </a:rPr>
              <a:t>EGFR/MET</a:t>
            </a:r>
            <a:endParaRPr lang="en-US" sz="2400" b="1" dirty="0">
              <a:solidFill>
                <a:srgbClr val="00B050"/>
              </a:solidFill>
              <a:latin typeface="Times New Roman" panose="02020603050405020304" pitchFamily="18" charset="0"/>
              <a:ea typeface="Calibri" panose="020F0502020204030204" pitchFamily="34" charset="0"/>
            </a:endParaRPr>
          </a:p>
          <a:p>
            <a:pPr algn="ctr"/>
            <a:endParaRPr lang="en-US" sz="2400" b="1" dirty="0">
              <a:solidFill>
                <a:srgbClr val="00B050"/>
              </a:solidFill>
              <a:latin typeface="Times New Roman" panose="02020603050405020304" pitchFamily="18" charset="0"/>
              <a:ea typeface="Calibri" panose="020F0502020204030204" pitchFamily="34" charset="0"/>
            </a:endParaRPr>
          </a:p>
        </p:txBody>
      </p:sp>
      <p:graphicFrame>
        <p:nvGraphicFramePr>
          <p:cNvPr id="7" name="Chart 6"/>
          <p:cNvGraphicFramePr/>
          <p:nvPr>
            <p:extLst/>
          </p:nvPr>
        </p:nvGraphicFramePr>
        <p:xfrm>
          <a:off x="21871" y="914400"/>
          <a:ext cx="920834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E77AB45D-596A-414A-9882-F34F447D5EF0}"/>
              </a:ext>
            </a:extLst>
          </p:cNvPr>
          <p:cNvGraphicFramePr/>
          <p:nvPr>
            <p:extLst/>
          </p:nvPr>
        </p:nvGraphicFramePr>
        <p:xfrm>
          <a:off x="816041" y="3620276"/>
          <a:ext cx="7620000" cy="3226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796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66621" y="1001029"/>
          <a:ext cx="8239908" cy="2989633"/>
        </p:xfrm>
        <a:graphic>
          <a:graphicData uri="http://schemas.openxmlformats.org/drawingml/2006/table">
            <a:tbl>
              <a:tblPr firstRow="1" bandRow="1">
                <a:tableStyleId>{5C22544A-7EE6-4342-B048-85BDC9FD1C3A}</a:tableStyleId>
              </a:tblPr>
              <a:tblGrid>
                <a:gridCol w="1033151">
                  <a:extLst>
                    <a:ext uri="{9D8B030D-6E8A-4147-A177-3AD203B41FA5}">
                      <a16:colId xmlns:a16="http://schemas.microsoft.com/office/drawing/2014/main" xmlns="" val="20000"/>
                    </a:ext>
                  </a:extLst>
                </a:gridCol>
                <a:gridCol w="1467327">
                  <a:extLst>
                    <a:ext uri="{9D8B030D-6E8A-4147-A177-3AD203B41FA5}">
                      <a16:colId xmlns:a16="http://schemas.microsoft.com/office/drawing/2014/main" xmlns="" val="20001"/>
                    </a:ext>
                  </a:extLst>
                </a:gridCol>
                <a:gridCol w="1324484">
                  <a:extLst>
                    <a:ext uri="{9D8B030D-6E8A-4147-A177-3AD203B41FA5}">
                      <a16:colId xmlns:a16="http://schemas.microsoft.com/office/drawing/2014/main" xmlns="" val="20002"/>
                    </a:ext>
                  </a:extLst>
                </a:gridCol>
                <a:gridCol w="1471650">
                  <a:extLst>
                    <a:ext uri="{9D8B030D-6E8A-4147-A177-3AD203B41FA5}">
                      <a16:colId xmlns:a16="http://schemas.microsoft.com/office/drawing/2014/main" xmlns="" val="20003"/>
                    </a:ext>
                  </a:extLst>
                </a:gridCol>
                <a:gridCol w="1410329">
                  <a:extLst>
                    <a:ext uri="{9D8B030D-6E8A-4147-A177-3AD203B41FA5}">
                      <a16:colId xmlns:a16="http://schemas.microsoft.com/office/drawing/2014/main" xmlns="" val="20004"/>
                    </a:ext>
                  </a:extLst>
                </a:gridCol>
                <a:gridCol w="1532967">
                  <a:extLst>
                    <a:ext uri="{9D8B030D-6E8A-4147-A177-3AD203B41FA5}">
                      <a16:colId xmlns:a16="http://schemas.microsoft.com/office/drawing/2014/main" xmlns="" val="20005"/>
                    </a:ext>
                  </a:extLst>
                </a:gridCol>
              </a:tblGrid>
              <a:tr h="537976">
                <a:tc>
                  <a:txBody>
                    <a:bodyPr/>
                    <a:lstStyle/>
                    <a:p>
                      <a:r>
                        <a:rPr lang="en-US" sz="1600" dirty="0"/>
                        <a:t>Cell Line</a:t>
                      </a:r>
                    </a:p>
                  </a:txBody>
                  <a:tcPr/>
                </a:tc>
                <a:tc>
                  <a:txBody>
                    <a:bodyPr/>
                    <a:lstStyle/>
                    <a:p>
                      <a:pPr algn="ctr"/>
                      <a:r>
                        <a:rPr lang="en-US" sz="1600" dirty="0"/>
                        <a:t>MDA-MB-231</a:t>
                      </a:r>
                    </a:p>
                  </a:txBody>
                  <a:tcPr/>
                </a:tc>
                <a:tc>
                  <a:txBody>
                    <a:bodyPr/>
                    <a:lstStyle/>
                    <a:p>
                      <a:pPr algn="ctr"/>
                      <a:r>
                        <a:rPr lang="en-US" sz="1600" dirty="0"/>
                        <a:t>MDA-MB-361</a:t>
                      </a:r>
                    </a:p>
                  </a:txBody>
                  <a:tcPr/>
                </a:tc>
                <a:tc>
                  <a:txBody>
                    <a:bodyPr/>
                    <a:lstStyle/>
                    <a:p>
                      <a:pPr algn="ctr"/>
                      <a:r>
                        <a:rPr lang="en-US" sz="1600" dirty="0"/>
                        <a:t>MDA-MB-453</a:t>
                      </a:r>
                    </a:p>
                  </a:txBody>
                  <a:tcPr/>
                </a:tc>
                <a:tc>
                  <a:txBody>
                    <a:bodyPr/>
                    <a:lstStyle/>
                    <a:p>
                      <a:pPr algn="ctr"/>
                      <a:r>
                        <a:rPr lang="en-US" sz="1600" dirty="0"/>
                        <a:t>BT-474</a:t>
                      </a:r>
                    </a:p>
                  </a:txBody>
                  <a:tcPr/>
                </a:tc>
                <a:tc>
                  <a:txBody>
                    <a:bodyPr/>
                    <a:lstStyle/>
                    <a:p>
                      <a:pPr algn="ctr"/>
                      <a:r>
                        <a:rPr lang="en-US" sz="1600" dirty="0"/>
                        <a:t>SK-BR-3</a:t>
                      </a:r>
                    </a:p>
                  </a:txBody>
                  <a:tcPr/>
                </a:tc>
                <a:extLst>
                  <a:ext uri="{0D108BD9-81ED-4DB2-BD59-A6C34878D82A}">
                    <a16:rowId xmlns:a16="http://schemas.microsoft.com/office/drawing/2014/main" xmlns="" val="10000"/>
                  </a:ext>
                </a:extLst>
              </a:tr>
              <a:tr h="673153">
                <a:tc>
                  <a:txBody>
                    <a:bodyPr/>
                    <a:lstStyle/>
                    <a:p>
                      <a:r>
                        <a:rPr lang="en-US" sz="1600" dirty="0"/>
                        <a:t>Source</a:t>
                      </a:r>
                    </a:p>
                  </a:txBody>
                  <a:tcPr/>
                </a:tc>
                <a:tc>
                  <a:txBody>
                    <a:bodyPr/>
                    <a:lstStyle/>
                    <a:p>
                      <a:r>
                        <a:rPr lang="en-US" sz="1600" dirty="0"/>
                        <a:t>Pleural effusion</a:t>
                      </a:r>
                    </a:p>
                  </a:txBody>
                  <a:tcPr/>
                </a:tc>
                <a:tc>
                  <a:txBody>
                    <a:bodyPr/>
                    <a:lstStyle/>
                    <a:p>
                      <a:r>
                        <a:rPr lang="en-US" sz="1600" dirty="0"/>
                        <a:t>Brain metastasis</a:t>
                      </a:r>
                    </a:p>
                  </a:txBody>
                  <a:tcPr/>
                </a:tc>
                <a:tc>
                  <a:txBody>
                    <a:bodyPr/>
                    <a:lstStyle/>
                    <a:p>
                      <a:r>
                        <a:rPr lang="en-US" sz="1600" dirty="0"/>
                        <a:t>Pericardial effusion</a:t>
                      </a:r>
                      <a:r>
                        <a:rPr lang="en-US" sz="1600" baseline="0" dirty="0"/>
                        <a:t> </a:t>
                      </a:r>
                      <a:endParaRPr lang="en-US" sz="1600" dirty="0"/>
                    </a:p>
                  </a:txBody>
                  <a:tcPr/>
                </a:tc>
                <a:tc>
                  <a:txBody>
                    <a:bodyPr/>
                    <a:lstStyle/>
                    <a:p>
                      <a:r>
                        <a:rPr lang="en-US" sz="1600" dirty="0"/>
                        <a:t>Invasive ductal carcinoma</a:t>
                      </a:r>
                    </a:p>
                  </a:txBody>
                  <a:tcPr/>
                </a:tc>
                <a:tc>
                  <a:txBody>
                    <a:bodyPr/>
                    <a:lstStyle/>
                    <a:p>
                      <a:r>
                        <a:rPr lang="en-US" sz="1600" dirty="0"/>
                        <a:t>Pleural effusion</a:t>
                      </a:r>
                      <a:r>
                        <a:rPr lang="en-US" sz="1600" baseline="0" dirty="0"/>
                        <a:t> metastasis</a:t>
                      </a:r>
                      <a:endParaRPr lang="en-US" sz="1600" dirty="0"/>
                    </a:p>
                  </a:txBody>
                  <a:tcPr/>
                </a:tc>
                <a:extLst>
                  <a:ext uri="{0D108BD9-81ED-4DB2-BD59-A6C34878D82A}">
                    <a16:rowId xmlns:a16="http://schemas.microsoft.com/office/drawing/2014/main" xmlns="" val="10001"/>
                  </a:ext>
                </a:extLst>
              </a:tr>
              <a:tr h="756872">
                <a:tc>
                  <a:txBody>
                    <a:bodyPr/>
                    <a:lstStyle/>
                    <a:p>
                      <a:r>
                        <a:rPr lang="en-US" sz="1600" dirty="0"/>
                        <a:t>Karyotype</a:t>
                      </a:r>
                    </a:p>
                  </a:txBody>
                  <a:tcPr/>
                </a:tc>
                <a:tc>
                  <a:txBody>
                    <a:bodyPr/>
                    <a:lstStyle/>
                    <a:p>
                      <a:r>
                        <a:rPr lang="en-US" sz="1600" dirty="0"/>
                        <a:t>Hypo-triploid</a:t>
                      </a:r>
                    </a:p>
                  </a:txBody>
                  <a:tcPr/>
                </a:tc>
                <a:tc>
                  <a:txBody>
                    <a:bodyPr/>
                    <a:lstStyle/>
                    <a:p>
                      <a:r>
                        <a:rPr lang="en-US" sz="1600" dirty="0"/>
                        <a:t>Hyper-diploid</a:t>
                      </a:r>
                    </a:p>
                  </a:txBody>
                  <a:tcPr/>
                </a:tc>
                <a:tc>
                  <a:txBody>
                    <a:bodyPr/>
                    <a:lstStyle/>
                    <a:p>
                      <a:r>
                        <a:rPr lang="en-US" sz="1600" dirty="0"/>
                        <a:t>Tetraploid</a:t>
                      </a:r>
                    </a:p>
                  </a:txBody>
                  <a:tcPr/>
                </a:tc>
                <a:tc>
                  <a:txBody>
                    <a:bodyPr/>
                    <a:lstStyle/>
                    <a:p>
                      <a:r>
                        <a:rPr lang="en-US" sz="1600" dirty="0"/>
                        <a:t>Hyper-triploid</a:t>
                      </a:r>
                    </a:p>
                  </a:txBody>
                  <a:tcPr/>
                </a:tc>
                <a:tc>
                  <a:txBody>
                    <a:bodyPr/>
                    <a:lstStyle/>
                    <a:p>
                      <a:r>
                        <a:rPr lang="en-US" sz="1600" dirty="0"/>
                        <a:t>Hyper-triploid (highly modified)</a:t>
                      </a:r>
                    </a:p>
                  </a:txBody>
                  <a:tcPr/>
                </a:tc>
                <a:extLst>
                  <a:ext uri="{0D108BD9-81ED-4DB2-BD59-A6C34878D82A}">
                    <a16:rowId xmlns:a16="http://schemas.microsoft.com/office/drawing/2014/main" xmlns="" val="10002"/>
                  </a:ext>
                </a:extLst>
              </a:tr>
              <a:tr h="308355">
                <a:tc>
                  <a:txBody>
                    <a:bodyPr/>
                    <a:lstStyle/>
                    <a:p>
                      <a:r>
                        <a:rPr lang="en-US" sz="1600" dirty="0">
                          <a:solidFill>
                            <a:schemeClr val="tx1"/>
                          </a:solidFill>
                        </a:rPr>
                        <a:t>Type</a:t>
                      </a:r>
                    </a:p>
                  </a:txBody>
                  <a:tcPr/>
                </a:tc>
                <a:tc>
                  <a:txBody>
                    <a:bodyPr/>
                    <a:lstStyle/>
                    <a:p>
                      <a:r>
                        <a:rPr lang="en-US" sz="1600" dirty="0"/>
                        <a:t>Basal B</a:t>
                      </a:r>
                    </a:p>
                  </a:txBody>
                  <a:tcPr/>
                </a:tc>
                <a:tc>
                  <a:txBody>
                    <a:bodyPr/>
                    <a:lstStyle/>
                    <a:p>
                      <a:r>
                        <a:rPr lang="en-US" sz="1600" dirty="0"/>
                        <a:t>Luminal </a:t>
                      </a:r>
                    </a:p>
                  </a:txBody>
                  <a:tcPr/>
                </a:tc>
                <a:tc>
                  <a:txBody>
                    <a:bodyPr/>
                    <a:lstStyle/>
                    <a:p>
                      <a:r>
                        <a:rPr lang="en-US" sz="1600" dirty="0"/>
                        <a:t>Luminal</a:t>
                      </a:r>
                    </a:p>
                  </a:txBody>
                  <a:tcPr/>
                </a:tc>
                <a:tc>
                  <a:txBody>
                    <a:bodyPr/>
                    <a:lstStyle/>
                    <a:p>
                      <a:r>
                        <a:rPr lang="en-US" sz="1600" dirty="0"/>
                        <a:t>Luminal </a:t>
                      </a:r>
                    </a:p>
                  </a:txBody>
                  <a:tcPr/>
                </a:tc>
                <a:tc>
                  <a:txBody>
                    <a:bodyPr/>
                    <a:lstStyle/>
                    <a:p>
                      <a:r>
                        <a:rPr lang="en-US" sz="1600" dirty="0"/>
                        <a:t>Luminal  </a:t>
                      </a:r>
                    </a:p>
                  </a:txBody>
                  <a:tcPr/>
                </a:tc>
                <a:extLst>
                  <a:ext uri="{0D108BD9-81ED-4DB2-BD59-A6C34878D82A}">
                    <a16:rowId xmlns:a16="http://schemas.microsoft.com/office/drawing/2014/main" xmlns="" val="10003"/>
                  </a:ext>
                </a:extLst>
              </a:tr>
              <a:tr h="532614">
                <a:tc>
                  <a:txBody>
                    <a:bodyPr/>
                    <a:lstStyle/>
                    <a:p>
                      <a:r>
                        <a:rPr lang="en-US" sz="1600" dirty="0"/>
                        <a:t>Hormone status</a:t>
                      </a:r>
                    </a:p>
                  </a:txBody>
                  <a:tcPr/>
                </a:tc>
                <a:tc>
                  <a:txBody>
                    <a:bodyPr/>
                    <a:lstStyle/>
                    <a:p>
                      <a:r>
                        <a:rPr lang="en-US" sz="1600" dirty="0"/>
                        <a:t>Triple negative</a:t>
                      </a:r>
                    </a:p>
                  </a:txBody>
                  <a:tcPr/>
                </a:tc>
                <a:tc>
                  <a:txBody>
                    <a:bodyPr/>
                    <a:lstStyle/>
                    <a:p>
                      <a:r>
                        <a:rPr lang="en-US" sz="1600" dirty="0"/>
                        <a:t>Triple positive</a:t>
                      </a:r>
                    </a:p>
                  </a:txBody>
                  <a:tcPr/>
                </a:tc>
                <a:tc>
                  <a:txBody>
                    <a:bodyPr/>
                    <a:lstStyle/>
                    <a:p>
                      <a:r>
                        <a:rPr lang="en-US" sz="1600" dirty="0"/>
                        <a:t>Negative ER/PR</a:t>
                      </a:r>
                    </a:p>
                  </a:txBody>
                  <a:tcPr/>
                </a:tc>
                <a:tc>
                  <a:txBody>
                    <a:bodyPr/>
                    <a:lstStyle/>
                    <a:p>
                      <a:r>
                        <a:rPr lang="en-US" sz="1600" dirty="0"/>
                        <a:t>Triple Positive</a:t>
                      </a:r>
                    </a:p>
                  </a:txBody>
                  <a:tcPr/>
                </a:tc>
                <a:tc>
                  <a:txBody>
                    <a:bodyPr/>
                    <a:lstStyle/>
                    <a:p>
                      <a:r>
                        <a:rPr lang="en-US" sz="1600" dirty="0"/>
                        <a:t>Negative</a:t>
                      </a:r>
                      <a:r>
                        <a:rPr lang="en-US" sz="1600" baseline="0" dirty="0"/>
                        <a:t> ER</a:t>
                      </a:r>
                      <a:endParaRPr lang="en-US" sz="1600" dirty="0"/>
                    </a:p>
                  </a:txBody>
                  <a:tcPr/>
                </a:tc>
                <a:extLst>
                  <a:ext uri="{0D108BD9-81ED-4DB2-BD59-A6C34878D82A}">
                    <a16:rowId xmlns:a16="http://schemas.microsoft.com/office/drawing/2014/main" xmlns="" val="10004"/>
                  </a:ext>
                </a:extLst>
              </a:tr>
            </a:tbl>
          </a:graphicData>
        </a:graphic>
      </p:graphicFrame>
      <p:grpSp>
        <p:nvGrpSpPr>
          <p:cNvPr id="6" name="Group 5"/>
          <p:cNvGrpSpPr/>
          <p:nvPr/>
        </p:nvGrpSpPr>
        <p:grpSpPr>
          <a:xfrm>
            <a:off x="1371600" y="4191000"/>
            <a:ext cx="7158729" cy="1905000"/>
            <a:chOff x="1510623" y="3765351"/>
            <a:chExt cx="7276541" cy="2673933"/>
          </a:xfrm>
        </p:grpSpPr>
        <p:pic>
          <p:nvPicPr>
            <p:cNvPr id="7" name="Picture 6" descr="BT-474- 20X.jpg"/>
            <p:cNvPicPr>
              <a:picLocks noChangeAspect="1"/>
            </p:cNvPicPr>
            <p:nvPr/>
          </p:nvPicPr>
          <p:blipFill>
            <a:blip r:embed="rId2" cstate="print"/>
            <a:srcRect l="15625" t="20833" r="50000" b="37500"/>
            <a:stretch>
              <a:fillRect/>
            </a:stretch>
          </p:blipFill>
          <p:spPr>
            <a:xfrm>
              <a:off x="5905524" y="3790004"/>
              <a:ext cx="1376052" cy="1250957"/>
            </a:xfrm>
            <a:prstGeom prst="rect">
              <a:avLst/>
            </a:prstGeom>
          </p:spPr>
        </p:pic>
        <p:pic>
          <p:nvPicPr>
            <p:cNvPr id="8" name="Picture 7" descr="SK-BR3- 20X.jpg"/>
            <p:cNvPicPr>
              <a:picLocks noChangeAspect="1"/>
            </p:cNvPicPr>
            <p:nvPr/>
          </p:nvPicPr>
          <p:blipFill>
            <a:blip r:embed="rId3" cstate="print"/>
            <a:srcRect l="28125" t="29167" r="37500" b="29167"/>
            <a:stretch>
              <a:fillRect/>
            </a:stretch>
          </p:blipFill>
          <p:spPr>
            <a:xfrm>
              <a:off x="7408064" y="3797624"/>
              <a:ext cx="1367670" cy="1243337"/>
            </a:xfrm>
            <a:prstGeom prst="rect">
              <a:avLst/>
            </a:prstGeom>
          </p:spPr>
        </p:pic>
        <p:pic>
          <p:nvPicPr>
            <p:cNvPr id="9" name="Picture 8" descr="MB-231-20X.jpg"/>
            <p:cNvPicPr>
              <a:picLocks noChangeAspect="1"/>
            </p:cNvPicPr>
            <p:nvPr/>
          </p:nvPicPr>
          <p:blipFill>
            <a:blip r:embed="rId4" cstate="print"/>
            <a:srcRect t="4167" r="65625" b="54167"/>
            <a:stretch>
              <a:fillRect/>
            </a:stretch>
          </p:blipFill>
          <p:spPr>
            <a:xfrm>
              <a:off x="1536630" y="3765351"/>
              <a:ext cx="1384335" cy="1258486"/>
            </a:xfrm>
            <a:prstGeom prst="rect">
              <a:avLst/>
            </a:prstGeom>
          </p:spPr>
        </p:pic>
        <p:pic>
          <p:nvPicPr>
            <p:cNvPr id="10" name="Picture 9" descr="MB-361- 20X.jpg"/>
            <p:cNvPicPr>
              <a:picLocks noChangeAspect="1"/>
            </p:cNvPicPr>
            <p:nvPr/>
          </p:nvPicPr>
          <p:blipFill>
            <a:blip r:embed="rId5" cstate="print">
              <a:lum bright="20000" contrast="10000"/>
            </a:blip>
            <a:srcRect l="14063" r="51562" b="58334"/>
            <a:stretch>
              <a:fillRect/>
            </a:stretch>
          </p:blipFill>
          <p:spPr>
            <a:xfrm>
              <a:off x="2992028" y="3782475"/>
              <a:ext cx="1365499" cy="1241362"/>
            </a:xfrm>
            <a:prstGeom prst="rect">
              <a:avLst/>
            </a:prstGeom>
          </p:spPr>
        </p:pic>
        <p:pic>
          <p:nvPicPr>
            <p:cNvPr id="11" name="Picture 10" descr="MB-453- 20X.jpg"/>
            <p:cNvPicPr>
              <a:picLocks noChangeAspect="1"/>
            </p:cNvPicPr>
            <p:nvPr/>
          </p:nvPicPr>
          <p:blipFill>
            <a:blip r:embed="rId6" cstate="print"/>
            <a:srcRect l="12500" t="12500" r="53125" b="45833"/>
            <a:stretch>
              <a:fillRect/>
            </a:stretch>
          </p:blipFill>
          <p:spPr>
            <a:xfrm>
              <a:off x="4432029" y="3790004"/>
              <a:ext cx="1376053" cy="1250957"/>
            </a:xfrm>
            <a:prstGeom prst="rect">
              <a:avLst/>
            </a:prstGeom>
          </p:spPr>
        </p:pic>
        <p:pic>
          <p:nvPicPr>
            <p:cNvPr id="12" name="Content Placeholder 3" descr="BT-474- 4X.jpg"/>
            <p:cNvPicPr>
              <a:picLocks noChangeAspect="1"/>
            </p:cNvPicPr>
            <p:nvPr/>
          </p:nvPicPr>
          <p:blipFill>
            <a:blip r:embed="rId7" cstate="print"/>
            <a:srcRect r="65625" b="58334"/>
            <a:stretch>
              <a:fillRect/>
            </a:stretch>
          </p:blipFill>
          <p:spPr>
            <a:xfrm>
              <a:off x="5885275" y="5151512"/>
              <a:ext cx="1416549" cy="1287772"/>
            </a:xfrm>
            <a:prstGeom prst="rect">
              <a:avLst/>
            </a:prstGeom>
          </p:spPr>
        </p:pic>
        <p:pic>
          <p:nvPicPr>
            <p:cNvPr id="13" name="Picture 12" descr="SK-BR3- 4X.jpg"/>
            <p:cNvPicPr>
              <a:picLocks noChangeAspect="1"/>
            </p:cNvPicPr>
            <p:nvPr/>
          </p:nvPicPr>
          <p:blipFill>
            <a:blip r:embed="rId8" cstate="print"/>
            <a:srcRect t="8333" r="65627" b="50000"/>
            <a:stretch>
              <a:fillRect/>
            </a:stretch>
          </p:blipFill>
          <p:spPr>
            <a:xfrm>
              <a:off x="7406490" y="5157155"/>
              <a:ext cx="1380674" cy="1255158"/>
            </a:xfrm>
            <a:prstGeom prst="rect">
              <a:avLst/>
            </a:prstGeom>
          </p:spPr>
        </p:pic>
        <p:pic>
          <p:nvPicPr>
            <p:cNvPr id="14" name="Picture 13" descr="MB-231-4X.jpg"/>
            <p:cNvPicPr>
              <a:picLocks noChangeAspect="1"/>
            </p:cNvPicPr>
            <p:nvPr/>
          </p:nvPicPr>
          <p:blipFill>
            <a:blip r:embed="rId9" cstate="print"/>
            <a:srcRect l="4688" t="6250" r="60938" b="52083"/>
            <a:stretch>
              <a:fillRect/>
            </a:stretch>
          </p:blipFill>
          <p:spPr>
            <a:xfrm>
              <a:off x="1510623" y="5153345"/>
              <a:ext cx="1410342" cy="1282129"/>
            </a:xfrm>
            <a:prstGeom prst="rect">
              <a:avLst/>
            </a:prstGeom>
          </p:spPr>
        </p:pic>
        <p:pic>
          <p:nvPicPr>
            <p:cNvPr id="15" name="Picture 14" descr="MB-361- 4X.jpg"/>
            <p:cNvPicPr>
              <a:picLocks noChangeAspect="1"/>
            </p:cNvPicPr>
            <p:nvPr/>
          </p:nvPicPr>
          <p:blipFill>
            <a:blip r:embed="rId10" cstate="print"/>
            <a:srcRect t="52083" r="65625" b="6250"/>
            <a:stretch>
              <a:fillRect/>
            </a:stretch>
          </p:blipFill>
          <p:spPr>
            <a:xfrm>
              <a:off x="2992028" y="5153345"/>
              <a:ext cx="1365499" cy="1241363"/>
            </a:xfrm>
            <a:prstGeom prst="rect">
              <a:avLst/>
            </a:prstGeom>
          </p:spPr>
        </p:pic>
        <p:pic>
          <p:nvPicPr>
            <p:cNvPr id="16" name="Picture 15" descr="MB-453- 4X.jpg"/>
            <p:cNvPicPr>
              <a:picLocks noChangeAspect="1"/>
            </p:cNvPicPr>
            <p:nvPr/>
          </p:nvPicPr>
          <p:blipFill>
            <a:blip r:embed="rId11" cstate="print"/>
            <a:srcRect l="32813" t="47917" r="32812" b="10416"/>
            <a:stretch>
              <a:fillRect/>
            </a:stretch>
          </p:blipFill>
          <p:spPr>
            <a:xfrm>
              <a:off x="4442722" y="5153345"/>
              <a:ext cx="1354668" cy="1231516"/>
            </a:xfrm>
            <a:prstGeom prst="rect">
              <a:avLst/>
            </a:prstGeom>
          </p:spPr>
        </p:pic>
      </p:grpSp>
      <p:sp>
        <p:nvSpPr>
          <p:cNvPr id="17" name="Rectangle 16"/>
          <p:cNvSpPr/>
          <p:nvPr/>
        </p:nvSpPr>
        <p:spPr>
          <a:xfrm>
            <a:off x="7191" y="293534"/>
            <a:ext cx="8686800" cy="461665"/>
          </a:xfrm>
          <a:prstGeom prst="rect">
            <a:avLst/>
          </a:prstGeom>
        </p:spPr>
        <p:txBody>
          <a:bodyPr wrap="square">
            <a:spAutoFit/>
          </a:bodyPr>
          <a:lstStyle/>
          <a:p>
            <a:pPr algn="ctr"/>
            <a:r>
              <a:rPr lang="en-US" sz="2400" b="1" dirty="0">
                <a:solidFill>
                  <a:srgbClr val="00B050"/>
                </a:solidFill>
                <a:latin typeface="Times New Roman" panose="02020603050405020304" pitchFamily="18" charset="0"/>
                <a:ea typeface="Calibri" panose="020F0502020204030204" pitchFamily="34" charset="0"/>
              </a:rPr>
              <a:t> Breast Cancer Cell Lines for Genomic DNA Isolation</a:t>
            </a:r>
            <a:endParaRPr lang="en-US" sz="2400" b="1" dirty="0">
              <a:solidFill>
                <a:srgbClr val="00B050"/>
              </a:solidFill>
            </a:endParaRPr>
          </a:p>
        </p:txBody>
      </p:sp>
    </p:spTree>
    <p:extLst>
      <p:ext uri="{BB962C8B-B14F-4D97-AF65-F5344CB8AC3E}">
        <p14:creationId xmlns:p14="http://schemas.microsoft.com/office/powerpoint/2010/main" val="103366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905" y="0"/>
            <a:ext cx="8534400" cy="1569660"/>
          </a:xfrm>
          <a:prstGeom prst="rect">
            <a:avLst/>
          </a:prstGeom>
        </p:spPr>
        <p:txBody>
          <a:bodyPr wrap="square">
            <a:spAutoFit/>
          </a:bodyPr>
          <a:lstStyle/>
          <a:p>
            <a:pPr algn="ctr"/>
            <a:r>
              <a:rPr lang="en-US" sz="3200" b="1" dirty="0">
                <a:solidFill>
                  <a:srgbClr val="00B050"/>
                </a:solidFill>
                <a:latin typeface="Times New Roman" panose="02020603050405020304" pitchFamily="18" charset="0"/>
                <a:ea typeface="Calibri" panose="020F0502020204030204" pitchFamily="34" charset="0"/>
              </a:rPr>
              <a:t>SRM 2373 to Validate HER2 Gene Copy Numbers by Various NGS and Bioinformatics Methods</a:t>
            </a:r>
          </a:p>
        </p:txBody>
      </p:sp>
      <p:graphicFrame>
        <p:nvGraphicFramePr>
          <p:cNvPr id="7" name="Chart 6"/>
          <p:cNvGraphicFramePr/>
          <p:nvPr>
            <p:extLst>
              <p:ext uri="{D42A27DB-BD31-4B8C-83A1-F6EECF244321}">
                <p14:modId xmlns:p14="http://schemas.microsoft.com/office/powerpoint/2010/main" val="2512550740"/>
              </p:ext>
            </p:extLst>
          </p:nvPr>
        </p:nvGraphicFramePr>
        <p:xfrm>
          <a:off x="169905" y="990600"/>
          <a:ext cx="8957619"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20129" y="5819506"/>
            <a:ext cx="8707395" cy="1384995"/>
          </a:xfrm>
          <a:prstGeom prst="rect">
            <a:avLst/>
          </a:prstGeom>
        </p:spPr>
        <p:txBody>
          <a:bodyPr wrap="square">
            <a:spAutoFit/>
          </a:bodyPr>
          <a:lstStyle/>
          <a:p>
            <a:r>
              <a:rPr lang="en-US" sz="2000" dirty="0"/>
              <a:t>Collaborators: Mickey Williams, NCI, Molecular Characterization Laboratory,  Reference Lab for MATCH Clinical Trial for Precision Medicine for Cancer Treatment.  </a:t>
            </a:r>
            <a:r>
              <a:rPr lang="it-IT" sz="2000" dirty="0"/>
              <a:t>J Mol Diagn (2016) 18, 753</a:t>
            </a:r>
            <a:endParaRPr lang="en-US" sz="2000" dirty="0"/>
          </a:p>
          <a:p>
            <a:endParaRPr lang="en-US" sz="2400" dirty="0"/>
          </a:p>
        </p:txBody>
      </p:sp>
    </p:spTree>
    <p:extLst>
      <p:ext uri="{BB962C8B-B14F-4D97-AF65-F5344CB8AC3E}">
        <p14:creationId xmlns:p14="http://schemas.microsoft.com/office/powerpoint/2010/main" val="116494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214199"/>
            <a:ext cx="86106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Copy number assays for </a:t>
            </a:r>
            <a:r>
              <a:rPr lang="en-US" sz="2400" i="1" dirty="0"/>
              <a:t>EGFR</a:t>
            </a:r>
            <a:r>
              <a:rPr lang="en-US" sz="2400" dirty="0"/>
              <a:t> and </a:t>
            </a:r>
            <a:r>
              <a:rPr lang="en-US" sz="2400" i="1" dirty="0"/>
              <a:t>MET </a:t>
            </a:r>
            <a:r>
              <a:rPr lang="en-US" sz="2400" dirty="0"/>
              <a:t>developed and validated for </a:t>
            </a:r>
            <a:r>
              <a:rPr lang="en-US" sz="2400" dirty="0" err="1"/>
              <a:t>ddPCR</a:t>
            </a:r>
            <a:r>
              <a:rPr lang="en-US" sz="2400" dirty="0"/>
              <a:t>;</a:t>
            </a:r>
          </a:p>
          <a:p>
            <a:pPr marL="342900" indent="-342900">
              <a:buFont typeface="Arial" panose="020B0604020202020204" pitchFamily="34" charset="0"/>
              <a:buChar char="•"/>
            </a:pPr>
            <a:r>
              <a:rPr lang="en-US" sz="2400" dirty="0"/>
              <a:t>The reference genes: </a:t>
            </a:r>
            <a:r>
              <a:rPr lang="en-US" sz="2400" i="1" dirty="0"/>
              <a:t>RSP27A</a:t>
            </a:r>
            <a:r>
              <a:rPr lang="en-US" sz="2400" dirty="0"/>
              <a:t>, </a:t>
            </a:r>
            <a:r>
              <a:rPr lang="en-US" sz="2400" i="1" dirty="0"/>
              <a:t>DCK</a:t>
            </a:r>
            <a:r>
              <a:rPr lang="en-US" sz="2400" dirty="0"/>
              <a:t>, </a:t>
            </a:r>
            <a:r>
              <a:rPr lang="en-US" sz="2400" i="1" dirty="0"/>
              <a:t>EIF5B</a:t>
            </a:r>
            <a:r>
              <a:rPr lang="en-US" sz="2400" dirty="0"/>
              <a:t>, and </a:t>
            </a:r>
            <a:r>
              <a:rPr lang="en-US" sz="2400" i="1" dirty="0"/>
              <a:t>PMM1</a:t>
            </a:r>
            <a:r>
              <a:rPr lang="en-US" sz="2400" dirty="0"/>
              <a:t> were tested in </a:t>
            </a:r>
            <a:r>
              <a:rPr lang="en-US" sz="2400" dirty="0" err="1"/>
              <a:t>gDNA</a:t>
            </a:r>
            <a:r>
              <a:rPr lang="en-US" sz="2400" dirty="0"/>
              <a:t> extracted from 6 cell lines.</a:t>
            </a:r>
          </a:p>
        </p:txBody>
      </p:sp>
      <p:sp>
        <p:nvSpPr>
          <p:cNvPr id="6" name="Rectangle 5"/>
          <p:cNvSpPr/>
          <p:nvPr/>
        </p:nvSpPr>
        <p:spPr>
          <a:xfrm>
            <a:off x="-12356" y="249808"/>
            <a:ext cx="8839200" cy="954107"/>
          </a:xfrm>
          <a:prstGeom prst="rect">
            <a:avLst/>
          </a:prstGeom>
        </p:spPr>
        <p:txBody>
          <a:bodyPr wrap="square">
            <a:spAutoFit/>
          </a:bodyPr>
          <a:lstStyle/>
          <a:p>
            <a:pPr algn="ctr"/>
            <a:r>
              <a:rPr lang="en-US" sz="2800" b="1" dirty="0">
                <a:solidFill>
                  <a:srgbClr val="00B050"/>
                </a:solidFill>
                <a:latin typeface="Times New Roman" panose="02020603050405020304" pitchFamily="18" charset="0"/>
                <a:cs typeface="Times New Roman" panose="02020603050405020304" pitchFamily="18" charset="0"/>
              </a:rPr>
              <a:t>NIST RM 8366: </a:t>
            </a:r>
            <a:r>
              <a:rPr lang="en-US" sz="2800" b="1" i="1" dirty="0">
                <a:solidFill>
                  <a:srgbClr val="00B050"/>
                </a:solidFill>
                <a:latin typeface="Times New Roman" panose="02020603050405020304" pitchFamily="18" charset="0"/>
                <a:cs typeface="Times New Roman" panose="02020603050405020304" pitchFamily="18" charset="0"/>
              </a:rPr>
              <a:t>EGFR </a:t>
            </a:r>
            <a:r>
              <a:rPr lang="en-US" sz="2800" b="1" dirty="0">
                <a:solidFill>
                  <a:srgbClr val="00B050"/>
                </a:solidFill>
                <a:latin typeface="Times New Roman" panose="02020603050405020304" pitchFamily="18" charset="0"/>
                <a:cs typeface="Times New Roman" panose="02020603050405020304" pitchFamily="18" charset="0"/>
              </a:rPr>
              <a:t>and </a:t>
            </a:r>
            <a:r>
              <a:rPr lang="en-US" sz="2800" b="1" i="1" dirty="0">
                <a:solidFill>
                  <a:srgbClr val="00B050"/>
                </a:solidFill>
                <a:latin typeface="Times New Roman" panose="02020603050405020304" pitchFamily="18" charset="0"/>
                <a:cs typeface="Times New Roman" panose="02020603050405020304" pitchFamily="18" charset="0"/>
              </a:rPr>
              <a:t>MET</a:t>
            </a:r>
            <a:r>
              <a:rPr lang="en-US" sz="2800" b="1" dirty="0">
                <a:solidFill>
                  <a:srgbClr val="00B050"/>
                </a:solidFill>
                <a:latin typeface="Times New Roman" panose="02020603050405020304" pitchFamily="18" charset="0"/>
                <a:cs typeface="Times New Roman" panose="02020603050405020304" pitchFamily="18" charset="0"/>
              </a:rPr>
              <a:t> Gene Copy Number </a:t>
            </a:r>
          </a:p>
          <a:p>
            <a:pPr algn="ctr"/>
            <a:r>
              <a:rPr lang="en-US" sz="2800" b="1" dirty="0">
                <a:solidFill>
                  <a:srgbClr val="00B050"/>
                </a:solidFill>
                <a:latin typeface="Times New Roman" panose="02020603050405020304" pitchFamily="18" charset="0"/>
                <a:cs typeface="Times New Roman" panose="02020603050405020304" pitchFamily="18" charset="0"/>
              </a:rPr>
              <a:t>Standards for Cancer Measurements</a:t>
            </a:r>
          </a:p>
        </p:txBody>
      </p:sp>
      <p:sp>
        <p:nvSpPr>
          <p:cNvPr id="7" name="TextBox 6"/>
          <p:cNvSpPr txBox="1"/>
          <p:nvPr/>
        </p:nvSpPr>
        <p:spPr>
          <a:xfrm>
            <a:off x="6477000" y="1799944"/>
            <a:ext cx="1981248" cy="461665"/>
          </a:xfrm>
          <a:prstGeom prst="rect">
            <a:avLst/>
          </a:prstGeom>
          <a:noFill/>
        </p:spPr>
        <p:txBody>
          <a:bodyPr wrap="none" rtlCol="0">
            <a:spAutoFit/>
          </a:bodyPr>
          <a:lstStyle/>
          <a:p>
            <a:r>
              <a:rPr lang="en-US" sz="2400" b="1" dirty="0"/>
              <a:t>Collaborators:</a:t>
            </a:r>
          </a:p>
        </p:txBody>
      </p:sp>
      <p:sp>
        <p:nvSpPr>
          <p:cNvPr id="10" name="TextBox 9"/>
          <p:cNvSpPr txBox="1"/>
          <p:nvPr/>
        </p:nvSpPr>
        <p:spPr>
          <a:xfrm>
            <a:off x="6096000" y="2362200"/>
            <a:ext cx="3048001" cy="1569660"/>
          </a:xfrm>
          <a:prstGeom prst="rect">
            <a:avLst/>
          </a:prstGeom>
          <a:noFill/>
        </p:spPr>
        <p:txBody>
          <a:bodyPr wrap="square" rtlCol="0">
            <a:spAutoFit/>
          </a:bodyPr>
          <a:lstStyle/>
          <a:p>
            <a:r>
              <a:rPr lang="en-US" sz="2400" dirty="0"/>
              <a:t>Mickey Williams </a:t>
            </a:r>
          </a:p>
          <a:p>
            <a:r>
              <a:rPr lang="en-US" sz="2400" dirty="0" err="1"/>
              <a:t>MoCha</a:t>
            </a:r>
            <a:r>
              <a:rPr lang="en-US" sz="2400" dirty="0"/>
              <a:t> Lab, NIH/NCI</a:t>
            </a:r>
          </a:p>
          <a:p>
            <a:r>
              <a:rPr lang="en-US" sz="2400" dirty="0"/>
              <a:t>Reference Lab for NCI MATCH  clinical trial</a:t>
            </a:r>
          </a:p>
        </p:txBody>
      </p:sp>
      <p:pic>
        <p:nvPicPr>
          <p:cNvPr id="3" name="Picture 2"/>
          <p:cNvPicPr>
            <a:picLocks noChangeAspect="1"/>
          </p:cNvPicPr>
          <p:nvPr/>
        </p:nvPicPr>
        <p:blipFill>
          <a:blip r:embed="rId2"/>
          <a:stretch>
            <a:fillRect/>
          </a:stretch>
        </p:blipFill>
        <p:spPr>
          <a:xfrm>
            <a:off x="-28832" y="1254211"/>
            <a:ext cx="7002738" cy="3810000"/>
          </a:xfrm>
          <a:prstGeom prst="rect">
            <a:avLst/>
          </a:prstGeom>
        </p:spPr>
      </p:pic>
    </p:spTree>
    <p:extLst>
      <p:ext uri="{BB962C8B-B14F-4D97-AF65-F5344CB8AC3E}">
        <p14:creationId xmlns:p14="http://schemas.microsoft.com/office/powerpoint/2010/main" val="357118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xmlns="" id="{98A67CDE-1A9E-486A-9102-5647FA6F2FEA}"/>
              </a:ext>
            </a:extLst>
          </p:cNvPr>
          <p:cNvSpPr>
            <a:spLocks noGrp="1" noChangeArrowheads="1"/>
          </p:cNvSpPr>
          <p:nvPr>
            <p:ph type="title" idx="4294967295"/>
          </p:nvPr>
        </p:nvSpPr>
        <p:spPr>
          <a:xfrm>
            <a:off x="1447800" y="457200"/>
            <a:ext cx="6705600" cy="1371600"/>
          </a:xfrm>
        </p:spPr>
        <p:txBody>
          <a:bodyPr wrap="square" numCol="1" anchorCtr="0" compatLnSpc="1">
            <a:prstTxWarp prst="textNoShape">
              <a:avLst/>
            </a:prstTxWarp>
            <a:normAutofit/>
          </a:bodyPr>
          <a:lstStyle/>
          <a:p>
            <a:pPr>
              <a:defRPr/>
            </a:pPr>
            <a:r>
              <a:rPr lang="en-US" sz="3200" b="1" dirty="0">
                <a:solidFill>
                  <a:schemeClr val="tx2"/>
                </a:solidFill>
              </a:rPr>
              <a:t>Challenge: clinical validation</a:t>
            </a:r>
            <a:r>
              <a:rPr lang="en-US" sz="2400" b="1" dirty="0">
                <a:solidFill>
                  <a:srgbClr val="FF0000"/>
                </a:solidFill>
              </a:rPr>
              <a:t/>
            </a:r>
            <a:br>
              <a:rPr lang="en-US" sz="2400" b="1" dirty="0">
                <a:solidFill>
                  <a:srgbClr val="FF0000"/>
                </a:solidFill>
              </a:rPr>
            </a:br>
            <a:r>
              <a:rPr lang="en-US" sz="2400" b="1" dirty="0">
                <a:solidFill>
                  <a:srgbClr val="FF0000"/>
                </a:solidFill>
              </a:rPr>
              <a:t/>
            </a:r>
            <a:br>
              <a:rPr lang="en-US" sz="2400" b="1" dirty="0">
                <a:solidFill>
                  <a:srgbClr val="FF0000"/>
                </a:solidFill>
              </a:rPr>
            </a:br>
            <a:r>
              <a:rPr lang="en-US" sz="2400" b="1" dirty="0">
                <a:solidFill>
                  <a:srgbClr val="FF0000"/>
                </a:solidFill>
              </a:rPr>
              <a:t>First: Analytical validation</a:t>
            </a:r>
          </a:p>
        </p:txBody>
      </p:sp>
      <p:sp>
        <p:nvSpPr>
          <p:cNvPr id="7" name="Slide Number Placeholder 3">
            <a:extLst>
              <a:ext uri="{FF2B5EF4-FFF2-40B4-BE49-F238E27FC236}">
                <a16:creationId xmlns:a16="http://schemas.microsoft.com/office/drawing/2014/main" xmlns="" id="{8577E0CB-A983-4A4A-816A-40EEE1D35D6B}"/>
              </a:ext>
            </a:extLst>
          </p:cNvPr>
          <p:cNvSpPr>
            <a:spLocks noGrp="1"/>
          </p:cNvSpPr>
          <p:nvPr>
            <p:ph type="sldNum" sz="quarter" idx="4294967295"/>
          </p:nvPr>
        </p:nvSpPr>
        <p:spPr>
          <a:xfrm>
            <a:off x="6400800" y="5541169"/>
            <a:ext cx="1600200" cy="357188"/>
          </a:xfrm>
          <a:prstGeom prst="rect">
            <a:avLst/>
          </a:prstGeom>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2A51FA-9A25-4B95-ADC0-D3F475E2EDA9}" type="slidenum">
              <a:rPr lang="en-US" altLang="en-US">
                <a:solidFill>
                  <a:srgbClr val="FFFFFF"/>
                </a:solidFill>
              </a:rPr>
              <a:pPr eaLnBrk="1" hangingPunct="1"/>
              <a:t>3</a:t>
            </a:fld>
            <a:endParaRPr lang="en-US" altLang="en-US">
              <a:solidFill>
                <a:srgbClr val="FFFFFF"/>
              </a:solidFill>
            </a:endParaRPr>
          </a:p>
        </p:txBody>
      </p:sp>
      <p:sp>
        <p:nvSpPr>
          <p:cNvPr id="24580" name="Text Box 8">
            <a:extLst>
              <a:ext uri="{FF2B5EF4-FFF2-40B4-BE49-F238E27FC236}">
                <a16:creationId xmlns:a16="http://schemas.microsoft.com/office/drawing/2014/main" xmlns="" id="{C864A9D5-AC1D-4A1E-9DD2-2090AC0B8211}"/>
              </a:ext>
            </a:extLst>
          </p:cNvPr>
          <p:cNvSpPr txBox="1">
            <a:spLocks noChangeArrowheads="1"/>
          </p:cNvSpPr>
          <p:nvPr/>
        </p:nvSpPr>
        <p:spPr bwMode="auto">
          <a:xfrm>
            <a:off x="3124200" y="3810000"/>
            <a:ext cx="386000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i="1" dirty="0"/>
              <a:t>accuracy </a:t>
            </a:r>
          </a:p>
          <a:p>
            <a:pPr eaLnBrk="1" hangingPunct="1">
              <a:spcAft>
                <a:spcPts val="600"/>
              </a:spcAft>
            </a:pPr>
            <a:r>
              <a:rPr lang="en-US" altLang="en-US" i="1" dirty="0"/>
              <a:t>reproducibility  / repeatability / robustness </a:t>
            </a:r>
          </a:p>
          <a:p>
            <a:pPr eaLnBrk="1" hangingPunct="1">
              <a:spcAft>
                <a:spcPts val="600"/>
              </a:spcAft>
            </a:pPr>
            <a:r>
              <a:rPr lang="en-US" altLang="en-US" i="1" dirty="0"/>
              <a:t>sensitivity / specificity </a:t>
            </a:r>
          </a:p>
          <a:p>
            <a:pPr eaLnBrk="1" hangingPunct="1">
              <a:spcAft>
                <a:spcPts val="600"/>
              </a:spcAft>
            </a:pPr>
            <a:r>
              <a:rPr lang="en-US" altLang="en-US" i="1" dirty="0"/>
              <a:t>dynamic range / response function </a:t>
            </a:r>
          </a:p>
        </p:txBody>
      </p:sp>
      <p:graphicFrame>
        <p:nvGraphicFramePr>
          <p:cNvPr id="2" name="Diagram 1">
            <a:extLst>
              <a:ext uri="{FF2B5EF4-FFF2-40B4-BE49-F238E27FC236}">
                <a16:creationId xmlns:a16="http://schemas.microsoft.com/office/drawing/2014/main" xmlns="" id="{F569E655-7B97-4873-81D8-2853C6391F67}"/>
              </a:ext>
            </a:extLst>
          </p:cNvPr>
          <p:cNvGraphicFramePr/>
          <p:nvPr>
            <p:extLst>
              <p:ext uri="{D42A27DB-BD31-4B8C-83A1-F6EECF244321}">
                <p14:modId xmlns:p14="http://schemas.microsoft.com/office/powerpoint/2010/main" val="2859540682"/>
              </p:ext>
            </p:extLst>
          </p:nvPr>
        </p:nvGraphicFramePr>
        <p:xfrm>
          <a:off x="2286000" y="1143000"/>
          <a:ext cx="5372100" cy="316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a:extLst>
              <a:ext uri="{FF2B5EF4-FFF2-40B4-BE49-F238E27FC236}">
                <a16:creationId xmlns:a16="http://schemas.microsoft.com/office/drawing/2014/main" xmlns="" id="{4B597A06-99E6-4DA2-9BA5-372642E7B758}"/>
              </a:ext>
            </a:extLst>
          </p:cNvPr>
          <p:cNvSpPr/>
          <p:nvPr/>
        </p:nvSpPr>
        <p:spPr>
          <a:xfrm>
            <a:off x="2857500" y="3371850"/>
            <a:ext cx="3886200" cy="4572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4584" name="Text Box 9">
            <a:extLst>
              <a:ext uri="{FF2B5EF4-FFF2-40B4-BE49-F238E27FC236}">
                <a16:creationId xmlns:a16="http://schemas.microsoft.com/office/drawing/2014/main" xmlns="" id="{4564BB12-FBF4-42B6-9A20-9DA1FC4B46CE}"/>
              </a:ext>
            </a:extLst>
          </p:cNvPr>
          <p:cNvSpPr txBox="1">
            <a:spLocks noChangeArrowheads="1"/>
          </p:cNvSpPr>
          <p:nvPr/>
        </p:nvSpPr>
        <p:spPr bwMode="auto">
          <a:xfrm>
            <a:off x="1447800" y="3733800"/>
            <a:ext cx="16722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B0F0"/>
                </a:solidFill>
              </a:rPr>
              <a:t>Relatively easy</a:t>
            </a:r>
          </a:p>
        </p:txBody>
      </p:sp>
      <p:sp>
        <p:nvSpPr>
          <p:cNvPr id="24585" name="Text Box 10">
            <a:extLst>
              <a:ext uri="{FF2B5EF4-FFF2-40B4-BE49-F238E27FC236}">
                <a16:creationId xmlns:a16="http://schemas.microsoft.com/office/drawing/2014/main" xmlns="" id="{D9B9610C-1132-4072-AF41-EA5320AFC845}"/>
              </a:ext>
            </a:extLst>
          </p:cNvPr>
          <p:cNvSpPr txBox="1">
            <a:spLocks noChangeArrowheads="1"/>
          </p:cNvSpPr>
          <p:nvPr/>
        </p:nvSpPr>
        <p:spPr bwMode="auto">
          <a:xfrm>
            <a:off x="6858000" y="3657600"/>
            <a:ext cx="209673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B0F0"/>
                </a:solidFill>
              </a:rPr>
              <a:t>Hard due to biological variability</a:t>
            </a:r>
          </a:p>
        </p:txBody>
      </p:sp>
    </p:spTree>
    <p:extLst>
      <p:ext uri="{BB962C8B-B14F-4D97-AF65-F5344CB8AC3E}">
        <p14:creationId xmlns:p14="http://schemas.microsoft.com/office/powerpoint/2010/main" val="313789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609600"/>
            <a:ext cx="4724400" cy="707886"/>
          </a:xfrm>
          <a:prstGeom prst="rect">
            <a:avLst/>
          </a:prstGeom>
          <a:noFill/>
        </p:spPr>
        <p:txBody>
          <a:bodyPr wrap="square" rtlCol="0">
            <a:spAutoFit/>
          </a:bodyPr>
          <a:lstStyle/>
          <a:p>
            <a:endParaRPr lang="en-US" sz="2000" dirty="0"/>
          </a:p>
          <a:p>
            <a:r>
              <a:rPr lang="en-US" sz="2000" dirty="0"/>
              <a:t>Hua-Jun He: Research Scientist</a:t>
            </a:r>
          </a:p>
        </p:txBody>
      </p:sp>
      <p:pic>
        <p:nvPicPr>
          <p:cNvPr id="5" name="Picture 4">
            <a:extLst>
              <a:ext uri="{FF2B5EF4-FFF2-40B4-BE49-F238E27FC236}">
                <a16:creationId xmlns:a16="http://schemas.microsoft.com/office/drawing/2014/main" xmlns="" id="{431A9614-593D-4057-8EA2-6133754BDE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28" t="15216" r="35140" b="24510"/>
          <a:stretch/>
        </p:blipFill>
        <p:spPr>
          <a:xfrm>
            <a:off x="5029200" y="1295400"/>
            <a:ext cx="3115651" cy="2559283"/>
          </a:xfrm>
          <a:prstGeom prst="rect">
            <a:avLst/>
          </a:prstGeom>
        </p:spPr>
      </p:pic>
      <p:sp>
        <p:nvSpPr>
          <p:cNvPr id="2" name="Rectangle 1">
            <a:extLst>
              <a:ext uri="{FF2B5EF4-FFF2-40B4-BE49-F238E27FC236}">
                <a16:creationId xmlns:a16="http://schemas.microsoft.com/office/drawing/2014/main" xmlns="" id="{30DE03CB-6DED-4574-ADFC-4513E28CF786}"/>
              </a:ext>
            </a:extLst>
          </p:cNvPr>
          <p:cNvSpPr/>
          <p:nvPr/>
        </p:nvSpPr>
        <p:spPr>
          <a:xfrm>
            <a:off x="4724400" y="3581400"/>
            <a:ext cx="4876800" cy="707886"/>
          </a:xfrm>
          <a:prstGeom prst="rect">
            <a:avLst/>
          </a:prstGeom>
        </p:spPr>
        <p:txBody>
          <a:bodyPr wrap="square">
            <a:spAutoFit/>
          </a:bodyPr>
          <a:lstStyle/>
          <a:p>
            <a:endParaRPr lang="en-US" sz="2000" dirty="0"/>
          </a:p>
          <a:p>
            <a:r>
              <a:rPr lang="en-US" sz="2000" dirty="0"/>
              <a:t>Jamie Almeida: Research Biologist</a:t>
            </a:r>
          </a:p>
        </p:txBody>
      </p:sp>
      <p:pic>
        <p:nvPicPr>
          <p:cNvPr id="8" name="Picture 7">
            <a:extLst>
              <a:ext uri="{FF2B5EF4-FFF2-40B4-BE49-F238E27FC236}">
                <a16:creationId xmlns:a16="http://schemas.microsoft.com/office/drawing/2014/main" xmlns="" id="{B47FFC0D-7577-4D8B-A55B-22578C3E5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191000"/>
            <a:ext cx="2514600" cy="2514600"/>
          </a:xfrm>
          <a:prstGeom prst="rect">
            <a:avLst/>
          </a:prstGeom>
        </p:spPr>
      </p:pic>
      <p:pic>
        <p:nvPicPr>
          <p:cNvPr id="14" name="Picture 13">
            <a:extLst>
              <a:ext uri="{FF2B5EF4-FFF2-40B4-BE49-F238E27FC236}">
                <a16:creationId xmlns:a16="http://schemas.microsoft.com/office/drawing/2014/main" xmlns="" id="{E83C2D07-2670-483C-921A-E6D55AFCBF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654" y="1828800"/>
            <a:ext cx="2214717" cy="2909212"/>
          </a:xfrm>
          <a:prstGeom prst="rect">
            <a:avLst/>
          </a:prstGeom>
        </p:spPr>
      </p:pic>
      <p:sp>
        <p:nvSpPr>
          <p:cNvPr id="15" name="TextBox 14">
            <a:extLst>
              <a:ext uri="{FF2B5EF4-FFF2-40B4-BE49-F238E27FC236}">
                <a16:creationId xmlns:a16="http://schemas.microsoft.com/office/drawing/2014/main" xmlns="" id="{73126A10-DA23-4E58-B663-F25556C215ED}"/>
              </a:ext>
            </a:extLst>
          </p:cNvPr>
          <p:cNvSpPr txBox="1"/>
          <p:nvPr/>
        </p:nvSpPr>
        <p:spPr>
          <a:xfrm>
            <a:off x="2743200" y="381000"/>
            <a:ext cx="4572000" cy="523220"/>
          </a:xfrm>
          <a:prstGeom prst="rect">
            <a:avLst/>
          </a:prstGeom>
          <a:noFill/>
        </p:spPr>
        <p:txBody>
          <a:bodyPr wrap="square" rtlCol="0">
            <a:spAutoFit/>
          </a:bodyPr>
          <a:lstStyle/>
          <a:p>
            <a:r>
              <a:rPr lang="en-US" sz="2800" b="1" dirty="0">
                <a:solidFill>
                  <a:srgbClr val="426D95"/>
                </a:solidFill>
              </a:rPr>
              <a:t>NIST Technical Experts</a:t>
            </a:r>
          </a:p>
        </p:txBody>
      </p:sp>
      <p:sp>
        <p:nvSpPr>
          <p:cNvPr id="3" name="Rectangle 2">
            <a:extLst>
              <a:ext uri="{FF2B5EF4-FFF2-40B4-BE49-F238E27FC236}">
                <a16:creationId xmlns:a16="http://schemas.microsoft.com/office/drawing/2014/main" xmlns="" id="{2B31180E-3D84-4571-BD3D-5560D5D05BE0}"/>
              </a:ext>
            </a:extLst>
          </p:cNvPr>
          <p:cNvSpPr/>
          <p:nvPr/>
        </p:nvSpPr>
        <p:spPr>
          <a:xfrm>
            <a:off x="821054" y="1295400"/>
            <a:ext cx="2836546" cy="369332"/>
          </a:xfrm>
          <a:prstGeom prst="rect">
            <a:avLst/>
          </a:prstGeom>
        </p:spPr>
        <p:txBody>
          <a:bodyPr wrap="none">
            <a:spAutoFit/>
          </a:bodyPr>
          <a:lstStyle/>
          <a:p>
            <a:r>
              <a:rPr lang="en-US" dirty="0"/>
              <a:t>Kenneth Cole: Group Leader</a:t>
            </a:r>
          </a:p>
        </p:txBody>
      </p:sp>
      <p:sp>
        <p:nvSpPr>
          <p:cNvPr id="4" name="TextBox 3">
            <a:extLst>
              <a:ext uri="{FF2B5EF4-FFF2-40B4-BE49-F238E27FC236}">
                <a16:creationId xmlns:a16="http://schemas.microsoft.com/office/drawing/2014/main" xmlns="" id="{82872D66-5079-4A64-830F-8861D30525A2}"/>
              </a:ext>
            </a:extLst>
          </p:cNvPr>
          <p:cNvSpPr txBox="1"/>
          <p:nvPr/>
        </p:nvSpPr>
        <p:spPr>
          <a:xfrm>
            <a:off x="838201" y="5334000"/>
            <a:ext cx="3581400" cy="1200329"/>
          </a:xfrm>
          <a:prstGeom prst="rect">
            <a:avLst/>
          </a:prstGeom>
          <a:noFill/>
        </p:spPr>
        <p:txBody>
          <a:bodyPr wrap="square" rtlCol="0">
            <a:spAutoFit/>
          </a:bodyPr>
          <a:lstStyle/>
          <a:p>
            <a:r>
              <a:rPr lang="en-US" dirty="0"/>
              <a:t>In addition, we confer with NIST experts in statistics, gene sequencing, bioinformatics, Office of Standard Reference Materials.</a:t>
            </a:r>
          </a:p>
        </p:txBody>
      </p:sp>
    </p:spTree>
    <p:extLst>
      <p:ext uri="{BB962C8B-B14F-4D97-AF65-F5344CB8AC3E}">
        <p14:creationId xmlns:p14="http://schemas.microsoft.com/office/powerpoint/2010/main" val="24713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rc.2017.7-f1.jpg"/>
          <p:cNvPicPr>
            <a:picLocks noChangeAspect="1"/>
          </p:cNvPicPr>
          <p:nvPr/>
        </p:nvPicPr>
        <p:blipFill rotWithShape="1">
          <a:blip r:embed="rId3">
            <a:extLst>
              <a:ext uri="{28A0092B-C50C-407E-A947-70E740481C1C}">
                <a14:useLocalDpi xmlns:a14="http://schemas.microsoft.com/office/drawing/2010/main" val="0"/>
              </a:ext>
            </a:extLst>
          </a:blip>
          <a:srcRect r="18231"/>
          <a:stretch/>
        </p:blipFill>
        <p:spPr bwMode="auto">
          <a:xfrm>
            <a:off x="0" y="1676400"/>
            <a:ext cx="91219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flipH="1">
            <a:off x="4800600" y="6477000"/>
            <a:ext cx="4572000" cy="276999"/>
          </a:xfrm>
          <a:prstGeom prst="rect">
            <a:avLst/>
          </a:prstGeom>
          <a:noFill/>
        </p:spPr>
        <p:txBody>
          <a:bodyPr wrap="square" rtlCol="0">
            <a:spAutoFit/>
          </a:bodyPr>
          <a:lstStyle/>
          <a:p>
            <a:r>
              <a:rPr lang="en-US" sz="1200" dirty="0"/>
              <a:t>Wan et al. Nature Reviews Cancer (2017) doi:10.1038/nrc.2017.7</a:t>
            </a:r>
          </a:p>
        </p:txBody>
      </p:sp>
      <p:sp>
        <p:nvSpPr>
          <p:cNvPr id="3" name="TextBox 2"/>
          <p:cNvSpPr txBox="1"/>
          <p:nvPr/>
        </p:nvSpPr>
        <p:spPr>
          <a:xfrm>
            <a:off x="685800" y="152400"/>
            <a:ext cx="9067800" cy="646331"/>
          </a:xfrm>
          <a:prstGeom prst="rect">
            <a:avLst/>
          </a:prstGeom>
          <a:noFill/>
        </p:spPr>
        <p:txBody>
          <a:bodyPr wrap="square" rtlCol="0">
            <a:spAutoFit/>
          </a:bodyPr>
          <a:lstStyle/>
          <a:p>
            <a:pPr marL="571500" indent="-571500">
              <a:buAutoNum type="romanUcPeriod"/>
            </a:pPr>
            <a:r>
              <a:rPr lang="en-US" sz="3600" b="1" dirty="0">
                <a:solidFill>
                  <a:schemeClr val="tx2"/>
                </a:solidFill>
              </a:rPr>
              <a:t>Circulating Tumor DNA (ctDNA) in LB</a:t>
            </a:r>
          </a:p>
        </p:txBody>
      </p:sp>
      <p:sp>
        <p:nvSpPr>
          <p:cNvPr id="4" name="Rectangle 3">
            <a:extLst>
              <a:ext uri="{FF2B5EF4-FFF2-40B4-BE49-F238E27FC236}">
                <a16:creationId xmlns:a16="http://schemas.microsoft.com/office/drawing/2014/main" xmlns="" id="{81724B32-7A22-4068-A2BD-D96A47D1ECBF}"/>
              </a:ext>
            </a:extLst>
          </p:cNvPr>
          <p:cNvSpPr/>
          <p:nvPr/>
        </p:nvSpPr>
        <p:spPr>
          <a:xfrm>
            <a:off x="3124200" y="1066800"/>
            <a:ext cx="2741391" cy="461665"/>
          </a:xfrm>
          <a:prstGeom prst="rect">
            <a:avLst/>
          </a:prstGeom>
        </p:spPr>
        <p:txBody>
          <a:bodyPr wrap="none">
            <a:spAutoFit/>
          </a:bodyPr>
          <a:lstStyle/>
          <a:p>
            <a:r>
              <a:rPr lang="en-US" sz="2400" b="1" dirty="0"/>
              <a:t>Clinical Applications</a:t>
            </a:r>
            <a:endParaRPr lang="en-US" sz="2400" dirty="0"/>
          </a:p>
        </p:txBody>
      </p:sp>
    </p:spTree>
    <p:extLst>
      <p:ext uri="{BB962C8B-B14F-4D97-AF65-F5344CB8AC3E}">
        <p14:creationId xmlns:p14="http://schemas.microsoft.com/office/powerpoint/2010/main" val="33508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00950" cy="1325563"/>
          </a:xfrm>
        </p:spPr>
        <p:txBody>
          <a:bodyPr>
            <a:normAutofit/>
          </a:bodyPr>
          <a:lstStyle/>
          <a:p>
            <a:pPr algn="ctr"/>
            <a:r>
              <a:rPr lang="en-US" sz="2800" b="1" dirty="0">
                <a:solidFill>
                  <a:srgbClr val="426D95"/>
                </a:solidFill>
                <a:latin typeface="+mn-lt"/>
              </a:rPr>
              <a:t>Challenges for Analytical Validation of DNA in Liquid Biopsy</a:t>
            </a:r>
          </a:p>
        </p:txBody>
      </p:sp>
      <p:sp>
        <p:nvSpPr>
          <p:cNvPr id="3" name="Content Placeholder 2"/>
          <p:cNvSpPr>
            <a:spLocks noGrp="1"/>
          </p:cNvSpPr>
          <p:nvPr>
            <p:ph idx="1"/>
          </p:nvPr>
        </p:nvSpPr>
        <p:spPr>
          <a:xfrm>
            <a:off x="609600" y="1828800"/>
            <a:ext cx="7886700" cy="4351338"/>
          </a:xfrm>
        </p:spPr>
        <p:txBody>
          <a:bodyPr>
            <a:normAutofit/>
          </a:bodyPr>
          <a:lstStyle/>
          <a:p>
            <a:pPr marL="285750" indent="-285750"/>
            <a:r>
              <a:rPr lang="en-US" sz="2400" dirty="0"/>
              <a:t>Low concentration of mutations in high background of wild-type DNA</a:t>
            </a:r>
          </a:p>
          <a:p>
            <a:pPr marL="285750" indent="-285750"/>
            <a:r>
              <a:rPr lang="en-US" sz="2400" dirty="0"/>
              <a:t>Degraded in molecular weight </a:t>
            </a:r>
          </a:p>
          <a:p>
            <a:pPr marL="285750" indent="-285750"/>
            <a:r>
              <a:rPr lang="en-US" sz="2400" dirty="0"/>
              <a:t>Many mutations, which ones and what kinds to focus on</a:t>
            </a:r>
          </a:p>
          <a:p>
            <a:pPr marL="285750" indent="-285750"/>
            <a:r>
              <a:rPr lang="en-US" sz="2400" dirty="0"/>
              <a:t>Measuring assay performance: limits of detection, specificity, ranges… </a:t>
            </a:r>
          </a:p>
          <a:p>
            <a:pPr marL="285750" indent="-285750"/>
            <a:r>
              <a:rPr lang="en-US" sz="2400" dirty="0"/>
              <a:t>Process controls (pre-analytical process steps)</a:t>
            </a:r>
          </a:p>
          <a:p>
            <a:pPr marL="285750" indent="-285750"/>
            <a:r>
              <a:rPr lang="en-US" sz="2400" dirty="0"/>
              <a:t>Calibrators (standards) that work with different methods and instruments (commutability)</a:t>
            </a:r>
          </a:p>
          <a:p>
            <a:endParaRPr lang="en-US" sz="2400" dirty="0"/>
          </a:p>
        </p:txBody>
      </p:sp>
    </p:spTree>
    <p:extLst>
      <p:ext uri="{BB962C8B-B14F-4D97-AF65-F5344CB8AC3E}">
        <p14:creationId xmlns:p14="http://schemas.microsoft.com/office/powerpoint/2010/main" val="408412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C5E06D24-A241-42E4-B349-B880479CCA25}"/>
              </a:ext>
            </a:extLst>
          </p:cNvPr>
          <p:cNvSpPr/>
          <p:nvPr/>
        </p:nvSpPr>
        <p:spPr>
          <a:xfrm>
            <a:off x="838200" y="1219200"/>
            <a:ext cx="6781800" cy="707886"/>
          </a:xfrm>
          <a:prstGeom prst="rect">
            <a:avLst/>
          </a:prstGeom>
        </p:spPr>
        <p:txBody>
          <a:bodyPr wrap="square">
            <a:spAutoFit/>
          </a:bodyPr>
          <a:lstStyle/>
          <a:p>
            <a:pPr algn="ctr"/>
            <a:r>
              <a:rPr lang="en-US" sz="2000" b="1" dirty="0">
                <a:cs typeface="Times New Roman" panose="02020603050405020304" pitchFamily="18" charset="0"/>
              </a:rPr>
              <a:t>Interlab Study of Commercial Circulating Tumor DNA Reference Materials with 40 Variants </a:t>
            </a:r>
            <a:endParaRPr lang="en-US" sz="2000" dirty="0">
              <a:cs typeface="Times New Roman" panose="02020603050405020304" pitchFamily="18" charset="0"/>
            </a:endParaRPr>
          </a:p>
        </p:txBody>
      </p:sp>
      <p:grpSp>
        <p:nvGrpSpPr>
          <p:cNvPr id="8" name="Group 7">
            <a:extLst>
              <a:ext uri="{FF2B5EF4-FFF2-40B4-BE49-F238E27FC236}">
                <a16:creationId xmlns:a16="http://schemas.microsoft.com/office/drawing/2014/main" xmlns="" id="{DA1D6AF7-7399-4671-BD21-4276F3D1D24A}"/>
              </a:ext>
            </a:extLst>
          </p:cNvPr>
          <p:cNvGrpSpPr/>
          <p:nvPr/>
        </p:nvGrpSpPr>
        <p:grpSpPr>
          <a:xfrm>
            <a:off x="304800" y="6172200"/>
            <a:ext cx="9220200" cy="463451"/>
            <a:chOff x="381000" y="5484614"/>
            <a:chExt cx="9220200" cy="463451"/>
          </a:xfrm>
        </p:grpSpPr>
        <p:sp>
          <p:nvSpPr>
            <p:cNvPr id="11" name="Rectangle 10">
              <a:extLst>
                <a:ext uri="{FF2B5EF4-FFF2-40B4-BE49-F238E27FC236}">
                  <a16:creationId xmlns:a16="http://schemas.microsoft.com/office/drawing/2014/main" xmlns="" id="{1AC11B1A-09FB-4C59-9192-0FBD124B1153}"/>
                </a:ext>
              </a:extLst>
            </p:cNvPr>
            <p:cNvSpPr/>
            <p:nvPr/>
          </p:nvSpPr>
          <p:spPr>
            <a:xfrm>
              <a:off x="533400" y="5484614"/>
              <a:ext cx="9067800" cy="369332"/>
            </a:xfrm>
            <a:prstGeom prst="rect">
              <a:avLst/>
            </a:prstGeom>
          </p:spPr>
          <p:txBody>
            <a:bodyPr wrap="square">
              <a:spAutoFit/>
            </a:bodyPr>
            <a:lstStyle/>
            <a:p>
              <a:r>
                <a:rPr lang="en-US" b="1" dirty="0"/>
                <a:t>Participating Labs in EDRN Sponsored Interlaboratory Evaluation (manuscript in progress)</a:t>
              </a:r>
            </a:p>
          </p:txBody>
        </p:sp>
        <p:sp>
          <p:nvSpPr>
            <p:cNvPr id="7" name="TextBox 6">
              <a:extLst>
                <a:ext uri="{FF2B5EF4-FFF2-40B4-BE49-F238E27FC236}">
                  <a16:creationId xmlns:a16="http://schemas.microsoft.com/office/drawing/2014/main" xmlns="" id="{1F741CE6-EFEC-4B5B-8EE4-FC01ACE043CA}"/>
                </a:ext>
              </a:extLst>
            </p:cNvPr>
            <p:cNvSpPr txBox="1"/>
            <p:nvPr/>
          </p:nvSpPr>
          <p:spPr>
            <a:xfrm>
              <a:off x="381000" y="5486400"/>
              <a:ext cx="304800" cy="461665"/>
            </a:xfrm>
            <a:prstGeom prst="rect">
              <a:avLst/>
            </a:prstGeom>
            <a:noFill/>
          </p:spPr>
          <p:txBody>
            <a:bodyPr wrap="square" rtlCol="0">
              <a:spAutoFit/>
            </a:bodyPr>
            <a:lstStyle/>
            <a:p>
              <a:r>
                <a:rPr lang="en-US" sz="2400" dirty="0">
                  <a:highlight>
                    <a:srgbClr val="FFFF00"/>
                  </a:highlight>
                </a:rPr>
                <a:t>*</a:t>
              </a:r>
            </a:p>
          </p:txBody>
        </p:sp>
      </p:grpSp>
      <p:sp>
        <p:nvSpPr>
          <p:cNvPr id="12" name="Rectangle 11">
            <a:extLst>
              <a:ext uri="{FF2B5EF4-FFF2-40B4-BE49-F238E27FC236}">
                <a16:creationId xmlns:a16="http://schemas.microsoft.com/office/drawing/2014/main" xmlns="" id="{659802DE-0F94-41C1-B3D2-52D5886B185C}"/>
              </a:ext>
            </a:extLst>
          </p:cNvPr>
          <p:cNvSpPr/>
          <p:nvPr/>
        </p:nvSpPr>
        <p:spPr>
          <a:xfrm>
            <a:off x="1143000" y="304800"/>
            <a:ext cx="9144000" cy="523220"/>
          </a:xfrm>
          <a:prstGeom prst="rect">
            <a:avLst/>
          </a:prstGeom>
        </p:spPr>
        <p:txBody>
          <a:bodyPr wrap="square">
            <a:spAutoFit/>
          </a:bodyPr>
          <a:lstStyle/>
          <a:p>
            <a:r>
              <a:rPr lang="en-US" sz="2800" b="1" dirty="0">
                <a:solidFill>
                  <a:srgbClr val="426D95"/>
                </a:solidFill>
                <a:latin typeface="+mj-lt"/>
                <a:ea typeface="Calibri" panose="020F0502020204030204" pitchFamily="34" charset="0"/>
              </a:rPr>
              <a:t>Multilab Assessment of ctDNA Measurements</a:t>
            </a:r>
          </a:p>
        </p:txBody>
      </p:sp>
      <p:pic>
        <p:nvPicPr>
          <p:cNvPr id="9" name="Picture 8">
            <a:extLst>
              <a:ext uri="{FF2B5EF4-FFF2-40B4-BE49-F238E27FC236}">
                <a16:creationId xmlns:a16="http://schemas.microsoft.com/office/drawing/2014/main" xmlns="" id="{40AE4767-767A-4EA7-AF25-AA5E0DD528E5}"/>
              </a:ext>
            </a:extLst>
          </p:cNvPr>
          <p:cNvPicPr>
            <a:picLocks noChangeAspect="1"/>
          </p:cNvPicPr>
          <p:nvPr/>
        </p:nvPicPr>
        <p:blipFill>
          <a:blip r:embed="rId2"/>
          <a:stretch>
            <a:fillRect/>
          </a:stretch>
        </p:blipFill>
        <p:spPr>
          <a:xfrm>
            <a:off x="685800" y="1828800"/>
            <a:ext cx="7830700" cy="4136571"/>
          </a:xfrm>
          <a:prstGeom prst="rect">
            <a:avLst/>
          </a:prstGeom>
        </p:spPr>
      </p:pic>
      <p:sp>
        <p:nvSpPr>
          <p:cNvPr id="13" name="TextBox 12">
            <a:extLst>
              <a:ext uri="{FF2B5EF4-FFF2-40B4-BE49-F238E27FC236}">
                <a16:creationId xmlns:a16="http://schemas.microsoft.com/office/drawing/2014/main" xmlns="" id="{71CC6083-C2D7-4686-8529-48BA0093A81A}"/>
              </a:ext>
            </a:extLst>
          </p:cNvPr>
          <p:cNvSpPr txBox="1"/>
          <p:nvPr/>
        </p:nvSpPr>
        <p:spPr>
          <a:xfrm>
            <a:off x="7848600" y="2133600"/>
            <a:ext cx="304800" cy="461665"/>
          </a:xfrm>
          <a:prstGeom prst="rect">
            <a:avLst/>
          </a:prstGeom>
          <a:noFill/>
        </p:spPr>
        <p:txBody>
          <a:bodyPr wrap="square" rtlCol="0">
            <a:spAutoFit/>
          </a:bodyPr>
          <a:lstStyle/>
          <a:p>
            <a:r>
              <a:rPr lang="en-US" sz="2400" dirty="0">
                <a:highlight>
                  <a:srgbClr val="FFFF00"/>
                </a:highlight>
              </a:rPr>
              <a:t>*</a:t>
            </a:r>
          </a:p>
        </p:txBody>
      </p:sp>
      <p:sp>
        <p:nvSpPr>
          <p:cNvPr id="15" name="TextBox 14">
            <a:extLst>
              <a:ext uri="{FF2B5EF4-FFF2-40B4-BE49-F238E27FC236}">
                <a16:creationId xmlns:a16="http://schemas.microsoft.com/office/drawing/2014/main" xmlns="" id="{0B530CB6-ADE4-4821-B6AA-E267B91B1681}"/>
              </a:ext>
            </a:extLst>
          </p:cNvPr>
          <p:cNvSpPr txBox="1"/>
          <p:nvPr/>
        </p:nvSpPr>
        <p:spPr>
          <a:xfrm>
            <a:off x="8077200" y="3581400"/>
            <a:ext cx="304800" cy="461665"/>
          </a:xfrm>
          <a:prstGeom prst="rect">
            <a:avLst/>
          </a:prstGeom>
          <a:noFill/>
        </p:spPr>
        <p:txBody>
          <a:bodyPr wrap="square" rtlCol="0">
            <a:spAutoFit/>
          </a:bodyPr>
          <a:lstStyle/>
          <a:p>
            <a:r>
              <a:rPr lang="en-US" sz="2400" dirty="0">
                <a:highlight>
                  <a:srgbClr val="FFFF00"/>
                </a:highlight>
              </a:rPr>
              <a:t>*</a:t>
            </a:r>
          </a:p>
        </p:txBody>
      </p:sp>
      <p:sp>
        <p:nvSpPr>
          <p:cNvPr id="16" name="TextBox 15">
            <a:extLst>
              <a:ext uri="{FF2B5EF4-FFF2-40B4-BE49-F238E27FC236}">
                <a16:creationId xmlns:a16="http://schemas.microsoft.com/office/drawing/2014/main" xmlns="" id="{361FEC86-FABA-4386-AB4B-2A7A7C44991F}"/>
              </a:ext>
            </a:extLst>
          </p:cNvPr>
          <p:cNvSpPr txBox="1"/>
          <p:nvPr/>
        </p:nvSpPr>
        <p:spPr>
          <a:xfrm>
            <a:off x="1219200" y="4343400"/>
            <a:ext cx="3618619" cy="369332"/>
          </a:xfrm>
          <a:prstGeom prst="rect">
            <a:avLst/>
          </a:prstGeom>
          <a:noFill/>
        </p:spPr>
        <p:txBody>
          <a:bodyPr wrap="none" rtlCol="0">
            <a:spAutoFit/>
          </a:bodyPr>
          <a:lstStyle/>
          <a:p>
            <a:r>
              <a:rPr lang="en-US" dirty="0">
                <a:solidFill>
                  <a:srgbClr val="FF0000"/>
                </a:solidFill>
              </a:rPr>
              <a:t>Providing commercially available RM</a:t>
            </a:r>
          </a:p>
        </p:txBody>
      </p:sp>
    </p:spTree>
    <p:extLst>
      <p:ext uri="{BB962C8B-B14F-4D97-AF65-F5344CB8AC3E}">
        <p14:creationId xmlns:p14="http://schemas.microsoft.com/office/powerpoint/2010/main" val="305343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30BD3D-F206-44C2-998B-A44AE45276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449502" cy="5158659"/>
          </a:xfrm>
          <a:prstGeom prst="rect">
            <a:avLst/>
          </a:prstGeom>
          <a:noFill/>
        </p:spPr>
      </p:pic>
      <p:sp>
        <p:nvSpPr>
          <p:cNvPr id="5" name="TextBox 4">
            <a:extLst>
              <a:ext uri="{FF2B5EF4-FFF2-40B4-BE49-F238E27FC236}">
                <a16:creationId xmlns:a16="http://schemas.microsoft.com/office/drawing/2014/main" xmlns="" id="{A797422D-1FCC-401F-90F1-8A6543AB4019}"/>
              </a:ext>
            </a:extLst>
          </p:cNvPr>
          <p:cNvSpPr txBox="1"/>
          <p:nvPr/>
        </p:nvSpPr>
        <p:spPr>
          <a:xfrm>
            <a:off x="381000" y="803390"/>
            <a:ext cx="8915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Four Allele Fractions (AF) commercial 40-variant RM in plasma simulant.</a:t>
            </a:r>
          </a:p>
          <a:p>
            <a:pPr marL="285750" indent="-285750">
              <a:buFont typeface="Arial" panose="020B0604020202020204" pitchFamily="34" charset="0"/>
              <a:buChar char="•"/>
            </a:pPr>
            <a:r>
              <a:rPr lang="en-US" dirty="0"/>
              <a:t>Evaluated by 7 expert labs w 4 different NGS methods and different subsets of the 40.</a:t>
            </a:r>
          </a:p>
          <a:p>
            <a:pPr marL="285750" indent="-285750">
              <a:buFont typeface="Arial" panose="020B0604020202020204" pitchFamily="34" charset="0"/>
              <a:buChar char="•"/>
            </a:pPr>
            <a:r>
              <a:rPr lang="en-US" dirty="0"/>
              <a:t>Tested: extraction, DNA quantitation, variant measurement, and bioinformatic pipeline.</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xmlns="" id="{5B971D7C-6429-4FFD-A552-61BC0DBD0A7F}"/>
              </a:ext>
            </a:extLst>
          </p:cNvPr>
          <p:cNvSpPr txBox="1"/>
          <p:nvPr/>
        </p:nvSpPr>
        <p:spPr>
          <a:xfrm>
            <a:off x="1524000" y="2286000"/>
            <a:ext cx="3886200" cy="1200329"/>
          </a:xfrm>
          <a:prstGeom prst="rect">
            <a:avLst/>
          </a:prstGeom>
          <a:solidFill>
            <a:schemeClr val="accent1">
              <a:lumMod val="40000"/>
              <a:lumOff val="60000"/>
            </a:schemeClr>
          </a:solidFill>
        </p:spPr>
        <p:txBody>
          <a:bodyPr wrap="square" rtlCol="0">
            <a:spAutoFit/>
          </a:bodyPr>
          <a:lstStyle/>
          <a:p>
            <a:r>
              <a:rPr lang="en-US" b="1" dirty="0"/>
              <a:t>These results establish confidence that </a:t>
            </a:r>
            <a:r>
              <a:rPr lang="en-US" dirty="0"/>
              <a:t>*material is robust </a:t>
            </a:r>
          </a:p>
          <a:p>
            <a:r>
              <a:rPr lang="en-US" dirty="0"/>
              <a:t>*coincidence in results between labs can be achieved</a:t>
            </a:r>
          </a:p>
        </p:txBody>
      </p:sp>
      <p:sp>
        <p:nvSpPr>
          <p:cNvPr id="8" name="Rectangle 7">
            <a:extLst>
              <a:ext uri="{FF2B5EF4-FFF2-40B4-BE49-F238E27FC236}">
                <a16:creationId xmlns:a16="http://schemas.microsoft.com/office/drawing/2014/main" xmlns="" id="{46A3DBC4-0EB6-48EA-9697-4D0827054422}"/>
              </a:ext>
            </a:extLst>
          </p:cNvPr>
          <p:cNvSpPr/>
          <p:nvPr/>
        </p:nvSpPr>
        <p:spPr>
          <a:xfrm>
            <a:off x="1143000" y="304800"/>
            <a:ext cx="9144000" cy="523220"/>
          </a:xfrm>
          <a:prstGeom prst="rect">
            <a:avLst/>
          </a:prstGeom>
        </p:spPr>
        <p:txBody>
          <a:bodyPr wrap="square">
            <a:spAutoFit/>
          </a:bodyPr>
          <a:lstStyle/>
          <a:p>
            <a:r>
              <a:rPr lang="en-US" sz="2800" b="1" dirty="0">
                <a:solidFill>
                  <a:srgbClr val="426D95"/>
                </a:solidFill>
                <a:latin typeface="+mj-lt"/>
                <a:ea typeface="Calibri" panose="020F0502020204030204" pitchFamily="34" charset="0"/>
              </a:rPr>
              <a:t>Multilab Assessment of ctDNA Measurements</a:t>
            </a:r>
          </a:p>
        </p:txBody>
      </p:sp>
    </p:spTree>
    <p:extLst>
      <p:ext uri="{BB962C8B-B14F-4D97-AF65-F5344CB8AC3E}">
        <p14:creationId xmlns:p14="http://schemas.microsoft.com/office/powerpoint/2010/main" val="76012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C32CBAF-C987-46CC-8283-263D1F85CED1}"/>
              </a:ext>
            </a:extLst>
          </p:cNvPr>
          <p:cNvPicPr>
            <a:picLocks noChangeAspect="1"/>
          </p:cNvPicPr>
          <p:nvPr/>
        </p:nvPicPr>
        <p:blipFill rotWithShape="1">
          <a:blip r:embed="rId2"/>
          <a:srcRect l="21667" t="20666" r="22500" b="22000"/>
          <a:stretch/>
        </p:blipFill>
        <p:spPr>
          <a:xfrm>
            <a:off x="228600" y="1227646"/>
            <a:ext cx="8772877" cy="5630354"/>
          </a:xfrm>
          <a:prstGeom prst="rect">
            <a:avLst/>
          </a:prstGeom>
        </p:spPr>
      </p:pic>
      <p:sp>
        <p:nvSpPr>
          <p:cNvPr id="3" name="TextBox 2">
            <a:extLst>
              <a:ext uri="{FF2B5EF4-FFF2-40B4-BE49-F238E27FC236}">
                <a16:creationId xmlns:a16="http://schemas.microsoft.com/office/drawing/2014/main" xmlns="" id="{5EADB409-1EC2-41CE-89E5-41693537CF2C}"/>
              </a:ext>
            </a:extLst>
          </p:cNvPr>
          <p:cNvSpPr txBox="1"/>
          <p:nvPr/>
        </p:nvSpPr>
        <p:spPr>
          <a:xfrm>
            <a:off x="-76200" y="6629400"/>
            <a:ext cx="9982200" cy="276999"/>
          </a:xfrm>
          <a:prstGeom prst="rect">
            <a:avLst/>
          </a:prstGeom>
          <a:noFill/>
        </p:spPr>
        <p:txBody>
          <a:bodyPr wrap="square" rtlCol="0">
            <a:spAutoFit/>
          </a:bodyPr>
          <a:lstStyle/>
          <a:p>
            <a:r>
              <a:rPr lang="en-US" sz="1200" dirty="0"/>
              <a:t>https://courses.lumenlearning.com/wm-biology1/chapter/reading-eukaryotic-epigenetic-gene-regulation/</a:t>
            </a:r>
          </a:p>
        </p:txBody>
      </p:sp>
      <p:sp>
        <p:nvSpPr>
          <p:cNvPr id="4" name="TextBox 3">
            <a:extLst>
              <a:ext uri="{FF2B5EF4-FFF2-40B4-BE49-F238E27FC236}">
                <a16:creationId xmlns:a16="http://schemas.microsoft.com/office/drawing/2014/main" xmlns="" id="{14D30540-7AC4-435E-9684-85B3CF447642}"/>
              </a:ext>
            </a:extLst>
          </p:cNvPr>
          <p:cNvSpPr txBox="1"/>
          <p:nvPr/>
        </p:nvSpPr>
        <p:spPr>
          <a:xfrm>
            <a:off x="152400" y="0"/>
            <a:ext cx="8763000" cy="1200329"/>
          </a:xfrm>
          <a:prstGeom prst="rect">
            <a:avLst/>
          </a:prstGeom>
          <a:noFill/>
        </p:spPr>
        <p:txBody>
          <a:bodyPr wrap="square" rtlCol="0">
            <a:spAutoFit/>
          </a:bodyPr>
          <a:lstStyle/>
          <a:p>
            <a:pPr algn="ctr"/>
            <a:r>
              <a:rPr lang="en-US" sz="3600" b="1" dirty="0">
                <a:solidFill>
                  <a:schemeClr val="accent1">
                    <a:lumMod val="75000"/>
                  </a:schemeClr>
                </a:solidFill>
              </a:rPr>
              <a:t>II. Epigenetic Control of Gene Expression: Markers for Early Detection of Cancer </a:t>
            </a:r>
          </a:p>
        </p:txBody>
      </p:sp>
    </p:spTree>
    <p:extLst>
      <p:ext uri="{BB962C8B-B14F-4D97-AF65-F5344CB8AC3E}">
        <p14:creationId xmlns:p14="http://schemas.microsoft.com/office/powerpoint/2010/main" val="37617483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ML_templat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21005</TotalTime>
  <Words>2086</Words>
  <Application>Microsoft Office PowerPoint</Application>
  <PresentationFormat>On-screen Show (4:3)</PresentationFormat>
  <Paragraphs>255</Paragraphs>
  <Slides>25</Slides>
  <Notes>16</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1_Office Theme</vt:lpstr>
      <vt:lpstr>2_Office Theme</vt:lpstr>
      <vt:lpstr>2_MML_template01</vt:lpstr>
      <vt:lpstr>National Institute of Standards and Technology  Reference Laboratory  Project UPDATEs</vt:lpstr>
      <vt:lpstr>Focus on Liquid Biopsy (LB)</vt:lpstr>
      <vt:lpstr>Challenge: clinical validation  First: Analytical validation</vt:lpstr>
      <vt:lpstr>PowerPoint Presentation</vt:lpstr>
      <vt:lpstr>PowerPoint Presentation</vt:lpstr>
      <vt:lpstr>Challenges for Analytical Validation of DNA in Liquid Biopsy</vt:lpstr>
      <vt:lpstr>PowerPoint Presentation</vt:lpstr>
      <vt:lpstr>PowerPoint Presentation</vt:lpstr>
      <vt:lpstr>PowerPoint Presentation</vt:lpstr>
      <vt:lpstr>NIST Strategy for Methylation Assays  and Reference Material Evaluation</vt:lpstr>
      <vt:lpstr>III. Gene Copy Number Measurements in Liquid Biopsy</vt:lpstr>
      <vt:lpstr>PowerPoint Presentation</vt:lpstr>
      <vt:lpstr>NIST Strategy for Reference Material Spike-In Mixtures for LB</vt:lpstr>
      <vt:lpstr>IV. Future Work</vt:lpstr>
      <vt:lpstr>PowerPoint Presentation</vt:lpstr>
      <vt:lpstr>PowerPoint Presentation</vt:lpstr>
      <vt:lpstr>Summary:  Focus on Liquid Biopsy (LB)</vt:lpstr>
      <vt:lpstr>PowerPoint Presentation</vt:lpstr>
      <vt:lpstr>PowerPoint Presentation</vt:lpstr>
      <vt:lpstr>PowerPoint Presentation</vt:lpstr>
      <vt:lpstr>NIST SRM 2373:HER2 Copy Number Genomic DNA </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Kauffman</dc:creator>
  <cp:lastModifiedBy>compass</cp:lastModifiedBy>
  <cp:revision>560</cp:revision>
  <cp:lastPrinted>2018-08-27T13:53:29Z</cp:lastPrinted>
  <dcterms:created xsi:type="dcterms:W3CDTF">2011-09-29T14:32:59Z</dcterms:created>
  <dcterms:modified xsi:type="dcterms:W3CDTF">2018-09-05T09:52:26Z</dcterms:modified>
</cp:coreProperties>
</file>