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23"/>
  </p:notesMasterIdLst>
  <p:sldIdLst>
    <p:sldId id="362" r:id="rId2"/>
    <p:sldId id="385" r:id="rId3"/>
    <p:sldId id="641" r:id="rId4"/>
    <p:sldId id="449" r:id="rId5"/>
    <p:sldId id="572" r:id="rId6"/>
    <p:sldId id="546" r:id="rId7"/>
    <p:sldId id="451" r:id="rId8"/>
    <p:sldId id="350" r:id="rId9"/>
    <p:sldId id="391" r:id="rId10"/>
    <p:sldId id="453" r:id="rId11"/>
    <p:sldId id="647" r:id="rId12"/>
    <p:sldId id="452" r:id="rId13"/>
    <p:sldId id="642" r:id="rId14"/>
    <p:sldId id="454" r:id="rId15"/>
    <p:sldId id="629" r:id="rId16"/>
    <p:sldId id="643" r:id="rId17"/>
    <p:sldId id="648" r:id="rId18"/>
    <p:sldId id="386" r:id="rId19"/>
    <p:sldId id="627" r:id="rId20"/>
    <p:sldId id="649" r:id="rId21"/>
    <p:sldId id="447"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E Brenner" initials="DE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B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80"/>
    <p:restoredTop sz="91315" autoAdjust="0"/>
  </p:normalViewPr>
  <p:slideViewPr>
    <p:cSldViewPr>
      <p:cViewPr varScale="1">
        <p:scale>
          <a:sx n="96" d="100"/>
          <a:sy n="96" d="100"/>
        </p:scale>
        <p:origin x="1720"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0" tIns="45716" rIns="91430" bIns="4571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30" tIns="45716" rIns="91430" bIns="45716" rtlCol="0"/>
          <a:lstStyle>
            <a:lvl1pPr algn="r" fontAlgn="auto">
              <a:spcBef>
                <a:spcPts val="0"/>
              </a:spcBef>
              <a:spcAft>
                <a:spcPts val="0"/>
              </a:spcAft>
              <a:defRPr sz="1200">
                <a:latin typeface="+mn-lt"/>
              </a:defRPr>
            </a:lvl1pPr>
          </a:lstStyle>
          <a:p>
            <a:pPr>
              <a:defRPr/>
            </a:pPr>
            <a:fld id="{5E1763CB-2FA6-4A19-9098-73093E78065D}" type="datetimeFigureOut">
              <a:rPr lang="en-US"/>
              <a:pPr>
                <a:defRPr/>
              </a:pPr>
              <a:t>9/5/18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6" rIns="91430" bIns="4571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0" tIns="45716" rIns="91430"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30" tIns="45716" rIns="91430" bIns="4571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0" tIns="45716" rIns="91430" bIns="45716" rtlCol="0" anchor="b"/>
          <a:lstStyle>
            <a:lvl1pPr algn="r" fontAlgn="auto">
              <a:spcBef>
                <a:spcPts val="0"/>
              </a:spcBef>
              <a:spcAft>
                <a:spcPts val="0"/>
              </a:spcAft>
              <a:defRPr sz="1200">
                <a:latin typeface="+mn-lt"/>
              </a:defRPr>
            </a:lvl1pPr>
          </a:lstStyle>
          <a:p>
            <a:pPr>
              <a:defRPr/>
            </a:pPr>
            <a:fld id="{A07BA0D4-27EC-49D3-A15B-C0973B4A64F0}" type="slidenum">
              <a:rPr lang="en-US"/>
              <a:pPr>
                <a:defRPr/>
              </a:pPr>
              <a:t>‹#›</a:t>
            </a:fld>
            <a:endParaRPr lang="en-US" dirty="0"/>
          </a:p>
        </p:txBody>
      </p:sp>
    </p:spTree>
    <p:extLst>
      <p:ext uri="{BB962C8B-B14F-4D97-AF65-F5344CB8AC3E}">
        <p14:creationId xmlns:p14="http://schemas.microsoft.com/office/powerpoint/2010/main" val="4037621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685800" y="687388"/>
            <a:ext cx="4572000" cy="34290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x-none">
                <a:ea typeface="ＭＳ Ｐゴシック" charset="-128"/>
              </a:rPr>
              <a:t>As Dan discussed earlier – an interagency agreement was formed between NCI and JPL allowing us to leverage the systems already developed in planetary and earth science to create an advanced knowledge system to capture and share biomarker data for EDRN. </a:t>
            </a: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fld id="{47FBD5A5-973A-014D-A338-F543A017919B}" type="slidenum">
              <a:rPr lang="en-US" altLang="x-none" sz="1200"/>
              <a:pPr/>
              <a:t>3</a:t>
            </a:fld>
            <a:endParaRPr lang="en-US" altLang="x-none" sz="1200"/>
          </a:p>
        </p:txBody>
      </p:sp>
    </p:spTree>
    <p:extLst>
      <p:ext uri="{BB962C8B-B14F-4D97-AF65-F5344CB8AC3E}">
        <p14:creationId xmlns:p14="http://schemas.microsoft.com/office/powerpoint/2010/main" val="173851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charset="0"/>
                <a:ea typeface="ＭＳ Ｐゴシック" charset="0"/>
                <a:cs typeface="ＭＳ Ｐゴシック" charset="0"/>
              </a:defRPr>
            </a:lvl1pPr>
            <a:lvl2pPr marL="757066" indent="-291179" eaLnBrk="0" hangingPunct="0">
              <a:defRPr sz="2900">
                <a:solidFill>
                  <a:schemeClr val="tx1"/>
                </a:solidFill>
                <a:latin typeface="Arial" charset="0"/>
                <a:ea typeface="ＭＳ Ｐゴシック" charset="0"/>
              </a:defRPr>
            </a:lvl2pPr>
            <a:lvl3pPr marL="1164717" indent="-232943" eaLnBrk="0" hangingPunct="0">
              <a:defRPr sz="2900">
                <a:solidFill>
                  <a:schemeClr val="tx1"/>
                </a:solidFill>
                <a:latin typeface="Arial" charset="0"/>
                <a:ea typeface="ＭＳ Ｐゴシック" charset="0"/>
              </a:defRPr>
            </a:lvl3pPr>
            <a:lvl4pPr marL="1630604" indent="-232943" eaLnBrk="0" hangingPunct="0">
              <a:defRPr sz="2900">
                <a:solidFill>
                  <a:schemeClr val="tx1"/>
                </a:solidFill>
                <a:latin typeface="Arial" charset="0"/>
                <a:ea typeface="ＭＳ Ｐゴシック" charset="0"/>
              </a:defRPr>
            </a:lvl4pPr>
            <a:lvl5pPr marL="2096491" indent="-232943" eaLnBrk="0" hangingPunct="0">
              <a:defRPr sz="2900">
                <a:solidFill>
                  <a:schemeClr val="tx1"/>
                </a:solidFill>
                <a:latin typeface="Arial" charset="0"/>
                <a:ea typeface="ＭＳ Ｐゴシック" charset="0"/>
              </a:defRPr>
            </a:lvl5pPr>
            <a:lvl6pPr marL="2562377" indent="-232943" eaLnBrk="0" fontAlgn="base" hangingPunct="0">
              <a:spcBef>
                <a:spcPct val="0"/>
              </a:spcBef>
              <a:spcAft>
                <a:spcPct val="0"/>
              </a:spcAft>
              <a:defRPr sz="2900">
                <a:solidFill>
                  <a:schemeClr val="tx1"/>
                </a:solidFill>
                <a:latin typeface="Arial" charset="0"/>
                <a:ea typeface="ＭＳ Ｐゴシック" charset="0"/>
              </a:defRPr>
            </a:lvl6pPr>
            <a:lvl7pPr marL="3028264" indent="-232943" eaLnBrk="0" fontAlgn="base" hangingPunct="0">
              <a:spcBef>
                <a:spcPct val="0"/>
              </a:spcBef>
              <a:spcAft>
                <a:spcPct val="0"/>
              </a:spcAft>
              <a:defRPr sz="2900">
                <a:solidFill>
                  <a:schemeClr val="tx1"/>
                </a:solidFill>
                <a:latin typeface="Arial" charset="0"/>
                <a:ea typeface="ＭＳ Ｐゴシック" charset="0"/>
              </a:defRPr>
            </a:lvl7pPr>
            <a:lvl8pPr marL="3494151" indent="-232943" eaLnBrk="0" fontAlgn="base" hangingPunct="0">
              <a:spcBef>
                <a:spcPct val="0"/>
              </a:spcBef>
              <a:spcAft>
                <a:spcPct val="0"/>
              </a:spcAft>
              <a:defRPr sz="2900">
                <a:solidFill>
                  <a:schemeClr val="tx1"/>
                </a:solidFill>
                <a:latin typeface="Arial" charset="0"/>
                <a:ea typeface="ＭＳ Ｐゴシック" charset="0"/>
              </a:defRPr>
            </a:lvl8pPr>
            <a:lvl9pPr marL="3960038" indent="-232943"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fld id="{04A60A3E-7F17-6242-9F03-C3EF387CC189}" type="slidenum">
              <a:rPr lang="en-US" sz="1200"/>
              <a:pPr eaLnBrk="1" hangingPunct="1"/>
              <a:t>12</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creating pipelines.  This is something we are doing with EDRN and MCL programs, but the notion is towards enabling more and more data integration and interactivity with analytical tools</a:t>
            </a:r>
            <a:endParaRPr lang="en-US" dirty="0"/>
          </a:p>
        </p:txBody>
      </p:sp>
      <p:sp>
        <p:nvSpPr>
          <p:cNvPr id="4" name="Slide Number Placeholder 3"/>
          <p:cNvSpPr>
            <a:spLocks noGrp="1"/>
          </p:cNvSpPr>
          <p:nvPr>
            <p:ph type="sldNum" sz="quarter" idx="10"/>
          </p:nvPr>
        </p:nvSpPr>
        <p:spPr/>
        <p:txBody>
          <a:bodyPr/>
          <a:lstStyle/>
          <a:p>
            <a:fld id="{3A262B13-2B1B-1C4A-A06B-4856A96978CC}" type="slidenum">
              <a:rPr lang="en-US" smtClean="0"/>
              <a:t>13</a:t>
            </a:fld>
            <a:endParaRPr lang="en-US"/>
          </a:p>
        </p:txBody>
      </p:sp>
    </p:spTree>
    <p:extLst>
      <p:ext uri="{BB962C8B-B14F-4D97-AF65-F5344CB8AC3E}">
        <p14:creationId xmlns:p14="http://schemas.microsoft.com/office/powerpoint/2010/main" val="63539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important because our focus is on the ECOSYSTEM and not a specific tool</a:t>
            </a:r>
          </a:p>
          <a:p>
            <a:endParaRPr lang="en-US" dirty="0"/>
          </a:p>
          <a:p>
            <a:r>
              <a:rPr lang="en-US" dirty="0" smtClean="0"/>
              <a:t>Those will come and go</a:t>
            </a:r>
            <a:r>
              <a:rPr lang="en-US" dirty="0"/>
              <a:t> </a:t>
            </a:r>
            <a:r>
              <a:rPr lang="en-US" dirty="0" smtClean="0"/>
              <a:t>and we plug them in!</a:t>
            </a:r>
          </a:p>
        </p:txBody>
      </p:sp>
      <p:sp>
        <p:nvSpPr>
          <p:cNvPr id="4" name="Slide Number Placeholder 3"/>
          <p:cNvSpPr>
            <a:spLocks noGrp="1"/>
          </p:cNvSpPr>
          <p:nvPr>
            <p:ph type="sldNum" sz="quarter" idx="10"/>
          </p:nvPr>
        </p:nvSpPr>
        <p:spPr/>
        <p:txBody>
          <a:bodyPr/>
          <a:lstStyle/>
          <a:p>
            <a:fld id="{3A262B13-2B1B-1C4A-A06B-4856A96978CC}" type="slidenum">
              <a:rPr lang="en-US" smtClean="0"/>
              <a:t>16</a:t>
            </a:fld>
            <a:endParaRPr lang="en-US"/>
          </a:p>
        </p:txBody>
      </p:sp>
    </p:spTree>
    <p:extLst>
      <p:ext uri="{BB962C8B-B14F-4D97-AF65-F5344CB8AC3E}">
        <p14:creationId xmlns:p14="http://schemas.microsoft.com/office/powerpoint/2010/main" val="75284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 sourcing inputs to deal with variations </a:t>
            </a:r>
            <a:endParaRPr lang="en-US" dirty="0" smtClean="0"/>
          </a:p>
          <a:p>
            <a:endParaRPr lang="en-US" dirty="0" smtClean="0"/>
          </a:p>
          <a:p>
            <a:r>
              <a:rPr lang="en-US" dirty="0" err="1" smtClean="0"/>
              <a:t>Zoonverse</a:t>
            </a:r>
            <a:endParaRPr lang="en-US" dirty="0"/>
          </a:p>
        </p:txBody>
      </p:sp>
      <p:sp>
        <p:nvSpPr>
          <p:cNvPr id="4" name="Slide Number Placeholder 3"/>
          <p:cNvSpPr>
            <a:spLocks noGrp="1"/>
          </p:cNvSpPr>
          <p:nvPr>
            <p:ph type="sldNum" sz="quarter" idx="10"/>
          </p:nvPr>
        </p:nvSpPr>
        <p:spPr/>
        <p:txBody>
          <a:bodyPr/>
          <a:lstStyle/>
          <a:p>
            <a:fld id="{3A262B13-2B1B-1C4A-A06B-4856A96978CC}" type="slidenum">
              <a:rPr lang="en-US" smtClean="0"/>
              <a:t>17</a:t>
            </a:fld>
            <a:endParaRPr lang="en-US"/>
          </a:p>
        </p:txBody>
      </p:sp>
    </p:spTree>
    <p:extLst>
      <p:ext uri="{BB962C8B-B14F-4D97-AF65-F5344CB8AC3E}">
        <p14:creationId xmlns:p14="http://schemas.microsoft.com/office/powerpoint/2010/main" val="74329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As Dan discussed earlier – an interagency agreement was formed between NCI and JPL allowing us to leverage the systems already developed in planetary and earth science to create an advanced knowledge system to capture and share biomarker data for EDRN. </a:t>
            </a:r>
          </a:p>
        </p:txBody>
      </p:sp>
      <p:sp>
        <p:nvSpPr>
          <p:cNvPr id="35843"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477DC71-4B93-A94D-B1DC-89643B92E8B7}" type="slidenum">
              <a:rPr lang="en-US" sz="1200" b="0"/>
              <a:pPr eaLnBrk="1" hangingPunct="1"/>
              <a:t>21</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4B9F4471-2398-2E42-985E-802072FBBC1F}"/>
              </a:ext>
            </a:extLst>
          </p:cNvPr>
          <p:cNvSpPr>
            <a:spLocks noGrp="1" noChangeArrowheads="1"/>
          </p:cNvSpPr>
          <p:nvPr>
            <p:ph type="dt" sz="half" idx="10"/>
          </p:nvPr>
        </p:nvSpPr>
        <p:spPr>
          <a:ln/>
        </p:spPr>
        <p:txBody>
          <a:bodyPr/>
          <a:lstStyle>
            <a:lvl1pPr>
              <a:defRPr/>
            </a:lvl1pPr>
          </a:lstStyle>
          <a:p>
            <a:pPr>
              <a:defRPr/>
            </a:pPr>
            <a:fld id="{2E8CB401-C506-E349-B56C-F3069125D9EB}" type="datetime1">
              <a:rPr lang="en-US" altLang="x-none"/>
              <a:pPr>
                <a:defRPr/>
              </a:pPr>
              <a:t>9/5/18</a:t>
            </a:fld>
            <a:endParaRPr lang="en-US" altLang="x-none"/>
          </a:p>
        </p:txBody>
      </p:sp>
      <p:sp>
        <p:nvSpPr>
          <p:cNvPr id="5" name="Rectangle 5">
            <a:extLst>
              <a:ext uri="{FF2B5EF4-FFF2-40B4-BE49-F238E27FC236}">
                <a16:creationId xmlns="" xmlns:a16="http://schemas.microsoft.com/office/drawing/2014/main" id="{9DB606F2-9173-ED45-9EB0-8D9045A513CB}"/>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6" name="Rectangle 6">
            <a:extLst>
              <a:ext uri="{FF2B5EF4-FFF2-40B4-BE49-F238E27FC236}">
                <a16:creationId xmlns="" xmlns:a16="http://schemas.microsoft.com/office/drawing/2014/main" id="{3BBFE55E-9F7C-D04B-BEC2-1DA2C430E24C}"/>
              </a:ext>
            </a:extLst>
          </p:cNvPr>
          <p:cNvSpPr>
            <a:spLocks noGrp="1" noChangeArrowheads="1"/>
          </p:cNvSpPr>
          <p:nvPr>
            <p:ph type="sldNum" sz="quarter" idx="12"/>
          </p:nvPr>
        </p:nvSpPr>
        <p:spPr>
          <a:ln/>
        </p:spPr>
        <p:txBody>
          <a:bodyPr/>
          <a:lstStyle>
            <a:lvl1pPr>
              <a:defRPr/>
            </a:lvl1pPr>
          </a:lstStyle>
          <a:p>
            <a:pPr>
              <a:defRPr/>
            </a:pPr>
            <a:fld id="{2764F095-DD08-C648-9232-5261C0ADF020}" type="slidenum">
              <a:rPr lang="en-US" altLang="x-none"/>
              <a:pPr>
                <a:defRPr/>
              </a:pPr>
              <a:t>‹#›</a:t>
            </a:fld>
            <a:endParaRPr lang="en-US" altLang="x-none"/>
          </a:p>
        </p:txBody>
      </p:sp>
    </p:spTree>
    <p:extLst>
      <p:ext uri="{BB962C8B-B14F-4D97-AF65-F5344CB8AC3E}">
        <p14:creationId xmlns:p14="http://schemas.microsoft.com/office/powerpoint/2010/main" val="8912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869771A-FC5A-9442-80CB-12C376EAF15A}"/>
              </a:ext>
            </a:extLst>
          </p:cNvPr>
          <p:cNvSpPr>
            <a:spLocks noGrp="1" noChangeArrowheads="1"/>
          </p:cNvSpPr>
          <p:nvPr>
            <p:ph type="dt" sz="half" idx="10"/>
          </p:nvPr>
        </p:nvSpPr>
        <p:spPr>
          <a:ln/>
        </p:spPr>
        <p:txBody>
          <a:bodyPr/>
          <a:lstStyle>
            <a:lvl1pPr>
              <a:defRPr/>
            </a:lvl1pPr>
          </a:lstStyle>
          <a:p>
            <a:pPr>
              <a:defRPr/>
            </a:pPr>
            <a:fld id="{4544CFE8-9C55-EF4B-90C0-989651059F7A}" type="datetime1">
              <a:rPr lang="en-US" altLang="x-none"/>
              <a:pPr>
                <a:defRPr/>
              </a:pPr>
              <a:t>9/5/18</a:t>
            </a:fld>
            <a:endParaRPr lang="en-US" altLang="x-none"/>
          </a:p>
        </p:txBody>
      </p:sp>
      <p:sp>
        <p:nvSpPr>
          <p:cNvPr id="5" name="Rectangle 5">
            <a:extLst>
              <a:ext uri="{FF2B5EF4-FFF2-40B4-BE49-F238E27FC236}">
                <a16:creationId xmlns="" xmlns:a16="http://schemas.microsoft.com/office/drawing/2014/main" id="{0F6A844E-2931-684F-9916-6421B4F32B29}"/>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6" name="Rectangle 6">
            <a:extLst>
              <a:ext uri="{FF2B5EF4-FFF2-40B4-BE49-F238E27FC236}">
                <a16:creationId xmlns="" xmlns:a16="http://schemas.microsoft.com/office/drawing/2014/main" id="{C7CF5B7A-1102-3E45-955A-A73993C8C538}"/>
              </a:ext>
            </a:extLst>
          </p:cNvPr>
          <p:cNvSpPr>
            <a:spLocks noGrp="1" noChangeArrowheads="1"/>
          </p:cNvSpPr>
          <p:nvPr>
            <p:ph type="sldNum" sz="quarter" idx="12"/>
          </p:nvPr>
        </p:nvSpPr>
        <p:spPr>
          <a:ln/>
        </p:spPr>
        <p:txBody>
          <a:bodyPr/>
          <a:lstStyle>
            <a:lvl1pPr>
              <a:defRPr/>
            </a:lvl1pPr>
          </a:lstStyle>
          <a:p>
            <a:pPr>
              <a:defRPr/>
            </a:pPr>
            <a:fld id="{F4DD5457-E06F-9F4E-A336-8FE84C2CD603}" type="slidenum">
              <a:rPr lang="en-US" altLang="x-none"/>
              <a:pPr>
                <a:defRPr/>
              </a:pPr>
              <a:t>‹#›</a:t>
            </a:fld>
            <a:endParaRPr lang="en-US" altLang="x-none"/>
          </a:p>
        </p:txBody>
      </p:sp>
    </p:spTree>
    <p:extLst>
      <p:ext uri="{BB962C8B-B14F-4D97-AF65-F5344CB8AC3E}">
        <p14:creationId xmlns:p14="http://schemas.microsoft.com/office/powerpoint/2010/main" val="369118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E862E2F-F53F-024C-AD27-30F13FB2BAFA}"/>
              </a:ext>
            </a:extLst>
          </p:cNvPr>
          <p:cNvSpPr>
            <a:spLocks noGrp="1" noChangeArrowheads="1"/>
          </p:cNvSpPr>
          <p:nvPr>
            <p:ph type="dt" sz="half" idx="10"/>
          </p:nvPr>
        </p:nvSpPr>
        <p:spPr>
          <a:ln/>
        </p:spPr>
        <p:txBody>
          <a:bodyPr/>
          <a:lstStyle>
            <a:lvl1pPr>
              <a:defRPr/>
            </a:lvl1pPr>
          </a:lstStyle>
          <a:p>
            <a:pPr>
              <a:defRPr/>
            </a:pPr>
            <a:fld id="{F0A743F9-8C77-CF45-85D7-D5E6D0FF4B34}" type="datetime1">
              <a:rPr lang="en-US" altLang="x-none"/>
              <a:pPr>
                <a:defRPr/>
              </a:pPr>
              <a:t>9/5/18</a:t>
            </a:fld>
            <a:endParaRPr lang="en-US" altLang="x-none"/>
          </a:p>
        </p:txBody>
      </p:sp>
      <p:sp>
        <p:nvSpPr>
          <p:cNvPr id="5" name="Rectangle 5">
            <a:extLst>
              <a:ext uri="{FF2B5EF4-FFF2-40B4-BE49-F238E27FC236}">
                <a16:creationId xmlns="" xmlns:a16="http://schemas.microsoft.com/office/drawing/2014/main" id="{DB1FCEC3-CE4E-C84C-AF8C-841AAED9C69A}"/>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6" name="Rectangle 6">
            <a:extLst>
              <a:ext uri="{FF2B5EF4-FFF2-40B4-BE49-F238E27FC236}">
                <a16:creationId xmlns="" xmlns:a16="http://schemas.microsoft.com/office/drawing/2014/main" id="{C90DF0D2-2638-314B-9621-BAAD582AB074}"/>
              </a:ext>
            </a:extLst>
          </p:cNvPr>
          <p:cNvSpPr>
            <a:spLocks noGrp="1" noChangeArrowheads="1"/>
          </p:cNvSpPr>
          <p:nvPr>
            <p:ph type="sldNum" sz="quarter" idx="12"/>
          </p:nvPr>
        </p:nvSpPr>
        <p:spPr>
          <a:ln/>
        </p:spPr>
        <p:txBody>
          <a:bodyPr/>
          <a:lstStyle>
            <a:lvl1pPr>
              <a:defRPr/>
            </a:lvl1pPr>
          </a:lstStyle>
          <a:p>
            <a:pPr>
              <a:defRPr/>
            </a:pPr>
            <a:fld id="{4E570453-D69A-CD44-9B4C-2DBB604981FD}" type="slidenum">
              <a:rPr lang="en-US" altLang="x-none"/>
              <a:pPr>
                <a:defRPr/>
              </a:pPr>
              <a:t>‹#›</a:t>
            </a:fld>
            <a:endParaRPr lang="en-US" altLang="x-none"/>
          </a:p>
        </p:txBody>
      </p:sp>
    </p:spTree>
    <p:extLst>
      <p:ext uri="{BB962C8B-B14F-4D97-AF65-F5344CB8AC3E}">
        <p14:creationId xmlns:p14="http://schemas.microsoft.com/office/powerpoint/2010/main" val="332064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381000"/>
          </a:xfr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p:spPr>
        <p:txBody>
          <a:bodyPr/>
          <a:lstStyle/>
          <a:p>
            <a:pPr lvl="0"/>
            <a:r>
              <a:rPr lang="en-US" noProof="0"/>
              <a:t>Click icon to add chart</a:t>
            </a:r>
          </a:p>
        </p:txBody>
      </p:sp>
      <p:sp>
        <p:nvSpPr>
          <p:cNvPr id="4" name="Rectangle 4">
            <a:extLst>
              <a:ext uri="{FF2B5EF4-FFF2-40B4-BE49-F238E27FC236}">
                <a16:creationId xmlns="" xmlns:a16="http://schemas.microsoft.com/office/drawing/2014/main" id="{2F301E8A-ADE8-9743-BA1B-4C13599A7513}"/>
              </a:ext>
            </a:extLst>
          </p:cNvPr>
          <p:cNvSpPr>
            <a:spLocks noGrp="1" noChangeArrowheads="1"/>
          </p:cNvSpPr>
          <p:nvPr>
            <p:ph type="dt" sz="half" idx="10"/>
          </p:nvPr>
        </p:nvSpPr>
        <p:spPr>
          <a:ln/>
        </p:spPr>
        <p:txBody>
          <a:bodyPr/>
          <a:lstStyle>
            <a:lvl1pPr>
              <a:defRPr/>
            </a:lvl1pPr>
          </a:lstStyle>
          <a:p>
            <a:pPr>
              <a:defRPr/>
            </a:pPr>
            <a:fld id="{CC4A184A-EDFC-5748-A55F-7274453C685A}" type="datetime1">
              <a:rPr lang="en-US" altLang="x-none"/>
              <a:pPr>
                <a:defRPr/>
              </a:pPr>
              <a:t>9/5/18</a:t>
            </a:fld>
            <a:endParaRPr lang="en-US" altLang="x-none"/>
          </a:p>
        </p:txBody>
      </p:sp>
      <p:sp>
        <p:nvSpPr>
          <p:cNvPr id="5" name="Rectangle 5">
            <a:extLst>
              <a:ext uri="{FF2B5EF4-FFF2-40B4-BE49-F238E27FC236}">
                <a16:creationId xmlns="" xmlns:a16="http://schemas.microsoft.com/office/drawing/2014/main" id="{B3443200-91E1-C74C-A5A8-93D9461E1641}"/>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6" name="Rectangle 6">
            <a:extLst>
              <a:ext uri="{FF2B5EF4-FFF2-40B4-BE49-F238E27FC236}">
                <a16:creationId xmlns="" xmlns:a16="http://schemas.microsoft.com/office/drawing/2014/main" id="{85BCCCCE-745D-C94E-AE5E-A46BC263BE45}"/>
              </a:ext>
            </a:extLst>
          </p:cNvPr>
          <p:cNvSpPr>
            <a:spLocks noGrp="1" noChangeArrowheads="1"/>
          </p:cNvSpPr>
          <p:nvPr>
            <p:ph type="sldNum" sz="quarter" idx="12"/>
          </p:nvPr>
        </p:nvSpPr>
        <p:spPr>
          <a:ln/>
        </p:spPr>
        <p:txBody>
          <a:bodyPr/>
          <a:lstStyle>
            <a:lvl1pPr>
              <a:defRPr/>
            </a:lvl1pPr>
          </a:lstStyle>
          <a:p>
            <a:pPr>
              <a:defRPr/>
            </a:pPr>
            <a:fld id="{5F0D5771-C262-2F46-AD97-CCDADEE81191}" type="slidenum">
              <a:rPr lang="en-US" altLang="x-none"/>
              <a:pPr>
                <a:defRPr/>
              </a:pPr>
              <a:t>‹#›</a:t>
            </a:fld>
            <a:endParaRPr lang="en-US" altLang="x-none"/>
          </a:p>
        </p:txBody>
      </p:sp>
    </p:spTree>
    <p:extLst>
      <p:ext uri="{BB962C8B-B14F-4D97-AF65-F5344CB8AC3E}">
        <p14:creationId xmlns:p14="http://schemas.microsoft.com/office/powerpoint/2010/main" val="182340141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ngle Graphic — Footer">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B8E32879-B50A-494D-8638-BE6761BE87D2}"/>
              </a:ext>
            </a:extLst>
          </p:cNvPr>
          <p:cNvSpPr>
            <a:spLocks noChangeArrowheads="1"/>
          </p:cNvSpPr>
          <p:nvPr/>
        </p:nvSpPr>
        <p:spPr bwMode="auto">
          <a:xfrm>
            <a:off x="0" y="0"/>
            <a:ext cx="9144000" cy="1019175"/>
          </a:xfrm>
          <a:prstGeom prst="rect">
            <a:avLst/>
          </a:prstGeom>
          <a:solidFill>
            <a:srgbClr val="EBEBF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defRPr/>
            </a:pPr>
            <a:endParaRPr lang="x-none" altLang="x-none"/>
          </a:p>
        </p:txBody>
      </p:sp>
      <p:pic>
        <p:nvPicPr>
          <p:cNvPr id="4" name="Picture 8">
            <a:extLst>
              <a:ext uri="{FF2B5EF4-FFF2-40B4-BE49-F238E27FC236}">
                <a16:creationId xmlns="" xmlns:a16="http://schemas.microsoft.com/office/drawing/2014/main" id="{4C9D7C9F-8F03-6D4B-92FB-CE60754264A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8" y="96838"/>
            <a:ext cx="590550"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 xmlns:a16="http://schemas.microsoft.com/office/drawing/2014/main" id="{18C086C0-F96C-8241-9D1F-61E85E644A5F}"/>
              </a:ext>
            </a:extLst>
          </p:cNvPr>
          <p:cNvSpPr>
            <a:spLocks noChangeArrowheads="1"/>
          </p:cNvSpPr>
          <p:nvPr/>
        </p:nvSpPr>
        <p:spPr bwMode="auto">
          <a:xfrm>
            <a:off x="698500" y="63500"/>
            <a:ext cx="1479550" cy="80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defRPr/>
            </a:pPr>
            <a:r>
              <a:rPr lang="en-US" altLang="x-none" sz="800"/>
              <a:t>National Aeronautics and </a:t>
            </a:r>
            <a:br>
              <a:rPr lang="en-US" altLang="x-none" sz="800"/>
            </a:br>
            <a:r>
              <a:rPr lang="en-US" altLang="x-none" sz="800"/>
              <a:t>Space Administration</a:t>
            </a:r>
          </a:p>
          <a:p>
            <a:pPr eaLnBrk="1" hangingPunct="1">
              <a:defRPr/>
            </a:pPr>
            <a:endParaRPr lang="en-US" altLang="x-none" sz="900"/>
          </a:p>
          <a:p>
            <a:pPr eaLnBrk="1" hangingPunct="1">
              <a:defRPr/>
            </a:pPr>
            <a:r>
              <a:rPr lang="en-US" altLang="x-none" sz="800"/>
              <a:t>Jet Propulsion Laboratory</a:t>
            </a:r>
          </a:p>
          <a:p>
            <a:pPr eaLnBrk="1" hangingPunct="1">
              <a:defRPr/>
            </a:pPr>
            <a:r>
              <a:rPr lang="en-US" altLang="x-none" sz="700"/>
              <a:t>California Institute of Technology</a:t>
            </a:r>
          </a:p>
          <a:p>
            <a:pPr eaLnBrk="1" hangingPunct="1">
              <a:defRPr/>
            </a:pPr>
            <a:r>
              <a:rPr lang="en-US" altLang="x-none" sz="700"/>
              <a:t>Pasadena, California</a:t>
            </a:r>
          </a:p>
        </p:txBody>
      </p:sp>
      <p:graphicFrame>
        <p:nvGraphicFramePr>
          <p:cNvPr id="6" name="Object 2">
            <a:extLst>
              <a:ext uri="{FF2B5EF4-FFF2-40B4-BE49-F238E27FC236}">
                <a16:creationId xmlns="" xmlns:a16="http://schemas.microsoft.com/office/drawing/2014/main" id="{CDD572D2-A6FE-CF47-BDDC-33E2CE69F250}"/>
              </a:ext>
            </a:extLst>
          </p:cNvPr>
          <p:cNvGraphicFramePr>
            <a:graphicFrameLocks noChangeAspect="1"/>
          </p:cNvGraphicFramePr>
          <p:nvPr/>
        </p:nvGraphicFramePr>
        <p:xfrm>
          <a:off x="8466138" y="244475"/>
          <a:ext cx="425450" cy="425450"/>
        </p:xfrm>
        <a:graphic>
          <a:graphicData uri="http://schemas.openxmlformats.org/presentationml/2006/ole">
            <mc:AlternateContent xmlns:mc="http://schemas.openxmlformats.org/markup-compatibility/2006">
              <mc:Choice xmlns:v="urn:schemas-microsoft-com:vml" Requires="v">
                <p:oleObj spid="_x0000_s22557" name="Photo Editor Photo" r:id="rId4" imgW="1397000" imgH="1397000" progId="MSPhotoEd.3">
                  <p:embed/>
                </p:oleObj>
              </mc:Choice>
              <mc:Fallback>
                <p:oleObj name="Photo Editor Photo" r:id="rId4" imgW="1397000" imgH="1397000" progId="MSPhotoEd.3">
                  <p:embed/>
                  <p:pic>
                    <p:nvPicPr>
                      <p:cNvPr id="6" name="Object 2">
                        <a:extLst>
                          <a:ext uri="{FF2B5EF4-FFF2-40B4-BE49-F238E27FC236}">
                            <a16:creationId xmlns="" xmlns:a16="http://schemas.microsoft.com/office/drawing/2014/main" id="{CDD572D2-A6FE-CF47-BDDC-33E2CE69F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138" y="244475"/>
                        <a:ext cx="425450" cy="42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7" name="Picture 13" descr="JPLLogo_masked">
            <a:extLst>
              <a:ext uri="{FF2B5EF4-FFF2-40B4-BE49-F238E27FC236}">
                <a16:creationId xmlns="" xmlns:a16="http://schemas.microsoft.com/office/drawing/2014/main" id="{2E8C68F1-6377-1B4D-9F13-6045F6C359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7550" y="23813"/>
            <a:ext cx="692150"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14">
            <a:extLst>
              <a:ext uri="{FF2B5EF4-FFF2-40B4-BE49-F238E27FC236}">
                <a16:creationId xmlns="" xmlns:a16="http://schemas.microsoft.com/office/drawing/2014/main" id="{26AD32BA-1BE4-6F4F-A51B-71D57FAD3550}"/>
              </a:ext>
            </a:extLst>
          </p:cNvPr>
          <p:cNvSpPr txBox="1">
            <a:spLocks noChangeArrowheads="1"/>
          </p:cNvSpPr>
          <p:nvPr userDrawn="1"/>
        </p:nvSpPr>
        <p:spPr bwMode="auto">
          <a:xfrm>
            <a:off x="8647113" y="6486525"/>
            <a:ext cx="307975" cy="242888"/>
          </a:xfrm>
          <a:prstGeom prst="rect">
            <a:avLst/>
          </a:prstGeom>
          <a:noFill/>
          <a:ln w="9525">
            <a:noFill/>
            <a:miter lim="800000"/>
            <a:headEnd/>
            <a:tailEnd/>
          </a:ln>
          <a:effectLst/>
        </p:spPr>
        <p:txBody>
          <a:bodyPr lIns="0" tIns="0" rIns="0" bIns="0"/>
          <a:lstStyle>
            <a:lvl1pPr defTabSz="912813">
              <a:tabLst>
                <a:tab pos="11025188" algn="r"/>
              </a:tabLst>
              <a:defRPr sz="2800">
                <a:solidFill>
                  <a:schemeClr val="tx1"/>
                </a:solidFill>
                <a:latin typeface="Arial" charset="0"/>
                <a:ea typeface="ＭＳ Ｐゴシック" charset="-128"/>
              </a:defRPr>
            </a:lvl1pPr>
            <a:lvl2pPr marL="742950" indent="-285750" defTabSz="912813">
              <a:tabLst>
                <a:tab pos="11025188" algn="r"/>
              </a:tabLst>
              <a:defRPr sz="2800">
                <a:solidFill>
                  <a:schemeClr val="tx1"/>
                </a:solidFill>
                <a:latin typeface="Arial" charset="0"/>
                <a:ea typeface="ＭＳ Ｐゴシック" charset="-128"/>
              </a:defRPr>
            </a:lvl2pPr>
            <a:lvl3pPr marL="1143000" indent="-228600" defTabSz="912813">
              <a:tabLst>
                <a:tab pos="11025188" algn="r"/>
              </a:tabLst>
              <a:defRPr sz="2800">
                <a:solidFill>
                  <a:schemeClr val="tx1"/>
                </a:solidFill>
                <a:latin typeface="Arial" charset="0"/>
                <a:ea typeface="ＭＳ Ｐゴシック" charset="-128"/>
              </a:defRPr>
            </a:lvl3pPr>
            <a:lvl4pPr marL="1600200" indent="-228600" defTabSz="912813">
              <a:tabLst>
                <a:tab pos="11025188" algn="r"/>
              </a:tabLst>
              <a:defRPr sz="2800">
                <a:solidFill>
                  <a:schemeClr val="tx1"/>
                </a:solidFill>
                <a:latin typeface="Arial" charset="0"/>
                <a:ea typeface="ＭＳ Ｐゴシック" charset="-128"/>
              </a:defRPr>
            </a:lvl4pPr>
            <a:lvl5pPr marL="2057400" indent="-228600" defTabSz="912813">
              <a:tabLst>
                <a:tab pos="11025188" algn="r"/>
              </a:tabLst>
              <a:defRPr sz="28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tabLst>
                <a:tab pos="11025188" algn="r"/>
              </a:tabLst>
              <a:defRPr sz="28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tabLst>
                <a:tab pos="11025188" algn="r"/>
              </a:tabLst>
              <a:defRPr sz="28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tabLst>
                <a:tab pos="11025188" algn="r"/>
              </a:tabLst>
              <a:defRPr sz="28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tabLst>
                <a:tab pos="11025188" algn="r"/>
              </a:tabLst>
              <a:defRPr sz="2800">
                <a:solidFill>
                  <a:schemeClr val="tx1"/>
                </a:solidFill>
                <a:latin typeface="Arial" charset="0"/>
                <a:ea typeface="ＭＳ Ｐゴシック" charset="-128"/>
              </a:defRPr>
            </a:lvl9pPr>
          </a:lstStyle>
          <a:p>
            <a:pPr algn="r">
              <a:lnSpc>
                <a:spcPct val="101000"/>
              </a:lnSpc>
              <a:spcBef>
                <a:spcPct val="50000"/>
              </a:spcBef>
              <a:defRPr/>
            </a:pPr>
            <a:r>
              <a:rPr lang="en-US" altLang="x-none" sz="1000">
                <a:solidFill>
                  <a:srgbClr val="7F7F7F"/>
                </a:solidFill>
              </a:rPr>
              <a:t> </a:t>
            </a:r>
            <a:fld id="{EDDD3DB5-1B99-9148-AEF7-5B43F1D3CDE5}" type="slidenum">
              <a:rPr lang="en-US" altLang="x-none" sz="1000" smtClean="0">
                <a:solidFill>
                  <a:srgbClr val="7F7F7F"/>
                </a:solidFill>
              </a:rPr>
              <a:pPr algn="r">
                <a:lnSpc>
                  <a:spcPct val="101000"/>
                </a:lnSpc>
                <a:spcBef>
                  <a:spcPct val="50000"/>
                </a:spcBef>
                <a:defRPr/>
              </a:pPr>
              <a:t>‹#›</a:t>
            </a:fld>
            <a:endParaRPr lang="en-US" altLang="x-none" sz="1000">
              <a:solidFill>
                <a:srgbClr val="7F7F7F"/>
              </a:solidFill>
            </a:endParaRPr>
          </a:p>
        </p:txBody>
      </p:sp>
      <p:sp>
        <p:nvSpPr>
          <p:cNvPr id="9" name="Title 1"/>
          <p:cNvSpPr>
            <a:spLocks noGrp="1"/>
          </p:cNvSpPr>
          <p:nvPr>
            <p:ph type="title"/>
          </p:nvPr>
        </p:nvSpPr>
        <p:spPr>
          <a:xfrm>
            <a:off x="493776" y="415550"/>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Click to edit Master title style</a:t>
            </a:r>
            <a:endParaRPr lang="en-US" dirty="0"/>
          </a:p>
        </p:txBody>
      </p:sp>
    </p:spTree>
    <p:extLst>
      <p:ext uri="{BB962C8B-B14F-4D97-AF65-F5344CB8AC3E}">
        <p14:creationId xmlns:p14="http://schemas.microsoft.com/office/powerpoint/2010/main" val="48684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Page">
    <p:spTree>
      <p:nvGrpSpPr>
        <p:cNvPr id="1" name=""/>
        <p:cNvGrpSpPr/>
        <p:nvPr/>
      </p:nvGrpSpPr>
      <p:grpSpPr>
        <a:xfrm>
          <a:off x="0" y="0"/>
          <a:ext cx="0" cy="0"/>
          <a:chOff x="0" y="0"/>
          <a:chExt cx="0" cy="0"/>
        </a:xfrm>
      </p:grpSpPr>
      <p:pic>
        <p:nvPicPr>
          <p:cNvPr id="4" name="droppedImage.pdf">
            <a:extLst>
              <a:ext uri="{FF2B5EF4-FFF2-40B4-BE49-F238E27FC236}">
                <a16:creationId xmlns="" xmlns:a16="http://schemas.microsoft.com/office/drawing/2014/main" id="{3F6A1D25-910E-CD4B-8A3C-3E48BE40BF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04713" y="4349750"/>
            <a:ext cx="6708775" cy="4710113"/>
          </a:xfrm>
          <a:prstGeom prst="rect">
            <a:avLst/>
          </a:prstGeom>
          <a:noFill/>
          <a:ln>
            <a:noFill/>
          </a:ln>
          <a:extLst>
            <a:ext uri="{909E8E84-426E-40dd-AFC4-6F175D3DCCD1}">
              <a14:hiddenFill xmlns="" xmlns:a14="http://schemas.microsoft.com/office/drawing/2010/main">
                <a:solidFill>
                  <a:srgbClr val="FFFFFF">
                    <a:alpha val="28235"/>
                  </a:srgbClr>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23">
            <a:extLst>
              <a:ext uri="{FF2B5EF4-FFF2-40B4-BE49-F238E27FC236}">
                <a16:creationId xmlns="" xmlns:a16="http://schemas.microsoft.com/office/drawing/2014/main" id="{2582B32D-3E34-8641-AACB-4D7AF16201DF}"/>
              </a:ext>
            </a:extLst>
          </p:cNvPr>
          <p:cNvSpPr>
            <a:spLocks noChangeShapeType="1"/>
          </p:cNvSpPr>
          <p:nvPr/>
        </p:nvSpPr>
        <p:spPr bwMode="auto">
          <a:xfrm>
            <a:off x="61913" y="830263"/>
            <a:ext cx="8961437" cy="3175"/>
          </a:xfrm>
          <a:prstGeom prst="line">
            <a:avLst/>
          </a:prstGeom>
          <a:noFill/>
          <a:ln w="63500">
            <a:solidFill>
              <a:srgbClr val="005493"/>
            </a:solidFill>
            <a:miter lim="400000"/>
            <a:headEnd/>
            <a:tailEnd/>
          </a:ln>
          <a:effectLst>
            <a:outerShdw blurRad="50800" dist="38100" dir="5400000" rotWithShape="0">
              <a:srgbClr val="808080">
                <a:alpha val="67998"/>
              </a:srgbClr>
            </a:outerShdw>
          </a:effectLst>
          <a:extLst>
            <a:ext uri="{909E8E84-426E-40dd-AFC4-6F175D3DCCD1}">
              <a14:hiddenFill xmlns="" xmlns:a14="http://schemas.microsoft.com/office/drawing/2010/main">
                <a:noFill/>
              </a14:hiddenFill>
            </a:ext>
          </a:extLst>
        </p:spPr>
        <p:txBody>
          <a:bodyPr lIns="0" tIns="0" rIns="0" bIns="0"/>
          <a:lstStyle/>
          <a:p>
            <a:endParaRPr lang="en-US"/>
          </a:p>
        </p:txBody>
      </p:sp>
      <p:pic>
        <p:nvPicPr>
          <p:cNvPr id="6" name="nasa_logo.gif">
            <a:extLst>
              <a:ext uri="{FF2B5EF4-FFF2-40B4-BE49-F238E27FC236}">
                <a16:creationId xmlns="" xmlns:a16="http://schemas.microsoft.com/office/drawing/2014/main" id="{C273EE5E-049E-DB46-B25D-3F784667EA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153988"/>
            <a:ext cx="709613"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7" name="nih.png">
            <a:extLst>
              <a:ext uri="{FF2B5EF4-FFF2-40B4-BE49-F238E27FC236}">
                <a16:creationId xmlns="" xmlns:a16="http://schemas.microsoft.com/office/drawing/2014/main" id="{705E1369-B23E-1A46-BE24-D840795B58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93675"/>
            <a:ext cx="830262"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26" name="Shape 26"/>
          <p:cNvSpPr>
            <a:spLocks noGrp="1"/>
          </p:cNvSpPr>
          <p:nvPr>
            <p:ph type="title"/>
          </p:nvPr>
        </p:nvSpPr>
        <p:spPr>
          <a:xfrm>
            <a:off x="1360800" y="196453"/>
            <a:ext cx="6993900" cy="505018"/>
          </a:xfrm>
          <a:prstGeom prst="rect">
            <a:avLst/>
          </a:prstGeom>
        </p:spPr>
        <p:txBody>
          <a:bodyPr/>
          <a:lstStyle/>
          <a:p>
            <a:r>
              <a:t>Title Text</a:t>
            </a:r>
          </a:p>
        </p:txBody>
      </p:sp>
      <p:sp>
        <p:nvSpPr>
          <p:cNvPr id="27" name="Shape 27"/>
          <p:cNvSpPr>
            <a:spLocks noGrp="1"/>
          </p:cNvSpPr>
          <p:nvPr>
            <p:ph type="body" idx="1"/>
          </p:nvPr>
        </p:nvSpPr>
        <p:spPr>
          <a:xfrm>
            <a:off x="80367" y="937401"/>
            <a:ext cx="8920759" cy="53756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 name="Shape 29">
            <a:extLst>
              <a:ext uri="{FF2B5EF4-FFF2-40B4-BE49-F238E27FC236}">
                <a16:creationId xmlns="" xmlns:a16="http://schemas.microsoft.com/office/drawing/2014/main" id="{16285B84-7030-F44C-A70F-6918E8B40E20}"/>
              </a:ext>
            </a:extLst>
          </p:cNvPr>
          <p:cNvSpPr>
            <a:spLocks noGrp="1"/>
          </p:cNvSpPr>
          <p:nvPr>
            <p:ph type="sldNum" sz="quarter" idx="10"/>
          </p:nvPr>
        </p:nvSpPr>
        <p:spPr/>
        <p:txBody>
          <a:bodyPr/>
          <a:lstStyle>
            <a:lvl1pPr>
              <a:defRPr/>
            </a:lvl1pPr>
          </a:lstStyle>
          <a:p>
            <a:pPr>
              <a:defRPr/>
            </a:pPr>
            <a:fld id="{B020204A-4B98-DF4B-AD0F-47DB32F6C0A1}" type="slidenum">
              <a:rPr lang="en-US" altLang="x-none"/>
              <a:pPr>
                <a:defRPr/>
              </a:pPr>
              <a:t>‹#›</a:t>
            </a:fld>
            <a:endParaRPr lang="en-US" altLang="x-none"/>
          </a:p>
        </p:txBody>
      </p:sp>
    </p:spTree>
    <p:extLst>
      <p:ext uri="{BB962C8B-B14F-4D97-AF65-F5344CB8AC3E}">
        <p14:creationId xmlns:p14="http://schemas.microsoft.com/office/powerpoint/2010/main" val="280152451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13" name="Text Placeholder 13"/>
          <p:cNvSpPr>
            <a:spLocks noGrp="1"/>
          </p:cNvSpPr>
          <p:nvPr>
            <p:ph type="body" sz="quarter" idx="14"/>
          </p:nvPr>
        </p:nvSpPr>
        <p:spPr>
          <a:xfrm>
            <a:off x="474135" y="917222"/>
            <a:ext cx="8231188" cy="327905"/>
          </a:xfrm>
          <a:prstGeom prst="rect">
            <a:avLst/>
          </a:prstGeom>
        </p:spPr>
        <p:txBody>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16" name="Title 1"/>
          <p:cNvSpPr>
            <a:spLocks noGrp="1"/>
          </p:cNvSpPr>
          <p:nvPr>
            <p:ph type="ctrTitle"/>
          </p:nvPr>
        </p:nvSpPr>
        <p:spPr>
          <a:xfrm>
            <a:off x="454026" y="454025"/>
            <a:ext cx="8232774"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8FD3465C-4191-514B-BE7F-F7E8C8FC3D94}"/>
              </a:ext>
            </a:extLst>
          </p:cNvPr>
          <p:cNvSpPr>
            <a:spLocks noGrp="1"/>
          </p:cNvSpPr>
          <p:nvPr>
            <p:ph type="dt" sz="half" idx="15"/>
          </p:nvPr>
        </p:nvSpPr>
        <p:spPr>
          <a:xfrm>
            <a:off x="457200" y="6492875"/>
            <a:ext cx="1352550" cy="365125"/>
          </a:xfrm>
        </p:spPr>
        <p:txBody>
          <a:bodyPr rtlCol="0" anchor="ctr"/>
          <a:lstStyle>
            <a:lvl1pPr algn="l">
              <a:defRPr sz="800">
                <a:solidFill>
                  <a:schemeClr val="tx1">
                    <a:tint val="75000"/>
                  </a:schemeClr>
                </a:solidFill>
                <a:ea typeface="ＭＳ Ｐゴシック" charset="-128"/>
                <a:cs typeface="+mn-cs"/>
              </a:defRPr>
            </a:lvl1pPr>
          </a:lstStyle>
          <a:p>
            <a:pPr>
              <a:defRPr/>
            </a:pPr>
            <a:r>
              <a:rPr lang="en-US"/>
              <a:t>March 2017</a:t>
            </a:r>
            <a:endParaRPr lang="en-US" dirty="0"/>
          </a:p>
        </p:txBody>
      </p:sp>
      <p:sp>
        <p:nvSpPr>
          <p:cNvPr id="5" name="Footer Placeholder 4">
            <a:extLst>
              <a:ext uri="{FF2B5EF4-FFF2-40B4-BE49-F238E27FC236}">
                <a16:creationId xmlns="" xmlns:a16="http://schemas.microsoft.com/office/drawing/2014/main" id="{6A79393E-AB58-FC44-9739-ABDCDEA3449D}"/>
              </a:ext>
            </a:extLst>
          </p:cNvPr>
          <p:cNvSpPr>
            <a:spLocks noGrp="1"/>
          </p:cNvSpPr>
          <p:nvPr>
            <p:ph type="ftr" sz="quarter" idx="16"/>
          </p:nvPr>
        </p:nvSpPr>
        <p:spPr>
          <a:xfrm>
            <a:off x="1884363" y="6492875"/>
            <a:ext cx="5461000" cy="365125"/>
          </a:xfrm>
        </p:spPr>
        <p:txBody>
          <a:bodyPr rtlCol="0" anchor="ctr"/>
          <a:lstStyle>
            <a:lvl1pPr algn="ctr">
              <a:defRPr sz="800">
                <a:solidFill>
                  <a:schemeClr val="tx1">
                    <a:tint val="75000"/>
                  </a:schemeClr>
                </a:solidFill>
              </a:defRPr>
            </a:lvl1pPr>
          </a:lstStyle>
          <a:p>
            <a:pPr>
              <a:defRPr/>
            </a:pPr>
            <a:r>
              <a:rPr lang="en-US"/>
              <a:t>GSAW</a:t>
            </a:r>
            <a:endParaRPr lang="en-US" dirty="0"/>
          </a:p>
        </p:txBody>
      </p:sp>
      <p:sp>
        <p:nvSpPr>
          <p:cNvPr id="6" name="Slide Number Placeholder 5">
            <a:extLst>
              <a:ext uri="{FF2B5EF4-FFF2-40B4-BE49-F238E27FC236}">
                <a16:creationId xmlns="" xmlns:a16="http://schemas.microsoft.com/office/drawing/2014/main" id="{C1C21BBA-780A-D845-991A-74B8C0F4A152}"/>
              </a:ext>
            </a:extLst>
          </p:cNvPr>
          <p:cNvSpPr>
            <a:spLocks noGrp="1"/>
          </p:cNvSpPr>
          <p:nvPr>
            <p:ph type="sldNum" sz="quarter" idx="17"/>
          </p:nvPr>
        </p:nvSpPr>
        <p:spPr>
          <a:xfrm>
            <a:off x="7418388" y="6492875"/>
            <a:ext cx="1268412" cy="365125"/>
          </a:xfrm>
        </p:spPr>
        <p:txBody>
          <a:bodyPr anchor="ctr"/>
          <a:lstStyle>
            <a:lvl1pPr>
              <a:defRPr sz="800">
                <a:solidFill>
                  <a:srgbClr val="898989"/>
                </a:solidFill>
              </a:defRPr>
            </a:lvl1pPr>
          </a:lstStyle>
          <a:p>
            <a:pPr>
              <a:defRPr/>
            </a:pPr>
            <a:fld id="{07603881-70C2-DA4F-98EF-F39C4561E54B}" type="slidenum">
              <a:rPr lang="en-US" altLang="x-none"/>
              <a:pPr>
                <a:defRPr/>
              </a:pPr>
              <a:t>‹#›</a:t>
            </a:fld>
            <a:endParaRPr lang="en-US" altLang="x-none"/>
          </a:p>
        </p:txBody>
      </p:sp>
    </p:spTree>
    <p:extLst>
      <p:ext uri="{BB962C8B-B14F-4D97-AF65-F5344CB8AC3E}">
        <p14:creationId xmlns:p14="http://schemas.microsoft.com/office/powerpoint/2010/main" val="1523271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p:nvPr>
        </p:nvSpPr>
        <p:spPr>
          <a:xfrm>
            <a:off x="454026" y="454031"/>
            <a:ext cx="8232774" cy="436031"/>
          </a:xfrm>
          <a:prstGeom prst="rect">
            <a:avLst/>
          </a:prstGeom>
        </p:spPr>
        <p:txBody>
          <a:bodyPr lIns="91411" tIns="45706" rIns="91411" bIns="45706" anchor="t">
            <a:noAutofit/>
          </a:bodyPr>
          <a:lstStyle>
            <a:lvl1pPr algn="l">
              <a:defRPr sz="2800" b="1" i="0" cap="none">
                <a:solidFill>
                  <a:schemeClr val="tx1"/>
                </a:solidFill>
                <a:latin typeface="Arial"/>
                <a:cs typeface="Arial"/>
              </a:defRPr>
            </a:lvl1pPr>
          </a:lstStyle>
          <a:p>
            <a:r>
              <a:rPr lang="en-US"/>
              <a:t>Click to edit Master title style</a:t>
            </a:r>
            <a:endParaRPr lang="en-US" dirty="0"/>
          </a:p>
        </p:txBody>
      </p:sp>
      <p:sp>
        <p:nvSpPr>
          <p:cNvPr id="3" name="Date Placeholder 1">
            <a:extLst>
              <a:ext uri="{FF2B5EF4-FFF2-40B4-BE49-F238E27FC236}">
                <a16:creationId xmlns="" xmlns:a16="http://schemas.microsoft.com/office/drawing/2014/main" id="{C9296EE4-CD63-4B43-B513-F68637821413}"/>
              </a:ext>
            </a:extLst>
          </p:cNvPr>
          <p:cNvSpPr>
            <a:spLocks noGrp="1"/>
          </p:cNvSpPr>
          <p:nvPr>
            <p:ph type="dt" sz="half" idx="10"/>
          </p:nvPr>
        </p:nvSpPr>
        <p:spPr>
          <a:xfrm>
            <a:off x="457200" y="6492875"/>
            <a:ext cx="1376363" cy="365125"/>
          </a:xfrm>
        </p:spPr>
        <p:txBody>
          <a:bodyPr/>
          <a:lstStyle>
            <a:lvl1pPr>
              <a:defRPr>
                <a:solidFill>
                  <a:srgbClr val="000000">
                    <a:lumMod val="50000"/>
                    <a:lumOff val="50000"/>
                  </a:srgbClr>
                </a:solidFill>
                <a:latin typeface="Arial"/>
              </a:defRPr>
            </a:lvl1pPr>
          </a:lstStyle>
          <a:p>
            <a:pPr>
              <a:defRPr/>
            </a:pPr>
            <a:r>
              <a:rPr lang="en-US"/>
              <a:t>October 30, 2015</a:t>
            </a:r>
          </a:p>
        </p:txBody>
      </p:sp>
      <p:sp>
        <p:nvSpPr>
          <p:cNvPr id="4" name="Footer Placeholder 2">
            <a:extLst>
              <a:ext uri="{FF2B5EF4-FFF2-40B4-BE49-F238E27FC236}">
                <a16:creationId xmlns="" xmlns:a16="http://schemas.microsoft.com/office/drawing/2014/main" id="{A1B2D456-D71A-1E40-A1C2-D21B583FCDE7}"/>
              </a:ext>
            </a:extLst>
          </p:cNvPr>
          <p:cNvSpPr>
            <a:spLocks noGrp="1"/>
          </p:cNvSpPr>
          <p:nvPr>
            <p:ph type="ftr" sz="quarter" idx="11"/>
          </p:nvPr>
        </p:nvSpPr>
        <p:spPr>
          <a:xfrm>
            <a:off x="1833563" y="6492875"/>
            <a:ext cx="5476875" cy="365125"/>
          </a:xfrm>
        </p:spPr>
        <p:txBody>
          <a:bodyPr/>
          <a:lstStyle>
            <a:lvl1pPr>
              <a:defRPr>
                <a:solidFill>
                  <a:srgbClr val="000000">
                    <a:lumMod val="50000"/>
                    <a:lumOff val="50000"/>
                  </a:srgbClr>
                </a:solidFill>
                <a:latin typeface="Arial"/>
              </a:defRPr>
            </a:lvl1pPr>
          </a:lstStyle>
          <a:p>
            <a:pPr>
              <a:defRPr/>
            </a:pPr>
            <a:r>
              <a:rPr lang="en-US"/>
              <a:t>JPL Report to Caltech Committee on JPL</a:t>
            </a:r>
            <a:endParaRPr lang="en-US" dirty="0"/>
          </a:p>
        </p:txBody>
      </p:sp>
      <p:sp>
        <p:nvSpPr>
          <p:cNvPr id="5" name="Slide Number Placeholder 3">
            <a:extLst>
              <a:ext uri="{FF2B5EF4-FFF2-40B4-BE49-F238E27FC236}">
                <a16:creationId xmlns="" xmlns:a16="http://schemas.microsoft.com/office/drawing/2014/main" id="{F6EFF088-7505-A247-AD49-2F70D918EC38}"/>
              </a:ext>
            </a:extLst>
          </p:cNvPr>
          <p:cNvSpPr>
            <a:spLocks noGrp="1"/>
          </p:cNvSpPr>
          <p:nvPr>
            <p:ph type="sldNum" sz="quarter" idx="12"/>
          </p:nvPr>
        </p:nvSpPr>
        <p:spPr>
          <a:xfrm>
            <a:off x="7318375" y="6492875"/>
            <a:ext cx="1069975" cy="365125"/>
          </a:xfrm>
        </p:spPr>
        <p:txBody>
          <a:bodyPr/>
          <a:lstStyle>
            <a:lvl1pPr>
              <a:defRPr>
                <a:solidFill>
                  <a:srgbClr val="000000">
                    <a:lumMod val="50000"/>
                    <a:lumOff val="50000"/>
                  </a:srgbClr>
                </a:solidFill>
                <a:latin typeface="Arial"/>
              </a:defRPr>
            </a:lvl1pPr>
          </a:lstStyle>
          <a:p>
            <a:pPr>
              <a:defRPr/>
            </a:pPr>
            <a:fld id="{F5A0F888-3EFE-1948-AC21-4EB3CA378E72}" type="slidenum">
              <a:rPr lang="en-US"/>
              <a:pPr>
                <a:defRPr/>
              </a:pPr>
              <a:t>‹#›</a:t>
            </a:fld>
            <a:endParaRPr lang="en-US"/>
          </a:p>
        </p:txBody>
      </p:sp>
    </p:spTree>
    <p:extLst>
      <p:ext uri="{BB962C8B-B14F-4D97-AF65-F5344CB8AC3E}">
        <p14:creationId xmlns:p14="http://schemas.microsoft.com/office/powerpoint/2010/main" val="122129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7" y="0"/>
            <a:ext cx="2872114"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Pentagon 9"/>
          <p:cNvSpPr>
            <a:spLocks noChangeAspect="1"/>
          </p:cNvSpPr>
          <p:nvPr userDrawn="1"/>
        </p:nvSpPr>
        <p:spPr>
          <a:xfrm>
            <a:off x="0" y="0"/>
            <a:ext cx="2872114" cy="6864096"/>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flipV="1">
            <a:off x="0" y="5035296"/>
            <a:ext cx="9144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Title 1"/>
          <p:cNvSpPr>
            <a:spLocks noGrp="1"/>
          </p:cNvSpPr>
          <p:nvPr>
            <p:ph type="ctrTitle" hasCustomPrompt="1"/>
          </p:nvPr>
        </p:nvSpPr>
        <p:spPr>
          <a:xfrm>
            <a:off x="685799" y="1645923"/>
            <a:ext cx="7772400" cy="1827844"/>
          </a:xfrm>
        </p:spPr>
        <p:txBody>
          <a:bodyPr lIns="0" tIns="0" rIns="0" bIns="0" anchor="b">
            <a:noAutofit/>
          </a:bodyPr>
          <a:lstStyle>
            <a:lvl1pPr algn="r">
              <a:defRPr sz="2100" b="0" i="0">
                <a:solidFill>
                  <a:srgbClr val="FFFFFF"/>
                </a:solidFill>
                <a:latin typeface="Arial"/>
                <a:cs typeface="Arial"/>
              </a:defRPr>
            </a:lvl1pPr>
          </a:lstStyle>
          <a:p>
            <a:r>
              <a:rPr lang="en-US" dirty="0"/>
              <a:t>Title of the presentation</a:t>
            </a:r>
          </a:p>
        </p:txBody>
      </p:sp>
      <p:sp>
        <p:nvSpPr>
          <p:cNvPr id="23" name="Subtitle 2"/>
          <p:cNvSpPr>
            <a:spLocks noGrp="1"/>
          </p:cNvSpPr>
          <p:nvPr>
            <p:ph type="subTitle" idx="1" hasCustomPrompt="1"/>
          </p:nvPr>
        </p:nvSpPr>
        <p:spPr>
          <a:xfrm>
            <a:off x="685800" y="3566160"/>
            <a:ext cx="7772400" cy="686376"/>
          </a:xfrm>
        </p:spPr>
        <p:txBody>
          <a:bodyPr lIns="0" tIns="0" rIns="0" bIns="0" anchor="t">
            <a:noAutofit/>
          </a:bodyPr>
          <a:lstStyle>
            <a:lvl1pPr marL="0" indent="0" algn="r">
              <a:buNone/>
              <a:defRPr sz="1050" b="0" i="1" spc="75">
                <a:solidFill>
                  <a:schemeClr val="bg1"/>
                </a:solidFill>
                <a:latin typeface="Arial"/>
                <a:cs typeface="Arial"/>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Subtitle goes here </a:t>
            </a:r>
          </a:p>
        </p:txBody>
      </p:sp>
      <p:pic>
        <p:nvPicPr>
          <p:cNvPr id="2" name="Picture 1" descr="NCI-Logo-Color.png"/>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57209" y="5710325"/>
            <a:ext cx="3993515" cy="508000"/>
          </a:xfrm>
          <a:prstGeom prst="rect">
            <a:avLst/>
          </a:prstGeom>
        </p:spPr>
      </p:pic>
      <p:sp>
        <p:nvSpPr>
          <p:cNvPr id="9" name="Date Placeholder 3"/>
          <p:cNvSpPr>
            <a:spLocks noGrp="1"/>
          </p:cNvSpPr>
          <p:nvPr>
            <p:ph type="dt" sz="half" idx="2"/>
          </p:nvPr>
        </p:nvSpPr>
        <p:spPr>
          <a:xfrm>
            <a:off x="6400800" y="5727697"/>
            <a:ext cx="2286000" cy="475488"/>
          </a:xfrm>
          <a:prstGeom prst="rect">
            <a:avLst/>
          </a:prstGeom>
        </p:spPr>
        <p:txBody>
          <a:bodyPr vert="horz" lIns="0" tIns="0" rIns="0" bIns="0" rtlCol="0" anchor="ctr"/>
          <a:lstStyle>
            <a:lvl1pPr algn="r" fontAlgn="auto">
              <a:spcBef>
                <a:spcPts val="0"/>
              </a:spcBef>
              <a:spcAft>
                <a:spcPts val="0"/>
              </a:spcAft>
              <a:defRPr sz="1050" smtClean="0">
                <a:solidFill>
                  <a:srgbClr val="000000"/>
                </a:solidFill>
                <a:latin typeface="+mn-lt"/>
                <a:ea typeface="+mn-ea"/>
                <a:cs typeface="SapientSansRegular"/>
              </a:defRPr>
            </a:lvl1pPr>
          </a:lstStyle>
          <a:p>
            <a:pPr>
              <a:defRPr/>
            </a:pPr>
            <a:fld id="{551F77E9-B329-0049-BAE5-87BBD420D757}" type="datetime4">
              <a:rPr lang="en-US" smtClean="0"/>
              <a:t>September 5, 2018</a:t>
            </a:fld>
            <a:endParaRPr lang="en-US" dirty="0"/>
          </a:p>
        </p:txBody>
      </p:sp>
    </p:spTree>
    <p:extLst>
      <p:ext uri="{BB962C8B-B14F-4D97-AF65-F5344CB8AC3E}">
        <p14:creationId xmlns:p14="http://schemas.microsoft.com/office/powerpoint/2010/main" val="10421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8A2BD5D-DD7A-7446-B232-A23A4D7F5496}"/>
              </a:ext>
            </a:extLst>
          </p:cNvPr>
          <p:cNvSpPr>
            <a:spLocks noGrp="1" noChangeArrowheads="1"/>
          </p:cNvSpPr>
          <p:nvPr>
            <p:ph type="dt" sz="half" idx="10"/>
          </p:nvPr>
        </p:nvSpPr>
        <p:spPr>
          <a:ln/>
        </p:spPr>
        <p:txBody>
          <a:bodyPr/>
          <a:lstStyle>
            <a:lvl1pPr>
              <a:defRPr/>
            </a:lvl1pPr>
          </a:lstStyle>
          <a:p>
            <a:pPr>
              <a:defRPr/>
            </a:pPr>
            <a:fld id="{18B086AD-7CC4-C547-A5BB-B9723A6A1E3E}" type="datetime1">
              <a:rPr lang="en-US" altLang="x-none"/>
              <a:pPr>
                <a:defRPr/>
              </a:pPr>
              <a:t>9/5/18</a:t>
            </a:fld>
            <a:endParaRPr lang="en-US" altLang="x-none"/>
          </a:p>
        </p:txBody>
      </p:sp>
      <p:sp>
        <p:nvSpPr>
          <p:cNvPr id="5" name="Rectangle 5">
            <a:extLst>
              <a:ext uri="{FF2B5EF4-FFF2-40B4-BE49-F238E27FC236}">
                <a16:creationId xmlns="" xmlns:a16="http://schemas.microsoft.com/office/drawing/2014/main" id="{6A32E8C2-2A13-FD4F-A17B-4B57824615E9}"/>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6" name="Rectangle 6">
            <a:extLst>
              <a:ext uri="{FF2B5EF4-FFF2-40B4-BE49-F238E27FC236}">
                <a16:creationId xmlns="" xmlns:a16="http://schemas.microsoft.com/office/drawing/2014/main" id="{6935083B-0609-4D49-9F95-7E1ED4724D46}"/>
              </a:ext>
            </a:extLst>
          </p:cNvPr>
          <p:cNvSpPr>
            <a:spLocks noGrp="1" noChangeArrowheads="1"/>
          </p:cNvSpPr>
          <p:nvPr>
            <p:ph type="sldNum" sz="quarter" idx="12"/>
          </p:nvPr>
        </p:nvSpPr>
        <p:spPr>
          <a:ln/>
        </p:spPr>
        <p:txBody>
          <a:bodyPr/>
          <a:lstStyle>
            <a:lvl1pPr>
              <a:defRPr/>
            </a:lvl1pPr>
          </a:lstStyle>
          <a:p>
            <a:pPr>
              <a:defRPr/>
            </a:pPr>
            <a:fld id="{417B57BD-F698-3C45-BC2B-CB933B069CD3}" type="slidenum">
              <a:rPr lang="en-US" altLang="x-none"/>
              <a:pPr>
                <a:defRPr/>
              </a:pPr>
              <a:t>‹#›</a:t>
            </a:fld>
            <a:endParaRPr lang="en-US" altLang="x-none"/>
          </a:p>
        </p:txBody>
      </p:sp>
    </p:spTree>
    <p:extLst>
      <p:ext uri="{BB962C8B-B14F-4D97-AF65-F5344CB8AC3E}">
        <p14:creationId xmlns:p14="http://schemas.microsoft.com/office/powerpoint/2010/main" val="257364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A1CA9699-6190-9345-8DBD-BE2AA117624D}"/>
              </a:ext>
            </a:extLst>
          </p:cNvPr>
          <p:cNvSpPr>
            <a:spLocks noGrp="1" noChangeArrowheads="1"/>
          </p:cNvSpPr>
          <p:nvPr>
            <p:ph type="dt" sz="half" idx="10"/>
          </p:nvPr>
        </p:nvSpPr>
        <p:spPr>
          <a:ln/>
        </p:spPr>
        <p:txBody>
          <a:bodyPr/>
          <a:lstStyle>
            <a:lvl1pPr>
              <a:defRPr/>
            </a:lvl1pPr>
          </a:lstStyle>
          <a:p>
            <a:pPr>
              <a:defRPr/>
            </a:pPr>
            <a:fld id="{D72986BB-8C58-EF47-A72B-D5CBDB264FC8}" type="datetime1">
              <a:rPr lang="en-US" altLang="x-none"/>
              <a:pPr>
                <a:defRPr/>
              </a:pPr>
              <a:t>9/5/18</a:t>
            </a:fld>
            <a:endParaRPr lang="en-US" altLang="x-none"/>
          </a:p>
        </p:txBody>
      </p:sp>
      <p:sp>
        <p:nvSpPr>
          <p:cNvPr id="5" name="Rectangle 5">
            <a:extLst>
              <a:ext uri="{FF2B5EF4-FFF2-40B4-BE49-F238E27FC236}">
                <a16:creationId xmlns="" xmlns:a16="http://schemas.microsoft.com/office/drawing/2014/main" id="{FD9C1869-73E3-1243-9E2D-E88005342DE2}"/>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6" name="Rectangle 6">
            <a:extLst>
              <a:ext uri="{FF2B5EF4-FFF2-40B4-BE49-F238E27FC236}">
                <a16:creationId xmlns="" xmlns:a16="http://schemas.microsoft.com/office/drawing/2014/main" id="{E535CE4F-325A-4547-94E7-5A7A8E3B41B7}"/>
              </a:ext>
            </a:extLst>
          </p:cNvPr>
          <p:cNvSpPr>
            <a:spLocks noGrp="1" noChangeArrowheads="1"/>
          </p:cNvSpPr>
          <p:nvPr>
            <p:ph type="sldNum" sz="quarter" idx="12"/>
          </p:nvPr>
        </p:nvSpPr>
        <p:spPr>
          <a:ln/>
        </p:spPr>
        <p:txBody>
          <a:bodyPr/>
          <a:lstStyle>
            <a:lvl1pPr>
              <a:defRPr/>
            </a:lvl1pPr>
          </a:lstStyle>
          <a:p>
            <a:pPr>
              <a:defRPr/>
            </a:pPr>
            <a:fld id="{30E8B38F-2C9F-AE41-BBE8-24F678DF6D34}" type="slidenum">
              <a:rPr lang="en-US" altLang="x-none"/>
              <a:pPr>
                <a:defRPr/>
              </a:pPr>
              <a:t>‹#›</a:t>
            </a:fld>
            <a:endParaRPr lang="en-US" altLang="x-none"/>
          </a:p>
        </p:txBody>
      </p:sp>
    </p:spTree>
    <p:extLst>
      <p:ext uri="{BB962C8B-B14F-4D97-AF65-F5344CB8AC3E}">
        <p14:creationId xmlns:p14="http://schemas.microsoft.com/office/powerpoint/2010/main" val="414839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5C74AE1E-3EFC-F44F-89D2-0895D2E90D6E}"/>
              </a:ext>
            </a:extLst>
          </p:cNvPr>
          <p:cNvSpPr>
            <a:spLocks noGrp="1" noChangeArrowheads="1"/>
          </p:cNvSpPr>
          <p:nvPr>
            <p:ph type="dt" sz="half" idx="10"/>
          </p:nvPr>
        </p:nvSpPr>
        <p:spPr>
          <a:ln/>
        </p:spPr>
        <p:txBody>
          <a:bodyPr/>
          <a:lstStyle>
            <a:lvl1pPr>
              <a:defRPr/>
            </a:lvl1pPr>
          </a:lstStyle>
          <a:p>
            <a:pPr>
              <a:defRPr/>
            </a:pPr>
            <a:fld id="{D706B4F0-851D-4C43-B24E-618F880B6BD2}" type="datetime1">
              <a:rPr lang="en-US" altLang="x-none"/>
              <a:pPr>
                <a:defRPr/>
              </a:pPr>
              <a:t>9/5/18</a:t>
            </a:fld>
            <a:endParaRPr lang="en-US" altLang="x-none"/>
          </a:p>
        </p:txBody>
      </p:sp>
      <p:sp>
        <p:nvSpPr>
          <p:cNvPr id="6" name="Rectangle 5">
            <a:extLst>
              <a:ext uri="{FF2B5EF4-FFF2-40B4-BE49-F238E27FC236}">
                <a16:creationId xmlns="" xmlns:a16="http://schemas.microsoft.com/office/drawing/2014/main" id="{C9CDCA47-02AA-A640-BC2B-B22C95610025}"/>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7" name="Rectangle 6">
            <a:extLst>
              <a:ext uri="{FF2B5EF4-FFF2-40B4-BE49-F238E27FC236}">
                <a16:creationId xmlns="" xmlns:a16="http://schemas.microsoft.com/office/drawing/2014/main" id="{52DD1446-95E9-5541-96A9-01874956A70A}"/>
              </a:ext>
            </a:extLst>
          </p:cNvPr>
          <p:cNvSpPr>
            <a:spLocks noGrp="1" noChangeArrowheads="1"/>
          </p:cNvSpPr>
          <p:nvPr>
            <p:ph type="sldNum" sz="quarter" idx="12"/>
          </p:nvPr>
        </p:nvSpPr>
        <p:spPr>
          <a:ln/>
        </p:spPr>
        <p:txBody>
          <a:bodyPr/>
          <a:lstStyle>
            <a:lvl1pPr>
              <a:defRPr/>
            </a:lvl1pPr>
          </a:lstStyle>
          <a:p>
            <a:pPr>
              <a:defRPr/>
            </a:pPr>
            <a:fld id="{6D9C0C38-2138-3B45-A507-3E3C40AE4AA2}" type="slidenum">
              <a:rPr lang="en-US" altLang="x-none"/>
              <a:pPr>
                <a:defRPr/>
              </a:pPr>
              <a:t>‹#›</a:t>
            </a:fld>
            <a:endParaRPr lang="en-US" altLang="x-none"/>
          </a:p>
        </p:txBody>
      </p:sp>
    </p:spTree>
    <p:extLst>
      <p:ext uri="{BB962C8B-B14F-4D97-AF65-F5344CB8AC3E}">
        <p14:creationId xmlns:p14="http://schemas.microsoft.com/office/powerpoint/2010/main" val="248925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8C3CFF10-441F-A848-9793-0B3F73BF7986}"/>
              </a:ext>
            </a:extLst>
          </p:cNvPr>
          <p:cNvSpPr>
            <a:spLocks noGrp="1" noChangeArrowheads="1"/>
          </p:cNvSpPr>
          <p:nvPr>
            <p:ph type="dt" sz="half" idx="10"/>
          </p:nvPr>
        </p:nvSpPr>
        <p:spPr>
          <a:ln/>
        </p:spPr>
        <p:txBody>
          <a:bodyPr/>
          <a:lstStyle>
            <a:lvl1pPr>
              <a:defRPr/>
            </a:lvl1pPr>
          </a:lstStyle>
          <a:p>
            <a:pPr>
              <a:defRPr/>
            </a:pPr>
            <a:fld id="{04187CA4-7EFC-D947-B370-FD18CB276627}" type="datetime1">
              <a:rPr lang="en-US" altLang="x-none"/>
              <a:pPr>
                <a:defRPr/>
              </a:pPr>
              <a:t>9/5/18</a:t>
            </a:fld>
            <a:endParaRPr lang="en-US" altLang="x-none"/>
          </a:p>
        </p:txBody>
      </p:sp>
      <p:sp>
        <p:nvSpPr>
          <p:cNvPr id="8" name="Rectangle 5">
            <a:extLst>
              <a:ext uri="{FF2B5EF4-FFF2-40B4-BE49-F238E27FC236}">
                <a16:creationId xmlns="" xmlns:a16="http://schemas.microsoft.com/office/drawing/2014/main" id="{FCF5EE6C-DD6A-8042-A107-DB28715BE366}"/>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9" name="Rectangle 6">
            <a:extLst>
              <a:ext uri="{FF2B5EF4-FFF2-40B4-BE49-F238E27FC236}">
                <a16:creationId xmlns="" xmlns:a16="http://schemas.microsoft.com/office/drawing/2014/main" id="{4442816A-1C0E-F643-B0A1-5C03A23DAB2F}"/>
              </a:ext>
            </a:extLst>
          </p:cNvPr>
          <p:cNvSpPr>
            <a:spLocks noGrp="1" noChangeArrowheads="1"/>
          </p:cNvSpPr>
          <p:nvPr>
            <p:ph type="sldNum" sz="quarter" idx="12"/>
          </p:nvPr>
        </p:nvSpPr>
        <p:spPr>
          <a:ln/>
        </p:spPr>
        <p:txBody>
          <a:bodyPr/>
          <a:lstStyle>
            <a:lvl1pPr>
              <a:defRPr/>
            </a:lvl1pPr>
          </a:lstStyle>
          <a:p>
            <a:pPr>
              <a:defRPr/>
            </a:pPr>
            <a:fld id="{DD19BF1E-B93D-564A-8A73-AD7D20E34D0D}" type="slidenum">
              <a:rPr lang="en-US" altLang="x-none"/>
              <a:pPr>
                <a:defRPr/>
              </a:pPr>
              <a:t>‹#›</a:t>
            </a:fld>
            <a:endParaRPr lang="en-US" altLang="x-none"/>
          </a:p>
        </p:txBody>
      </p:sp>
    </p:spTree>
    <p:extLst>
      <p:ext uri="{BB962C8B-B14F-4D97-AF65-F5344CB8AC3E}">
        <p14:creationId xmlns:p14="http://schemas.microsoft.com/office/powerpoint/2010/main" val="320934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2D57FF6D-E4DC-8047-A1FF-30CF8AC94C56}"/>
              </a:ext>
            </a:extLst>
          </p:cNvPr>
          <p:cNvSpPr>
            <a:spLocks noGrp="1" noChangeArrowheads="1"/>
          </p:cNvSpPr>
          <p:nvPr>
            <p:ph type="dt" sz="half" idx="10"/>
          </p:nvPr>
        </p:nvSpPr>
        <p:spPr>
          <a:ln/>
        </p:spPr>
        <p:txBody>
          <a:bodyPr/>
          <a:lstStyle>
            <a:lvl1pPr>
              <a:defRPr/>
            </a:lvl1pPr>
          </a:lstStyle>
          <a:p>
            <a:pPr>
              <a:defRPr/>
            </a:pPr>
            <a:fld id="{61655CC4-CE2E-374D-8156-6558E70CD175}" type="datetime1">
              <a:rPr lang="en-US" altLang="x-none"/>
              <a:pPr>
                <a:defRPr/>
              </a:pPr>
              <a:t>9/5/18</a:t>
            </a:fld>
            <a:endParaRPr lang="en-US" altLang="x-none"/>
          </a:p>
        </p:txBody>
      </p:sp>
      <p:sp>
        <p:nvSpPr>
          <p:cNvPr id="4" name="Rectangle 5">
            <a:extLst>
              <a:ext uri="{FF2B5EF4-FFF2-40B4-BE49-F238E27FC236}">
                <a16:creationId xmlns="" xmlns:a16="http://schemas.microsoft.com/office/drawing/2014/main" id="{D22AEAAD-BE39-B542-8D75-15034DE5F5B5}"/>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5" name="Rectangle 6">
            <a:extLst>
              <a:ext uri="{FF2B5EF4-FFF2-40B4-BE49-F238E27FC236}">
                <a16:creationId xmlns="" xmlns:a16="http://schemas.microsoft.com/office/drawing/2014/main" id="{CCC16A56-1420-194F-8189-187DC0BCCBBC}"/>
              </a:ext>
            </a:extLst>
          </p:cNvPr>
          <p:cNvSpPr>
            <a:spLocks noGrp="1" noChangeArrowheads="1"/>
          </p:cNvSpPr>
          <p:nvPr>
            <p:ph type="sldNum" sz="quarter" idx="12"/>
          </p:nvPr>
        </p:nvSpPr>
        <p:spPr>
          <a:ln/>
        </p:spPr>
        <p:txBody>
          <a:bodyPr/>
          <a:lstStyle>
            <a:lvl1pPr>
              <a:defRPr/>
            </a:lvl1pPr>
          </a:lstStyle>
          <a:p>
            <a:pPr>
              <a:defRPr/>
            </a:pPr>
            <a:fld id="{5F2D2CF6-2960-2D4A-AE4F-4799ABF7E64B}" type="slidenum">
              <a:rPr lang="en-US" altLang="x-none"/>
              <a:pPr>
                <a:defRPr/>
              </a:pPr>
              <a:t>‹#›</a:t>
            </a:fld>
            <a:endParaRPr lang="en-US" altLang="x-none"/>
          </a:p>
        </p:txBody>
      </p:sp>
    </p:spTree>
    <p:extLst>
      <p:ext uri="{BB962C8B-B14F-4D97-AF65-F5344CB8AC3E}">
        <p14:creationId xmlns:p14="http://schemas.microsoft.com/office/powerpoint/2010/main" val="128002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0AE8CCC-08C9-3544-8883-46CB68C52FC0}"/>
              </a:ext>
            </a:extLst>
          </p:cNvPr>
          <p:cNvSpPr>
            <a:spLocks noGrp="1" noChangeArrowheads="1"/>
          </p:cNvSpPr>
          <p:nvPr>
            <p:ph type="dt" sz="half" idx="10"/>
          </p:nvPr>
        </p:nvSpPr>
        <p:spPr>
          <a:ln/>
        </p:spPr>
        <p:txBody>
          <a:bodyPr/>
          <a:lstStyle>
            <a:lvl1pPr>
              <a:defRPr/>
            </a:lvl1pPr>
          </a:lstStyle>
          <a:p>
            <a:pPr>
              <a:defRPr/>
            </a:pPr>
            <a:fld id="{E4433BB7-F565-C642-8A48-A7A697269E9C}" type="datetime1">
              <a:rPr lang="en-US" altLang="x-none"/>
              <a:pPr>
                <a:defRPr/>
              </a:pPr>
              <a:t>9/5/18</a:t>
            </a:fld>
            <a:endParaRPr lang="en-US" altLang="x-none"/>
          </a:p>
        </p:txBody>
      </p:sp>
      <p:sp>
        <p:nvSpPr>
          <p:cNvPr id="3" name="Rectangle 5">
            <a:extLst>
              <a:ext uri="{FF2B5EF4-FFF2-40B4-BE49-F238E27FC236}">
                <a16:creationId xmlns="" xmlns:a16="http://schemas.microsoft.com/office/drawing/2014/main" id="{6A48ABE4-0BBE-E945-BFC9-137BBFE83416}"/>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4" name="Rectangle 6">
            <a:extLst>
              <a:ext uri="{FF2B5EF4-FFF2-40B4-BE49-F238E27FC236}">
                <a16:creationId xmlns="" xmlns:a16="http://schemas.microsoft.com/office/drawing/2014/main" id="{676E0810-0767-B842-8AE4-C3FC78A9D176}"/>
              </a:ext>
            </a:extLst>
          </p:cNvPr>
          <p:cNvSpPr>
            <a:spLocks noGrp="1" noChangeArrowheads="1"/>
          </p:cNvSpPr>
          <p:nvPr>
            <p:ph type="sldNum" sz="quarter" idx="12"/>
          </p:nvPr>
        </p:nvSpPr>
        <p:spPr>
          <a:ln/>
        </p:spPr>
        <p:txBody>
          <a:bodyPr/>
          <a:lstStyle>
            <a:lvl1pPr>
              <a:defRPr/>
            </a:lvl1pPr>
          </a:lstStyle>
          <a:p>
            <a:pPr>
              <a:defRPr/>
            </a:pPr>
            <a:fld id="{15FA06CE-9349-4642-BA90-69181BA7542D}" type="slidenum">
              <a:rPr lang="en-US" altLang="x-none"/>
              <a:pPr>
                <a:defRPr/>
              </a:pPr>
              <a:t>‹#›</a:t>
            </a:fld>
            <a:endParaRPr lang="en-US" altLang="x-none"/>
          </a:p>
        </p:txBody>
      </p:sp>
    </p:spTree>
    <p:extLst>
      <p:ext uri="{BB962C8B-B14F-4D97-AF65-F5344CB8AC3E}">
        <p14:creationId xmlns:p14="http://schemas.microsoft.com/office/powerpoint/2010/main" val="213106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6947FB41-56DE-C440-A7B2-D3137D39BF5E}"/>
              </a:ext>
            </a:extLst>
          </p:cNvPr>
          <p:cNvSpPr>
            <a:spLocks noGrp="1" noChangeArrowheads="1"/>
          </p:cNvSpPr>
          <p:nvPr>
            <p:ph type="dt" sz="half" idx="10"/>
          </p:nvPr>
        </p:nvSpPr>
        <p:spPr>
          <a:ln/>
        </p:spPr>
        <p:txBody>
          <a:bodyPr/>
          <a:lstStyle>
            <a:lvl1pPr>
              <a:defRPr/>
            </a:lvl1pPr>
          </a:lstStyle>
          <a:p>
            <a:pPr>
              <a:defRPr/>
            </a:pPr>
            <a:fld id="{00422984-3A94-6E47-99BE-9107CE4997F2}" type="datetime1">
              <a:rPr lang="en-US" altLang="x-none"/>
              <a:pPr>
                <a:defRPr/>
              </a:pPr>
              <a:t>9/5/18</a:t>
            </a:fld>
            <a:endParaRPr lang="en-US" altLang="x-none"/>
          </a:p>
        </p:txBody>
      </p:sp>
      <p:sp>
        <p:nvSpPr>
          <p:cNvPr id="6" name="Rectangle 5">
            <a:extLst>
              <a:ext uri="{FF2B5EF4-FFF2-40B4-BE49-F238E27FC236}">
                <a16:creationId xmlns="" xmlns:a16="http://schemas.microsoft.com/office/drawing/2014/main" id="{63B9807B-0582-2247-BBEB-2F6B89DB51D2}"/>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7" name="Rectangle 6">
            <a:extLst>
              <a:ext uri="{FF2B5EF4-FFF2-40B4-BE49-F238E27FC236}">
                <a16:creationId xmlns="" xmlns:a16="http://schemas.microsoft.com/office/drawing/2014/main" id="{69526C44-CE69-9547-B4C2-B28DACE0CE1F}"/>
              </a:ext>
            </a:extLst>
          </p:cNvPr>
          <p:cNvSpPr>
            <a:spLocks noGrp="1" noChangeArrowheads="1"/>
          </p:cNvSpPr>
          <p:nvPr>
            <p:ph type="sldNum" sz="quarter" idx="12"/>
          </p:nvPr>
        </p:nvSpPr>
        <p:spPr>
          <a:ln/>
        </p:spPr>
        <p:txBody>
          <a:bodyPr/>
          <a:lstStyle>
            <a:lvl1pPr>
              <a:defRPr/>
            </a:lvl1pPr>
          </a:lstStyle>
          <a:p>
            <a:pPr>
              <a:defRPr/>
            </a:pPr>
            <a:fld id="{40F88214-2536-1D4D-BDC6-8AC4BB4E2DBD}" type="slidenum">
              <a:rPr lang="en-US" altLang="x-none"/>
              <a:pPr>
                <a:defRPr/>
              </a:pPr>
              <a:t>‹#›</a:t>
            </a:fld>
            <a:endParaRPr lang="en-US" altLang="x-none"/>
          </a:p>
        </p:txBody>
      </p:sp>
    </p:spTree>
    <p:extLst>
      <p:ext uri="{BB962C8B-B14F-4D97-AF65-F5344CB8AC3E}">
        <p14:creationId xmlns:p14="http://schemas.microsoft.com/office/powerpoint/2010/main" val="151010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94E67779-0C20-B54E-B1A5-3D7543EDECBE}"/>
              </a:ext>
            </a:extLst>
          </p:cNvPr>
          <p:cNvSpPr>
            <a:spLocks noGrp="1" noChangeArrowheads="1"/>
          </p:cNvSpPr>
          <p:nvPr>
            <p:ph type="dt" sz="half" idx="10"/>
          </p:nvPr>
        </p:nvSpPr>
        <p:spPr>
          <a:ln/>
        </p:spPr>
        <p:txBody>
          <a:bodyPr/>
          <a:lstStyle>
            <a:lvl1pPr>
              <a:defRPr/>
            </a:lvl1pPr>
          </a:lstStyle>
          <a:p>
            <a:pPr>
              <a:defRPr/>
            </a:pPr>
            <a:fld id="{F509FB7E-164E-DD42-951A-44510F95538A}" type="datetime1">
              <a:rPr lang="en-US" altLang="x-none"/>
              <a:pPr>
                <a:defRPr/>
              </a:pPr>
              <a:t>9/5/18</a:t>
            </a:fld>
            <a:endParaRPr lang="en-US" altLang="x-none"/>
          </a:p>
        </p:txBody>
      </p:sp>
      <p:sp>
        <p:nvSpPr>
          <p:cNvPr id="6" name="Rectangle 5">
            <a:extLst>
              <a:ext uri="{FF2B5EF4-FFF2-40B4-BE49-F238E27FC236}">
                <a16:creationId xmlns="" xmlns:a16="http://schemas.microsoft.com/office/drawing/2014/main" id="{B612D7AF-9919-AA47-A613-8D7CC0D0F0D6}"/>
              </a:ext>
            </a:extLst>
          </p:cNvPr>
          <p:cNvSpPr>
            <a:spLocks noGrp="1" noChangeArrowheads="1"/>
          </p:cNvSpPr>
          <p:nvPr>
            <p:ph type="ftr" sz="quarter" idx="11"/>
          </p:nvPr>
        </p:nvSpPr>
        <p:spPr>
          <a:ln/>
        </p:spPr>
        <p:txBody>
          <a:bodyPr/>
          <a:lstStyle>
            <a:lvl1pPr>
              <a:defRPr/>
            </a:lvl1pPr>
          </a:lstStyle>
          <a:p>
            <a:pPr>
              <a:defRPr/>
            </a:pPr>
            <a:r>
              <a:rPr lang="en-US"/>
              <a:t>Dan Crichton (Dan.Crichton@jpl.nasa.gov)</a:t>
            </a:r>
          </a:p>
        </p:txBody>
      </p:sp>
      <p:sp>
        <p:nvSpPr>
          <p:cNvPr id="7" name="Rectangle 6">
            <a:extLst>
              <a:ext uri="{FF2B5EF4-FFF2-40B4-BE49-F238E27FC236}">
                <a16:creationId xmlns="" xmlns:a16="http://schemas.microsoft.com/office/drawing/2014/main" id="{76B3A3ED-12ED-D64E-A422-22AF3CDEA65F}"/>
              </a:ext>
            </a:extLst>
          </p:cNvPr>
          <p:cNvSpPr>
            <a:spLocks noGrp="1" noChangeArrowheads="1"/>
          </p:cNvSpPr>
          <p:nvPr>
            <p:ph type="sldNum" sz="quarter" idx="12"/>
          </p:nvPr>
        </p:nvSpPr>
        <p:spPr>
          <a:ln/>
        </p:spPr>
        <p:txBody>
          <a:bodyPr/>
          <a:lstStyle>
            <a:lvl1pPr>
              <a:defRPr/>
            </a:lvl1pPr>
          </a:lstStyle>
          <a:p>
            <a:pPr>
              <a:defRPr/>
            </a:pPr>
            <a:fld id="{267044F0-9364-A94C-8257-98872036C08D}" type="slidenum">
              <a:rPr lang="en-US" altLang="x-none"/>
              <a:pPr>
                <a:defRPr/>
              </a:pPr>
              <a:t>‹#›</a:t>
            </a:fld>
            <a:endParaRPr lang="en-US" altLang="x-none"/>
          </a:p>
        </p:txBody>
      </p:sp>
    </p:spTree>
    <p:extLst>
      <p:ext uri="{BB962C8B-B14F-4D97-AF65-F5344CB8AC3E}">
        <p14:creationId xmlns:p14="http://schemas.microsoft.com/office/powerpoint/2010/main" val="349891923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2B4A69E0-777B-2544-BB5A-B5A2781F2123}"/>
              </a:ext>
            </a:extLst>
          </p:cNvPr>
          <p:cNvSpPr>
            <a:spLocks noGrp="1" noChangeArrowheads="1"/>
          </p:cNvSpPr>
          <p:nvPr>
            <p:ph type="title"/>
          </p:nvPr>
        </p:nvSpPr>
        <p:spPr bwMode="auto">
          <a:xfrm>
            <a:off x="685800" y="457200"/>
            <a:ext cx="7772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68E7C59A-0D5A-9249-9B06-D72F2EE7C3A1}"/>
              </a:ext>
            </a:extLst>
          </p:cNvPr>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0BFEEA47-92D4-3A44-B037-97BE5F851C49}"/>
              </a:ext>
            </a:extLst>
          </p:cNvPr>
          <p:cNvSpPr>
            <a:spLocks noGrp="1" noChangeArrowheads="1"/>
          </p:cNvSpPr>
          <p:nvPr>
            <p:ph type="dt" sz="half" idx="2"/>
          </p:nvPr>
        </p:nvSpPr>
        <p:spPr bwMode="auto">
          <a:xfrm>
            <a:off x="685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606060"/>
                </a:solidFill>
                <a:latin typeface="Arial" charset="0"/>
                <a:ea typeface="ＭＳ Ｐゴシック" charset="-128"/>
              </a:defRPr>
            </a:lvl1pPr>
          </a:lstStyle>
          <a:p>
            <a:pPr>
              <a:defRPr/>
            </a:pPr>
            <a:fld id="{43361D4A-D1E7-FD41-850F-D6FB7C62F841}" type="datetime1">
              <a:rPr lang="en-US" altLang="x-none"/>
              <a:pPr>
                <a:defRPr/>
              </a:pPr>
              <a:t>9/5/18</a:t>
            </a:fld>
            <a:endParaRPr lang="en-US" altLang="x-none"/>
          </a:p>
        </p:txBody>
      </p:sp>
      <p:sp>
        <p:nvSpPr>
          <p:cNvPr id="1029" name="Rectangle 5">
            <a:extLst>
              <a:ext uri="{FF2B5EF4-FFF2-40B4-BE49-F238E27FC236}">
                <a16:creationId xmlns="" xmlns:a16="http://schemas.microsoft.com/office/drawing/2014/main" id="{C31AAB93-19E8-4146-A568-FCB0F8E442B6}"/>
              </a:ext>
            </a:extLst>
          </p:cNvPr>
          <p:cNvSpPr>
            <a:spLocks noGrp="1" noChangeArrowheads="1"/>
          </p:cNvSpPr>
          <p:nvPr>
            <p:ph type="ftr" sz="quarter" idx="3"/>
          </p:nvPr>
        </p:nvSpPr>
        <p:spPr bwMode="auto">
          <a:xfrm>
            <a:off x="2971800" y="6553200"/>
            <a:ext cx="3505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606060"/>
                </a:solidFill>
                <a:latin typeface="Arial" charset="0"/>
                <a:ea typeface="ＭＳ Ｐゴシック" charset="-128"/>
                <a:cs typeface="ＭＳ Ｐゴシック" charset="-128"/>
              </a:defRPr>
            </a:lvl1pPr>
          </a:lstStyle>
          <a:p>
            <a:pPr>
              <a:defRPr/>
            </a:pPr>
            <a:r>
              <a:rPr lang="en-US"/>
              <a:t>Dan Crichton (Dan.Crichton@jpl.nasa.gov)</a:t>
            </a:r>
          </a:p>
        </p:txBody>
      </p:sp>
      <p:sp>
        <p:nvSpPr>
          <p:cNvPr id="1030" name="Rectangle 6">
            <a:extLst>
              <a:ext uri="{FF2B5EF4-FFF2-40B4-BE49-F238E27FC236}">
                <a16:creationId xmlns="" xmlns:a16="http://schemas.microsoft.com/office/drawing/2014/main" id="{65E84350-8095-804B-B38B-5EF5F796360E}"/>
              </a:ext>
            </a:extLst>
          </p:cNvPr>
          <p:cNvSpPr>
            <a:spLocks noGrp="1" noChangeArrowheads="1"/>
          </p:cNvSpPr>
          <p:nvPr>
            <p:ph type="sldNum" sz="quarter" idx="4"/>
          </p:nvPr>
        </p:nvSpPr>
        <p:spPr bwMode="auto">
          <a:xfrm>
            <a:off x="65532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rgbClr val="606060"/>
                </a:solidFill>
                <a:latin typeface="Arial" charset="0"/>
                <a:ea typeface="ＭＳ Ｐゴシック" charset="-128"/>
              </a:defRPr>
            </a:lvl1pPr>
          </a:lstStyle>
          <a:p>
            <a:pPr>
              <a:defRPr/>
            </a:pPr>
            <a:fld id="{BFC955C7-481E-D043-8AAF-B2D026943E60}" type="slidenum">
              <a:rPr lang="en-US" altLang="x-none"/>
              <a:pPr>
                <a:defRPr/>
              </a:pPr>
              <a:t>‹#›</a:t>
            </a:fld>
            <a:endParaRPr lang="en-US" altLang="x-none"/>
          </a:p>
        </p:txBody>
      </p:sp>
      <p:pic>
        <p:nvPicPr>
          <p:cNvPr id="1031" name="Picture 7">
            <a:extLst>
              <a:ext uri="{FF2B5EF4-FFF2-40B4-BE49-F238E27FC236}">
                <a16:creationId xmlns="" xmlns:a16="http://schemas.microsoft.com/office/drawing/2014/main" id="{1766AD68-E29F-0748-8CDF-07B22DF1FAE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51725" y="131763"/>
            <a:ext cx="381000"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032" name="Line 10">
            <a:extLst>
              <a:ext uri="{FF2B5EF4-FFF2-40B4-BE49-F238E27FC236}">
                <a16:creationId xmlns="" xmlns:a16="http://schemas.microsoft.com/office/drawing/2014/main" id="{F08ADEFA-1B8C-6E42-91A2-41D89B61CFB1}"/>
              </a:ext>
            </a:extLst>
          </p:cNvPr>
          <p:cNvSpPr>
            <a:spLocks noChangeShapeType="1"/>
          </p:cNvSpPr>
          <p:nvPr/>
        </p:nvSpPr>
        <p:spPr bwMode="auto">
          <a:xfrm flipH="1">
            <a:off x="685800" y="1066800"/>
            <a:ext cx="7772400" cy="0"/>
          </a:xfrm>
          <a:prstGeom prst="line">
            <a:avLst/>
          </a:prstGeom>
          <a:noFill/>
          <a:ln w="25400">
            <a:solidFill>
              <a:srgbClr val="B21A19"/>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033" name="Picture 11" descr="JPL logo">
            <a:extLst>
              <a:ext uri="{FF2B5EF4-FFF2-40B4-BE49-F238E27FC236}">
                <a16:creationId xmlns="" xmlns:a16="http://schemas.microsoft.com/office/drawing/2014/main" id="{F4F17CF9-0573-6549-95D0-631EE8E4D49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8925" y="152400"/>
            <a:ext cx="701675"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2">
            <a:extLst>
              <a:ext uri="{FF2B5EF4-FFF2-40B4-BE49-F238E27FC236}">
                <a16:creationId xmlns="" xmlns:a16="http://schemas.microsoft.com/office/drawing/2014/main" id="{F423767C-67B8-A840-B585-A6D80193716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643938" y="127000"/>
            <a:ext cx="34766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20383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hdr="0" ftr="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3300">
          <a:solidFill>
            <a:schemeClr val="tx2"/>
          </a:solidFill>
          <a:latin typeface="Arial" pitchFamily="-65" charset="0"/>
          <a:ea typeface="ＭＳ Ｐゴシック" pitchFamily="-65" charset="-128"/>
          <a:cs typeface="ＭＳ Ｐゴシック" pitchFamily="-65" charset="-128"/>
        </a:defRPr>
      </a:lvl6pPr>
      <a:lvl7pPr marL="914400" algn="ctr" rtl="0" eaLnBrk="1" fontAlgn="base" hangingPunct="1">
        <a:spcBef>
          <a:spcPct val="0"/>
        </a:spcBef>
        <a:spcAft>
          <a:spcPct val="0"/>
        </a:spcAft>
        <a:defRPr sz="3300">
          <a:solidFill>
            <a:schemeClr val="tx2"/>
          </a:solidFill>
          <a:latin typeface="Arial" pitchFamily="-65" charset="0"/>
          <a:ea typeface="ＭＳ Ｐゴシック" pitchFamily="-65" charset="-128"/>
          <a:cs typeface="ＭＳ Ｐゴシック" pitchFamily="-65" charset="-128"/>
        </a:defRPr>
      </a:lvl7pPr>
      <a:lvl8pPr marL="1371600" algn="ctr" rtl="0" eaLnBrk="1" fontAlgn="base" hangingPunct="1">
        <a:spcBef>
          <a:spcPct val="0"/>
        </a:spcBef>
        <a:spcAft>
          <a:spcPct val="0"/>
        </a:spcAft>
        <a:defRPr sz="3300">
          <a:solidFill>
            <a:schemeClr val="tx2"/>
          </a:solidFill>
          <a:latin typeface="Arial" pitchFamily="-65" charset="0"/>
          <a:ea typeface="ＭＳ Ｐゴシック" pitchFamily="-65" charset="-128"/>
          <a:cs typeface="ＭＳ Ｐゴシック" pitchFamily="-65" charset="-128"/>
        </a:defRPr>
      </a:lvl8pPr>
      <a:lvl9pPr marL="1828800" algn="ctr" rtl="0" eaLnBrk="1" fontAlgn="base" hangingPunct="1">
        <a:spcBef>
          <a:spcPct val="0"/>
        </a:spcBef>
        <a:spcAft>
          <a:spcPct val="0"/>
        </a:spcAft>
        <a:defRPr sz="33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ureen.colbert@dartmouth.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36.emf"/><Relationship Id="rId6" Type="http://schemas.openxmlformats.org/officeDocument/2006/relationships/oleObject" Target="../embeddings/oleObject3.bin"/><Relationship Id="rId7" Type="http://schemas.openxmlformats.org/officeDocument/2006/relationships/image" Target="../media/image37.emf"/><Relationship Id="rId8" Type="http://schemas.openxmlformats.org/officeDocument/2006/relationships/oleObject" Target="../embeddings/oleObject4.bin"/><Relationship Id="rId9" Type="http://schemas.openxmlformats.org/officeDocument/2006/relationships/oleObject" Target="../embeddings/oleObject5.bin"/><Relationship Id="rId10" Type="http://schemas.openxmlformats.org/officeDocument/2006/relationships/oleObject" Target="../embeddings/oleObject6.bin"/><Relationship Id="rId11" Type="http://schemas.openxmlformats.org/officeDocument/2006/relationships/oleObject" Target="../embeddings/oleObject7.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ureen.Colbert@dartmouth.edu" TargetMode="External"/><Relationship Id="rId3" Type="http://schemas.openxmlformats.org/officeDocument/2006/relationships/hyperlink" Target="mailto:Heather.Kincaid@jpl.nasa.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drn.nci.nih.gov" TargetMode="Externa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81400" y="1066800"/>
            <a:ext cx="46482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Arial Black" pitchFamily="34" charset="0"/>
                <a:ea typeface="+mj-ea"/>
                <a:cs typeface="+mj-cs"/>
              </a:rPr>
              <a:t>EDRN Informatics Infrastructure</a:t>
            </a:r>
          </a:p>
        </p:txBody>
      </p:sp>
      <p:sp>
        <p:nvSpPr>
          <p:cNvPr id="5" name="Rectangle 3"/>
          <p:cNvSpPr txBox="1">
            <a:spLocks noChangeArrowheads="1"/>
          </p:cNvSpPr>
          <p:nvPr/>
        </p:nvSpPr>
        <p:spPr bwMode="auto">
          <a:xfrm>
            <a:off x="1371600" y="5715000"/>
            <a:ext cx="6400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200" b="1" i="1" u="none" strike="noStrike" kern="0" cap="none" spc="0" normalizeH="0" baseline="0" noProof="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sz="1200" b="1" i="1" u="none" strike="noStrike" kern="0" cap="none" spc="0" normalizeH="0" baseline="0" noProof="0">
              <a:ln>
                <a:noFill/>
              </a:ln>
              <a:solidFill>
                <a:schemeClr val="tx1"/>
              </a:solidFill>
              <a:effectLst/>
              <a:uLnTx/>
              <a:uFillTx/>
              <a:latin typeface="+mn-lt"/>
              <a:ea typeface="+mn-ea"/>
              <a:cs typeface="+mn-cs"/>
            </a:endParaRPr>
          </a:p>
        </p:txBody>
      </p:sp>
      <p:sp>
        <p:nvSpPr>
          <p:cNvPr id="6" name="Rectangle 4"/>
          <p:cNvSpPr>
            <a:spLocks noChangeArrowheads="1"/>
          </p:cNvSpPr>
          <p:nvPr/>
        </p:nvSpPr>
        <p:spPr bwMode="auto">
          <a:xfrm>
            <a:off x="304800" y="1676400"/>
            <a:ext cx="8534400" cy="3724096"/>
          </a:xfrm>
          <a:prstGeom prst="rect">
            <a:avLst/>
          </a:prstGeom>
          <a:noFill/>
          <a:ln w="9525">
            <a:noFill/>
            <a:miter lim="800000"/>
            <a:headEnd/>
            <a:tailEnd/>
          </a:ln>
        </p:spPr>
        <p:txBody>
          <a:bodyPr>
            <a:spAutoFit/>
          </a:bodyPr>
          <a:lstStyle/>
          <a:p>
            <a:pPr algn="ctr"/>
            <a:r>
              <a:rPr lang="en-US" sz="3200" b="1" dirty="0"/>
              <a:t>EDRN Informatics Center </a:t>
            </a:r>
          </a:p>
          <a:p>
            <a:pPr algn="ctr"/>
            <a:r>
              <a:rPr lang="en-US" sz="3200" b="1" dirty="0"/>
              <a:t>Capabilities and Collaborations</a:t>
            </a:r>
          </a:p>
          <a:p>
            <a:pPr algn="ctr"/>
            <a:endParaRPr lang="en-US" sz="2400" b="1" dirty="0" smtClean="0"/>
          </a:p>
          <a:p>
            <a:pPr algn="ctr"/>
            <a:endParaRPr lang="en-US" sz="2400" b="1" dirty="0"/>
          </a:p>
          <a:p>
            <a:pPr algn="ctr"/>
            <a:endParaRPr lang="en-US" sz="2400" dirty="0"/>
          </a:p>
          <a:p>
            <a:pPr algn="ctr"/>
            <a:r>
              <a:rPr lang="en-US" sz="2000" dirty="0"/>
              <a:t>NASA Jet Propulsion Laboratory, Caltech</a:t>
            </a:r>
          </a:p>
          <a:p>
            <a:pPr algn="ctr"/>
            <a:r>
              <a:rPr lang="en-US" sz="2000" dirty="0"/>
              <a:t>Geisel School of Medicine at Dartmouth College</a:t>
            </a:r>
          </a:p>
          <a:p>
            <a:pPr algn="ctr"/>
            <a:r>
              <a:rPr lang="en-US" sz="2000" dirty="0"/>
              <a:t>Data Management and Coordinating Center</a:t>
            </a:r>
            <a:endParaRPr lang="en-US" sz="2800" dirty="0"/>
          </a:p>
          <a:p>
            <a:pPr algn="ctr"/>
            <a:endParaRPr lang="en-US" sz="2000" dirty="0"/>
          </a:p>
          <a:p>
            <a:pPr algn="ctr"/>
            <a:r>
              <a:rPr lang="en-US" sz="2000" dirty="0"/>
              <a:t>September 5</a:t>
            </a:r>
            <a:r>
              <a:rPr lang="en-US" sz="2000" dirty="0" smtClean="0"/>
              <a:t>, 2018</a:t>
            </a:r>
            <a:endParaRPr lang="en-US" sz="1600" dirty="0"/>
          </a:p>
        </p:txBody>
      </p:sp>
      <p:pic>
        <p:nvPicPr>
          <p:cNvPr id="7" name="Picture 4"/>
          <p:cNvPicPr>
            <a:picLocks noChangeAspect="1" noChangeArrowheads="1"/>
          </p:cNvPicPr>
          <p:nvPr/>
        </p:nvPicPr>
        <p:blipFill>
          <a:blip r:embed="rId2" cstate="print"/>
          <a:srcRect/>
          <a:stretch>
            <a:fillRect/>
          </a:stretch>
        </p:blipFill>
        <p:spPr bwMode="auto">
          <a:xfrm>
            <a:off x="304800" y="5562600"/>
            <a:ext cx="830262" cy="709613"/>
          </a:xfrm>
          <a:prstGeom prst="rect">
            <a:avLst/>
          </a:prstGeom>
          <a:noFill/>
          <a:ln w="12700">
            <a:noFill/>
            <a:miter lim="800000"/>
            <a:headEnd/>
            <a:tailEnd/>
          </a:ln>
        </p:spPr>
      </p:pic>
      <p:pic>
        <p:nvPicPr>
          <p:cNvPr id="10" name="Picture 9" descr="JPL logo"/>
          <p:cNvPicPr>
            <a:picLocks noChangeAspect="1" noChangeArrowheads="1"/>
          </p:cNvPicPr>
          <p:nvPr/>
        </p:nvPicPr>
        <p:blipFill>
          <a:blip r:embed="rId3" cstate="print"/>
          <a:srcRect/>
          <a:stretch>
            <a:fillRect/>
          </a:stretch>
        </p:blipFill>
        <p:spPr bwMode="auto">
          <a:xfrm>
            <a:off x="1219200" y="5638800"/>
            <a:ext cx="1592262" cy="65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Rot="1" noChangeArrowheads="1"/>
          </p:cNvSpPr>
          <p:nvPr/>
        </p:nvSpPr>
        <p:spPr bwMode="auto">
          <a:xfrm>
            <a:off x="1066800" y="152400"/>
            <a:ext cx="67056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800" b="1" dirty="0">
                <a:latin typeface="+mj-lt"/>
              </a:rPr>
              <a:t>Curating New Biomarkers</a:t>
            </a:r>
          </a:p>
        </p:txBody>
      </p:sp>
      <p:sp>
        <p:nvSpPr>
          <p:cNvPr id="7" name="Rectangle 5"/>
          <p:cNvSpPr txBox="1">
            <a:spLocks noChangeArrowheads="1"/>
          </p:cNvSpPr>
          <p:nvPr/>
        </p:nvSpPr>
        <p:spPr bwMode="auto">
          <a:xfrm>
            <a:off x="426308" y="1752600"/>
            <a:ext cx="7988536" cy="2895600"/>
          </a:xfrm>
          <a:prstGeom prst="rect">
            <a:avLst/>
          </a:prstGeom>
          <a:noFill/>
          <a:ln w="9525">
            <a:noFill/>
            <a:miter lim="800000"/>
            <a:headEnd/>
            <a:tailEnd/>
          </a:ln>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spcBef>
                <a:spcPct val="20000"/>
              </a:spcBef>
              <a:buFontTx/>
              <a:buChar char="•"/>
            </a:pPr>
            <a:r>
              <a:rPr lang="en-US" dirty="0">
                <a:latin typeface="+mn-lt"/>
              </a:rPr>
              <a:t>Ensure we are capturing all biomarker studies including positive and negative results</a:t>
            </a:r>
          </a:p>
          <a:p>
            <a:pPr>
              <a:lnSpc>
                <a:spcPct val="90000"/>
              </a:lnSpc>
              <a:spcBef>
                <a:spcPct val="20000"/>
              </a:spcBef>
              <a:buFontTx/>
              <a:buChar char="•"/>
            </a:pPr>
            <a:r>
              <a:rPr lang="en-US" dirty="0">
                <a:latin typeface="+mn-lt"/>
              </a:rPr>
              <a:t>Extend deep curation of biomarker records</a:t>
            </a:r>
          </a:p>
          <a:p>
            <a:pPr>
              <a:lnSpc>
                <a:spcPct val="90000"/>
              </a:lnSpc>
              <a:spcBef>
                <a:spcPct val="20000"/>
              </a:spcBef>
              <a:buFontTx/>
              <a:buChar char="•"/>
            </a:pPr>
            <a:r>
              <a:rPr lang="en-US" dirty="0">
                <a:latin typeface="+mn-lt"/>
              </a:rPr>
              <a:t>Capture related data sets</a:t>
            </a:r>
          </a:p>
          <a:p>
            <a:pPr>
              <a:lnSpc>
                <a:spcPct val="90000"/>
              </a:lnSpc>
              <a:spcBef>
                <a:spcPct val="20000"/>
              </a:spcBef>
              <a:buFontTx/>
              <a:buChar char="•"/>
            </a:pPr>
            <a:endParaRPr lang="en-US" sz="1400" dirty="0">
              <a:latin typeface="+mn-lt"/>
            </a:endParaRPr>
          </a:p>
          <a:p>
            <a:pPr marL="0" indent="0">
              <a:lnSpc>
                <a:spcPct val="90000"/>
              </a:lnSpc>
              <a:spcBef>
                <a:spcPct val="20000"/>
              </a:spcBef>
            </a:pPr>
            <a:r>
              <a:rPr lang="en-US" b="1" i="1" dirty="0">
                <a:latin typeface="+mn-lt"/>
              </a:rPr>
              <a:t>Contact us when you are ready to capture biomarkers and deposit data into the EDRN databases</a:t>
            </a:r>
          </a:p>
        </p:txBody>
      </p:sp>
      <p:sp>
        <p:nvSpPr>
          <p:cNvPr id="5" name="TextBox 4"/>
          <p:cNvSpPr txBox="1"/>
          <p:nvPr/>
        </p:nvSpPr>
        <p:spPr>
          <a:xfrm>
            <a:off x="407773" y="4648200"/>
            <a:ext cx="7988536" cy="1560427"/>
          </a:xfrm>
          <a:prstGeom prst="rect">
            <a:avLst/>
          </a:prstGeom>
          <a:noFill/>
        </p:spPr>
        <p:txBody>
          <a:bodyPr wrap="square" rtlCol="0">
            <a:spAutoFit/>
          </a:bodyPr>
          <a:lstStyle/>
          <a:p>
            <a:pPr marL="0" indent="0">
              <a:lnSpc>
                <a:spcPct val="90000"/>
              </a:lnSpc>
            </a:pPr>
            <a:r>
              <a:rPr lang="en-US" sz="2400" dirty="0">
                <a:latin typeface="Calibri"/>
                <a:cs typeface="Calibri"/>
              </a:rPr>
              <a:t>Email to </a:t>
            </a:r>
            <a:r>
              <a:rPr lang="en-US" sz="2400" dirty="0">
                <a:latin typeface="Calibri"/>
                <a:cs typeface="Calibri"/>
                <a:hlinkClick r:id="rId2"/>
              </a:rPr>
              <a:t>maureen.colbert@dartmouth.edu</a:t>
            </a:r>
            <a:endParaRPr lang="en-US" sz="2400" dirty="0">
              <a:latin typeface="Calibri"/>
              <a:cs typeface="Calibri"/>
            </a:endParaRPr>
          </a:p>
          <a:p>
            <a:pPr marL="0" indent="0">
              <a:lnSpc>
                <a:spcPct val="90000"/>
              </a:lnSpc>
            </a:pPr>
            <a:endParaRPr lang="en-US" sz="1000" dirty="0">
              <a:latin typeface="Calibri"/>
              <a:cs typeface="Calibri"/>
            </a:endParaRPr>
          </a:p>
          <a:p>
            <a:pPr marL="742950" lvl="1" indent="-285750">
              <a:lnSpc>
                <a:spcPct val="90000"/>
              </a:lnSpc>
              <a:buFont typeface="Arial"/>
              <a:buChar char="•"/>
            </a:pPr>
            <a:r>
              <a:rPr lang="en-US" sz="2400" dirty="0">
                <a:latin typeface="Calibri"/>
                <a:cs typeface="Calibri"/>
              </a:rPr>
              <a:t>List of biomarker names (e.g., spreadsheet works well)</a:t>
            </a:r>
          </a:p>
          <a:p>
            <a:pPr marL="742950" lvl="1" indent="-285750">
              <a:lnSpc>
                <a:spcPct val="90000"/>
              </a:lnSpc>
              <a:buFont typeface="Arial"/>
              <a:buChar char="•"/>
            </a:pPr>
            <a:r>
              <a:rPr lang="en-US" sz="2400" dirty="0">
                <a:latin typeface="Calibri"/>
                <a:cs typeface="Calibri"/>
              </a:rPr>
              <a:t>Publication/PubMed ID</a:t>
            </a:r>
          </a:p>
          <a:p>
            <a:pPr marL="742950" lvl="1" indent="-285750">
              <a:lnSpc>
                <a:spcPct val="90000"/>
              </a:lnSpc>
              <a:buFont typeface="Arial"/>
              <a:buChar char="•"/>
            </a:pPr>
            <a:r>
              <a:rPr lang="en-US" sz="2400" dirty="0">
                <a:latin typeface="Calibri"/>
                <a:cs typeface="Calibri"/>
              </a:rPr>
              <a:t>Data sets to warehouse</a:t>
            </a:r>
          </a:p>
        </p:txBody>
      </p:sp>
    </p:spTree>
    <p:extLst>
      <p:ext uri="{BB962C8B-B14F-4D97-AF65-F5344CB8AC3E}">
        <p14:creationId xmlns:p14="http://schemas.microsoft.com/office/powerpoint/2010/main" val="265193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3CC197-003B-4793-9CD7-8FC3237BC228}"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82755" y="435446"/>
            <a:ext cx="9354938" cy="685800"/>
          </a:xfrm>
        </p:spPr>
        <p:txBody>
          <a:bodyPr>
            <a:normAutofit fontScale="90000"/>
          </a:bodyPr>
          <a:lstStyle/>
          <a:p>
            <a:r>
              <a:rPr lang="en-US" dirty="0" err="1" smtClean="0">
                <a:solidFill>
                  <a:srgbClr val="002060"/>
                </a:solidFill>
                <a:latin typeface="Arial" panose="020B0604020202020204" pitchFamily="34" charset="0"/>
                <a:cs typeface="Arial" panose="020B0604020202020204" pitchFamily="34" charset="0"/>
              </a:rPr>
              <a:t>Onco</a:t>
            </a:r>
            <a:r>
              <a:rPr lang="en-US" dirty="0" err="1" smtClean="0">
                <a:solidFill>
                  <a:srgbClr val="FF0000"/>
                </a:solidFill>
                <a:latin typeface="Arial" panose="020B0604020202020204" pitchFamily="34" charset="0"/>
                <a:cs typeface="Arial" panose="020B0604020202020204" pitchFamily="34" charset="0"/>
              </a:rPr>
              <a:t>MX</a:t>
            </a:r>
            <a:r>
              <a:rPr lang="en-US" dirty="0">
                <a:solidFill>
                  <a:schemeClr val="tx1"/>
                </a:solidFill>
                <a:latin typeface="Arial" panose="020B0604020202020204" pitchFamily="34" charset="0"/>
                <a:cs typeface="Arial" panose="020B0604020202020204" pitchFamily="34" charset="0"/>
              </a:rPr>
              <a:t>: an integrated cancer mutation and expression resource for exploring cancer biomarkers</a:t>
            </a: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endParaRPr lang="en-US"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24129" y="1066800"/>
            <a:ext cx="4312444" cy="2862322"/>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Integrated cancer biomarker resource that allows easy access to data from:</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BioMuta – mutations</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BioXpress – tumor expression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Bgee – normal tissue expression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DEXTER and </a:t>
            </a:r>
            <a:r>
              <a:rPr lang="en-US" dirty="0" err="1" smtClean="0">
                <a:latin typeface="Arial" panose="020B0604020202020204" pitchFamily="34" charset="0"/>
                <a:cs typeface="Arial" panose="020B0604020202020204" pitchFamily="34" charset="0"/>
              </a:rPr>
              <a:t>DiMEX</a:t>
            </a:r>
            <a:r>
              <a:rPr lang="en-US" dirty="0" smtClean="0">
                <a:latin typeface="Arial" panose="020B0604020202020204" pitchFamily="34" charset="0"/>
                <a:cs typeface="Arial" panose="020B0604020202020204" pitchFamily="34" charset="0"/>
              </a:rPr>
              <a:t> – literature mining</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EDRN - biomarkers</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and more</a:t>
            </a:r>
          </a:p>
          <a:p>
            <a:endParaRPr lang="en-US"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81400"/>
            <a:ext cx="4366114" cy="218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62400" y="4992234"/>
            <a:ext cx="4724400" cy="923330"/>
          </a:xfrm>
          <a:prstGeom prst="rect">
            <a:avLst/>
          </a:prstGeom>
          <a:noFill/>
        </p:spPr>
        <p:txBody>
          <a:bodyPr wrap="square" rtlCol="0">
            <a:spAutoFit/>
          </a:bodyPr>
          <a:lstStyle/>
          <a:p>
            <a:r>
              <a:rPr lang="en-US" dirty="0"/>
              <a:t>Integration of comprehensive cancer mutation and expression-associated data for biomarker evaluation and discovery</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03" y="6019800"/>
            <a:ext cx="895518" cy="68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068343"/>
            <a:ext cx="1088499" cy="65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6127818"/>
            <a:ext cx="1078219" cy="47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6053499"/>
            <a:ext cx="1065214" cy="77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937" y="6107036"/>
            <a:ext cx="9080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6573" y="990600"/>
            <a:ext cx="4267611" cy="306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614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304800" y="2017713"/>
            <a:ext cx="8839200" cy="415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charset="0"/>
              <a:buChar char="n"/>
            </a:pPr>
            <a:endParaRPr lang="en-US" sz="2400"/>
          </a:p>
        </p:txBody>
      </p:sp>
      <p:sp>
        <p:nvSpPr>
          <p:cNvPr id="35842" name="Rectangle 4"/>
          <p:cNvSpPr>
            <a:spLocks noChangeArrowheads="1"/>
          </p:cNvSpPr>
          <p:nvPr/>
        </p:nvSpPr>
        <p:spPr bwMode="auto">
          <a:xfrm>
            <a:off x="152400" y="2057400"/>
            <a:ext cx="8686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charset="0"/>
              <a:buChar char="n"/>
            </a:pPr>
            <a:endParaRPr lang="en-US" altLang="ja-JP" sz="2400"/>
          </a:p>
        </p:txBody>
      </p:sp>
      <p:sp>
        <p:nvSpPr>
          <p:cNvPr id="5" name="Rectangle 1026"/>
          <p:cNvSpPr txBox="1">
            <a:spLocks noChangeArrowheads="1"/>
          </p:cNvSpPr>
          <p:nvPr/>
        </p:nvSpPr>
        <p:spPr bwMode="auto">
          <a:xfrm>
            <a:off x="533400" y="381000"/>
            <a:ext cx="7772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defRPr/>
            </a:pPr>
            <a:r>
              <a:rPr lang="en-US" sz="2800" b="1" kern="0" dirty="0" smtClean="0">
                <a:latin typeface="+mj-lt"/>
                <a:ea typeface="+mj-ea"/>
                <a:cs typeface="+mj-cs"/>
              </a:rPr>
              <a:t>Capture </a:t>
            </a:r>
            <a:r>
              <a:rPr lang="en-US" sz="2800" b="1" kern="0" dirty="0">
                <a:latin typeface="+mj-lt"/>
                <a:ea typeface="+mj-ea"/>
                <a:cs typeface="+mj-cs"/>
              </a:rPr>
              <a:t>and Sharing of Public </a:t>
            </a:r>
            <a:r>
              <a:rPr lang="en-US" sz="2800" b="1" kern="0" dirty="0" smtClean="0">
                <a:latin typeface="+mj-lt"/>
                <a:ea typeface="+mj-ea"/>
                <a:cs typeface="+mj-cs"/>
              </a:rPr>
              <a:t>Data </a:t>
            </a:r>
            <a:r>
              <a:rPr lang="en-US" sz="2800" b="1" kern="0" dirty="0">
                <a:latin typeface="+mj-lt"/>
                <a:ea typeface="+mj-ea"/>
                <a:cs typeface="+mj-cs"/>
              </a:rPr>
              <a:t>Sets  </a:t>
            </a:r>
          </a:p>
        </p:txBody>
      </p:sp>
      <p:sp>
        <p:nvSpPr>
          <p:cNvPr id="6" name="Rectangle 1027"/>
          <p:cNvSpPr txBox="1">
            <a:spLocks noChangeArrowheads="1"/>
          </p:cNvSpPr>
          <p:nvPr/>
        </p:nvSpPr>
        <p:spPr>
          <a:xfrm>
            <a:off x="152400" y="1295400"/>
            <a:ext cx="4495800" cy="6096000"/>
          </a:xfrm>
          <a:prstGeom prst="rect">
            <a:avLst/>
          </a:prstGeom>
        </p:spPr>
        <p:txBody>
          <a:bodyPr/>
          <a:lstStyle/>
          <a:p>
            <a:pPr marL="342900" indent="-342900">
              <a:lnSpc>
                <a:spcPct val="90000"/>
              </a:lnSpc>
              <a:spcBef>
                <a:spcPct val="20000"/>
              </a:spcBef>
              <a:buFont typeface="Wingdings" pitchFamily="2" charset="2"/>
              <a:buChar char="§"/>
              <a:defRPr/>
            </a:pPr>
            <a:r>
              <a:rPr lang="en-US" sz="2000" b="1" kern="0" dirty="0">
                <a:latin typeface="+mn-lt"/>
                <a:ea typeface="+mn-ea"/>
                <a:cs typeface="+mn-cs"/>
              </a:rPr>
              <a:t>EDRN has a warehouse of public biomarker data</a:t>
            </a:r>
          </a:p>
          <a:p>
            <a:pPr marL="742950" lvl="1" indent="-285750">
              <a:lnSpc>
                <a:spcPct val="90000"/>
              </a:lnSpc>
              <a:spcBef>
                <a:spcPct val="20000"/>
              </a:spcBef>
              <a:buClr>
                <a:srgbClr val="003399"/>
              </a:buClr>
              <a:buFontTx/>
              <a:buChar char="•"/>
              <a:defRPr/>
            </a:pPr>
            <a:r>
              <a:rPr lang="en-US" sz="1800" kern="0" dirty="0">
                <a:latin typeface="+mn-lt"/>
              </a:rPr>
              <a:t>Uses the CDEs to populate a catalog describing the data sets</a:t>
            </a:r>
          </a:p>
          <a:p>
            <a:pPr marL="742950" lvl="1" indent="-285750">
              <a:lnSpc>
                <a:spcPct val="90000"/>
              </a:lnSpc>
              <a:spcBef>
                <a:spcPct val="20000"/>
              </a:spcBef>
              <a:buClr>
                <a:srgbClr val="003399"/>
              </a:buClr>
              <a:buFontTx/>
              <a:buChar char="•"/>
              <a:defRPr/>
            </a:pPr>
            <a:r>
              <a:rPr lang="en-US" sz="1800" kern="0" dirty="0">
                <a:latin typeface="+mn-lt"/>
              </a:rPr>
              <a:t>Supports public release/access to the data</a:t>
            </a:r>
          </a:p>
          <a:p>
            <a:pPr marL="742950" lvl="1" indent="-285750">
              <a:lnSpc>
                <a:spcPct val="90000"/>
              </a:lnSpc>
              <a:spcBef>
                <a:spcPct val="20000"/>
              </a:spcBef>
              <a:buClr>
                <a:srgbClr val="003399"/>
              </a:buClr>
              <a:buFontTx/>
              <a:buChar char="•"/>
              <a:defRPr/>
            </a:pPr>
            <a:r>
              <a:rPr lang="en-US" sz="1800" kern="0" dirty="0">
                <a:latin typeface="+mn-lt"/>
              </a:rPr>
              <a:t>Supports peer review of the data by collaborative groups prior to public release</a:t>
            </a:r>
          </a:p>
          <a:p>
            <a:pPr marL="742950" lvl="1" indent="-285750">
              <a:lnSpc>
                <a:spcPct val="90000"/>
              </a:lnSpc>
              <a:spcBef>
                <a:spcPct val="20000"/>
              </a:spcBef>
              <a:buClr>
                <a:srgbClr val="003399"/>
              </a:buClr>
              <a:buFontTx/>
              <a:buChar char="•"/>
              <a:defRPr/>
            </a:pPr>
            <a:r>
              <a:rPr lang="en-US" sz="1800" kern="0" dirty="0">
                <a:latin typeface="+mn-lt"/>
              </a:rPr>
              <a:t>Integrated with the rest of the knowledge system</a:t>
            </a:r>
          </a:p>
          <a:p>
            <a:pPr marL="342900" indent="-342900">
              <a:lnSpc>
                <a:spcPct val="90000"/>
              </a:lnSpc>
              <a:spcBef>
                <a:spcPct val="20000"/>
              </a:spcBef>
              <a:defRPr/>
            </a:pPr>
            <a:endParaRPr lang="en-US" sz="2000" b="1" kern="0" dirty="0">
              <a:latin typeface="+mn-lt"/>
              <a:ea typeface="+mn-ea"/>
              <a:cs typeface="+mn-cs"/>
            </a:endParaRPr>
          </a:p>
          <a:p>
            <a:pPr marL="342900" indent="-342900">
              <a:lnSpc>
                <a:spcPct val="90000"/>
              </a:lnSpc>
              <a:spcBef>
                <a:spcPct val="20000"/>
              </a:spcBef>
              <a:buFont typeface="Wingdings" pitchFamily="2" charset="2"/>
              <a:buChar char="§"/>
              <a:defRPr/>
            </a:pPr>
            <a:r>
              <a:rPr lang="en-US" sz="2000" b="1" kern="0" dirty="0">
                <a:latin typeface="+mn-lt"/>
                <a:ea typeface="+mn-ea"/>
                <a:cs typeface="+mn-cs"/>
              </a:rPr>
              <a:t>Provides a long term and central capture of biomarker study results for the broad community</a:t>
            </a:r>
          </a:p>
          <a:p>
            <a:pPr marL="342900" indent="-342900">
              <a:lnSpc>
                <a:spcPct val="80000"/>
              </a:lnSpc>
              <a:spcBef>
                <a:spcPct val="20000"/>
              </a:spcBef>
              <a:defRPr/>
            </a:pPr>
            <a:endParaRPr lang="en-US" sz="2000" b="1" kern="0" dirty="0">
              <a:latin typeface="+mn-lt"/>
              <a:ea typeface="+mn-ea"/>
              <a:cs typeface="+mn-cs"/>
            </a:endParaRPr>
          </a:p>
          <a:p>
            <a:pPr marL="342900" indent="-342900">
              <a:lnSpc>
                <a:spcPct val="80000"/>
              </a:lnSpc>
              <a:spcBef>
                <a:spcPct val="20000"/>
              </a:spcBef>
              <a:defRPr/>
            </a:pPr>
            <a:endParaRPr lang="en-US" sz="2000" b="1" kern="0" dirty="0">
              <a:latin typeface="+mn-lt"/>
              <a:ea typeface="+mn-ea"/>
              <a:cs typeface="+mn-cs"/>
            </a:endParaRPr>
          </a:p>
          <a:p>
            <a:pPr marL="342900" indent="-342900">
              <a:lnSpc>
                <a:spcPct val="80000"/>
              </a:lnSpc>
              <a:spcBef>
                <a:spcPct val="20000"/>
              </a:spcBef>
              <a:defRPr/>
            </a:pPr>
            <a:endParaRPr lang="en-US" sz="2400" b="1" kern="0" dirty="0">
              <a:latin typeface="+mn-lt"/>
              <a:ea typeface="+mn-ea"/>
              <a:cs typeface="+mn-cs"/>
            </a:endParaRPr>
          </a:p>
          <a:p>
            <a:pPr marL="342900" indent="-342900">
              <a:lnSpc>
                <a:spcPct val="80000"/>
              </a:lnSpc>
              <a:spcBef>
                <a:spcPct val="20000"/>
              </a:spcBef>
              <a:defRPr/>
            </a:pPr>
            <a:endParaRPr lang="en-US" sz="2400" b="1" kern="0" dirty="0">
              <a:latin typeface="+mn-lt"/>
              <a:ea typeface="+mn-ea"/>
              <a:cs typeface="+mn-cs"/>
            </a:endParaRPr>
          </a:p>
        </p:txBody>
      </p:sp>
      <p:sp>
        <p:nvSpPr>
          <p:cNvPr id="9" name="Slide Number Placeholder 4"/>
          <p:cNvSpPr txBox="1">
            <a:spLocks/>
          </p:cNvSpPr>
          <p:nvPr/>
        </p:nvSpPr>
        <p:spPr>
          <a:xfrm>
            <a:off x="6553200" y="6553200"/>
            <a:ext cx="1905000" cy="228600"/>
          </a:xfrm>
          <a:prstGeom prst="rect">
            <a:avLst/>
          </a:prstGeom>
          <a:noFill/>
        </p:spPr>
        <p:txBody>
          <a:bodyPr/>
          <a:lstStyle/>
          <a:p>
            <a:pPr>
              <a:defRPr/>
            </a:pPr>
            <a:fld id="{C63A7448-7530-F34F-BC68-75506C1F034E}" type="slidenum">
              <a:rPr lang="en-US" sz="1800">
                <a:ea typeface="+mn-ea"/>
                <a:cs typeface="+mn-cs"/>
              </a:rPr>
              <a:pPr>
                <a:defRPr/>
              </a:pPr>
              <a:t>12</a:t>
            </a:fld>
            <a:endParaRPr lang="en-US" sz="1800">
              <a:ea typeface="+mn-ea"/>
              <a:cs typeface="+mn-cs"/>
            </a:endParaRPr>
          </a:p>
        </p:txBody>
      </p:sp>
      <p:pic>
        <p:nvPicPr>
          <p:cNvPr id="10" name="Picture 7" descr="GLS_main_pag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143000"/>
            <a:ext cx="4191000" cy="2187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4" descr="Screen shot 2010-07-30 at 10.08.57 A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19400"/>
            <a:ext cx="2895600" cy="2453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7" descr="(By Batch)ANXA1(FR-00-84)-2.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648200"/>
            <a:ext cx="16764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849" name="Rectangle 8"/>
          <p:cNvSpPr>
            <a:spLocks noChangeArrowheads="1"/>
          </p:cNvSpPr>
          <p:nvPr/>
        </p:nvSpPr>
        <p:spPr bwMode="auto">
          <a:xfrm>
            <a:off x="6477000" y="5562600"/>
            <a:ext cx="2514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a:t>Credit: Sam Hanash (Validation of Protein Markers for Lung Cancer Using CARET Sera and Proteomics Techniques)</a:t>
            </a:r>
          </a:p>
        </p:txBody>
      </p:sp>
    </p:spTree>
    <p:extLst>
      <p:ext uri="{BB962C8B-B14F-4D97-AF65-F5344CB8AC3E}">
        <p14:creationId xmlns:p14="http://schemas.microsoft.com/office/powerpoint/2010/main" val="266544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52214" y="0"/>
            <a:ext cx="7291586" cy="1219200"/>
          </a:xfrm>
        </p:spPr>
        <p:txBody>
          <a:bodyPr>
            <a:normAutofit/>
          </a:bodyPr>
          <a:lstStyle/>
          <a:p>
            <a:r>
              <a:rPr lang="en-US" altLang="x-none" b="1" dirty="0" smtClean="0">
                <a:solidFill>
                  <a:schemeClr val="tx2">
                    <a:lumMod val="75000"/>
                  </a:schemeClr>
                </a:solidFill>
              </a:rPr>
              <a:t>Integration of multiple pipelines for data integration</a:t>
            </a:r>
            <a:endParaRPr lang="en-US" altLang="x-none" b="1" dirty="0">
              <a:solidFill>
                <a:schemeClr val="tx2">
                  <a:lumMod val="75000"/>
                </a:schemeClr>
              </a:solidFill>
            </a:endParaRPr>
          </a:p>
        </p:txBody>
      </p:sp>
      <p:sp>
        <p:nvSpPr>
          <p:cNvPr id="43010" name="Line 18"/>
          <p:cNvSpPr>
            <a:spLocks noChangeShapeType="1"/>
          </p:cNvSpPr>
          <p:nvPr/>
        </p:nvSpPr>
        <p:spPr bwMode="auto">
          <a:xfrm>
            <a:off x="2743200" y="2438400"/>
            <a:ext cx="20574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lIns="91419" tIns="45709" rIns="91419" bIns="45709" anchor="ctr"/>
          <a:lstStyle/>
          <a:p>
            <a:endParaRPr lang="en-US"/>
          </a:p>
        </p:txBody>
      </p:sp>
      <p:graphicFrame>
        <p:nvGraphicFramePr>
          <p:cNvPr id="43011" name="Object 4"/>
          <p:cNvGraphicFramePr>
            <a:graphicFrameLocks noChangeAspect="1"/>
          </p:cNvGraphicFramePr>
          <p:nvPr/>
        </p:nvGraphicFramePr>
        <p:xfrm>
          <a:off x="533400" y="2117725"/>
          <a:ext cx="650875" cy="773113"/>
        </p:xfrm>
        <a:graphic>
          <a:graphicData uri="http://schemas.openxmlformats.org/presentationml/2006/ole">
            <mc:AlternateContent xmlns:mc="http://schemas.openxmlformats.org/markup-compatibility/2006">
              <mc:Choice xmlns:v="urn:schemas-microsoft-com:vml" Requires="v">
                <p:oleObj spid="_x0000_s31832" name="Clip" r:id="rId4" imgW="3454400" imgH="3467100" progId="MS_ClipArt_Gallery.5">
                  <p:embed/>
                </p:oleObj>
              </mc:Choice>
              <mc:Fallback>
                <p:oleObj name="Clip" r:id="rId4" imgW="3454400" imgH="34671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17725"/>
                        <a:ext cx="650875"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3012" name="Text Box 22"/>
          <p:cNvSpPr txBox="1">
            <a:spLocks noChangeAspect="1" noChangeArrowheads="1"/>
          </p:cNvSpPr>
          <p:nvPr/>
        </p:nvSpPr>
        <p:spPr bwMode="auto">
          <a:xfrm rot="-4957">
            <a:off x="227013" y="1860550"/>
            <a:ext cx="1524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Instrument</a:t>
            </a:r>
          </a:p>
        </p:txBody>
      </p:sp>
      <p:sp>
        <p:nvSpPr>
          <p:cNvPr id="43013" name="AutoShape 23"/>
          <p:cNvSpPr>
            <a:spLocks noChangeAspect="1" noChangeArrowheads="1"/>
          </p:cNvSpPr>
          <p:nvPr/>
        </p:nvSpPr>
        <p:spPr bwMode="auto">
          <a:xfrm>
            <a:off x="2133600" y="2235200"/>
            <a:ext cx="609600" cy="45085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lnSpc>
                <a:spcPct val="30000"/>
              </a:lnSpc>
              <a:spcBef>
                <a:spcPct val="0"/>
              </a:spcBef>
              <a:buFontTx/>
              <a:buNone/>
            </a:pPr>
            <a:endParaRPr lang="x-none" altLang="x-none" sz="1200">
              <a:latin typeface="Times" charset="0"/>
            </a:endParaRPr>
          </a:p>
        </p:txBody>
      </p:sp>
      <p:sp>
        <p:nvSpPr>
          <p:cNvPr id="43014" name="Text Box 27"/>
          <p:cNvSpPr txBox="1">
            <a:spLocks noChangeAspect="1" noChangeArrowheads="1"/>
          </p:cNvSpPr>
          <p:nvPr/>
        </p:nvSpPr>
        <p:spPr bwMode="auto">
          <a:xfrm rot="-4957">
            <a:off x="1603375" y="2668588"/>
            <a:ext cx="15986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Laboratory Data Repository</a:t>
            </a:r>
          </a:p>
        </p:txBody>
      </p:sp>
      <p:sp>
        <p:nvSpPr>
          <p:cNvPr id="43015" name="Line 32"/>
          <p:cNvSpPr>
            <a:spLocks noChangeShapeType="1"/>
          </p:cNvSpPr>
          <p:nvPr/>
        </p:nvSpPr>
        <p:spPr bwMode="auto">
          <a:xfrm>
            <a:off x="1143000" y="2414588"/>
            <a:ext cx="990600" cy="0"/>
          </a:xfrm>
          <a:prstGeom prst="line">
            <a:avLst/>
          </a:prstGeom>
          <a:noFill/>
          <a:ln w="12700">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lIns="91419" tIns="45709" rIns="91419" bIns="45709" anchor="ctr"/>
          <a:lstStyle/>
          <a:p>
            <a:endParaRPr lang="en-US"/>
          </a:p>
        </p:txBody>
      </p:sp>
      <p:sp>
        <p:nvSpPr>
          <p:cNvPr id="43016" name="Rectangle 33"/>
          <p:cNvSpPr>
            <a:spLocks noChangeArrowheads="1"/>
          </p:cNvSpPr>
          <p:nvPr/>
        </p:nvSpPr>
        <p:spPr bwMode="auto">
          <a:xfrm>
            <a:off x="76200" y="1371600"/>
            <a:ext cx="4876800" cy="495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x-none" altLang="x-none" sz="2800"/>
          </a:p>
        </p:txBody>
      </p:sp>
      <p:sp>
        <p:nvSpPr>
          <p:cNvPr id="43017" name="Text Box 37"/>
          <p:cNvSpPr txBox="1">
            <a:spLocks noChangeArrowheads="1"/>
          </p:cNvSpPr>
          <p:nvPr/>
        </p:nvSpPr>
        <p:spPr bwMode="auto">
          <a:xfrm>
            <a:off x="3048000" y="1905000"/>
            <a:ext cx="1835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200" b="1"/>
              <a:t>Publish Data Sets with</a:t>
            </a:r>
          </a:p>
        </p:txBody>
      </p:sp>
      <p:sp>
        <p:nvSpPr>
          <p:cNvPr id="43018" name="TextBox 1"/>
          <p:cNvSpPr txBox="1">
            <a:spLocks noChangeArrowheads="1"/>
          </p:cNvSpPr>
          <p:nvPr/>
        </p:nvSpPr>
        <p:spPr bwMode="auto">
          <a:xfrm>
            <a:off x="2133600" y="1371600"/>
            <a:ext cx="11874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ja-JP" altLang="en-US" sz="1600" b="1"/>
              <a:t>“</a:t>
            </a:r>
            <a:r>
              <a:rPr lang="en-US" altLang="ja-JP" sz="1600" b="1" u="sng"/>
              <a:t>LabCAS</a:t>
            </a:r>
            <a:r>
              <a:rPr lang="ja-JP" altLang="en-US" sz="1600" b="1"/>
              <a:t>”</a:t>
            </a:r>
            <a:endParaRPr lang="en-US" altLang="x-none" sz="1600" b="1"/>
          </a:p>
        </p:txBody>
      </p:sp>
      <p:sp>
        <p:nvSpPr>
          <p:cNvPr id="13" name="Rectangle 12"/>
          <p:cNvSpPr>
            <a:spLocks noChangeArrowheads="1"/>
          </p:cNvSpPr>
          <p:nvPr/>
        </p:nvSpPr>
        <p:spPr bwMode="auto">
          <a:xfrm>
            <a:off x="152400" y="1905000"/>
            <a:ext cx="4724400" cy="12954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a:defRPr/>
            </a:pPr>
            <a:endParaRPr lang="x-none" altLang="x-none" smtClean="0">
              <a:solidFill>
                <a:srgbClr val="FFFFFF"/>
              </a:solidFill>
            </a:endParaRPr>
          </a:p>
        </p:txBody>
      </p:sp>
      <p:sp>
        <p:nvSpPr>
          <p:cNvPr id="43020" name="TextBox 1"/>
          <p:cNvSpPr txBox="1">
            <a:spLocks noChangeArrowheads="1"/>
          </p:cNvSpPr>
          <p:nvPr/>
        </p:nvSpPr>
        <p:spPr bwMode="auto">
          <a:xfrm>
            <a:off x="2895600" y="2133600"/>
            <a:ext cx="19542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b="1"/>
              <a:t>Common Data Elements</a:t>
            </a:r>
          </a:p>
        </p:txBody>
      </p:sp>
      <p:sp>
        <p:nvSpPr>
          <p:cNvPr id="15" name="Text Box 6"/>
          <p:cNvSpPr txBox="1">
            <a:spLocks noChangeAspect="1" noChangeArrowheads="1"/>
          </p:cNvSpPr>
          <p:nvPr/>
        </p:nvSpPr>
        <p:spPr bwMode="auto">
          <a:xfrm rot="21595043">
            <a:off x="3352800" y="2820988"/>
            <a:ext cx="1614488" cy="414337"/>
          </a:xfrm>
          <a:prstGeom prst="rect">
            <a:avLst/>
          </a:prstGeom>
          <a:noFill/>
          <a:ln>
            <a:noFill/>
          </a:ln>
          <a:extLst/>
        </p:spPr>
        <p:txBody>
          <a:bodyPr wrap="none" lIns="91419" tIns="45709" rIns="91419" bIns="4570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defRPr/>
            </a:pPr>
            <a:r>
              <a:rPr lang="en-US" sz="1050" i="1" dirty="0" smtClean="0"/>
              <a:t>Science Data </a:t>
            </a:r>
            <a:br>
              <a:rPr lang="en-US" sz="1050" i="1" dirty="0" smtClean="0"/>
            </a:br>
            <a:r>
              <a:rPr lang="en-US" sz="1050" i="1" dirty="0" smtClean="0"/>
              <a:t>Processing Algorithm</a:t>
            </a:r>
          </a:p>
        </p:txBody>
      </p:sp>
      <p:graphicFrame>
        <p:nvGraphicFramePr>
          <p:cNvPr id="43022" name="Object 3"/>
          <p:cNvGraphicFramePr>
            <a:graphicFrameLocks noChangeAspect="1"/>
          </p:cNvGraphicFramePr>
          <p:nvPr/>
        </p:nvGraphicFramePr>
        <p:xfrm>
          <a:off x="3276600" y="2590800"/>
          <a:ext cx="463550" cy="431800"/>
        </p:xfrm>
        <a:graphic>
          <a:graphicData uri="http://schemas.openxmlformats.org/presentationml/2006/ole">
            <mc:AlternateContent xmlns:mc="http://schemas.openxmlformats.org/markup-compatibility/2006">
              <mc:Choice xmlns:v="urn:schemas-microsoft-com:vml" Requires="v">
                <p:oleObj spid="_x0000_s31833" name="Clip" r:id="rId6" imgW="2667000" imgH="2108200" progId="MS_ClipArt_Gallery.2">
                  <p:embed/>
                </p:oleObj>
              </mc:Choice>
              <mc:Fallback>
                <p:oleObj name="Clip" r:id="rId6" imgW="2667000" imgH="21082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590800"/>
                        <a:ext cx="4635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43023" name="AutoShape 10"/>
          <p:cNvCxnSpPr>
            <a:cxnSpLocks noChangeAspect="1" noChangeShapeType="1"/>
            <a:endCxn id="43014" idx="3"/>
          </p:cNvCxnSpPr>
          <p:nvPr/>
        </p:nvCxnSpPr>
        <p:spPr bwMode="auto">
          <a:xfrm>
            <a:off x="2743200" y="2590800"/>
            <a:ext cx="458788" cy="306388"/>
          </a:xfrm>
          <a:prstGeom prst="straightConnector1">
            <a:avLst/>
          </a:prstGeom>
          <a:noFill/>
          <a:ln w="9525">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cxnSp>
      <p:sp>
        <p:nvSpPr>
          <p:cNvPr id="43024" name="Line 18"/>
          <p:cNvSpPr>
            <a:spLocks noChangeShapeType="1"/>
          </p:cNvSpPr>
          <p:nvPr/>
        </p:nvSpPr>
        <p:spPr bwMode="auto">
          <a:xfrm>
            <a:off x="2768600" y="3886200"/>
            <a:ext cx="20574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lIns="91419" tIns="45709" rIns="91419" bIns="45709" anchor="ctr"/>
          <a:lstStyle/>
          <a:p>
            <a:endParaRPr lang="en-US"/>
          </a:p>
        </p:txBody>
      </p:sp>
      <p:graphicFrame>
        <p:nvGraphicFramePr>
          <p:cNvPr id="43025" name="Object 4"/>
          <p:cNvGraphicFramePr>
            <a:graphicFrameLocks noChangeAspect="1"/>
          </p:cNvGraphicFramePr>
          <p:nvPr/>
        </p:nvGraphicFramePr>
        <p:xfrm>
          <a:off x="558800" y="3565525"/>
          <a:ext cx="650875" cy="773113"/>
        </p:xfrm>
        <a:graphic>
          <a:graphicData uri="http://schemas.openxmlformats.org/presentationml/2006/ole">
            <mc:AlternateContent xmlns:mc="http://schemas.openxmlformats.org/markup-compatibility/2006">
              <mc:Choice xmlns:v="urn:schemas-microsoft-com:vml" Requires="v">
                <p:oleObj spid="_x0000_s31834" name="Clip" r:id="rId8" imgW="3454400" imgH="3467100" progId="MS_ClipArt_Gallery.5">
                  <p:embed/>
                </p:oleObj>
              </mc:Choice>
              <mc:Fallback>
                <p:oleObj name="Clip" r:id="rId8" imgW="3454400" imgH="34671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565525"/>
                        <a:ext cx="650875"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3026" name="Text Box 22"/>
          <p:cNvSpPr txBox="1">
            <a:spLocks noChangeAspect="1" noChangeArrowheads="1"/>
          </p:cNvSpPr>
          <p:nvPr/>
        </p:nvSpPr>
        <p:spPr bwMode="auto">
          <a:xfrm rot="-4957">
            <a:off x="252413" y="3308350"/>
            <a:ext cx="1524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Instrument</a:t>
            </a:r>
          </a:p>
        </p:txBody>
      </p:sp>
      <p:sp>
        <p:nvSpPr>
          <p:cNvPr id="43027" name="AutoShape 23"/>
          <p:cNvSpPr>
            <a:spLocks noChangeAspect="1" noChangeArrowheads="1"/>
          </p:cNvSpPr>
          <p:nvPr/>
        </p:nvSpPr>
        <p:spPr bwMode="auto">
          <a:xfrm>
            <a:off x="2159000" y="3683000"/>
            <a:ext cx="609600" cy="45085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lnSpc>
                <a:spcPct val="30000"/>
              </a:lnSpc>
              <a:spcBef>
                <a:spcPct val="0"/>
              </a:spcBef>
              <a:buFontTx/>
              <a:buNone/>
            </a:pPr>
            <a:endParaRPr lang="x-none" altLang="x-none" sz="1200">
              <a:latin typeface="Times" charset="0"/>
            </a:endParaRPr>
          </a:p>
        </p:txBody>
      </p:sp>
      <p:sp>
        <p:nvSpPr>
          <p:cNvPr id="43028" name="Text Box 27"/>
          <p:cNvSpPr txBox="1">
            <a:spLocks noChangeAspect="1" noChangeArrowheads="1"/>
          </p:cNvSpPr>
          <p:nvPr/>
        </p:nvSpPr>
        <p:spPr bwMode="auto">
          <a:xfrm rot="-4957">
            <a:off x="1628775" y="4116388"/>
            <a:ext cx="15986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Laboratory Data Repository</a:t>
            </a:r>
          </a:p>
        </p:txBody>
      </p:sp>
      <p:sp>
        <p:nvSpPr>
          <p:cNvPr id="43029" name="Line 32"/>
          <p:cNvSpPr>
            <a:spLocks noChangeShapeType="1"/>
          </p:cNvSpPr>
          <p:nvPr/>
        </p:nvSpPr>
        <p:spPr bwMode="auto">
          <a:xfrm>
            <a:off x="1168400" y="3862388"/>
            <a:ext cx="990600" cy="0"/>
          </a:xfrm>
          <a:prstGeom prst="line">
            <a:avLst/>
          </a:prstGeom>
          <a:noFill/>
          <a:ln w="12700">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lIns="91419" tIns="45709" rIns="91419" bIns="45709" anchor="ctr"/>
          <a:lstStyle/>
          <a:p>
            <a:endParaRPr lang="en-US"/>
          </a:p>
        </p:txBody>
      </p:sp>
      <p:sp>
        <p:nvSpPr>
          <p:cNvPr id="43030" name="Text Box 37"/>
          <p:cNvSpPr txBox="1">
            <a:spLocks noChangeArrowheads="1"/>
          </p:cNvSpPr>
          <p:nvPr/>
        </p:nvSpPr>
        <p:spPr bwMode="auto">
          <a:xfrm>
            <a:off x="3073400" y="3352800"/>
            <a:ext cx="1835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200" b="1"/>
              <a:t>Publish Data Sets with</a:t>
            </a:r>
          </a:p>
        </p:txBody>
      </p:sp>
      <p:sp>
        <p:nvSpPr>
          <p:cNvPr id="25" name="Rectangle 24"/>
          <p:cNvSpPr>
            <a:spLocks noChangeArrowheads="1"/>
          </p:cNvSpPr>
          <p:nvPr/>
        </p:nvSpPr>
        <p:spPr bwMode="auto">
          <a:xfrm>
            <a:off x="152400" y="3352800"/>
            <a:ext cx="4724400" cy="12954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a:defRPr/>
            </a:pPr>
            <a:endParaRPr lang="x-none" altLang="x-none" smtClean="0">
              <a:solidFill>
                <a:srgbClr val="FFFFFF"/>
              </a:solidFill>
            </a:endParaRPr>
          </a:p>
        </p:txBody>
      </p:sp>
      <p:sp>
        <p:nvSpPr>
          <p:cNvPr id="43032" name="TextBox 73"/>
          <p:cNvSpPr txBox="1">
            <a:spLocks noChangeArrowheads="1"/>
          </p:cNvSpPr>
          <p:nvPr/>
        </p:nvSpPr>
        <p:spPr bwMode="auto">
          <a:xfrm>
            <a:off x="2921000" y="3581400"/>
            <a:ext cx="19542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b="1"/>
              <a:t>Common Data Elements</a:t>
            </a:r>
          </a:p>
        </p:txBody>
      </p:sp>
      <p:sp>
        <p:nvSpPr>
          <p:cNvPr id="27" name="Text Box 6"/>
          <p:cNvSpPr txBox="1">
            <a:spLocks noChangeAspect="1" noChangeArrowheads="1"/>
          </p:cNvSpPr>
          <p:nvPr/>
        </p:nvSpPr>
        <p:spPr bwMode="auto">
          <a:xfrm rot="21595043">
            <a:off x="3378200" y="4268788"/>
            <a:ext cx="1614488" cy="414337"/>
          </a:xfrm>
          <a:prstGeom prst="rect">
            <a:avLst/>
          </a:prstGeom>
          <a:noFill/>
          <a:ln>
            <a:noFill/>
          </a:ln>
          <a:extLst/>
        </p:spPr>
        <p:txBody>
          <a:bodyPr wrap="none" lIns="91419" tIns="45709" rIns="91419" bIns="4570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defRPr/>
            </a:pPr>
            <a:r>
              <a:rPr lang="en-US" sz="1050" i="1" dirty="0" smtClean="0"/>
              <a:t>Science Data </a:t>
            </a:r>
            <a:br>
              <a:rPr lang="en-US" sz="1050" i="1" dirty="0" smtClean="0"/>
            </a:br>
            <a:r>
              <a:rPr lang="en-US" sz="1050" i="1" dirty="0" smtClean="0"/>
              <a:t>Processing Algorithm</a:t>
            </a:r>
          </a:p>
        </p:txBody>
      </p:sp>
      <p:graphicFrame>
        <p:nvGraphicFramePr>
          <p:cNvPr id="43034" name="Object 3"/>
          <p:cNvGraphicFramePr>
            <a:graphicFrameLocks noChangeAspect="1"/>
          </p:cNvGraphicFramePr>
          <p:nvPr/>
        </p:nvGraphicFramePr>
        <p:xfrm>
          <a:off x="3302000" y="4038600"/>
          <a:ext cx="463550" cy="431800"/>
        </p:xfrm>
        <a:graphic>
          <a:graphicData uri="http://schemas.openxmlformats.org/presentationml/2006/ole">
            <mc:AlternateContent xmlns:mc="http://schemas.openxmlformats.org/markup-compatibility/2006">
              <mc:Choice xmlns:v="urn:schemas-microsoft-com:vml" Requires="v">
                <p:oleObj spid="_x0000_s31835" name="Clip" r:id="rId9" imgW="2667000" imgH="2108200" progId="MS_ClipArt_Gallery.2">
                  <p:embed/>
                </p:oleObj>
              </mc:Choice>
              <mc:Fallback>
                <p:oleObj name="Clip" r:id="rId9" imgW="2667000" imgH="21082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0" y="4038600"/>
                        <a:ext cx="4635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43035" name="AutoShape 10"/>
          <p:cNvCxnSpPr>
            <a:cxnSpLocks noChangeAspect="1" noChangeShapeType="1"/>
            <a:endCxn id="43028" idx="3"/>
          </p:cNvCxnSpPr>
          <p:nvPr/>
        </p:nvCxnSpPr>
        <p:spPr bwMode="auto">
          <a:xfrm>
            <a:off x="2768600" y="4038600"/>
            <a:ext cx="458788" cy="306388"/>
          </a:xfrm>
          <a:prstGeom prst="straightConnector1">
            <a:avLst/>
          </a:prstGeom>
          <a:noFill/>
          <a:ln w="9525">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cxnSp>
      <p:sp>
        <p:nvSpPr>
          <p:cNvPr id="43036" name="Line 18"/>
          <p:cNvSpPr>
            <a:spLocks noChangeShapeType="1"/>
          </p:cNvSpPr>
          <p:nvPr/>
        </p:nvSpPr>
        <p:spPr bwMode="auto">
          <a:xfrm>
            <a:off x="2768600" y="5380038"/>
            <a:ext cx="2057400"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lIns="91419" tIns="45709" rIns="91419" bIns="45709" anchor="ctr"/>
          <a:lstStyle/>
          <a:p>
            <a:endParaRPr lang="en-US"/>
          </a:p>
        </p:txBody>
      </p:sp>
      <p:graphicFrame>
        <p:nvGraphicFramePr>
          <p:cNvPr id="43037" name="Object 4"/>
          <p:cNvGraphicFramePr>
            <a:graphicFrameLocks noChangeAspect="1"/>
          </p:cNvGraphicFramePr>
          <p:nvPr/>
        </p:nvGraphicFramePr>
        <p:xfrm>
          <a:off x="558800" y="5059363"/>
          <a:ext cx="650875" cy="773112"/>
        </p:xfrm>
        <a:graphic>
          <a:graphicData uri="http://schemas.openxmlformats.org/presentationml/2006/ole">
            <mc:AlternateContent xmlns:mc="http://schemas.openxmlformats.org/markup-compatibility/2006">
              <mc:Choice xmlns:v="urn:schemas-microsoft-com:vml" Requires="v">
                <p:oleObj spid="_x0000_s31836" name="Clip" r:id="rId10" imgW="3454400" imgH="3467100" progId="MS_ClipArt_Gallery.5">
                  <p:embed/>
                </p:oleObj>
              </mc:Choice>
              <mc:Fallback>
                <p:oleObj name="Clip" r:id="rId10" imgW="3454400" imgH="34671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5059363"/>
                        <a:ext cx="650875" cy="773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3038" name="Text Box 22"/>
          <p:cNvSpPr txBox="1">
            <a:spLocks noChangeAspect="1" noChangeArrowheads="1"/>
          </p:cNvSpPr>
          <p:nvPr/>
        </p:nvSpPr>
        <p:spPr bwMode="auto">
          <a:xfrm rot="-4957">
            <a:off x="252413" y="4802188"/>
            <a:ext cx="1524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Instrument</a:t>
            </a:r>
          </a:p>
        </p:txBody>
      </p:sp>
      <p:sp>
        <p:nvSpPr>
          <p:cNvPr id="43039" name="AutoShape 23"/>
          <p:cNvSpPr>
            <a:spLocks noChangeAspect="1" noChangeArrowheads="1"/>
          </p:cNvSpPr>
          <p:nvPr/>
        </p:nvSpPr>
        <p:spPr bwMode="auto">
          <a:xfrm>
            <a:off x="2159000" y="5176838"/>
            <a:ext cx="609600" cy="45085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lnSpc>
                <a:spcPct val="30000"/>
              </a:lnSpc>
              <a:spcBef>
                <a:spcPct val="0"/>
              </a:spcBef>
              <a:buFontTx/>
              <a:buNone/>
            </a:pPr>
            <a:endParaRPr lang="x-none" altLang="x-none" sz="1200">
              <a:latin typeface="Times" charset="0"/>
            </a:endParaRPr>
          </a:p>
        </p:txBody>
      </p:sp>
      <p:sp>
        <p:nvSpPr>
          <p:cNvPr id="43040" name="Text Box 27"/>
          <p:cNvSpPr txBox="1">
            <a:spLocks noChangeAspect="1" noChangeArrowheads="1"/>
          </p:cNvSpPr>
          <p:nvPr/>
        </p:nvSpPr>
        <p:spPr bwMode="auto">
          <a:xfrm rot="-4957">
            <a:off x="1628775" y="5610225"/>
            <a:ext cx="159861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1200" b="1" i="1"/>
              <a:t>Laboratory Data Repository</a:t>
            </a:r>
          </a:p>
        </p:txBody>
      </p:sp>
      <p:sp>
        <p:nvSpPr>
          <p:cNvPr id="43041" name="Line 32"/>
          <p:cNvSpPr>
            <a:spLocks noChangeShapeType="1"/>
          </p:cNvSpPr>
          <p:nvPr/>
        </p:nvSpPr>
        <p:spPr bwMode="auto">
          <a:xfrm>
            <a:off x="1168400" y="5356225"/>
            <a:ext cx="990600" cy="0"/>
          </a:xfrm>
          <a:prstGeom prst="line">
            <a:avLst/>
          </a:prstGeom>
          <a:noFill/>
          <a:ln w="12700">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lIns="91419" tIns="45709" rIns="91419" bIns="45709" anchor="ctr"/>
          <a:lstStyle/>
          <a:p>
            <a:endParaRPr lang="en-US"/>
          </a:p>
        </p:txBody>
      </p:sp>
      <p:sp>
        <p:nvSpPr>
          <p:cNvPr id="43042" name="Text Box 37"/>
          <p:cNvSpPr txBox="1">
            <a:spLocks noChangeArrowheads="1"/>
          </p:cNvSpPr>
          <p:nvPr/>
        </p:nvSpPr>
        <p:spPr bwMode="auto">
          <a:xfrm>
            <a:off x="3073400" y="4846638"/>
            <a:ext cx="1835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9" tIns="45709" rIns="91419" bIns="45709">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200" b="1"/>
              <a:t>Publish Data Sets with</a:t>
            </a:r>
          </a:p>
        </p:txBody>
      </p:sp>
      <p:sp>
        <p:nvSpPr>
          <p:cNvPr id="37" name="Rectangle 36"/>
          <p:cNvSpPr>
            <a:spLocks noChangeArrowheads="1"/>
          </p:cNvSpPr>
          <p:nvPr/>
        </p:nvSpPr>
        <p:spPr bwMode="auto">
          <a:xfrm>
            <a:off x="152400" y="4846638"/>
            <a:ext cx="4724400" cy="12954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a:defRPr/>
            </a:pPr>
            <a:endParaRPr lang="x-none" altLang="x-none" smtClean="0">
              <a:solidFill>
                <a:srgbClr val="FFFFFF"/>
              </a:solidFill>
            </a:endParaRPr>
          </a:p>
        </p:txBody>
      </p:sp>
      <p:sp>
        <p:nvSpPr>
          <p:cNvPr id="43044" name="TextBox 85"/>
          <p:cNvSpPr txBox="1">
            <a:spLocks noChangeArrowheads="1"/>
          </p:cNvSpPr>
          <p:nvPr/>
        </p:nvSpPr>
        <p:spPr bwMode="auto">
          <a:xfrm>
            <a:off x="2921000" y="5075238"/>
            <a:ext cx="19542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200" b="1"/>
              <a:t>Common Data Elements</a:t>
            </a:r>
          </a:p>
        </p:txBody>
      </p:sp>
      <p:sp>
        <p:nvSpPr>
          <p:cNvPr id="39" name="Text Box 6"/>
          <p:cNvSpPr txBox="1">
            <a:spLocks noChangeAspect="1" noChangeArrowheads="1"/>
          </p:cNvSpPr>
          <p:nvPr/>
        </p:nvSpPr>
        <p:spPr bwMode="auto">
          <a:xfrm rot="21595043">
            <a:off x="3378200" y="5762625"/>
            <a:ext cx="1614488" cy="414338"/>
          </a:xfrm>
          <a:prstGeom prst="rect">
            <a:avLst/>
          </a:prstGeom>
          <a:noFill/>
          <a:ln>
            <a:noFill/>
          </a:ln>
          <a:extLst/>
        </p:spPr>
        <p:txBody>
          <a:bodyPr wrap="none" lIns="91419" tIns="45709" rIns="91419" bIns="45709">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defRPr/>
            </a:pPr>
            <a:r>
              <a:rPr lang="en-US" sz="1050" i="1" dirty="0" smtClean="0"/>
              <a:t>Science Data </a:t>
            </a:r>
            <a:br>
              <a:rPr lang="en-US" sz="1050" i="1" dirty="0" smtClean="0"/>
            </a:br>
            <a:r>
              <a:rPr lang="en-US" sz="1050" i="1" dirty="0" smtClean="0"/>
              <a:t>Processing Algorithm</a:t>
            </a:r>
          </a:p>
        </p:txBody>
      </p:sp>
      <p:graphicFrame>
        <p:nvGraphicFramePr>
          <p:cNvPr id="43046" name="Object 3"/>
          <p:cNvGraphicFramePr>
            <a:graphicFrameLocks noChangeAspect="1"/>
          </p:cNvGraphicFramePr>
          <p:nvPr/>
        </p:nvGraphicFramePr>
        <p:xfrm>
          <a:off x="3302000" y="5532438"/>
          <a:ext cx="463550" cy="431800"/>
        </p:xfrm>
        <a:graphic>
          <a:graphicData uri="http://schemas.openxmlformats.org/presentationml/2006/ole">
            <mc:AlternateContent xmlns:mc="http://schemas.openxmlformats.org/markup-compatibility/2006">
              <mc:Choice xmlns:v="urn:schemas-microsoft-com:vml" Requires="v">
                <p:oleObj spid="_x0000_s31837" name="Clip" r:id="rId11" imgW="2667000" imgH="2108200" progId="MS_ClipArt_Gallery.2">
                  <p:embed/>
                </p:oleObj>
              </mc:Choice>
              <mc:Fallback>
                <p:oleObj name="Clip" r:id="rId11" imgW="2667000" imgH="21082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0" y="5532438"/>
                        <a:ext cx="4635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43047" name="AutoShape 10"/>
          <p:cNvCxnSpPr>
            <a:cxnSpLocks noChangeAspect="1" noChangeShapeType="1"/>
            <a:endCxn id="43040" idx="3"/>
          </p:cNvCxnSpPr>
          <p:nvPr/>
        </p:nvCxnSpPr>
        <p:spPr bwMode="auto">
          <a:xfrm>
            <a:off x="2768600" y="5532438"/>
            <a:ext cx="458788" cy="306387"/>
          </a:xfrm>
          <a:prstGeom prst="straightConnector1">
            <a:avLst/>
          </a:prstGeom>
          <a:noFill/>
          <a:ln w="9525">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cxnSp>
      <p:sp>
        <p:nvSpPr>
          <p:cNvPr id="43048" name="TextBox 4"/>
          <p:cNvSpPr txBox="1">
            <a:spLocks noChangeArrowheads="1"/>
          </p:cNvSpPr>
          <p:nvPr/>
        </p:nvSpPr>
        <p:spPr bwMode="auto">
          <a:xfrm>
            <a:off x="228600" y="2800350"/>
            <a:ext cx="11080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a:t>RNASeq</a:t>
            </a:r>
          </a:p>
        </p:txBody>
      </p:sp>
      <p:sp>
        <p:nvSpPr>
          <p:cNvPr id="43049" name="TextBox 90"/>
          <p:cNvSpPr txBox="1">
            <a:spLocks noChangeArrowheads="1"/>
          </p:cNvSpPr>
          <p:nvPr/>
        </p:nvSpPr>
        <p:spPr bwMode="auto">
          <a:xfrm>
            <a:off x="228600" y="4267200"/>
            <a:ext cx="10699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a:t>Imaging</a:t>
            </a:r>
          </a:p>
        </p:txBody>
      </p:sp>
      <p:sp>
        <p:nvSpPr>
          <p:cNvPr id="43050" name="TextBox 91"/>
          <p:cNvSpPr txBox="1">
            <a:spLocks noChangeArrowheads="1"/>
          </p:cNvSpPr>
          <p:nvPr/>
        </p:nvSpPr>
        <p:spPr bwMode="auto">
          <a:xfrm>
            <a:off x="152400" y="5791200"/>
            <a:ext cx="13255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b="1"/>
              <a:t>Pathology</a:t>
            </a:r>
          </a:p>
        </p:txBody>
      </p:sp>
      <p:sp>
        <p:nvSpPr>
          <p:cNvPr id="48" name="Alternate Process 47"/>
          <p:cNvSpPr>
            <a:spLocks noChangeArrowheads="1"/>
          </p:cNvSpPr>
          <p:nvPr/>
        </p:nvSpPr>
        <p:spPr bwMode="auto">
          <a:xfrm>
            <a:off x="5176838" y="2141538"/>
            <a:ext cx="3814762" cy="2582862"/>
          </a:xfrm>
          <a:prstGeom prst="flowChartAlternateProcess">
            <a:avLst/>
          </a:prstGeom>
          <a:solidFill>
            <a:srgbClr val="E4F3F4"/>
          </a:solidFill>
          <a:ln w="9525">
            <a:solidFill>
              <a:srgbClr val="B6DCDF"/>
            </a:solidFill>
            <a:miter lim="800000"/>
            <a:headEnd/>
            <a:tailEnd/>
          </a:ln>
          <a:effectLst>
            <a:outerShdw blurRad="40000" dist="23000" dir="5400000" rotWithShape="0">
              <a:srgbClr val="000000">
                <a:alpha val="34998"/>
              </a:srgbClr>
            </a:outerShdw>
          </a:effec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defRPr/>
            </a:pPr>
            <a:endParaRPr lang="en-US" altLang="x-none" dirty="0" smtClean="0">
              <a:solidFill>
                <a:srgbClr val="FFFFFF"/>
              </a:solidFill>
            </a:endParaRPr>
          </a:p>
          <a:p>
            <a:pPr eaLnBrk="1" hangingPunct="1">
              <a:defRPr/>
            </a:pPr>
            <a:endParaRPr lang="en-US" altLang="x-none" dirty="0" smtClean="0">
              <a:solidFill>
                <a:srgbClr val="FFFFFF"/>
              </a:solidFill>
            </a:endParaRPr>
          </a:p>
          <a:p>
            <a:pPr eaLnBrk="1" hangingPunct="1">
              <a:defRPr/>
            </a:pPr>
            <a:endParaRPr lang="en-US" altLang="x-none" dirty="0" smtClean="0">
              <a:solidFill>
                <a:srgbClr val="FFFFFF"/>
              </a:solidFill>
            </a:endParaRPr>
          </a:p>
          <a:p>
            <a:pPr eaLnBrk="1" hangingPunct="1">
              <a:defRPr/>
            </a:pPr>
            <a:endParaRPr lang="en-US" altLang="x-none" dirty="0" smtClean="0">
              <a:solidFill>
                <a:srgbClr val="FFFFFF"/>
              </a:solidFill>
            </a:endParaRPr>
          </a:p>
          <a:p>
            <a:pPr eaLnBrk="1" hangingPunct="1">
              <a:defRPr/>
            </a:pPr>
            <a:endParaRPr lang="en-US" altLang="x-none" sz="1600" dirty="0" smtClean="0">
              <a:solidFill>
                <a:srgbClr val="000000"/>
              </a:solidFill>
            </a:endParaRPr>
          </a:p>
        </p:txBody>
      </p:sp>
      <p:sp>
        <p:nvSpPr>
          <p:cNvPr id="43052" name="AutoShape 5"/>
          <p:cNvSpPr>
            <a:spLocks noChangeAspect="1" noChangeArrowheads="1"/>
          </p:cNvSpPr>
          <p:nvPr/>
        </p:nvSpPr>
        <p:spPr bwMode="auto">
          <a:xfrm>
            <a:off x="5791200" y="1524000"/>
            <a:ext cx="2743200" cy="609600"/>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r>
              <a:rPr lang="en-US" altLang="x-none" sz="1400">
                <a:latin typeface="Times" charset="0"/>
              </a:rPr>
              <a:t>Integrated Knowledge</a:t>
            </a:r>
          </a:p>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endParaRPr lang="en-US" altLang="x-none" sz="1400">
              <a:latin typeface="Times" charset="0"/>
            </a:endParaRPr>
          </a:p>
          <a:p>
            <a:pPr algn="ctr" eaLnBrk="1" hangingPunct="1">
              <a:lnSpc>
                <a:spcPct val="30000"/>
              </a:lnSpc>
              <a:spcBef>
                <a:spcPct val="0"/>
              </a:spcBef>
              <a:buFontTx/>
              <a:buNone/>
            </a:pPr>
            <a:r>
              <a:rPr lang="en-US" altLang="x-none" sz="1400">
                <a:latin typeface="Times" charset="0"/>
              </a:rPr>
              <a:t>Database</a:t>
            </a:r>
          </a:p>
        </p:txBody>
      </p:sp>
      <p:sp>
        <p:nvSpPr>
          <p:cNvPr id="43053" name="AutoShape 5"/>
          <p:cNvSpPr>
            <a:spLocks noChangeAspect="1" noChangeArrowheads="1"/>
          </p:cNvSpPr>
          <p:nvPr/>
        </p:nvSpPr>
        <p:spPr bwMode="auto">
          <a:xfrm>
            <a:off x="5343525" y="29718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Image Data</a:t>
            </a:r>
          </a:p>
        </p:txBody>
      </p:sp>
      <p:sp>
        <p:nvSpPr>
          <p:cNvPr id="43054" name="AutoShape 5"/>
          <p:cNvSpPr>
            <a:spLocks noChangeAspect="1" noChangeArrowheads="1"/>
          </p:cNvSpPr>
          <p:nvPr/>
        </p:nvSpPr>
        <p:spPr bwMode="auto">
          <a:xfrm>
            <a:off x="6553200" y="29718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Pathology Data</a:t>
            </a:r>
          </a:p>
        </p:txBody>
      </p:sp>
      <p:sp>
        <p:nvSpPr>
          <p:cNvPr id="43055" name="AutoShape 5"/>
          <p:cNvSpPr>
            <a:spLocks noChangeAspect="1" noChangeArrowheads="1"/>
          </p:cNvSpPr>
          <p:nvPr/>
        </p:nvSpPr>
        <p:spPr bwMode="auto">
          <a:xfrm>
            <a:off x="7772400" y="29718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Genomics Data</a:t>
            </a:r>
          </a:p>
        </p:txBody>
      </p:sp>
      <p:sp>
        <p:nvSpPr>
          <p:cNvPr id="53" name="Rectangle 52"/>
          <p:cNvSpPr>
            <a:spLocks noChangeArrowheads="1"/>
          </p:cNvSpPr>
          <p:nvPr/>
        </p:nvSpPr>
        <p:spPr bwMode="auto">
          <a:xfrm>
            <a:off x="5181600" y="1371600"/>
            <a:ext cx="3868738" cy="335280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pPr eaLnBrk="1" hangingPunct="1">
              <a:defRPr/>
            </a:pPr>
            <a:endParaRPr lang="x-none" altLang="x-none" smtClean="0">
              <a:solidFill>
                <a:srgbClr val="FFFFFF"/>
              </a:solidFill>
            </a:endParaRPr>
          </a:p>
        </p:txBody>
      </p:sp>
      <p:sp>
        <p:nvSpPr>
          <p:cNvPr id="43057" name="AutoShape 5"/>
          <p:cNvSpPr>
            <a:spLocks noChangeAspect="1" noChangeArrowheads="1"/>
          </p:cNvSpPr>
          <p:nvPr/>
        </p:nvSpPr>
        <p:spPr bwMode="auto">
          <a:xfrm>
            <a:off x="5867400" y="38100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Protocols</a:t>
            </a:r>
          </a:p>
        </p:txBody>
      </p:sp>
      <p:sp>
        <p:nvSpPr>
          <p:cNvPr id="43058" name="AutoShape 5"/>
          <p:cNvSpPr>
            <a:spLocks noChangeAspect="1" noChangeArrowheads="1"/>
          </p:cNvSpPr>
          <p:nvPr/>
        </p:nvSpPr>
        <p:spPr bwMode="auto">
          <a:xfrm>
            <a:off x="7239000" y="38100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r>
              <a:rPr lang="en-US" altLang="x-none" sz="1100">
                <a:latin typeface="Times" charset="0"/>
              </a:rPr>
              <a:t>Sites</a:t>
            </a:r>
          </a:p>
        </p:txBody>
      </p:sp>
      <p:cxnSp>
        <p:nvCxnSpPr>
          <p:cNvPr id="56" name="Straight Connector 55"/>
          <p:cNvCxnSpPr>
            <a:cxnSpLocks noChangeShapeType="1"/>
          </p:cNvCxnSpPr>
          <p:nvPr/>
        </p:nvCxnSpPr>
        <p:spPr bwMode="auto">
          <a:xfrm>
            <a:off x="7010400" y="4724400"/>
            <a:ext cx="0" cy="457200"/>
          </a:xfrm>
          <a:prstGeom prst="line">
            <a:avLst/>
          </a:prstGeom>
          <a:noFill/>
          <a:ln w="25400">
            <a:solidFill>
              <a:schemeClr val="tx1"/>
            </a:solidFill>
            <a:prstDash val="sysDot"/>
            <a:round/>
            <a:headEnd type="triangle" w="med" len="med"/>
            <a:tailEnd type="triangle" w="lg"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3060" name="AutoShape 5"/>
          <p:cNvSpPr>
            <a:spLocks noChangeAspect="1" noChangeArrowheads="1"/>
          </p:cNvSpPr>
          <p:nvPr/>
        </p:nvSpPr>
        <p:spPr bwMode="auto">
          <a:xfrm>
            <a:off x="6553200" y="2244725"/>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r>
              <a:rPr lang="en-US" altLang="x-none" sz="1100">
                <a:latin typeface="Times" charset="0"/>
              </a:rPr>
              <a:t>Biomarkers</a:t>
            </a:r>
          </a:p>
        </p:txBody>
      </p:sp>
      <p:sp>
        <p:nvSpPr>
          <p:cNvPr id="43061" name="AutoShape 5"/>
          <p:cNvSpPr>
            <a:spLocks noChangeAspect="1" noChangeArrowheads="1"/>
          </p:cNvSpPr>
          <p:nvPr/>
        </p:nvSpPr>
        <p:spPr bwMode="auto">
          <a:xfrm>
            <a:off x="5486400" y="54102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NCI Imaging</a:t>
            </a: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Data</a:t>
            </a:r>
          </a:p>
        </p:txBody>
      </p:sp>
      <p:sp>
        <p:nvSpPr>
          <p:cNvPr id="43062" name="AutoShape 5"/>
          <p:cNvSpPr>
            <a:spLocks noChangeAspect="1" noChangeArrowheads="1"/>
          </p:cNvSpPr>
          <p:nvPr/>
        </p:nvSpPr>
        <p:spPr bwMode="auto">
          <a:xfrm>
            <a:off x="6705600" y="54102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caBio</a:t>
            </a:r>
          </a:p>
        </p:txBody>
      </p:sp>
      <p:sp>
        <p:nvSpPr>
          <p:cNvPr id="43063" name="AutoShape 5"/>
          <p:cNvSpPr>
            <a:spLocks noChangeAspect="1" noChangeArrowheads="1"/>
          </p:cNvSpPr>
          <p:nvPr/>
        </p:nvSpPr>
        <p:spPr bwMode="auto">
          <a:xfrm>
            <a:off x="7848600" y="5410200"/>
            <a:ext cx="990600" cy="650875"/>
          </a:xfrm>
          <a:prstGeom prst="flowChartMagneticDisk">
            <a:avLst/>
          </a:prstGeom>
          <a:solidFill>
            <a:srgbClr val="FFCC00"/>
          </a:solidFill>
          <a:ln w="9525">
            <a:solidFill>
              <a:schemeClr val="tx1"/>
            </a:solidFill>
            <a:round/>
            <a:headEnd/>
            <a:tailEnd/>
          </a:ln>
        </p:spPr>
        <p:txBody>
          <a:bodyPr wrap="none" lIns="91419" tIns="45709" rIns="91419" bIns="45709"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Other </a:t>
            </a: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endParaRPr lang="en-US" altLang="x-none" sz="1100">
              <a:latin typeface="Times" charset="0"/>
            </a:endParaRPr>
          </a:p>
          <a:p>
            <a:pPr algn="ctr" eaLnBrk="1" hangingPunct="1">
              <a:lnSpc>
                <a:spcPct val="30000"/>
              </a:lnSpc>
              <a:spcBef>
                <a:spcPct val="0"/>
              </a:spcBef>
              <a:buFontTx/>
              <a:buNone/>
            </a:pPr>
            <a:r>
              <a:rPr lang="en-US" altLang="x-none" sz="1100">
                <a:latin typeface="Times" charset="0"/>
              </a:rPr>
              <a:t>Resources</a:t>
            </a:r>
          </a:p>
        </p:txBody>
      </p:sp>
      <p:sp>
        <p:nvSpPr>
          <p:cNvPr id="62" name="TextBox 61"/>
          <p:cNvSpPr txBox="1"/>
          <p:nvPr/>
        </p:nvSpPr>
        <p:spPr>
          <a:xfrm>
            <a:off x="914400" y="6400800"/>
            <a:ext cx="6945313" cy="338138"/>
          </a:xfrm>
          <a:prstGeom prst="rect">
            <a:avLst/>
          </a:prstGeom>
          <a:solidFill>
            <a:schemeClr val="bg2">
              <a:lumMod val="60000"/>
              <a:lumOff val="40000"/>
            </a:schemeClr>
          </a:solidFill>
          <a:ln>
            <a:solidFill>
              <a:schemeClr val="tx1"/>
            </a:solidFill>
          </a:ln>
        </p:spPr>
        <p:txBody>
          <a:bodyPr wrap="none">
            <a:spAutoFit/>
          </a:bodyPr>
          <a:lstStyle/>
          <a:p>
            <a:pPr eaLnBrk="1" hangingPunct="1">
              <a:defRPr/>
            </a:pPr>
            <a:r>
              <a:rPr lang="en-US" sz="1600" dirty="0">
                <a:ea typeface="ＭＳ Ｐゴシック" charset="0"/>
              </a:rPr>
              <a:t>Scalable computing, common data elements, computational methods</a:t>
            </a:r>
          </a:p>
        </p:txBody>
      </p:sp>
      <p:sp>
        <p:nvSpPr>
          <p:cNvPr id="43065" name="TextBox 1"/>
          <p:cNvSpPr txBox="1">
            <a:spLocks noChangeArrowheads="1"/>
          </p:cNvSpPr>
          <p:nvPr/>
        </p:nvSpPr>
        <p:spPr bwMode="auto">
          <a:xfrm>
            <a:off x="6005513" y="5064125"/>
            <a:ext cx="19288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1800"/>
              <a:t>Other Resources</a:t>
            </a:r>
          </a:p>
        </p:txBody>
      </p:sp>
    </p:spTree>
    <p:extLst>
      <p:ext uri="{BB962C8B-B14F-4D97-AF65-F5344CB8AC3E}">
        <p14:creationId xmlns:p14="http://schemas.microsoft.com/office/powerpoint/2010/main" val="131750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EDRN Scientific Data Pipelines</a:t>
            </a:r>
            <a:endParaRPr lang="en-US" b="1" dirty="0"/>
          </a:p>
        </p:txBody>
      </p:sp>
      <p:sp>
        <p:nvSpPr>
          <p:cNvPr id="3" name="Text Placeholder 2"/>
          <p:cNvSpPr>
            <a:spLocks noGrp="1"/>
          </p:cNvSpPr>
          <p:nvPr>
            <p:ph type="body" idx="1"/>
          </p:nvPr>
        </p:nvSpPr>
        <p:spPr>
          <a:xfrm>
            <a:off x="0" y="914400"/>
            <a:ext cx="8991600" cy="1828800"/>
          </a:xfrm>
        </p:spPr>
        <p:txBody>
          <a:bodyPr/>
          <a:lstStyle/>
          <a:p>
            <a:pPr marL="0" indent="0">
              <a:buNone/>
            </a:pPr>
            <a:r>
              <a:rPr lang="en-US" sz="2800" dirty="0"/>
              <a:t>Support Image Capture for Validation Studies and link to VSIMS:</a:t>
            </a:r>
          </a:p>
          <a:p>
            <a:pPr lvl="1"/>
            <a:r>
              <a:rPr lang="en-US" sz="2400" dirty="0"/>
              <a:t>Breast Reference Set Image Project to include mammography images (</a:t>
            </a:r>
            <a:r>
              <a:rPr lang="en-US" sz="2400" dirty="0" err="1"/>
              <a:t>PIs:Jeffrey</a:t>
            </a:r>
            <a:r>
              <a:rPr lang="en-US" sz="2400" dirty="0"/>
              <a:t> Marks/John Heine)</a:t>
            </a:r>
          </a:p>
          <a:p>
            <a:pPr lvl="1"/>
            <a:r>
              <a:rPr lang="en-US" sz="2400" dirty="0"/>
              <a:t>Prostate-MRI Biopsy Project (PI: John Wei)</a:t>
            </a:r>
          </a:p>
          <a:p>
            <a:pPr marL="0" indent="0">
              <a:buNone/>
            </a:pPr>
            <a:r>
              <a:rPr lang="en-US" sz="2800" dirty="0"/>
              <a:t>Pipelines:</a:t>
            </a:r>
          </a:p>
          <a:p>
            <a:pPr lvl="1"/>
            <a:r>
              <a:rPr lang="en-US" sz="2400" dirty="0"/>
              <a:t>NIST: Facilitate submission of data from labs partaking in micro-RNA collaborative study (PI: Scott Pine)</a:t>
            </a:r>
          </a:p>
          <a:p>
            <a:pPr lvl="1"/>
            <a:r>
              <a:rPr lang="en-US" sz="2400" dirty="0"/>
              <a:t>Biomarker Discovery: scale execution of data processing pipelines on the Cloud (PI: Marc </a:t>
            </a:r>
            <a:r>
              <a:rPr lang="en-US" sz="2400" dirty="0" err="1"/>
              <a:t>Lenburg</a:t>
            </a:r>
            <a:r>
              <a:rPr lang="en-US" sz="2400" dirty="0"/>
              <a:t>)</a:t>
            </a:r>
          </a:p>
          <a:p>
            <a:pPr marL="0" indent="0">
              <a:buNone/>
            </a:pPr>
            <a:r>
              <a:rPr lang="en-US" sz="2800" dirty="0"/>
              <a:t>EDRN Protocol Data:</a:t>
            </a:r>
          </a:p>
          <a:p>
            <a:pPr lvl="1"/>
            <a:r>
              <a:rPr lang="en-US" sz="2400" dirty="0"/>
              <a:t>Three EDRN Breast Protocols (PI: John Heine)</a:t>
            </a:r>
          </a:p>
          <a:p>
            <a:pPr marL="0" indent="0">
              <a:buNone/>
            </a:pPr>
            <a:endParaRPr lang="en-US" sz="2800" dirty="0"/>
          </a:p>
          <a:p>
            <a:pPr>
              <a:buFont typeface="Arial"/>
              <a:buChar char="•"/>
            </a:pPr>
            <a:endParaRPr lang="en-US" sz="2800" dirty="0"/>
          </a:p>
        </p:txBody>
      </p:sp>
    </p:spTree>
    <p:extLst>
      <p:ext uri="{BB962C8B-B14F-4D97-AF65-F5344CB8AC3E}">
        <p14:creationId xmlns:p14="http://schemas.microsoft.com/office/powerpoint/2010/main" val="41634404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a:extLst>
              <a:ext uri="{FF2B5EF4-FFF2-40B4-BE49-F238E27FC236}">
                <a16:creationId xmlns="" xmlns:a16="http://schemas.microsoft.com/office/drawing/2014/main" id="{8E8BDFDB-A859-274A-8BAA-A21124701CF4}"/>
              </a:ext>
            </a:extLst>
          </p:cNvPr>
          <p:cNvSpPr>
            <a:spLocks noGrp="1"/>
          </p:cNvSpPr>
          <p:nvPr>
            <p:ph type="title"/>
          </p:nvPr>
        </p:nvSpPr>
        <p:spPr>
          <a:xfrm>
            <a:off x="1676400" y="228600"/>
            <a:ext cx="5562600" cy="379413"/>
          </a:xfrm>
        </p:spPr>
        <p:txBody>
          <a:bodyPr>
            <a:normAutofit fontScale="90000"/>
          </a:bodyPr>
          <a:lstStyle/>
          <a:p>
            <a:pPr>
              <a:defRPr/>
            </a:pPr>
            <a:r>
              <a:rPr lang="en-US" b="1" dirty="0"/>
              <a:t>Support for Image Archiving</a:t>
            </a:r>
            <a:endParaRPr b="1" dirty="0"/>
          </a:p>
        </p:txBody>
      </p:sp>
      <p:pic>
        <p:nvPicPr>
          <p:cNvPr id="48130" name="Picture 1">
            <a:extLst>
              <a:ext uri="{FF2B5EF4-FFF2-40B4-BE49-F238E27FC236}">
                <a16:creationId xmlns="" xmlns:a16="http://schemas.microsoft.com/office/drawing/2014/main" id="{F2D9DD7C-9028-9146-B461-E1B5E95770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622425"/>
            <a:ext cx="7756525" cy="413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1" name="Picture 2">
            <a:extLst>
              <a:ext uri="{FF2B5EF4-FFF2-40B4-BE49-F238E27FC236}">
                <a16:creationId xmlns="" xmlns:a16="http://schemas.microsoft.com/office/drawing/2014/main" id="{F3247106-A613-654D-A925-2A167432DC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622425"/>
            <a:ext cx="5837238" cy="424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peech Bubble: Rectangle 11">
            <a:extLst>
              <a:ext uri="{FF2B5EF4-FFF2-40B4-BE49-F238E27FC236}">
                <a16:creationId xmlns="" xmlns:a16="http://schemas.microsoft.com/office/drawing/2014/main" id="{3B734EDB-46EE-6F45-B16C-2044DCFB843B}"/>
              </a:ext>
            </a:extLst>
          </p:cNvPr>
          <p:cNvSpPr/>
          <p:nvPr/>
        </p:nvSpPr>
        <p:spPr>
          <a:xfrm rot="5400000">
            <a:off x="3810794" y="838994"/>
            <a:ext cx="4356100" cy="5805488"/>
          </a:xfrm>
          <a:prstGeom prst="wedgeRectCallout">
            <a:avLst>
              <a:gd name="adj1" fmla="val 40080"/>
              <a:gd name="adj2" fmla="val 57628"/>
            </a:avLst>
          </a:prstGeom>
          <a:noFill/>
          <a:ln w="5715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100"/>
          </a:p>
        </p:txBody>
      </p:sp>
    </p:spTree>
    <p:extLst>
      <p:ext uri="{BB962C8B-B14F-4D97-AF65-F5344CB8AC3E}">
        <p14:creationId xmlns:p14="http://schemas.microsoft.com/office/powerpoint/2010/main" val="308727743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solidFill>
                  <a:schemeClr val="tx2">
                    <a:lumMod val="75000"/>
                  </a:schemeClr>
                </a:solidFill>
              </a:rPr>
              <a:t>Integrate different analytical tools</a:t>
            </a:r>
          </a:p>
        </p:txBody>
      </p:sp>
      <p:sp>
        <p:nvSpPr>
          <p:cNvPr id="6246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fld id="{DA8816D2-BF27-BE4D-849F-CA09BAE7622C}" type="slidenum">
              <a:rPr lang="en-US" altLang="x-none" sz="1200">
                <a:solidFill>
                  <a:srgbClr val="606060"/>
                </a:solidFill>
              </a:rPr>
              <a:pPr/>
              <a:t>16</a:t>
            </a:fld>
            <a:endParaRPr lang="en-US" altLang="x-none" sz="1200">
              <a:solidFill>
                <a:srgbClr val="606060"/>
              </a:solidFill>
            </a:endParaRPr>
          </a:p>
        </p:txBody>
      </p:sp>
      <p:sp>
        <p:nvSpPr>
          <p:cNvPr id="3" name="Text Placeholder 2"/>
          <p:cNvSpPr>
            <a:spLocks noGrp="1"/>
          </p:cNvSpPr>
          <p:nvPr>
            <p:ph type="body" idx="4294967295"/>
          </p:nvPr>
        </p:nvSpPr>
        <p:spPr>
          <a:xfrm>
            <a:off x="0" y="1246188"/>
            <a:ext cx="4349750" cy="2543175"/>
          </a:xfrm>
        </p:spPr>
        <p:txBody>
          <a:bodyPr>
            <a:normAutofit fontScale="92500" lnSpcReduction="20000"/>
          </a:bodyPr>
          <a:lstStyle/>
          <a:p>
            <a:pPr>
              <a:defRPr/>
            </a:pPr>
            <a:r>
              <a:rPr lang="en-US" sz="1800" dirty="0"/>
              <a:t>Framework to plug-in many open-source viewers (client and server side)</a:t>
            </a:r>
          </a:p>
          <a:p>
            <a:pPr lvl="1">
              <a:defRPr/>
            </a:pPr>
            <a:r>
              <a:rPr lang="en-US" sz="1900" dirty="0" err="1"/>
              <a:t>caMicroscope</a:t>
            </a:r>
            <a:endParaRPr lang="en-US" sz="1900" dirty="0"/>
          </a:p>
          <a:p>
            <a:pPr lvl="1">
              <a:defRPr/>
            </a:pPr>
            <a:r>
              <a:rPr lang="en-US" sz="1900" dirty="0"/>
              <a:t>OHIF DICOM Viewer</a:t>
            </a:r>
          </a:p>
          <a:p>
            <a:pPr lvl="1">
              <a:defRPr/>
            </a:pPr>
            <a:r>
              <a:rPr lang="en-US" sz="1900" dirty="0"/>
              <a:t>3D Slicer</a:t>
            </a:r>
          </a:p>
          <a:p>
            <a:pPr>
              <a:defRPr/>
            </a:pPr>
            <a:r>
              <a:rPr lang="en-US" sz="1800" dirty="0"/>
              <a:t>Capture additional metadata</a:t>
            </a:r>
          </a:p>
          <a:p>
            <a:pPr>
              <a:defRPr/>
            </a:pPr>
            <a:r>
              <a:rPr lang="en-US" sz="1800" dirty="0"/>
              <a:t>User specified organization of </a:t>
            </a:r>
            <a:r>
              <a:rPr lang="en-US" sz="1800" dirty="0" smtClean="0"/>
              <a:t>data</a:t>
            </a:r>
          </a:p>
          <a:p>
            <a:pPr>
              <a:defRPr/>
            </a:pPr>
            <a:r>
              <a:rPr lang="en-US" sz="1800" i="1" dirty="0" smtClean="0"/>
              <a:t>New approaches for data integration and exploitation </a:t>
            </a:r>
            <a:endParaRPr lang="en-US" sz="1800" i="1" dirty="0"/>
          </a:p>
          <a:p>
            <a:pPr lvl="1">
              <a:defRPr/>
            </a:pPr>
            <a:endParaRPr lang="en-US" dirty="0"/>
          </a:p>
        </p:txBody>
      </p:sp>
      <p:pic>
        <p:nvPicPr>
          <p:cNvPr id="624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1725613"/>
            <a:ext cx="3762375" cy="202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3881438"/>
            <a:ext cx="3762375" cy="201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7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013" y="3881438"/>
            <a:ext cx="3727450" cy="199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14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Screen Shot 2018-04-10 at 2.00.3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85888"/>
            <a:ext cx="9144000" cy="495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Title 2"/>
          <p:cNvSpPr>
            <a:spLocks noGrp="1"/>
          </p:cNvSpPr>
          <p:nvPr>
            <p:ph type="ctrTitle"/>
          </p:nvPr>
        </p:nvSpPr>
        <p:spPr>
          <a:xfrm>
            <a:off x="239713" y="454025"/>
            <a:ext cx="8447087" cy="436563"/>
          </a:xfrm>
        </p:spPr>
        <p:txBody>
          <a:bodyPr/>
          <a:lstStyle/>
          <a:p>
            <a:pPr algn="ctr"/>
            <a:r>
              <a:rPr lang="en-US" altLang="x-none" dirty="0">
                <a:solidFill>
                  <a:schemeClr val="tx2"/>
                </a:solidFill>
                <a:latin typeface="Arial" charset="0"/>
              </a:rPr>
              <a:t>Crowd Sourcing Image Analysis</a:t>
            </a:r>
          </a:p>
        </p:txBody>
      </p:sp>
      <p:sp>
        <p:nvSpPr>
          <p:cNvPr id="50179" name="TextBox 1"/>
          <p:cNvSpPr txBox="1">
            <a:spLocks noChangeArrowheads="1"/>
          </p:cNvSpPr>
          <p:nvPr/>
        </p:nvSpPr>
        <p:spPr bwMode="auto">
          <a:xfrm>
            <a:off x="239713" y="4649449"/>
            <a:ext cx="39624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eaLnBrk="0" fontAlgn="base" hangingPunct="0">
              <a:spcBef>
                <a:spcPct val="0"/>
              </a:spcBef>
              <a:spcAft>
                <a:spcPct val="0"/>
              </a:spcAft>
              <a:defRPr sz="2800">
                <a:solidFill>
                  <a:schemeClr val="tx1"/>
                </a:solidFill>
                <a:latin typeface="Arial" charset="0"/>
                <a:ea typeface="ＭＳ Ｐゴシック" charset="-128"/>
              </a:defRPr>
            </a:lvl6pPr>
            <a:lvl7pPr marL="2971800" indent="-228600" eaLnBrk="0" fontAlgn="base" hangingPunct="0">
              <a:spcBef>
                <a:spcPct val="0"/>
              </a:spcBef>
              <a:spcAft>
                <a:spcPct val="0"/>
              </a:spcAft>
              <a:defRPr sz="2800">
                <a:solidFill>
                  <a:schemeClr val="tx1"/>
                </a:solidFill>
                <a:latin typeface="Arial" charset="0"/>
                <a:ea typeface="ＭＳ Ｐゴシック" charset="-128"/>
              </a:defRPr>
            </a:lvl7pPr>
            <a:lvl8pPr marL="3429000" indent="-228600" eaLnBrk="0" fontAlgn="base" hangingPunct="0">
              <a:spcBef>
                <a:spcPct val="0"/>
              </a:spcBef>
              <a:spcAft>
                <a:spcPct val="0"/>
              </a:spcAft>
              <a:defRPr sz="2800">
                <a:solidFill>
                  <a:schemeClr val="tx1"/>
                </a:solidFill>
                <a:latin typeface="Arial" charset="0"/>
                <a:ea typeface="ＭＳ Ｐゴシック" charset="-128"/>
              </a:defRPr>
            </a:lvl8pPr>
            <a:lvl9pPr marL="3886200" indent="-228600" eaLnBrk="0" fontAlgn="base" hangingPunct="0">
              <a:spcBef>
                <a:spcPct val="0"/>
              </a:spcBef>
              <a:spcAft>
                <a:spcPct val="0"/>
              </a:spcAft>
              <a:defRPr sz="2800">
                <a:solidFill>
                  <a:schemeClr val="tx1"/>
                </a:solidFill>
                <a:latin typeface="Arial" charset="0"/>
                <a:ea typeface="ＭＳ Ｐゴシック" charset="-128"/>
              </a:defRPr>
            </a:lvl9pPr>
          </a:lstStyle>
          <a:p>
            <a:r>
              <a:rPr lang="en-US" altLang="x-none" sz="2000" dirty="0"/>
              <a:t>Adaptation of </a:t>
            </a:r>
            <a:r>
              <a:rPr lang="en-US" altLang="x-none" sz="2000" dirty="0" err="1"/>
              <a:t>Zoonverse</a:t>
            </a:r>
            <a:endParaRPr lang="en-US" altLang="x-none" sz="2000" dirty="0"/>
          </a:p>
          <a:p>
            <a:r>
              <a:rPr lang="en-US" altLang="x-none" sz="2000" dirty="0"/>
              <a:t>Reduce False Positives from traditional ML</a:t>
            </a:r>
          </a:p>
          <a:p>
            <a:r>
              <a:rPr lang="en-US" altLang="x-none" sz="2000" dirty="0" smtClean="0"/>
              <a:t>Support clustering for radiologists</a:t>
            </a:r>
            <a:endParaRPr lang="en-US" altLang="x-none" sz="2000" dirty="0"/>
          </a:p>
          <a:p>
            <a:r>
              <a:rPr lang="en-US" altLang="x-none" sz="2000" dirty="0" smtClean="0"/>
              <a:t>Construct training sets</a:t>
            </a:r>
            <a:endParaRPr lang="en-US" altLang="x-none" sz="2000" dirty="0"/>
          </a:p>
        </p:txBody>
      </p:sp>
    </p:spTree>
    <p:extLst>
      <p:ext uri="{BB962C8B-B14F-4D97-AF65-F5344CB8AC3E}">
        <p14:creationId xmlns:p14="http://schemas.microsoft.com/office/powerpoint/2010/main" val="1665695253"/>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6324600" cy="1219200"/>
          </a:xfrm>
        </p:spPr>
        <p:txBody>
          <a:bodyPr/>
          <a:lstStyle/>
          <a:p>
            <a:r>
              <a:rPr lang="en-US" b="1" dirty="0"/>
              <a:t>Conclusion: Working Together</a:t>
            </a:r>
          </a:p>
        </p:txBody>
      </p:sp>
      <p:sp>
        <p:nvSpPr>
          <p:cNvPr id="3" name="Content Placeholder 2"/>
          <p:cNvSpPr>
            <a:spLocks noGrp="1"/>
          </p:cNvSpPr>
          <p:nvPr>
            <p:ph idx="1"/>
          </p:nvPr>
        </p:nvSpPr>
        <p:spPr>
          <a:xfrm>
            <a:off x="381000" y="1219200"/>
            <a:ext cx="8763000" cy="4953000"/>
          </a:xfrm>
        </p:spPr>
        <p:txBody>
          <a:bodyPr/>
          <a:lstStyle/>
          <a:p>
            <a:pPr>
              <a:buFont typeface="Arial"/>
              <a:buChar char="•"/>
            </a:pPr>
            <a:r>
              <a:rPr lang="en-US" sz="1800" dirty="0"/>
              <a:t>Make sure you can access the portal for secure information (requires a login)</a:t>
            </a:r>
          </a:p>
          <a:p>
            <a:pPr marL="0" indent="0"/>
            <a:endParaRPr lang="en-US" sz="1800" dirty="0"/>
          </a:p>
          <a:p>
            <a:pPr>
              <a:buFont typeface="Arial"/>
              <a:buChar char="•"/>
            </a:pPr>
            <a:r>
              <a:rPr lang="en-US" sz="1800" dirty="0"/>
              <a:t>Capture your biomarkers and results in the database – Contact Maureen Colbert (</a:t>
            </a:r>
            <a:r>
              <a:rPr lang="en-US" sz="1800" dirty="0">
                <a:hlinkClick r:id="rId2"/>
              </a:rPr>
              <a:t>Maureen.Colbert@dartmouth.edu</a:t>
            </a:r>
            <a:r>
              <a:rPr lang="en-US" sz="1800" dirty="0"/>
              <a:t>)</a:t>
            </a:r>
          </a:p>
          <a:p>
            <a:pPr>
              <a:buFont typeface="Arial"/>
              <a:buChar char="•"/>
            </a:pPr>
            <a:endParaRPr lang="en-US" sz="1800" dirty="0"/>
          </a:p>
          <a:p>
            <a:pPr>
              <a:buFont typeface="Arial"/>
              <a:buChar char="•"/>
            </a:pPr>
            <a:r>
              <a:rPr lang="en-US" sz="1800" dirty="0"/>
              <a:t>Capture and link your public science data – Contact Maureen Colbert (</a:t>
            </a:r>
            <a:r>
              <a:rPr lang="en-US" sz="1800" dirty="0">
                <a:hlinkClick r:id="rId2"/>
              </a:rPr>
              <a:t>Maureen.Colbert@dartmouth.edu</a:t>
            </a:r>
            <a:r>
              <a:rPr lang="en-US" sz="1800" dirty="0"/>
              <a:t>)</a:t>
            </a:r>
          </a:p>
          <a:p>
            <a:pPr>
              <a:buFont typeface="Arial"/>
              <a:buChar char="•"/>
            </a:pPr>
            <a:endParaRPr lang="en-US" sz="1800" dirty="0"/>
          </a:p>
          <a:p>
            <a:pPr>
              <a:buFont typeface="Arial"/>
              <a:buChar char="•"/>
            </a:pPr>
            <a:r>
              <a:rPr lang="en-US" sz="1800" dirty="0"/>
              <a:t>Support your data processing, capture, and sharing needs for your studies</a:t>
            </a:r>
          </a:p>
          <a:p>
            <a:pPr>
              <a:buFont typeface="Arial"/>
              <a:buChar char="•"/>
            </a:pPr>
            <a:endParaRPr lang="en-US" sz="1800" dirty="0"/>
          </a:p>
          <a:p>
            <a:pPr>
              <a:buFont typeface="Arial"/>
              <a:buChar char="•"/>
            </a:pPr>
            <a:r>
              <a:rPr lang="en-US" sz="1800" dirty="0"/>
              <a:t>Integrate biomarker resources from your sites and work: tools, data resources, </a:t>
            </a:r>
            <a:r>
              <a:rPr lang="en-US" sz="1800" dirty="0" err="1"/>
              <a:t>etc</a:t>
            </a:r>
            <a:endParaRPr lang="en-US" sz="1800" dirty="0"/>
          </a:p>
          <a:p>
            <a:pPr>
              <a:buFont typeface="Arial"/>
              <a:buChar char="•"/>
            </a:pPr>
            <a:endParaRPr lang="en-US" sz="1800" dirty="0"/>
          </a:p>
          <a:p>
            <a:pPr>
              <a:buFont typeface="Arial"/>
              <a:buChar char="•"/>
            </a:pPr>
            <a:r>
              <a:rPr lang="en-US" sz="1800" dirty="0"/>
              <a:t>Work with your informatics teams </a:t>
            </a:r>
          </a:p>
          <a:p>
            <a:pPr marL="0" indent="0"/>
            <a:r>
              <a:rPr lang="en-US" sz="1800" dirty="0"/>
              <a:t>Please contact Heather Kincaid (</a:t>
            </a:r>
            <a:r>
              <a:rPr lang="en-US" sz="1800" dirty="0">
                <a:hlinkClick r:id="rId3"/>
              </a:rPr>
              <a:t>Heather.Kincaid@jpl.nasa.gov</a:t>
            </a:r>
            <a:r>
              <a:rPr lang="en-US" sz="1800" dirty="0"/>
              <a:t>)</a:t>
            </a:r>
          </a:p>
          <a:p>
            <a:pPr>
              <a:buFont typeface="Arial"/>
              <a:buChar char="•"/>
            </a:pPr>
            <a:endParaRPr lang="en-US" sz="1800" dirty="0"/>
          </a:p>
          <a:p>
            <a:pPr>
              <a:buFont typeface="Arial"/>
              <a:buChar char="•"/>
            </a:pPr>
            <a:endParaRPr lang="en-US" sz="1800" dirty="0"/>
          </a:p>
          <a:p>
            <a:pPr>
              <a:buFont typeface="Arial"/>
              <a:buChar char="•"/>
            </a:pPr>
            <a:endParaRPr lang="en-US" sz="1800" dirty="0"/>
          </a:p>
        </p:txBody>
      </p:sp>
    </p:spTree>
    <p:extLst>
      <p:ext uri="{BB962C8B-B14F-4D97-AF65-F5344CB8AC3E}">
        <p14:creationId xmlns:p14="http://schemas.microsoft.com/office/powerpoint/2010/main" val="1902429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 xmlns:a16="http://schemas.microsoft.com/office/drawing/2014/main" id="{21CF8167-C5F4-664F-BDD9-F00BE2105ECD}"/>
              </a:ext>
            </a:extLst>
          </p:cNvPr>
          <p:cNvSpPr>
            <a:spLocks noGrp="1"/>
          </p:cNvSpPr>
          <p:nvPr>
            <p:ph type="title"/>
          </p:nvPr>
        </p:nvSpPr>
        <p:spPr/>
        <p:txBody>
          <a:bodyPr/>
          <a:lstStyle/>
          <a:p>
            <a:r>
              <a:rPr lang="en-US" altLang="en-US" b="1" dirty="0" smtClean="0"/>
              <a:t>EDRN and MCL Acknowledgements</a:t>
            </a:r>
            <a:endParaRPr lang="en-US" altLang="en-US" b="1" dirty="0"/>
          </a:p>
        </p:txBody>
      </p:sp>
      <p:sp>
        <p:nvSpPr>
          <p:cNvPr id="53250" name="Content Placeholder 4">
            <a:extLst>
              <a:ext uri="{FF2B5EF4-FFF2-40B4-BE49-F238E27FC236}">
                <a16:creationId xmlns="" xmlns:a16="http://schemas.microsoft.com/office/drawing/2014/main" id="{9F0E5AA5-F462-F146-A98F-370E1E09022A}"/>
              </a:ext>
            </a:extLst>
          </p:cNvPr>
          <p:cNvSpPr>
            <a:spLocks noGrp="1"/>
          </p:cNvSpPr>
          <p:nvPr>
            <p:ph idx="1"/>
          </p:nvPr>
        </p:nvSpPr>
        <p:spPr/>
        <p:txBody>
          <a:bodyPr/>
          <a:lstStyle/>
          <a:p>
            <a:r>
              <a:rPr lang="en-US" altLang="en-US" sz="2400" dirty="0"/>
              <a:t>Marc </a:t>
            </a:r>
            <a:r>
              <a:rPr lang="en-US" altLang="en-US" sz="2400" dirty="0" err="1"/>
              <a:t>Lenburg</a:t>
            </a:r>
            <a:r>
              <a:rPr lang="en-US" altLang="en-US" sz="2400" dirty="0"/>
              <a:t>, Boston University</a:t>
            </a:r>
          </a:p>
          <a:p>
            <a:r>
              <a:rPr lang="en-US" altLang="en-US" sz="2400" dirty="0" err="1"/>
              <a:t>Avi</a:t>
            </a:r>
            <a:r>
              <a:rPr lang="en-US" altLang="en-US" sz="2400" dirty="0"/>
              <a:t> </a:t>
            </a:r>
            <a:r>
              <a:rPr lang="en-US" altLang="en-US" sz="2400" dirty="0" err="1"/>
              <a:t>Spira</a:t>
            </a:r>
            <a:r>
              <a:rPr lang="en-US" altLang="en-US" sz="2400" dirty="0"/>
              <a:t>, Boston University</a:t>
            </a:r>
          </a:p>
          <a:p>
            <a:r>
              <a:rPr lang="en-US" altLang="en-US" sz="2400" dirty="0"/>
              <a:t>Sandy </a:t>
            </a:r>
            <a:r>
              <a:rPr lang="en-US" altLang="en-US" sz="2400" dirty="0" err="1"/>
              <a:t>Borowsky</a:t>
            </a:r>
            <a:r>
              <a:rPr lang="en-US" altLang="en-US" sz="2400" dirty="0"/>
              <a:t>, UC Davis</a:t>
            </a:r>
          </a:p>
          <a:p>
            <a:r>
              <a:rPr lang="en-US" altLang="en-US" sz="2400" dirty="0" err="1"/>
              <a:t>Anirban</a:t>
            </a:r>
            <a:r>
              <a:rPr lang="en-US" altLang="en-US" sz="2400" dirty="0"/>
              <a:t> Maitra, MD Anderson</a:t>
            </a:r>
          </a:p>
          <a:p>
            <a:r>
              <a:rPr lang="en-US" altLang="en-US" sz="2400" dirty="0"/>
              <a:t>Scott Pine, NIST/Stanford</a:t>
            </a:r>
          </a:p>
          <a:p>
            <a:r>
              <a:rPr lang="en-US" altLang="en-US" sz="2400" dirty="0"/>
              <a:t>Raja </a:t>
            </a:r>
            <a:r>
              <a:rPr lang="en-US" altLang="en-US" sz="2400" dirty="0" err="1"/>
              <a:t>Mazumber</a:t>
            </a:r>
            <a:r>
              <a:rPr lang="en-US" altLang="en-US" sz="2400" dirty="0"/>
              <a:t>, George Washington</a:t>
            </a:r>
          </a:p>
          <a:p>
            <a:r>
              <a:rPr lang="en-US" altLang="en-US" sz="2400" dirty="0"/>
              <a:t>Steve Skates, Harvard</a:t>
            </a:r>
          </a:p>
          <a:p>
            <a:r>
              <a:rPr lang="en-US" altLang="en-US" sz="2400" dirty="0"/>
              <a:t>Michael </a:t>
            </a:r>
            <a:r>
              <a:rPr lang="en-US" altLang="en-US" sz="2400" dirty="0" err="1"/>
              <a:t>Birrer</a:t>
            </a:r>
            <a:r>
              <a:rPr lang="en-US" altLang="en-US" sz="2400" dirty="0"/>
              <a:t>, MGH</a:t>
            </a:r>
          </a:p>
          <a:p>
            <a:r>
              <a:rPr lang="en-US" altLang="en-US" sz="2400" dirty="0"/>
              <a:t>Joel </a:t>
            </a:r>
            <a:r>
              <a:rPr lang="en-US" altLang="en-US" sz="2400" dirty="0" err="1"/>
              <a:t>Saltz</a:t>
            </a:r>
            <a:r>
              <a:rPr lang="en-US" altLang="en-US" sz="2400" dirty="0"/>
              <a:t>, Stony Brook</a:t>
            </a:r>
          </a:p>
          <a:p>
            <a:r>
              <a:rPr lang="en-US" altLang="en-US" sz="2400" dirty="0"/>
              <a:t>Gordon Harris, MGH</a:t>
            </a:r>
          </a:p>
          <a:p>
            <a:r>
              <a:rPr lang="en-US" altLang="en-US" sz="2400" dirty="0"/>
              <a:t>Chris Amos, </a:t>
            </a:r>
            <a:r>
              <a:rPr lang="en-US" altLang="en-US" sz="2400" dirty="0" smtClean="0"/>
              <a:t>Baylor</a:t>
            </a:r>
            <a:endParaRPr lang="en-US" altLang="en-US" sz="2400" dirty="0"/>
          </a:p>
          <a:p>
            <a:r>
              <a:rPr lang="en-US" altLang="en-US" sz="2400" dirty="0" err="1"/>
              <a:t>Ziding</a:t>
            </a:r>
            <a:r>
              <a:rPr lang="en-US" altLang="en-US" sz="2400" dirty="0"/>
              <a:t> Feng, MD Anderson</a:t>
            </a:r>
          </a:p>
          <a:p>
            <a:endParaRPr lang="en-US" altLang="en-US" dirty="0"/>
          </a:p>
        </p:txBody>
      </p:sp>
      <p:sp>
        <p:nvSpPr>
          <p:cNvPr id="53251" name="Date Placeholder 2">
            <a:extLst>
              <a:ext uri="{FF2B5EF4-FFF2-40B4-BE49-F238E27FC236}">
                <a16:creationId xmlns="" xmlns:a16="http://schemas.microsoft.com/office/drawing/2014/main" id="{138876BC-CE68-DD44-99F8-6393EC3F936B}"/>
              </a:ext>
            </a:extLst>
          </p:cNvPr>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F9768FF-556E-3A46-A7B2-A54EEDDEF16B}" type="datetime1">
              <a:rPr lang="en-US" altLang="en-US" sz="1200" smtClean="0">
                <a:solidFill>
                  <a:srgbClr val="606060"/>
                </a:solidFill>
              </a:rPr>
              <a:pPr>
                <a:spcBef>
                  <a:spcPct val="0"/>
                </a:spcBef>
                <a:buFontTx/>
                <a:buNone/>
              </a:pPr>
              <a:t>9/5/18</a:t>
            </a:fld>
            <a:endParaRPr lang="en-US" altLang="en-US" sz="1200">
              <a:solidFill>
                <a:srgbClr val="606060"/>
              </a:solidFill>
            </a:endParaRPr>
          </a:p>
        </p:txBody>
      </p:sp>
      <p:sp>
        <p:nvSpPr>
          <p:cNvPr id="53252" name="Slide Number Placeholder 3">
            <a:extLst>
              <a:ext uri="{FF2B5EF4-FFF2-40B4-BE49-F238E27FC236}">
                <a16:creationId xmlns="" xmlns:a16="http://schemas.microsoft.com/office/drawing/2014/main" id="{71609E23-285A-BA42-A4B0-BF15FE3CF3ED}"/>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4BF8A5A-0A0E-0B47-A030-48D3B975C40D}" type="slidenum">
              <a:rPr lang="en-US" altLang="en-US" sz="1200" smtClean="0">
                <a:solidFill>
                  <a:srgbClr val="606060"/>
                </a:solidFill>
              </a:rPr>
              <a:pPr>
                <a:spcBef>
                  <a:spcPct val="0"/>
                </a:spcBef>
                <a:buFontTx/>
                <a:buNone/>
              </a:pPr>
              <a:t>19</a:t>
            </a:fld>
            <a:endParaRPr lang="en-US" altLang="en-US" sz="1200">
              <a:solidFill>
                <a:srgbClr val="606060"/>
              </a:solidFill>
            </a:endParaRPr>
          </a:p>
        </p:txBody>
      </p:sp>
    </p:spTree>
    <p:extLst>
      <p:ext uri="{BB962C8B-B14F-4D97-AF65-F5344CB8AC3E}">
        <p14:creationId xmlns:p14="http://schemas.microsoft.com/office/powerpoint/2010/main" val="292509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lstStyle/>
          <a:p>
            <a:pPr>
              <a:buFont typeface="Arial"/>
              <a:buChar char="•"/>
            </a:pPr>
            <a:r>
              <a:rPr lang="en-US" sz="2400" b="0" dirty="0"/>
              <a:t>Overview of knowledge system framework</a:t>
            </a:r>
          </a:p>
          <a:p>
            <a:pPr marL="0" indent="0">
              <a:buNone/>
            </a:pPr>
            <a:endParaRPr lang="en-US" sz="2400" b="0" dirty="0"/>
          </a:p>
          <a:p>
            <a:pPr>
              <a:buFont typeface="Arial"/>
              <a:buChar char="•"/>
            </a:pPr>
            <a:r>
              <a:rPr lang="en-US" sz="2400" b="0" dirty="0"/>
              <a:t>Overview of public portal  </a:t>
            </a:r>
          </a:p>
          <a:p>
            <a:pPr marL="0" indent="0"/>
            <a:endParaRPr lang="en-US" sz="2400" b="0" dirty="0"/>
          </a:p>
          <a:p>
            <a:pPr>
              <a:buFont typeface="Arial"/>
              <a:buChar char="•"/>
            </a:pPr>
            <a:r>
              <a:rPr lang="en-US" sz="2400" b="0" dirty="0"/>
              <a:t>Biomarker Data and Value Added Databases  </a:t>
            </a:r>
          </a:p>
          <a:p>
            <a:pPr>
              <a:buFont typeface="Arial"/>
              <a:buChar char="•"/>
            </a:pPr>
            <a:endParaRPr lang="en-US" sz="2400" b="0" dirty="0"/>
          </a:p>
          <a:p>
            <a:pPr>
              <a:buFont typeface="Arial"/>
              <a:buChar char="•"/>
            </a:pPr>
            <a:r>
              <a:rPr lang="en-US" sz="2400" b="0" dirty="0"/>
              <a:t>Bioinformatics Applications and Data Pipelines</a:t>
            </a:r>
          </a:p>
          <a:p>
            <a:pPr marL="0" indent="0">
              <a:buNone/>
            </a:pPr>
            <a:endParaRPr lang="en-US" sz="2400" b="0" dirty="0"/>
          </a:p>
          <a:p>
            <a:pPr>
              <a:buFont typeface="Arial"/>
              <a:buChar char="•"/>
            </a:pPr>
            <a:r>
              <a:rPr lang="en-US" sz="2400" b="0" dirty="0"/>
              <a:t>Wrap up</a:t>
            </a:r>
          </a:p>
        </p:txBody>
      </p:sp>
    </p:spTree>
    <p:extLst>
      <p:ext uri="{BB962C8B-B14F-4D97-AF65-F5344CB8AC3E}">
        <p14:creationId xmlns:p14="http://schemas.microsoft.com/office/powerpoint/2010/main" val="1504527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480" y="1041495"/>
            <a:ext cx="8665076" cy="3429000"/>
          </a:xfrm>
        </p:spPr>
        <p:txBody>
          <a:bodyPr anchor="ctr"/>
          <a:lstStyle/>
          <a:p>
            <a:r>
              <a:rPr lang="en-US" dirty="0"/>
              <a:t>NCI Request for Information (RFI) </a:t>
            </a:r>
            <a:r>
              <a:rPr lang="en-US" sz="1500" dirty="0"/>
              <a:t/>
            </a:r>
            <a:br>
              <a:rPr lang="en-US" sz="1500" dirty="0"/>
            </a:br>
            <a:r>
              <a:rPr lang="en-US" sz="1500" dirty="0"/>
              <a:t/>
            </a:r>
            <a:br>
              <a:rPr lang="en-US" sz="1500" dirty="0"/>
            </a:br>
            <a:r>
              <a:rPr lang="en-US" b="1" dirty="0"/>
              <a:t>Input on Development of an NCI Cancer Biomarker Data Aggregator</a:t>
            </a:r>
            <a:br>
              <a:rPr lang="en-US" b="1" dirty="0"/>
            </a:br>
            <a:r>
              <a:rPr lang="en-US" b="1" dirty="0"/>
              <a:t/>
            </a:r>
            <a:br>
              <a:rPr lang="en-US" b="1" dirty="0"/>
            </a:br>
            <a:r>
              <a:rPr lang="en-US" sz="1800" dirty="0"/>
              <a:t>A</a:t>
            </a:r>
            <a:r>
              <a:rPr lang="en-US" sz="1800" b="1" dirty="0"/>
              <a:t> </a:t>
            </a:r>
            <a:r>
              <a:rPr lang="en-US" sz="1800" dirty="0"/>
              <a:t>federated data system that will provide access to</a:t>
            </a:r>
            <a:br>
              <a:rPr lang="en-US" sz="1800" dirty="0"/>
            </a:br>
            <a:r>
              <a:rPr lang="en-US" sz="1800" dirty="0"/>
              <a:t>relevant tools, services, and information on </a:t>
            </a:r>
            <a:br>
              <a:rPr lang="en-US" sz="1800" dirty="0"/>
            </a:br>
            <a:r>
              <a:rPr lang="en-US" sz="1800" dirty="0"/>
              <a:t>biomarkers with potential clinical utility </a:t>
            </a:r>
            <a:r>
              <a:rPr lang="en-US" sz="1500" dirty="0"/>
              <a:t/>
            </a:r>
            <a:br>
              <a:rPr lang="en-US" sz="1500" dirty="0"/>
            </a:br>
            <a:r>
              <a:rPr lang="en-US" sz="1500" dirty="0"/>
              <a:t/>
            </a:r>
            <a:br>
              <a:rPr lang="en-US" sz="1500" dirty="0"/>
            </a:br>
            <a:r>
              <a:rPr lang="en-US" sz="1500" dirty="0"/>
              <a:t/>
            </a:r>
            <a:br>
              <a:rPr lang="en-US" sz="1500" dirty="0"/>
            </a:br>
            <a:r>
              <a:rPr lang="en-US" sz="1500" dirty="0"/>
              <a:t>Response Date: October 20, 2018</a:t>
            </a:r>
            <a:br>
              <a:rPr lang="en-US" sz="1500" dirty="0"/>
            </a:br>
            <a:r>
              <a:rPr lang="en-US" sz="1500" dirty="0"/>
              <a:t/>
            </a:r>
            <a:br>
              <a:rPr lang="en-US" sz="1500" dirty="0"/>
            </a:br>
            <a:r>
              <a:rPr lang="en-US" sz="1500" dirty="0"/>
              <a:t>Notice Number: NOT-CA-18-095</a:t>
            </a:r>
            <a:br>
              <a:rPr lang="en-US" sz="1500" dirty="0"/>
            </a:br>
            <a:r>
              <a:rPr lang="en-US" sz="1200" dirty="0"/>
              <a:t>https://</a:t>
            </a:r>
            <a:r>
              <a:rPr lang="en-US" sz="1200" dirty="0" err="1"/>
              <a:t>grants.nih.gov</a:t>
            </a:r>
            <a:r>
              <a:rPr lang="en-US" sz="1200" dirty="0"/>
              <a:t>/grants/guide/notice-files/NOT-CA-18-095.html </a:t>
            </a:r>
            <a:br>
              <a:rPr lang="en-US" sz="1200" dirty="0"/>
            </a:br>
            <a:r>
              <a:rPr lang="en-US" sz="1200" dirty="0"/>
              <a:t>All responses must be submitted to </a:t>
            </a:r>
            <a:r>
              <a:rPr lang="en-US" sz="1200" dirty="0" err="1"/>
              <a:t>NCIIDCRFI@mail.nih.gov</a:t>
            </a:r>
            <a:r>
              <a:rPr lang="en-US" sz="1200" dirty="0"/>
              <a:t> by October 20, 2018</a:t>
            </a:r>
            <a:br>
              <a:rPr lang="en-US" sz="1200" dirty="0"/>
            </a:br>
            <a:endParaRPr lang="en-US" dirty="0"/>
          </a:p>
        </p:txBody>
      </p:sp>
    </p:spTree>
    <p:extLst>
      <p:ext uri="{BB962C8B-B14F-4D97-AF65-F5344CB8AC3E}">
        <p14:creationId xmlns:p14="http://schemas.microsoft.com/office/powerpoint/2010/main" val="130051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04800" y="381000"/>
            <a:ext cx="8534400" cy="381000"/>
          </a:xfrm>
        </p:spPr>
        <p:txBody>
          <a:bodyPr/>
          <a:lstStyle/>
          <a:p>
            <a:r>
              <a:rPr lang="en-US" b="1" dirty="0" smtClean="0">
                <a:latin typeface="Arial" charset="0"/>
                <a:ea typeface="ＭＳ Ｐゴシック" charset="0"/>
                <a:cs typeface="ＭＳ Ｐゴシック" charset="0"/>
              </a:rPr>
              <a:t>Informatics Center Acknowledgements</a:t>
            </a:r>
            <a:endParaRPr lang="en-US" sz="3200" b="1" dirty="0">
              <a:latin typeface="Arial" charset="0"/>
              <a:ea typeface="ＭＳ Ｐゴシック" charset="0"/>
              <a:cs typeface="ＭＳ Ｐゴシック" charset="0"/>
            </a:endParaRPr>
          </a:p>
        </p:txBody>
      </p:sp>
      <p:sp>
        <p:nvSpPr>
          <p:cNvPr id="5" name="Content Placeholder 19"/>
          <p:cNvSpPr txBox="1">
            <a:spLocks/>
          </p:cNvSpPr>
          <p:nvPr/>
        </p:nvSpPr>
        <p:spPr>
          <a:xfrm>
            <a:off x="120979" y="1371600"/>
            <a:ext cx="8991600" cy="2133600"/>
          </a:xfrm>
          <a:prstGeom prst="rect">
            <a:avLst/>
          </a:prstGeom>
        </p:spPr>
        <p:txBody>
          <a:bodyPr lIns="91431" tIns="45715" rIns="91431" bIns="45715"/>
          <a:lstStyle/>
          <a:p>
            <a:pPr marL="742950" lvl="1" indent="-285750" defTabSz="914309">
              <a:spcBef>
                <a:spcPct val="20000"/>
              </a:spcBef>
              <a:buFont typeface="Arial"/>
              <a:buChar char="•"/>
              <a:defRPr/>
            </a:pPr>
            <a:r>
              <a:rPr lang="en-US" sz="2400" kern="0" dirty="0">
                <a:latin typeface="+mn-lt"/>
              </a:rPr>
              <a:t>NCI</a:t>
            </a:r>
          </a:p>
          <a:p>
            <a:pPr marL="742950" lvl="1" indent="-285750" defTabSz="914309">
              <a:spcBef>
                <a:spcPct val="20000"/>
              </a:spcBef>
              <a:buFont typeface="Arial"/>
              <a:buChar char="•"/>
              <a:defRPr/>
            </a:pPr>
            <a:r>
              <a:rPr lang="en-US" sz="2400" kern="0" dirty="0">
                <a:latin typeface="+mn-lt"/>
              </a:rPr>
              <a:t>Dartmouth</a:t>
            </a:r>
          </a:p>
          <a:p>
            <a:pPr marL="742950" lvl="1" indent="-285750" defTabSz="914309">
              <a:spcBef>
                <a:spcPct val="20000"/>
              </a:spcBef>
              <a:buFont typeface="Arial"/>
              <a:buChar char="•"/>
              <a:defRPr/>
            </a:pPr>
            <a:r>
              <a:rPr lang="en-US" sz="2400" kern="0" dirty="0">
                <a:latin typeface="+mn-lt"/>
              </a:rPr>
              <a:t>Caltech</a:t>
            </a:r>
          </a:p>
          <a:p>
            <a:pPr marL="742950" lvl="1" indent="-285750" defTabSz="914309">
              <a:spcBef>
                <a:spcPct val="20000"/>
              </a:spcBef>
              <a:buFont typeface="Arial"/>
              <a:buChar char="•"/>
              <a:defRPr/>
            </a:pPr>
            <a:r>
              <a:rPr lang="en-US" sz="2400" kern="0" dirty="0">
                <a:latin typeface="+mn-lt"/>
              </a:rPr>
              <a:t>JPL</a:t>
            </a:r>
          </a:p>
        </p:txBody>
      </p:sp>
      <p:grpSp>
        <p:nvGrpSpPr>
          <p:cNvPr id="34819" name="Group 2"/>
          <p:cNvGrpSpPr>
            <a:grpSpLocks/>
          </p:cNvGrpSpPr>
          <p:nvPr/>
        </p:nvGrpSpPr>
        <p:grpSpPr bwMode="auto">
          <a:xfrm>
            <a:off x="-13741" y="4556203"/>
            <a:ext cx="1371600" cy="1436688"/>
            <a:chOff x="-76200" y="5029200"/>
            <a:chExt cx="1371600" cy="1437840"/>
          </a:xfrm>
        </p:grpSpPr>
        <p:pic>
          <p:nvPicPr>
            <p:cNvPr id="348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029200"/>
              <a:ext cx="685800" cy="96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49" name="TextBox 3"/>
            <p:cNvSpPr txBox="1">
              <a:spLocks noChangeArrowheads="1"/>
            </p:cNvSpPr>
            <p:nvPr/>
          </p:nvSpPr>
          <p:spPr bwMode="auto">
            <a:xfrm>
              <a:off x="-76200" y="5943600"/>
              <a:ext cx="1371600" cy="523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Dan </a:t>
              </a:r>
            </a:p>
            <a:p>
              <a:pPr algn="ctr" eaLnBrk="1" hangingPunct="1"/>
              <a:r>
                <a:rPr lang="en-US" sz="1400"/>
                <a:t>Crichton - PI</a:t>
              </a:r>
            </a:p>
          </p:txBody>
        </p:sp>
      </p:grpSp>
      <p:grpSp>
        <p:nvGrpSpPr>
          <p:cNvPr id="34820" name="Group 6"/>
          <p:cNvGrpSpPr>
            <a:grpSpLocks/>
          </p:cNvGrpSpPr>
          <p:nvPr/>
        </p:nvGrpSpPr>
        <p:grpSpPr bwMode="auto">
          <a:xfrm>
            <a:off x="2577059" y="4607003"/>
            <a:ext cx="1295400" cy="1601788"/>
            <a:chOff x="2514600" y="5080000"/>
            <a:chExt cx="1295400" cy="1602585"/>
          </a:xfrm>
        </p:grpSpPr>
        <p:pic>
          <p:nvPicPr>
            <p:cNvPr id="12" name="Picture 11" descr="Maureen.jpeg"/>
            <p:cNvPicPr>
              <a:picLocks noChangeAspect="1"/>
            </p:cNvPicPr>
            <p:nvPr/>
          </p:nvPicPr>
          <p:blipFill rotWithShape="1">
            <a:blip r:embed="rId4" cstate="email">
              <a:extLst>
                <a:ext uri="{28A0092B-C50C-407E-A947-70E740481C1C}">
                  <a14:useLocalDpi xmlns:a14="http://schemas.microsoft.com/office/drawing/2010/main"/>
                </a:ext>
              </a:extLst>
            </a:blip>
            <a:srcRect l="6666" r="9470"/>
            <a:stretch/>
          </p:blipFill>
          <p:spPr bwMode="auto">
            <a:xfrm>
              <a:off x="2852738" y="5080000"/>
              <a:ext cx="619125" cy="859265"/>
            </a:xfrm>
            <a:prstGeom prst="rect">
              <a:avLst/>
            </a:prstGeom>
          </p:spPr>
          <p:style>
            <a:lnRef idx="2">
              <a:schemeClr val="dk1"/>
            </a:lnRef>
            <a:fillRef idx="1">
              <a:schemeClr val="lt1"/>
            </a:fillRef>
            <a:effectRef idx="0">
              <a:schemeClr val="dk1"/>
            </a:effectRef>
            <a:fontRef idx="minor">
              <a:schemeClr val="dk1"/>
            </a:fontRef>
          </p:style>
        </p:pic>
        <p:sp>
          <p:nvSpPr>
            <p:cNvPr id="34847" name="TextBox 4"/>
            <p:cNvSpPr txBox="1">
              <a:spLocks noChangeArrowheads="1"/>
            </p:cNvSpPr>
            <p:nvPr/>
          </p:nvSpPr>
          <p:spPr bwMode="auto">
            <a:xfrm>
              <a:off x="2514600" y="5943600"/>
              <a:ext cx="1295400" cy="738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dirty="0"/>
                <a:t>Maureen Colbert</a:t>
              </a:r>
            </a:p>
            <a:p>
              <a:pPr algn="ctr" eaLnBrk="1" hangingPunct="1"/>
              <a:r>
                <a:rPr lang="en-US" sz="1400" dirty="0"/>
                <a:t>(Dartmouth)</a:t>
              </a:r>
            </a:p>
          </p:txBody>
        </p:sp>
      </p:grpSp>
      <p:grpSp>
        <p:nvGrpSpPr>
          <p:cNvPr id="34821" name="Group 5"/>
          <p:cNvGrpSpPr>
            <a:grpSpLocks/>
          </p:cNvGrpSpPr>
          <p:nvPr/>
        </p:nvGrpSpPr>
        <p:grpSpPr bwMode="auto">
          <a:xfrm>
            <a:off x="1891259" y="4616528"/>
            <a:ext cx="1143000" cy="1376363"/>
            <a:chOff x="1828800" y="5090319"/>
            <a:chExt cx="1143000" cy="1376422"/>
          </a:xfrm>
        </p:grpSpPr>
        <p:pic>
          <p:nvPicPr>
            <p:cNvPr id="34844" name="Picture 25" descr="photo-6.jpg"/>
            <p:cNvPicPr>
              <a:picLocks noChangeAspect="1"/>
            </p:cNvPicPr>
            <p:nvPr/>
          </p:nvPicPr>
          <p:blipFill>
            <a:blip r:embed="rId5">
              <a:extLst>
                <a:ext uri="{28A0092B-C50C-407E-A947-70E740481C1C}">
                  <a14:useLocalDpi xmlns:a14="http://schemas.microsoft.com/office/drawing/2010/main" val="0"/>
                </a:ext>
              </a:extLst>
            </a:blip>
            <a:srcRect l="14404" r="9845"/>
            <a:stretch>
              <a:fillRect/>
            </a:stretch>
          </p:blipFill>
          <p:spPr bwMode="auto">
            <a:xfrm>
              <a:off x="2082829" y="5090319"/>
              <a:ext cx="634942" cy="83820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4845" name="TextBox 6"/>
            <p:cNvSpPr txBox="1">
              <a:spLocks noChangeArrowheads="1"/>
            </p:cNvSpPr>
            <p:nvPr/>
          </p:nvSpPr>
          <p:spPr bwMode="auto">
            <a:xfrm>
              <a:off x="1828800" y="5943600"/>
              <a:ext cx="1143000" cy="523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Luca Cinquini</a:t>
              </a:r>
            </a:p>
          </p:txBody>
        </p:sp>
      </p:grpSp>
      <p:grpSp>
        <p:nvGrpSpPr>
          <p:cNvPr id="34822" name="Group 3"/>
          <p:cNvGrpSpPr>
            <a:grpSpLocks/>
          </p:cNvGrpSpPr>
          <p:nvPr/>
        </p:nvGrpSpPr>
        <p:grpSpPr bwMode="auto">
          <a:xfrm>
            <a:off x="976859" y="4616528"/>
            <a:ext cx="1295400" cy="1592263"/>
            <a:chOff x="914400" y="5090320"/>
            <a:chExt cx="1295400" cy="1591918"/>
          </a:xfrm>
        </p:grpSpPr>
        <p:pic>
          <p:nvPicPr>
            <p:cNvPr id="15" name="Picture 14" descr="Kristen.jpeg"/>
            <p:cNvPicPr>
              <a:picLocks noChangeAspect="1"/>
            </p:cNvPicPr>
            <p:nvPr/>
          </p:nvPicPr>
          <p:blipFill rotWithShape="1">
            <a:blip r:embed="rId6" cstate="email">
              <a:extLst>
                <a:ext uri="{28A0092B-C50C-407E-A947-70E740481C1C}">
                  <a14:useLocalDpi xmlns:a14="http://schemas.microsoft.com/office/drawing/2010/main"/>
                </a:ext>
              </a:extLst>
            </a:blip>
            <a:srcRect r="11255"/>
            <a:stretch/>
          </p:blipFill>
          <p:spPr>
            <a:xfrm>
              <a:off x="1214438" y="5090320"/>
              <a:ext cx="695325" cy="838018"/>
            </a:xfrm>
            <a:prstGeom prst="rect">
              <a:avLst/>
            </a:prstGeom>
          </p:spPr>
          <p:style>
            <a:lnRef idx="2">
              <a:schemeClr val="dk1"/>
            </a:lnRef>
            <a:fillRef idx="1">
              <a:schemeClr val="lt1"/>
            </a:fillRef>
            <a:effectRef idx="0">
              <a:schemeClr val="dk1"/>
            </a:effectRef>
            <a:fontRef idx="minor">
              <a:schemeClr val="dk1"/>
            </a:fontRef>
          </p:style>
        </p:pic>
        <p:sp>
          <p:nvSpPr>
            <p:cNvPr id="34843" name="TextBox 2"/>
            <p:cNvSpPr txBox="1">
              <a:spLocks noChangeArrowheads="1"/>
            </p:cNvSpPr>
            <p:nvPr/>
          </p:nvSpPr>
          <p:spPr bwMode="auto">
            <a:xfrm>
              <a:off x="914400" y="5943600"/>
              <a:ext cx="1295400" cy="73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Kristen Anton</a:t>
              </a:r>
            </a:p>
            <a:p>
              <a:pPr algn="ctr" eaLnBrk="1" hangingPunct="1"/>
              <a:r>
                <a:rPr lang="en-US" sz="1400"/>
                <a:t>(Dartmouth)</a:t>
              </a:r>
            </a:p>
          </p:txBody>
        </p:sp>
      </p:grpSp>
      <p:grpSp>
        <p:nvGrpSpPr>
          <p:cNvPr id="34823" name="Group 7"/>
          <p:cNvGrpSpPr>
            <a:grpSpLocks/>
          </p:cNvGrpSpPr>
          <p:nvPr/>
        </p:nvGrpSpPr>
        <p:grpSpPr bwMode="auto">
          <a:xfrm>
            <a:off x="3720059" y="4591128"/>
            <a:ext cx="990600" cy="1401763"/>
            <a:chOff x="3657600" y="5064919"/>
            <a:chExt cx="990600" cy="1401823"/>
          </a:xfrm>
        </p:grpSpPr>
        <p:pic>
          <p:nvPicPr>
            <p:cNvPr id="34840" name="Picture 1" descr="sean-kelly.jpg"/>
            <p:cNvPicPr>
              <a:picLocks noChangeAspect="1"/>
            </p:cNvPicPr>
            <p:nvPr/>
          </p:nvPicPr>
          <p:blipFill>
            <a:blip r:embed="rId7">
              <a:extLst>
                <a:ext uri="{28A0092B-C50C-407E-A947-70E740481C1C}">
                  <a14:useLocalDpi xmlns:a14="http://schemas.microsoft.com/office/drawing/2010/main" val="0"/>
                </a:ext>
              </a:extLst>
            </a:blip>
            <a:srcRect l="9572" r="13306"/>
            <a:stretch>
              <a:fillRect/>
            </a:stretch>
          </p:blipFill>
          <p:spPr bwMode="auto">
            <a:xfrm>
              <a:off x="3780707" y="5064919"/>
              <a:ext cx="744386" cy="889000"/>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4841" name="TextBox 7"/>
            <p:cNvSpPr txBox="1">
              <a:spLocks noChangeArrowheads="1"/>
            </p:cNvSpPr>
            <p:nvPr/>
          </p:nvSpPr>
          <p:spPr bwMode="auto">
            <a:xfrm>
              <a:off x="3657600" y="5943600"/>
              <a:ext cx="990600" cy="523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Sean Kelly</a:t>
              </a:r>
            </a:p>
          </p:txBody>
        </p:sp>
      </p:grpSp>
      <p:grpSp>
        <p:nvGrpSpPr>
          <p:cNvPr id="34824" name="Group 18431"/>
          <p:cNvGrpSpPr>
            <a:grpSpLocks/>
          </p:cNvGrpSpPr>
          <p:nvPr/>
        </p:nvGrpSpPr>
        <p:grpSpPr bwMode="auto">
          <a:xfrm>
            <a:off x="4253459" y="4587953"/>
            <a:ext cx="1828800" cy="1620838"/>
            <a:chOff x="4038600" y="4985948"/>
            <a:chExt cx="1828800" cy="1619916"/>
          </a:xfrm>
        </p:grpSpPr>
        <p:pic>
          <p:nvPicPr>
            <p:cNvPr id="34838" name="Picture 2" descr="fuchs-pictur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6018" y="4985948"/>
              <a:ext cx="753964" cy="894542"/>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4839" name="TextBox 8"/>
            <p:cNvSpPr txBox="1">
              <a:spLocks noChangeArrowheads="1"/>
            </p:cNvSpPr>
            <p:nvPr/>
          </p:nvSpPr>
          <p:spPr bwMode="auto">
            <a:xfrm>
              <a:off x="4038600" y="5867400"/>
              <a:ext cx="1828800" cy="738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Thomas </a:t>
              </a:r>
            </a:p>
            <a:p>
              <a:pPr algn="ctr" eaLnBrk="1" hangingPunct="1"/>
              <a:r>
                <a:rPr lang="en-US" sz="1400"/>
                <a:t>Fuchs</a:t>
              </a:r>
            </a:p>
            <a:p>
              <a:pPr algn="ctr" eaLnBrk="1" hangingPunct="1"/>
              <a:r>
                <a:rPr lang="en-US" sz="1400"/>
                <a:t>(Sloan Kettering)</a:t>
              </a:r>
            </a:p>
          </p:txBody>
        </p:sp>
      </p:grpSp>
      <p:grpSp>
        <p:nvGrpSpPr>
          <p:cNvPr id="34825" name="Group 29"/>
          <p:cNvGrpSpPr>
            <a:grpSpLocks/>
          </p:cNvGrpSpPr>
          <p:nvPr/>
        </p:nvGrpSpPr>
        <p:grpSpPr bwMode="auto">
          <a:xfrm>
            <a:off x="7072859" y="4622878"/>
            <a:ext cx="1371600" cy="1370013"/>
            <a:chOff x="6629400" y="5096669"/>
            <a:chExt cx="1371600" cy="1370071"/>
          </a:xfrm>
        </p:grpSpPr>
        <p:pic>
          <p:nvPicPr>
            <p:cNvPr id="17" name="Picture 16" descr="Mattmann.jpe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6962775" y="5096669"/>
              <a:ext cx="704850" cy="825535"/>
            </a:xfrm>
            <a:prstGeom prst="rect">
              <a:avLst/>
            </a:prstGeom>
          </p:spPr>
          <p:style>
            <a:lnRef idx="2">
              <a:schemeClr val="dk1"/>
            </a:lnRef>
            <a:fillRef idx="1">
              <a:schemeClr val="lt1"/>
            </a:fillRef>
            <a:effectRef idx="0">
              <a:schemeClr val="dk1"/>
            </a:effectRef>
            <a:fontRef idx="minor">
              <a:schemeClr val="dk1"/>
            </a:fontRef>
          </p:style>
        </p:pic>
        <p:sp>
          <p:nvSpPr>
            <p:cNvPr id="34837" name="TextBox 8"/>
            <p:cNvSpPr txBox="1">
              <a:spLocks noChangeArrowheads="1"/>
            </p:cNvSpPr>
            <p:nvPr/>
          </p:nvSpPr>
          <p:spPr bwMode="auto">
            <a:xfrm>
              <a:off x="6629400" y="5943600"/>
              <a:ext cx="1371600" cy="52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Chris Mattmann</a:t>
              </a:r>
            </a:p>
          </p:txBody>
        </p:sp>
      </p:grpSp>
      <p:grpSp>
        <p:nvGrpSpPr>
          <p:cNvPr id="34826" name="Group 28"/>
          <p:cNvGrpSpPr>
            <a:grpSpLocks/>
          </p:cNvGrpSpPr>
          <p:nvPr/>
        </p:nvGrpSpPr>
        <p:grpSpPr bwMode="auto">
          <a:xfrm>
            <a:off x="5396459" y="4613353"/>
            <a:ext cx="1295400" cy="1379538"/>
            <a:chOff x="5334000" y="5087144"/>
            <a:chExt cx="1295400" cy="1379597"/>
          </a:xfrm>
        </p:grpSpPr>
        <p:pic>
          <p:nvPicPr>
            <p:cNvPr id="14" name="Picture 13" descr="NG-Photo.jpeg"/>
            <p:cNvPicPr>
              <a:picLocks noChangeAspect="1"/>
            </p:cNvPicPr>
            <p:nvPr/>
          </p:nvPicPr>
          <p:blipFill rotWithShape="1">
            <a:blip r:embed="rId10" cstate="email">
              <a:extLst>
                <a:ext uri="{28A0092B-C50C-407E-A947-70E740481C1C}">
                  <a14:useLocalDpi xmlns:a14="http://schemas.microsoft.com/office/drawing/2010/main"/>
                </a:ext>
              </a:extLst>
            </a:blip>
            <a:srcRect l="10951" r="6535"/>
            <a:stretch/>
          </p:blipFill>
          <p:spPr bwMode="auto">
            <a:xfrm flipH="1">
              <a:off x="5672138" y="5087144"/>
              <a:ext cx="619125" cy="844586"/>
            </a:xfrm>
            <a:prstGeom prst="rect">
              <a:avLst/>
            </a:prstGeom>
            <a:ln/>
          </p:spPr>
          <p:style>
            <a:lnRef idx="2">
              <a:schemeClr val="dk1"/>
            </a:lnRef>
            <a:fillRef idx="1">
              <a:schemeClr val="lt1"/>
            </a:fillRef>
            <a:effectRef idx="0">
              <a:schemeClr val="dk1"/>
            </a:effectRef>
            <a:fontRef idx="minor">
              <a:schemeClr val="dk1"/>
            </a:fontRef>
          </p:style>
        </p:pic>
        <p:sp>
          <p:nvSpPr>
            <p:cNvPr id="34835" name="TextBox 1"/>
            <p:cNvSpPr txBox="1">
              <a:spLocks noChangeArrowheads="1"/>
            </p:cNvSpPr>
            <p:nvPr/>
          </p:nvSpPr>
          <p:spPr bwMode="auto">
            <a:xfrm>
              <a:off x="5334000" y="5943600"/>
              <a:ext cx="1295400" cy="523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Heather Kincaid</a:t>
              </a:r>
            </a:p>
          </p:txBody>
        </p:sp>
      </p:grpSp>
      <p:grpSp>
        <p:nvGrpSpPr>
          <p:cNvPr id="34827" name="Group 30"/>
          <p:cNvGrpSpPr>
            <a:grpSpLocks/>
          </p:cNvGrpSpPr>
          <p:nvPr/>
        </p:nvGrpSpPr>
        <p:grpSpPr bwMode="auto">
          <a:xfrm>
            <a:off x="7987259" y="4610178"/>
            <a:ext cx="1447800" cy="1382713"/>
            <a:chOff x="7924800" y="5084257"/>
            <a:chExt cx="1447800" cy="1382176"/>
          </a:xfrm>
        </p:grpSpPr>
        <p:pic>
          <p:nvPicPr>
            <p:cNvPr id="34832" name="Picture 1" descr="ashish-picture.jpg"/>
            <p:cNvPicPr>
              <a:picLocks noChangeAspect="1"/>
            </p:cNvPicPr>
            <p:nvPr/>
          </p:nvPicPr>
          <p:blipFill>
            <a:blip r:embed="rId11">
              <a:extLst>
                <a:ext uri="{28A0092B-C50C-407E-A947-70E740481C1C}">
                  <a14:useLocalDpi xmlns:a14="http://schemas.microsoft.com/office/drawing/2010/main" val="0"/>
                </a:ext>
              </a:extLst>
            </a:blip>
            <a:srcRect l="7468" r="19830"/>
            <a:stretch>
              <a:fillRect/>
            </a:stretch>
          </p:blipFill>
          <p:spPr bwMode="auto">
            <a:xfrm>
              <a:off x="8281102" y="5084257"/>
              <a:ext cx="735196" cy="850325"/>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4833" name="TextBox 8"/>
            <p:cNvSpPr txBox="1">
              <a:spLocks noChangeArrowheads="1"/>
            </p:cNvSpPr>
            <p:nvPr/>
          </p:nvSpPr>
          <p:spPr bwMode="auto">
            <a:xfrm>
              <a:off x="7924800" y="5943600"/>
              <a:ext cx="1447800" cy="522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Ashish Mahabal</a:t>
              </a:r>
            </a:p>
          </p:txBody>
        </p:sp>
      </p:grpSp>
      <p:sp>
        <p:nvSpPr>
          <p:cNvPr id="34828" name="TextBox 18433"/>
          <p:cNvSpPr txBox="1">
            <a:spLocks noChangeArrowheads="1"/>
          </p:cNvSpPr>
          <p:nvPr/>
        </p:nvSpPr>
        <p:spPr bwMode="auto">
          <a:xfrm>
            <a:off x="214859" y="4091066"/>
            <a:ext cx="37957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a:t>JPL Informatics Center Team:</a:t>
            </a:r>
          </a:p>
        </p:txBody>
      </p:sp>
      <p:grpSp>
        <p:nvGrpSpPr>
          <p:cNvPr id="34829" name="Group 18440"/>
          <p:cNvGrpSpPr>
            <a:grpSpLocks/>
          </p:cNvGrpSpPr>
          <p:nvPr/>
        </p:nvGrpSpPr>
        <p:grpSpPr bwMode="auto">
          <a:xfrm>
            <a:off x="6477547" y="4592716"/>
            <a:ext cx="823912" cy="1400175"/>
            <a:chOff x="6338887" y="5073058"/>
            <a:chExt cx="823913" cy="1401120"/>
          </a:xfrm>
        </p:grpSpPr>
        <p:sp>
          <p:nvSpPr>
            <p:cNvPr id="34830" name="TextBox 9"/>
            <p:cNvSpPr txBox="1">
              <a:spLocks noChangeArrowheads="1"/>
            </p:cNvSpPr>
            <p:nvPr/>
          </p:nvSpPr>
          <p:spPr bwMode="auto">
            <a:xfrm>
              <a:off x="6338887" y="5950803"/>
              <a:ext cx="823913" cy="52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t>David Liu</a:t>
              </a:r>
            </a:p>
          </p:txBody>
        </p:sp>
        <p:pic>
          <p:nvPicPr>
            <p:cNvPr id="34831" name="Picture 18439" descr="David.jpeg"/>
            <p:cNvPicPr>
              <a:picLocks noChangeAspect="1"/>
            </p:cNvPicPr>
            <p:nvPr/>
          </p:nvPicPr>
          <p:blipFill>
            <a:blip r:embed="rId12">
              <a:extLst>
                <a:ext uri="{28A0092B-C50C-407E-A947-70E740481C1C}">
                  <a14:useLocalDpi xmlns:a14="http://schemas.microsoft.com/office/drawing/2010/main" val="0"/>
                </a:ext>
              </a:extLst>
            </a:blip>
            <a:srcRect l="5722" t="9573" r="15071" b="6369"/>
            <a:stretch>
              <a:fillRect/>
            </a:stretch>
          </p:blipFill>
          <p:spPr bwMode="auto">
            <a:xfrm rot="5400000">
              <a:off x="6279293" y="5169283"/>
              <a:ext cx="943101" cy="7506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70377315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713197" y="201235"/>
            <a:ext cx="8394577" cy="911225"/>
          </a:xfrm>
        </p:spPr>
        <p:txBody>
          <a:bodyPr>
            <a:normAutofit fontScale="90000"/>
          </a:bodyPr>
          <a:lstStyle/>
          <a:p>
            <a:pPr algn="l">
              <a:defRPr/>
            </a:pPr>
            <a:r>
              <a:rPr lang="en-US" sz="3100" b="1" dirty="0" smtClean="0">
                <a:solidFill>
                  <a:schemeClr val="tx2">
                    <a:lumMod val="75000"/>
                  </a:schemeClr>
                </a:solidFill>
              </a:rPr>
              <a:t>NCI/JPL Informatics Collaboration: </a:t>
            </a:r>
            <a:r>
              <a:rPr lang="en-US" sz="2800" dirty="0" smtClean="0">
                <a:solidFill>
                  <a:schemeClr val="tx2">
                    <a:lumMod val="75000"/>
                  </a:schemeClr>
                </a:solidFill>
              </a:rPr>
              <a:t>Crossing </a:t>
            </a:r>
            <a:r>
              <a:rPr lang="en-US" sz="2800" dirty="0">
                <a:solidFill>
                  <a:schemeClr val="tx2">
                    <a:lumMod val="75000"/>
                  </a:schemeClr>
                </a:solidFill>
              </a:rPr>
              <a:t>Disciplines to Support Scientific Research</a:t>
            </a:r>
          </a:p>
        </p:txBody>
      </p:sp>
      <p:sp>
        <p:nvSpPr>
          <p:cNvPr id="22530" name="Content Placeholder 19"/>
          <p:cNvSpPr txBox="1">
            <a:spLocks/>
          </p:cNvSpPr>
          <p:nvPr/>
        </p:nvSpPr>
        <p:spPr bwMode="auto">
          <a:xfrm>
            <a:off x="261938" y="1511300"/>
            <a:ext cx="53086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lstStyle>
            <a:lvl1pPr marL="341313" indent="-341313" defTabSz="912813">
              <a:spcBef>
                <a:spcPct val="20000"/>
              </a:spcBef>
              <a:buChar char="•"/>
              <a:defRPr sz="3200">
                <a:solidFill>
                  <a:schemeClr val="tx1"/>
                </a:solidFill>
                <a:latin typeface="Arial" charset="0"/>
                <a:ea typeface="ＭＳ Ｐゴシック" charset="-128"/>
              </a:defRPr>
            </a:lvl1pPr>
            <a:lvl2pPr marL="798513" indent="-341313" defTabSz="912813">
              <a:spcBef>
                <a:spcPct val="20000"/>
              </a:spcBef>
              <a:buChar char="–"/>
              <a:defRPr sz="2800">
                <a:solidFill>
                  <a:schemeClr val="tx1"/>
                </a:solidFill>
                <a:latin typeface="Arial" charset="0"/>
                <a:ea typeface="ＭＳ Ｐゴシック" charset="-128"/>
              </a:defRPr>
            </a:lvl2pPr>
            <a:lvl3pPr marL="1143000" indent="-228600" defTabSz="912813">
              <a:spcBef>
                <a:spcPct val="20000"/>
              </a:spcBef>
              <a:buChar char="•"/>
              <a:defRPr sz="2400">
                <a:solidFill>
                  <a:schemeClr val="tx1"/>
                </a:solidFill>
                <a:latin typeface="Arial" charset="0"/>
                <a:ea typeface="ＭＳ Ｐゴシック" charset="-128"/>
              </a:defRPr>
            </a:lvl3pPr>
            <a:lvl4pPr marL="1600200" indent="-228600" defTabSz="912813">
              <a:spcBef>
                <a:spcPct val="20000"/>
              </a:spcBef>
              <a:buChar char="–"/>
              <a:defRPr sz="2000">
                <a:solidFill>
                  <a:schemeClr val="tx1"/>
                </a:solidFill>
                <a:latin typeface="Arial" charset="0"/>
                <a:ea typeface="ＭＳ Ｐゴシック" charset="-128"/>
              </a:defRPr>
            </a:lvl4pPr>
            <a:lvl5pPr marL="2057400" indent="-228600" defTabSz="912813">
              <a:spcBef>
                <a:spcPct val="20000"/>
              </a:spcBef>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Arial" charset="0"/>
                <a:ea typeface="ＭＳ Ｐゴシック" charset="-128"/>
              </a:defRPr>
            </a:lvl9pPr>
          </a:lstStyle>
          <a:p>
            <a:pPr>
              <a:buFont typeface="Wingdings" charset="2"/>
              <a:buChar char="§"/>
            </a:pPr>
            <a:r>
              <a:rPr lang="en-US" altLang="x-none" sz="2000" dirty="0"/>
              <a:t>Development of an advanced Knowledge System to </a:t>
            </a:r>
            <a:r>
              <a:rPr lang="en-US" altLang="x-none" sz="2000" i="1" dirty="0"/>
              <a:t>capture</a:t>
            </a:r>
            <a:r>
              <a:rPr lang="en-US" altLang="x-none" sz="2000" dirty="0"/>
              <a:t>, process, </a:t>
            </a:r>
            <a:r>
              <a:rPr lang="en-US" altLang="x-none" sz="2000" i="1" dirty="0"/>
              <a:t>share</a:t>
            </a:r>
            <a:r>
              <a:rPr lang="en-US" altLang="x-none" sz="2000" dirty="0"/>
              <a:t> and support </a:t>
            </a:r>
            <a:r>
              <a:rPr lang="en-US" altLang="x-none" sz="2000" i="1" dirty="0"/>
              <a:t>reproducible analysis </a:t>
            </a:r>
            <a:r>
              <a:rPr lang="en-US" altLang="x-none" sz="2000" dirty="0"/>
              <a:t>for biomarker research</a:t>
            </a:r>
          </a:p>
          <a:p>
            <a:pPr lvl="1">
              <a:buFont typeface="Wingdings" charset="2"/>
              <a:buChar char="§"/>
            </a:pPr>
            <a:r>
              <a:rPr lang="en-US" altLang="x-none" sz="2000" dirty="0"/>
              <a:t>Genomics, Proteomics, Imaging, </a:t>
            </a:r>
            <a:r>
              <a:rPr lang="en-US" altLang="x-none" sz="2000" dirty="0" err="1"/>
              <a:t>etc</a:t>
            </a:r>
            <a:r>
              <a:rPr lang="en-US" altLang="x-none" sz="2000" dirty="0"/>
              <a:t> data types of data</a:t>
            </a:r>
            <a:endParaRPr lang="en-US" altLang="x-none" sz="1400" dirty="0"/>
          </a:p>
          <a:p>
            <a:pPr lvl="1">
              <a:buFont typeface="Wingdings" charset="2"/>
              <a:buChar char="§"/>
            </a:pPr>
            <a:endParaRPr lang="en-US" altLang="x-none" sz="900" dirty="0"/>
          </a:p>
          <a:p>
            <a:pPr>
              <a:buFont typeface="Wingdings" charset="2"/>
              <a:buChar char="§"/>
            </a:pPr>
            <a:r>
              <a:rPr lang="en-US" altLang="x-none" sz="2000" dirty="0"/>
              <a:t>NASA-NCI partnership, leveraging informatics and data science technologies from planetary and Earth science</a:t>
            </a:r>
          </a:p>
          <a:p>
            <a:pPr lvl="1">
              <a:buFont typeface="Wingdings" charset="2"/>
              <a:buChar char="§"/>
            </a:pPr>
            <a:r>
              <a:rPr lang="en-US" altLang="x-none" sz="1800" dirty="0"/>
              <a:t>Reproducible, Big Data Systems for exploring the universe</a:t>
            </a:r>
          </a:p>
          <a:p>
            <a:pPr lvl="1">
              <a:buFont typeface="Wingdings" charset="2"/>
              <a:buChar char="§"/>
            </a:pPr>
            <a:r>
              <a:rPr lang="en-US" altLang="x-none" sz="1800" dirty="0"/>
              <a:t>Software and data science methodology transfer based on open source Apache Object Oriented Data Technology developed at JPL</a:t>
            </a:r>
            <a:endParaRPr lang="en-US" altLang="x-none" sz="1200" dirty="0"/>
          </a:p>
        </p:txBody>
      </p:sp>
      <p:pic>
        <p:nvPicPr>
          <p:cNvPr id="22531" name="Picture 4" descr="35244 P06-33E4 BCH UDB x40.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03675"/>
            <a:ext cx="2217738" cy="167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2" name="Picture 1" descr="NC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1358900"/>
            <a:ext cx="1470025" cy="90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2" descr="jp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0563" y="1487488"/>
            <a:ext cx="1997075"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4" name="Slide Number Placeholder 5"/>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299BCD3-00FD-624C-9B21-FAC76F013434}" type="slidenum">
              <a:rPr lang="en-US" altLang="x-none" sz="1200">
                <a:solidFill>
                  <a:srgbClr val="606060"/>
                </a:solidFill>
              </a:rPr>
              <a:pPr>
                <a:spcBef>
                  <a:spcPct val="0"/>
                </a:spcBef>
                <a:buFontTx/>
                <a:buNone/>
              </a:pPr>
              <a:t>3</a:t>
            </a:fld>
            <a:endParaRPr lang="en-US" altLang="x-none" sz="1200">
              <a:solidFill>
                <a:srgbClr val="606060"/>
              </a:solidFill>
            </a:endParaRPr>
          </a:p>
        </p:txBody>
      </p:sp>
      <p:pic>
        <p:nvPicPr>
          <p:cNvPr id="22535" name="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5743575"/>
            <a:ext cx="1870075" cy="83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22536" name="Picture 8" descr="PIA13746-1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84850" y="2344738"/>
            <a:ext cx="2986088" cy="165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689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963"/>
            <a:ext cx="8763000" cy="1371601"/>
          </a:xfrm>
        </p:spPr>
        <p:txBody>
          <a:bodyPr/>
          <a:lstStyle/>
          <a:p>
            <a:pPr marL="342900" lvl="0" indent="-342900" algn="ctr">
              <a:spcBef>
                <a:spcPct val="20000"/>
              </a:spcBef>
              <a:defRPr/>
            </a:pPr>
            <a:r>
              <a:rPr lang="en-US" b="1" dirty="0">
                <a:solidFill>
                  <a:schemeClr val="tx1"/>
                </a:solidFill>
              </a:rPr>
              <a:t>Development of a Knowledge System to </a:t>
            </a:r>
            <a:r>
              <a:rPr lang="en-US" b="1" i="1" dirty="0">
                <a:solidFill>
                  <a:schemeClr val="tx1"/>
                </a:solidFill>
              </a:rPr>
              <a:t>capture</a:t>
            </a:r>
            <a:r>
              <a:rPr lang="en-US" b="1" dirty="0">
                <a:solidFill>
                  <a:schemeClr val="tx1"/>
                </a:solidFill>
              </a:rPr>
              <a:t> and </a:t>
            </a:r>
            <a:r>
              <a:rPr lang="en-US" b="1" i="1" dirty="0">
                <a:solidFill>
                  <a:schemeClr val="tx1"/>
                </a:solidFill>
              </a:rPr>
              <a:t>share</a:t>
            </a:r>
            <a:r>
              <a:rPr lang="en-US" b="1" dirty="0">
                <a:solidFill>
                  <a:schemeClr val="tx1"/>
                </a:solidFill>
              </a:rPr>
              <a:t> biomarker data results</a:t>
            </a:r>
          </a:p>
        </p:txBody>
      </p:sp>
      <p:sp>
        <p:nvSpPr>
          <p:cNvPr id="6" name="Content Placeholder 2"/>
          <p:cNvSpPr txBox="1">
            <a:spLocks/>
          </p:cNvSpPr>
          <p:nvPr/>
        </p:nvSpPr>
        <p:spPr bwMode="auto">
          <a:xfrm>
            <a:off x="0" y="1905000"/>
            <a:ext cx="5334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Char char="•"/>
              <a:defRPr>
                <a:solidFill>
                  <a:schemeClr val="tx1"/>
                </a:solidFill>
                <a:latin typeface="+mn-lt"/>
              </a:defRPr>
            </a:lvl2pPr>
            <a:lvl3pPr marL="1143000" indent="-228600" algn="l" rtl="0" eaLnBrk="0" fontAlgn="base" hangingPunct="0">
              <a:spcBef>
                <a:spcPct val="20000"/>
              </a:spcBef>
              <a:spcAft>
                <a:spcPct val="0"/>
              </a:spcAft>
              <a:buClr>
                <a:srgbClr val="003399"/>
              </a:buClr>
              <a:buChar char="•"/>
              <a:defRPr>
                <a:solidFill>
                  <a:schemeClr val="tx1"/>
                </a:solidFill>
                <a:latin typeface="+mn-lt"/>
              </a:defRPr>
            </a:lvl3pPr>
            <a:lvl4pPr marL="1600200" indent="-228600" algn="l" rtl="0" eaLnBrk="0" fontAlgn="base" hangingPunct="0">
              <a:spcBef>
                <a:spcPct val="20000"/>
              </a:spcBef>
              <a:spcAft>
                <a:spcPct val="0"/>
              </a:spcAft>
              <a:buClr>
                <a:srgbClr val="003399"/>
              </a:buClr>
              <a:buChar char="•"/>
              <a:defRPr>
                <a:solidFill>
                  <a:schemeClr val="tx1"/>
                </a:solidFill>
                <a:latin typeface="+mn-lt"/>
              </a:defRPr>
            </a:lvl4pPr>
            <a:lvl5pPr marL="2057400" indent="-228600" algn="l" rtl="0" eaLnBrk="0" fontAlgn="base" hangingPunct="0">
              <a:spcBef>
                <a:spcPct val="20000"/>
              </a:spcBef>
              <a:spcAft>
                <a:spcPct val="0"/>
              </a:spcAft>
              <a:buClr>
                <a:srgbClr val="003399"/>
              </a:buClr>
              <a:buChar char="•"/>
              <a:defRPr>
                <a:solidFill>
                  <a:schemeClr val="tx1"/>
                </a:solidFill>
                <a:latin typeface="+mn-lt"/>
              </a:defRPr>
            </a:lvl5pPr>
            <a:lvl6pPr marL="2514600" indent="-228600" algn="l" rtl="0" eaLnBrk="1" fontAlgn="base" hangingPunct="1">
              <a:spcBef>
                <a:spcPct val="20000"/>
              </a:spcBef>
              <a:spcAft>
                <a:spcPct val="0"/>
              </a:spcAft>
              <a:buClr>
                <a:srgbClr val="003399"/>
              </a:buClr>
              <a:buChar char="•"/>
              <a:defRPr>
                <a:solidFill>
                  <a:schemeClr val="tx1"/>
                </a:solidFill>
                <a:latin typeface="+mn-lt"/>
              </a:defRPr>
            </a:lvl6pPr>
            <a:lvl7pPr marL="2971800" indent="-228600" algn="l" rtl="0" eaLnBrk="1" fontAlgn="base" hangingPunct="1">
              <a:spcBef>
                <a:spcPct val="20000"/>
              </a:spcBef>
              <a:spcAft>
                <a:spcPct val="0"/>
              </a:spcAft>
              <a:buClr>
                <a:srgbClr val="003399"/>
              </a:buClr>
              <a:buChar char="•"/>
              <a:defRPr>
                <a:solidFill>
                  <a:schemeClr val="tx1"/>
                </a:solidFill>
                <a:latin typeface="+mn-lt"/>
              </a:defRPr>
            </a:lvl7pPr>
            <a:lvl8pPr marL="3429000" indent="-228600" algn="l" rtl="0" eaLnBrk="1" fontAlgn="base" hangingPunct="1">
              <a:spcBef>
                <a:spcPct val="20000"/>
              </a:spcBef>
              <a:spcAft>
                <a:spcPct val="0"/>
              </a:spcAft>
              <a:buClr>
                <a:srgbClr val="003399"/>
              </a:buClr>
              <a:buChar char="•"/>
              <a:defRPr>
                <a:solidFill>
                  <a:schemeClr val="tx1"/>
                </a:solidFill>
                <a:latin typeface="+mn-lt"/>
              </a:defRPr>
            </a:lvl8pPr>
            <a:lvl9pPr marL="3886200" indent="-228600" algn="l" rtl="0" eaLnBrk="1" fontAlgn="base" hangingPunct="1">
              <a:spcBef>
                <a:spcPct val="20000"/>
              </a:spcBef>
              <a:spcAft>
                <a:spcPct val="0"/>
              </a:spcAft>
              <a:buClr>
                <a:srgbClr val="003399"/>
              </a:buClr>
              <a:buChar char="•"/>
              <a:defRPr>
                <a:solidFill>
                  <a:schemeClr val="tx1"/>
                </a:solidFill>
                <a:latin typeface="+mn-lt"/>
              </a:defRPr>
            </a:lvl9pPr>
          </a:lstStyle>
          <a:p>
            <a:pPr marL="285750" indent="-285750">
              <a:buFont typeface="Arial"/>
              <a:buChar char="•"/>
            </a:pPr>
            <a:r>
              <a:rPr lang="en-US" sz="1800" dirty="0">
                <a:latin typeface="Arial" charset="0"/>
                <a:cs typeface="ＭＳ Ｐゴシック" charset="0"/>
              </a:rPr>
              <a:t>Develop structured data collection, storage and </a:t>
            </a:r>
            <a:r>
              <a:rPr lang="en-US" sz="1800" dirty="0" err="1">
                <a:latin typeface="Arial" charset="0"/>
                <a:cs typeface="ＭＳ Ｐゴシック" charset="0"/>
              </a:rPr>
              <a:t>curation</a:t>
            </a:r>
            <a:r>
              <a:rPr lang="en-US" sz="1800" dirty="0">
                <a:latin typeface="Arial" charset="0"/>
                <a:cs typeface="ＭＳ Ｐゴシック" charset="0"/>
              </a:rPr>
              <a:t> for biomarker validation studies, biomarker database</a:t>
            </a:r>
          </a:p>
          <a:p>
            <a:pPr marL="0" indent="0"/>
            <a:endParaRPr lang="en-US" sz="1800" dirty="0">
              <a:latin typeface="Arial" charset="0"/>
              <a:cs typeface="ＭＳ Ｐゴシック" charset="0"/>
            </a:endParaRPr>
          </a:p>
          <a:p>
            <a:pPr>
              <a:buFontTx/>
              <a:buChar char="•"/>
            </a:pPr>
            <a:r>
              <a:rPr lang="en-US" sz="1800" dirty="0">
                <a:latin typeface="Arial" charset="0"/>
                <a:cs typeface="ＭＳ Ｐゴシック" charset="0"/>
              </a:rPr>
              <a:t>Integrate data from a variety of experimental platforms and laboratories make easily accessible</a:t>
            </a:r>
          </a:p>
          <a:p>
            <a:pPr>
              <a:buFontTx/>
              <a:buChar char="•"/>
            </a:pPr>
            <a:endParaRPr lang="en-US" sz="1800" dirty="0">
              <a:latin typeface="Arial" charset="0"/>
              <a:cs typeface="ＭＳ Ｐゴシック" charset="0"/>
            </a:endParaRPr>
          </a:p>
          <a:p>
            <a:pPr>
              <a:buFontTx/>
              <a:buChar char="•"/>
            </a:pPr>
            <a:r>
              <a:rPr lang="en-US" sz="1800" dirty="0">
                <a:latin typeface="Arial" charset="0"/>
                <a:cs typeface="ＭＳ Ｐゴシック" charset="0"/>
              </a:rPr>
              <a:t>Organize data so that it is searchable and informative</a:t>
            </a:r>
          </a:p>
          <a:p>
            <a:pPr>
              <a:buFontTx/>
              <a:buChar char="•"/>
            </a:pPr>
            <a:endParaRPr lang="en-US" sz="1800" dirty="0">
              <a:latin typeface="Arial" charset="0"/>
              <a:cs typeface="ＭＳ Ｐゴシック" charset="0"/>
            </a:endParaRPr>
          </a:p>
          <a:p>
            <a:pPr>
              <a:buFontTx/>
              <a:buChar char="•"/>
            </a:pPr>
            <a:r>
              <a:rPr lang="en-US" sz="1800" dirty="0">
                <a:latin typeface="Arial" charset="0"/>
                <a:cs typeface="ＭＳ Ｐゴシック" charset="0"/>
              </a:rPr>
              <a:t>Build enabling informatics infrastructure for collaboration, sharing and dissemination</a:t>
            </a:r>
            <a:endParaRPr lang="en-US" dirty="0">
              <a:latin typeface="Arial" charset="0"/>
              <a:cs typeface="ＭＳ Ｐゴシック" charset="0"/>
            </a:endParaRPr>
          </a:p>
          <a:p>
            <a:pPr>
              <a:buFontTx/>
              <a:buChar char="•"/>
            </a:pPr>
            <a:endParaRPr lang="en-US" dirty="0">
              <a:latin typeface="Arial" charset="0"/>
              <a:cs typeface="ＭＳ Ｐゴシック" charset="0"/>
            </a:endParaRPr>
          </a:p>
          <a:p>
            <a:pPr>
              <a:buFontTx/>
              <a:buChar char="•"/>
            </a:pPr>
            <a:endParaRPr lang="en-US" dirty="0">
              <a:latin typeface="Arial" charset="0"/>
              <a:cs typeface="ＭＳ Ｐゴシック" charset="0"/>
            </a:endParaRPr>
          </a:p>
        </p:txBody>
      </p:sp>
      <p:grpSp>
        <p:nvGrpSpPr>
          <p:cNvPr id="19" name="Group 18"/>
          <p:cNvGrpSpPr/>
          <p:nvPr/>
        </p:nvGrpSpPr>
        <p:grpSpPr>
          <a:xfrm>
            <a:off x="5138928" y="1905000"/>
            <a:ext cx="3713927" cy="842665"/>
            <a:chOff x="5138928" y="1905000"/>
            <a:chExt cx="3713927" cy="842665"/>
          </a:xfrm>
        </p:grpSpPr>
        <p:sp>
          <p:nvSpPr>
            <p:cNvPr id="8" name="Rectangle 7"/>
            <p:cNvSpPr/>
            <p:nvPr/>
          </p:nvSpPr>
          <p:spPr>
            <a:xfrm>
              <a:off x="6082295" y="1905000"/>
              <a:ext cx="2237211" cy="461665"/>
            </a:xfrm>
            <a:prstGeom prst="rect">
              <a:avLst/>
            </a:prstGeom>
            <a:noFill/>
          </p:spPr>
          <p:txBody>
            <a:bodyPr wrap="none" lIns="91440" tIns="45720" rIns="91440" bIns="45720">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Biomarker DB</a:t>
              </a:r>
            </a:p>
          </p:txBody>
        </p:sp>
        <p:sp>
          <p:nvSpPr>
            <p:cNvPr id="9" name="Rectangle 8"/>
            <p:cNvSpPr/>
            <p:nvPr/>
          </p:nvSpPr>
          <p:spPr>
            <a:xfrm>
              <a:off x="5548946" y="2286000"/>
              <a:ext cx="3303909" cy="461665"/>
            </a:xfrm>
            <a:prstGeom prst="rect">
              <a:avLst/>
            </a:prstGeom>
            <a:noFill/>
          </p:spPr>
          <p:txBody>
            <a:bodyPr wrap="none" lIns="91440" tIns="45720" rIns="91440" bIns="45720">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Science Data Archive</a:t>
              </a:r>
            </a:p>
          </p:txBody>
        </p:sp>
        <p:sp>
          <p:nvSpPr>
            <p:cNvPr id="15" name="Right Arrow 14"/>
            <p:cNvSpPr/>
            <p:nvPr/>
          </p:nvSpPr>
          <p:spPr>
            <a:xfrm>
              <a:off x="5138928" y="2133600"/>
              <a:ext cx="499872" cy="152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grpSp>
        <p:nvGrpSpPr>
          <p:cNvPr id="20" name="Group 19"/>
          <p:cNvGrpSpPr/>
          <p:nvPr/>
        </p:nvGrpSpPr>
        <p:grpSpPr>
          <a:xfrm>
            <a:off x="5138928" y="3276600"/>
            <a:ext cx="2752801" cy="461665"/>
            <a:chOff x="5138928" y="3276600"/>
            <a:chExt cx="2752801" cy="461665"/>
          </a:xfrm>
        </p:grpSpPr>
        <p:sp>
          <p:nvSpPr>
            <p:cNvPr id="10" name="Rectangle 9"/>
            <p:cNvSpPr/>
            <p:nvPr/>
          </p:nvSpPr>
          <p:spPr>
            <a:xfrm>
              <a:off x="6510071" y="3276600"/>
              <a:ext cx="1381658" cy="461665"/>
            </a:xfrm>
            <a:prstGeom prst="rect">
              <a:avLst/>
            </a:prstGeom>
            <a:noFill/>
          </p:spPr>
          <p:txBody>
            <a:bodyPr wrap="none" lIns="91440" tIns="45720" rIns="91440" bIns="45720">
              <a:spAutoFit/>
            </a:bodyPr>
            <a:lstStyle/>
            <a:p>
              <a:pPr algn="ct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LabCAS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ight Arrow 15"/>
            <p:cNvSpPr/>
            <p:nvPr/>
          </p:nvSpPr>
          <p:spPr>
            <a:xfrm>
              <a:off x="5138928" y="3429000"/>
              <a:ext cx="499872" cy="152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grpSp>
        <p:nvGrpSpPr>
          <p:cNvPr id="21" name="Group 20"/>
          <p:cNvGrpSpPr/>
          <p:nvPr/>
        </p:nvGrpSpPr>
        <p:grpSpPr>
          <a:xfrm>
            <a:off x="5138928" y="4267200"/>
            <a:ext cx="3069219" cy="461665"/>
            <a:chOff x="5138928" y="4267200"/>
            <a:chExt cx="3069219" cy="461665"/>
          </a:xfrm>
        </p:grpSpPr>
        <p:sp>
          <p:nvSpPr>
            <p:cNvPr id="11" name="Rectangle 10"/>
            <p:cNvSpPr/>
            <p:nvPr/>
          </p:nvSpPr>
          <p:spPr>
            <a:xfrm>
              <a:off x="6193653" y="4267200"/>
              <a:ext cx="2014494" cy="461665"/>
            </a:xfrm>
            <a:prstGeom prst="rect">
              <a:avLst/>
            </a:prstGeom>
            <a:noFill/>
          </p:spPr>
          <p:txBody>
            <a:bodyPr wrap="none" lIns="91440" tIns="45720" rIns="91440" bIns="45720">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EDRN Portal</a:t>
              </a:r>
            </a:p>
          </p:txBody>
        </p:sp>
        <p:sp>
          <p:nvSpPr>
            <p:cNvPr id="17" name="Right Arrow 16"/>
            <p:cNvSpPr/>
            <p:nvPr/>
          </p:nvSpPr>
          <p:spPr>
            <a:xfrm>
              <a:off x="5138928" y="4419600"/>
              <a:ext cx="499872" cy="152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grpSp>
        <p:nvGrpSpPr>
          <p:cNvPr id="25" name="Group 24"/>
          <p:cNvGrpSpPr/>
          <p:nvPr/>
        </p:nvGrpSpPr>
        <p:grpSpPr>
          <a:xfrm>
            <a:off x="457200" y="1752601"/>
            <a:ext cx="8763000" cy="4712731"/>
            <a:chOff x="457200" y="1752601"/>
            <a:chExt cx="8763000" cy="4712731"/>
          </a:xfrm>
        </p:grpSpPr>
        <p:sp>
          <p:nvSpPr>
            <p:cNvPr id="13" name="Rectangle 12"/>
            <p:cNvSpPr/>
            <p:nvPr/>
          </p:nvSpPr>
          <p:spPr>
            <a:xfrm>
              <a:off x="5391150" y="1828800"/>
              <a:ext cx="3619500" cy="3581400"/>
            </a:xfrm>
            <a:prstGeom prst="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4" name="TextBox 13"/>
            <p:cNvSpPr txBox="1"/>
            <p:nvPr/>
          </p:nvSpPr>
          <p:spPr>
            <a:xfrm>
              <a:off x="457200" y="6096000"/>
              <a:ext cx="8305800" cy="369332"/>
            </a:xfrm>
            <a:prstGeom prst="rect">
              <a:avLst/>
            </a:prstGeom>
            <a:noFill/>
          </p:spPr>
          <p:txBody>
            <a:bodyPr wrap="square" rtlCol="0">
              <a:spAutoFit/>
            </a:bodyPr>
            <a:lstStyle/>
            <a:p>
              <a:pPr algn="ctr"/>
              <a:r>
                <a:rPr lang="en-US" b="1" i="1" dirty="0"/>
                <a:t>Goal: make data verifiable, consistent and informative to the community</a:t>
              </a:r>
            </a:p>
          </p:txBody>
        </p:sp>
        <p:sp>
          <p:nvSpPr>
            <p:cNvPr id="12" name="Rectangle 11"/>
            <p:cNvSpPr/>
            <p:nvPr/>
          </p:nvSpPr>
          <p:spPr>
            <a:xfrm rot="5400000">
              <a:off x="7038043" y="3384192"/>
              <a:ext cx="3724848" cy="461665"/>
            </a:xfrm>
            <a:prstGeom prst="rect">
              <a:avLst/>
            </a:prstGeom>
            <a:noFill/>
          </p:spPr>
          <p:txBody>
            <a:bodyPr wrap="none" lIns="91440" tIns="45720" rIns="91440" bIns="45720">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Common Data Elements</a:t>
              </a:r>
            </a:p>
          </p:txBody>
        </p:sp>
        <p:grpSp>
          <p:nvGrpSpPr>
            <p:cNvPr id="22" name="Group 21"/>
            <p:cNvGrpSpPr/>
            <p:nvPr/>
          </p:nvGrpSpPr>
          <p:grpSpPr>
            <a:xfrm>
              <a:off x="5138928" y="5334000"/>
              <a:ext cx="4081272" cy="830997"/>
              <a:chOff x="5138928" y="5334000"/>
              <a:chExt cx="4081272" cy="830997"/>
            </a:xfrm>
          </p:grpSpPr>
          <p:sp>
            <p:nvSpPr>
              <p:cNvPr id="7" name="Rectangle 6"/>
              <p:cNvSpPr/>
              <p:nvPr/>
            </p:nvSpPr>
            <p:spPr>
              <a:xfrm>
                <a:off x="5181600" y="5334000"/>
                <a:ext cx="4038600" cy="830997"/>
              </a:xfrm>
              <a:prstGeom prst="rect">
                <a:avLst/>
              </a:prstGeom>
              <a:noFill/>
            </p:spPr>
            <p:txBody>
              <a:bodyPr wrap="square" lIns="91440" tIns="45720" rIns="91440" bIns="45720">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Knowledge</a:t>
                </a:r>
              </a:p>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Environment</a:t>
                </a:r>
              </a:p>
            </p:txBody>
          </p:sp>
          <p:sp>
            <p:nvSpPr>
              <p:cNvPr id="18" name="Right Arrow 17"/>
              <p:cNvSpPr/>
              <p:nvPr/>
            </p:nvSpPr>
            <p:spPr>
              <a:xfrm>
                <a:off x="5138928" y="5486400"/>
                <a:ext cx="499872" cy="152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33190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 xmlns:a16="http://schemas.microsoft.com/office/drawing/2014/main" id="{E554EC56-2993-D14B-9DBE-4E012F59985A}"/>
              </a:ext>
            </a:extLst>
          </p:cNvPr>
          <p:cNvSpPr>
            <a:spLocks noGrp="1"/>
          </p:cNvSpPr>
          <p:nvPr>
            <p:ph type="title"/>
          </p:nvPr>
        </p:nvSpPr>
        <p:spPr>
          <a:xfrm>
            <a:off x="398463" y="196850"/>
            <a:ext cx="8339137" cy="504825"/>
          </a:xfrm>
        </p:spPr>
        <p:txBody>
          <a:bodyPr/>
          <a:lstStyle/>
          <a:p>
            <a:r>
              <a:rPr lang="en-US" altLang="en-US" sz="2800" b="1" dirty="0"/>
              <a:t>Integrated Knowledge Data Environment</a:t>
            </a:r>
          </a:p>
        </p:txBody>
      </p:sp>
      <p:pic>
        <p:nvPicPr>
          <p:cNvPr id="4" name="Picture 3" descr="USA_location_map.png">
            <a:extLst>
              <a:ext uri="{FF2B5EF4-FFF2-40B4-BE49-F238E27FC236}">
                <a16:creationId xmlns="" xmlns:a16="http://schemas.microsoft.com/office/drawing/2014/main" id="{EEA6F3E9-58AC-6044-99F8-D3CD03E15654}"/>
              </a:ext>
            </a:extLst>
          </p:cNvPr>
          <p:cNvPicPr>
            <a:picLocks noChangeAspect="1"/>
          </p:cNvPicPr>
          <p:nvPr/>
        </p:nvPicPr>
        <p:blipFill>
          <a:blip r:embed="rId2" cstate="screen">
            <a:duotone>
              <a:prstClr val="black"/>
              <a:schemeClr val="tx2">
                <a:tint val="45000"/>
                <a:satMod val="400000"/>
              </a:schemeClr>
            </a:duotone>
            <a:alphaModFix amt="88000"/>
            <a:extLst>
              <a:ext uri="{28A0092B-C50C-407E-A947-70E740481C1C}">
                <a14:useLocalDpi xmlns:a14="http://schemas.microsoft.com/office/drawing/2010/main"/>
              </a:ext>
            </a:extLst>
          </a:blip>
          <a:stretch>
            <a:fillRect/>
          </a:stretch>
        </p:blipFill>
        <p:spPr>
          <a:xfrm>
            <a:off x="14884" y="1044773"/>
            <a:ext cx="9144000" cy="4759452"/>
          </a:xfrm>
          <a:prstGeom prst="rect">
            <a:avLst/>
          </a:prstGeom>
        </p:spPr>
      </p:pic>
      <p:pic>
        <p:nvPicPr>
          <p:cNvPr id="34819" name="Picture 16" descr="Home.tiff">
            <a:extLst>
              <a:ext uri="{FF2B5EF4-FFF2-40B4-BE49-F238E27FC236}">
                <a16:creationId xmlns="" xmlns:a16="http://schemas.microsoft.com/office/drawing/2014/main" id="{9A404AC6-2EE8-F54C-9438-2900DE3027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3036888"/>
            <a:ext cx="1889125" cy="996950"/>
          </a:xfrm>
          <a:prstGeom prst="rect">
            <a:avLst/>
          </a:prstGeom>
          <a:noFill/>
          <a:ln w="9525">
            <a:solidFill>
              <a:srgbClr val="4F81BD"/>
            </a:solidFill>
            <a:miter lim="800000"/>
            <a:headEnd/>
            <a:tailEnd/>
          </a:ln>
          <a:extLst>
            <a:ext uri="{909E8E84-426E-40dd-AFC4-6F175D3DCCD1}">
              <a14:hiddenFill xmlns="" xmlns:a14="http://schemas.microsoft.com/office/drawing/2010/main">
                <a:solidFill>
                  <a:srgbClr val="FFFFFF"/>
                </a:solidFill>
              </a14:hiddenFill>
            </a:ext>
          </a:extLst>
        </p:spPr>
      </p:pic>
      <p:pic>
        <p:nvPicPr>
          <p:cNvPr id="34820" name="Picture 5" descr="EDRNPortal.tiff">
            <a:extLst>
              <a:ext uri="{FF2B5EF4-FFF2-40B4-BE49-F238E27FC236}">
                <a16:creationId xmlns="" xmlns:a16="http://schemas.microsoft.com/office/drawing/2014/main" id="{D224A85B-55CA-4640-986F-0AE5A7CF3D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0038" y="2209800"/>
            <a:ext cx="1898650" cy="1304925"/>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2B7C9AA5-4A3E-0B42-9816-A69D5784001E}"/>
              </a:ext>
            </a:extLst>
          </p:cNvPr>
          <p:cNvSpPr txBox="1"/>
          <p:nvPr/>
        </p:nvSpPr>
        <p:spPr>
          <a:xfrm>
            <a:off x="4075547" y="1886118"/>
            <a:ext cx="1393332" cy="34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5717" tIns="35717" rIns="35717" bIns="35717" spcCol="26788" anchor="ctr">
            <a:spAutoFit/>
          </a:bodyPr>
          <a:lstStyle/>
          <a:p>
            <a:pPr algn="ctr" defTabSz="410751" eaLnBrk="1" fontAlgn="auto">
              <a:spcBef>
                <a:spcPts val="0"/>
              </a:spcBef>
              <a:spcAft>
                <a:spcPts val="0"/>
              </a:spcAft>
              <a:defRPr/>
            </a:pPr>
            <a:r>
              <a:rPr lang="en-US" sz="1800" dirty="0">
                <a:latin typeface="+mj-lt"/>
                <a:ea typeface="American Typewriter"/>
                <a:cs typeface="American Typewriter"/>
                <a:sym typeface="American Typewriter"/>
              </a:rPr>
              <a:t>EDRN Portal</a:t>
            </a:r>
          </a:p>
        </p:txBody>
      </p:sp>
      <p:sp>
        <p:nvSpPr>
          <p:cNvPr id="10" name="Can 9">
            <a:extLst>
              <a:ext uri="{FF2B5EF4-FFF2-40B4-BE49-F238E27FC236}">
                <a16:creationId xmlns="" xmlns:a16="http://schemas.microsoft.com/office/drawing/2014/main" id="{9E124DFA-BC2C-E045-B35B-632EA4FDFD22}"/>
              </a:ext>
            </a:extLst>
          </p:cNvPr>
          <p:cNvSpPr/>
          <p:nvPr/>
        </p:nvSpPr>
        <p:spPr>
          <a:xfrm>
            <a:off x="7679854" y="1459913"/>
            <a:ext cx="642938" cy="457228"/>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400" dirty="0">
                <a:latin typeface="+mj-lt"/>
                <a:ea typeface="American Typewriter"/>
                <a:cs typeface="American Typewriter"/>
                <a:sym typeface="American Typewriter"/>
              </a:rPr>
              <a:t>KEGG</a:t>
            </a:r>
          </a:p>
        </p:txBody>
      </p:sp>
      <p:sp>
        <p:nvSpPr>
          <p:cNvPr id="11" name="Can 10">
            <a:extLst>
              <a:ext uri="{FF2B5EF4-FFF2-40B4-BE49-F238E27FC236}">
                <a16:creationId xmlns="" xmlns:a16="http://schemas.microsoft.com/office/drawing/2014/main" id="{512BDB43-7230-EA40-9C48-B688C97094AB}"/>
              </a:ext>
            </a:extLst>
          </p:cNvPr>
          <p:cNvSpPr/>
          <p:nvPr/>
        </p:nvSpPr>
        <p:spPr>
          <a:xfrm>
            <a:off x="7711762" y="2255752"/>
            <a:ext cx="642938"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a:latin typeface="+mj-lt"/>
                <a:ea typeface="American Typewriter"/>
                <a:cs typeface="American Typewriter"/>
                <a:sym typeface="American Typewriter"/>
              </a:rPr>
              <a:t>GEO</a:t>
            </a:r>
          </a:p>
        </p:txBody>
      </p:sp>
      <p:sp>
        <p:nvSpPr>
          <p:cNvPr id="12" name="TextBox 11">
            <a:extLst>
              <a:ext uri="{FF2B5EF4-FFF2-40B4-BE49-F238E27FC236}">
                <a16:creationId xmlns="" xmlns:a16="http://schemas.microsoft.com/office/drawing/2014/main" id="{4FED659D-D16D-9448-AECA-D216D531956F}"/>
              </a:ext>
            </a:extLst>
          </p:cNvPr>
          <p:cNvSpPr txBox="1"/>
          <p:nvPr/>
        </p:nvSpPr>
        <p:spPr>
          <a:xfrm>
            <a:off x="5371939" y="3274309"/>
            <a:ext cx="1538573" cy="1734125"/>
          </a:xfrm>
          <a:prstGeom prst="rect">
            <a:avLst/>
          </a:prstGeom>
          <a:no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marL="401822" indent="-401822" defTabSz="410751" eaLnBrk="1" fontAlgn="auto">
              <a:spcBef>
                <a:spcPts val="0"/>
              </a:spcBef>
              <a:spcAft>
                <a:spcPts val="0"/>
              </a:spcAft>
              <a:buFont typeface="Arial"/>
              <a:buChar char="•"/>
              <a:defRPr/>
            </a:pPr>
            <a:r>
              <a:rPr lang="en-US" sz="1200" dirty="0">
                <a:latin typeface="+mn-lt"/>
                <a:ea typeface="American Typewriter"/>
                <a:cs typeface="American Typewriter"/>
                <a:sym typeface="American Typewriter"/>
              </a:rPr>
              <a:t>Science Data</a:t>
            </a:r>
          </a:p>
          <a:p>
            <a:pPr marL="401822" indent="-401822" defTabSz="410751" eaLnBrk="1" fontAlgn="auto">
              <a:spcBef>
                <a:spcPts val="0"/>
              </a:spcBef>
              <a:spcAft>
                <a:spcPts val="0"/>
              </a:spcAft>
              <a:buFont typeface="Arial"/>
              <a:buChar char="•"/>
              <a:defRPr/>
            </a:pPr>
            <a:r>
              <a:rPr lang="en-US" sz="1200" dirty="0">
                <a:latin typeface="+mn-lt"/>
                <a:ea typeface="ＭＳ Ｐゴシック" charset="0"/>
              </a:rPr>
              <a:t>Protocols</a:t>
            </a:r>
          </a:p>
          <a:p>
            <a:pPr marL="401822" indent="-401822" defTabSz="410751" eaLnBrk="1" fontAlgn="auto">
              <a:spcBef>
                <a:spcPts val="0"/>
              </a:spcBef>
              <a:spcAft>
                <a:spcPts val="0"/>
              </a:spcAft>
              <a:buFont typeface="Arial"/>
              <a:buChar char="•"/>
              <a:defRPr/>
            </a:pPr>
            <a:r>
              <a:rPr lang="en-US" sz="1200" dirty="0">
                <a:latin typeface="+mn-lt"/>
                <a:ea typeface="American Typewriter"/>
                <a:cs typeface="American Typewriter"/>
                <a:sym typeface="American Typewriter"/>
              </a:rPr>
              <a:t>Biomarkers</a:t>
            </a:r>
          </a:p>
          <a:p>
            <a:pPr marL="401822" indent="-401822" defTabSz="410751" eaLnBrk="1" fontAlgn="auto">
              <a:spcBef>
                <a:spcPts val="0"/>
              </a:spcBef>
              <a:spcAft>
                <a:spcPts val="0"/>
              </a:spcAft>
              <a:buFont typeface="Arial"/>
              <a:buChar char="•"/>
              <a:defRPr/>
            </a:pPr>
            <a:r>
              <a:rPr lang="en-US" sz="1200" dirty="0">
                <a:latin typeface="+mn-lt"/>
                <a:ea typeface="ＭＳ Ｐゴシック" charset="0"/>
              </a:rPr>
              <a:t>Publications</a:t>
            </a:r>
          </a:p>
          <a:p>
            <a:pPr marL="401822" indent="-401822" defTabSz="410751" eaLnBrk="1" fontAlgn="auto">
              <a:spcBef>
                <a:spcPts val="0"/>
              </a:spcBef>
              <a:spcAft>
                <a:spcPts val="0"/>
              </a:spcAft>
              <a:buFont typeface="Arial"/>
              <a:buChar char="•"/>
              <a:defRPr/>
            </a:pPr>
            <a:r>
              <a:rPr lang="en-US" sz="1200" dirty="0">
                <a:latin typeface="+mn-lt"/>
                <a:ea typeface="American Typewriter"/>
                <a:cs typeface="American Typewriter"/>
                <a:sym typeface="American Typewriter"/>
              </a:rPr>
              <a:t>Signatures</a:t>
            </a:r>
          </a:p>
          <a:p>
            <a:pPr marL="401822" indent="-401822" defTabSz="410751" eaLnBrk="1" fontAlgn="auto">
              <a:spcBef>
                <a:spcPts val="0"/>
              </a:spcBef>
              <a:spcAft>
                <a:spcPts val="0"/>
              </a:spcAft>
              <a:buFont typeface="Arial"/>
              <a:buChar char="•"/>
              <a:defRPr/>
            </a:pPr>
            <a:r>
              <a:rPr lang="en-US" sz="1200" dirty="0">
                <a:latin typeface="+mn-lt"/>
                <a:ea typeface="ＭＳ Ｐゴシック" charset="0"/>
              </a:rPr>
              <a:t>Sites</a:t>
            </a:r>
          </a:p>
          <a:p>
            <a:pPr marL="401822" indent="-401822" defTabSz="410751" eaLnBrk="1" fontAlgn="auto">
              <a:spcBef>
                <a:spcPts val="0"/>
              </a:spcBef>
              <a:spcAft>
                <a:spcPts val="0"/>
              </a:spcAft>
              <a:buFont typeface="Arial"/>
              <a:buChar char="•"/>
              <a:defRPr/>
            </a:pPr>
            <a:r>
              <a:rPr lang="en-US" sz="1200" dirty="0">
                <a:latin typeface="+mn-lt"/>
                <a:ea typeface="American Typewriter"/>
                <a:cs typeface="American Typewriter"/>
                <a:sym typeface="American Typewriter"/>
              </a:rPr>
              <a:t>SOPs</a:t>
            </a:r>
          </a:p>
          <a:p>
            <a:pPr marL="401822" indent="-401822" defTabSz="410751" eaLnBrk="1" fontAlgn="auto">
              <a:spcBef>
                <a:spcPts val="0"/>
              </a:spcBef>
              <a:spcAft>
                <a:spcPts val="0"/>
              </a:spcAft>
              <a:buFont typeface="Arial"/>
              <a:buChar char="•"/>
              <a:defRPr/>
            </a:pPr>
            <a:r>
              <a:rPr lang="en-US" sz="1200" dirty="0">
                <a:latin typeface="+mn-lt"/>
                <a:ea typeface="ＭＳ Ｐゴシック" charset="0"/>
              </a:rPr>
              <a:t>Specimens</a:t>
            </a:r>
          </a:p>
          <a:p>
            <a:pPr marL="401822" indent="-401822" defTabSz="410751" eaLnBrk="1" fontAlgn="auto">
              <a:spcBef>
                <a:spcPts val="0"/>
              </a:spcBef>
              <a:spcAft>
                <a:spcPts val="0"/>
              </a:spcAft>
              <a:buFont typeface="Arial"/>
              <a:buChar char="•"/>
              <a:defRPr/>
            </a:pPr>
            <a:r>
              <a:rPr lang="en-US" sz="1200" dirty="0" err="1">
                <a:latin typeface="+mn-lt"/>
                <a:ea typeface="American Typewriter"/>
                <a:cs typeface="American Typewriter"/>
                <a:sym typeface="American Typewriter"/>
              </a:rPr>
              <a:t>Etc</a:t>
            </a:r>
            <a:endParaRPr lang="en-US" sz="1200" dirty="0">
              <a:latin typeface="+mn-lt"/>
              <a:ea typeface="American Typewriter"/>
              <a:cs typeface="American Typewriter"/>
              <a:sym typeface="American Typewriter"/>
            </a:endParaRPr>
          </a:p>
        </p:txBody>
      </p:sp>
      <p:sp>
        <p:nvSpPr>
          <p:cNvPr id="14" name="Direct Access Storage 13">
            <a:extLst>
              <a:ext uri="{FF2B5EF4-FFF2-40B4-BE49-F238E27FC236}">
                <a16:creationId xmlns="" xmlns:a16="http://schemas.microsoft.com/office/drawing/2014/main" id="{C9115F0C-44C2-0E42-93C1-65FF6F914096}"/>
              </a:ext>
            </a:extLst>
          </p:cNvPr>
          <p:cNvSpPr/>
          <p:nvPr/>
        </p:nvSpPr>
        <p:spPr>
          <a:xfrm>
            <a:off x="6130197" y="5640438"/>
            <a:ext cx="1518109" cy="395297"/>
          </a:xfrm>
          <a:prstGeom prst="flowChartMagneticDrum">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defTabSz="410751" eaLnBrk="1" fontAlgn="auto">
              <a:spcBef>
                <a:spcPts val="0"/>
              </a:spcBef>
              <a:spcAft>
                <a:spcPts val="0"/>
              </a:spcAft>
              <a:defRPr/>
            </a:pPr>
            <a:r>
              <a:rPr lang="en-US" sz="1050" dirty="0">
                <a:latin typeface="+mn-lt"/>
                <a:ea typeface="American Typewriter"/>
                <a:cs typeface="American Typewriter"/>
                <a:sym typeface="American Typewriter"/>
              </a:rPr>
              <a:t>Canary Foundation</a:t>
            </a:r>
          </a:p>
        </p:txBody>
      </p:sp>
      <p:sp>
        <p:nvSpPr>
          <p:cNvPr id="15" name="Can 14">
            <a:extLst>
              <a:ext uri="{FF2B5EF4-FFF2-40B4-BE49-F238E27FC236}">
                <a16:creationId xmlns="" xmlns:a16="http://schemas.microsoft.com/office/drawing/2014/main" id="{85B26C00-8CA2-EA4E-A17B-837DBD9DC133}"/>
              </a:ext>
            </a:extLst>
          </p:cNvPr>
          <p:cNvSpPr/>
          <p:nvPr/>
        </p:nvSpPr>
        <p:spPr>
          <a:xfrm>
            <a:off x="76860" y="3313204"/>
            <a:ext cx="642938"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err="1">
                <a:latin typeface="+mj-lt"/>
                <a:ea typeface="American Typewriter"/>
                <a:cs typeface="American Typewriter"/>
                <a:sym typeface="American Typewriter"/>
              </a:rPr>
              <a:t>eSIS</a:t>
            </a:r>
            <a:endParaRPr lang="en-US" sz="1600" dirty="0">
              <a:latin typeface="+mj-lt"/>
              <a:ea typeface="American Typewriter"/>
              <a:cs typeface="American Typewriter"/>
              <a:sym typeface="American Typewriter"/>
            </a:endParaRPr>
          </a:p>
        </p:txBody>
      </p:sp>
      <p:sp>
        <p:nvSpPr>
          <p:cNvPr id="16" name="Can 15">
            <a:extLst>
              <a:ext uri="{FF2B5EF4-FFF2-40B4-BE49-F238E27FC236}">
                <a16:creationId xmlns="" xmlns:a16="http://schemas.microsoft.com/office/drawing/2014/main" id="{C79AE17A-A4BD-8045-96A3-0FE4C49C5661}"/>
              </a:ext>
            </a:extLst>
          </p:cNvPr>
          <p:cNvSpPr/>
          <p:nvPr/>
        </p:nvSpPr>
        <p:spPr>
          <a:xfrm>
            <a:off x="398329" y="3837237"/>
            <a:ext cx="642938"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a:latin typeface="+mj-lt"/>
                <a:ea typeface="American Typewriter"/>
                <a:cs typeface="American Typewriter"/>
                <a:sym typeface="American Typewriter"/>
              </a:rPr>
              <a:t>KSDB</a:t>
            </a:r>
          </a:p>
        </p:txBody>
      </p:sp>
      <p:sp>
        <p:nvSpPr>
          <p:cNvPr id="13" name="Cloud 12">
            <a:extLst>
              <a:ext uri="{FF2B5EF4-FFF2-40B4-BE49-F238E27FC236}">
                <a16:creationId xmlns="" xmlns:a16="http://schemas.microsoft.com/office/drawing/2014/main" id="{FAEC33CF-B9B8-3C44-AB2B-9351CBC67113}"/>
              </a:ext>
            </a:extLst>
          </p:cNvPr>
          <p:cNvSpPr/>
          <p:nvPr/>
        </p:nvSpPr>
        <p:spPr>
          <a:xfrm>
            <a:off x="7114540" y="5523883"/>
            <a:ext cx="1294857" cy="672015"/>
          </a:xfrm>
          <a:prstGeom prst="cloud">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200" dirty="0">
                <a:latin typeface="+mn-lt"/>
                <a:ea typeface="American Typewriter"/>
                <a:cs typeface="American Typewriter"/>
                <a:sym typeface="American Typewriter"/>
              </a:rPr>
              <a:t>Amazon S3</a:t>
            </a:r>
          </a:p>
        </p:txBody>
      </p:sp>
      <p:pic>
        <p:nvPicPr>
          <p:cNvPr id="34831" name="Picture 17" descr="LabCAS.tiff">
            <a:extLst>
              <a:ext uri="{FF2B5EF4-FFF2-40B4-BE49-F238E27FC236}">
                <a16:creationId xmlns="" xmlns:a16="http://schemas.microsoft.com/office/drawing/2014/main" id="{AD9E018C-8A79-CA4F-A07E-460402B3A053}"/>
              </a:ext>
            </a:extLst>
          </p:cNvPr>
          <p:cNvPicPr>
            <a:picLocks noChangeAspect="1"/>
          </p:cNvPicPr>
          <p:nvPr/>
        </p:nvPicPr>
        <p:blipFill>
          <a:blip r:embed="rId5">
            <a:extLst>
              <a:ext uri="{28A0092B-C50C-407E-A947-70E740481C1C}">
                <a14:useLocalDpi xmlns:a14="http://schemas.microsoft.com/office/drawing/2010/main" val="0"/>
              </a:ext>
            </a:extLst>
          </a:blip>
          <a:srcRect r="-2"/>
          <a:stretch>
            <a:fillRect/>
          </a:stretch>
        </p:blipFill>
        <p:spPr bwMode="auto">
          <a:xfrm>
            <a:off x="1536700" y="4846638"/>
            <a:ext cx="1755775" cy="876300"/>
          </a:xfrm>
          <a:prstGeom prst="rect">
            <a:avLst/>
          </a:prstGeom>
          <a:noFill/>
          <a:ln w="9525">
            <a:solidFill>
              <a:srgbClr val="53585F"/>
            </a:solidFill>
            <a:miter lim="800000"/>
            <a:headEnd/>
            <a:tailEnd/>
          </a:ln>
          <a:extLst>
            <a:ext uri="{909E8E84-426E-40dd-AFC4-6F175D3DCCD1}">
              <a14:hiddenFill xmlns="" xmlns:a14="http://schemas.microsoft.com/office/drawing/2010/main">
                <a:solidFill>
                  <a:srgbClr val="FFFFFF"/>
                </a:solidFill>
              </a14:hiddenFill>
            </a:ext>
          </a:extLst>
        </p:spPr>
      </p:pic>
      <p:pic>
        <p:nvPicPr>
          <p:cNvPr id="34832" name="Picture 19" descr="BMDB.tiff">
            <a:extLst>
              <a:ext uri="{FF2B5EF4-FFF2-40B4-BE49-F238E27FC236}">
                <a16:creationId xmlns="" xmlns:a16="http://schemas.microsoft.com/office/drawing/2014/main" id="{031C2D15-0362-DE4A-A656-FD78F4AC9E4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388" y="1335088"/>
            <a:ext cx="1636712" cy="1117600"/>
          </a:xfrm>
          <a:prstGeom prst="rect">
            <a:avLst/>
          </a:prstGeom>
          <a:noFill/>
          <a:ln w="9525">
            <a:solidFill>
              <a:srgbClr val="53585F"/>
            </a:solidFill>
            <a:miter lim="800000"/>
            <a:headEnd/>
            <a:tailEnd/>
          </a:ln>
          <a:extLst>
            <a:ext uri="{909E8E84-426E-40dd-AFC4-6F175D3DCCD1}">
              <a14:hiddenFill xmlns="" xmlns:a14="http://schemas.microsoft.com/office/drawing/2010/main">
                <a:solidFill>
                  <a:srgbClr val="FFFFFF"/>
                </a:solidFill>
              </a14:hiddenFill>
            </a:ext>
          </a:extLst>
        </p:spPr>
      </p:pic>
      <p:sp>
        <p:nvSpPr>
          <p:cNvPr id="23" name="Can 22">
            <a:extLst>
              <a:ext uri="{FF2B5EF4-FFF2-40B4-BE49-F238E27FC236}">
                <a16:creationId xmlns="" xmlns:a16="http://schemas.microsoft.com/office/drawing/2014/main" id="{0713073D-5AD9-174A-91A5-5C7A4D132904}"/>
              </a:ext>
            </a:extLst>
          </p:cNvPr>
          <p:cNvSpPr/>
          <p:nvPr/>
        </p:nvSpPr>
        <p:spPr>
          <a:xfrm>
            <a:off x="7679855" y="3168596"/>
            <a:ext cx="1058195"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a:latin typeface="+mj-lt"/>
                <a:ea typeface="American Typewriter"/>
                <a:cs typeface="American Typewriter"/>
                <a:sym typeface="American Typewriter"/>
              </a:rPr>
              <a:t>PubMed</a:t>
            </a:r>
          </a:p>
        </p:txBody>
      </p:sp>
      <p:sp>
        <p:nvSpPr>
          <p:cNvPr id="25" name="Can 24">
            <a:extLst>
              <a:ext uri="{FF2B5EF4-FFF2-40B4-BE49-F238E27FC236}">
                <a16:creationId xmlns="" xmlns:a16="http://schemas.microsoft.com/office/drawing/2014/main" id="{2EB11E00-A376-AA4F-AC6D-477BD252BFC9}"/>
              </a:ext>
            </a:extLst>
          </p:cNvPr>
          <p:cNvSpPr/>
          <p:nvPr/>
        </p:nvSpPr>
        <p:spPr>
          <a:xfrm>
            <a:off x="228600" y="1551237"/>
            <a:ext cx="734937"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a:latin typeface="+mj-lt"/>
                <a:ea typeface="American Typewriter"/>
                <a:cs typeface="American Typewriter"/>
                <a:sym typeface="American Typewriter"/>
              </a:rPr>
              <a:t>BMDB</a:t>
            </a:r>
          </a:p>
        </p:txBody>
      </p:sp>
      <p:sp>
        <p:nvSpPr>
          <p:cNvPr id="26" name="Stored Data 25">
            <a:extLst>
              <a:ext uri="{FF2B5EF4-FFF2-40B4-BE49-F238E27FC236}">
                <a16:creationId xmlns="" xmlns:a16="http://schemas.microsoft.com/office/drawing/2014/main" id="{D9B30BBF-DD42-3C45-AE60-1AF82E6957A1}"/>
              </a:ext>
            </a:extLst>
          </p:cNvPr>
          <p:cNvSpPr/>
          <p:nvPr/>
        </p:nvSpPr>
        <p:spPr>
          <a:xfrm>
            <a:off x="2454607" y="3644799"/>
            <a:ext cx="1104811" cy="441463"/>
          </a:xfrm>
          <a:prstGeom prst="flowChartOnlineStorage">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200" dirty="0">
                <a:latin typeface="+mn-lt"/>
                <a:ea typeface="American Typewriter"/>
                <a:cs typeface="American Typewriter"/>
                <a:sym typeface="American Typewriter"/>
              </a:rPr>
              <a:t>PI </a:t>
            </a:r>
            <a:r>
              <a:rPr lang="en-US" sz="1200" dirty="0" err="1">
                <a:latin typeface="+mn-lt"/>
                <a:ea typeface="American Typewriter"/>
                <a:cs typeface="American Typewriter"/>
                <a:sym typeface="American Typewriter"/>
              </a:rPr>
              <a:t>WebSites</a:t>
            </a:r>
            <a:endParaRPr lang="en-US" sz="1200" dirty="0">
              <a:latin typeface="+mn-lt"/>
              <a:ea typeface="American Typewriter"/>
              <a:cs typeface="American Typewriter"/>
              <a:sym typeface="American Typewriter"/>
            </a:endParaRPr>
          </a:p>
        </p:txBody>
      </p:sp>
      <p:sp>
        <p:nvSpPr>
          <p:cNvPr id="27" name="Stored Data 26">
            <a:extLst>
              <a:ext uri="{FF2B5EF4-FFF2-40B4-BE49-F238E27FC236}">
                <a16:creationId xmlns="" xmlns:a16="http://schemas.microsoft.com/office/drawing/2014/main" id="{5963D0B9-ADD2-D549-AE53-A8F448F72479}"/>
              </a:ext>
            </a:extLst>
          </p:cNvPr>
          <p:cNvSpPr/>
          <p:nvPr/>
        </p:nvSpPr>
        <p:spPr>
          <a:xfrm>
            <a:off x="4149528" y="5907336"/>
            <a:ext cx="1291398" cy="256798"/>
          </a:xfrm>
          <a:prstGeom prst="flowChartOnlineStorage">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wrap="square" lIns="35717" tIns="35717" rIns="35717" bIns="35717" spcCol="26788" anchor="ctr">
            <a:spAutoFit/>
          </a:bodyPr>
          <a:lstStyle/>
          <a:p>
            <a:pPr algn="ctr" defTabSz="410751" eaLnBrk="1" fontAlgn="auto">
              <a:spcBef>
                <a:spcPts val="0"/>
              </a:spcBef>
              <a:spcAft>
                <a:spcPts val="0"/>
              </a:spcAft>
              <a:defRPr/>
            </a:pPr>
            <a:r>
              <a:rPr lang="en-US" sz="1200" dirty="0">
                <a:latin typeface="+mn-lt"/>
                <a:ea typeface="American Typewriter"/>
                <a:cs typeface="American Typewriter"/>
                <a:sym typeface="American Typewriter"/>
              </a:rPr>
              <a:t>Specimens</a:t>
            </a:r>
          </a:p>
        </p:txBody>
      </p:sp>
      <p:sp>
        <p:nvSpPr>
          <p:cNvPr id="28" name="Stored Data 27">
            <a:extLst>
              <a:ext uri="{FF2B5EF4-FFF2-40B4-BE49-F238E27FC236}">
                <a16:creationId xmlns="" xmlns:a16="http://schemas.microsoft.com/office/drawing/2014/main" id="{75415078-2D57-5C47-9CAA-227571396FAC}"/>
              </a:ext>
            </a:extLst>
          </p:cNvPr>
          <p:cNvSpPr/>
          <p:nvPr/>
        </p:nvSpPr>
        <p:spPr>
          <a:xfrm>
            <a:off x="2594271" y="6177157"/>
            <a:ext cx="1104811" cy="256798"/>
          </a:xfrm>
          <a:prstGeom prst="flowChartOnlineStorage">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200" dirty="0">
                <a:latin typeface="+mn-lt"/>
                <a:ea typeface="American Typewriter"/>
                <a:cs typeface="American Typewriter"/>
                <a:sym typeface="American Typewriter"/>
              </a:rPr>
              <a:t>PI Data</a:t>
            </a:r>
          </a:p>
        </p:txBody>
      </p:sp>
      <p:sp>
        <p:nvSpPr>
          <p:cNvPr id="31" name="TextBox 30">
            <a:extLst>
              <a:ext uri="{FF2B5EF4-FFF2-40B4-BE49-F238E27FC236}">
                <a16:creationId xmlns="" xmlns:a16="http://schemas.microsoft.com/office/drawing/2014/main" id="{89DD45CB-105D-1A43-A4AB-CB6B3D623065}"/>
              </a:ext>
            </a:extLst>
          </p:cNvPr>
          <p:cNvSpPr txBox="1"/>
          <p:nvPr/>
        </p:nvSpPr>
        <p:spPr>
          <a:xfrm>
            <a:off x="381000" y="990600"/>
            <a:ext cx="2176223" cy="34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5717" tIns="35717" rIns="35717" bIns="35717" spcCol="26788" anchor="ctr">
            <a:spAutoFit/>
          </a:bodyPr>
          <a:lstStyle/>
          <a:p>
            <a:pPr algn="ctr" defTabSz="410751" eaLnBrk="1" fontAlgn="auto">
              <a:spcBef>
                <a:spcPts val="0"/>
              </a:spcBef>
              <a:spcAft>
                <a:spcPts val="0"/>
              </a:spcAft>
              <a:defRPr/>
            </a:pPr>
            <a:r>
              <a:rPr lang="en-US" sz="1800" dirty="0">
                <a:latin typeface="+mj-lt"/>
                <a:ea typeface="ＭＳ Ｐゴシック" charset="0"/>
              </a:rPr>
              <a:t>Biomarker Database</a:t>
            </a:r>
            <a:endParaRPr lang="en-US" sz="1800" dirty="0">
              <a:latin typeface="+mj-lt"/>
              <a:ea typeface="ＭＳ Ｐゴシック" charset="0"/>
              <a:sym typeface="American Typewriter"/>
            </a:endParaRPr>
          </a:p>
        </p:txBody>
      </p:sp>
      <p:sp>
        <p:nvSpPr>
          <p:cNvPr id="32" name="TextBox 31">
            <a:extLst>
              <a:ext uri="{FF2B5EF4-FFF2-40B4-BE49-F238E27FC236}">
                <a16:creationId xmlns="" xmlns:a16="http://schemas.microsoft.com/office/drawing/2014/main" id="{A772E522-0ABF-F340-9160-AEFF0F777C47}"/>
              </a:ext>
            </a:extLst>
          </p:cNvPr>
          <p:cNvSpPr txBox="1"/>
          <p:nvPr/>
        </p:nvSpPr>
        <p:spPr>
          <a:xfrm>
            <a:off x="337028" y="2698129"/>
            <a:ext cx="1958240" cy="34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5717" tIns="35717" rIns="35717" bIns="35717" spcCol="26788" anchor="ctr">
            <a:spAutoFit/>
          </a:bodyPr>
          <a:lstStyle/>
          <a:p>
            <a:pPr algn="ctr" defTabSz="410751" eaLnBrk="1" fontAlgn="auto">
              <a:spcBef>
                <a:spcPts val="0"/>
              </a:spcBef>
              <a:spcAft>
                <a:spcPts val="0"/>
              </a:spcAft>
              <a:defRPr/>
            </a:pPr>
            <a:r>
              <a:rPr lang="en-US" sz="1800" dirty="0">
                <a:latin typeface="+mj-lt"/>
                <a:ea typeface="ＭＳ Ｐゴシック" charset="0"/>
              </a:rPr>
              <a:t>Project Databases</a:t>
            </a:r>
            <a:endParaRPr lang="en-US" sz="1800" dirty="0">
              <a:latin typeface="+mj-lt"/>
              <a:ea typeface="ＭＳ Ｐゴシック" charset="0"/>
              <a:sym typeface="American Typewriter"/>
            </a:endParaRPr>
          </a:p>
        </p:txBody>
      </p:sp>
      <p:sp>
        <p:nvSpPr>
          <p:cNvPr id="33" name="TextBox 32">
            <a:extLst>
              <a:ext uri="{FF2B5EF4-FFF2-40B4-BE49-F238E27FC236}">
                <a16:creationId xmlns="" xmlns:a16="http://schemas.microsoft.com/office/drawing/2014/main" id="{6AF3FAB5-69E6-4045-A50D-69093C9355BC}"/>
              </a:ext>
            </a:extLst>
          </p:cNvPr>
          <p:cNvSpPr txBox="1"/>
          <p:nvPr/>
        </p:nvSpPr>
        <p:spPr>
          <a:xfrm>
            <a:off x="1138537" y="4267200"/>
            <a:ext cx="2547168" cy="626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5717" tIns="35717" rIns="35717" bIns="35717" spcCol="26788" anchor="ctr">
            <a:spAutoFit/>
          </a:bodyPr>
          <a:lstStyle/>
          <a:p>
            <a:pPr algn="ctr" defTabSz="410751" eaLnBrk="1" fontAlgn="auto">
              <a:spcBef>
                <a:spcPts val="0"/>
              </a:spcBef>
              <a:spcAft>
                <a:spcPts val="0"/>
              </a:spcAft>
              <a:defRPr/>
            </a:pPr>
            <a:r>
              <a:rPr lang="en-US" sz="1800" dirty="0">
                <a:latin typeface="+mj-lt"/>
                <a:ea typeface="ＭＳ Ｐゴシック" charset="0"/>
              </a:rPr>
              <a:t>Laboratory Catalog and </a:t>
            </a:r>
          </a:p>
          <a:p>
            <a:pPr algn="ctr" defTabSz="410751" eaLnBrk="1" fontAlgn="auto">
              <a:spcBef>
                <a:spcPts val="0"/>
              </a:spcBef>
              <a:spcAft>
                <a:spcPts val="0"/>
              </a:spcAft>
              <a:defRPr/>
            </a:pPr>
            <a:r>
              <a:rPr lang="en-US" sz="1800" dirty="0">
                <a:latin typeface="+mj-lt"/>
                <a:ea typeface="ＭＳ Ｐゴシック" charset="0"/>
              </a:rPr>
              <a:t>Archive Service</a:t>
            </a:r>
            <a:endParaRPr lang="en-US" sz="1800" dirty="0">
              <a:latin typeface="+mj-lt"/>
              <a:ea typeface="ＭＳ Ｐゴシック" charset="0"/>
              <a:sym typeface="American Typewriter"/>
            </a:endParaRPr>
          </a:p>
        </p:txBody>
      </p:sp>
      <p:cxnSp>
        <p:nvCxnSpPr>
          <p:cNvPr id="37" name="Straight Arrow Connector 36">
            <a:extLst>
              <a:ext uri="{FF2B5EF4-FFF2-40B4-BE49-F238E27FC236}">
                <a16:creationId xmlns="" xmlns:a16="http://schemas.microsoft.com/office/drawing/2014/main" id="{74277410-C1F1-1F4E-BE56-4B8A153AA69C}"/>
              </a:ext>
            </a:extLst>
          </p:cNvPr>
          <p:cNvCxnSpPr>
            <a:cxnSpLocks/>
            <a:stCxn id="10" idx="2"/>
          </p:cNvCxnSpPr>
          <p:nvPr/>
        </p:nvCxnSpPr>
        <p:spPr>
          <a:xfrm flipH="1">
            <a:off x="6162664" y="1688527"/>
            <a:ext cx="1517190" cy="715486"/>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 xmlns:a16="http://schemas.microsoft.com/office/drawing/2014/main" id="{3DDA2B32-2522-3C44-A882-7803F4E6BD8F}"/>
              </a:ext>
            </a:extLst>
          </p:cNvPr>
          <p:cNvCxnSpPr>
            <a:cxnSpLocks/>
            <a:stCxn id="11" idx="2"/>
          </p:cNvCxnSpPr>
          <p:nvPr/>
        </p:nvCxnSpPr>
        <p:spPr>
          <a:xfrm flipH="1">
            <a:off x="6261603" y="2508834"/>
            <a:ext cx="1450159" cy="187340"/>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 xmlns:a16="http://schemas.microsoft.com/office/drawing/2014/main" id="{FECDDB6B-C5E8-4141-8959-FDCB326378F2}"/>
              </a:ext>
            </a:extLst>
          </p:cNvPr>
          <p:cNvCxnSpPr>
            <a:cxnSpLocks/>
            <a:stCxn id="23" idx="2"/>
          </p:cNvCxnSpPr>
          <p:nvPr/>
        </p:nvCxnSpPr>
        <p:spPr>
          <a:xfrm flipH="1" flipV="1">
            <a:off x="6247412" y="3036017"/>
            <a:ext cx="1432443" cy="385661"/>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 xmlns:a16="http://schemas.microsoft.com/office/drawing/2014/main" id="{994E96D0-4513-904F-83AA-F077F84B84E9}"/>
              </a:ext>
            </a:extLst>
          </p:cNvPr>
          <p:cNvCxnSpPr/>
          <p:nvPr/>
        </p:nvCxnSpPr>
        <p:spPr>
          <a:xfrm>
            <a:off x="2260233" y="1873132"/>
            <a:ext cx="1657082" cy="729070"/>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 xmlns:a16="http://schemas.microsoft.com/office/drawing/2014/main" id="{E34DAB9B-8ED3-1144-B546-93A6238DB414}"/>
              </a:ext>
            </a:extLst>
          </p:cNvPr>
          <p:cNvCxnSpPr>
            <a:cxnSpLocks/>
            <a:stCxn id="28" idx="1"/>
            <a:endCxn id="24" idx="4"/>
          </p:cNvCxnSpPr>
          <p:nvPr/>
        </p:nvCxnSpPr>
        <p:spPr>
          <a:xfrm flipH="1" flipV="1">
            <a:off x="1905000" y="5818452"/>
            <a:ext cx="689271" cy="487104"/>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 xmlns:a16="http://schemas.microsoft.com/office/drawing/2014/main" id="{D62BC48E-3802-2F43-B212-7261CD396700}"/>
              </a:ext>
            </a:extLst>
          </p:cNvPr>
          <p:cNvCxnSpPr/>
          <p:nvPr/>
        </p:nvCxnSpPr>
        <p:spPr>
          <a:xfrm flipV="1">
            <a:off x="2094551" y="2980299"/>
            <a:ext cx="1771067" cy="466767"/>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 xmlns:a16="http://schemas.microsoft.com/office/drawing/2014/main" id="{C8C43D11-F35E-F248-8187-5C70F4718501}"/>
              </a:ext>
            </a:extLst>
          </p:cNvPr>
          <p:cNvCxnSpPr>
            <a:cxnSpLocks/>
            <a:stCxn id="26" idx="3"/>
          </p:cNvCxnSpPr>
          <p:nvPr/>
        </p:nvCxnSpPr>
        <p:spPr>
          <a:xfrm flipV="1">
            <a:off x="3375283" y="3356304"/>
            <a:ext cx="647570" cy="509227"/>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 xmlns:a16="http://schemas.microsoft.com/office/drawing/2014/main" id="{FB3CD238-8811-FF48-8940-7BA9813A722F}"/>
              </a:ext>
            </a:extLst>
          </p:cNvPr>
          <p:cNvCxnSpPr>
            <a:cxnSpLocks/>
          </p:cNvCxnSpPr>
          <p:nvPr/>
        </p:nvCxnSpPr>
        <p:spPr>
          <a:xfrm flipV="1">
            <a:off x="3293183" y="3729236"/>
            <a:ext cx="867011" cy="1403006"/>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 xmlns:a16="http://schemas.microsoft.com/office/drawing/2014/main" id="{5A5AB16D-0E11-C04C-9CAA-2FF104C213EE}"/>
              </a:ext>
            </a:extLst>
          </p:cNvPr>
          <p:cNvCxnSpPr>
            <a:cxnSpLocks/>
          </p:cNvCxnSpPr>
          <p:nvPr/>
        </p:nvCxnSpPr>
        <p:spPr>
          <a:xfrm flipV="1">
            <a:off x="4569289" y="3644799"/>
            <a:ext cx="323790" cy="2257487"/>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73" name="Straight Arrow Connector 72">
            <a:extLst>
              <a:ext uri="{FF2B5EF4-FFF2-40B4-BE49-F238E27FC236}">
                <a16:creationId xmlns="" xmlns:a16="http://schemas.microsoft.com/office/drawing/2014/main" id="{715ABD4B-5417-3D4B-857F-809489870798}"/>
              </a:ext>
            </a:extLst>
          </p:cNvPr>
          <p:cNvCxnSpPr>
            <a:stCxn id="13" idx="3"/>
          </p:cNvCxnSpPr>
          <p:nvPr/>
        </p:nvCxnSpPr>
        <p:spPr>
          <a:xfrm flipH="1" flipV="1">
            <a:off x="6705600" y="4343400"/>
            <a:ext cx="1056369" cy="1218906"/>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sp>
        <p:nvSpPr>
          <p:cNvPr id="76" name="TextBox 75">
            <a:extLst>
              <a:ext uri="{FF2B5EF4-FFF2-40B4-BE49-F238E27FC236}">
                <a16:creationId xmlns="" xmlns:a16="http://schemas.microsoft.com/office/drawing/2014/main" id="{9931A216-93BC-234D-95D5-2C8908152DCC}"/>
              </a:ext>
            </a:extLst>
          </p:cNvPr>
          <p:cNvSpPr txBox="1"/>
          <p:nvPr/>
        </p:nvSpPr>
        <p:spPr>
          <a:xfrm>
            <a:off x="2895600" y="1432412"/>
            <a:ext cx="4562418" cy="379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5717" tIns="35717" rIns="35717" bIns="35717" spcCol="26788" anchor="ctr">
            <a:spAutoFit/>
          </a:bodyPr>
          <a:lstStyle/>
          <a:p>
            <a:pPr algn="ctr" defTabSz="410751" eaLnBrk="1" fontAlgn="auto">
              <a:spcBef>
                <a:spcPts val="0"/>
              </a:spcBef>
              <a:spcAft>
                <a:spcPts val="0"/>
              </a:spcAft>
              <a:defRPr/>
            </a:pPr>
            <a:r>
              <a:rPr lang="en-US" sz="2000" dirty="0">
                <a:latin typeface="+mj-lt"/>
                <a:ea typeface="American Typewriter"/>
                <a:cs typeface="American Typewriter"/>
                <a:sym typeface="American Typewriter"/>
              </a:rPr>
              <a:t>Informatics Center Knowledge Systems</a:t>
            </a:r>
          </a:p>
        </p:txBody>
      </p:sp>
      <p:sp>
        <p:nvSpPr>
          <p:cNvPr id="39" name="Can 38">
            <a:extLst>
              <a:ext uri="{FF2B5EF4-FFF2-40B4-BE49-F238E27FC236}">
                <a16:creationId xmlns="" xmlns:a16="http://schemas.microsoft.com/office/drawing/2014/main" id="{CBEE51FB-B385-BD49-85D2-8E336CB3486A}"/>
              </a:ext>
            </a:extLst>
          </p:cNvPr>
          <p:cNvSpPr/>
          <p:nvPr/>
        </p:nvSpPr>
        <p:spPr>
          <a:xfrm>
            <a:off x="396199" y="5199679"/>
            <a:ext cx="917667"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err="1">
                <a:latin typeface="+mj-lt"/>
                <a:ea typeface="ＭＳ Ｐゴシック" charset="0"/>
              </a:rPr>
              <a:t>eCAS</a:t>
            </a:r>
            <a:endParaRPr lang="en-US" sz="1600" dirty="0">
              <a:latin typeface="+mj-lt"/>
              <a:ea typeface="American Typewriter"/>
              <a:cs typeface="American Typewriter"/>
              <a:sym typeface="American Typewriter"/>
            </a:endParaRPr>
          </a:p>
        </p:txBody>
      </p:sp>
      <p:sp>
        <p:nvSpPr>
          <p:cNvPr id="44" name="Can 43">
            <a:extLst>
              <a:ext uri="{FF2B5EF4-FFF2-40B4-BE49-F238E27FC236}">
                <a16:creationId xmlns="" xmlns:a16="http://schemas.microsoft.com/office/drawing/2014/main" id="{5D2C5C2D-12D8-4C44-BCAF-0857B8E2C8D2}"/>
              </a:ext>
            </a:extLst>
          </p:cNvPr>
          <p:cNvSpPr/>
          <p:nvPr/>
        </p:nvSpPr>
        <p:spPr>
          <a:xfrm>
            <a:off x="7696200" y="4114800"/>
            <a:ext cx="1058195"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err="1">
                <a:latin typeface="+mj-lt"/>
                <a:ea typeface="American Typewriter"/>
                <a:cs typeface="American Typewriter"/>
                <a:sym typeface="American Typewriter"/>
              </a:rPr>
              <a:t>BioMuta</a:t>
            </a:r>
            <a:endParaRPr lang="en-US" sz="1600" dirty="0">
              <a:latin typeface="+mj-lt"/>
              <a:ea typeface="American Typewriter"/>
              <a:cs typeface="American Typewriter"/>
              <a:sym typeface="American Typewriter"/>
            </a:endParaRPr>
          </a:p>
        </p:txBody>
      </p:sp>
      <p:cxnSp>
        <p:nvCxnSpPr>
          <p:cNvPr id="45" name="Straight Arrow Connector 44">
            <a:extLst>
              <a:ext uri="{FF2B5EF4-FFF2-40B4-BE49-F238E27FC236}">
                <a16:creationId xmlns="" xmlns:a16="http://schemas.microsoft.com/office/drawing/2014/main" id="{530A7516-09A4-6A47-92F0-A4ECE7A3630A}"/>
              </a:ext>
            </a:extLst>
          </p:cNvPr>
          <p:cNvCxnSpPr>
            <a:cxnSpLocks/>
            <a:stCxn id="44" idx="2"/>
          </p:cNvCxnSpPr>
          <p:nvPr/>
        </p:nvCxnSpPr>
        <p:spPr>
          <a:xfrm flipH="1" flipV="1">
            <a:off x="6948402" y="3837237"/>
            <a:ext cx="747798" cy="530645"/>
          </a:xfrm>
          <a:prstGeom prst="straightConnector1">
            <a:avLst/>
          </a:prstGeom>
          <a:noFill/>
          <a:ln w="25400" cap="flat">
            <a:solidFill>
              <a:srgbClr val="53585F"/>
            </a:solidFill>
            <a:prstDash val="solid"/>
            <a:miter lim="400000"/>
            <a:tailEnd type="arrow"/>
          </a:ln>
          <a:effectLst/>
          <a:sp3d/>
        </p:spPr>
        <p:style>
          <a:lnRef idx="0">
            <a:scrgbClr r="0" g="0" b="0"/>
          </a:lnRef>
          <a:fillRef idx="0">
            <a:scrgbClr r="0" g="0" b="0"/>
          </a:fillRef>
          <a:effectRef idx="0">
            <a:scrgbClr r="0" g="0" b="0"/>
          </a:effectRef>
          <a:fontRef idx="none"/>
        </p:style>
      </p:cxnSp>
      <p:sp>
        <p:nvSpPr>
          <p:cNvPr id="24" name="Can 23">
            <a:extLst>
              <a:ext uri="{FF2B5EF4-FFF2-40B4-BE49-F238E27FC236}">
                <a16:creationId xmlns="" xmlns:a16="http://schemas.microsoft.com/office/drawing/2014/main" id="{EBAFF006-6AC1-5C4C-9192-D9E6FF53B2A2}"/>
              </a:ext>
            </a:extLst>
          </p:cNvPr>
          <p:cNvSpPr/>
          <p:nvPr/>
        </p:nvSpPr>
        <p:spPr>
          <a:xfrm>
            <a:off x="987333" y="5565370"/>
            <a:ext cx="917667" cy="506163"/>
          </a:xfrm>
          <a:prstGeom prst="can">
            <a:avLst/>
          </a:prstGeom>
          <a:solidFill>
            <a:srgbClr val="FFFFFF"/>
          </a:solidFill>
          <a:ln w="12700" cap="flat">
            <a:solidFill>
              <a:srgbClr val="53585F"/>
            </a:solidFill>
            <a:miter lim="400000"/>
          </a:ln>
          <a:effectLst/>
          <a:sp3d/>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lgn="ctr" defTabSz="410751" eaLnBrk="1" fontAlgn="auto">
              <a:spcBef>
                <a:spcPts val="0"/>
              </a:spcBef>
              <a:spcAft>
                <a:spcPts val="0"/>
              </a:spcAft>
              <a:defRPr/>
            </a:pPr>
            <a:r>
              <a:rPr lang="en-US" sz="1600" dirty="0" err="1">
                <a:latin typeface="+mj-lt"/>
                <a:ea typeface="ＭＳ Ｐゴシック" charset="0"/>
              </a:rPr>
              <a:t>LabCAS</a:t>
            </a:r>
            <a:endParaRPr lang="en-US" sz="1600" dirty="0">
              <a:latin typeface="+mj-lt"/>
              <a:ea typeface="American Typewriter"/>
              <a:cs typeface="American Typewriter"/>
              <a:sym typeface="American Typewriter"/>
            </a:endParaRPr>
          </a:p>
        </p:txBody>
      </p:sp>
    </p:spTree>
    <p:extLst>
      <p:ext uri="{BB962C8B-B14F-4D97-AF65-F5344CB8AC3E}">
        <p14:creationId xmlns:p14="http://schemas.microsoft.com/office/powerpoint/2010/main" val="309551342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 xmlns:a16="http://schemas.microsoft.com/office/drawing/2014/main" id="{C6827511-ECDA-0249-B150-68F61D68863A}"/>
              </a:ext>
            </a:extLst>
          </p:cNvPr>
          <p:cNvSpPr>
            <a:spLocks noGrp="1"/>
          </p:cNvSpPr>
          <p:nvPr>
            <p:ph type="title"/>
          </p:nvPr>
        </p:nvSpPr>
        <p:spPr>
          <a:xfrm>
            <a:off x="1143000" y="381000"/>
            <a:ext cx="6019800" cy="381000"/>
          </a:xfrm>
        </p:spPr>
        <p:txBody>
          <a:bodyPr/>
          <a:lstStyle/>
          <a:p>
            <a:r>
              <a:rPr lang="en-US" altLang="en-US" sz="3600" b="1" dirty="0"/>
              <a:t>What’s in Place Today</a:t>
            </a:r>
          </a:p>
        </p:txBody>
      </p:sp>
      <p:sp>
        <p:nvSpPr>
          <p:cNvPr id="52226" name="Content Placeholder 2">
            <a:extLst>
              <a:ext uri="{FF2B5EF4-FFF2-40B4-BE49-F238E27FC236}">
                <a16:creationId xmlns="" xmlns:a16="http://schemas.microsoft.com/office/drawing/2014/main" id="{6982200B-1B38-7740-91AA-FF298FD8742B}"/>
              </a:ext>
            </a:extLst>
          </p:cNvPr>
          <p:cNvSpPr>
            <a:spLocks noGrp="1"/>
          </p:cNvSpPr>
          <p:nvPr>
            <p:ph idx="1"/>
          </p:nvPr>
        </p:nvSpPr>
        <p:spPr>
          <a:xfrm>
            <a:off x="0" y="990600"/>
            <a:ext cx="9029700" cy="3810000"/>
          </a:xfrm>
        </p:spPr>
        <p:txBody>
          <a:bodyPr/>
          <a:lstStyle/>
          <a:p>
            <a:r>
              <a:rPr lang="en-US" altLang="en-US" sz="2800" dirty="0"/>
              <a:t>A national, biomarker knowledge system</a:t>
            </a:r>
          </a:p>
          <a:p>
            <a:r>
              <a:rPr lang="en-US" altLang="en-US" sz="2800" dirty="0"/>
              <a:t>A biomarker data infrastructure consisting of ~1000 biomarkers, ~200 protocols, 1500 publications, 100 TB data </a:t>
            </a:r>
          </a:p>
          <a:p>
            <a:r>
              <a:rPr lang="en-US" altLang="en-US" sz="2800" dirty="0"/>
              <a:t>Tools for laboratories to support the processing, capture, curation and sharing of data before publications</a:t>
            </a:r>
          </a:p>
          <a:p>
            <a:r>
              <a:rPr lang="en-US" altLang="en-US" sz="2800" dirty="0">
                <a:solidFill>
                  <a:srgbClr val="000000"/>
                </a:solidFill>
              </a:rPr>
              <a:t>Pilot projects in imaging, scalable workflows, data integration, </a:t>
            </a:r>
            <a:r>
              <a:rPr lang="en-US" altLang="en-US" sz="2800" dirty="0" smtClean="0">
                <a:solidFill>
                  <a:srgbClr val="000000"/>
                </a:solidFill>
              </a:rPr>
              <a:t>etc.</a:t>
            </a:r>
            <a:endParaRPr lang="en-US" altLang="en-US" sz="2800" dirty="0"/>
          </a:p>
          <a:p>
            <a:r>
              <a:rPr lang="en-US" altLang="en-US" sz="2800" dirty="0"/>
              <a:t>Support for data-driven approaches for data discovery and analysis</a:t>
            </a:r>
          </a:p>
          <a:p>
            <a:r>
              <a:rPr lang="en-US" altLang="en-US" sz="2800" dirty="0"/>
              <a:t>Common portal to access the knowledge environment</a:t>
            </a:r>
          </a:p>
        </p:txBody>
      </p:sp>
    </p:spTree>
    <p:extLst>
      <p:ext uri="{BB962C8B-B14F-4D97-AF65-F5344CB8AC3E}">
        <p14:creationId xmlns:p14="http://schemas.microsoft.com/office/powerpoint/2010/main" val="61490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p:txBody>
          <a:bodyPr/>
          <a:lstStyle/>
          <a:p>
            <a:r>
              <a:rPr lang="en-US" sz="2800" b="1" dirty="0">
                <a:latin typeface="Arial" charset="0"/>
                <a:ea typeface="ＭＳ Ｐゴシック" charset="0"/>
                <a:cs typeface="ＭＳ Ｐゴシック" charset="0"/>
              </a:rPr>
              <a:t>Portal: Dissemination and </a:t>
            </a:r>
            <a:br>
              <a:rPr lang="en-US" sz="2800" b="1" dirty="0">
                <a:latin typeface="Arial" charset="0"/>
                <a:ea typeface="ＭＳ Ｐゴシック" charset="0"/>
                <a:cs typeface="ＭＳ Ｐゴシック" charset="0"/>
              </a:rPr>
            </a:br>
            <a:r>
              <a:rPr lang="en-US" sz="2800" b="1" dirty="0">
                <a:latin typeface="Arial" charset="0"/>
                <a:ea typeface="ＭＳ Ｐゴシック" charset="0"/>
                <a:cs typeface="ＭＳ Ｐゴシック" charset="0"/>
              </a:rPr>
              <a:t>Access to Biomarker </a:t>
            </a:r>
            <a:r>
              <a:rPr lang="en-US" sz="2800" b="1" dirty="0" smtClean="0">
                <a:latin typeface="Arial" charset="0"/>
                <a:ea typeface="ＭＳ Ｐゴシック" charset="0"/>
                <a:cs typeface="ＭＳ Ｐゴシック" charset="0"/>
              </a:rPr>
              <a:t>Data</a:t>
            </a:r>
            <a:endParaRPr lang="en-US" sz="2800" b="1" dirty="0">
              <a:latin typeface="Arial" charset="0"/>
              <a:ea typeface="ＭＳ Ｐゴシック" charset="0"/>
              <a:cs typeface="ＭＳ Ｐゴシック" charset="0"/>
            </a:endParaRPr>
          </a:p>
        </p:txBody>
      </p:sp>
      <p:sp>
        <p:nvSpPr>
          <p:cNvPr id="40962" name="Slide Number Placeholder 3"/>
          <p:cNvSpPr>
            <a:spLocks noGrp="1"/>
          </p:cNvSpPr>
          <p:nvPr>
            <p:ph type="sldNum" sz="quarter" idx="12"/>
          </p:nvPr>
        </p:nvSpPr>
        <p:spPr>
          <a:xfrm>
            <a:off x="6553200" y="6553200"/>
            <a:ext cx="1905000" cy="2286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09575056-6037-AB44-8D90-474A65BDDB75}" type="slidenum">
              <a:rPr lang="en-US" sz="1200">
                <a:solidFill>
                  <a:srgbClr val="606060"/>
                </a:solidFill>
              </a:rPr>
              <a:pPr eaLnBrk="1" hangingPunct="1"/>
              <a:t>7</a:t>
            </a:fld>
            <a:endParaRPr lang="en-US" sz="1200">
              <a:solidFill>
                <a:srgbClr val="606060"/>
              </a:solidFill>
            </a:endParaRPr>
          </a:p>
        </p:txBody>
      </p:sp>
      <p:sp>
        <p:nvSpPr>
          <p:cNvPr id="40963" name="Rectangle 3"/>
          <p:cNvSpPr txBox="1">
            <a:spLocks noChangeArrowheads="1"/>
          </p:cNvSpPr>
          <p:nvPr/>
        </p:nvSpPr>
        <p:spPr bwMode="auto">
          <a:xfrm>
            <a:off x="5105400" y="1806575"/>
            <a:ext cx="40386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lnSpc>
                <a:spcPct val="90000"/>
              </a:lnSpc>
              <a:spcBef>
                <a:spcPct val="20000"/>
              </a:spcBef>
              <a:buFont typeface="Wingdings" charset="0"/>
              <a:buChar char="§"/>
            </a:pPr>
            <a:r>
              <a:rPr lang="en-US" sz="2400" dirty="0"/>
              <a:t>Gateway to information</a:t>
            </a:r>
          </a:p>
          <a:p>
            <a:pPr eaLnBrk="1" hangingPunct="1">
              <a:lnSpc>
                <a:spcPct val="90000"/>
              </a:lnSpc>
              <a:spcBef>
                <a:spcPct val="20000"/>
              </a:spcBef>
              <a:buFont typeface="Wingdings" charset="0"/>
              <a:buChar char="§"/>
            </a:pPr>
            <a:r>
              <a:rPr lang="en-US" sz="2400" dirty="0"/>
              <a:t>Information managed both within and outside the knowledge system</a:t>
            </a:r>
          </a:p>
          <a:p>
            <a:pPr eaLnBrk="1" hangingPunct="1">
              <a:lnSpc>
                <a:spcPct val="90000"/>
              </a:lnSpc>
              <a:spcBef>
                <a:spcPct val="20000"/>
              </a:spcBef>
              <a:buFont typeface="Wingdings" charset="0"/>
              <a:buChar char="§"/>
            </a:pPr>
            <a:r>
              <a:rPr lang="en-US" sz="2400" dirty="0"/>
              <a:t>Initial starting point for community to get to research data</a:t>
            </a:r>
          </a:p>
          <a:p>
            <a:pPr eaLnBrk="1" hangingPunct="1">
              <a:lnSpc>
                <a:spcPct val="90000"/>
              </a:lnSpc>
              <a:spcBef>
                <a:spcPct val="20000"/>
              </a:spcBef>
              <a:buFont typeface="Wingdings" charset="0"/>
              <a:buChar char="§"/>
            </a:pPr>
            <a:r>
              <a:rPr lang="en-US" sz="2400" dirty="0"/>
              <a:t>Google-like search to access the wealth of data</a:t>
            </a:r>
          </a:p>
          <a:p>
            <a:pPr eaLnBrk="1" hangingPunct="1">
              <a:lnSpc>
                <a:spcPct val="90000"/>
              </a:lnSpc>
              <a:spcBef>
                <a:spcPct val="20000"/>
              </a:spcBef>
              <a:buFont typeface="Wingdings" charset="0"/>
              <a:buChar char="§"/>
            </a:pPr>
            <a:r>
              <a:rPr lang="en-US" sz="2400" dirty="0"/>
              <a:t>Multi-level Security</a:t>
            </a:r>
          </a:p>
          <a:p>
            <a:pPr eaLnBrk="1" hangingPunct="1">
              <a:lnSpc>
                <a:spcPct val="90000"/>
              </a:lnSpc>
              <a:spcBef>
                <a:spcPct val="20000"/>
              </a:spcBef>
              <a:buFont typeface="Wingdings" charset="0"/>
              <a:buChar char="§"/>
            </a:pPr>
            <a:endParaRPr lang="en-US" sz="2400" dirty="0"/>
          </a:p>
        </p:txBody>
      </p:sp>
      <p:sp>
        <p:nvSpPr>
          <p:cNvPr id="40964" name="Rectangle 5"/>
          <p:cNvSpPr>
            <a:spLocks noChangeArrowheads="1"/>
          </p:cNvSpPr>
          <p:nvPr/>
        </p:nvSpPr>
        <p:spPr bwMode="auto">
          <a:xfrm>
            <a:off x="228600" y="5410200"/>
            <a:ext cx="27652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dirty="0">
                <a:hlinkClick r:id="rId2"/>
              </a:rPr>
              <a:t>https://edrn.nci.nih.gov</a:t>
            </a:r>
            <a:endParaRPr lang="en-US" sz="2000" dirty="0"/>
          </a:p>
          <a:p>
            <a:endParaRPr lang="en-US" sz="2000" dirty="0"/>
          </a:p>
        </p:txBody>
      </p:sp>
      <p:pic>
        <p:nvPicPr>
          <p:cNvPr id="40965" name="Picture 13" descr="Screen shot 2010-07-30 at 10.02.5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2713"/>
            <a:ext cx="4724400" cy="38750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4335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91818" y="383382"/>
            <a:ext cx="7198057"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Capturing and Sharing Biomarker</a:t>
            </a:r>
            <a:br>
              <a:rPr kumimoji="0" lang="en-US" sz="2800" b="1" i="0" u="none" strike="noStrike" kern="0" cap="none" spc="0" normalizeH="0" baseline="0" noProof="0" dirty="0">
                <a:ln>
                  <a:noFill/>
                </a:ln>
                <a:effectLst/>
                <a:uLnTx/>
                <a:uFillTx/>
                <a:latin typeface="+mj-lt"/>
                <a:ea typeface="+mj-ea"/>
                <a:cs typeface="+mj-cs"/>
              </a:rPr>
            </a:br>
            <a:r>
              <a:rPr kumimoji="0" lang="en-US" sz="2800" b="1" i="0" u="none" strike="noStrike" kern="0" cap="none" spc="0" normalizeH="0" baseline="0" noProof="0" dirty="0">
                <a:ln>
                  <a:noFill/>
                </a:ln>
                <a:effectLst/>
                <a:uLnTx/>
                <a:uFillTx/>
                <a:latin typeface="+mj-lt"/>
                <a:ea typeface="+mj-ea"/>
                <a:cs typeface="+mj-cs"/>
              </a:rPr>
              <a:t>Data Results</a:t>
            </a:r>
          </a:p>
        </p:txBody>
      </p:sp>
      <p:sp>
        <p:nvSpPr>
          <p:cNvPr id="4" name="Footer Placeholder 4"/>
          <p:cNvSpPr txBox="1">
            <a:spLocks/>
          </p:cNvSpPr>
          <p:nvPr/>
        </p:nvSpPr>
        <p:spPr>
          <a:xfrm>
            <a:off x="2971800" y="6553200"/>
            <a:ext cx="3505200" cy="3048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itchFamily="34" charset="0"/>
                <a:ea typeface="+mn-ea"/>
                <a:cs typeface="+mn-cs"/>
              </a:rPr>
              <a:t>EDRN Informatics Center</a:t>
            </a:r>
          </a:p>
        </p:txBody>
      </p:sp>
      <p:sp>
        <p:nvSpPr>
          <p:cNvPr id="5" name="Slide Number Placeholder 5"/>
          <p:cNvSpPr txBox="1">
            <a:spLocks/>
          </p:cNvSpPr>
          <p:nvPr/>
        </p:nvSpPr>
        <p:spPr>
          <a:xfrm>
            <a:off x="6553200" y="6553200"/>
            <a:ext cx="1905000" cy="2286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E1895CC-B98D-488D-9072-EDEB26BF7EEF}"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6" name="Content Placeholder 3" descr="Screen shot 2012-07-19 at 10.32.08 AM.png"/>
          <p:cNvPicPr>
            <a:picLocks noChangeAspect="1"/>
          </p:cNvPicPr>
          <p:nvPr/>
        </p:nvPicPr>
        <p:blipFill>
          <a:blip r:embed="rId2" cstate="print"/>
          <a:srcRect l="-11200" r="-11200"/>
          <a:stretch>
            <a:fillRect/>
          </a:stretch>
        </p:blipFill>
        <p:spPr bwMode="auto">
          <a:xfrm>
            <a:off x="5100638" y="1595438"/>
            <a:ext cx="3205162" cy="176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a:off x="2336006" y="3701257"/>
            <a:ext cx="4213225" cy="1588"/>
          </a:xfrm>
          <a:prstGeom prst="line">
            <a:avLst/>
          </a:prstGeom>
          <a:noFill/>
          <a:ln w="25400">
            <a:solidFill>
              <a:srgbClr val="19194D"/>
            </a:solidFill>
            <a:prstDash val="dot"/>
            <a:round/>
            <a:headEnd/>
            <a:tailEnd/>
          </a:ln>
          <a:effectLst>
            <a:outerShdw dist="20000" dir="5400000" rotWithShape="0">
              <a:srgbClr val="808080">
                <a:alpha val="37999"/>
              </a:srgbClr>
            </a:outerShdw>
          </a:effectLst>
        </p:spPr>
      </p:cxnSp>
      <p:sp>
        <p:nvSpPr>
          <p:cNvPr id="8" name="TextBox 10"/>
          <p:cNvSpPr txBox="1">
            <a:spLocks noChangeArrowheads="1"/>
          </p:cNvSpPr>
          <p:nvPr/>
        </p:nvSpPr>
        <p:spPr bwMode="auto">
          <a:xfrm>
            <a:off x="5691188" y="3292475"/>
            <a:ext cx="1957387" cy="523875"/>
          </a:xfrm>
          <a:prstGeom prst="rect">
            <a:avLst/>
          </a:prstGeom>
          <a:noFill/>
          <a:ln w="9525">
            <a:noFill/>
            <a:miter lim="800000"/>
            <a:headEnd/>
            <a:tailEnd/>
          </a:ln>
        </p:spPr>
        <p:txBody>
          <a:bodyPr wrap="none">
            <a:spAutoFit/>
          </a:bodyPr>
          <a:lstStyle/>
          <a:p>
            <a:pPr algn="ctr"/>
            <a:r>
              <a:rPr lang="en-US" sz="1400"/>
              <a:t>EDRN Public Portal</a:t>
            </a:r>
          </a:p>
          <a:p>
            <a:pPr algn="ctr"/>
            <a:r>
              <a:rPr lang="en-US" sz="1400"/>
              <a:t>(http://edrn.nci.nih.gov)</a:t>
            </a:r>
          </a:p>
        </p:txBody>
      </p:sp>
      <p:sp>
        <p:nvSpPr>
          <p:cNvPr id="9" name="Can 8"/>
          <p:cNvSpPr>
            <a:spLocks noChangeArrowheads="1"/>
          </p:cNvSpPr>
          <p:nvPr/>
        </p:nvSpPr>
        <p:spPr bwMode="auto">
          <a:xfrm>
            <a:off x="4794250" y="4233863"/>
            <a:ext cx="882650" cy="769937"/>
          </a:xfrm>
          <a:prstGeom prst="can">
            <a:avLst>
              <a:gd name="adj" fmla="val 25000"/>
            </a:avLst>
          </a:prstGeom>
          <a:solidFill>
            <a:srgbClr val="595959"/>
          </a:solidFill>
          <a:ln w="9525">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TextBox 12"/>
          <p:cNvSpPr txBox="1">
            <a:spLocks noChangeArrowheads="1"/>
          </p:cNvSpPr>
          <p:nvPr/>
        </p:nvSpPr>
        <p:spPr bwMode="auto">
          <a:xfrm>
            <a:off x="4629150" y="5068888"/>
            <a:ext cx="1390650" cy="923925"/>
          </a:xfrm>
          <a:prstGeom prst="rect">
            <a:avLst/>
          </a:prstGeom>
          <a:noFill/>
          <a:ln w="9525">
            <a:noFill/>
            <a:miter lim="800000"/>
            <a:headEnd/>
            <a:tailEnd/>
          </a:ln>
        </p:spPr>
        <p:txBody>
          <a:bodyPr wrap="none">
            <a:spAutoFit/>
          </a:bodyPr>
          <a:lstStyle/>
          <a:p>
            <a:r>
              <a:rPr lang="en-US" sz="1800"/>
              <a:t>EDRN Data</a:t>
            </a:r>
          </a:p>
          <a:p>
            <a:r>
              <a:rPr lang="en-US" sz="1800"/>
              <a:t>Warehouse</a:t>
            </a:r>
          </a:p>
          <a:p>
            <a:r>
              <a:rPr lang="en-US" sz="1800"/>
              <a:t>(eCAS)</a:t>
            </a:r>
          </a:p>
        </p:txBody>
      </p:sp>
      <p:sp>
        <p:nvSpPr>
          <p:cNvPr id="11" name="Can 10"/>
          <p:cNvSpPr>
            <a:spLocks noChangeArrowheads="1"/>
          </p:cNvSpPr>
          <p:nvPr/>
        </p:nvSpPr>
        <p:spPr bwMode="auto">
          <a:xfrm>
            <a:off x="6400800" y="4233863"/>
            <a:ext cx="882650" cy="769937"/>
          </a:xfrm>
          <a:prstGeom prst="can">
            <a:avLst>
              <a:gd name="adj" fmla="val 25000"/>
            </a:avLst>
          </a:prstGeom>
          <a:solidFill>
            <a:srgbClr val="595959"/>
          </a:solidFill>
          <a:ln w="9525">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TextBox 18"/>
          <p:cNvSpPr txBox="1">
            <a:spLocks noChangeArrowheads="1"/>
          </p:cNvSpPr>
          <p:nvPr/>
        </p:nvSpPr>
        <p:spPr bwMode="auto">
          <a:xfrm>
            <a:off x="6469063" y="5068888"/>
            <a:ext cx="1236662" cy="1108075"/>
          </a:xfrm>
          <a:prstGeom prst="rect">
            <a:avLst/>
          </a:prstGeom>
          <a:noFill/>
          <a:ln w="9525">
            <a:noFill/>
            <a:miter lim="800000"/>
            <a:headEnd/>
            <a:tailEnd/>
          </a:ln>
        </p:spPr>
        <p:txBody>
          <a:bodyPr wrap="none">
            <a:spAutoFit/>
          </a:bodyPr>
          <a:lstStyle/>
          <a:p>
            <a:r>
              <a:rPr lang="en-US" sz="1800"/>
              <a:t>Biomarker </a:t>
            </a:r>
          </a:p>
          <a:p>
            <a:r>
              <a:rPr lang="en-US" sz="1800"/>
              <a:t>Database</a:t>
            </a:r>
          </a:p>
          <a:p>
            <a:r>
              <a:rPr lang="en-US" sz="1800"/>
              <a:t>(BMDB)</a:t>
            </a:r>
          </a:p>
          <a:p>
            <a:endParaRPr lang="en-US" sz="1800" baseline="30000"/>
          </a:p>
        </p:txBody>
      </p:sp>
      <p:sp>
        <p:nvSpPr>
          <p:cNvPr id="13" name="Can 12"/>
          <p:cNvSpPr>
            <a:spLocks noChangeArrowheads="1"/>
          </p:cNvSpPr>
          <p:nvPr/>
        </p:nvSpPr>
        <p:spPr bwMode="auto">
          <a:xfrm>
            <a:off x="7854950" y="4233863"/>
            <a:ext cx="882650" cy="769937"/>
          </a:xfrm>
          <a:prstGeom prst="can">
            <a:avLst>
              <a:gd name="adj" fmla="val 25000"/>
            </a:avLst>
          </a:prstGeom>
          <a:solidFill>
            <a:srgbClr val="595959"/>
          </a:solidFill>
          <a:ln w="9525">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Right Arrow 13"/>
          <p:cNvSpPr>
            <a:spLocks noChangeArrowheads="1"/>
          </p:cNvSpPr>
          <p:nvPr/>
        </p:nvSpPr>
        <p:spPr bwMode="auto">
          <a:xfrm>
            <a:off x="4168775" y="4386263"/>
            <a:ext cx="565150" cy="455612"/>
          </a:xfrm>
          <a:prstGeom prst="rightArrow">
            <a:avLst>
              <a:gd name="adj1" fmla="val 50000"/>
              <a:gd name="adj2" fmla="val 50002"/>
            </a:avLst>
          </a:prstGeom>
          <a:solidFill>
            <a:srgbClr val="595959"/>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 name="TextBox 15"/>
          <p:cNvSpPr txBox="1"/>
          <p:nvPr/>
        </p:nvSpPr>
        <p:spPr>
          <a:xfrm>
            <a:off x="2514600" y="5068888"/>
            <a:ext cx="1908245" cy="1107996"/>
          </a:xfrm>
          <a:prstGeom prst="rect">
            <a:avLst/>
          </a:prstGeom>
          <a:noFill/>
        </p:spPr>
        <p:txBody>
          <a:bodyPr wrap="none">
            <a:spAutoFit/>
          </a:bodyPr>
          <a:lstStyle/>
          <a:p>
            <a:pPr>
              <a:defRPr/>
            </a:pPr>
            <a:r>
              <a:rPr lang="en-US" sz="1800" dirty="0">
                <a:latin typeface="Arial" charset="0"/>
                <a:ea typeface="ＭＳ Ｐゴシック" charset="0"/>
              </a:rPr>
              <a:t>Laboratory</a:t>
            </a:r>
          </a:p>
          <a:p>
            <a:pPr>
              <a:defRPr/>
            </a:pPr>
            <a:r>
              <a:rPr lang="en-US" sz="1800" dirty="0">
                <a:latin typeface="Arial" charset="0"/>
                <a:ea typeface="ＭＳ Ｐゴシック" charset="0"/>
              </a:rPr>
              <a:t>Data Warehouse</a:t>
            </a:r>
          </a:p>
          <a:p>
            <a:pPr>
              <a:defRPr/>
            </a:pPr>
            <a:r>
              <a:rPr lang="en-US" sz="1800" dirty="0">
                <a:latin typeface="Arial" charset="0"/>
                <a:ea typeface="ＭＳ Ｐゴシック" charset="0"/>
              </a:rPr>
              <a:t>(</a:t>
            </a:r>
            <a:r>
              <a:rPr lang="en-US" sz="1800" dirty="0" err="1">
                <a:latin typeface="Arial" charset="0"/>
                <a:ea typeface="ＭＳ Ｐゴシック" charset="0"/>
              </a:rPr>
              <a:t>LabCAS</a:t>
            </a:r>
            <a:r>
              <a:rPr lang="en-US" sz="1800" dirty="0">
                <a:latin typeface="Arial" charset="0"/>
                <a:ea typeface="ＭＳ Ｐゴシック" charset="0"/>
              </a:rPr>
              <a:t>)</a:t>
            </a:r>
          </a:p>
          <a:p>
            <a:pPr>
              <a:defRPr/>
            </a:pPr>
            <a:endParaRPr lang="en-US" sz="1800" baseline="30000" dirty="0">
              <a:solidFill>
                <a:schemeClr val="accent2">
                  <a:lumMod val="75000"/>
                </a:schemeClr>
              </a:solidFill>
              <a:latin typeface="Arial" charset="0"/>
              <a:ea typeface="ＭＳ Ｐゴシック" charset="0"/>
            </a:endParaRPr>
          </a:p>
        </p:txBody>
      </p:sp>
      <p:sp>
        <p:nvSpPr>
          <p:cNvPr id="17" name="TextBox 16"/>
          <p:cNvSpPr txBox="1"/>
          <p:nvPr/>
        </p:nvSpPr>
        <p:spPr>
          <a:xfrm>
            <a:off x="4381500" y="1520825"/>
            <a:ext cx="492125" cy="2171700"/>
          </a:xfrm>
          <a:prstGeom prst="rect">
            <a:avLst/>
          </a:prstGeom>
          <a:noFill/>
        </p:spPr>
        <p:txBody>
          <a:bodyPr vert="vert" wrap="none">
            <a:spAutoFit/>
          </a:bodyPr>
          <a:lstStyle/>
          <a:p>
            <a:pPr>
              <a:defRPr/>
            </a:pPr>
            <a:r>
              <a:rPr lang="en-US" sz="2000" dirty="0">
                <a:solidFill>
                  <a:srgbClr val="595959"/>
                </a:solidFill>
                <a:latin typeface="Arial" charset="0"/>
                <a:ea typeface="ＭＳ Ｐゴシック" charset="0"/>
              </a:rPr>
              <a:t>EDRN Data </a:t>
            </a:r>
            <a:r>
              <a:rPr lang="en-US" sz="2000" dirty="0" err="1">
                <a:solidFill>
                  <a:srgbClr val="595959"/>
                </a:solidFill>
                <a:latin typeface="Arial" charset="0"/>
                <a:ea typeface="ＭＳ Ｐゴシック" charset="0"/>
              </a:rPr>
              <a:t>Curation</a:t>
            </a:r>
            <a:endParaRPr lang="en-US" sz="2000" dirty="0">
              <a:solidFill>
                <a:srgbClr val="595959"/>
              </a:solidFill>
              <a:latin typeface="Arial" charset="0"/>
              <a:ea typeface="ＭＳ Ｐゴシック" charset="0"/>
            </a:endParaRPr>
          </a:p>
        </p:txBody>
      </p:sp>
      <p:cxnSp>
        <p:nvCxnSpPr>
          <p:cNvPr id="18" name="Straight Arrow Connector 17"/>
          <p:cNvCxnSpPr>
            <a:cxnSpLocks noChangeShapeType="1"/>
          </p:cNvCxnSpPr>
          <p:nvPr/>
        </p:nvCxnSpPr>
        <p:spPr bwMode="auto">
          <a:xfrm rot="5400000" flipH="1" flipV="1">
            <a:off x="5233194" y="3734594"/>
            <a:ext cx="411163" cy="3270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p:cNvCxnSpPr>
          <p:nvPr/>
        </p:nvCxnSpPr>
        <p:spPr bwMode="auto">
          <a:xfrm rot="16200000" flipV="1">
            <a:off x="7897812" y="3705226"/>
            <a:ext cx="487363" cy="309562"/>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0" name="Straight Arrow Connector 19"/>
          <p:cNvCxnSpPr>
            <a:cxnSpLocks noChangeShapeType="1"/>
          </p:cNvCxnSpPr>
          <p:nvPr/>
        </p:nvCxnSpPr>
        <p:spPr bwMode="auto">
          <a:xfrm rot="5400000" flipH="1" flipV="1">
            <a:off x="6699250" y="3959225"/>
            <a:ext cx="287338"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1" name="Straight Connector 20"/>
          <p:cNvCxnSpPr>
            <a:cxnSpLocks noChangeShapeType="1"/>
          </p:cNvCxnSpPr>
          <p:nvPr/>
        </p:nvCxnSpPr>
        <p:spPr bwMode="auto">
          <a:xfrm rot="5400000">
            <a:off x="404019" y="3718719"/>
            <a:ext cx="4213225" cy="1587"/>
          </a:xfrm>
          <a:prstGeom prst="line">
            <a:avLst/>
          </a:prstGeom>
          <a:noFill/>
          <a:ln w="25400">
            <a:solidFill>
              <a:srgbClr val="19194D"/>
            </a:solidFill>
            <a:prstDash val="dot"/>
            <a:round/>
            <a:headEnd/>
            <a:tailEnd/>
          </a:ln>
          <a:effectLst>
            <a:outerShdw dist="20000" dir="5400000" rotWithShape="0">
              <a:srgbClr val="808080">
                <a:alpha val="37999"/>
              </a:srgbClr>
            </a:outerShdw>
          </a:effectLst>
        </p:spPr>
      </p:cxnSp>
      <p:sp>
        <p:nvSpPr>
          <p:cNvPr id="22" name="TextBox 21"/>
          <p:cNvSpPr txBox="1"/>
          <p:nvPr/>
        </p:nvSpPr>
        <p:spPr>
          <a:xfrm>
            <a:off x="2451100" y="1536700"/>
            <a:ext cx="492125" cy="2125663"/>
          </a:xfrm>
          <a:prstGeom prst="rect">
            <a:avLst/>
          </a:prstGeom>
          <a:noFill/>
        </p:spPr>
        <p:txBody>
          <a:bodyPr vert="vert" wrap="none">
            <a:spAutoFit/>
          </a:bodyPr>
          <a:lstStyle/>
          <a:p>
            <a:pPr>
              <a:defRPr/>
            </a:pPr>
            <a:r>
              <a:rPr lang="en-US" sz="2000" dirty="0">
                <a:solidFill>
                  <a:srgbClr val="595959"/>
                </a:solidFill>
                <a:latin typeface="Arial" charset="0"/>
                <a:ea typeface="ＭＳ Ｐゴシック" charset="0"/>
              </a:rPr>
              <a:t>Investigator Upload</a:t>
            </a:r>
          </a:p>
        </p:txBody>
      </p:sp>
      <p:sp>
        <p:nvSpPr>
          <p:cNvPr id="23" name="Right Arrow 22"/>
          <p:cNvSpPr>
            <a:spLocks noChangeArrowheads="1"/>
          </p:cNvSpPr>
          <p:nvPr/>
        </p:nvSpPr>
        <p:spPr bwMode="auto">
          <a:xfrm>
            <a:off x="2284413" y="4386263"/>
            <a:ext cx="563562" cy="455612"/>
          </a:xfrm>
          <a:prstGeom prst="rightArrow">
            <a:avLst>
              <a:gd name="adj1" fmla="val 50000"/>
              <a:gd name="adj2" fmla="val 49998"/>
            </a:avLst>
          </a:prstGeom>
          <a:solidFill>
            <a:srgbClr val="595959"/>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TextBox 42"/>
          <p:cNvSpPr txBox="1">
            <a:spLocks noChangeArrowheads="1"/>
          </p:cNvSpPr>
          <p:nvPr/>
        </p:nvSpPr>
        <p:spPr bwMode="auto">
          <a:xfrm>
            <a:off x="409575" y="5068888"/>
            <a:ext cx="1841500" cy="646112"/>
          </a:xfrm>
          <a:prstGeom prst="rect">
            <a:avLst/>
          </a:prstGeom>
          <a:noFill/>
          <a:ln w="9525">
            <a:noFill/>
            <a:miter lim="800000"/>
            <a:headEnd/>
            <a:tailEnd/>
          </a:ln>
        </p:spPr>
        <p:txBody>
          <a:bodyPr wrap="none">
            <a:spAutoFit/>
          </a:bodyPr>
          <a:lstStyle/>
          <a:p>
            <a:pPr algn="ctr"/>
            <a:r>
              <a:rPr lang="en-US" sz="1800"/>
              <a:t>Laboratory Data </a:t>
            </a:r>
            <a:br>
              <a:rPr lang="en-US" sz="1800"/>
            </a:br>
            <a:r>
              <a:rPr lang="en-US" sz="1800"/>
              <a:t>Generation</a:t>
            </a:r>
          </a:p>
        </p:txBody>
      </p:sp>
      <p:sp>
        <p:nvSpPr>
          <p:cNvPr id="25" name="Merge 45"/>
          <p:cNvSpPr>
            <a:spLocks noChangeArrowheads="1"/>
          </p:cNvSpPr>
          <p:nvPr/>
        </p:nvSpPr>
        <p:spPr bwMode="auto">
          <a:xfrm>
            <a:off x="479425" y="2738438"/>
            <a:ext cx="401638" cy="260350"/>
          </a:xfrm>
          <a:prstGeom prst="flowChartMerge">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Process 46"/>
          <p:cNvSpPr>
            <a:spLocks noChangeArrowheads="1"/>
          </p:cNvSpPr>
          <p:nvPr/>
        </p:nvSpPr>
        <p:spPr bwMode="auto">
          <a:xfrm>
            <a:off x="479425" y="3414713"/>
            <a:ext cx="401638" cy="323850"/>
          </a:xfrm>
          <a:prstGeom prst="flowChartProcess">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7" name="Process 47"/>
          <p:cNvSpPr>
            <a:spLocks noChangeArrowheads="1"/>
          </p:cNvSpPr>
          <p:nvPr/>
        </p:nvSpPr>
        <p:spPr bwMode="auto">
          <a:xfrm>
            <a:off x="1033463" y="3405188"/>
            <a:ext cx="401637" cy="323850"/>
          </a:xfrm>
          <a:prstGeom prst="flowChartProcess">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28" name="Elbow Connector 27"/>
          <p:cNvCxnSpPr>
            <a:cxnSpLocks noChangeShapeType="1"/>
          </p:cNvCxnSpPr>
          <p:nvPr/>
        </p:nvCxnSpPr>
        <p:spPr bwMode="auto">
          <a:xfrm rot="5400000">
            <a:off x="471488" y="3206750"/>
            <a:ext cx="417512" cy="1588"/>
          </a:xfrm>
          <a:prstGeom prst="bentConnector3">
            <a:avLst>
              <a:gd name="adj1" fmla="val 50000"/>
            </a:avLst>
          </a:prstGeom>
          <a:noFill/>
          <a:ln w="25400">
            <a:solidFill>
              <a:schemeClr val="accent1"/>
            </a:solidFill>
            <a:miter lim="800000"/>
            <a:headEnd/>
            <a:tailEnd type="arrow" w="med" len="med"/>
          </a:ln>
          <a:effectLst>
            <a:outerShdw dist="20000" dir="5400000" rotWithShape="0">
              <a:srgbClr val="808080">
                <a:alpha val="37999"/>
              </a:srgbClr>
            </a:outerShdw>
          </a:effectLst>
        </p:spPr>
      </p:cxnSp>
      <p:cxnSp>
        <p:nvCxnSpPr>
          <p:cNvPr id="29" name="Elbow Connector 28"/>
          <p:cNvCxnSpPr>
            <a:cxnSpLocks noChangeShapeType="1"/>
          </p:cNvCxnSpPr>
          <p:nvPr/>
        </p:nvCxnSpPr>
        <p:spPr bwMode="auto">
          <a:xfrm rot="16200000" flipH="1">
            <a:off x="753269" y="2924969"/>
            <a:ext cx="406400" cy="554038"/>
          </a:xfrm>
          <a:prstGeom prst="bentConnector3">
            <a:avLst>
              <a:gd name="adj1" fmla="val 50000"/>
            </a:avLst>
          </a:prstGeom>
          <a:noFill/>
          <a:ln w="25400">
            <a:solidFill>
              <a:schemeClr val="accent1"/>
            </a:solidFill>
            <a:miter lim="800000"/>
            <a:headEnd/>
            <a:tailEnd type="arrow" w="med" len="med"/>
          </a:ln>
          <a:effectLst>
            <a:outerShdw dist="20000" dir="5400000" rotWithShape="0">
              <a:srgbClr val="808080">
                <a:alpha val="37999"/>
              </a:srgbClr>
            </a:outerShdw>
          </a:effectLst>
        </p:spPr>
      </p:cxnSp>
      <p:sp>
        <p:nvSpPr>
          <p:cNvPr id="30" name="Decision 55"/>
          <p:cNvSpPr>
            <a:spLocks noChangeArrowheads="1"/>
          </p:cNvSpPr>
          <p:nvPr/>
        </p:nvSpPr>
        <p:spPr bwMode="auto">
          <a:xfrm>
            <a:off x="1033463" y="3938588"/>
            <a:ext cx="401637" cy="287337"/>
          </a:xfrm>
          <a:prstGeom prst="flowChartDecision">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1" name="Process 58"/>
          <p:cNvSpPr>
            <a:spLocks noChangeArrowheads="1"/>
          </p:cNvSpPr>
          <p:nvPr/>
        </p:nvSpPr>
        <p:spPr bwMode="auto">
          <a:xfrm>
            <a:off x="477838" y="3911600"/>
            <a:ext cx="401637" cy="322263"/>
          </a:xfrm>
          <a:prstGeom prst="flowChartProcess">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2" name="Process 59"/>
          <p:cNvSpPr>
            <a:spLocks noChangeArrowheads="1"/>
          </p:cNvSpPr>
          <p:nvPr/>
        </p:nvSpPr>
        <p:spPr bwMode="auto">
          <a:xfrm>
            <a:off x="1033463" y="4435475"/>
            <a:ext cx="401637" cy="322263"/>
          </a:xfrm>
          <a:prstGeom prst="flowChartProcess">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3" name="Process 60"/>
          <p:cNvSpPr>
            <a:spLocks noChangeArrowheads="1"/>
          </p:cNvSpPr>
          <p:nvPr/>
        </p:nvSpPr>
        <p:spPr bwMode="auto">
          <a:xfrm>
            <a:off x="1622425" y="4435475"/>
            <a:ext cx="401638" cy="322263"/>
          </a:xfrm>
          <a:prstGeom prst="flowChartProcess">
            <a:avLst/>
          </a:prstGeom>
          <a:solidFill>
            <a:srgbClr val="60606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34" name="Elbow Connector 61"/>
          <p:cNvCxnSpPr>
            <a:cxnSpLocks noChangeShapeType="1"/>
            <a:stCxn id="30" idx="3"/>
            <a:endCxn id="33" idx="0"/>
          </p:cNvCxnSpPr>
          <p:nvPr/>
        </p:nvCxnSpPr>
        <p:spPr bwMode="auto">
          <a:xfrm>
            <a:off x="1435100" y="4081463"/>
            <a:ext cx="387350" cy="354012"/>
          </a:xfrm>
          <a:prstGeom prst="bentConnector2">
            <a:avLst/>
          </a:prstGeom>
          <a:noFill/>
          <a:ln w="25400">
            <a:solidFill>
              <a:schemeClr val="accent1"/>
            </a:solidFill>
            <a:miter lim="800000"/>
            <a:headEnd/>
            <a:tailEnd type="arrow" w="med" len="med"/>
          </a:ln>
          <a:effectLst>
            <a:outerShdw dist="20000" dir="5400000" rotWithShape="0">
              <a:srgbClr val="808080">
                <a:alpha val="37999"/>
              </a:srgbClr>
            </a:outerShdw>
          </a:effectLst>
        </p:spPr>
      </p:cxnSp>
      <p:cxnSp>
        <p:nvCxnSpPr>
          <p:cNvPr id="35" name="Elbow Connector 34"/>
          <p:cNvCxnSpPr>
            <a:cxnSpLocks noChangeShapeType="1"/>
            <a:stCxn id="30" idx="2"/>
            <a:endCxn id="32" idx="0"/>
          </p:cNvCxnSpPr>
          <p:nvPr/>
        </p:nvCxnSpPr>
        <p:spPr bwMode="auto">
          <a:xfrm rot="16200000" flipH="1">
            <a:off x="1128713" y="4330700"/>
            <a:ext cx="209550" cy="0"/>
          </a:xfrm>
          <a:prstGeom prst="bentConnector3">
            <a:avLst>
              <a:gd name="adj1" fmla="val 50000"/>
            </a:avLst>
          </a:prstGeom>
          <a:noFill/>
          <a:ln w="25400">
            <a:solidFill>
              <a:schemeClr val="accent1"/>
            </a:solidFill>
            <a:miter lim="800000"/>
            <a:headEnd/>
            <a:tailEnd type="arrow" w="med" len="med"/>
          </a:ln>
          <a:effectLst>
            <a:outerShdw dist="20000" dir="5400000" rotWithShape="0">
              <a:srgbClr val="808080">
                <a:alpha val="37999"/>
              </a:srgbClr>
            </a:outerShdw>
          </a:effectLst>
        </p:spPr>
      </p:cxnSp>
      <p:cxnSp>
        <p:nvCxnSpPr>
          <p:cNvPr id="36" name="Elbow Connector 35"/>
          <p:cNvCxnSpPr>
            <a:cxnSpLocks noChangeShapeType="1"/>
            <a:stCxn id="27" idx="2"/>
            <a:endCxn id="30" idx="0"/>
          </p:cNvCxnSpPr>
          <p:nvPr/>
        </p:nvCxnSpPr>
        <p:spPr bwMode="auto">
          <a:xfrm rot="5400000">
            <a:off x="1129507" y="3833019"/>
            <a:ext cx="209550" cy="1587"/>
          </a:xfrm>
          <a:prstGeom prst="bentConnector3">
            <a:avLst>
              <a:gd name="adj1" fmla="val 50000"/>
            </a:avLst>
          </a:prstGeom>
          <a:noFill/>
          <a:ln w="25400">
            <a:solidFill>
              <a:schemeClr val="accent1"/>
            </a:solidFill>
            <a:miter lim="800000"/>
            <a:headEnd/>
            <a:tailEnd type="arrow" w="med" len="med"/>
          </a:ln>
          <a:effectLst>
            <a:outerShdw dist="20000" dir="5400000" rotWithShape="0">
              <a:srgbClr val="808080">
                <a:alpha val="37999"/>
              </a:srgbClr>
            </a:outerShdw>
          </a:effectLst>
        </p:spPr>
      </p:cxnSp>
      <p:cxnSp>
        <p:nvCxnSpPr>
          <p:cNvPr id="37" name="Elbow Connector 36"/>
          <p:cNvCxnSpPr>
            <a:cxnSpLocks noChangeShapeType="1"/>
            <a:stCxn id="26" idx="2"/>
            <a:endCxn id="31" idx="0"/>
          </p:cNvCxnSpPr>
          <p:nvPr/>
        </p:nvCxnSpPr>
        <p:spPr bwMode="auto">
          <a:xfrm rot="5400000">
            <a:off x="592931" y="3825082"/>
            <a:ext cx="173037" cy="0"/>
          </a:xfrm>
          <a:prstGeom prst="bentConnector3">
            <a:avLst>
              <a:gd name="adj1" fmla="val 50000"/>
            </a:avLst>
          </a:prstGeom>
          <a:noFill/>
          <a:ln w="25400">
            <a:solidFill>
              <a:schemeClr val="accent1"/>
            </a:solidFill>
            <a:miter lim="800000"/>
            <a:headEnd/>
            <a:tailEnd type="arrow" w="med" len="med"/>
          </a:ln>
          <a:effectLst>
            <a:outerShdw dist="20000" dir="5400000" rotWithShape="0">
              <a:srgbClr val="808080">
                <a:alpha val="37999"/>
              </a:srgbClr>
            </a:outerShdw>
          </a:effectLst>
        </p:spPr>
      </p:cxnSp>
      <p:cxnSp>
        <p:nvCxnSpPr>
          <p:cNvPr id="38" name="Elbow Connector 61"/>
          <p:cNvCxnSpPr>
            <a:cxnSpLocks noChangeShapeType="1"/>
            <a:endCxn id="25" idx="0"/>
          </p:cNvCxnSpPr>
          <p:nvPr/>
        </p:nvCxnSpPr>
        <p:spPr bwMode="auto">
          <a:xfrm rot="16200000" flipV="1">
            <a:off x="1298575" y="2119313"/>
            <a:ext cx="1495425" cy="2733675"/>
          </a:xfrm>
          <a:prstGeom prst="bentConnector3">
            <a:avLst>
              <a:gd name="adj1" fmla="val 115278"/>
            </a:avLst>
          </a:prstGeom>
          <a:noFill/>
          <a:ln w="25400">
            <a:solidFill>
              <a:schemeClr val="accent1">
                <a:alpha val="30196"/>
              </a:schemeClr>
            </a:solidFill>
            <a:miter lim="800000"/>
            <a:headEnd/>
            <a:tailEnd type="arrow" w="med" len="med"/>
          </a:ln>
          <a:effectLst>
            <a:outerShdw dist="20000" dir="5400000" rotWithShape="0">
              <a:srgbClr val="808080">
                <a:alpha val="37999"/>
              </a:srgbClr>
            </a:outerShdw>
          </a:effectLst>
        </p:spPr>
      </p:cxnSp>
      <p:sp>
        <p:nvSpPr>
          <p:cNvPr id="39" name="TextBox 18"/>
          <p:cNvSpPr txBox="1">
            <a:spLocks noChangeArrowheads="1"/>
          </p:cNvSpPr>
          <p:nvPr/>
        </p:nvSpPr>
        <p:spPr bwMode="auto">
          <a:xfrm>
            <a:off x="7889875" y="5105400"/>
            <a:ext cx="1300819" cy="1384995"/>
          </a:xfrm>
          <a:prstGeom prst="rect">
            <a:avLst/>
          </a:prstGeom>
          <a:noFill/>
          <a:ln w="9525">
            <a:noFill/>
            <a:miter lim="800000"/>
            <a:headEnd/>
            <a:tailEnd/>
          </a:ln>
        </p:spPr>
        <p:txBody>
          <a:bodyPr wrap="none">
            <a:spAutoFit/>
          </a:bodyPr>
          <a:lstStyle/>
          <a:p>
            <a:r>
              <a:rPr lang="en-US" sz="1800" dirty="0"/>
              <a:t>External</a:t>
            </a:r>
          </a:p>
          <a:p>
            <a:r>
              <a:rPr lang="en-US" dirty="0"/>
              <a:t>Data </a:t>
            </a:r>
          </a:p>
          <a:p>
            <a:r>
              <a:rPr lang="en-US" sz="1800" dirty="0"/>
              <a:t>Resources</a:t>
            </a:r>
          </a:p>
          <a:p>
            <a:r>
              <a:rPr lang="en-US" dirty="0"/>
              <a:t>and Tools</a:t>
            </a:r>
            <a:endParaRPr lang="en-US" sz="1800" dirty="0"/>
          </a:p>
          <a:p>
            <a:endParaRPr lang="en-US" sz="1800" baseline="30000" dirty="0"/>
          </a:p>
        </p:txBody>
      </p:sp>
      <p:sp>
        <p:nvSpPr>
          <p:cNvPr id="40" name="Can 39"/>
          <p:cNvSpPr>
            <a:spLocks noChangeArrowheads="1"/>
          </p:cNvSpPr>
          <p:nvPr/>
        </p:nvSpPr>
        <p:spPr bwMode="auto">
          <a:xfrm>
            <a:off x="3048000" y="4267200"/>
            <a:ext cx="882650" cy="769937"/>
          </a:xfrm>
          <a:prstGeom prst="can">
            <a:avLst>
              <a:gd name="adj" fmla="val 25000"/>
            </a:avLst>
          </a:prstGeom>
          <a:solidFill>
            <a:srgbClr val="595959"/>
          </a:solidFill>
          <a:ln w="9525">
            <a:solidFill>
              <a:srgbClr val="B6DCD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98115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Rot="1" noChangeArrowheads="1"/>
          </p:cNvSpPr>
          <p:nvPr/>
        </p:nvSpPr>
        <p:spPr bwMode="auto">
          <a:xfrm>
            <a:off x="0" y="76200"/>
            <a:ext cx="9144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800" b="1" dirty="0">
                <a:latin typeface="+mj-lt"/>
              </a:rPr>
              <a:t>EDRN Biomarker Database (BMDB)</a:t>
            </a:r>
          </a:p>
        </p:txBody>
      </p:sp>
      <p:sp>
        <p:nvSpPr>
          <p:cNvPr id="6" name="Rectangle 5"/>
          <p:cNvSpPr/>
          <p:nvPr/>
        </p:nvSpPr>
        <p:spPr>
          <a:xfrm>
            <a:off x="38100" y="1752600"/>
            <a:ext cx="3467100" cy="3416320"/>
          </a:xfrm>
          <a:prstGeom prst="rect">
            <a:avLst/>
          </a:prstGeom>
        </p:spPr>
        <p:txBody>
          <a:bodyPr wrap="square">
            <a:spAutoFit/>
          </a:bodyPr>
          <a:lstStyle/>
          <a:p>
            <a:pPr marL="285750" indent="-285750">
              <a:buFont typeface="Arial"/>
              <a:buChar char="•"/>
            </a:pPr>
            <a:r>
              <a:rPr lang="en-US" dirty="0">
                <a:solidFill>
                  <a:schemeClr val="tx2"/>
                </a:solidFill>
                <a:latin typeface="+mn-lt"/>
              </a:rPr>
              <a:t>Content:</a:t>
            </a:r>
          </a:p>
          <a:p>
            <a:pPr marL="742950" lvl="1" indent="-285750">
              <a:buFont typeface="Arial"/>
              <a:buChar char="•"/>
            </a:pPr>
            <a:r>
              <a:rPr lang="en-US" dirty="0">
                <a:solidFill>
                  <a:schemeClr val="tx2"/>
                </a:solidFill>
                <a:latin typeface="+mn-lt"/>
              </a:rPr>
              <a:t>940 biomarkers</a:t>
            </a:r>
          </a:p>
          <a:p>
            <a:pPr marL="742950" lvl="1" indent="-285750">
              <a:buFont typeface="Arial"/>
              <a:buChar char="•"/>
            </a:pPr>
            <a:r>
              <a:rPr lang="en-US" dirty="0">
                <a:solidFill>
                  <a:schemeClr val="tx2"/>
                </a:solidFill>
                <a:latin typeface="+mn-lt"/>
              </a:rPr>
              <a:t>EDRN laboratories are source of information</a:t>
            </a:r>
          </a:p>
          <a:p>
            <a:pPr marL="285750" indent="-285750">
              <a:buFont typeface="Arial"/>
              <a:buChar char="•"/>
            </a:pPr>
            <a:r>
              <a:rPr lang="en-US" dirty="0">
                <a:solidFill>
                  <a:schemeClr val="tx2"/>
                </a:solidFill>
                <a:latin typeface="+mn-lt"/>
              </a:rPr>
              <a:t>Management:</a:t>
            </a:r>
          </a:p>
          <a:p>
            <a:pPr marL="742950" lvl="1" indent="-285750">
              <a:buFont typeface="Arial"/>
              <a:buChar char="•"/>
            </a:pPr>
            <a:r>
              <a:rPr lang="en-US" dirty="0">
                <a:solidFill>
                  <a:schemeClr val="tx2"/>
                </a:solidFill>
                <a:latin typeface="+mn-lt"/>
              </a:rPr>
              <a:t>2 </a:t>
            </a:r>
            <a:r>
              <a:rPr lang="en-US" dirty="0" err="1">
                <a:solidFill>
                  <a:schemeClr val="tx2"/>
                </a:solidFill>
                <a:latin typeface="+mn-lt"/>
              </a:rPr>
              <a:t>biocurators</a:t>
            </a:r>
            <a:endParaRPr lang="en-US" dirty="0">
              <a:solidFill>
                <a:schemeClr val="tx2"/>
              </a:solidFill>
              <a:latin typeface="+mn-lt"/>
            </a:endParaRPr>
          </a:p>
          <a:p>
            <a:pPr marL="742950" lvl="1" indent="-285750">
              <a:buFont typeface="Arial"/>
              <a:buChar char="•"/>
            </a:pPr>
            <a:r>
              <a:rPr lang="en-US" dirty="0">
                <a:solidFill>
                  <a:schemeClr val="tx2"/>
                </a:solidFill>
                <a:latin typeface="+mn-lt"/>
              </a:rPr>
              <a:t>QC process by domain experts within EDRN</a:t>
            </a:r>
          </a:p>
          <a:p>
            <a:pPr marL="285750" indent="-285750">
              <a:buFont typeface="Arial"/>
              <a:buChar char="•"/>
            </a:pPr>
            <a:r>
              <a:rPr lang="en-US" dirty="0">
                <a:solidFill>
                  <a:schemeClr val="tx2"/>
                </a:solidFill>
                <a:latin typeface="+mn-lt"/>
              </a:rPr>
              <a:t>Annotation:</a:t>
            </a:r>
          </a:p>
          <a:p>
            <a:pPr marL="742950" lvl="1" indent="-285750">
              <a:buFont typeface="Arial"/>
              <a:buChar char="•"/>
            </a:pPr>
            <a:r>
              <a:rPr lang="en-US" dirty="0">
                <a:solidFill>
                  <a:schemeClr val="tx2"/>
                </a:solidFill>
                <a:latin typeface="+mn-lt"/>
              </a:rPr>
              <a:t>Driven by metadata</a:t>
            </a:r>
          </a:p>
          <a:p>
            <a:pPr marL="742950" lvl="1" indent="-285750">
              <a:buFont typeface="Arial"/>
              <a:buChar char="•"/>
            </a:pPr>
            <a:r>
              <a:rPr lang="en-US" dirty="0">
                <a:solidFill>
                  <a:schemeClr val="tx2"/>
                </a:solidFill>
                <a:latin typeface="+mn-lt"/>
              </a:rPr>
              <a:t>Partly automated</a:t>
            </a:r>
          </a:p>
          <a:p>
            <a:pPr marL="742950" lvl="1" indent="-285750">
              <a:buFont typeface="Arial"/>
              <a:buChar char="•"/>
            </a:pPr>
            <a:r>
              <a:rPr lang="en-US" dirty="0">
                <a:solidFill>
                  <a:schemeClr val="tx2"/>
                </a:solidFill>
                <a:latin typeface="+mn-lt"/>
              </a:rPr>
              <a:t>Human expertise</a:t>
            </a:r>
            <a:endParaRPr lang="en-US" dirty="0">
              <a:latin typeface="+mn-lt"/>
            </a:endParaRPr>
          </a:p>
        </p:txBody>
      </p:sp>
      <p:pic>
        <p:nvPicPr>
          <p:cNvPr id="3" name="Picture 2" descr="Screen Shot 2017-09-07 at 12.5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371600"/>
            <a:ext cx="5636365" cy="4191000"/>
          </a:xfrm>
          <a:prstGeom prst="rect">
            <a:avLst/>
          </a:prstGeom>
          <a:ln>
            <a:solidFill>
              <a:srgbClr val="000090"/>
            </a:solidFill>
          </a:ln>
        </p:spPr>
      </p:pic>
    </p:spTree>
    <p:extLst>
      <p:ext uri="{BB962C8B-B14F-4D97-AF65-F5344CB8AC3E}">
        <p14:creationId xmlns:p14="http://schemas.microsoft.com/office/powerpoint/2010/main" val="330672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drn-templat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49002</TotalTime>
  <Words>1268</Words>
  <Application>Microsoft Macintosh PowerPoint</Application>
  <PresentationFormat>On-screen Show (4:3)</PresentationFormat>
  <Paragraphs>306</Paragraphs>
  <Slides>21</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3" baseType="lpstr">
      <vt:lpstr>American Typewriter</vt:lpstr>
      <vt:lpstr>Arial Black</vt:lpstr>
      <vt:lpstr>Calibri</vt:lpstr>
      <vt:lpstr>ＭＳ Ｐゴシック</vt:lpstr>
      <vt:lpstr>SapientSansBold</vt:lpstr>
      <vt:lpstr>SapientSansRegular</vt:lpstr>
      <vt:lpstr>Times</vt:lpstr>
      <vt:lpstr>Wingdings</vt:lpstr>
      <vt:lpstr>Arial</vt:lpstr>
      <vt:lpstr>edrn-template2</vt:lpstr>
      <vt:lpstr>Photo Editor Photo</vt:lpstr>
      <vt:lpstr>Clip</vt:lpstr>
      <vt:lpstr>PowerPoint Presentation</vt:lpstr>
      <vt:lpstr>Agenda</vt:lpstr>
      <vt:lpstr>NCI/JPL Informatics Collaboration: Crossing Disciplines to Support Scientific Research</vt:lpstr>
      <vt:lpstr>Development of a Knowledge System to capture and share biomarker data results</vt:lpstr>
      <vt:lpstr>Integrated Knowledge Data Environment</vt:lpstr>
      <vt:lpstr>What’s in Place Today</vt:lpstr>
      <vt:lpstr>Portal: Dissemination and  Access to Biomarker Data</vt:lpstr>
      <vt:lpstr>PowerPoint Presentation</vt:lpstr>
      <vt:lpstr>PowerPoint Presentation</vt:lpstr>
      <vt:lpstr>PowerPoint Presentation</vt:lpstr>
      <vt:lpstr>OncoMX: an integrated cancer mutation and expression resource for exploring cancer biomarkers </vt:lpstr>
      <vt:lpstr>PowerPoint Presentation</vt:lpstr>
      <vt:lpstr>Integration of multiple pipelines for data integration</vt:lpstr>
      <vt:lpstr>EDRN Scientific Data Pipelines</vt:lpstr>
      <vt:lpstr>Support for Image Archiving</vt:lpstr>
      <vt:lpstr>Integrate different analytical tools</vt:lpstr>
      <vt:lpstr>Crowd Sourcing Image Analysis</vt:lpstr>
      <vt:lpstr>Conclusion: Working Together</vt:lpstr>
      <vt:lpstr>EDRN and MCL Acknowledgements</vt:lpstr>
      <vt:lpstr>NCI Request for Information (RFI)   Input on Development of an NCI Cancer Biomarker Data Aggregator  A federated data system that will provide access to relevant tools, services, and information on  biomarkers with potential clinical utility    Response Date: October 20, 2018  Notice Number: NOT-CA-18-095 https://grants.nih.gov/grants/guide/notice-files/NOT-CA-18-095.html  All responses must be submitted to NCIIDCRFI@mail.nih.gov by October 20, 2018 </vt:lpstr>
      <vt:lpstr>Informatics Center Acknowledgements</vt:lpstr>
    </vt:vector>
  </TitlesOfParts>
  <Company>NCI</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Dan Crichton</cp:lastModifiedBy>
  <cp:revision>536</cp:revision>
  <dcterms:created xsi:type="dcterms:W3CDTF">2013-05-16T19:07:28Z</dcterms:created>
  <dcterms:modified xsi:type="dcterms:W3CDTF">2018-09-05T19:50:25Z</dcterms:modified>
</cp:coreProperties>
</file>