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4590" r:id="rId2"/>
  </p:sldMasterIdLst>
  <p:notesMasterIdLst>
    <p:notesMasterId r:id="rId34"/>
  </p:notesMasterIdLst>
  <p:handoutMasterIdLst>
    <p:handoutMasterId r:id="rId35"/>
  </p:handoutMasterIdLst>
  <p:sldIdLst>
    <p:sldId id="281" r:id="rId3"/>
    <p:sldId id="510" r:id="rId4"/>
    <p:sldId id="397" r:id="rId5"/>
    <p:sldId id="440" r:id="rId6"/>
    <p:sldId id="1013" r:id="rId7"/>
    <p:sldId id="270" r:id="rId8"/>
    <p:sldId id="520" r:id="rId9"/>
    <p:sldId id="459" r:id="rId10"/>
    <p:sldId id="518" r:id="rId11"/>
    <p:sldId id="995" r:id="rId12"/>
    <p:sldId id="1012" r:id="rId13"/>
    <p:sldId id="528" r:id="rId14"/>
    <p:sldId id="515" r:id="rId15"/>
    <p:sldId id="1014" r:id="rId16"/>
    <p:sldId id="484" r:id="rId17"/>
    <p:sldId id="485" r:id="rId18"/>
    <p:sldId id="451" r:id="rId19"/>
    <p:sldId id="422" r:id="rId20"/>
    <p:sldId id="430" r:id="rId21"/>
    <p:sldId id="342" r:id="rId22"/>
    <p:sldId id="527" r:id="rId23"/>
    <p:sldId id="343" r:id="rId24"/>
    <p:sldId id="572" r:id="rId25"/>
    <p:sldId id="573" r:id="rId26"/>
    <p:sldId id="319" r:id="rId27"/>
    <p:sldId id="360" r:id="rId28"/>
    <p:sldId id="1017" r:id="rId29"/>
    <p:sldId id="308" r:id="rId30"/>
    <p:sldId id="1015" r:id="rId31"/>
    <p:sldId id="347" r:id="rId32"/>
    <p:sldId id="567" r:id="rId33"/>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521415D9-36F7-43E2-AB2F-B90AF26B5E84}">
      <p14:sectionLst xmlns:p14="http://schemas.microsoft.com/office/powerpoint/2010/main">
        <p14:section name="Default Section" id="{A906F157-3C57-FF48-961D-8AC0F8065CAF}">
          <p14:sldIdLst>
            <p14:sldId id="281"/>
            <p14:sldId id="510"/>
            <p14:sldId id="397"/>
            <p14:sldId id="440"/>
            <p14:sldId id="1013"/>
            <p14:sldId id="270"/>
            <p14:sldId id="520"/>
            <p14:sldId id="459"/>
            <p14:sldId id="518"/>
            <p14:sldId id="995"/>
            <p14:sldId id="1012"/>
            <p14:sldId id="528"/>
            <p14:sldId id="515"/>
            <p14:sldId id="1014"/>
            <p14:sldId id="484"/>
            <p14:sldId id="485"/>
            <p14:sldId id="451"/>
            <p14:sldId id="422"/>
            <p14:sldId id="430"/>
            <p14:sldId id="342"/>
            <p14:sldId id="527"/>
            <p14:sldId id="343"/>
            <p14:sldId id="572"/>
            <p14:sldId id="573"/>
            <p14:sldId id="319"/>
            <p14:sldId id="360"/>
            <p14:sldId id="1017"/>
            <p14:sldId id="308"/>
            <p14:sldId id="1015"/>
            <p14:sldId id="347"/>
            <p14:sldId id="5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6605"/>
    <a:srgbClr val="C07611"/>
    <a:srgbClr val="0A14E6"/>
    <a:srgbClr val="E26B0A"/>
    <a:srgbClr val="E46C0A"/>
    <a:srgbClr val="D57501"/>
    <a:srgbClr val="DDDDDD"/>
    <a:srgbClr val="47CFFF"/>
    <a:srgbClr val="CB7023"/>
    <a:srgbClr val="C97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55" autoAdjust="0"/>
    <p:restoredTop sz="95273" autoAdjust="0"/>
  </p:normalViewPr>
  <p:slideViewPr>
    <p:cSldViewPr snapToGrid="0">
      <p:cViewPr varScale="1">
        <p:scale>
          <a:sx n="147" d="100"/>
          <a:sy n="147" d="100"/>
        </p:scale>
        <p:origin x="1200"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6" d="100"/>
          <a:sy n="66" d="100"/>
        </p:scale>
        <p:origin x="-2826" y="-102"/>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oleObject" Target="file:////D:\Projects\EDRN\PSA\Results\EDRN_Serum_PSA%20Results%20Summary_2011_for%20Tao.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9545172315952"/>
          <c:y val="5.0154320987654301E-2"/>
          <c:w val="0.75640226564994995"/>
          <c:h val="0.78699177359774497"/>
        </c:manualLayout>
      </c:layout>
      <c:scatterChart>
        <c:scatterStyle val="lineMarker"/>
        <c:varyColors val="0"/>
        <c:ser>
          <c:idx val="0"/>
          <c:order val="0"/>
          <c:spPr>
            <a:ln w="47625">
              <a:noFill/>
            </a:ln>
          </c:spPr>
          <c:marker>
            <c:symbol val="diamond"/>
            <c:size val="5"/>
          </c:marker>
          <c:trendline>
            <c:trendlineType val="linear"/>
            <c:dispRSqr val="1"/>
            <c:dispEq val="1"/>
            <c:trendlineLbl>
              <c:layout>
                <c:manualLayout>
                  <c:x val="-8.8144455960271595E-2"/>
                  <c:y val="5.49820161368718E-2"/>
                </c:manualLayout>
              </c:layout>
              <c:tx>
                <c:rich>
                  <a:bodyPr/>
                  <a:lstStyle/>
                  <a:p>
                    <a:pPr>
                      <a:defRPr/>
                    </a:pPr>
                    <a:r>
                      <a:rPr lang="en-US" baseline="0" dirty="0"/>
                      <a:t>y = 1.2046x + 0.8618
R² = 0.91</a:t>
                    </a:r>
                    <a:endParaRPr lang="en-US" dirty="0"/>
                  </a:p>
                </c:rich>
              </c:tx>
              <c:numFmt formatCode="General" sourceLinked="0"/>
            </c:trendlineLbl>
          </c:trendline>
          <c:xVal>
            <c:numRef>
              <c:f>B33_Final!$F$3:$F$35</c:f>
              <c:numCache>
                <c:formatCode>General</c:formatCode>
                <c:ptCount val="33"/>
                <c:pt idx="0">
                  <c:v>1.1000000000000001</c:v>
                </c:pt>
                <c:pt idx="1">
                  <c:v>2.2000000000000002</c:v>
                </c:pt>
                <c:pt idx="2">
                  <c:v>14.5</c:v>
                </c:pt>
                <c:pt idx="3">
                  <c:v>3.8</c:v>
                </c:pt>
                <c:pt idx="4">
                  <c:v>5.7</c:v>
                </c:pt>
                <c:pt idx="5">
                  <c:v>26.9</c:v>
                </c:pt>
                <c:pt idx="6">
                  <c:v>10.6</c:v>
                </c:pt>
                <c:pt idx="7">
                  <c:v>0.3</c:v>
                </c:pt>
                <c:pt idx="8">
                  <c:v>31.2</c:v>
                </c:pt>
                <c:pt idx="9">
                  <c:v>9.1</c:v>
                </c:pt>
                <c:pt idx="10">
                  <c:v>0.9</c:v>
                </c:pt>
                <c:pt idx="11">
                  <c:v>67.7</c:v>
                </c:pt>
                <c:pt idx="12">
                  <c:v>5</c:v>
                </c:pt>
                <c:pt idx="13">
                  <c:v>0.1</c:v>
                </c:pt>
                <c:pt idx="14">
                  <c:v>24.2</c:v>
                </c:pt>
                <c:pt idx="15">
                  <c:v>68.099999999999994</c:v>
                </c:pt>
                <c:pt idx="16">
                  <c:v>1.2</c:v>
                </c:pt>
                <c:pt idx="17">
                  <c:v>12.8</c:v>
                </c:pt>
                <c:pt idx="18">
                  <c:v>89.5</c:v>
                </c:pt>
                <c:pt idx="19">
                  <c:v>10.4</c:v>
                </c:pt>
                <c:pt idx="20">
                  <c:v>2.4</c:v>
                </c:pt>
                <c:pt idx="21">
                  <c:v>26.9</c:v>
                </c:pt>
                <c:pt idx="22">
                  <c:v>0.6</c:v>
                </c:pt>
                <c:pt idx="23">
                  <c:v>31.4</c:v>
                </c:pt>
                <c:pt idx="24">
                  <c:v>10.7</c:v>
                </c:pt>
                <c:pt idx="25">
                  <c:v>0.4</c:v>
                </c:pt>
                <c:pt idx="26">
                  <c:v>74.099999999999994</c:v>
                </c:pt>
                <c:pt idx="27">
                  <c:v>4.9000000000000004</c:v>
                </c:pt>
                <c:pt idx="28">
                  <c:v>110.8</c:v>
                </c:pt>
                <c:pt idx="29">
                  <c:v>0.1</c:v>
                </c:pt>
                <c:pt idx="30">
                  <c:v>12.2</c:v>
                </c:pt>
                <c:pt idx="31">
                  <c:v>37.1</c:v>
                </c:pt>
                <c:pt idx="32">
                  <c:v>1</c:v>
                </c:pt>
              </c:numCache>
            </c:numRef>
          </c:xVal>
          <c:yVal>
            <c:numRef>
              <c:f>B33_Final!$E$3:$E$35</c:f>
              <c:numCache>
                <c:formatCode>0.00</c:formatCode>
                <c:ptCount val="33"/>
                <c:pt idx="0">
                  <c:v>0.63902933972408404</c:v>
                </c:pt>
                <c:pt idx="1">
                  <c:v>2.3724804145183831</c:v>
                </c:pt>
                <c:pt idx="2">
                  <c:v>18.47236723344129</c:v>
                </c:pt>
                <c:pt idx="3">
                  <c:v>5.8762235464950097</c:v>
                </c:pt>
                <c:pt idx="4">
                  <c:v>7.0162808295535308</c:v>
                </c:pt>
                <c:pt idx="5">
                  <c:v>29.907152485026629</c:v>
                </c:pt>
                <c:pt idx="6">
                  <c:v>8.6803661049963949</c:v>
                </c:pt>
                <c:pt idx="7">
                  <c:v>0.94785289231222303</c:v>
                </c:pt>
                <c:pt idx="8">
                  <c:v>35.125095390482322</c:v>
                </c:pt>
                <c:pt idx="9">
                  <c:v>12.24424419709301</c:v>
                </c:pt>
                <c:pt idx="10">
                  <c:v>1.908500976956081</c:v>
                </c:pt>
                <c:pt idx="11">
                  <c:v>73.231213945868504</c:v>
                </c:pt>
                <c:pt idx="12">
                  <c:v>7.112906637205918</c:v>
                </c:pt>
                <c:pt idx="13">
                  <c:v>2.1443986229972958</c:v>
                </c:pt>
                <c:pt idx="14">
                  <c:v>31.612802290801689</c:v>
                </c:pt>
                <c:pt idx="15">
                  <c:v>85.327321095184246</c:v>
                </c:pt>
                <c:pt idx="16">
                  <c:v>1.43541611850226</c:v>
                </c:pt>
                <c:pt idx="17">
                  <c:v>15.29576182725696</c:v>
                </c:pt>
                <c:pt idx="18">
                  <c:v>154.02163137011371</c:v>
                </c:pt>
                <c:pt idx="19">
                  <c:v>13.31534406125156</c:v>
                </c:pt>
                <c:pt idx="20">
                  <c:v>5.4120744148478224</c:v>
                </c:pt>
                <c:pt idx="21">
                  <c:v>13.38026166734717</c:v>
                </c:pt>
                <c:pt idx="22">
                  <c:v>0.87559383740188801</c:v>
                </c:pt>
                <c:pt idx="23">
                  <c:v>43.284504574844718</c:v>
                </c:pt>
                <c:pt idx="24">
                  <c:v>14.21786851024661</c:v>
                </c:pt>
                <c:pt idx="25">
                  <c:v>4.7373877583984836</c:v>
                </c:pt>
                <c:pt idx="26">
                  <c:v>84.266919275780396</c:v>
                </c:pt>
                <c:pt idx="27">
                  <c:v>5.5395285918638404</c:v>
                </c:pt>
                <c:pt idx="28">
                  <c:v>104.9541750504042</c:v>
                </c:pt>
                <c:pt idx="29">
                  <c:v>0.39950461794372399</c:v>
                </c:pt>
                <c:pt idx="30">
                  <c:v>19.48737873352859</c:v>
                </c:pt>
                <c:pt idx="31">
                  <c:v>63.013358670977873</c:v>
                </c:pt>
                <c:pt idx="32">
                  <c:v>2.908039110775575</c:v>
                </c:pt>
              </c:numCache>
            </c:numRef>
          </c:yVal>
          <c:smooth val="0"/>
          <c:extLst>
            <c:ext xmlns:c16="http://schemas.microsoft.com/office/drawing/2014/chart" uri="{C3380CC4-5D6E-409C-BE32-E72D297353CC}">
              <c16:uniqueId val="{00000001-8122-554E-9BE1-7FD7D929ABE9}"/>
            </c:ext>
          </c:extLst>
        </c:ser>
        <c:dLbls>
          <c:showLegendKey val="0"/>
          <c:showVal val="0"/>
          <c:showCatName val="0"/>
          <c:showSerName val="0"/>
          <c:showPercent val="0"/>
          <c:showBubbleSize val="0"/>
        </c:dLbls>
        <c:axId val="-1493121264"/>
        <c:axId val="-1635943840"/>
      </c:scatterChart>
      <c:valAx>
        <c:axId val="-1493121264"/>
        <c:scaling>
          <c:orientation val="minMax"/>
        </c:scaling>
        <c:delete val="0"/>
        <c:axPos val="b"/>
        <c:title>
          <c:tx>
            <c:rich>
              <a:bodyPr/>
              <a:lstStyle/>
              <a:p>
                <a:pPr>
                  <a:defRPr/>
                </a:pPr>
                <a:r>
                  <a:rPr lang="en-US"/>
                  <a:t>Total PSA by immunoassay (ng/mL)</a:t>
                </a:r>
              </a:p>
            </c:rich>
          </c:tx>
          <c:overlay val="0"/>
        </c:title>
        <c:numFmt formatCode="General" sourceLinked="1"/>
        <c:majorTickMark val="out"/>
        <c:minorTickMark val="none"/>
        <c:tickLblPos val="nextTo"/>
        <c:spPr>
          <a:ln>
            <a:solidFill>
              <a:schemeClr val="tx1"/>
            </a:solidFill>
          </a:ln>
        </c:spPr>
        <c:crossAx val="-1635943840"/>
        <c:crosses val="autoZero"/>
        <c:crossBetween val="midCat"/>
      </c:valAx>
      <c:valAx>
        <c:axId val="-1635943840"/>
        <c:scaling>
          <c:orientation val="minMax"/>
        </c:scaling>
        <c:delete val="0"/>
        <c:axPos val="l"/>
        <c:title>
          <c:tx>
            <c:rich>
              <a:bodyPr rot="-5400000" vert="horz"/>
              <a:lstStyle/>
              <a:p>
                <a:pPr>
                  <a:defRPr/>
                </a:pPr>
                <a:r>
                  <a:rPr lang="en-US"/>
                  <a:t>PSA by IgY14-SRM (ng/mL)</a:t>
                </a:r>
              </a:p>
            </c:rich>
          </c:tx>
          <c:overlay val="0"/>
        </c:title>
        <c:numFmt formatCode="0" sourceLinked="0"/>
        <c:majorTickMark val="out"/>
        <c:minorTickMark val="none"/>
        <c:tickLblPos val="nextTo"/>
        <c:spPr>
          <a:ln>
            <a:solidFill>
              <a:schemeClr val="tx1"/>
            </a:solidFill>
          </a:ln>
        </c:spPr>
        <c:crossAx val="-1493121264"/>
        <c:crosses val="autoZero"/>
        <c:crossBetween val="midCat"/>
      </c:valAx>
    </c:plotArea>
    <c:plotVisOnly val="1"/>
    <c:dispBlanksAs val="gap"/>
    <c:showDLblsOverMax val="0"/>
  </c:chart>
  <c:spPr>
    <a:ln>
      <a:noFill/>
    </a:ln>
  </c:spPr>
  <c:txPr>
    <a:bodyPr/>
    <a:lstStyle/>
    <a:p>
      <a:pPr>
        <a:defRPr>
          <a:latin typeface="Arial" pitchFamily="34" charset="0"/>
          <a:cs typeface="Arial" pitchFamily="34" charset="0"/>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1"/>
            <a:ext cx="3037312" cy="461489"/>
          </a:xfrm>
          <a:prstGeom prst="rect">
            <a:avLst/>
          </a:prstGeom>
          <a:noFill/>
          <a:ln w="9525">
            <a:noFill/>
            <a:miter lim="800000"/>
            <a:headEnd/>
            <a:tailEnd/>
          </a:ln>
          <a:effectLst/>
        </p:spPr>
        <p:txBody>
          <a:bodyPr vert="horz" wrap="square" lIns="92951" tIns="46476" rIns="92951" bIns="46476" numCol="1" anchor="t" anchorCtr="0" compatLnSpc="1">
            <a:prstTxWarp prst="textNoShape">
              <a:avLst/>
            </a:prstTxWarp>
          </a:bodyPr>
          <a:lstStyle>
            <a:lvl1pPr>
              <a:defRPr sz="1200">
                <a:latin typeface="Times New Roman" pitchFamily="-109" charset="0"/>
                <a:ea typeface="ＭＳ Ｐゴシック" pitchFamily="-109" charset="-128"/>
                <a:cs typeface="+mn-cs"/>
              </a:defRPr>
            </a:lvl1pPr>
          </a:lstStyle>
          <a:p>
            <a:pPr>
              <a:defRPr/>
            </a:pPr>
            <a:endParaRPr lang="en-US"/>
          </a:p>
        </p:txBody>
      </p:sp>
      <p:sp>
        <p:nvSpPr>
          <p:cNvPr id="6147" name="Rectangle 3"/>
          <p:cNvSpPr>
            <a:spLocks noGrp="1" noChangeArrowheads="1"/>
          </p:cNvSpPr>
          <p:nvPr>
            <p:ph type="dt" sz="quarter" idx="1"/>
          </p:nvPr>
        </p:nvSpPr>
        <p:spPr bwMode="auto">
          <a:xfrm>
            <a:off x="3973089" y="1"/>
            <a:ext cx="3037311" cy="461489"/>
          </a:xfrm>
          <a:prstGeom prst="rect">
            <a:avLst/>
          </a:prstGeom>
          <a:noFill/>
          <a:ln w="9525">
            <a:noFill/>
            <a:miter lim="800000"/>
            <a:headEnd/>
            <a:tailEnd/>
          </a:ln>
          <a:effectLst/>
        </p:spPr>
        <p:txBody>
          <a:bodyPr vert="horz" wrap="square" lIns="92951" tIns="46476" rIns="92951" bIns="46476" numCol="1" anchor="t" anchorCtr="0" compatLnSpc="1">
            <a:prstTxWarp prst="textNoShape">
              <a:avLst/>
            </a:prstTxWarp>
          </a:bodyPr>
          <a:lstStyle>
            <a:lvl1pPr algn="r">
              <a:defRPr sz="1200">
                <a:latin typeface="Times New Roman" pitchFamily="-108" charset="0"/>
              </a:defRPr>
            </a:lvl1pPr>
          </a:lstStyle>
          <a:p>
            <a:pPr>
              <a:defRPr/>
            </a:pPr>
            <a:fld id="{0C163A23-C872-B34E-93D1-E004E74ED08C}" type="datetime1">
              <a:rPr lang="en-US"/>
              <a:pPr>
                <a:defRPr/>
              </a:pPr>
              <a:t>9/5/18</a:t>
            </a:fld>
            <a:endParaRPr lang="en-US"/>
          </a:p>
        </p:txBody>
      </p:sp>
      <p:sp>
        <p:nvSpPr>
          <p:cNvPr id="6148" name="Rectangle 4"/>
          <p:cNvSpPr>
            <a:spLocks noGrp="1" noChangeArrowheads="1"/>
          </p:cNvSpPr>
          <p:nvPr>
            <p:ph type="ftr" sz="quarter" idx="2"/>
          </p:nvPr>
        </p:nvSpPr>
        <p:spPr bwMode="auto">
          <a:xfrm>
            <a:off x="1" y="8774588"/>
            <a:ext cx="3037312" cy="461488"/>
          </a:xfrm>
          <a:prstGeom prst="rect">
            <a:avLst/>
          </a:prstGeom>
          <a:noFill/>
          <a:ln w="9525">
            <a:noFill/>
            <a:miter lim="800000"/>
            <a:headEnd/>
            <a:tailEnd/>
          </a:ln>
          <a:effectLst/>
        </p:spPr>
        <p:txBody>
          <a:bodyPr vert="horz" wrap="square" lIns="92951" tIns="46476" rIns="92951" bIns="46476" numCol="1" anchor="b" anchorCtr="0" compatLnSpc="1">
            <a:prstTxWarp prst="textNoShape">
              <a:avLst/>
            </a:prstTxWarp>
          </a:bodyPr>
          <a:lstStyle>
            <a:lvl1pPr>
              <a:defRPr sz="1200">
                <a:latin typeface="Times New Roman" pitchFamily="-109" charset="0"/>
                <a:ea typeface="ＭＳ Ｐゴシック" pitchFamily="-109" charset="-128"/>
                <a:cs typeface="+mn-cs"/>
              </a:defRPr>
            </a:lvl1pPr>
          </a:lstStyle>
          <a:p>
            <a:pPr>
              <a:defRPr/>
            </a:pPr>
            <a:endParaRPr lang="en-US"/>
          </a:p>
        </p:txBody>
      </p:sp>
      <p:sp>
        <p:nvSpPr>
          <p:cNvPr id="6149" name="Rectangle 5"/>
          <p:cNvSpPr>
            <a:spLocks noGrp="1" noChangeArrowheads="1"/>
          </p:cNvSpPr>
          <p:nvPr>
            <p:ph type="sldNum" sz="quarter" idx="3"/>
          </p:nvPr>
        </p:nvSpPr>
        <p:spPr bwMode="auto">
          <a:xfrm>
            <a:off x="3973089" y="8774588"/>
            <a:ext cx="3037311" cy="461488"/>
          </a:xfrm>
          <a:prstGeom prst="rect">
            <a:avLst/>
          </a:prstGeom>
          <a:noFill/>
          <a:ln w="9525">
            <a:noFill/>
            <a:miter lim="800000"/>
            <a:headEnd/>
            <a:tailEnd/>
          </a:ln>
          <a:effectLst/>
        </p:spPr>
        <p:txBody>
          <a:bodyPr vert="horz" wrap="square" lIns="92951" tIns="46476" rIns="92951" bIns="46476" numCol="1" anchor="b" anchorCtr="0" compatLnSpc="1">
            <a:prstTxWarp prst="textNoShape">
              <a:avLst/>
            </a:prstTxWarp>
          </a:bodyPr>
          <a:lstStyle>
            <a:lvl1pPr algn="r">
              <a:defRPr sz="1200">
                <a:latin typeface="Times New Roman" pitchFamily="-108" charset="0"/>
              </a:defRPr>
            </a:lvl1pPr>
          </a:lstStyle>
          <a:p>
            <a:pPr>
              <a:defRPr/>
            </a:pPr>
            <a:fld id="{667508D8-035E-284B-B15B-B74456603356}" type="slidenum">
              <a:rPr lang="en-US"/>
              <a:pPr>
                <a:defRPr/>
              </a:pPr>
              <a:t>‹#›</a:t>
            </a:fld>
            <a:endParaRPr lang="en-US"/>
          </a:p>
        </p:txBody>
      </p:sp>
    </p:spTree>
    <p:extLst>
      <p:ext uri="{BB962C8B-B14F-4D97-AF65-F5344CB8AC3E}">
        <p14:creationId xmlns:p14="http://schemas.microsoft.com/office/powerpoint/2010/main" val="1220130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1"/>
            <a:ext cx="3037312" cy="461489"/>
          </a:xfrm>
          <a:prstGeom prst="rect">
            <a:avLst/>
          </a:prstGeom>
          <a:noFill/>
          <a:ln w="9525">
            <a:noFill/>
            <a:miter lim="800000"/>
            <a:headEnd/>
            <a:tailEnd/>
          </a:ln>
          <a:effectLst/>
        </p:spPr>
        <p:txBody>
          <a:bodyPr vert="horz" wrap="square" lIns="92951" tIns="46476" rIns="92951" bIns="46476" numCol="1" anchor="t" anchorCtr="0" compatLnSpc="1">
            <a:prstTxWarp prst="textNoShape">
              <a:avLst/>
            </a:prstTxWarp>
          </a:bodyPr>
          <a:lstStyle>
            <a:lvl1pPr>
              <a:defRPr sz="1200">
                <a:latin typeface="Arial" charset="0"/>
                <a:ea typeface="ＭＳ Ｐゴシック" pitchFamily="-109" charset="-128"/>
                <a:cs typeface="+mn-cs"/>
              </a:defRPr>
            </a:lvl1pPr>
          </a:lstStyle>
          <a:p>
            <a:pPr>
              <a:defRPr/>
            </a:pPr>
            <a:endParaRPr lang="en-US"/>
          </a:p>
        </p:txBody>
      </p:sp>
      <p:sp>
        <p:nvSpPr>
          <p:cNvPr id="30723" name="Rectangle 3"/>
          <p:cNvSpPr>
            <a:spLocks noGrp="1" noChangeArrowheads="1"/>
          </p:cNvSpPr>
          <p:nvPr>
            <p:ph type="dt" idx="1"/>
          </p:nvPr>
        </p:nvSpPr>
        <p:spPr bwMode="auto">
          <a:xfrm>
            <a:off x="3973089" y="1"/>
            <a:ext cx="3037311" cy="461489"/>
          </a:xfrm>
          <a:prstGeom prst="rect">
            <a:avLst/>
          </a:prstGeom>
          <a:noFill/>
          <a:ln w="9525">
            <a:noFill/>
            <a:miter lim="800000"/>
            <a:headEnd/>
            <a:tailEnd/>
          </a:ln>
          <a:effectLst/>
        </p:spPr>
        <p:txBody>
          <a:bodyPr vert="horz" wrap="square" lIns="92951" tIns="46476" rIns="92951" bIns="46476" numCol="1" anchor="t" anchorCtr="0" compatLnSpc="1">
            <a:prstTxWarp prst="textNoShape">
              <a:avLst/>
            </a:prstTxWarp>
          </a:bodyPr>
          <a:lstStyle>
            <a:lvl1pPr algn="r">
              <a:defRPr sz="1200"/>
            </a:lvl1pPr>
          </a:lstStyle>
          <a:p>
            <a:pPr>
              <a:defRPr/>
            </a:pPr>
            <a:fld id="{0F5E60E4-4B07-2846-9338-A71E7C7AB3A6}" type="datetime1">
              <a:rPr lang="en-US"/>
              <a:pPr>
                <a:defRPr/>
              </a:pPr>
              <a:t>9/5/18</a:t>
            </a:fld>
            <a:endParaRPr lang="en-US"/>
          </a:p>
        </p:txBody>
      </p:sp>
      <p:sp>
        <p:nvSpPr>
          <p:cNvPr id="39940" name="Rectangle 4"/>
          <p:cNvSpPr>
            <a:spLocks noGrp="1" noRot="1" noChangeAspect="1" noChangeArrowheads="1" noTextEdit="1"/>
          </p:cNvSpPr>
          <p:nvPr>
            <p:ph type="sldImg" idx="2"/>
          </p:nvPr>
        </p:nvSpPr>
        <p:spPr bwMode="auto">
          <a:xfrm>
            <a:off x="1196975" y="693738"/>
            <a:ext cx="4616450" cy="346233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34193" y="4386507"/>
            <a:ext cx="5142017" cy="4156548"/>
          </a:xfrm>
          <a:prstGeom prst="rect">
            <a:avLst/>
          </a:prstGeom>
          <a:noFill/>
          <a:ln w="9525">
            <a:noFill/>
            <a:miter lim="800000"/>
            <a:headEnd/>
            <a:tailEnd/>
          </a:ln>
          <a:effectLst/>
        </p:spPr>
        <p:txBody>
          <a:bodyPr vert="horz" wrap="square" lIns="92951" tIns="46476" rIns="92951" bIns="4647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1" y="8774588"/>
            <a:ext cx="3037312" cy="461488"/>
          </a:xfrm>
          <a:prstGeom prst="rect">
            <a:avLst/>
          </a:prstGeom>
          <a:noFill/>
          <a:ln w="9525">
            <a:noFill/>
            <a:miter lim="800000"/>
            <a:headEnd/>
            <a:tailEnd/>
          </a:ln>
          <a:effectLst/>
        </p:spPr>
        <p:txBody>
          <a:bodyPr vert="horz" wrap="square" lIns="92951" tIns="46476" rIns="92951" bIns="46476" numCol="1" anchor="b" anchorCtr="0" compatLnSpc="1">
            <a:prstTxWarp prst="textNoShape">
              <a:avLst/>
            </a:prstTxWarp>
          </a:bodyPr>
          <a:lstStyle>
            <a:lvl1pPr>
              <a:defRPr sz="1200">
                <a:latin typeface="Arial" charset="0"/>
                <a:ea typeface="ＭＳ Ｐゴシック" pitchFamily="-109" charset="-128"/>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73089" y="8774588"/>
            <a:ext cx="3037311" cy="461488"/>
          </a:xfrm>
          <a:prstGeom prst="rect">
            <a:avLst/>
          </a:prstGeom>
          <a:noFill/>
          <a:ln w="9525">
            <a:noFill/>
            <a:miter lim="800000"/>
            <a:headEnd/>
            <a:tailEnd/>
          </a:ln>
          <a:effectLst/>
        </p:spPr>
        <p:txBody>
          <a:bodyPr vert="horz" wrap="square" lIns="92951" tIns="46476" rIns="92951" bIns="46476" numCol="1" anchor="b" anchorCtr="0" compatLnSpc="1">
            <a:prstTxWarp prst="textNoShape">
              <a:avLst/>
            </a:prstTxWarp>
          </a:bodyPr>
          <a:lstStyle>
            <a:lvl1pPr algn="r">
              <a:defRPr sz="1200"/>
            </a:lvl1pPr>
          </a:lstStyle>
          <a:p>
            <a:pPr>
              <a:defRPr/>
            </a:pPr>
            <a:fld id="{E7510F1D-2AA6-4F46-BAAC-3F3A419D498E}" type="slidenum">
              <a:rPr lang="en-US"/>
              <a:pPr>
                <a:defRPr/>
              </a:pPr>
              <a:t>‹#›</a:t>
            </a:fld>
            <a:endParaRPr lang="en-US"/>
          </a:p>
        </p:txBody>
      </p:sp>
    </p:spTree>
    <p:extLst>
      <p:ext uri="{BB962C8B-B14F-4D97-AF65-F5344CB8AC3E}">
        <p14:creationId xmlns:p14="http://schemas.microsoft.com/office/powerpoint/2010/main" val="306842310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80" charset="0"/>
        <a:ea typeface="ＭＳ Ｐゴシック" pitchFamily="-109"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80"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80"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80"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80" charset="0"/>
        <a:ea typeface="ＭＳ Ｐゴシック" pitchFamily="-10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0F5E60E4-4B07-2846-9338-A71E7C7AB3A6}" type="datetime1">
              <a:rPr lang="en-US" smtClean="0"/>
              <a:pPr>
                <a:defRPr/>
              </a:pPr>
              <a:t>9/5/18</a:t>
            </a:fld>
            <a:endParaRPr lang="en-US"/>
          </a:p>
        </p:txBody>
      </p:sp>
      <p:sp>
        <p:nvSpPr>
          <p:cNvPr id="5" name="Slide Number Placeholder 4"/>
          <p:cNvSpPr>
            <a:spLocks noGrp="1"/>
          </p:cNvSpPr>
          <p:nvPr>
            <p:ph type="sldNum" sz="quarter" idx="11"/>
          </p:nvPr>
        </p:nvSpPr>
        <p:spPr/>
        <p:txBody>
          <a:bodyPr/>
          <a:lstStyle/>
          <a:p>
            <a:pPr>
              <a:defRPr/>
            </a:pPr>
            <a:fld id="{E7510F1D-2AA6-4F46-BAAC-3F3A419D498E}" type="slidenum">
              <a:rPr lang="en-US" smtClean="0"/>
              <a:pPr>
                <a:defRPr/>
              </a:pPr>
              <a:t>1</a:t>
            </a:fld>
            <a:endParaRPr lang="en-US"/>
          </a:p>
        </p:txBody>
      </p:sp>
    </p:spTree>
    <p:extLst>
      <p:ext uri="{BB962C8B-B14F-4D97-AF65-F5344CB8AC3E}">
        <p14:creationId xmlns:p14="http://schemas.microsoft.com/office/powerpoint/2010/main" val="40150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0F5E60E4-4B07-2846-9338-A71E7C7AB3A6}" type="datetime1">
              <a:rPr lang="en-US" smtClean="0"/>
              <a:pPr>
                <a:defRPr/>
              </a:pPr>
              <a:t>9/5/18</a:t>
            </a:fld>
            <a:endParaRPr lang="en-US"/>
          </a:p>
        </p:txBody>
      </p:sp>
      <p:sp>
        <p:nvSpPr>
          <p:cNvPr id="5" name="Slide Number Placeholder 4"/>
          <p:cNvSpPr>
            <a:spLocks noGrp="1"/>
          </p:cNvSpPr>
          <p:nvPr>
            <p:ph type="sldNum" sz="quarter" idx="11"/>
          </p:nvPr>
        </p:nvSpPr>
        <p:spPr/>
        <p:txBody>
          <a:bodyPr/>
          <a:lstStyle/>
          <a:p>
            <a:pPr>
              <a:defRPr/>
            </a:pPr>
            <a:fld id="{E7510F1D-2AA6-4F46-BAAC-3F3A419D498E}" type="slidenum">
              <a:rPr lang="en-US" smtClean="0"/>
              <a:pPr>
                <a:defRPr/>
              </a:pPr>
              <a:t>3</a:t>
            </a:fld>
            <a:endParaRPr lang="en-US"/>
          </a:p>
        </p:txBody>
      </p:sp>
    </p:spTree>
    <p:extLst>
      <p:ext uri="{BB962C8B-B14F-4D97-AF65-F5344CB8AC3E}">
        <p14:creationId xmlns:p14="http://schemas.microsoft.com/office/powerpoint/2010/main" val="356701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0F5E60E4-4B07-2846-9338-A71E7C7AB3A6}" type="datetime1">
              <a:rPr lang="en-US" smtClean="0"/>
              <a:pPr>
                <a:defRPr/>
              </a:pPr>
              <a:t>9/5/18</a:t>
            </a:fld>
            <a:endParaRPr lang="en-US"/>
          </a:p>
        </p:txBody>
      </p:sp>
      <p:sp>
        <p:nvSpPr>
          <p:cNvPr id="5" name="Slide Number Placeholder 4"/>
          <p:cNvSpPr>
            <a:spLocks noGrp="1"/>
          </p:cNvSpPr>
          <p:nvPr>
            <p:ph type="sldNum" sz="quarter" idx="11"/>
          </p:nvPr>
        </p:nvSpPr>
        <p:spPr/>
        <p:txBody>
          <a:bodyPr/>
          <a:lstStyle/>
          <a:p>
            <a:pPr>
              <a:defRPr/>
            </a:pPr>
            <a:fld id="{E7510F1D-2AA6-4F46-BAAC-3F3A419D498E}" type="slidenum">
              <a:rPr lang="en-US" smtClean="0"/>
              <a:pPr>
                <a:defRPr/>
              </a:pPr>
              <a:t>6</a:t>
            </a:fld>
            <a:endParaRPr lang="en-US"/>
          </a:p>
        </p:txBody>
      </p:sp>
    </p:spTree>
    <p:extLst>
      <p:ext uri="{BB962C8B-B14F-4D97-AF65-F5344CB8AC3E}">
        <p14:creationId xmlns:p14="http://schemas.microsoft.com/office/powerpoint/2010/main" val="17972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PRISM-SRM analysis of candidate biomarkers in serum samples from serous ovarian cancer patients (red) and patients with serous benign ovarian disease (blue). : box-pots of the same measurements</a:t>
            </a:r>
            <a:endParaRPr lang="en-US" dirty="0"/>
          </a:p>
        </p:txBody>
      </p:sp>
      <p:sp>
        <p:nvSpPr>
          <p:cNvPr id="4" name="Date Placeholder 3"/>
          <p:cNvSpPr>
            <a:spLocks noGrp="1"/>
          </p:cNvSpPr>
          <p:nvPr>
            <p:ph type="dt" idx="10"/>
          </p:nvPr>
        </p:nvSpPr>
        <p:spPr/>
        <p:txBody>
          <a:bodyPr/>
          <a:lstStyle/>
          <a:p>
            <a:pPr>
              <a:defRPr/>
            </a:pPr>
            <a:fld id="{0F5E60E4-4B07-2846-9338-A71E7C7AB3A6}" type="datetime1">
              <a:rPr lang="en-US" smtClean="0"/>
              <a:pPr>
                <a:defRPr/>
              </a:pPr>
              <a:t>9/5/18</a:t>
            </a:fld>
            <a:endParaRPr lang="en-US"/>
          </a:p>
        </p:txBody>
      </p:sp>
      <p:sp>
        <p:nvSpPr>
          <p:cNvPr id="5" name="Slide Number Placeholder 4"/>
          <p:cNvSpPr>
            <a:spLocks noGrp="1"/>
          </p:cNvSpPr>
          <p:nvPr>
            <p:ph type="sldNum" sz="quarter" idx="11"/>
          </p:nvPr>
        </p:nvSpPr>
        <p:spPr/>
        <p:txBody>
          <a:bodyPr/>
          <a:lstStyle/>
          <a:p>
            <a:pPr>
              <a:defRPr/>
            </a:pPr>
            <a:fld id="{E7510F1D-2AA6-4F46-BAAC-3F3A419D498E}" type="slidenum">
              <a:rPr lang="en-US" smtClean="0"/>
              <a:pPr>
                <a:defRPr/>
              </a:pPr>
              <a:t>13</a:t>
            </a:fld>
            <a:endParaRPr lang="en-US"/>
          </a:p>
        </p:txBody>
      </p:sp>
    </p:spTree>
    <p:extLst>
      <p:ext uri="{BB962C8B-B14F-4D97-AF65-F5344CB8AC3E}">
        <p14:creationId xmlns:p14="http://schemas.microsoft.com/office/powerpoint/2010/main" val="3221882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5C9317DA-67FD-4F9D-958E-74BA7EB42A19}" type="datetime1">
              <a:rPr lang="en-US" smtClean="0"/>
              <a:pPr>
                <a:defRPr/>
              </a:pPr>
              <a:t>9/5/18</a:t>
            </a:fld>
            <a:endParaRPr lang="en-US"/>
          </a:p>
        </p:txBody>
      </p:sp>
      <p:sp>
        <p:nvSpPr>
          <p:cNvPr id="5" name="Slide Number Placeholder 4"/>
          <p:cNvSpPr>
            <a:spLocks noGrp="1"/>
          </p:cNvSpPr>
          <p:nvPr>
            <p:ph type="sldNum" sz="quarter" idx="11"/>
          </p:nvPr>
        </p:nvSpPr>
        <p:spPr/>
        <p:txBody>
          <a:bodyPr/>
          <a:lstStyle/>
          <a:p>
            <a:pPr>
              <a:defRPr/>
            </a:pPr>
            <a:fld id="{F72BB335-5264-4DA6-9AC5-7F3B9DC13193}" type="slidenum">
              <a:rPr lang="en-US" smtClean="0"/>
              <a:pPr>
                <a:defRPr/>
              </a:pPr>
              <a:t>16</a:t>
            </a:fld>
            <a:endParaRPr lang="en-US"/>
          </a:p>
        </p:txBody>
      </p:sp>
    </p:spTree>
    <p:extLst>
      <p:ext uri="{BB962C8B-B14F-4D97-AF65-F5344CB8AC3E}">
        <p14:creationId xmlns:p14="http://schemas.microsoft.com/office/powerpoint/2010/main" val="44961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Sets up the T2:ERG fusion protein</a:t>
            </a:r>
            <a:r>
              <a:rPr lang="en-US" baseline="0" dirty="0"/>
              <a:t> as a target for SRM assays; illustrates multiplicity of possible isoforms</a:t>
            </a:r>
            <a:endParaRPr lang="en-US" dirty="0"/>
          </a:p>
        </p:txBody>
      </p:sp>
      <p:sp>
        <p:nvSpPr>
          <p:cNvPr id="4" name="Date Placeholder 3"/>
          <p:cNvSpPr>
            <a:spLocks noGrp="1"/>
          </p:cNvSpPr>
          <p:nvPr>
            <p:ph type="dt" idx="10"/>
          </p:nvPr>
        </p:nvSpPr>
        <p:spPr/>
        <p:txBody>
          <a:bodyPr/>
          <a:lstStyle/>
          <a:p>
            <a:pPr>
              <a:defRPr/>
            </a:pPr>
            <a:fld id="{0F5E60E4-4B07-2846-9338-A71E7C7AB3A6}" type="datetime1">
              <a:rPr lang="en-US" smtClean="0"/>
              <a:pPr>
                <a:defRPr/>
              </a:pPr>
              <a:t>9/5/18</a:t>
            </a:fld>
            <a:endParaRPr lang="en-US"/>
          </a:p>
        </p:txBody>
      </p:sp>
      <p:sp>
        <p:nvSpPr>
          <p:cNvPr id="5" name="Slide Number Placeholder 4"/>
          <p:cNvSpPr>
            <a:spLocks noGrp="1"/>
          </p:cNvSpPr>
          <p:nvPr>
            <p:ph type="sldNum" sz="quarter" idx="11"/>
          </p:nvPr>
        </p:nvSpPr>
        <p:spPr/>
        <p:txBody>
          <a:bodyPr/>
          <a:lstStyle/>
          <a:p>
            <a:pPr>
              <a:defRPr/>
            </a:pPr>
            <a:fld id="{E7510F1D-2AA6-4F46-BAAC-3F3A419D498E}" type="slidenum">
              <a:rPr lang="en-US" smtClean="0"/>
              <a:pPr>
                <a:defRPr/>
              </a:pPr>
              <a:t>17</a:t>
            </a:fld>
            <a:endParaRPr lang="en-US"/>
          </a:p>
        </p:txBody>
      </p:sp>
    </p:spTree>
    <p:extLst>
      <p:ext uri="{BB962C8B-B14F-4D97-AF65-F5344CB8AC3E}">
        <p14:creationId xmlns:p14="http://schemas.microsoft.com/office/powerpoint/2010/main" val="148018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0F5E60E4-4B07-2846-9338-A71E7C7AB3A6}" type="datetime1">
              <a:rPr lang="en-US" smtClean="0"/>
              <a:pPr>
                <a:defRPr/>
              </a:pPr>
              <a:t>9/5/18</a:t>
            </a:fld>
            <a:endParaRPr lang="en-US"/>
          </a:p>
        </p:txBody>
      </p:sp>
      <p:sp>
        <p:nvSpPr>
          <p:cNvPr id="5" name="Slide Number Placeholder 4"/>
          <p:cNvSpPr>
            <a:spLocks noGrp="1"/>
          </p:cNvSpPr>
          <p:nvPr>
            <p:ph type="sldNum" sz="quarter" idx="11"/>
          </p:nvPr>
        </p:nvSpPr>
        <p:spPr/>
        <p:txBody>
          <a:bodyPr/>
          <a:lstStyle/>
          <a:p>
            <a:pPr>
              <a:defRPr/>
            </a:pPr>
            <a:fld id="{E7510F1D-2AA6-4F46-BAAC-3F3A419D498E}" type="slidenum">
              <a:rPr lang="en-US" smtClean="0"/>
              <a:pPr>
                <a:defRPr/>
              </a:pPr>
              <a:t>18</a:t>
            </a:fld>
            <a:endParaRPr lang="en-US"/>
          </a:p>
        </p:txBody>
      </p:sp>
    </p:spTree>
    <p:extLst>
      <p:ext uri="{BB962C8B-B14F-4D97-AF65-F5344CB8AC3E}">
        <p14:creationId xmlns:p14="http://schemas.microsoft.com/office/powerpoint/2010/main" val="735437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0F5E60E4-4B07-2846-9338-A71E7C7AB3A6}" type="datetime1">
              <a:rPr lang="en-US" smtClean="0"/>
              <a:pPr>
                <a:defRPr/>
              </a:pPr>
              <a:t>9/5/18</a:t>
            </a:fld>
            <a:endParaRPr lang="en-US"/>
          </a:p>
        </p:txBody>
      </p:sp>
      <p:sp>
        <p:nvSpPr>
          <p:cNvPr id="5" name="Slide Number Placeholder 4"/>
          <p:cNvSpPr>
            <a:spLocks noGrp="1"/>
          </p:cNvSpPr>
          <p:nvPr>
            <p:ph type="sldNum" sz="quarter" idx="11"/>
          </p:nvPr>
        </p:nvSpPr>
        <p:spPr/>
        <p:txBody>
          <a:bodyPr/>
          <a:lstStyle/>
          <a:p>
            <a:pPr>
              <a:defRPr/>
            </a:pPr>
            <a:fld id="{E7510F1D-2AA6-4F46-BAAC-3F3A419D498E}" type="slidenum">
              <a:rPr lang="en-US" smtClean="0"/>
              <a:pPr>
                <a:defRPr/>
              </a:pPr>
              <a:t>19</a:t>
            </a:fld>
            <a:endParaRPr lang="en-US"/>
          </a:p>
        </p:txBody>
      </p:sp>
    </p:spTree>
    <p:extLst>
      <p:ext uri="{BB962C8B-B14F-4D97-AF65-F5344CB8AC3E}">
        <p14:creationId xmlns:p14="http://schemas.microsoft.com/office/powerpoint/2010/main" val="81882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8E29C-2B67-46F5-9FBD-B9B32E08911E}" type="slidenum">
              <a:rPr lang="zh-CN" altLang="en-US" smtClean="0"/>
              <a:t>23</a:t>
            </a:fld>
            <a:endParaRPr lang="zh-CN" altLang="en-US"/>
          </a:p>
        </p:txBody>
      </p:sp>
    </p:spTree>
    <p:extLst>
      <p:ext uri="{BB962C8B-B14F-4D97-AF65-F5344CB8AC3E}">
        <p14:creationId xmlns:p14="http://schemas.microsoft.com/office/powerpoint/2010/main" val="2560559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Title_Background.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6" descr="Title_Footer.png"/>
          <p:cNvPicPr>
            <a:picLocks noChangeAspect="1"/>
          </p:cNvPicPr>
          <p:nvPr/>
        </p:nvPicPr>
        <p:blipFill>
          <a:blip r:embed="rId3"/>
          <a:srcRect/>
          <a:stretch>
            <a:fillRect/>
          </a:stretch>
        </p:blipFill>
        <p:spPr bwMode="auto">
          <a:xfrm>
            <a:off x="0" y="5143500"/>
            <a:ext cx="9144000" cy="1714500"/>
          </a:xfrm>
          <a:prstGeom prst="rect">
            <a:avLst/>
          </a:prstGeom>
          <a:noFill/>
          <a:ln w="9525">
            <a:noFill/>
            <a:miter lim="800000"/>
            <a:headEnd/>
            <a:tailEnd/>
          </a:ln>
        </p:spPr>
      </p:pic>
      <p:pic>
        <p:nvPicPr>
          <p:cNvPr id="6" name="Picture 8" descr="PNNL_Logo.png"/>
          <p:cNvPicPr>
            <a:picLocks noChangeAspect="1"/>
          </p:cNvPicPr>
          <p:nvPr/>
        </p:nvPicPr>
        <p:blipFill>
          <a:blip r:embed="rId4"/>
          <a:srcRect/>
          <a:stretch>
            <a:fillRect/>
          </a:stretch>
        </p:blipFill>
        <p:spPr bwMode="auto">
          <a:xfrm>
            <a:off x="6492875" y="5856526"/>
            <a:ext cx="2651125" cy="731838"/>
          </a:xfrm>
          <a:prstGeom prst="rect">
            <a:avLst/>
          </a:prstGeom>
          <a:noFill/>
          <a:ln w="9525">
            <a:noFill/>
            <a:miter lim="800000"/>
            <a:headEnd/>
            <a:tailEnd/>
          </a:ln>
        </p:spPr>
      </p:pic>
      <p:sp>
        <p:nvSpPr>
          <p:cNvPr id="23554" name="Rectangle 2"/>
          <p:cNvSpPr>
            <a:spLocks noGrp="1" noChangeArrowheads="1"/>
          </p:cNvSpPr>
          <p:nvPr>
            <p:ph type="ctrTitle"/>
          </p:nvPr>
        </p:nvSpPr>
        <p:spPr>
          <a:xfrm>
            <a:off x="469900" y="1831975"/>
            <a:ext cx="8212138" cy="906463"/>
          </a:xfrm>
        </p:spPr>
        <p:txBody>
          <a:bodyPr lIns="91440" tIns="45720" rIns="91440" bIns="45720"/>
          <a:lstStyle>
            <a:lvl1pPr>
              <a:defRPr sz="4000">
                <a:solidFill>
                  <a:srgbClr val="C97A00"/>
                </a:solidFill>
              </a:defRPr>
            </a:lvl1pPr>
          </a:lstStyle>
          <a:p>
            <a:r>
              <a:rPr lang="en-US"/>
              <a:t>Click to edit Master title style</a:t>
            </a:r>
          </a:p>
        </p:txBody>
      </p:sp>
      <p:sp>
        <p:nvSpPr>
          <p:cNvPr id="23555" name="Rectangle 3"/>
          <p:cNvSpPr>
            <a:spLocks noGrp="1" noChangeArrowheads="1"/>
          </p:cNvSpPr>
          <p:nvPr>
            <p:ph type="subTitle" idx="1"/>
          </p:nvPr>
        </p:nvSpPr>
        <p:spPr>
          <a:xfrm>
            <a:off x="471488" y="2973388"/>
            <a:ext cx="8208962" cy="2279650"/>
          </a:xfrm>
        </p:spPr>
        <p:txBody>
          <a:bodyPr lIns="91440" tIns="45720" rIns="91440" bIns="45720"/>
          <a:lstStyle>
            <a:lvl1pPr marL="0" indent="0">
              <a:buNone/>
              <a:defRPr/>
            </a:lvl1pPr>
          </a:lstStyle>
          <a:p>
            <a:r>
              <a:rPr lang="en-US"/>
              <a:t>Click to edit Master subtitle style</a:t>
            </a:r>
            <a:endParaRPr lang="en-US" dirty="0"/>
          </a:p>
        </p:txBody>
      </p:sp>
      <p:sp>
        <p:nvSpPr>
          <p:cNvPr id="8" name="Slide Number Placeholder 6"/>
          <p:cNvSpPr>
            <a:spLocks noGrp="1"/>
          </p:cNvSpPr>
          <p:nvPr>
            <p:ph type="sldNum" sz="quarter" idx="10"/>
          </p:nvPr>
        </p:nvSpPr>
        <p:spPr>
          <a:xfrm>
            <a:off x="112713" y="6483350"/>
            <a:ext cx="509587" cy="365125"/>
          </a:xfrm>
        </p:spPr>
        <p:txBody>
          <a:bodyPr/>
          <a:lstStyle>
            <a:lvl1pPr>
              <a:defRPr/>
            </a:lvl1pPr>
          </a:lstStyle>
          <a:p>
            <a:pPr>
              <a:defRPr/>
            </a:pPr>
            <a:fld id="{111AD24F-8088-674C-82D8-17F81F8822E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 name="Picture 4" descr="Presentation_Footer.png"/>
          <p:cNvPicPr>
            <a:picLocks noChangeAspect="1"/>
          </p:cNvPicPr>
          <p:nvPr/>
        </p:nvPicPr>
        <p:blipFill>
          <a:blip r:embed="rId2"/>
          <a:srcRect/>
          <a:stretch>
            <a:fillRect/>
          </a:stretch>
        </p:blipFill>
        <p:spPr bwMode="auto">
          <a:xfrm>
            <a:off x="0" y="5143500"/>
            <a:ext cx="9144000" cy="1714500"/>
          </a:xfrm>
          <a:prstGeom prst="rect">
            <a:avLst/>
          </a:prstGeom>
          <a:noFill/>
          <a:ln w="9525">
            <a:noFill/>
            <a:miter lim="800000"/>
            <a:headEnd/>
            <a:tailEnd/>
          </a:ln>
        </p:spPr>
      </p:pic>
      <p:pic>
        <p:nvPicPr>
          <p:cNvPr id="6" name="Picture 7" descr="PNNL_Logo.png"/>
          <p:cNvPicPr>
            <a:picLocks noChangeAspect="1"/>
          </p:cNvPicPr>
          <p:nvPr/>
        </p:nvPicPr>
        <p:blipFill>
          <a:blip r:embed="rId3"/>
          <a:srcRect/>
          <a:stretch>
            <a:fillRect/>
          </a:stretch>
        </p:blipFill>
        <p:spPr bwMode="auto">
          <a:xfrm>
            <a:off x="6492875" y="5670550"/>
            <a:ext cx="2651125" cy="731838"/>
          </a:xfrm>
          <a:prstGeom prst="rect">
            <a:avLst/>
          </a:prstGeom>
          <a:noFill/>
          <a:ln w="9525">
            <a:noFill/>
            <a:miter lim="800000"/>
            <a:headEnd/>
            <a:tailEnd/>
          </a:ln>
        </p:spPr>
      </p:pic>
      <p:sp>
        <p:nvSpPr>
          <p:cNvPr id="7" name="Rectangle 6"/>
          <p:cNvSpPr>
            <a:spLocks noChangeArrowheads="1"/>
          </p:cNvSpPr>
          <p:nvPr/>
        </p:nvSpPr>
        <p:spPr bwMode="auto">
          <a:xfrm>
            <a:off x="0" y="0"/>
            <a:ext cx="9144000" cy="914400"/>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8" name="Picture 9" descr="Proudly_Operated_by_Battelle_Onyx.png"/>
          <p:cNvPicPr>
            <a:picLocks noChangeAspect="1"/>
          </p:cNvPicPr>
          <p:nvPr/>
        </p:nvPicPr>
        <p:blipFill>
          <a:blip r:embed="rId4"/>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a:xfrm>
            <a:off x="474663" y="460375"/>
            <a:ext cx="8204200" cy="457200"/>
          </a:xfrm>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457200" y="1600200"/>
            <a:ext cx="4038600" cy="3709467"/>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648200" y="1600200"/>
            <a:ext cx="4038600" cy="3709467"/>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6"/>
          <p:cNvSpPr>
            <a:spLocks noGrp="1"/>
          </p:cNvSpPr>
          <p:nvPr>
            <p:ph type="sldNum" sz="quarter" idx="10"/>
          </p:nvPr>
        </p:nvSpPr>
        <p:spPr>
          <a:xfrm>
            <a:off x="112713" y="6483350"/>
            <a:ext cx="509587" cy="365125"/>
          </a:xfrm>
        </p:spPr>
        <p:txBody>
          <a:bodyPr/>
          <a:lstStyle>
            <a:lvl1pPr>
              <a:defRPr/>
            </a:lvl1pPr>
          </a:lstStyle>
          <a:p>
            <a:pPr>
              <a:defRPr/>
            </a:pPr>
            <a:fld id="{D87E0D29-76E5-C344-8C41-BAD3DB129AE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7" name="Picture 4" descr="Presentation_Footer.png"/>
          <p:cNvPicPr>
            <a:picLocks noChangeAspect="1"/>
          </p:cNvPicPr>
          <p:nvPr/>
        </p:nvPicPr>
        <p:blipFill>
          <a:blip r:embed="rId2"/>
          <a:srcRect/>
          <a:stretch>
            <a:fillRect/>
          </a:stretch>
        </p:blipFill>
        <p:spPr bwMode="auto">
          <a:xfrm>
            <a:off x="0" y="5143500"/>
            <a:ext cx="9144000" cy="1714500"/>
          </a:xfrm>
          <a:prstGeom prst="rect">
            <a:avLst/>
          </a:prstGeom>
          <a:noFill/>
          <a:ln w="9525">
            <a:noFill/>
            <a:miter lim="800000"/>
            <a:headEnd/>
            <a:tailEnd/>
          </a:ln>
        </p:spPr>
      </p:pic>
      <p:pic>
        <p:nvPicPr>
          <p:cNvPr id="8" name="Picture 6" descr="PNNL_Logo.png"/>
          <p:cNvPicPr>
            <a:picLocks noChangeAspect="1"/>
          </p:cNvPicPr>
          <p:nvPr/>
        </p:nvPicPr>
        <p:blipFill>
          <a:blip r:embed="rId3"/>
          <a:srcRect/>
          <a:stretch>
            <a:fillRect/>
          </a:stretch>
        </p:blipFill>
        <p:spPr bwMode="auto">
          <a:xfrm>
            <a:off x="6492875" y="5670550"/>
            <a:ext cx="2651125" cy="731838"/>
          </a:xfrm>
          <a:prstGeom prst="rect">
            <a:avLst/>
          </a:prstGeom>
          <a:noFill/>
          <a:ln w="9525">
            <a:noFill/>
            <a:miter lim="800000"/>
            <a:headEnd/>
            <a:tailEnd/>
          </a:ln>
        </p:spPr>
      </p:pic>
      <p:sp>
        <p:nvSpPr>
          <p:cNvPr id="13" name="Rectangle 12"/>
          <p:cNvSpPr>
            <a:spLocks noChangeArrowheads="1"/>
          </p:cNvSpPr>
          <p:nvPr/>
        </p:nvSpPr>
        <p:spPr bwMode="auto">
          <a:xfrm>
            <a:off x="0" y="0"/>
            <a:ext cx="9144000" cy="914400"/>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14" name="Picture 9" descr="Proudly_Operated_by_Battelle_Onyx.png"/>
          <p:cNvPicPr>
            <a:picLocks noChangeAspect="1"/>
          </p:cNvPicPr>
          <p:nvPr/>
        </p:nvPicPr>
        <p:blipFill>
          <a:blip r:embed="rId4"/>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a:xfrm>
            <a:off x="474663" y="460375"/>
            <a:ext cx="8204200" cy="457200"/>
          </a:xfrm>
        </p:spPr>
        <p:txBody>
          <a:bodyPr/>
          <a:lstStyle>
            <a:lvl1pPr>
              <a:defRPr>
                <a:solidFill>
                  <a:schemeClr val="bg1"/>
                </a:solidFill>
              </a:defRPr>
            </a:lvl1pPr>
          </a:lstStyle>
          <a:p>
            <a:r>
              <a:rPr lang="en-US"/>
              <a:t>Click to edit Master title style</a:t>
            </a:r>
            <a:endParaRPr lang="en-US" dirty="0"/>
          </a:p>
        </p:txBody>
      </p:sp>
      <p:sp>
        <p:nvSpPr>
          <p:cNvPr id="9"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174875"/>
            <a:ext cx="4040188" cy="3088688"/>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174875"/>
            <a:ext cx="4041775" cy="3088688"/>
          </a:xfrm>
        </p:spPr>
        <p:txBody>
          <a:bodyPr/>
          <a:lstStyle>
            <a:lvl1pPr>
              <a:defRPr sz="24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6"/>
          <p:cNvSpPr>
            <a:spLocks noGrp="1"/>
          </p:cNvSpPr>
          <p:nvPr>
            <p:ph type="sldNum" sz="quarter" idx="10"/>
          </p:nvPr>
        </p:nvSpPr>
        <p:spPr>
          <a:xfrm>
            <a:off x="112713" y="6483350"/>
            <a:ext cx="509587" cy="365125"/>
          </a:xfrm>
        </p:spPr>
        <p:txBody>
          <a:bodyPr/>
          <a:lstStyle>
            <a:lvl1pPr>
              <a:defRPr/>
            </a:lvl1pPr>
          </a:lstStyle>
          <a:p>
            <a:pPr>
              <a:defRPr/>
            </a:pPr>
            <a:fld id="{CE90E425-8127-234A-9134-69597AED3CD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1588" y="0"/>
            <a:ext cx="9144000" cy="914400"/>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sp>
        <p:nvSpPr>
          <p:cNvPr id="2" name="Title 1"/>
          <p:cNvSpPr>
            <a:spLocks noGrp="1"/>
          </p:cNvSpPr>
          <p:nvPr>
            <p:ph type="title"/>
          </p:nvPr>
        </p:nvSpPr>
        <p:spPr>
          <a:xfrm>
            <a:off x="474663" y="460375"/>
            <a:ext cx="8204200" cy="457200"/>
          </a:xfrm>
        </p:spPr>
        <p:txBody>
          <a:bodyPr/>
          <a:lstStyle>
            <a:lvl1pPr>
              <a:defRPr sz="3200">
                <a:solidFill>
                  <a:schemeClr val="bg1"/>
                </a:solidFill>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0827" y="65930"/>
            <a:ext cx="727331" cy="76773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6" descr="PNNL_Logo.png"/>
          <p:cNvPicPr>
            <a:picLocks noChangeAspect="1"/>
          </p:cNvPicPr>
          <p:nvPr/>
        </p:nvPicPr>
        <p:blipFill>
          <a:blip r:embed="rId2"/>
          <a:srcRect/>
          <a:stretch>
            <a:fillRect/>
          </a:stretch>
        </p:blipFill>
        <p:spPr bwMode="auto">
          <a:xfrm>
            <a:off x="6492875" y="5670550"/>
            <a:ext cx="2651125" cy="731838"/>
          </a:xfrm>
          <a:prstGeom prst="rect">
            <a:avLst/>
          </a:prstGeom>
          <a:noFill/>
          <a:ln w="9525">
            <a:noFill/>
            <a:miter lim="800000"/>
            <a:headEnd/>
            <a:tailEnd/>
          </a:ln>
        </p:spPr>
      </p:pic>
      <p:sp>
        <p:nvSpPr>
          <p:cNvPr id="6" name="Rectangle 5"/>
          <p:cNvSpPr>
            <a:spLocks noChangeArrowheads="1"/>
          </p:cNvSpPr>
          <p:nvPr/>
        </p:nvSpPr>
        <p:spPr bwMode="auto">
          <a:xfrm>
            <a:off x="1588" y="0"/>
            <a:ext cx="9144000" cy="914400"/>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7" name="Picture 9" descr="Proudly_Operated_by_Battelle_Onyx.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a:xfrm>
            <a:off x="474663" y="460375"/>
            <a:ext cx="8204200" cy="457200"/>
          </a:xfrm>
        </p:spPr>
        <p:txBody>
          <a:bodyPr/>
          <a:lstStyle>
            <a:lvl1pPr>
              <a:defRPr>
                <a:solidFill>
                  <a:schemeClr val="bg1"/>
                </a:solidFill>
              </a:defRPr>
            </a:lvl1pPr>
          </a:lstStyle>
          <a:p>
            <a:r>
              <a:rPr lang="en-US"/>
              <a:t>Click to edit Master title style</a:t>
            </a:r>
            <a:endParaRPr lang="en-US" dirty="0"/>
          </a:p>
        </p:txBody>
      </p:sp>
      <p:sp>
        <p:nvSpPr>
          <p:cNvPr id="8" name="Content Placeholder 2"/>
          <p:cNvSpPr>
            <a:spLocks noGrp="1"/>
          </p:cNvSpPr>
          <p:nvPr>
            <p:ph sz="half" idx="1"/>
          </p:nvPr>
        </p:nvSpPr>
        <p:spPr>
          <a:xfrm>
            <a:off x="457200" y="1600200"/>
            <a:ext cx="4038600" cy="4055249"/>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2"/>
          </p:nvPr>
        </p:nvSpPr>
        <p:spPr>
          <a:xfrm>
            <a:off x="4648200" y="1600200"/>
            <a:ext cx="4038600" cy="4055249"/>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6"/>
          <p:cNvSpPr>
            <a:spLocks noGrp="1"/>
          </p:cNvSpPr>
          <p:nvPr>
            <p:ph type="sldNum" sz="quarter" idx="10"/>
          </p:nvPr>
        </p:nvSpPr>
        <p:spPr>
          <a:xfrm>
            <a:off x="112713" y="6483350"/>
            <a:ext cx="509587" cy="365125"/>
          </a:xfrm>
        </p:spPr>
        <p:txBody>
          <a:bodyPr/>
          <a:lstStyle>
            <a:lvl1pPr>
              <a:defRPr/>
            </a:lvl1pPr>
          </a:lstStyle>
          <a:p>
            <a:pPr>
              <a:defRPr/>
            </a:pPr>
            <a:fld id="{403ED73B-CDA7-794A-8E70-7CDD64A3A6F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4" descr="PNNL_Logo.png"/>
          <p:cNvPicPr>
            <a:picLocks noChangeAspect="1"/>
          </p:cNvPicPr>
          <p:nvPr/>
        </p:nvPicPr>
        <p:blipFill>
          <a:blip r:embed="rId2"/>
          <a:srcRect/>
          <a:stretch>
            <a:fillRect/>
          </a:stretch>
        </p:blipFill>
        <p:spPr bwMode="auto">
          <a:xfrm>
            <a:off x="6492875" y="5670550"/>
            <a:ext cx="2651125" cy="731838"/>
          </a:xfrm>
          <a:prstGeom prst="rect">
            <a:avLst/>
          </a:prstGeom>
          <a:noFill/>
          <a:ln w="9525">
            <a:noFill/>
            <a:miter lim="800000"/>
            <a:headEnd/>
            <a:tailEnd/>
          </a:ln>
        </p:spPr>
      </p:pic>
      <p:sp>
        <p:nvSpPr>
          <p:cNvPr id="12" name="Rectangle 11"/>
          <p:cNvSpPr>
            <a:spLocks noChangeArrowheads="1"/>
          </p:cNvSpPr>
          <p:nvPr/>
        </p:nvSpPr>
        <p:spPr bwMode="auto">
          <a:xfrm>
            <a:off x="1588" y="0"/>
            <a:ext cx="9144000" cy="914400"/>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13" name="Picture 9" descr="Proudly_Operated_by_Battelle_Onyx.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a:xfrm>
            <a:off x="474663" y="460375"/>
            <a:ext cx="8204200" cy="457200"/>
          </a:xfrm>
        </p:spPr>
        <p:txBody>
          <a:bodyPr/>
          <a:lstStyle>
            <a:lvl1pPr>
              <a:defRPr>
                <a:solidFill>
                  <a:schemeClr val="bg1"/>
                </a:solidFill>
              </a:defRPr>
            </a:lvl1pPr>
          </a:lstStyle>
          <a:p>
            <a:r>
              <a:rPr lang="en-US"/>
              <a:t>Click to edit Master title style</a:t>
            </a:r>
            <a:endParaRPr lang="en-US" dirty="0"/>
          </a:p>
        </p:txBody>
      </p:sp>
      <p:sp>
        <p:nvSpPr>
          <p:cNvPr id="8" name="Text Placeholder 2"/>
          <p:cNvSpPr>
            <a:spLocks noGrp="1"/>
          </p:cNvSpPr>
          <p:nvPr>
            <p:ph type="body" idx="1"/>
          </p:nvPr>
        </p:nvSpPr>
        <p:spPr>
          <a:xfrm>
            <a:off x="457200" y="1535112"/>
            <a:ext cx="4040188" cy="722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p:cNvSpPr>
            <a:spLocks noGrp="1"/>
          </p:cNvSpPr>
          <p:nvPr>
            <p:ph sz="half" idx="2"/>
          </p:nvPr>
        </p:nvSpPr>
        <p:spPr>
          <a:xfrm>
            <a:off x="457200" y="2267083"/>
            <a:ext cx="4040188" cy="3488258"/>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3"/>
          </p:nvPr>
        </p:nvSpPr>
        <p:spPr>
          <a:xfrm>
            <a:off x="4645025" y="1535112"/>
            <a:ext cx="4041775" cy="722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4"/>
          </p:nvPr>
        </p:nvSpPr>
        <p:spPr>
          <a:xfrm>
            <a:off x="4645025" y="2267083"/>
            <a:ext cx="4041775" cy="3488258"/>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6"/>
          <p:cNvSpPr>
            <a:spLocks noGrp="1"/>
          </p:cNvSpPr>
          <p:nvPr>
            <p:ph type="sldNum" sz="quarter" idx="10"/>
          </p:nvPr>
        </p:nvSpPr>
        <p:spPr>
          <a:xfrm>
            <a:off x="112713" y="6483350"/>
            <a:ext cx="509587" cy="365125"/>
          </a:xfrm>
        </p:spPr>
        <p:txBody>
          <a:bodyPr/>
          <a:lstStyle>
            <a:lvl1pPr>
              <a:defRPr/>
            </a:lvl1pPr>
          </a:lstStyle>
          <a:p>
            <a:pPr>
              <a:defRPr/>
            </a:pPr>
            <a:fld id="{1CDFB99F-E29E-7848-98BD-23D6DCD09B1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descr="PNNL_Logo.png"/>
          <p:cNvPicPr>
            <a:picLocks noChangeAspect="1"/>
          </p:cNvPicPr>
          <p:nvPr/>
        </p:nvPicPr>
        <p:blipFill>
          <a:blip r:embed="rId2"/>
          <a:srcRect/>
          <a:stretch>
            <a:fillRect/>
          </a:stretch>
        </p:blipFill>
        <p:spPr bwMode="auto">
          <a:xfrm>
            <a:off x="6492875" y="5670550"/>
            <a:ext cx="2651125" cy="731838"/>
          </a:xfrm>
          <a:prstGeom prst="rect">
            <a:avLst/>
          </a:prstGeom>
          <a:noFill/>
          <a:ln w="9525">
            <a:noFill/>
            <a:miter lim="800000"/>
            <a:headEnd/>
            <a:tailEnd/>
          </a:ln>
        </p:spPr>
      </p:pic>
      <p:sp>
        <p:nvSpPr>
          <p:cNvPr id="5" name="Rectangle 4"/>
          <p:cNvSpPr>
            <a:spLocks noChangeArrowheads="1"/>
          </p:cNvSpPr>
          <p:nvPr/>
        </p:nvSpPr>
        <p:spPr bwMode="auto">
          <a:xfrm>
            <a:off x="0" y="0"/>
            <a:ext cx="9144000" cy="1311275"/>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6" name="Picture 9" descr="Proudly_Operated_by_Battelle_Onyx.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3pPr>
              <a:buSzPct val="6000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a:xfrm>
            <a:off x="112713" y="6483350"/>
            <a:ext cx="509587" cy="365125"/>
          </a:xfrm>
        </p:spPr>
        <p:txBody>
          <a:bodyPr/>
          <a:lstStyle>
            <a:lvl1pPr>
              <a:defRPr/>
            </a:lvl1pPr>
          </a:lstStyle>
          <a:p>
            <a:pPr>
              <a:defRPr/>
            </a:pPr>
            <a:fld id="{8D033E8D-5C26-944A-B450-8EF02D687B5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5" name="Picture 6" descr="PNNL_Logo.png"/>
          <p:cNvPicPr>
            <a:picLocks noChangeAspect="1"/>
          </p:cNvPicPr>
          <p:nvPr/>
        </p:nvPicPr>
        <p:blipFill>
          <a:blip r:embed="rId2"/>
          <a:srcRect/>
          <a:stretch>
            <a:fillRect/>
          </a:stretch>
        </p:blipFill>
        <p:spPr bwMode="auto">
          <a:xfrm>
            <a:off x="6492875" y="5670550"/>
            <a:ext cx="2651125" cy="731838"/>
          </a:xfrm>
          <a:prstGeom prst="rect">
            <a:avLst/>
          </a:prstGeom>
          <a:noFill/>
          <a:ln w="9525">
            <a:noFill/>
            <a:miter lim="800000"/>
            <a:headEnd/>
            <a:tailEnd/>
          </a:ln>
        </p:spPr>
      </p:pic>
      <p:sp>
        <p:nvSpPr>
          <p:cNvPr id="6" name="Rectangle 5"/>
          <p:cNvSpPr>
            <a:spLocks noChangeArrowheads="1"/>
          </p:cNvSpPr>
          <p:nvPr/>
        </p:nvSpPr>
        <p:spPr bwMode="auto">
          <a:xfrm>
            <a:off x="0" y="0"/>
            <a:ext cx="9144000" cy="1311275"/>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7" name="Picture 9" descr="Proudly_Operated_by_Battelle_Onyx.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2"/>
          <p:cNvSpPr>
            <a:spLocks noGrp="1"/>
          </p:cNvSpPr>
          <p:nvPr>
            <p:ph sz="half" idx="1"/>
          </p:nvPr>
        </p:nvSpPr>
        <p:spPr>
          <a:xfrm>
            <a:off x="457200" y="1600200"/>
            <a:ext cx="4038600" cy="4055249"/>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2"/>
          </p:nvPr>
        </p:nvSpPr>
        <p:spPr>
          <a:xfrm>
            <a:off x="4648200" y="1600200"/>
            <a:ext cx="4038600" cy="4055249"/>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6"/>
          <p:cNvSpPr>
            <a:spLocks noGrp="1"/>
          </p:cNvSpPr>
          <p:nvPr>
            <p:ph type="sldNum" sz="quarter" idx="10"/>
          </p:nvPr>
        </p:nvSpPr>
        <p:spPr>
          <a:xfrm>
            <a:off x="112713" y="6483350"/>
            <a:ext cx="509587" cy="365125"/>
          </a:xfrm>
        </p:spPr>
        <p:txBody>
          <a:bodyPr/>
          <a:lstStyle>
            <a:lvl1pPr>
              <a:defRPr/>
            </a:lvl1pPr>
          </a:lstStyle>
          <a:p>
            <a:pPr>
              <a:defRPr/>
            </a:pPr>
            <a:fld id="{A8BBFCA2-2BDE-2346-8699-4A787D085EFC}"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7" name="Picture 4" descr="PNNL_Logo.png"/>
          <p:cNvPicPr>
            <a:picLocks noChangeAspect="1"/>
          </p:cNvPicPr>
          <p:nvPr/>
        </p:nvPicPr>
        <p:blipFill>
          <a:blip r:embed="rId2"/>
          <a:srcRect/>
          <a:stretch>
            <a:fillRect/>
          </a:stretch>
        </p:blipFill>
        <p:spPr bwMode="auto">
          <a:xfrm>
            <a:off x="6492875" y="5670550"/>
            <a:ext cx="2651125" cy="731838"/>
          </a:xfrm>
          <a:prstGeom prst="rect">
            <a:avLst/>
          </a:prstGeom>
          <a:noFill/>
          <a:ln w="9525">
            <a:noFill/>
            <a:miter lim="800000"/>
            <a:headEnd/>
            <a:tailEnd/>
          </a:ln>
        </p:spPr>
      </p:pic>
      <p:sp>
        <p:nvSpPr>
          <p:cNvPr id="12" name="Rectangle 11"/>
          <p:cNvSpPr>
            <a:spLocks noChangeArrowheads="1"/>
          </p:cNvSpPr>
          <p:nvPr/>
        </p:nvSpPr>
        <p:spPr bwMode="auto">
          <a:xfrm>
            <a:off x="0" y="0"/>
            <a:ext cx="9144000" cy="1311275"/>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13" name="Picture 9" descr="Proudly_Operated_by_Battelle_Onyx.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Text Placeholder 2"/>
          <p:cNvSpPr>
            <a:spLocks noGrp="1"/>
          </p:cNvSpPr>
          <p:nvPr>
            <p:ph type="body" idx="1"/>
          </p:nvPr>
        </p:nvSpPr>
        <p:spPr>
          <a:xfrm>
            <a:off x="457200" y="1535112"/>
            <a:ext cx="4040188" cy="722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p:cNvSpPr>
            <a:spLocks noGrp="1"/>
          </p:cNvSpPr>
          <p:nvPr>
            <p:ph sz="half" idx="2"/>
          </p:nvPr>
        </p:nvSpPr>
        <p:spPr>
          <a:xfrm>
            <a:off x="457200" y="2290135"/>
            <a:ext cx="4040188" cy="3488258"/>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3"/>
          </p:nvPr>
        </p:nvSpPr>
        <p:spPr>
          <a:xfrm>
            <a:off x="4645025" y="1535112"/>
            <a:ext cx="4041775" cy="722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4"/>
          </p:nvPr>
        </p:nvSpPr>
        <p:spPr>
          <a:xfrm>
            <a:off x="4645025" y="2290135"/>
            <a:ext cx="4041775" cy="3488258"/>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6"/>
          <p:cNvSpPr>
            <a:spLocks noGrp="1"/>
          </p:cNvSpPr>
          <p:nvPr>
            <p:ph type="sldNum" sz="quarter" idx="10"/>
          </p:nvPr>
        </p:nvSpPr>
        <p:spPr>
          <a:xfrm>
            <a:off x="112713" y="6483350"/>
            <a:ext cx="509587" cy="365125"/>
          </a:xfrm>
        </p:spPr>
        <p:txBody>
          <a:bodyPr/>
          <a:lstStyle>
            <a:lvl1pPr>
              <a:defRPr/>
            </a:lvl1pPr>
          </a:lstStyle>
          <a:p>
            <a:pPr>
              <a:defRPr/>
            </a:pPr>
            <a:fld id="{B0369745-D5D3-AF4B-95FD-38472ED0BBE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descr="PNNL_Logo.png"/>
          <p:cNvPicPr>
            <a:picLocks noChangeAspect="1"/>
          </p:cNvPicPr>
          <p:nvPr/>
        </p:nvPicPr>
        <p:blipFill>
          <a:blip r:embed="rId2"/>
          <a:srcRect/>
          <a:stretch>
            <a:fillRect/>
          </a:stretch>
        </p:blipFill>
        <p:spPr bwMode="auto">
          <a:xfrm>
            <a:off x="6492875" y="5670550"/>
            <a:ext cx="2651125" cy="731838"/>
          </a:xfrm>
          <a:prstGeom prst="rect">
            <a:avLst/>
          </a:prstGeom>
          <a:noFill/>
          <a:ln w="9525">
            <a:noFill/>
            <a:miter lim="800000"/>
            <a:headEnd/>
            <a:tailEnd/>
          </a:ln>
        </p:spPr>
      </p:pic>
      <p:pic>
        <p:nvPicPr>
          <p:cNvPr id="5" name="Picture 9" descr="Proudly_Operated_by_Battelle_Onyx.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p:cNvSpPr>
            <a:spLocks noGrp="1"/>
          </p:cNvSpPr>
          <p:nvPr>
            <p:ph type="sldNum" sz="quarter" idx="10"/>
          </p:nvPr>
        </p:nvSpPr>
        <p:spPr>
          <a:xfrm>
            <a:off x="112713" y="6483350"/>
            <a:ext cx="509587" cy="365125"/>
          </a:xfrm>
        </p:spPr>
        <p:txBody>
          <a:bodyPr/>
          <a:lstStyle>
            <a:lvl1pPr>
              <a:defRPr/>
            </a:lvl1pPr>
          </a:lstStyle>
          <a:p>
            <a:pPr>
              <a:defRPr/>
            </a:pPr>
            <a:fld id="{C73513AF-A855-314F-8233-7DB0A23D2A5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65938"/>
          </a:xfrm>
          <a:prstGeom prst="rect">
            <a:avLst/>
          </a:prstGeom>
          <a:solidFill>
            <a:srgbClr val="707276"/>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5" name="Picture 6" descr="PNNL_Logo_Reverse.png"/>
          <p:cNvPicPr>
            <a:picLocks noChangeAspect="1"/>
          </p:cNvPicPr>
          <p:nvPr/>
        </p:nvPicPr>
        <p:blipFill>
          <a:blip r:embed="rId2"/>
          <a:srcRect/>
          <a:stretch>
            <a:fillRect/>
          </a:stretch>
        </p:blipFill>
        <p:spPr bwMode="auto">
          <a:xfrm>
            <a:off x="6492875" y="5662613"/>
            <a:ext cx="2651125" cy="731837"/>
          </a:xfrm>
          <a:prstGeom prst="rect">
            <a:avLst/>
          </a:prstGeom>
          <a:noFill/>
          <a:ln w="9525">
            <a:noFill/>
            <a:miter lim="800000"/>
            <a:headEnd/>
            <a:tailEnd/>
          </a:ln>
        </p:spPr>
      </p:pic>
      <p:pic>
        <p:nvPicPr>
          <p:cNvPr id="6" name="Picture 7" descr="Proudly_Operated_by_Battelle_Reverse.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buFontTx/>
              <a:buBlip>
                <a:blip r:embed="rId4"/>
              </a:buBlip>
              <a:defRPr>
                <a:solidFill>
                  <a:schemeClr val="bg1"/>
                </a:solidFill>
              </a:defRPr>
            </a:lvl2pPr>
            <a:lvl3pPr>
              <a:defRPr>
                <a:solidFill>
                  <a:schemeClr val="bg1"/>
                </a:solidFill>
              </a:defRPr>
            </a:lvl3pPr>
            <a:lvl4pPr>
              <a:buFontTx/>
              <a:buBlip>
                <a:blip r:embed="rId5"/>
              </a:buBlip>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a:xfrm>
            <a:off x="112713" y="6483350"/>
            <a:ext cx="509587" cy="365125"/>
          </a:xfrm>
        </p:spPr>
        <p:txBody>
          <a:bodyPr/>
          <a:lstStyle>
            <a:lvl1pPr>
              <a:defRPr>
                <a:solidFill>
                  <a:schemeClr val="bg1"/>
                </a:solidFill>
              </a:defRPr>
            </a:lvl1pPr>
          </a:lstStyle>
          <a:p>
            <a:pPr>
              <a:defRPr/>
            </a:pPr>
            <a:fld id="{A053A783-4FE7-F64E-ADFB-236D454C842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Presentation_Footer.png"/>
          <p:cNvPicPr>
            <a:picLocks noChangeAspect="1"/>
          </p:cNvPicPr>
          <p:nvPr/>
        </p:nvPicPr>
        <p:blipFill>
          <a:blip r:embed="rId2"/>
          <a:srcRect/>
          <a:stretch>
            <a:fillRect/>
          </a:stretch>
        </p:blipFill>
        <p:spPr bwMode="auto">
          <a:xfrm>
            <a:off x="0" y="5143500"/>
            <a:ext cx="9144000" cy="1714500"/>
          </a:xfrm>
          <a:prstGeom prst="rect">
            <a:avLst/>
          </a:prstGeom>
          <a:noFill/>
          <a:ln w="9525">
            <a:noFill/>
            <a:miter lim="800000"/>
            <a:headEnd/>
            <a:tailEnd/>
          </a:ln>
        </p:spPr>
      </p:pic>
      <p:pic>
        <p:nvPicPr>
          <p:cNvPr id="5" name="Picture 7" descr="PNNL_Logo.png"/>
          <p:cNvPicPr>
            <a:picLocks noChangeAspect="1"/>
          </p:cNvPicPr>
          <p:nvPr/>
        </p:nvPicPr>
        <p:blipFill>
          <a:blip r:embed="rId3"/>
          <a:srcRect/>
          <a:stretch>
            <a:fillRect/>
          </a:stretch>
        </p:blipFill>
        <p:spPr bwMode="auto">
          <a:xfrm>
            <a:off x="6492875" y="5670550"/>
            <a:ext cx="2651125" cy="731838"/>
          </a:xfrm>
          <a:prstGeom prst="rect">
            <a:avLst/>
          </a:prstGeom>
          <a:noFill/>
          <a:ln w="9525">
            <a:noFill/>
            <a:miter lim="800000"/>
            <a:headEnd/>
            <a:tailEnd/>
          </a:ln>
        </p:spPr>
      </p:pic>
      <p:pic>
        <p:nvPicPr>
          <p:cNvPr id="6" name="Picture 9" descr="Proudly_Operated_by_Battelle_Onyx.png"/>
          <p:cNvPicPr>
            <a:picLocks noChangeAspect="1"/>
          </p:cNvPicPr>
          <p:nvPr/>
        </p:nvPicPr>
        <p:blipFill>
          <a:blip r:embed="rId4"/>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a:xfrm>
            <a:off x="112713" y="6483350"/>
            <a:ext cx="509587" cy="365125"/>
          </a:xfrm>
        </p:spPr>
        <p:txBody>
          <a:bodyPr/>
          <a:lstStyle>
            <a:lvl1pPr>
              <a:defRPr/>
            </a:lvl1pPr>
          </a:lstStyle>
          <a:p>
            <a:pPr>
              <a:defRPr/>
            </a:pPr>
            <a:fld id="{E629804F-10F8-9444-91C9-7B9E04DF2A0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6865938"/>
          </a:xfrm>
          <a:prstGeom prst="rect">
            <a:avLst/>
          </a:prstGeom>
          <a:solidFill>
            <a:srgbClr val="707276"/>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6" name="Picture 6" descr="PNNL_Logo_Reverse.png"/>
          <p:cNvPicPr>
            <a:picLocks noChangeAspect="1"/>
          </p:cNvPicPr>
          <p:nvPr/>
        </p:nvPicPr>
        <p:blipFill>
          <a:blip r:embed="rId2"/>
          <a:srcRect/>
          <a:stretch>
            <a:fillRect/>
          </a:stretch>
        </p:blipFill>
        <p:spPr bwMode="auto">
          <a:xfrm>
            <a:off x="6492875" y="5662613"/>
            <a:ext cx="2651125" cy="731837"/>
          </a:xfrm>
          <a:prstGeom prst="rect">
            <a:avLst/>
          </a:prstGeom>
          <a:noFill/>
          <a:ln w="9525">
            <a:noFill/>
            <a:miter lim="800000"/>
            <a:headEnd/>
            <a:tailEnd/>
          </a:ln>
        </p:spPr>
      </p:pic>
      <p:pic>
        <p:nvPicPr>
          <p:cNvPr id="7" name="Picture 7" descr="Proudly_Operated_by_Battelle_Reverse.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0" name="Content Placeholder 2"/>
          <p:cNvSpPr>
            <a:spLocks noGrp="1"/>
          </p:cNvSpPr>
          <p:nvPr>
            <p:ph idx="11"/>
          </p:nvPr>
        </p:nvSpPr>
        <p:spPr>
          <a:xfrm>
            <a:off x="484440" y="1599559"/>
            <a:ext cx="4041648" cy="4078941"/>
          </a:xfrm>
        </p:spPr>
        <p:txBody>
          <a:bodyPr/>
          <a:lstStyle>
            <a:lvl1pPr>
              <a:defRPr>
                <a:solidFill>
                  <a:schemeClr val="bg1"/>
                </a:solidFill>
              </a:defRPr>
            </a:lvl1pPr>
            <a:lvl2pPr>
              <a:buFontTx/>
              <a:buBlip>
                <a:blip r:embed="rId4"/>
              </a:buBlip>
              <a:defRPr>
                <a:solidFill>
                  <a:schemeClr val="bg1"/>
                </a:solidFill>
              </a:defRPr>
            </a:lvl2pPr>
            <a:lvl3pPr>
              <a:defRPr>
                <a:solidFill>
                  <a:schemeClr val="bg1"/>
                </a:solidFill>
              </a:defRPr>
            </a:lvl3pPr>
            <a:lvl4pPr>
              <a:buFontTx/>
              <a:buBlip>
                <a:blip r:embed="rId5"/>
              </a:buBlip>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2"/>
          </p:nvPr>
        </p:nvSpPr>
        <p:spPr>
          <a:xfrm>
            <a:off x="4647906" y="1598278"/>
            <a:ext cx="4041648" cy="4078941"/>
          </a:xfrm>
        </p:spPr>
        <p:txBody>
          <a:bodyPr/>
          <a:lstStyle>
            <a:lvl1pPr>
              <a:defRPr>
                <a:solidFill>
                  <a:schemeClr val="bg1"/>
                </a:solidFill>
              </a:defRPr>
            </a:lvl1pPr>
            <a:lvl2pPr>
              <a:buFontTx/>
              <a:buBlip>
                <a:blip r:embed="rId4"/>
              </a:buBlip>
              <a:defRPr>
                <a:solidFill>
                  <a:schemeClr val="bg1"/>
                </a:solidFill>
              </a:defRPr>
            </a:lvl2pPr>
            <a:lvl3pPr>
              <a:defRPr>
                <a:solidFill>
                  <a:schemeClr val="bg1"/>
                </a:solidFill>
              </a:defRPr>
            </a:lvl3pPr>
            <a:lvl4pPr>
              <a:buFontTx/>
              <a:buBlip>
                <a:blip r:embed="rId5"/>
              </a:buBlip>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p:cNvSpPr>
            <a:spLocks noGrp="1"/>
          </p:cNvSpPr>
          <p:nvPr>
            <p:ph type="sldNum" sz="quarter" idx="13"/>
          </p:nvPr>
        </p:nvSpPr>
        <p:spPr>
          <a:xfrm>
            <a:off x="112713" y="6483350"/>
            <a:ext cx="509587" cy="365125"/>
          </a:xfrm>
        </p:spPr>
        <p:txBody>
          <a:bodyPr/>
          <a:lstStyle>
            <a:lvl1pPr>
              <a:defRPr>
                <a:solidFill>
                  <a:schemeClr val="bg1"/>
                </a:solidFill>
              </a:defRPr>
            </a:lvl1pPr>
          </a:lstStyle>
          <a:p>
            <a:pPr>
              <a:defRPr/>
            </a:pPr>
            <a:fld id="{9358FC30-D05E-8848-A886-E9CE02E553E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65938"/>
          </a:xfrm>
          <a:prstGeom prst="rect">
            <a:avLst/>
          </a:prstGeom>
          <a:solidFill>
            <a:srgbClr val="707276"/>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9" name="Picture 6" descr="PNNL_Logo_Reverse.png"/>
          <p:cNvPicPr>
            <a:picLocks noChangeAspect="1"/>
          </p:cNvPicPr>
          <p:nvPr/>
        </p:nvPicPr>
        <p:blipFill>
          <a:blip r:embed="rId2"/>
          <a:srcRect/>
          <a:stretch>
            <a:fillRect/>
          </a:stretch>
        </p:blipFill>
        <p:spPr bwMode="auto">
          <a:xfrm>
            <a:off x="6492875" y="5662613"/>
            <a:ext cx="2651125" cy="731837"/>
          </a:xfrm>
          <a:prstGeom prst="rect">
            <a:avLst/>
          </a:prstGeom>
          <a:noFill/>
          <a:ln w="9525">
            <a:noFill/>
            <a:miter lim="800000"/>
            <a:headEnd/>
            <a:tailEnd/>
          </a:ln>
        </p:spPr>
      </p:pic>
      <p:pic>
        <p:nvPicPr>
          <p:cNvPr id="11" name="Picture 7" descr="Proudly_Operated_by_Battelle_Reverse.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Text Placeholder 2"/>
          <p:cNvSpPr>
            <a:spLocks noGrp="1"/>
          </p:cNvSpPr>
          <p:nvPr>
            <p:ph type="body" idx="1"/>
          </p:nvPr>
        </p:nvSpPr>
        <p:spPr>
          <a:xfrm>
            <a:off x="457200" y="1535112"/>
            <a:ext cx="4040188" cy="72252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p:cNvSpPr>
            <a:spLocks noGrp="1"/>
          </p:cNvSpPr>
          <p:nvPr>
            <p:ph type="body" sz="quarter" idx="3"/>
          </p:nvPr>
        </p:nvSpPr>
        <p:spPr>
          <a:xfrm>
            <a:off x="4645025" y="1535112"/>
            <a:ext cx="4041775" cy="72252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2"/>
          <p:cNvSpPr>
            <a:spLocks noGrp="1"/>
          </p:cNvSpPr>
          <p:nvPr>
            <p:ph idx="11"/>
          </p:nvPr>
        </p:nvSpPr>
        <p:spPr>
          <a:xfrm>
            <a:off x="469072" y="2306490"/>
            <a:ext cx="4033772" cy="3265715"/>
          </a:xfrm>
        </p:spPr>
        <p:txBody>
          <a:bodyPr/>
          <a:lstStyle>
            <a:lvl1pPr>
              <a:defRPr>
                <a:solidFill>
                  <a:schemeClr val="bg1"/>
                </a:solidFill>
              </a:defRPr>
            </a:lvl1pPr>
            <a:lvl2pPr>
              <a:buFontTx/>
              <a:buBlip>
                <a:blip r:embed="rId4"/>
              </a:buBlip>
              <a:defRPr>
                <a:solidFill>
                  <a:schemeClr val="bg1"/>
                </a:solidFill>
              </a:defRPr>
            </a:lvl2pPr>
            <a:lvl3pPr>
              <a:defRPr>
                <a:solidFill>
                  <a:schemeClr val="bg1"/>
                </a:solidFill>
              </a:defRPr>
            </a:lvl3pPr>
            <a:lvl4pPr>
              <a:buFontTx/>
              <a:buBlip>
                <a:blip r:embed="rId5"/>
              </a:buBlip>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2"/>
          </p:nvPr>
        </p:nvSpPr>
        <p:spPr>
          <a:xfrm>
            <a:off x="4640222" y="2305209"/>
            <a:ext cx="4041648" cy="3265715"/>
          </a:xfrm>
        </p:spPr>
        <p:txBody>
          <a:bodyPr/>
          <a:lstStyle>
            <a:lvl1pPr>
              <a:defRPr>
                <a:solidFill>
                  <a:schemeClr val="bg1"/>
                </a:solidFill>
              </a:defRPr>
            </a:lvl1pPr>
            <a:lvl2pPr>
              <a:buFontTx/>
              <a:buBlip>
                <a:blip r:embed="rId4"/>
              </a:buBlip>
              <a:defRPr>
                <a:solidFill>
                  <a:schemeClr val="bg1"/>
                </a:solidFill>
              </a:defRPr>
            </a:lvl2pPr>
            <a:lvl3pPr>
              <a:defRPr>
                <a:solidFill>
                  <a:schemeClr val="bg1"/>
                </a:solidFill>
              </a:defRPr>
            </a:lvl3pPr>
            <a:lvl4pPr>
              <a:buFontTx/>
              <a:buBlip>
                <a:blip r:embed="rId5"/>
              </a:buBlip>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6"/>
          <p:cNvSpPr>
            <a:spLocks noGrp="1"/>
          </p:cNvSpPr>
          <p:nvPr>
            <p:ph type="sldNum" sz="quarter" idx="13"/>
          </p:nvPr>
        </p:nvSpPr>
        <p:spPr>
          <a:xfrm>
            <a:off x="112713" y="6483350"/>
            <a:ext cx="509587" cy="365125"/>
          </a:xfrm>
        </p:spPr>
        <p:txBody>
          <a:bodyPr/>
          <a:lstStyle>
            <a:lvl1pPr>
              <a:defRPr>
                <a:solidFill>
                  <a:schemeClr val="bg1"/>
                </a:solidFill>
              </a:defRPr>
            </a:lvl1pPr>
          </a:lstStyle>
          <a:p>
            <a:pPr>
              <a:defRPr/>
            </a:pPr>
            <a:fld id="{25A07460-1067-3E47-9B4C-0DD8F8EDF15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5" name="Picture 6" descr="PNNL_Logo_Reverse.png"/>
          <p:cNvPicPr>
            <a:picLocks noChangeAspect="1"/>
          </p:cNvPicPr>
          <p:nvPr/>
        </p:nvPicPr>
        <p:blipFill>
          <a:blip r:embed="rId2"/>
          <a:srcRect/>
          <a:stretch>
            <a:fillRect/>
          </a:stretch>
        </p:blipFill>
        <p:spPr bwMode="auto">
          <a:xfrm>
            <a:off x="6492875" y="5662613"/>
            <a:ext cx="2651125" cy="731837"/>
          </a:xfrm>
          <a:prstGeom prst="rect">
            <a:avLst/>
          </a:prstGeom>
          <a:noFill/>
          <a:ln w="9525">
            <a:noFill/>
            <a:miter lim="800000"/>
            <a:headEnd/>
            <a:tailEnd/>
          </a:ln>
        </p:spPr>
      </p:pic>
      <p:pic>
        <p:nvPicPr>
          <p:cNvPr id="6" name="Picture 7" descr="Proudly_Operated_by_Battelle_Reverse.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4"/>
              </a:buBlip>
              <a:defRPr>
                <a:solidFill>
                  <a:schemeClr val="bg1"/>
                </a:solidFill>
              </a:defRPr>
            </a:lvl1pPr>
            <a:lvl2pPr>
              <a:defRPr>
                <a:solidFill>
                  <a:schemeClr val="bg1"/>
                </a:solidFill>
              </a:defRPr>
            </a:lvl2pPr>
            <a:lvl3pPr>
              <a:buFontTx/>
              <a:buBlip>
                <a:blip r:embed="rId5"/>
              </a:buBlip>
              <a:defRPr>
                <a:solidFill>
                  <a:schemeClr val="bg1"/>
                </a:solidFill>
              </a:defRPr>
            </a:lvl3pPr>
            <a:lvl4pPr>
              <a:defRPr>
                <a:solidFill>
                  <a:schemeClr val="bg1"/>
                </a:solidFill>
              </a:defRPr>
            </a:lvl4pPr>
            <a:lvl5pPr>
              <a:buFontTx/>
              <a:buBlip>
                <a:blip r:embed="rId4"/>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a:xfrm>
            <a:off x="112713" y="6483350"/>
            <a:ext cx="509587" cy="365125"/>
          </a:xfrm>
        </p:spPr>
        <p:txBody>
          <a:bodyPr/>
          <a:lstStyle>
            <a:lvl1pPr>
              <a:defRPr>
                <a:solidFill>
                  <a:schemeClr val="bg1"/>
                </a:solidFill>
              </a:defRPr>
            </a:lvl1pPr>
          </a:lstStyle>
          <a:p>
            <a:pPr>
              <a:defRPr/>
            </a:pPr>
            <a:fld id="{F57E3203-C87C-C04F-81B6-78174EB21F8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6858000"/>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6" name="Picture 6" descr="PNNL_Logo_Reverse.png"/>
          <p:cNvPicPr>
            <a:picLocks noChangeAspect="1"/>
          </p:cNvPicPr>
          <p:nvPr/>
        </p:nvPicPr>
        <p:blipFill>
          <a:blip r:embed="rId2"/>
          <a:srcRect/>
          <a:stretch>
            <a:fillRect/>
          </a:stretch>
        </p:blipFill>
        <p:spPr bwMode="auto">
          <a:xfrm>
            <a:off x="6492875" y="5662613"/>
            <a:ext cx="2651125" cy="731837"/>
          </a:xfrm>
          <a:prstGeom prst="rect">
            <a:avLst/>
          </a:prstGeom>
          <a:noFill/>
          <a:ln w="9525">
            <a:noFill/>
            <a:miter lim="800000"/>
            <a:headEnd/>
            <a:tailEnd/>
          </a:ln>
        </p:spPr>
      </p:pic>
      <p:pic>
        <p:nvPicPr>
          <p:cNvPr id="7" name="Picture 7" descr="Proudly_Operated_by_Battelle_Reverse.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0" name="Content Placeholder 2"/>
          <p:cNvSpPr>
            <a:spLocks noGrp="1"/>
          </p:cNvSpPr>
          <p:nvPr>
            <p:ph idx="11"/>
          </p:nvPr>
        </p:nvSpPr>
        <p:spPr>
          <a:xfrm>
            <a:off x="461389" y="1607244"/>
            <a:ext cx="4041648" cy="3575050"/>
          </a:xfrm>
        </p:spPr>
        <p:txBody>
          <a:bodyPr/>
          <a:lstStyle>
            <a:lvl1pPr>
              <a:buFontTx/>
              <a:buBlip>
                <a:blip r:embed="rId4"/>
              </a:buBlip>
              <a:defRPr>
                <a:solidFill>
                  <a:schemeClr val="bg1"/>
                </a:solidFill>
              </a:defRPr>
            </a:lvl1pPr>
            <a:lvl2pPr>
              <a:defRPr>
                <a:solidFill>
                  <a:schemeClr val="bg1"/>
                </a:solidFill>
              </a:defRPr>
            </a:lvl2pPr>
            <a:lvl3pPr>
              <a:buFontTx/>
              <a:buBlip>
                <a:blip r:embed="rId5"/>
              </a:buBlip>
              <a:defRPr>
                <a:solidFill>
                  <a:schemeClr val="bg1"/>
                </a:solidFill>
              </a:defRPr>
            </a:lvl3pPr>
            <a:lvl4pPr>
              <a:defRPr>
                <a:solidFill>
                  <a:schemeClr val="bg1"/>
                </a:solidFill>
              </a:defRPr>
            </a:lvl4pPr>
            <a:lvl5pPr>
              <a:buFontTx/>
              <a:buBlip>
                <a:blip r:embed="rId4"/>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2"/>
          </p:nvPr>
        </p:nvSpPr>
        <p:spPr>
          <a:xfrm>
            <a:off x="4640223" y="1607244"/>
            <a:ext cx="4041648" cy="3575050"/>
          </a:xfrm>
        </p:spPr>
        <p:txBody>
          <a:bodyPr/>
          <a:lstStyle>
            <a:lvl1pPr>
              <a:buFontTx/>
              <a:buBlip>
                <a:blip r:embed="rId4"/>
              </a:buBlip>
              <a:defRPr>
                <a:solidFill>
                  <a:schemeClr val="bg1"/>
                </a:solidFill>
              </a:defRPr>
            </a:lvl1pPr>
            <a:lvl2pPr>
              <a:defRPr>
                <a:solidFill>
                  <a:schemeClr val="bg1"/>
                </a:solidFill>
              </a:defRPr>
            </a:lvl2pPr>
            <a:lvl3pPr>
              <a:buFontTx/>
              <a:buBlip>
                <a:blip r:embed="rId5"/>
              </a:buBlip>
              <a:defRPr>
                <a:solidFill>
                  <a:schemeClr val="bg1"/>
                </a:solidFill>
              </a:defRPr>
            </a:lvl3pPr>
            <a:lvl4pPr>
              <a:defRPr>
                <a:solidFill>
                  <a:schemeClr val="bg1"/>
                </a:solidFill>
              </a:defRPr>
            </a:lvl4pPr>
            <a:lvl5pPr>
              <a:buFontTx/>
              <a:buBlip>
                <a:blip r:embed="rId4"/>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p:cNvSpPr>
            <a:spLocks noGrp="1"/>
          </p:cNvSpPr>
          <p:nvPr>
            <p:ph type="sldNum" sz="quarter" idx="13"/>
          </p:nvPr>
        </p:nvSpPr>
        <p:spPr>
          <a:xfrm>
            <a:off x="112713" y="6483350"/>
            <a:ext cx="509587" cy="365125"/>
          </a:xfrm>
        </p:spPr>
        <p:txBody>
          <a:bodyPr/>
          <a:lstStyle>
            <a:lvl1pPr>
              <a:defRPr>
                <a:solidFill>
                  <a:schemeClr val="bg1"/>
                </a:solidFill>
              </a:defRPr>
            </a:lvl1pPr>
          </a:lstStyle>
          <a:p>
            <a:pPr>
              <a:defRPr/>
            </a:pPr>
            <a:fld id="{256E1B73-EA49-4249-875C-B4EEA206714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9" name="Picture 6" descr="PNNL_Logo_Reverse.png"/>
          <p:cNvPicPr>
            <a:picLocks noChangeAspect="1"/>
          </p:cNvPicPr>
          <p:nvPr/>
        </p:nvPicPr>
        <p:blipFill>
          <a:blip r:embed="rId2"/>
          <a:srcRect/>
          <a:stretch>
            <a:fillRect/>
          </a:stretch>
        </p:blipFill>
        <p:spPr bwMode="auto">
          <a:xfrm>
            <a:off x="6492875" y="5662613"/>
            <a:ext cx="2651125" cy="731837"/>
          </a:xfrm>
          <a:prstGeom prst="rect">
            <a:avLst/>
          </a:prstGeom>
          <a:noFill/>
          <a:ln w="9525">
            <a:noFill/>
            <a:miter lim="800000"/>
            <a:headEnd/>
            <a:tailEnd/>
          </a:ln>
        </p:spPr>
      </p:pic>
      <p:pic>
        <p:nvPicPr>
          <p:cNvPr id="11" name="Picture 7" descr="Proudly_Operated_by_Battelle_Reverse.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Text Placeholder 2"/>
          <p:cNvSpPr>
            <a:spLocks noGrp="1"/>
          </p:cNvSpPr>
          <p:nvPr>
            <p:ph type="body" idx="1"/>
          </p:nvPr>
        </p:nvSpPr>
        <p:spPr>
          <a:xfrm>
            <a:off x="457200" y="1535112"/>
            <a:ext cx="4040188" cy="72252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p:cNvSpPr>
            <a:spLocks noGrp="1"/>
          </p:cNvSpPr>
          <p:nvPr>
            <p:ph type="body" sz="quarter" idx="3"/>
          </p:nvPr>
        </p:nvSpPr>
        <p:spPr>
          <a:xfrm>
            <a:off x="4645025" y="1535112"/>
            <a:ext cx="4041775" cy="72252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2"/>
          <p:cNvSpPr>
            <a:spLocks noGrp="1"/>
          </p:cNvSpPr>
          <p:nvPr>
            <p:ph idx="11"/>
          </p:nvPr>
        </p:nvSpPr>
        <p:spPr>
          <a:xfrm>
            <a:off x="461389" y="2321856"/>
            <a:ext cx="4041648" cy="3348961"/>
          </a:xfrm>
        </p:spPr>
        <p:txBody>
          <a:bodyPr/>
          <a:lstStyle>
            <a:lvl1pPr>
              <a:buFontTx/>
              <a:buBlip>
                <a:blip r:embed="rId4"/>
              </a:buBlip>
              <a:defRPr>
                <a:solidFill>
                  <a:schemeClr val="bg1"/>
                </a:solidFill>
              </a:defRPr>
            </a:lvl1pPr>
            <a:lvl2pPr>
              <a:defRPr>
                <a:solidFill>
                  <a:schemeClr val="bg1"/>
                </a:solidFill>
              </a:defRPr>
            </a:lvl2pPr>
            <a:lvl3pPr>
              <a:buFontTx/>
              <a:buBlip>
                <a:blip r:embed="rId5"/>
              </a:buBlip>
              <a:defRPr>
                <a:solidFill>
                  <a:schemeClr val="bg1"/>
                </a:solidFill>
              </a:defRPr>
            </a:lvl3pPr>
            <a:lvl4pPr>
              <a:defRPr>
                <a:solidFill>
                  <a:schemeClr val="bg1"/>
                </a:solidFill>
              </a:defRPr>
            </a:lvl4pPr>
            <a:lvl5pPr>
              <a:buFontTx/>
              <a:buBlip>
                <a:blip r:embed="rId4"/>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2"/>
          </p:nvPr>
        </p:nvSpPr>
        <p:spPr>
          <a:xfrm>
            <a:off x="4640223" y="2321856"/>
            <a:ext cx="4041648" cy="3348961"/>
          </a:xfrm>
        </p:spPr>
        <p:txBody>
          <a:bodyPr/>
          <a:lstStyle>
            <a:lvl1pPr>
              <a:buFontTx/>
              <a:buBlip>
                <a:blip r:embed="rId4"/>
              </a:buBlip>
              <a:defRPr>
                <a:solidFill>
                  <a:schemeClr val="bg1"/>
                </a:solidFill>
              </a:defRPr>
            </a:lvl1pPr>
            <a:lvl2pPr>
              <a:defRPr>
                <a:solidFill>
                  <a:schemeClr val="bg1"/>
                </a:solidFill>
              </a:defRPr>
            </a:lvl2pPr>
            <a:lvl3pPr>
              <a:buFontTx/>
              <a:buBlip>
                <a:blip r:embed="rId5"/>
              </a:buBlip>
              <a:defRPr>
                <a:solidFill>
                  <a:schemeClr val="bg1"/>
                </a:solidFill>
              </a:defRPr>
            </a:lvl3pPr>
            <a:lvl4pPr>
              <a:defRPr>
                <a:solidFill>
                  <a:schemeClr val="bg1"/>
                </a:solidFill>
              </a:defRPr>
            </a:lvl4pPr>
            <a:lvl5pPr>
              <a:buFontTx/>
              <a:buBlip>
                <a:blip r:embed="rId4"/>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6"/>
          <p:cNvSpPr>
            <a:spLocks noGrp="1"/>
          </p:cNvSpPr>
          <p:nvPr>
            <p:ph type="sldNum" sz="quarter" idx="13"/>
          </p:nvPr>
        </p:nvSpPr>
        <p:spPr>
          <a:xfrm>
            <a:off x="112713" y="6483350"/>
            <a:ext cx="509587" cy="365125"/>
          </a:xfrm>
        </p:spPr>
        <p:txBody>
          <a:bodyPr/>
          <a:lstStyle>
            <a:lvl1pPr>
              <a:defRPr>
                <a:solidFill>
                  <a:schemeClr val="bg1"/>
                </a:solidFill>
              </a:defRPr>
            </a:lvl1pPr>
          </a:lstStyle>
          <a:p>
            <a:pPr>
              <a:defRPr/>
            </a:pPr>
            <a:fld id="{BDCF3440-8C5E-D348-86E3-E409934C346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6" descr="PNNL_Logo.png"/>
          <p:cNvPicPr>
            <a:picLocks noChangeAspect="1"/>
          </p:cNvPicPr>
          <p:nvPr/>
        </p:nvPicPr>
        <p:blipFill>
          <a:blip r:embed="rId2"/>
          <a:srcRect/>
          <a:stretch>
            <a:fillRect/>
          </a:stretch>
        </p:blipFill>
        <p:spPr bwMode="auto">
          <a:xfrm>
            <a:off x="6492875" y="5670550"/>
            <a:ext cx="2651125" cy="731838"/>
          </a:xfrm>
          <a:prstGeom prst="rect">
            <a:avLst/>
          </a:prstGeom>
          <a:noFill/>
          <a:ln w="9525">
            <a:noFill/>
            <a:miter lim="800000"/>
            <a:headEnd/>
            <a:tailEnd/>
          </a:ln>
        </p:spPr>
      </p:pic>
      <p:pic>
        <p:nvPicPr>
          <p:cNvPr id="5" name="Picture 9" descr="Proudly_Operated_by_Battelle_Onyx.png"/>
          <p:cNvPicPr>
            <a:picLocks noChangeAspect="1"/>
          </p:cNvPicPr>
          <p:nvPr/>
        </p:nvPicPr>
        <p:blipFill>
          <a:blip r:embed="rId3"/>
          <a:srcRect/>
          <a:stretch>
            <a:fillRect/>
          </a:stretch>
        </p:blipFill>
        <p:spPr bwMode="auto">
          <a:xfrm>
            <a:off x="6492875" y="6400800"/>
            <a:ext cx="2651125" cy="457200"/>
          </a:xfrm>
          <a:prstGeom prst="rect">
            <a:avLst/>
          </a:prstGeom>
          <a:noFill/>
          <a:ln w="9525">
            <a:noFill/>
            <a:miter lim="800000"/>
            <a:headEnd/>
            <a:tailEnd/>
          </a:ln>
        </p:spPr>
      </p:pic>
      <p:sp>
        <p:nvSpPr>
          <p:cNvPr id="7" name="Title 1"/>
          <p:cNvSpPr>
            <a:spLocks noGrp="1"/>
          </p:cNvSpPr>
          <p:nvPr>
            <p:ph type="title"/>
          </p:nvPr>
        </p:nvSpPr>
        <p:spPr>
          <a:xfrm>
            <a:off x="722313" y="3692285"/>
            <a:ext cx="7772400" cy="1362075"/>
          </a:xfrm>
        </p:spPr>
        <p:txBody>
          <a:bodyPr/>
          <a:lstStyle>
            <a:lvl1pPr algn="l">
              <a:defRPr sz="4000" b="1" cap="all"/>
            </a:lvl1pPr>
          </a:lstStyle>
          <a:p>
            <a:r>
              <a:rPr lang="en-US"/>
              <a:t>Click to edit Master title style</a:t>
            </a:r>
            <a:endParaRPr lang="en-US" dirty="0"/>
          </a:p>
        </p:txBody>
      </p:sp>
      <p:sp>
        <p:nvSpPr>
          <p:cNvPr id="8" name="Text Placeholder 2"/>
          <p:cNvSpPr>
            <a:spLocks noGrp="1"/>
          </p:cNvSpPr>
          <p:nvPr>
            <p:ph type="body" idx="1"/>
          </p:nvPr>
        </p:nvSpPr>
        <p:spPr>
          <a:xfrm>
            <a:off x="722313" y="219209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6"/>
          <p:cNvSpPr>
            <a:spLocks noGrp="1"/>
          </p:cNvSpPr>
          <p:nvPr>
            <p:ph type="sldNum" sz="quarter" idx="10"/>
          </p:nvPr>
        </p:nvSpPr>
        <p:spPr>
          <a:xfrm>
            <a:off x="112713" y="6483350"/>
            <a:ext cx="509587" cy="365125"/>
          </a:xfrm>
        </p:spPr>
        <p:txBody>
          <a:bodyPr/>
          <a:lstStyle>
            <a:lvl1pPr>
              <a:defRPr/>
            </a:lvl1pPr>
          </a:lstStyle>
          <a:p>
            <a:pPr>
              <a:defRPr/>
            </a:pPr>
            <a:fld id="{F578F848-7136-0541-A6E2-8E3E047B717D}"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F85980F-F4B2-4D2C-84FB-3AD9A0866975}" type="slidenum">
              <a:rPr lang="en-US" smtClean="0"/>
              <a:t>‹#›</a:t>
            </a:fld>
            <a:endParaRPr lang="en-US"/>
          </a:p>
        </p:txBody>
      </p:sp>
    </p:spTree>
    <p:extLst>
      <p:ext uri="{BB962C8B-B14F-4D97-AF65-F5344CB8AC3E}">
        <p14:creationId xmlns:p14="http://schemas.microsoft.com/office/powerpoint/2010/main" val="3899576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Line Title +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356613"/>
            <a:ext cx="6629400" cy="621792"/>
          </a:xfrm>
        </p:spPr>
        <p:txBody>
          <a:bodyPr lIns="0" tIns="0" rIns="0" bIns="0" anchor="t" anchorCtr="0">
            <a:spAutoFit/>
          </a:bodyPr>
          <a:lstStyle>
            <a:lvl1pPr algn="l">
              <a:defRPr sz="2500" b="1">
                <a:solidFill>
                  <a:srgbClr val="D57500"/>
                </a:solidFill>
                <a:latin typeface="Arial"/>
                <a:cs typeface="Arial"/>
              </a:defRPr>
            </a:lvl1pPr>
          </a:lstStyle>
          <a:p>
            <a:r>
              <a:rPr lang="en-US" dirty="0"/>
              <a:t>Click to edit Master title style</a:t>
            </a:r>
          </a:p>
        </p:txBody>
      </p:sp>
      <p:sp>
        <p:nvSpPr>
          <p:cNvPr id="9" name="Content Placeholder 2"/>
          <p:cNvSpPr>
            <a:spLocks noGrp="1"/>
          </p:cNvSpPr>
          <p:nvPr>
            <p:ph idx="1"/>
          </p:nvPr>
        </p:nvSpPr>
        <p:spPr>
          <a:xfrm>
            <a:off x="457200" y="1371598"/>
            <a:ext cx="8229600" cy="4800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10"/>
          </p:nvPr>
        </p:nvSpPr>
        <p:spPr>
          <a:xfrm>
            <a:off x="457200" y="6356350"/>
            <a:ext cx="2133600" cy="365125"/>
          </a:xfrm>
          <a:prstGeom prst="rect">
            <a:avLst/>
          </a:prstGeom>
        </p:spPr>
        <p:txBody>
          <a:bodyPr/>
          <a:lstStyle>
            <a:lvl1pPr>
              <a:defRPr>
                <a:solidFill>
                  <a:srgbClr val="707276"/>
                </a:solidFill>
              </a:defRPr>
            </a:lvl1pPr>
          </a:lstStyle>
          <a:p>
            <a:fld id="{7BC10BF3-A6E3-41ED-94A5-C46327C60DE3}" type="datetime1">
              <a:rPr lang="en-US" smtClean="0"/>
              <a:t>9/5/18</a:t>
            </a:fld>
            <a:endParaRPr lang="en-US" dirty="0"/>
          </a:p>
        </p:txBody>
      </p:sp>
      <p:sp>
        <p:nvSpPr>
          <p:cNvPr id="11" name="Footer Placeholder 4"/>
          <p:cNvSpPr>
            <a:spLocks noGrp="1"/>
          </p:cNvSpPr>
          <p:nvPr>
            <p:ph type="ftr" sz="quarter" idx="11"/>
          </p:nvPr>
        </p:nvSpPr>
        <p:spPr>
          <a:xfrm>
            <a:off x="3124200" y="6356350"/>
            <a:ext cx="2895600" cy="365125"/>
          </a:xfrm>
          <a:prstGeom prst="rect">
            <a:avLst/>
          </a:prstGeom>
        </p:spPr>
        <p:txBody>
          <a:bodyPr/>
          <a:lstStyle>
            <a:lvl1pPr>
              <a:defRPr>
                <a:solidFill>
                  <a:srgbClr val="707276"/>
                </a:solidFill>
              </a:defRPr>
            </a:lvl1pPr>
          </a:lstStyle>
          <a:p>
            <a:endParaRPr lang="en-US"/>
          </a:p>
        </p:txBody>
      </p:sp>
      <p:sp>
        <p:nvSpPr>
          <p:cNvPr id="12"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Tree>
    <p:extLst>
      <p:ext uri="{BB962C8B-B14F-4D97-AF65-F5344CB8AC3E}">
        <p14:creationId xmlns:p14="http://schemas.microsoft.com/office/powerpoint/2010/main" val="3191890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8" name="Rectangle 7"/>
          <p:cNvSpPr/>
          <p:nvPr userDrawn="1"/>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5" name="Footer Placeholder 4"/>
          <p:cNvSpPr>
            <a:spLocks noGrp="1"/>
          </p:cNvSpPr>
          <p:nvPr>
            <p:ph type="ftr" sz="quarter" idx="11"/>
          </p:nvPr>
        </p:nvSpPr>
        <p:spPr>
          <a:xfrm>
            <a:off x="2743200" y="6356350"/>
            <a:ext cx="3657600" cy="365125"/>
          </a:xfrm>
          <a:prstGeom prst="rect">
            <a:avLst/>
          </a:prstGeom>
        </p:spPr>
        <p:txBody>
          <a:bodyPr/>
          <a:lstStyle>
            <a:lvl1pPr>
              <a:defRPr>
                <a:solidFill>
                  <a:srgbClr val="707276"/>
                </a:solidFill>
              </a:defRPr>
            </a:lvl1pPr>
          </a:lstStyle>
          <a:p>
            <a:endParaRPr lang="en-US" dirty="0"/>
          </a:p>
        </p:txBody>
      </p:sp>
      <p:sp>
        <p:nvSpPr>
          <p:cNvPr id="12" name="Title Placeholder 1"/>
          <p:cNvSpPr>
            <a:spLocks noGrp="1"/>
          </p:cNvSpPr>
          <p:nvPr>
            <p:ph type="title"/>
          </p:nvPr>
        </p:nvSpPr>
        <p:spPr>
          <a:xfrm>
            <a:off x="274320" y="201168"/>
            <a:ext cx="66294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6858000" y="6356350"/>
            <a:ext cx="16002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September 5, 2018</a:t>
            </a:fld>
            <a:endParaRPr lang="en-US" dirty="0"/>
          </a:p>
        </p:txBody>
      </p:sp>
      <p:sp>
        <p:nvSpPr>
          <p:cNvPr id="14" name="Slide Number Placeholder 5"/>
          <p:cNvSpPr>
            <a:spLocks noGrp="1"/>
          </p:cNvSpPr>
          <p:nvPr>
            <p:ph type="sldNum" sz="quarter" idx="4"/>
          </p:nvPr>
        </p:nvSpPr>
        <p:spPr>
          <a:xfrm>
            <a:off x="8741664" y="6356350"/>
            <a:ext cx="301752"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274320" y="1600200"/>
            <a:ext cx="8595360" cy="45720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3452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3C5268-6C05-FA45-B2DE-6881E46B4B1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6B2CF875-04C1-024E-A9A7-D7D6D8C63970}"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41E78E-0EC7-8B4D-A292-D1290D27B4D7}"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144F69-5908-FA4E-A153-A16FD4804D7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F605BB-DD68-944A-A497-0790F4C0C22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F4DA534-6A89-2743-AA8E-E66E819BB46A}"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A95E01C-7934-AC40-98BC-586B3A3937ED}"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5C773C2-1A87-7741-BAE6-3B4248DA6AE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E0C8A3-43E3-C44E-8F37-7A65BC15CB8D}"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3D78BB-FE24-C143-A0B2-2DC70DCC8F3B}"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5E59E9-E0EE-F74E-88D8-176DCF04843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9543B3-4695-9947-98A7-1304182BD2E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Presentation_Footer.png"/>
          <p:cNvPicPr>
            <a:picLocks noChangeAspect="1"/>
          </p:cNvPicPr>
          <p:nvPr/>
        </p:nvPicPr>
        <p:blipFill>
          <a:blip r:embed="rId2"/>
          <a:srcRect/>
          <a:stretch>
            <a:fillRect/>
          </a:stretch>
        </p:blipFill>
        <p:spPr bwMode="auto">
          <a:xfrm>
            <a:off x="0" y="5143500"/>
            <a:ext cx="9144000" cy="1714500"/>
          </a:xfrm>
          <a:prstGeom prst="rect">
            <a:avLst/>
          </a:prstGeom>
          <a:noFill/>
          <a:ln w="9525">
            <a:noFill/>
            <a:miter lim="800000"/>
            <a:headEnd/>
            <a:tailEnd/>
          </a:ln>
        </p:spPr>
      </p:pic>
      <p:pic>
        <p:nvPicPr>
          <p:cNvPr id="6" name="Picture 7" descr="PNNL_Logo.png"/>
          <p:cNvPicPr>
            <a:picLocks noChangeAspect="1"/>
          </p:cNvPicPr>
          <p:nvPr/>
        </p:nvPicPr>
        <p:blipFill>
          <a:blip r:embed="rId3"/>
          <a:srcRect/>
          <a:stretch>
            <a:fillRect/>
          </a:stretch>
        </p:blipFill>
        <p:spPr bwMode="auto">
          <a:xfrm>
            <a:off x="6492875" y="5670550"/>
            <a:ext cx="2651125" cy="731838"/>
          </a:xfrm>
          <a:prstGeom prst="rect">
            <a:avLst/>
          </a:prstGeom>
          <a:noFill/>
          <a:ln w="9525">
            <a:noFill/>
            <a:miter lim="800000"/>
            <a:headEnd/>
            <a:tailEnd/>
          </a:ln>
        </p:spPr>
      </p:pic>
      <p:pic>
        <p:nvPicPr>
          <p:cNvPr id="7" name="Picture 7" descr="Proudly_Operated_by_Battelle_Onyx.png"/>
          <p:cNvPicPr>
            <a:picLocks noChangeAspect="1"/>
          </p:cNvPicPr>
          <p:nvPr/>
        </p:nvPicPr>
        <p:blipFill>
          <a:blip r:embed="rId4"/>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632627"/>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3632627"/>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p:cNvSpPr>
            <a:spLocks noGrp="1"/>
          </p:cNvSpPr>
          <p:nvPr>
            <p:ph type="sldNum" sz="quarter" idx="10"/>
          </p:nvPr>
        </p:nvSpPr>
        <p:spPr>
          <a:xfrm>
            <a:off x="112713" y="6483350"/>
            <a:ext cx="509587" cy="365125"/>
          </a:xfrm>
        </p:spPr>
        <p:txBody>
          <a:bodyPr/>
          <a:lstStyle>
            <a:lvl1pPr>
              <a:defRPr/>
            </a:lvl1pPr>
          </a:lstStyle>
          <a:p>
            <a:pPr>
              <a:defRPr/>
            </a:pPr>
            <a:fld id="{520EF0D6-6CAF-3347-940A-A0D3191DF3B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Presentation_Footer.png"/>
          <p:cNvPicPr>
            <a:picLocks noChangeAspect="1"/>
          </p:cNvPicPr>
          <p:nvPr/>
        </p:nvPicPr>
        <p:blipFill>
          <a:blip r:embed="rId2"/>
          <a:srcRect/>
          <a:stretch>
            <a:fillRect/>
          </a:stretch>
        </p:blipFill>
        <p:spPr bwMode="auto">
          <a:xfrm>
            <a:off x="0" y="5143500"/>
            <a:ext cx="9144000" cy="1714500"/>
          </a:xfrm>
          <a:prstGeom prst="rect">
            <a:avLst/>
          </a:prstGeom>
          <a:noFill/>
          <a:ln w="9525">
            <a:noFill/>
            <a:miter lim="800000"/>
            <a:headEnd/>
            <a:tailEnd/>
          </a:ln>
        </p:spPr>
      </p:pic>
      <p:pic>
        <p:nvPicPr>
          <p:cNvPr id="8" name="Picture 6" descr="PNNL_Logo.png"/>
          <p:cNvPicPr>
            <a:picLocks noChangeAspect="1"/>
          </p:cNvPicPr>
          <p:nvPr/>
        </p:nvPicPr>
        <p:blipFill>
          <a:blip r:embed="rId3"/>
          <a:srcRect/>
          <a:stretch>
            <a:fillRect/>
          </a:stretch>
        </p:blipFill>
        <p:spPr bwMode="auto">
          <a:xfrm>
            <a:off x="6492875" y="5670550"/>
            <a:ext cx="2651125" cy="731838"/>
          </a:xfrm>
          <a:prstGeom prst="rect">
            <a:avLst/>
          </a:prstGeom>
          <a:noFill/>
          <a:ln w="9525">
            <a:noFill/>
            <a:miter lim="800000"/>
            <a:headEnd/>
            <a:tailEnd/>
          </a:ln>
        </p:spPr>
      </p:pic>
      <p:pic>
        <p:nvPicPr>
          <p:cNvPr id="9" name="Picture 7" descr="Proudly_Operated_by_Battelle_Onyx.png"/>
          <p:cNvPicPr>
            <a:picLocks noChangeAspect="1"/>
          </p:cNvPicPr>
          <p:nvPr/>
        </p:nvPicPr>
        <p:blipFill>
          <a:blip r:embed="rId4"/>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088688"/>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088688"/>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6"/>
          <p:cNvSpPr>
            <a:spLocks noGrp="1"/>
          </p:cNvSpPr>
          <p:nvPr>
            <p:ph type="sldNum" sz="quarter" idx="10"/>
          </p:nvPr>
        </p:nvSpPr>
        <p:spPr>
          <a:xfrm>
            <a:off x="112713" y="6483350"/>
            <a:ext cx="509587" cy="365125"/>
          </a:xfrm>
        </p:spPr>
        <p:txBody>
          <a:bodyPr/>
          <a:lstStyle>
            <a:lvl1pPr>
              <a:defRPr/>
            </a:lvl1pPr>
          </a:lstStyle>
          <a:p>
            <a:pPr>
              <a:defRPr/>
            </a:pPr>
            <a:fld id="{752D3A33-E702-EE41-9702-467E99FD959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Presentation_Footer.png"/>
          <p:cNvPicPr>
            <a:picLocks noChangeAspect="1"/>
          </p:cNvPicPr>
          <p:nvPr/>
        </p:nvPicPr>
        <p:blipFill>
          <a:blip r:embed="rId2"/>
          <a:srcRect/>
          <a:stretch>
            <a:fillRect/>
          </a:stretch>
        </p:blipFill>
        <p:spPr bwMode="auto">
          <a:xfrm>
            <a:off x="0" y="5143500"/>
            <a:ext cx="9144000" cy="1714500"/>
          </a:xfrm>
          <a:prstGeom prst="rect">
            <a:avLst/>
          </a:prstGeom>
          <a:noFill/>
          <a:ln w="9525">
            <a:noFill/>
            <a:miter lim="800000"/>
            <a:headEnd/>
            <a:tailEnd/>
          </a:ln>
        </p:spPr>
      </p:pic>
      <p:pic>
        <p:nvPicPr>
          <p:cNvPr id="6" name="Picture 7" descr="PNNL_Logo.png"/>
          <p:cNvPicPr>
            <a:picLocks noChangeAspect="1"/>
          </p:cNvPicPr>
          <p:nvPr/>
        </p:nvPicPr>
        <p:blipFill>
          <a:blip r:embed="rId3"/>
          <a:srcRect/>
          <a:stretch>
            <a:fillRect/>
          </a:stretch>
        </p:blipFill>
        <p:spPr bwMode="auto">
          <a:xfrm>
            <a:off x="6492875" y="5670550"/>
            <a:ext cx="2651125" cy="731838"/>
          </a:xfrm>
          <a:prstGeom prst="rect">
            <a:avLst/>
          </a:prstGeom>
          <a:noFill/>
          <a:ln w="9525">
            <a:noFill/>
            <a:miter lim="800000"/>
            <a:headEnd/>
            <a:tailEnd/>
          </a:ln>
        </p:spPr>
      </p:pic>
      <p:pic>
        <p:nvPicPr>
          <p:cNvPr id="7" name="Picture 7" descr="Proudly_Operated_by_Battelle_Onyx.png"/>
          <p:cNvPicPr>
            <a:picLocks noChangeAspect="1"/>
          </p:cNvPicPr>
          <p:nvPr/>
        </p:nvPicPr>
        <p:blipFill>
          <a:blip r:embed="rId4"/>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497514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2434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a:spLocks noGrp="1"/>
          </p:cNvSpPr>
          <p:nvPr>
            <p:ph type="sldNum" sz="quarter" idx="10"/>
          </p:nvPr>
        </p:nvSpPr>
        <p:spPr>
          <a:xfrm>
            <a:off x="112713" y="6483350"/>
            <a:ext cx="509587" cy="365125"/>
          </a:xfrm>
        </p:spPr>
        <p:txBody>
          <a:bodyPr/>
          <a:lstStyle>
            <a:lvl1pPr>
              <a:defRPr/>
            </a:lvl1pPr>
          </a:lstStyle>
          <a:p>
            <a:pPr>
              <a:defRPr/>
            </a:pPr>
            <a:fld id="{7128F1B6-B9A2-A74E-9A64-AE5C9C2F445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Presentation_Footer.png"/>
          <p:cNvPicPr>
            <a:picLocks noChangeAspect="1"/>
          </p:cNvPicPr>
          <p:nvPr/>
        </p:nvPicPr>
        <p:blipFill>
          <a:blip r:embed="rId2"/>
          <a:srcRect/>
          <a:stretch>
            <a:fillRect/>
          </a:stretch>
        </p:blipFill>
        <p:spPr bwMode="auto">
          <a:xfrm>
            <a:off x="0" y="5143500"/>
            <a:ext cx="9144000" cy="1714500"/>
          </a:xfrm>
          <a:prstGeom prst="rect">
            <a:avLst/>
          </a:prstGeom>
          <a:noFill/>
          <a:ln w="9525">
            <a:noFill/>
            <a:miter lim="800000"/>
            <a:headEnd/>
            <a:tailEnd/>
          </a:ln>
        </p:spPr>
      </p:pic>
      <p:pic>
        <p:nvPicPr>
          <p:cNvPr id="6" name="Picture 7" descr="PNNL_Logo.png"/>
          <p:cNvPicPr>
            <a:picLocks noChangeAspect="1"/>
          </p:cNvPicPr>
          <p:nvPr/>
        </p:nvPicPr>
        <p:blipFill>
          <a:blip r:embed="rId3"/>
          <a:srcRect/>
          <a:stretch>
            <a:fillRect/>
          </a:stretch>
        </p:blipFill>
        <p:spPr bwMode="auto">
          <a:xfrm>
            <a:off x="6492875" y="5670550"/>
            <a:ext cx="2651125" cy="731838"/>
          </a:xfrm>
          <a:prstGeom prst="rect">
            <a:avLst/>
          </a:prstGeom>
          <a:noFill/>
          <a:ln w="9525">
            <a:noFill/>
            <a:miter lim="800000"/>
            <a:headEnd/>
            <a:tailEnd/>
          </a:ln>
        </p:spPr>
      </p:pic>
      <p:pic>
        <p:nvPicPr>
          <p:cNvPr id="7" name="Picture 7" descr="Proudly_Operated_by_Battelle_Onyx.png"/>
          <p:cNvPicPr>
            <a:picLocks noChangeAspect="1"/>
          </p:cNvPicPr>
          <p:nvPr/>
        </p:nvPicPr>
        <p:blipFill>
          <a:blip r:embed="rId4"/>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a:xfrm>
            <a:off x="1792288" y="449324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0541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05997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a:spLocks noGrp="1"/>
          </p:cNvSpPr>
          <p:nvPr>
            <p:ph type="sldNum" sz="quarter" idx="10"/>
          </p:nvPr>
        </p:nvSpPr>
        <p:spPr>
          <a:xfrm>
            <a:off x="112713" y="6483350"/>
            <a:ext cx="509587" cy="365125"/>
          </a:xfrm>
        </p:spPr>
        <p:txBody>
          <a:bodyPr/>
          <a:lstStyle>
            <a:lvl1pPr>
              <a:defRPr/>
            </a:lvl1pPr>
          </a:lstStyle>
          <a:p>
            <a:pPr>
              <a:defRPr/>
            </a:pPr>
            <a:fld id="{677D66C0-DFC2-794F-9470-126B4EDE36D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descr="Presentation_Footer.png"/>
          <p:cNvPicPr>
            <a:picLocks noChangeAspect="1"/>
          </p:cNvPicPr>
          <p:nvPr/>
        </p:nvPicPr>
        <p:blipFill>
          <a:blip r:embed="rId2"/>
          <a:srcRect/>
          <a:stretch>
            <a:fillRect/>
          </a:stretch>
        </p:blipFill>
        <p:spPr bwMode="auto">
          <a:xfrm>
            <a:off x="0" y="5143500"/>
            <a:ext cx="9144000" cy="1714500"/>
          </a:xfrm>
          <a:prstGeom prst="rect">
            <a:avLst/>
          </a:prstGeom>
          <a:noFill/>
          <a:ln w="9525">
            <a:noFill/>
            <a:miter lim="800000"/>
            <a:headEnd/>
            <a:tailEnd/>
          </a:ln>
        </p:spPr>
      </p:pic>
      <p:pic>
        <p:nvPicPr>
          <p:cNvPr id="5" name="Picture 6" descr="PNNL_Logo.png"/>
          <p:cNvPicPr>
            <a:picLocks noChangeAspect="1"/>
          </p:cNvPicPr>
          <p:nvPr/>
        </p:nvPicPr>
        <p:blipFill>
          <a:blip r:embed="rId3"/>
          <a:srcRect/>
          <a:stretch>
            <a:fillRect/>
          </a:stretch>
        </p:blipFill>
        <p:spPr bwMode="auto">
          <a:xfrm>
            <a:off x="6492875" y="5670550"/>
            <a:ext cx="2651125" cy="731838"/>
          </a:xfrm>
          <a:prstGeom prst="rect">
            <a:avLst/>
          </a:prstGeom>
          <a:noFill/>
          <a:ln w="9525">
            <a:noFill/>
            <a:miter lim="800000"/>
            <a:headEnd/>
            <a:tailEnd/>
          </a:ln>
        </p:spPr>
      </p:pic>
      <p:pic>
        <p:nvPicPr>
          <p:cNvPr id="6" name="Picture 7" descr="Proudly_Operated_by_Battelle_Onyx.png"/>
          <p:cNvPicPr>
            <a:picLocks noChangeAspect="1"/>
          </p:cNvPicPr>
          <p:nvPr/>
        </p:nvPicPr>
        <p:blipFill>
          <a:blip r:embed="rId4"/>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a:xfrm>
            <a:off x="722313" y="3692285"/>
            <a:ext cx="7772400" cy="1362075"/>
          </a:xfrm>
        </p:spPr>
        <p:txBody>
          <a:bodyPr/>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9209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6"/>
          <p:cNvSpPr>
            <a:spLocks noGrp="1"/>
          </p:cNvSpPr>
          <p:nvPr>
            <p:ph type="sldNum" sz="quarter" idx="10"/>
          </p:nvPr>
        </p:nvSpPr>
        <p:spPr>
          <a:xfrm>
            <a:off x="112713" y="6483350"/>
            <a:ext cx="509587" cy="365125"/>
          </a:xfrm>
        </p:spPr>
        <p:txBody>
          <a:bodyPr/>
          <a:lstStyle>
            <a:lvl1pPr>
              <a:defRPr/>
            </a:lvl1pPr>
          </a:lstStyle>
          <a:p>
            <a:pPr>
              <a:defRPr/>
            </a:pPr>
            <a:fld id="{F8AC944C-A0D8-1442-936F-60A548F3CEA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4" descr="Presentation_Footer.png"/>
          <p:cNvPicPr>
            <a:picLocks noChangeAspect="1"/>
          </p:cNvPicPr>
          <p:nvPr/>
        </p:nvPicPr>
        <p:blipFill>
          <a:blip r:embed="rId2"/>
          <a:srcRect/>
          <a:stretch>
            <a:fillRect/>
          </a:stretch>
        </p:blipFill>
        <p:spPr bwMode="auto">
          <a:xfrm>
            <a:off x="0" y="5143500"/>
            <a:ext cx="9144000" cy="1714500"/>
          </a:xfrm>
          <a:prstGeom prst="rect">
            <a:avLst/>
          </a:prstGeom>
          <a:noFill/>
          <a:ln w="9525">
            <a:noFill/>
            <a:miter lim="800000"/>
            <a:headEnd/>
            <a:tailEnd/>
          </a:ln>
        </p:spPr>
      </p:pic>
      <p:pic>
        <p:nvPicPr>
          <p:cNvPr id="5" name="Picture 7" descr="PNNL_Logo.png"/>
          <p:cNvPicPr>
            <a:picLocks noChangeAspect="1"/>
          </p:cNvPicPr>
          <p:nvPr/>
        </p:nvPicPr>
        <p:blipFill>
          <a:blip r:embed="rId3"/>
          <a:srcRect/>
          <a:stretch>
            <a:fillRect/>
          </a:stretch>
        </p:blipFill>
        <p:spPr bwMode="auto">
          <a:xfrm>
            <a:off x="6492875" y="5670550"/>
            <a:ext cx="2651125" cy="731838"/>
          </a:xfrm>
          <a:prstGeom prst="rect">
            <a:avLst/>
          </a:prstGeom>
          <a:noFill/>
          <a:ln w="9525">
            <a:noFill/>
            <a:miter lim="800000"/>
            <a:headEnd/>
            <a:tailEnd/>
          </a:ln>
        </p:spPr>
      </p:pic>
      <p:sp>
        <p:nvSpPr>
          <p:cNvPr id="6" name="Rectangle 5"/>
          <p:cNvSpPr>
            <a:spLocks noChangeArrowheads="1"/>
          </p:cNvSpPr>
          <p:nvPr/>
        </p:nvSpPr>
        <p:spPr bwMode="auto">
          <a:xfrm>
            <a:off x="0" y="0"/>
            <a:ext cx="9144000" cy="914400"/>
          </a:xfrm>
          <a:prstGeom prst="rect">
            <a:avLst/>
          </a:prstGeom>
          <a:solidFill>
            <a:srgbClr val="D57500"/>
          </a:solidFill>
          <a:ln w="9525">
            <a:noFill/>
            <a:miter lim="800000"/>
            <a:headEnd/>
            <a:tailEnd/>
          </a:ln>
        </p:spPr>
        <p:txBody>
          <a:bodyPr wrap="none" anchor="ctr"/>
          <a:lstStyle/>
          <a:p>
            <a:pPr>
              <a:defRPr/>
            </a:pPr>
            <a:endParaRPr lang="en-US">
              <a:latin typeface="Arial" charset="0"/>
              <a:ea typeface="ＭＳ Ｐゴシック" pitchFamily="-109" charset="-128"/>
              <a:cs typeface="+mn-cs"/>
            </a:endParaRPr>
          </a:p>
        </p:txBody>
      </p:sp>
      <p:pic>
        <p:nvPicPr>
          <p:cNvPr id="7" name="Picture 9" descr="Proudly_Operated_by_Battelle_Onyx.png"/>
          <p:cNvPicPr>
            <a:picLocks noChangeAspect="1"/>
          </p:cNvPicPr>
          <p:nvPr/>
        </p:nvPicPr>
        <p:blipFill>
          <a:blip r:embed="rId4"/>
          <a:srcRect/>
          <a:stretch>
            <a:fillRect/>
          </a:stretch>
        </p:blipFill>
        <p:spPr bwMode="auto">
          <a:xfrm>
            <a:off x="6492875" y="6400800"/>
            <a:ext cx="2651125" cy="4572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p:cNvSpPr>
            <a:spLocks noGrp="1"/>
          </p:cNvSpPr>
          <p:nvPr>
            <p:ph type="sldNum" sz="quarter" idx="10"/>
          </p:nvPr>
        </p:nvSpPr>
        <p:spPr>
          <a:xfrm>
            <a:off x="112713" y="6483350"/>
            <a:ext cx="509587" cy="365125"/>
          </a:xfrm>
        </p:spPr>
        <p:txBody>
          <a:bodyPr/>
          <a:lstStyle>
            <a:lvl1pPr>
              <a:defRPr/>
            </a:lvl1pPr>
          </a:lstStyle>
          <a:p>
            <a:pPr>
              <a:defRPr/>
            </a:pPr>
            <a:fld id="{1D5D6BC8-34CA-E24C-B5B8-3E27774A2F6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4663" y="460375"/>
            <a:ext cx="8204200" cy="9874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92125" y="1676400"/>
            <a:ext cx="8186738" cy="3575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4"/>
          </p:nvPr>
        </p:nvSpPr>
        <p:spPr>
          <a:xfrm>
            <a:off x="173038" y="6453188"/>
            <a:ext cx="509587" cy="268287"/>
          </a:xfrm>
          <a:prstGeom prst="rect">
            <a:avLst/>
          </a:prstGeom>
        </p:spPr>
        <p:txBody>
          <a:bodyPr vert="horz" wrap="square" lIns="91440" tIns="45720" rIns="91440" bIns="45720" numCol="1" anchor="t" anchorCtr="0" compatLnSpc="1">
            <a:prstTxWarp prst="textNoShape">
              <a:avLst/>
            </a:prstTxWarp>
          </a:bodyPr>
          <a:lstStyle>
            <a:lvl1pPr>
              <a:defRPr sz="900"/>
            </a:lvl1pPr>
          </a:lstStyle>
          <a:p>
            <a:pPr>
              <a:defRPr/>
            </a:pPr>
            <a:fld id="{6B2CF875-04C1-024E-A9A7-D7D6D8C639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37" r:id="rId1"/>
    <p:sldLayoutId id="2147485538" r:id="rId2"/>
    <p:sldLayoutId id="2147485562" r:id="rId3"/>
    <p:sldLayoutId id="2147485539" r:id="rId4"/>
    <p:sldLayoutId id="2147485540" r:id="rId5"/>
    <p:sldLayoutId id="2147485541" r:id="rId6"/>
    <p:sldLayoutId id="2147485542" r:id="rId7"/>
    <p:sldLayoutId id="2147485543" r:id="rId8"/>
    <p:sldLayoutId id="2147485544" r:id="rId9"/>
    <p:sldLayoutId id="2147485545" r:id="rId10"/>
    <p:sldLayoutId id="2147485546" r:id="rId11"/>
    <p:sldLayoutId id="2147485547" r:id="rId12"/>
    <p:sldLayoutId id="2147485548" r:id="rId13"/>
    <p:sldLayoutId id="2147485549" r:id="rId14"/>
    <p:sldLayoutId id="2147485550" r:id="rId15"/>
    <p:sldLayoutId id="2147485551" r:id="rId16"/>
    <p:sldLayoutId id="2147485552" r:id="rId17"/>
    <p:sldLayoutId id="2147485553" r:id="rId18"/>
    <p:sldLayoutId id="2147485554" r:id="rId19"/>
    <p:sldLayoutId id="2147485555" r:id="rId20"/>
    <p:sldLayoutId id="2147485556" r:id="rId21"/>
    <p:sldLayoutId id="2147485557" r:id="rId22"/>
    <p:sldLayoutId id="2147485558" r:id="rId23"/>
    <p:sldLayoutId id="2147485559" r:id="rId24"/>
    <p:sldLayoutId id="2147485560" r:id="rId25"/>
    <p:sldLayoutId id="2147485563" r:id="rId26"/>
    <p:sldLayoutId id="2147485565" r:id="rId27"/>
    <p:sldLayoutId id="2147485566" r:id="rId28"/>
  </p:sldLayoutIdLst>
  <p:hf hdr="0" ftr="0" dt="0"/>
  <p:txStyles>
    <p:titleStyle>
      <a:lvl1pPr algn="l" rtl="0" eaLnBrk="0" fontAlgn="base" hangingPunct="0">
        <a:lnSpc>
          <a:spcPct val="85000"/>
        </a:lnSpc>
        <a:spcBef>
          <a:spcPct val="0"/>
        </a:spcBef>
        <a:spcAft>
          <a:spcPct val="0"/>
        </a:spcAft>
        <a:defRPr sz="3000" b="1">
          <a:solidFill>
            <a:srgbClr val="CB7023"/>
          </a:solidFill>
          <a:latin typeface="+mj-lt"/>
          <a:ea typeface="ＭＳ Ｐゴシック" pitchFamily="-109" charset="-128"/>
          <a:cs typeface="ＭＳ Ｐゴシック" pitchFamily="-108" charset="-128"/>
        </a:defRPr>
      </a:lvl1pPr>
      <a:lvl2pPr algn="l" rtl="0" eaLnBrk="0" fontAlgn="base" hangingPunct="0">
        <a:lnSpc>
          <a:spcPct val="85000"/>
        </a:lnSpc>
        <a:spcBef>
          <a:spcPct val="0"/>
        </a:spcBef>
        <a:spcAft>
          <a:spcPct val="0"/>
        </a:spcAft>
        <a:defRPr sz="3000" b="1">
          <a:solidFill>
            <a:srgbClr val="CB7023"/>
          </a:solidFill>
          <a:latin typeface="Arial" charset="0"/>
          <a:ea typeface="ＭＳ Ｐゴシック" pitchFamily="-109" charset="-128"/>
          <a:cs typeface="ＭＳ Ｐゴシック" pitchFamily="-108" charset="-128"/>
        </a:defRPr>
      </a:lvl2pPr>
      <a:lvl3pPr algn="l" rtl="0" eaLnBrk="0" fontAlgn="base" hangingPunct="0">
        <a:lnSpc>
          <a:spcPct val="85000"/>
        </a:lnSpc>
        <a:spcBef>
          <a:spcPct val="0"/>
        </a:spcBef>
        <a:spcAft>
          <a:spcPct val="0"/>
        </a:spcAft>
        <a:defRPr sz="3000" b="1">
          <a:solidFill>
            <a:srgbClr val="CB7023"/>
          </a:solidFill>
          <a:latin typeface="Arial" charset="0"/>
          <a:ea typeface="ＭＳ Ｐゴシック" pitchFamily="-109" charset="-128"/>
          <a:cs typeface="ＭＳ Ｐゴシック" pitchFamily="-108" charset="-128"/>
        </a:defRPr>
      </a:lvl3pPr>
      <a:lvl4pPr algn="l" rtl="0" eaLnBrk="0" fontAlgn="base" hangingPunct="0">
        <a:lnSpc>
          <a:spcPct val="85000"/>
        </a:lnSpc>
        <a:spcBef>
          <a:spcPct val="0"/>
        </a:spcBef>
        <a:spcAft>
          <a:spcPct val="0"/>
        </a:spcAft>
        <a:defRPr sz="3000" b="1">
          <a:solidFill>
            <a:srgbClr val="CB7023"/>
          </a:solidFill>
          <a:latin typeface="Arial" charset="0"/>
          <a:ea typeface="ＭＳ Ｐゴシック" pitchFamily="-109" charset="-128"/>
          <a:cs typeface="ＭＳ Ｐゴシック" pitchFamily="-108" charset="-128"/>
        </a:defRPr>
      </a:lvl4pPr>
      <a:lvl5pPr algn="l" rtl="0" eaLnBrk="0" fontAlgn="base" hangingPunct="0">
        <a:lnSpc>
          <a:spcPct val="85000"/>
        </a:lnSpc>
        <a:spcBef>
          <a:spcPct val="0"/>
        </a:spcBef>
        <a:spcAft>
          <a:spcPct val="0"/>
        </a:spcAft>
        <a:defRPr sz="3000" b="1">
          <a:solidFill>
            <a:srgbClr val="CB7023"/>
          </a:solidFill>
          <a:latin typeface="Arial" charset="0"/>
          <a:ea typeface="ＭＳ Ｐゴシック" pitchFamily="-109" charset="-128"/>
          <a:cs typeface="ＭＳ Ｐゴシック" pitchFamily="-108" charset="-128"/>
        </a:defRPr>
      </a:lvl5pPr>
      <a:lvl6pPr marL="457200" algn="l" rtl="0" eaLnBrk="1" fontAlgn="base" hangingPunct="1">
        <a:lnSpc>
          <a:spcPct val="85000"/>
        </a:lnSpc>
        <a:spcBef>
          <a:spcPct val="0"/>
        </a:spcBef>
        <a:spcAft>
          <a:spcPct val="0"/>
        </a:spcAft>
        <a:defRPr sz="3000" b="1">
          <a:solidFill>
            <a:srgbClr val="CB7023"/>
          </a:solidFill>
          <a:latin typeface="Arial" charset="0"/>
        </a:defRPr>
      </a:lvl6pPr>
      <a:lvl7pPr marL="914400" algn="l" rtl="0" eaLnBrk="1" fontAlgn="base" hangingPunct="1">
        <a:lnSpc>
          <a:spcPct val="85000"/>
        </a:lnSpc>
        <a:spcBef>
          <a:spcPct val="0"/>
        </a:spcBef>
        <a:spcAft>
          <a:spcPct val="0"/>
        </a:spcAft>
        <a:defRPr sz="3000" b="1">
          <a:solidFill>
            <a:srgbClr val="CB7023"/>
          </a:solidFill>
          <a:latin typeface="Arial" charset="0"/>
        </a:defRPr>
      </a:lvl7pPr>
      <a:lvl8pPr marL="1371600" algn="l" rtl="0" eaLnBrk="1" fontAlgn="base" hangingPunct="1">
        <a:lnSpc>
          <a:spcPct val="85000"/>
        </a:lnSpc>
        <a:spcBef>
          <a:spcPct val="0"/>
        </a:spcBef>
        <a:spcAft>
          <a:spcPct val="0"/>
        </a:spcAft>
        <a:defRPr sz="3000" b="1">
          <a:solidFill>
            <a:srgbClr val="CB7023"/>
          </a:solidFill>
          <a:latin typeface="Arial" charset="0"/>
        </a:defRPr>
      </a:lvl8pPr>
      <a:lvl9pPr marL="1828800" algn="l" rtl="0" eaLnBrk="1" fontAlgn="base" hangingPunct="1">
        <a:lnSpc>
          <a:spcPct val="85000"/>
        </a:lnSpc>
        <a:spcBef>
          <a:spcPct val="0"/>
        </a:spcBef>
        <a:spcAft>
          <a:spcPct val="0"/>
        </a:spcAft>
        <a:defRPr sz="3000" b="1">
          <a:solidFill>
            <a:srgbClr val="CB7023"/>
          </a:solidFill>
          <a:latin typeface="Arial" charset="0"/>
        </a:defRPr>
      </a:lvl9pPr>
    </p:titleStyle>
    <p:bodyStyle>
      <a:lvl1pPr marL="342900" indent="-342900" algn="l" rtl="0" eaLnBrk="0" fontAlgn="base" hangingPunct="0">
        <a:lnSpc>
          <a:spcPct val="85000"/>
        </a:lnSpc>
        <a:spcBef>
          <a:spcPct val="30000"/>
        </a:spcBef>
        <a:spcAft>
          <a:spcPct val="0"/>
        </a:spcAft>
        <a:buClr>
          <a:schemeClr val="folHlink"/>
        </a:buClr>
        <a:buBlip>
          <a:blip r:embed="rId30"/>
        </a:buBlip>
        <a:defRPr sz="2400">
          <a:solidFill>
            <a:schemeClr val="tx1"/>
          </a:solidFill>
          <a:latin typeface="+mn-lt"/>
          <a:ea typeface="ＭＳ Ｐゴシック" pitchFamily="-109" charset="-128"/>
          <a:cs typeface="ＭＳ Ｐゴシック" pitchFamily="-108" charset="-128"/>
        </a:defRPr>
      </a:lvl1pPr>
      <a:lvl2pPr marL="742950" indent="-285750" algn="l" rtl="0" eaLnBrk="0" fontAlgn="base" hangingPunct="0">
        <a:lnSpc>
          <a:spcPct val="85000"/>
        </a:lnSpc>
        <a:spcBef>
          <a:spcPct val="30000"/>
        </a:spcBef>
        <a:spcAft>
          <a:spcPct val="0"/>
        </a:spcAft>
        <a:buClr>
          <a:schemeClr val="tx2"/>
        </a:buClr>
        <a:buSzPct val="80000"/>
        <a:buBlip>
          <a:blip r:embed="rId31"/>
        </a:buBlip>
        <a:defRPr sz="2200">
          <a:solidFill>
            <a:schemeClr val="tx1"/>
          </a:solidFill>
          <a:latin typeface="+mn-lt"/>
          <a:ea typeface="ＭＳ Ｐゴシック" pitchFamily="-109" charset="-128"/>
        </a:defRPr>
      </a:lvl2pPr>
      <a:lvl3pPr marL="1143000" indent="-228600" algn="l" rtl="0" eaLnBrk="0" fontAlgn="base" hangingPunct="0">
        <a:lnSpc>
          <a:spcPct val="85000"/>
        </a:lnSpc>
        <a:spcBef>
          <a:spcPct val="30000"/>
        </a:spcBef>
        <a:spcAft>
          <a:spcPct val="0"/>
        </a:spcAft>
        <a:buClr>
          <a:srgbClr val="737373"/>
        </a:buClr>
        <a:buSzPct val="60000"/>
        <a:buBlip>
          <a:blip r:embed="rId32"/>
        </a:buBlip>
        <a:defRPr sz="2000">
          <a:solidFill>
            <a:schemeClr val="tx1"/>
          </a:solidFill>
          <a:latin typeface="+mn-lt"/>
          <a:ea typeface="ＭＳ Ｐゴシック" pitchFamily="-109" charset="-128"/>
        </a:defRPr>
      </a:lvl3pPr>
      <a:lvl4pPr marL="1600200" indent="-228600" algn="l" rtl="0" eaLnBrk="0" fontAlgn="base" hangingPunct="0">
        <a:lnSpc>
          <a:spcPct val="85000"/>
        </a:lnSpc>
        <a:spcBef>
          <a:spcPct val="30000"/>
        </a:spcBef>
        <a:spcAft>
          <a:spcPct val="0"/>
        </a:spcAft>
        <a:buBlip>
          <a:blip r:embed="rId33"/>
        </a:buBlip>
        <a:defRPr>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Blip>
          <a:blip r:embed="rId30"/>
        </a:buBlip>
        <a:defRPr sz="16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Blip>
          <a:blip r:embed="rId33"/>
        </a:buBlip>
        <a:defRPr sz="1400">
          <a:solidFill>
            <a:schemeClr val="tx1"/>
          </a:solidFill>
          <a:latin typeface="+mn-lt"/>
        </a:defRPr>
      </a:lvl6pPr>
      <a:lvl7pPr marL="2971800" indent="-228600" algn="l" rtl="0" eaLnBrk="1" fontAlgn="base" hangingPunct="1">
        <a:spcBef>
          <a:spcPct val="20000"/>
        </a:spcBef>
        <a:spcAft>
          <a:spcPct val="0"/>
        </a:spcAft>
        <a:buBlip>
          <a:blip r:embed="rId33"/>
        </a:buBlip>
        <a:defRPr sz="1400">
          <a:solidFill>
            <a:schemeClr val="tx1"/>
          </a:solidFill>
          <a:latin typeface="+mn-lt"/>
        </a:defRPr>
      </a:lvl7pPr>
      <a:lvl8pPr marL="3429000" indent="-228600" algn="l" rtl="0" eaLnBrk="1" fontAlgn="base" hangingPunct="1">
        <a:spcBef>
          <a:spcPct val="20000"/>
        </a:spcBef>
        <a:spcAft>
          <a:spcPct val="0"/>
        </a:spcAft>
        <a:buBlip>
          <a:blip r:embed="rId33"/>
        </a:buBlip>
        <a:defRPr sz="1400">
          <a:solidFill>
            <a:schemeClr val="tx1"/>
          </a:solidFill>
          <a:latin typeface="+mn-lt"/>
        </a:defRPr>
      </a:lvl8pPr>
      <a:lvl9pPr marL="3886200" indent="-228600" algn="l" rtl="0" eaLnBrk="1" fontAlgn="base" hangingPunct="1">
        <a:spcBef>
          <a:spcPct val="20000"/>
        </a:spcBef>
        <a:spcAft>
          <a:spcPct val="0"/>
        </a:spcAft>
        <a:buBlip>
          <a:blip r:embed="rId33"/>
        </a:buBlip>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109"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A67743B2-F203-2E48-BD64-730690779D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6" r:id="rId1"/>
    <p:sldLayoutId id="2147485527" r:id="rId2"/>
    <p:sldLayoutId id="2147485528" r:id="rId3"/>
    <p:sldLayoutId id="2147485529" r:id="rId4"/>
    <p:sldLayoutId id="2147485530" r:id="rId5"/>
    <p:sldLayoutId id="2147485531" r:id="rId6"/>
    <p:sldLayoutId id="2147485532" r:id="rId7"/>
    <p:sldLayoutId id="2147485533" r:id="rId8"/>
    <p:sldLayoutId id="2147485534" r:id="rId9"/>
    <p:sldLayoutId id="2147485535" r:id="rId10"/>
    <p:sldLayoutId id="2147485536"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108"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Arial" pitchFamily="-108" charset="0"/>
        <a:buChar char="–"/>
        <a:defRPr sz="2800" kern="1200">
          <a:solidFill>
            <a:schemeClr val="tx1"/>
          </a:solidFill>
          <a:latin typeface="+mn-lt"/>
          <a:ea typeface="ＭＳ Ｐゴシック" pitchFamily="-108" charset="-128"/>
          <a:cs typeface="+mn-cs"/>
        </a:defRPr>
      </a:lvl2pPr>
      <a:lvl3pPr marL="1143000" indent="-228600" algn="l" rtl="0" eaLnBrk="0" fontAlgn="base" hangingPunct="0">
        <a:spcBef>
          <a:spcPct val="20000"/>
        </a:spcBef>
        <a:spcAft>
          <a:spcPct val="0"/>
        </a:spcAft>
        <a:buFont typeface="Arial" pitchFamily="-108" charset="0"/>
        <a:buChar char="•"/>
        <a:defRPr sz="2400" kern="1200">
          <a:solidFill>
            <a:schemeClr val="tx1"/>
          </a:solidFill>
          <a:latin typeface="+mn-lt"/>
          <a:ea typeface="ＭＳ Ｐゴシック" pitchFamily="-108" charset="-128"/>
          <a:cs typeface="+mn-cs"/>
        </a:defRPr>
      </a:lvl3pPr>
      <a:lvl4pPr marL="1600200" indent="-228600" algn="l" rtl="0" eaLnBrk="0" fontAlgn="base" hangingPunct="0">
        <a:spcBef>
          <a:spcPct val="20000"/>
        </a:spcBef>
        <a:spcAft>
          <a:spcPct val="0"/>
        </a:spcAft>
        <a:buFont typeface="Arial" pitchFamily="-108" charset="0"/>
        <a:buChar char="–"/>
        <a:defRPr sz="2000" kern="1200">
          <a:solidFill>
            <a:schemeClr val="tx1"/>
          </a:solidFill>
          <a:latin typeface="+mn-lt"/>
          <a:ea typeface="ＭＳ Ｐゴシック" pitchFamily="-108" charset="-128"/>
          <a:cs typeface="+mn-cs"/>
        </a:defRPr>
      </a:lvl4pPr>
      <a:lvl5pPr marL="2057400" indent="-228600" algn="l" rtl="0" eaLnBrk="0" fontAlgn="base" hangingPunct="0">
        <a:spcBef>
          <a:spcPct val="20000"/>
        </a:spcBef>
        <a:spcAft>
          <a:spcPct val="0"/>
        </a:spcAft>
        <a:buFont typeface="Arial" pitchFamily="-108" charset="0"/>
        <a:buChar char="»"/>
        <a:defRPr sz="2000" kern="1200">
          <a:solidFill>
            <a:schemeClr val="tx1"/>
          </a:solidFill>
          <a:latin typeface="+mn-lt"/>
          <a:ea typeface="ＭＳ Ｐゴシック" pitchFamily="-108"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12"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7.emf"/><Relationship Id="rId11" Type="http://schemas.openxmlformats.org/officeDocument/2006/relationships/image" Target="../media/image52.emf"/><Relationship Id="rId5" Type="http://schemas.openxmlformats.org/officeDocument/2006/relationships/image" Target="../media/image46.emf"/><Relationship Id="rId10" Type="http://schemas.openxmlformats.org/officeDocument/2006/relationships/image" Target="../media/image51.emf"/><Relationship Id="rId4" Type="http://schemas.openxmlformats.org/officeDocument/2006/relationships/image" Target="../media/image45.emf"/><Relationship Id="rId9" Type="http://schemas.openxmlformats.org/officeDocument/2006/relationships/image" Target="../media/image50.emf"/></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g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77.emf"/><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7.jpeg"/><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69.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1187939"/>
            <a:ext cx="8477794" cy="1550500"/>
          </a:xfrm>
        </p:spPr>
        <p:txBody>
          <a:bodyPr/>
          <a:lstStyle/>
          <a:p>
            <a:r>
              <a:rPr lang="en-US" dirty="0"/>
              <a:t>Use of Novel Proteomic Approaches for Cancer Biomarker Identification and Verification</a:t>
            </a:r>
            <a:endParaRPr lang="en-US" sz="2800" dirty="0">
              <a:solidFill>
                <a:srgbClr val="C07611"/>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Subtitle 2"/>
          <p:cNvSpPr>
            <a:spLocks noGrp="1"/>
          </p:cNvSpPr>
          <p:nvPr>
            <p:ph type="subTitle" idx="1"/>
          </p:nvPr>
        </p:nvSpPr>
        <p:spPr>
          <a:xfrm>
            <a:off x="457200" y="4204921"/>
            <a:ext cx="8208962" cy="1548546"/>
          </a:xfrm>
        </p:spPr>
        <p:txBody>
          <a:bodyPr/>
          <a:lstStyle/>
          <a:p>
            <a:r>
              <a:rPr lang="en-US" sz="2800" b="1" dirty="0">
                <a:solidFill>
                  <a:srgbClr val="FFFFFF"/>
                </a:solidFill>
                <a:effectLst>
                  <a:outerShdw blurRad="38100" dist="38100" dir="2700000" algn="tl">
                    <a:srgbClr val="000000">
                      <a:alpha val="43137"/>
                    </a:srgbClr>
                  </a:outerShdw>
                </a:effectLst>
                <a:latin typeface="Calibri" pitchFamily="34" charset="0"/>
                <a:cs typeface="Calibri" pitchFamily="34" charset="0"/>
              </a:rPr>
              <a:t>Karin D. Rodland, Ph.D.</a:t>
            </a:r>
          </a:p>
          <a:p>
            <a:endParaRPr lang="en-US" sz="700" b="1"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r>
              <a:rPr lang="en-US" sz="2000" b="1" dirty="0">
                <a:solidFill>
                  <a:srgbClr val="FFFFFF"/>
                </a:solidFill>
                <a:effectLst>
                  <a:outerShdw blurRad="38100" dist="38100" dir="2700000" algn="tl">
                    <a:srgbClr val="000000">
                      <a:alpha val="43137"/>
                    </a:srgbClr>
                  </a:outerShdw>
                </a:effectLst>
                <a:latin typeface="Calibri" pitchFamily="34" charset="0"/>
                <a:cs typeface="Calibri" pitchFamily="34" charset="0"/>
              </a:rPr>
              <a:t>September 5</a:t>
            </a:r>
            <a:r>
              <a:rPr lang="en-US" sz="2000" b="1" baseline="30000" dirty="0">
                <a:solidFill>
                  <a:srgbClr val="FFFFFF"/>
                </a:solidFill>
                <a:effectLst>
                  <a:outerShdw blurRad="38100" dist="38100" dir="2700000" algn="tl">
                    <a:srgbClr val="000000">
                      <a:alpha val="43137"/>
                    </a:srgbClr>
                  </a:outerShdw>
                </a:effectLst>
                <a:latin typeface="Calibri" pitchFamily="34" charset="0"/>
                <a:cs typeface="Calibri" pitchFamily="34" charset="0"/>
              </a:rPr>
              <a:t>th</a:t>
            </a:r>
            <a:r>
              <a:rPr lang="en-US" sz="2000" b="1" dirty="0">
                <a:solidFill>
                  <a:srgbClr val="FFFFFF"/>
                </a:solidFill>
                <a:effectLst>
                  <a:outerShdw blurRad="38100" dist="38100" dir="2700000" algn="tl">
                    <a:srgbClr val="000000">
                      <a:alpha val="43137"/>
                    </a:srgbClr>
                  </a:outerShdw>
                </a:effectLst>
                <a:latin typeface="Calibri" pitchFamily="34" charset="0"/>
                <a:cs typeface="Calibri" pitchFamily="34" charset="0"/>
              </a:rPr>
              <a:t>, 2018</a:t>
            </a:r>
          </a:p>
        </p:txBody>
      </p:sp>
      <p:sp>
        <p:nvSpPr>
          <p:cNvPr id="5" name="TextBox 4"/>
          <p:cNvSpPr txBox="1"/>
          <p:nvPr/>
        </p:nvSpPr>
        <p:spPr>
          <a:xfrm>
            <a:off x="457200" y="3022600"/>
            <a:ext cx="7861300" cy="85093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130000"/>
              </a:lnSpc>
            </a:pPr>
            <a:r>
              <a:rPr lang="en-US" sz="2000" b="1" dirty="0">
                <a:ln w="11430"/>
                <a:solidFill>
                  <a:schemeClr val="bg1">
                    <a:lumMod val="95000"/>
                  </a:schemeClr>
                </a:solidFill>
                <a:effectLst>
                  <a:outerShdw blurRad="50800" dist="39000" dir="5460000" algn="tl">
                    <a:srgbClr val="000000">
                      <a:alpha val="38000"/>
                    </a:srgbClr>
                  </a:outerShdw>
                </a:effectLst>
              </a:rPr>
              <a:t>33</a:t>
            </a:r>
            <a:r>
              <a:rPr lang="en-US" sz="2000" b="1" baseline="30000" dirty="0">
                <a:ln w="11430"/>
                <a:solidFill>
                  <a:schemeClr val="bg1">
                    <a:lumMod val="95000"/>
                  </a:schemeClr>
                </a:solidFill>
                <a:effectLst>
                  <a:outerShdw blurRad="50800" dist="39000" dir="5460000" algn="tl">
                    <a:srgbClr val="000000">
                      <a:alpha val="38000"/>
                    </a:srgbClr>
                  </a:outerShdw>
                </a:effectLst>
              </a:rPr>
              <a:t>rd</a:t>
            </a:r>
            <a:r>
              <a:rPr lang="en-US" sz="2000" b="1" dirty="0">
                <a:ln w="11430"/>
                <a:solidFill>
                  <a:schemeClr val="bg1">
                    <a:lumMod val="95000"/>
                  </a:schemeClr>
                </a:solidFill>
                <a:effectLst>
                  <a:outerShdw blurRad="50800" dist="39000" dir="5460000" algn="tl">
                    <a:srgbClr val="000000">
                      <a:alpha val="38000"/>
                    </a:srgbClr>
                  </a:outerShdw>
                </a:effectLst>
              </a:rPr>
              <a:t> Early Detection Research Network </a:t>
            </a:r>
          </a:p>
          <a:p>
            <a:pPr>
              <a:lnSpc>
                <a:spcPct val="130000"/>
              </a:lnSpc>
            </a:pPr>
            <a:r>
              <a:rPr lang="en-US" sz="2000" b="1" dirty="0">
                <a:ln w="11430"/>
                <a:solidFill>
                  <a:schemeClr val="bg1">
                    <a:lumMod val="95000"/>
                  </a:schemeClr>
                </a:solidFill>
                <a:effectLst>
                  <a:outerShdw blurRad="50800" dist="39000" dir="5460000" algn="tl">
                    <a:srgbClr val="000000">
                      <a:alpha val="38000"/>
                    </a:srgbClr>
                  </a:outerShdw>
                </a:effectLst>
              </a:rPr>
              <a:t>Steering Committee Meeting</a:t>
            </a:r>
          </a:p>
        </p:txBody>
      </p:sp>
    </p:spTree>
    <p:extLst>
      <p:ext uri="{BB962C8B-B14F-4D97-AF65-F5344CB8AC3E}">
        <p14:creationId xmlns:p14="http://schemas.microsoft.com/office/powerpoint/2010/main" val="839502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8B6C-4127-214D-BFAD-981B087BD494}"/>
              </a:ext>
            </a:extLst>
          </p:cNvPr>
          <p:cNvSpPr>
            <a:spLocks noGrp="1"/>
          </p:cNvSpPr>
          <p:nvPr>
            <p:ph type="title"/>
          </p:nvPr>
        </p:nvSpPr>
        <p:spPr>
          <a:xfrm>
            <a:off x="474663" y="129442"/>
            <a:ext cx="8204200" cy="457200"/>
          </a:xfrm>
        </p:spPr>
        <p:txBody>
          <a:bodyPr/>
          <a:lstStyle/>
          <a:p>
            <a:r>
              <a:rPr lang="en-US" sz="2800" dirty="0">
                <a:latin typeface="Calibri" panose="020F0502020204030204" pitchFamily="34" charset="0"/>
                <a:cs typeface="Calibri" panose="020F0502020204030204" pitchFamily="34" charset="0"/>
              </a:rPr>
              <a:t>PRISM-SRM Analysis of 279 FFPE Blocks from Prostatectomies with 10 years Follow-Up</a:t>
            </a:r>
          </a:p>
        </p:txBody>
      </p:sp>
      <p:pic>
        <p:nvPicPr>
          <p:cNvPr id="3" name="Picture 2">
            <a:extLst>
              <a:ext uri="{FF2B5EF4-FFF2-40B4-BE49-F238E27FC236}">
                <a16:creationId xmlns:a16="http://schemas.microsoft.com/office/drawing/2014/main" id="{602945CD-63F7-7047-9918-577F3AB08791}"/>
              </a:ext>
            </a:extLst>
          </p:cNvPr>
          <p:cNvPicPr>
            <a:picLocks noChangeAspect="1"/>
          </p:cNvPicPr>
          <p:nvPr/>
        </p:nvPicPr>
        <p:blipFill rotWithShape="1">
          <a:blip r:embed="rId2"/>
          <a:srcRect l="27253" r="27185" b="12980"/>
          <a:stretch/>
        </p:blipFill>
        <p:spPr>
          <a:xfrm>
            <a:off x="6444389" y="2928166"/>
            <a:ext cx="2590810" cy="1712866"/>
          </a:xfrm>
          <a:prstGeom prst="rect">
            <a:avLst/>
          </a:prstGeom>
        </p:spPr>
      </p:pic>
      <p:grpSp>
        <p:nvGrpSpPr>
          <p:cNvPr id="5" name="Group 4">
            <a:extLst>
              <a:ext uri="{FF2B5EF4-FFF2-40B4-BE49-F238E27FC236}">
                <a16:creationId xmlns:a16="http://schemas.microsoft.com/office/drawing/2014/main" id="{A73A716C-545F-014C-9082-53BF0072F93C}"/>
              </a:ext>
            </a:extLst>
          </p:cNvPr>
          <p:cNvGrpSpPr/>
          <p:nvPr/>
        </p:nvGrpSpPr>
        <p:grpSpPr>
          <a:xfrm>
            <a:off x="357632" y="1555749"/>
            <a:ext cx="5943600" cy="4457700"/>
            <a:chOff x="836612" y="1555749"/>
            <a:chExt cx="5943600" cy="4457700"/>
          </a:xfrm>
        </p:grpSpPr>
        <p:pic>
          <p:nvPicPr>
            <p:cNvPr id="7" name="Picture 6" descr="The SGPlot Procedure">
              <a:extLst>
                <a:ext uri="{FF2B5EF4-FFF2-40B4-BE49-F238E27FC236}">
                  <a16:creationId xmlns:a16="http://schemas.microsoft.com/office/drawing/2014/main" id="{644DD5CC-7856-1946-AB17-488AFACE796F}"/>
                </a:ext>
              </a:extLst>
            </p:cNvPr>
            <p:cNvPicPr/>
            <p:nvPr/>
          </p:nvPicPr>
          <p:blipFill>
            <a:blip r:embed="rId3" cstate="print"/>
            <a:srcRect/>
            <a:stretch>
              <a:fillRect/>
            </a:stretch>
          </p:blipFill>
          <p:spPr bwMode="auto">
            <a:xfrm>
              <a:off x="836612" y="1555749"/>
              <a:ext cx="5943600" cy="4457700"/>
            </a:xfrm>
            <a:prstGeom prst="rect">
              <a:avLst/>
            </a:prstGeom>
            <a:noFill/>
            <a:ln w="9525">
              <a:noFill/>
              <a:miter lim="800000"/>
              <a:headEnd/>
              <a:tailEnd/>
            </a:ln>
          </p:spPr>
        </p:pic>
        <p:sp>
          <p:nvSpPr>
            <p:cNvPr id="8" name="TextBox 7">
              <a:extLst>
                <a:ext uri="{FF2B5EF4-FFF2-40B4-BE49-F238E27FC236}">
                  <a16:creationId xmlns:a16="http://schemas.microsoft.com/office/drawing/2014/main" id="{553CFCED-4A83-A54F-8204-CEEB1FBCD1A6}"/>
                </a:ext>
              </a:extLst>
            </p:cNvPr>
            <p:cNvSpPr txBox="1"/>
            <p:nvPr/>
          </p:nvSpPr>
          <p:spPr>
            <a:xfrm rot="16200000">
              <a:off x="-147356" y="3166192"/>
              <a:ext cx="2420471" cy="369332"/>
            </a:xfrm>
            <a:prstGeom prst="rect">
              <a:avLst/>
            </a:prstGeom>
            <a:solidFill>
              <a:schemeClr val="bg1"/>
            </a:solidFill>
          </p:spPr>
          <p:txBody>
            <a:bodyPr wrap="none" rtlCol="0">
              <a:spAutoFit/>
            </a:bodyPr>
            <a:lstStyle/>
            <a:p>
              <a:pPr algn="ctr"/>
              <a:r>
                <a:rPr lang="en-US" sz="1800" dirty="0">
                  <a:solidFill>
                    <a:schemeClr val="accent2"/>
                  </a:solidFill>
                </a:rPr>
                <a:t>Z-score of protein level</a:t>
              </a:r>
            </a:p>
          </p:txBody>
        </p:sp>
        <p:grpSp>
          <p:nvGrpSpPr>
            <p:cNvPr id="9" name="Group 8">
              <a:extLst>
                <a:ext uri="{FF2B5EF4-FFF2-40B4-BE49-F238E27FC236}">
                  <a16:creationId xmlns:a16="http://schemas.microsoft.com/office/drawing/2014/main" id="{1BA5D65D-F87F-B247-9C05-037FDAC105D6}"/>
                </a:ext>
              </a:extLst>
            </p:cNvPr>
            <p:cNvGrpSpPr/>
            <p:nvPr/>
          </p:nvGrpSpPr>
          <p:grpSpPr>
            <a:xfrm>
              <a:off x="1746843" y="1795739"/>
              <a:ext cx="1216618" cy="917174"/>
              <a:chOff x="8640262" y="5430589"/>
              <a:chExt cx="1216618" cy="917174"/>
            </a:xfrm>
          </p:grpSpPr>
          <p:grpSp>
            <p:nvGrpSpPr>
              <p:cNvPr id="12" name="Group 11">
                <a:extLst>
                  <a:ext uri="{FF2B5EF4-FFF2-40B4-BE49-F238E27FC236}">
                    <a16:creationId xmlns:a16="http://schemas.microsoft.com/office/drawing/2014/main" id="{F89C29E9-F7A5-9C4A-9627-F0206412D844}"/>
                  </a:ext>
                </a:extLst>
              </p:cNvPr>
              <p:cNvGrpSpPr/>
              <p:nvPr/>
            </p:nvGrpSpPr>
            <p:grpSpPr>
              <a:xfrm>
                <a:off x="8640262" y="5727579"/>
                <a:ext cx="111698" cy="509175"/>
                <a:chOff x="8640262" y="5727579"/>
                <a:chExt cx="111698" cy="509175"/>
              </a:xfrm>
            </p:grpSpPr>
            <p:sp>
              <p:nvSpPr>
                <p:cNvPr id="14" name="Rectangle 13">
                  <a:extLst>
                    <a:ext uri="{FF2B5EF4-FFF2-40B4-BE49-F238E27FC236}">
                      <a16:creationId xmlns:a16="http://schemas.microsoft.com/office/drawing/2014/main" id="{07917FEA-7FFC-414E-B863-12EDC47E1ACD}"/>
                    </a:ext>
                  </a:extLst>
                </p:cNvPr>
                <p:cNvSpPr>
                  <a:spLocks noChangeAspect="1"/>
                </p:cNvSpPr>
                <p:nvPr/>
              </p:nvSpPr>
              <p:spPr>
                <a:xfrm>
                  <a:off x="8645888" y="5727579"/>
                  <a:ext cx="106072" cy="91440"/>
                </a:xfrm>
                <a:prstGeom prst="rect">
                  <a:avLst/>
                </a:prstGeom>
                <a:solidFill>
                  <a:srgbClr val="6F7EB3"/>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15" name="Rectangle 14">
                  <a:extLst>
                    <a:ext uri="{FF2B5EF4-FFF2-40B4-BE49-F238E27FC236}">
                      <a16:creationId xmlns:a16="http://schemas.microsoft.com/office/drawing/2014/main" id="{501ACC7C-6467-8A41-9CBD-2DD2D607FC12}"/>
                    </a:ext>
                  </a:extLst>
                </p:cNvPr>
                <p:cNvSpPr>
                  <a:spLocks noChangeAspect="1"/>
                </p:cNvSpPr>
                <p:nvPr/>
              </p:nvSpPr>
              <p:spPr>
                <a:xfrm>
                  <a:off x="8640262" y="5946231"/>
                  <a:ext cx="106072" cy="91440"/>
                </a:xfrm>
                <a:prstGeom prst="rect">
                  <a:avLst/>
                </a:prstGeom>
                <a:solidFill>
                  <a:srgbClr val="D05B5B"/>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16" name="Rectangle 15">
                  <a:extLst>
                    <a:ext uri="{FF2B5EF4-FFF2-40B4-BE49-F238E27FC236}">
                      <a16:creationId xmlns:a16="http://schemas.microsoft.com/office/drawing/2014/main" id="{A8C5CCFC-9DF2-6040-B13D-486955968E47}"/>
                    </a:ext>
                  </a:extLst>
                </p:cNvPr>
                <p:cNvSpPr>
                  <a:spLocks noChangeAspect="1"/>
                </p:cNvSpPr>
                <p:nvPr/>
              </p:nvSpPr>
              <p:spPr>
                <a:xfrm>
                  <a:off x="8644629" y="6145314"/>
                  <a:ext cx="106072" cy="91440"/>
                </a:xfrm>
                <a:prstGeom prst="rect">
                  <a:avLst/>
                </a:prstGeom>
                <a:solidFill>
                  <a:srgbClr val="66A5A0"/>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grpSp>
          <p:sp>
            <p:nvSpPr>
              <p:cNvPr id="13" name="TextBox 12">
                <a:extLst>
                  <a:ext uri="{FF2B5EF4-FFF2-40B4-BE49-F238E27FC236}">
                    <a16:creationId xmlns:a16="http://schemas.microsoft.com/office/drawing/2014/main" id="{331E7D25-74DF-864C-9310-A9BA55193FC3}"/>
                  </a:ext>
                </a:extLst>
              </p:cNvPr>
              <p:cNvSpPr txBox="1"/>
              <p:nvPr/>
            </p:nvSpPr>
            <p:spPr>
              <a:xfrm>
                <a:off x="8716894" y="5430589"/>
                <a:ext cx="1139986" cy="917174"/>
              </a:xfrm>
              <a:prstGeom prst="rect">
                <a:avLst/>
              </a:prstGeom>
              <a:noFill/>
            </p:spPr>
            <p:txBody>
              <a:bodyPr wrap="square" rtlCol="0">
                <a:spAutoFit/>
              </a:bodyPr>
              <a:lstStyle/>
              <a:p>
                <a:r>
                  <a:rPr lang="en-US" sz="1400" u="sng" dirty="0">
                    <a:solidFill>
                      <a:schemeClr val="accent2"/>
                    </a:solidFill>
                    <a:latin typeface="Calibri" panose="020F0502020204030204" pitchFamily="34" charset="0"/>
                  </a:rPr>
                  <a:t>Outcome</a:t>
                </a:r>
                <a:r>
                  <a:rPr lang="en-US" sz="1400" dirty="0">
                    <a:solidFill>
                      <a:schemeClr val="accent2"/>
                    </a:solidFill>
                    <a:latin typeface="Calibri" panose="020F0502020204030204" pitchFamily="34" charset="0"/>
                  </a:rPr>
                  <a:t>:</a:t>
                </a:r>
              </a:p>
              <a:p>
                <a:pPr>
                  <a:lnSpc>
                    <a:spcPct val="110000"/>
                  </a:lnSpc>
                </a:pPr>
                <a:r>
                  <a:rPr lang="en-US" sz="1200" dirty="0">
                    <a:solidFill>
                      <a:schemeClr val="accent2"/>
                    </a:solidFill>
                    <a:latin typeface="Calibri" panose="020F0502020204030204" pitchFamily="34" charset="0"/>
                  </a:rPr>
                  <a:t>No progression</a:t>
                </a:r>
              </a:p>
              <a:p>
                <a:pPr>
                  <a:lnSpc>
                    <a:spcPct val="110000"/>
                  </a:lnSpc>
                </a:pPr>
                <a:r>
                  <a:rPr lang="en-US" sz="1200" dirty="0">
                    <a:solidFill>
                      <a:schemeClr val="accent2"/>
                    </a:solidFill>
                    <a:latin typeface="Calibri" panose="020F0502020204030204" pitchFamily="34" charset="0"/>
                  </a:rPr>
                  <a:t>BCR</a:t>
                </a:r>
              </a:p>
              <a:p>
                <a:pPr>
                  <a:lnSpc>
                    <a:spcPct val="110000"/>
                  </a:lnSpc>
                </a:pPr>
                <a:r>
                  <a:rPr lang="en-US" sz="1200" dirty="0">
                    <a:solidFill>
                      <a:schemeClr val="accent2"/>
                    </a:solidFill>
                    <a:latin typeface="Calibri" panose="020F0502020204030204" pitchFamily="34" charset="0"/>
                  </a:rPr>
                  <a:t>Metastasis</a:t>
                </a:r>
              </a:p>
            </p:txBody>
          </p:sp>
        </p:grpSp>
        <p:sp>
          <p:nvSpPr>
            <p:cNvPr id="10" name="Rectangle 9">
              <a:extLst>
                <a:ext uri="{FF2B5EF4-FFF2-40B4-BE49-F238E27FC236}">
                  <a16:creationId xmlns:a16="http://schemas.microsoft.com/office/drawing/2014/main" id="{EB4172E7-C036-2E43-A998-602CE0B3E9D3}"/>
                </a:ext>
              </a:extLst>
            </p:cNvPr>
            <p:cNvSpPr/>
            <p:nvPr/>
          </p:nvSpPr>
          <p:spPr>
            <a:xfrm>
              <a:off x="2595154" y="5460274"/>
              <a:ext cx="2847703" cy="4789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FCBF2D9-BF79-7348-8B7F-D8DDA3D9929A}"/>
                </a:ext>
              </a:extLst>
            </p:cNvPr>
            <p:cNvSpPr txBox="1"/>
            <p:nvPr/>
          </p:nvSpPr>
          <p:spPr>
            <a:xfrm>
              <a:off x="3648891" y="5488967"/>
              <a:ext cx="866135" cy="369332"/>
            </a:xfrm>
            <a:prstGeom prst="rect">
              <a:avLst/>
            </a:prstGeom>
            <a:noFill/>
          </p:spPr>
          <p:txBody>
            <a:bodyPr wrap="none" rtlCol="0">
              <a:spAutoFit/>
            </a:bodyPr>
            <a:lstStyle/>
            <a:p>
              <a:r>
                <a:rPr lang="en-US" sz="1800" dirty="0">
                  <a:solidFill>
                    <a:schemeClr val="accent2"/>
                  </a:solidFill>
                </a:rPr>
                <a:t>Protein</a:t>
              </a:r>
            </a:p>
          </p:txBody>
        </p:sp>
      </p:grpSp>
    </p:spTree>
    <p:extLst>
      <p:ext uri="{BB962C8B-B14F-4D97-AF65-F5344CB8AC3E}">
        <p14:creationId xmlns:p14="http://schemas.microsoft.com/office/powerpoint/2010/main" val="525521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BD09-23E3-1C4C-8D06-510EAD75D104}"/>
              </a:ext>
            </a:extLst>
          </p:cNvPr>
          <p:cNvSpPr>
            <a:spLocks noGrp="1"/>
          </p:cNvSpPr>
          <p:nvPr>
            <p:ph type="title"/>
          </p:nvPr>
        </p:nvSpPr>
        <p:spPr>
          <a:xfrm>
            <a:off x="474663" y="146865"/>
            <a:ext cx="8204200" cy="457200"/>
          </a:xfrm>
        </p:spPr>
        <p:txBody>
          <a:bodyPr/>
          <a:lstStyle/>
          <a:p>
            <a:r>
              <a:rPr lang="en-US" sz="2800" dirty="0">
                <a:latin typeface="Calibri" panose="020F0502020204030204" pitchFamily="34" charset="0"/>
                <a:cs typeface="Calibri" panose="020F0502020204030204" pitchFamily="34" charset="0"/>
              </a:rPr>
              <a:t>Performance of Complementary Biomarkers for Predicting Prostate Cancer Metastasis</a:t>
            </a:r>
          </a:p>
        </p:txBody>
      </p:sp>
      <p:grpSp>
        <p:nvGrpSpPr>
          <p:cNvPr id="4" name="Group 3">
            <a:extLst>
              <a:ext uri="{FF2B5EF4-FFF2-40B4-BE49-F238E27FC236}">
                <a16:creationId xmlns:a16="http://schemas.microsoft.com/office/drawing/2014/main" id="{8C7B5210-48E9-6946-8D87-08C388A0B544}"/>
              </a:ext>
            </a:extLst>
          </p:cNvPr>
          <p:cNvGrpSpPr/>
          <p:nvPr/>
        </p:nvGrpSpPr>
        <p:grpSpPr>
          <a:xfrm>
            <a:off x="4810006" y="1478494"/>
            <a:ext cx="4034320" cy="4554921"/>
            <a:chOff x="330703" y="1478494"/>
            <a:chExt cx="4034320" cy="4554921"/>
          </a:xfrm>
        </p:grpSpPr>
        <p:pic>
          <p:nvPicPr>
            <p:cNvPr id="30" name="Picture 29" descr="ROC Curves for Comparisons">
              <a:extLst>
                <a:ext uri="{FF2B5EF4-FFF2-40B4-BE49-F238E27FC236}">
                  <a16:creationId xmlns:a16="http://schemas.microsoft.com/office/drawing/2014/main" id="{956A59CE-0A4A-F042-A74C-0A21EC9E9D8C}"/>
                </a:ext>
              </a:extLst>
            </p:cNvPr>
            <p:cNvPicPr/>
            <p:nvPr/>
          </p:nvPicPr>
          <p:blipFill>
            <a:blip r:embed="rId2" cstate="print"/>
            <a:srcRect/>
            <a:stretch>
              <a:fillRect/>
            </a:stretch>
          </p:blipFill>
          <p:spPr bwMode="auto">
            <a:xfrm>
              <a:off x="2330278" y="2369101"/>
              <a:ext cx="1859002" cy="1714947"/>
            </a:xfrm>
            <a:prstGeom prst="rect">
              <a:avLst/>
            </a:prstGeom>
            <a:noFill/>
            <a:ln w="9525">
              <a:noFill/>
              <a:miter lim="800000"/>
              <a:headEnd/>
              <a:tailEnd/>
            </a:ln>
          </p:spPr>
        </p:pic>
        <p:pic>
          <p:nvPicPr>
            <p:cNvPr id="29" name="Picture 28" descr="ROC Curves for Comparisons">
              <a:extLst>
                <a:ext uri="{FF2B5EF4-FFF2-40B4-BE49-F238E27FC236}">
                  <a16:creationId xmlns:a16="http://schemas.microsoft.com/office/drawing/2014/main" id="{EC3945AC-3D40-1A45-BF0D-BF6341FE88E0}"/>
                </a:ext>
              </a:extLst>
            </p:cNvPr>
            <p:cNvPicPr/>
            <p:nvPr/>
          </p:nvPicPr>
          <p:blipFill>
            <a:blip r:embed="rId3" cstate="print"/>
            <a:srcRect/>
            <a:stretch>
              <a:fillRect/>
            </a:stretch>
          </p:blipFill>
          <p:spPr bwMode="auto">
            <a:xfrm>
              <a:off x="2330277" y="4318468"/>
              <a:ext cx="1859002" cy="1714947"/>
            </a:xfrm>
            <a:prstGeom prst="rect">
              <a:avLst/>
            </a:prstGeom>
            <a:noFill/>
            <a:ln w="9525">
              <a:noFill/>
              <a:miter lim="800000"/>
              <a:headEnd/>
              <a:tailEnd/>
            </a:ln>
          </p:spPr>
        </p:pic>
        <p:sp>
          <p:nvSpPr>
            <p:cNvPr id="20" name="Rectangle 19">
              <a:extLst>
                <a:ext uri="{FF2B5EF4-FFF2-40B4-BE49-F238E27FC236}">
                  <a16:creationId xmlns:a16="http://schemas.microsoft.com/office/drawing/2014/main" id="{E5A0087D-32DA-9540-B0C2-8813CE452019}"/>
                </a:ext>
              </a:extLst>
            </p:cNvPr>
            <p:cNvSpPr/>
            <p:nvPr/>
          </p:nvSpPr>
          <p:spPr>
            <a:xfrm>
              <a:off x="330703" y="3041063"/>
              <a:ext cx="1814599" cy="392159"/>
            </a:xfrm>
            <a:prstGeom prst="rect">
              <a:avLst/>
            </a:prstGeom>
          </p:spPr>
          <p:txBody>
            <a:bodyPr wrap="none">
              <a:spAutoFit/>
            </a:bodyPr>
            <a:lstStyle/>
            <a:p>
              <a:pPr>
                <a:lnSpc>
                  <a:spcPct val="115000"/>
                </a:lnSpc>
                <a:spcAft>
                  <a:spcPts val="750"/>
                </a:spcAft>
              </a:pPr>
              <a:r>
                <a:rPr lang="en-US" b="1" i="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SPARC/PSA score</a:t>
              </a:r>
              <a:endPar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C679B581-4836-3D4D-B52A-F76E2E98F14D}"/>
                </a:ext>
              </a:extLst>
            </p:cNvPr>
            <p:cNvSpPr/>
            <p:nvPr/>
          </p:nvSpPr>
          <p:spPr>
            <a:xfrm>
              <a:off x="330703" y="4991350"/>
              <a:ext cx="1818383" cy="392159"/>
            </a:xfrm>
            <a:prstGeom prst="rect">
              <a:avLst/>
            </a:prstGeom>
          </p:spPr>
          <p:txBody>
            <a:bodyPr wrap="none">
              <a:spAutoFit/>
            </a:bodyPr>
            <a:lstStyle/>
            <a:p>
              <a:pPr>
                <a:lnSpc>
                  <a:spcPct val="115000"/>
                </a:lnSpc>
                <a:spcAft>
                  <a:spcPts val="750"/>
                </a:spcAft>
              </a:pPr>
              <a:r>
                <a:rPr lang="en-US" b="1" i="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TGFB1/PSA score</a:t>
              </a:r>
              <a:endParaRPr lang="en-US"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EE08E12-9E29-7B42-BC99-99869B8BC53D}"/>
                </a:ext>
              </a:extLst>
            </p:cNvPr>
            <p:cNvSpPr txBox="1"/>
            <p:nvPr/>
          </p:nvSpPr>
          <p:spPr>
            <a:xfrm>
              <a:off x="474663" y="1478494"/>
              <a:ext cx="3890360" cy="64633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Pathology base model </a:t>
              </a:r>
            </a:p>
            <a:p>
              <a:r>
                <a:rPr lang="en-US" dirty="0">
                  <a:latin typeface="Calibri" panose="020F0502020204030204" pitchFamily="34" charset="0"/>
                  <a:cs typeface="Calibri" panose="020F0502020204030204" pitchFamily="34" charset="0"/>
                </a:rPr>
                <a:t>= Path T stage + GG + Surgical margin</a:t>
              </a:r>
            </a:p>
          </p:txBody>
        </p:sp>
        <p:sp>
          <p:nvSpPr>
            <p:cNvPr id="25" name="TextBox 24">
              <a:extLst>
                <a:ext uri="{FF2B5EF4-FFF2-40B4-BE49-F238E27FC236}">
                  <a16:creationId xmlns:a16="http://schemas.microsoft.com/office/drawing/2014/main" id="{5487A628-EB7E-2F48-B3C4-D237C1E42C88}"/>
                </a:ext>
              </a:extLst>
            </p:cNvPr>
            <p:cNvSpPr txBox="1"/>
            <p:nvPr/>
          </p:nvSpPr>
          <p:spPr>
            <a:xfrm>
              <a:off x="3004415" y="3349961"/>
              <a:ext cx="1057534" cy="369332"/>
            </a:xfrm>
            <a:prstGeom prst="rect">
              <a:avLst/>
            </a:prstGeom>
            <a:noFill/>
          </p:spPr>
          <p:txBody>
            <a:bodyPr wrap="none" rtlCol="0">
              <a:spAutoFit/>
            </a:bodyPr>
            <a:lstStyle/>
            <a:p>
              <a:r>
                <a:rPr lang="en-US" b="1" dirty="0">
                  <a:solidFill>
                    <a:srgbClr val="CE6000"/>
                  </a:solidFill>
                  <a:latin typeface="Calibri" panose="020F0502020204030204" pitchFamily="34" charset="0"/>
                  <a:cs typeface="Calibri" panose="020F0502020204030204" pitchFamily="34" charset="0"/>
                </a:rPr>
                <a:t>AUC 0.95</a:t>
              </a:r>
            </a:p>
          </p:txBody>
        </p:sp>
        <p:sp>
          <p:nvSpPr>
            <p:cNvPr id="26" name="TextBox 25">
              <a:extLst>
                <a:ext uri="{FF2B5EF4-FFF2-40B4-BE49-F238E27FC236}">
                  <a16:creationId xmlns:a16="http://schemas.microsoft.com/office/drawing/2014/main" id="{35088859-9C32-1C4B-8E56-E44C72E37407}"/>
                </a:ext>
              </a:extLst>
            </p:cNvPr>
            <p:cNvSpPr txBox="1"/>
            <p:nvPr/>
          </p:nvSpPr>
          <p:spPr>
            <a:xfrm>
              <a:off x="3007925" y="5286980"/>
              <a:ext cx="1057534" cy="369332"/>
            </a:xfrm>
            <a:prstGeom prst="rect">
              <a:avLst/>
            </a:prstGeom>
            <a:noFill/>
          </p:spPr>
          <p:txBody>
            <a:bodyPr wrap="none" rtlCol="0">
              <a:spAutoFit/>
            </a:bodyPr>
            <a:lstStyle/>
            <a:p>
              <a:r>
                <a:rPr lang="en-US" b="1" dirty="0">
                  <a:solidFill>
                    <a:srgbClr val="CE6000"/>
                  </a:solidFill>
                  <a:latin typeface="Calibri" panose="020F0502020204030204" pitchFamily="34" charset="0"/>
                  <a:cs typeface="Calibri" panose="020F0502020204030204" pitchFamily="34" charset="0"/>
                </a:rPr>
                <a:t>AUC 0.93</a:t>
              </a:r>
            </a:p>
          </p:txBody>
        </p:sp>
      </p:grpSp>
      <p:grpSp>
        <p:nvGrpSpPr>
          <p:cNvPr id="5" name="Group 4">
            <a:extLst>
              <a:ext uri="{FF2B5EF4-FFF2-40B4-BE49-F238E27FC236}">
                <a16:creationId xmlns:a16="http://schemas.microsoft.com/office/drawing/2014/main" id="{410B369E-7643-C44E-AEF6-39B3A0D2EF27}"/>
              </a:ext>
            </a:extLst>
          </p:cNvPr>
          <p:cNvGrpSpPr/>
          <p:nvPr/>
        </p:nvGrpSpPr>
        <p:grpSpPr>
          <a:xfrm>
            <a:off x="480943" y="1478494"/>
            <a:ext cx="3882900" cy="4554921"/>
            <a:chOff x="4795963" y="1478495"/>
            <a:chExt cx="3882900" cy="4554921"/>
          </a:xfrm>
        </p:grpSpPr>
        <p:pic>
          <p:nvPicPr>
            <p:cNvPr id="28" name="Picture 27" descr="ROC Curves for Comparisons">
              <a:extLst>
                <a:ext uri="{FF2B5EF4-FFF2-40B4-BE49-F238E27FC236}">
                  <a16:creationId xmlns:a16="http://schemas.microsoft.com/office/drawing/2014/main" id="{66487188-F0C4-A944-B5E1-E64A03148A21}"/>
                </a:ext>
              </a:extLst>
            </p:cNvPr>
            <p:cNvPicPr/>
            <p:nvPr/>
          </p:nvPicPr>
          <p:blipFill>
            <a:blip r:embed="rId4" cstate="print"/>
            <a:srcRect/>
            <a:stretch>
              <a:fillRect/>
            </a:stretch>
          </p:blipFill>
          <p:spPr bwMode="auto">
            <a:xfrm>
              <a:off x="6813442" y="4318469"/>
              <a:ext cx="1859002" cy="1714947"/>
            </a:xfrm>
            <a:prstGeom prst="rect">
              <a:avLst/>
            </a:prstGeom>
            <a:noFill/>
            <a:ln w="9525">
              <a:noFill/>
              <a:miter lim="800000"/>
              <a:headEnd/>
              <a:tailEnd/>
            </a:ln>
          </p:spPr>
        </p:pic>
        <p:pic>
          <p:nvPicPr>
            <p:cNvPr id="27" name="Picture 26" descr="ROC Curves for Comparisons">
              <a:extLst>
                <a:ext uri="{FF2B5EF4-FFF2-40B4-BE49-F238E27FC236}">
                  <a16:creationId xmlns:a16="http://schemas.microsoft.com/office/drawing/2014/main" id="{357C1A6A-1BF2-F042-8339-45D8782AB7F2}"/>
                </a:ext>
              </a:extLst>
            </p:cNvPr>
            <p:cNvPicPr/>
            <p:nvPr/>
          </p:nvPicPr>
          <p:blipFill>
            <a:blip r:embed="rId5" cstate="print"/>
            <a:srcRect/>
            <a:stretch>
              <a:fillRect/>
            </a:stretch>
          </p:blipFill>
          <p:spPr bwMode="auto">
            <a:xfrm>
              <a:off x="6813441" y="2369101"/>
              <a:ext cx="1859002" cy="1714947"/>
            </a:xfrm>
            <a:prstGeom prst="rect">
              <a:avLst/>
            </a:prstGeom>
            <a:noFill/>
            <a:ln w="9525">
              <a:noFill/>
              <a:miter lim="800000"/>
              <a:headEnd/>
              <a:tailEnd/>
            </a:ln>
          </p:spPr>
        </p:pic>
        <p:sp>
          <p:nvSpPr>
            <p:cNvPr id="22" name="Rectangle 21">
              <a:extLst>
                <a:ext uri="{FF2B5EF4-FFF2-40B4-BE49-F238E27FC236}">
                  <a16:creationId xmlns:a16="http://schemas.microsoft.com/office/drawing/2014/main" id="{6581922F-B253-7F4E-A484-6B2882D8411F}"/>
                </a:ext>
              </a:extLst>
            </p:cNvPr>
            <p:cNvSpPr/>
            <p:nvPr/>
          </p:nvSpPr>
          <p:spPr>
            <a:xfrm>
              <a:off x="4799747" y="3046318"/>
              <a:ext cx="1814599" cy="392159"/>
            </a:xfrm>
            <a:prstGeom prst="rect">
              <a:avLst/>
            </a:prstGeom>
          </p:spPr>
          <p:txBody>
            <a:bodyPr wrap="none">
              <a:spAutoFit/>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nSpc>
                  <a:spcPct val="115000"/>
                </a:lnSpc>
                <a:spcAft>
                  <a:spcPts val="750"/>
                </a:spcAft>
              </a:pPr>
              <a:r>
                <a:rPr lang="en-US" sz="1800" b="1" i="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SPARC/PSA score</a:t>
              </a:r>
              <a:endParaRPr lang="en-US"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B18F3E44-B50D-B04E-B031-0FB9197DF47D}"/>
                </a:ext>
              </a:extLst>
            </p:cNvPr>
            <p:cNvSpPr/>
            <p:nvPr/>
          </p:nvSpPr>
          <p:spPr>
            <a:xfrm>
              <a:off x="4795963" y="4991350"/>
              <a:ext cx="1818383" cy="392159"/>
            </a:xfrm>
            <a:prstGeom prst="rect">
              <a:avLst/>
            </a:prstGeom>
          </p:spPr>
          <p:txBody>
            <a:bodyPr wrap="none">
              <a:spAutoFit/>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nSpc>
                  <a:spcPct val="115000"/>
                </a:lnSpc>
                <a:spcAft>
                  <a:spcPts val="750"/>
                </a:spcAft>
              </a:pPr>
              <a:r>
                <a:rPr lang="en-US" sz="1800" b="1" i="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TGFB1/PSA score</a:t>
              </a:r>
              <a:endParaRPr lang="en-US" sz="18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AB0E9D16-841C-EC48-A692-C8CC35FA47F2}"/>
                </a:ext>
              </a:extLst>
            </p:cNvPr>
            <p:cNvSpPr txBox="1"/>
            <p:nvPr/>
          </p:nvSpPr>
          <p:spPr>
            <a:xfrm>
              <a:off x="4991274" y="1478495"/>
              <a:ext cx="3687589" cy="64633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Biopsy base model</a:t>
              </a:r>
            </a:p>
            <a:p>
              <a:r>
                <a:rPr lang="en-US" dirty="0">
                  <a:latin typeface="Calibri" panose="020F0502020204030204" pitchFamily="34" charset="0"/>
                  <a:cs typeface="Calibri" panose="020F0502020204030204" pitchFamily="34" charset="0"/>
                </a:rPr>
                <a:t>= Age at diagnosis + Race + NCCN risk</a:t>
              </a:r>
            </a:p>
          </p:txBody>
        </p:sp>
        <p:sp>
          <p:nvSpPr>
            <p:cNvPr id="17" name="TextBox 16">
              <a:extLst>
                <a:ext uri="{FF2B5EF4-FFF2-40B4-BE49-F238E27FC236}">
                  <a16:creationId xmlns:a16="http://schemas.microsoft.com/office/drawing/2014/main" id="{AEC61A37-9FC5-2E4D-BEE4-258BC4B230C6}"/>
                </a:ext>
              </a:extLst>
            </p:cNvPr>
            <p:cNvSpPr txBox="1"/>
            <p:nvPr/>
          </p:nvSpPr>
          <p:spPr>
            <a:xfrm>
              <a:off x="7478772" y="3339299"/>
              <a:ext cx="1057534" cy="369332"/>
            </a:xfrm>
            <a:prstGeom prst="rect">
              <a:avLst/>
            </a:prstGeom>
            <a:noFill/>
          </p:spPr>
          <p:txBody>
            <a:bodyPr wrap="none" rtlCol="0">
              <a:spAutoFit/>
            </a:bodyPr>
            <a:lstStyle/>
            <a:p>
              <a:r>
                <a:rPr lang="en-US" b="1" dirty="0">
                  <a:solidFill>
                    <a:srgbClr val="CE6000"/>
                  </a:solidFill>
                  <a:latin typeface="Calibri" panose="020F0502020204030204" pitchFamily="34" charset="0"/>
                  <a:cs typeface="Calibri" panose="020F0502020204030204" pitchFamily="34" charset="0"/>
                </a:rPr>
                <a:t>AUC 0.94</a:t>
              </a:r>
            </a:p>
          </p:txBody>
        </p:sp>
        <p:sp>
          <p:nvSpPr>
            <p:cNvPr id="19" name="TextBox 18">
              <a:extLst>
                <a:ext uri="{FF2B5EF4-FFF2-40B4-BE49-F238E27FC236}">
                  <a16:creationId xmlns:a16="http://schemas.microsoft.com/office/drawing/2014/main" id="{E30113E2-D7F7-2749-A86C-294875EBFDC2}"/>
                </a:ext>
              </a:extLst>
            </p:cNvPr>
            <p:cNvSpPr txBox="1"/>
            <p:nvPr/>
          </p:nvSpPr>
          <p:spPr>
            <a:xfrm>
              <a:off x="7478887" y="5295807"/>
              <a:ext cx="1057534" cy="369332"/>
            </a:xfrm>
            <a:prstGeom prst="rect">
              <a:avLst/>
            </a:prstGeom>
            <a:noFill/>
          </p:spPr>
          <p:txBody>
            <a:bodyPr wrap="none" rtlCol="0">
              <a:spAutoFit/>
            </a:bodyPr>
            <a:lstStyle/>
            <a:p>
              <a:r>
                <a:rPr lang="en-US" b="1" dirty="0">
                  <a:solidFill>
                    <a:srgbClr val="CE6000"/>
                  </a:solidFill>
                  <a:latin typeface="Calibri" panose="020F0502020204030204" pitchFamily="34" charset="0"/>
                  <a:cs typeface="Calibri" panose="020F0502020204030204" pitchFamily="34" charset="0"/>
                </a:rPr>
                <a:t>AUC 0.94</a:t>
              </a:r>
            </a:p>
          </p:txBody>
        </p:sp>
      </p:grpSp>
    </p:spTree>
    <p:extLst>
      <p:ext uri="{BB962C8B-B14F-4D97-AF65-F5344CB8AC3E}">
        <p14:creationId xmlns:p14="http://schemas.microsoft.com/office/powerpoint/2010/main" val="375871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36" y="126379"/>
            <a:ext cx="8204200" cy="457200"/>
          </a:xfrm>
        </p:spPr>
        <p:txBody>
          <a:bodyPr/>
          <a:lstStyle/>
          <a:p>
            <a:r>
              <a:rPr lang="en-US" sz="2800" dirty="0">
                <a:latin typeface="Calibri" charset="0"/>
              </a:rPr>
              <a:t>EDRN Collaborative Project: </a:t>
            </a:r>
            <a:br>
              <a:rPr lang="en-US" sz="2800" dirty="0">
                <a:latin typeface="Calibri" charset="0"/>
              </a:rPr>
            </a:br>
            <a:r>
              <a:rPr lang="en-US" sz="2800" dirty="0">
                <a:latin typeface="Calibri" charset="0"/>
              </a:rPr>
              <a:t>Evaluation of 61 Candidate </a:t>
            </a:r>
            <a:r>
              <a:rPr lang="en-US" sz="2800" dirty="0" err="1">
                <a:latin typeface="Calibri" charset="0"/>
              </a:rPr>
              <a:t>OvCa</a:t>
            </a:r>
            <a:r>
              <a:rPr lang="en-US" sz="2800" dirty="0">
                <a:latin typeface="Calibri" charset="0"/>
              </a:rPr>
              <a:t> Biomarkers</a:t>
            </a:r>
            <a:endParaRPr lang="en-US" sz="2800" dirty="0"/>
          </a:p>
        </p:txBody>
      </p:sp>
      <p:sp>
        <p:nvSpPr>
          <p:cNvPr id="3" name="Content Placeholder 2"/>
          <p:cNvSpPr>
            <a:spLocks noGrp="1"/>
          </p:cNvSpPr>
          <p:nvPr>
            <p:ph idx="1"/>
          </p:nvPr>
        </p:nvSpPr>
        <p:spPr>
          <a:xfrm>
            <a:off x="169334" y="1097731"/>
            <a:ext cx="4684888" cy="5449824"/>
          </a:xfrm>
        </p:spPr>
        <p:txBody>
          <a:bodyPr/>
          <a:lstStyle/>
          <a:p>
            <a:pPr>
              <a:spcAft>
                <a:spcPts val="1200"/>
              </a:spcAft>
              <a:buClr>
                <a:srgbClr val="E26B0A"/>
              </a:buClr>
              <a:buFont typeface="Arial" panose="020B0604020202020204" pitchFamily="34" charset="0"/>
              <a:buChar char="•"/>
            </a:pPr>
            <a:r>
              <a:rPr lang="en-US" sz="1800" b="1" dirty="0">
                <a:latin typeface="Calibri" pitchFamily="34" charset="0"/>
              </a:rPr>
              <a:t>Candidate ovarian cancer biomarkers </a:t>
            </a:r>
            <a:r>
              <a:rPr lang="en-US" sz="1800" dirty="0">
                <a:latin typeface="Calibri" pitchFamily="34" charset="0"/>
              </a:rPr>
              <a:t>representing consensus of the ovarian cancer BDLs</a:t>
            </a:r>
            <a:endParaRPr lang="en-US" sz="1800" b="1" dirty="0">
              <a:latin typeface="Calibri" pitchFamily="34" charset="0"/>
            </a:endParaRPr>
          </a:p>
          <a:p>
            <a:pPr>
              <a:spcAft>
                <a:spcPts val="1200"/>
              </a:spcAft>
              <a:buClr>
                <a:srgbClr val="E26B0A"/>
              </a:buClr>
              <a:buFont typeface="Arial" panose="020B0604020202020204" pitchFamily="34" charset="0"/>
              <a:buChar char="•"/>
            </a:pPr>
            <a:r>
              <a:rPr lang="en-US" sz="1800" b="1" dirty="0">
                <a:latin typeface="Calibri" pitchFamily="34" charset="0"/>
              </a:rPr>
              <a:t>Assay development</a:t>
            </a:r>
          </a:p>
          <a:p>
            <a:pPr lvl="1">
              <a:spcBef>
                <a:spcPts val="0"/>
              </a:spcBef>
              <a:spcAft>
                <a:spcPts val="1200"/>
              </a:spcAft>
              <a:buClr>
                <a:srgbClr val="E26B0A"/>
              </a:buClr>
              <a:buFont typeface="Arial" panose="020B0604020202020204" pitchFamily="34" charset="0"/>
              <a:buChar char="•"/>
            </a:pPr>
            <a:r>
              <a:rPr lang="en-US" sz="1600" dirty="0">
                <a:latin typeface="Calibri" pitchFamily="34" charset="0"/>
              </a:rPr>
              <a:t>PNNL  developed multiplexed SRM assays for candidates lacking antibodies</a:t>
            </a:r>
          </a:p>
          <a:p>
            <a:pPr>
              <a:spcAft>
                <a:spcPts val="1200"/>
              </a:spcAft>
              <a:buClr>
                <a:srgbClr val="E26B0A"/>
              </a:buClr>
              <a:buFont typeface="Arial" panose="020B0604020202020204" pitchFamily="34" charset="0"/>
              <a:buChar char="•"/>
            </a:pPr>
            <a:r>
              <a:rPr lang="en-US" sz="1800" b="1" dirty="0">
                <a:latin typeface="Calibri" pitchFamily="34" charset="0"/>
              </a:rPr>
              <a:t>SRM assays validated on EDRN Serum Set</a:t>
            </a:r>
          </a:p>
          <a:p>
            <a:pPr lvl="1">
              <a:spcBef>
                <a:spcPts val="0"/>
              </a:spcBef>
              <a:spcAft>
                <a:spcPts val="600"/>
              </a:spcAft>
              <a:buClr>
                <a:srgbClr val="E26B0A"/>
              </a:buClr>
              <a:buFont typeface="Arial" panose="020B0604020202020204" pitchFamily="34" charset="0"/>
              <a:buChar char="•"/>
            </a:pPr>
            <a:r>
              <a:rPr lang="en-US" sz="1600" dirty="0">
                <a:latin typeface="Calibri" pitchFamily="34" charset="0"/>
              </a:rPr>
              <a:t>32 candidates validated by LC-SRM and 29 candidates by PRISM-SRM</a:t>
            </a:r>
          </a:p>
          <a:p>
            <a:pPr lvl="1">
              <a:spcBef>
                <a:spcPts val="0"/>
              </a:spcBef>
              <a:spcAft>
                <a:spcPts val="600"/>
              </a:spcAft>
              <a:buClr>
                <a:srgbClr val="E26B0A"/>
              </a:buClr>
              <a:buFont typeface="Arial" panose="020B0604020202020204" pitchFamily="34" charset="0"/>
              <a:buChar char="•"/>
            </a:pPr>
            <a:r>
              <a:rPr lang="en-US" sz="1600" dirty="0">
                <a:latin typeface="Calibri" pitchFamily="34" charset="0"/>
              </a:rPr>
              <a:t>50 ovarian cancer cases and 50 matched controls</a:t>
            </a:r>
          </a:p>
          <a:p>
            <a:pPr lvl="1">
              <a:spcBef>
                <a:spcPts val="0"/>
              </a:spcBef>
              <a:spcAft>
                <a:spcPts val="1200"/>
              </a:spcAft>
              <a:buClr>
                <a:srgbClr val="E26B0A"/>
              </a:buClr>
              <a:buFont typeface="Arial" panose="020B0604020202020204" pitchFamily="34" charset="0"/>
              <a:buChar char="•"/>
            </a:pPr>
            <a:r>
              <a:rPr lang="en-US" sz="1600" dirty="0">
                <a:latin typeface="Calibri" pitchFamily="34" charset="0"/>
              </a:rPr>
              <a:t>Determined sensitivity at 98% specificity</a:t>
            </a:r>
          </a:p>
          <a:p>
            <a:pPr>
              <a:spcAft>
                <a:spcPts val="1200"/>
              </a:spcAft>
              <a:buClr>
                <a:srgbClr val="E26B0A"/>
              </a:buClr>
              <a:buFont typeface="Arial" panose="020B0604020202020204" pitchFamily="34" charset="0"/>
              <a:buChar char="•"/>
            </a:pPr>
            <a:r>
              <a:rPr lang="en-US" sz="1800" b="1" dirty="0">
                <a:latin typeface="Calibri" pitchFamily="34" charset="0"/>
              </a:rPr>
              <a:t>A final set of 8 promising protein biomarker candidates submitted for </a:t>
            </a:r>
            <a:r>
              <a:rPr lang="en-US" sz="1800" b="1" dirty="0" err="1">
                <a:latin typeface="Calibri" pitchFamily="34" charset="0"/>
              </a:rPr>
              <a:t>Luminex</a:t>
            </a:r>
            <a:r>
              <a:rPr lang="en-US" sz="1800" b="1" dirty="0">
                <a:latin typeface="Calibri" pitchFamily="34" charset="0"/>
              </a:rPr>
              <a:t> analysis at JHU</a:t>
            </a:r>
          </a:p>
        </p:txBody>
      </p:sp>
      <p:sp>
        <p:nvSpPr>
          <p:cNvPr id="4" name="Rectangle 3"/>
          <p:cNvSpPr/>
          <p:nvPr/>
        </p:nvSpPr>
        <p:spPr>
          <a:xfrm>
            <a:off x="2183039" y="5774000"/>
            <a:ext cx="986521" cy="954107"/>
          </a:xfrm>
          <a:prstGeom prst="rect">
            <a:avLst/>
          </a:prstGeom>
        </p:spPr>
        <p:txBody>
          <a:bodyPr wrap="square" numCol="1">
            <a:spAutoFit/>
          </a:bodyPr>
          <a:lstStyle/>
          <a:p>
            <a:r>
              <a:rPr lang="en-US" sz="1400" dirty="0">
                <a:latin typeface="Calibri" panose="020F0502020204030204" pitchFamily="34" charset="0"/>
              </a:rPr>
              <a:t>K1C19</a:t>
            </a:r>
          </a:p>
          <a:p>
            <a:r>
              <a:rPr lang="en-US" sz="1400" dirty="0">
                <a:latin typeface="Calibri" panose="020F0502020204030204" pitchFamily="34" charset="0"/>
              </a:rPr>
              <a:t>WFDC2</a:t>
            </a:r>
          </a:p>
          <a:p>
            <a:r>
              <a:rPr lang="en-US" sz="1400" dirty="0">
                <a:latin typeface="Calibri" panose="020F0502020204030204" pitchFamily="34" charset="0"/>
              </a:rPr>
              <a:t>MUC16</a:t>
            </a:r>
          </a:p>
          <a:p>
            <a:r>
              <a:rPr lang="en-US" sz="1400" dirty="0">
                <a:latin typeface="Calibri" panose="020F0502020204030204" pitchFamily="34" charset="0"/>
              </a:rPr>
              <a:t>A2GL</a:t>
            </a:r>
          </a:p>
        </p:txBody>
      </p:sp>
      <p:sp>
        <p:nvSpPr>
          <p:cNvPr id="6" name="Rectangle 5"/>
          <p:cNvSpPr/>
          <p:nvPr/>
        </p:nvSpPr>
        <p:spPr>
          <a:xfrm>
            <a:off x="3157098" y="5767791"/>
            <a:ext cx="1040999" cy="954107"/>
          </a:xfrm>
          <a:prstGeom prst="rect">
            <a:avLst/>
          </a:prstGeom>
        </p:spPr>
        <p:txBody>
          <a:bodyPr wrap="square">
            <a:spAutoFit/>
          </a:bodyPr>
          <a:lstStyle/>
          <a:p>
            <a:r>
              <a:rPr lang="en-US" sz="1400" dirty="0">
                <a:latin typeface="Calibri" panose="020F0502020204030204" pitchFamily="34" charset="0"/>
              </a:rPr>
              <a:t>CBPA4</a:t>
            </a:r>
          </a:p>
          <a:p>
            <a:r>
              <a:rPr lang="en-US" sz="1400" dirty="0">
                <a:latin typeface="Calibri" panose="020F0502020204030204" pitchFamily="34" charset="0"/>
              </a:rPr>
              <a:t>SPON1</a:t>
            </a:r>
          </a:p>
          <a:p>
            <a:r>
              <a:rPr lang="en-US" sz="1400" dirty="0">
                <a:latin typeface="Calibri" panose="020F0502020204030204" pitchFamily="34" charset="0"/>
              </a:rPr>
              <a:t>FOLR1</a:t>
            </a:r>
          </a:p>
          <a:p>
            <a:r>
              <a:rPr lang="en-US" sz="1400" dirty="0">
                <a:latin typeface="Calibri" panose="020F0502020204030204" pitchFamily="34" charset="0"/>
              </a:rPr>
              <a:t>K2C8</a:t>
            </a:r>
          </a:p>
        </p:txBody>
      </p:sp>
      <p:pic>
        <p:nvPicPr>
          <p:cNvPr id="8" name="Picture 7"/>
          <p:cNvPicPr>
            <a:picLocks noChangeAspect="1"/>
          </p:cNvPicPr>
          <p:nvPr/>
        </p:nvPicPr>
        <p:blipFill rotWithShape="1">
          <a:blip r:embed="rId2"/>
          <a:srcRect b="8418"/>
          <a:stretch/>
        </p:blipFill>
        <p:spPr>
          <a:xfrm>
            <a:off x="4908196" y="1190980"/>
            <a:ext cx="4210050" cy="5181595"/>
          </a:xfrm>
          <a:prstGeom prst="rect">
            <a:avLst/>
          </a:prstGeom>
        </p:spPr>
      </p:pic>
    </p:spTree>
    <p:extLst>
      <p:ext uri="{BB962C8B-B14F-4D97-AF65-F5344CB8AC3E}">
        <p14:creationId xmlns:p14="http://schemas.microsoft.com/office/powerpoint/2010/main" val="417876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74663" y="138154"/>
            <a:ext cx="8204200" cy="457200"/>
          </a:xfrm>
        </p:spPr>
        <p:txBody>
          <a:bodyPr/>
          <a:lstStyle/>
          <a:p>
            <a:r>
              <a:rPr lang="en-US" sz="2800" dirty="0">
                <a:latin typeface="Calibri" charset="0"/>
              </a:rPr>
              <a:t>Candidate Biomarker Performance:</a:t>
            </a:r>
            <a:br>
              <a:rPr lang="en-US" sz="2800" dirty="0">
                <a:latin typeface="Calibri" charset="0"/>
              </a:rPr>
            </a:br>
            <a:r>
              <a:rPr lang="en-US" sz="2800" dirty="0">
                <a:latin typeface="Calibri" charset="0"/>
              </a:rPr>
              <a:t>Serous Ovarian Cancer vs. Benign Serous Disease </a:t>
            </a:r>
          </a:p>
        </p:txBody>
      </p:sp>
      <p:sp>
        <p:nvSpPr>
          <p:cNvPr id="2" name="Content Placeholder 1">
            <a:extLst>
              <a:ext uri="{FF2B5EF4-FFF2-40B4-BE49-F238E27FC236}">
                <a16:creationId xmlns:a16="http://schemas.microsoft.com/office/drawing/2014/main" id="{2022BD41-562E-5B4F-A6BA-1A6C3469A6E5}"/>
              </a:ext>
            </a:extLst>
          </p:cNvPr>
          <p:cNvSpPr>
            <a:spLocks noGrp="1"/>
          </p:cNvSpPr>
          <p:nvPr>
            <p:ph idx="1"/>
          </p:nvPr>
        </p:nvSpPr>
        <p:spPr/>
        <p:txBody>
          <a:bodyPr/>
          <a:lstStyle/>
          <a:p>
            <a:endParaRPr lang="en-US"/>
          </a:p>
        </p:txBody>
      </p:sp>
      <p:sp>
        <p:nvSpPr>
          <p:cNvPr id="38914" name="Slide Number Placeholder 3"/>
          <p:cNvSpPr>
            <a:spLocks noGrp="1"/>
          </p:cNvSpPr>
          <p:nvPr>
            <p:ph type="sldNum" sz="quarter" idx="4294967295"/>
          </p:nvPr>
        </p:nvSpPr>
        <p:spPr bwMode="auto">
          <a:xfrm>
            <a:off x="0" y="6483350"/>
            <a:ext cx="509588"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fld id="{BAA96496-B88D-2A46-ACEE-D65B8E017E4B}" type="slidenum">
              <a:rPr lang="en-US" sz="1200">
                <a:solidFill>
                  <a:srgbClr val="898989"/>
                </a:solidFill>
                <a:latin typeface="Calibri" charset="0"/>
              </a:rPr>
              <a:pPr algn="l" eaLnBrk="1" hangingPunct="1"/>
              <a:t>13</a:t>
            </a:fld>
            <a:endParaRPr lang="en-US" sz="1200">
              <a:solidFill>
                <a:srgbClr val="898989"/>
              </a:solidFill>
              <a:latin typeface="Calibri" charset="0"/>
            </a:endParaRPr>
          </a:p>
        </p:txBody>
      </p:sp>
      <p:pic>
        <p:nvPicPr>
          <p:cNvPr id="5" name="Picture 4"/>
          <p:cNvPicPr>
            <a:picLocks noChangeAspect="1"/>
          </p:cNvPicPr>
          <p:nvPr/>
        </p:nvPicPr>
        <p:blipFill>
          <a:blip r:embed="rId3"/>
          <a:stretch>
            <a:fillRect/>
          </a:stretch>
        </p:blipFill>
        <p:spPr>
          <a:xfrm>
            <a:off x="0" y="1021080"/>
            <a:ext cx="9144000" cy="5875183"/>
          </a:xfrm>
          <a:prstGeom prst="rect">
            <a:avLst/>
          </a:prstGeom>
        </p:spPr>
      </p:pic>
      <p:sp>
        <p:nvSpPr>
          <p:cNvPr id="6" name="Frame 5"/>
          <p:cNvSpPr/>
          <p:nvPr/>
        </p:nvSpPr>
        <p:spPr>
          <a:xfrm>
            <a:off x="583945" y="1024468"/>
            <a:ext cx="1431121" cy="2954866"/>
          </a:xfrm>
          <a:prstGeom prst="frame">
            <a:avLst>
              <a:gd name="adj1" fmla="val 4626"/>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Frame 6"/>
          <p:cNvSpPr/>
          <p:nvPr/>
        </p:nvSpPr>
        <p:spPr>
          <a:xfrm>
            <a:off x="5172879" y="1024007"/>
            <a:ext cx="1558122" cy="2929926"/>
          </a:xfrm>
          <a:prstGeom prst="frame">
            <a:avLst>
              <a:gd name="adj1" fmla="val 4626"/>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7486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74663" y="16240"/>
            <a:ext cx="8204200" cy="457200"/>
          </a:xfrm>
        </p:spPr>
        <p:txBody>
          <a:bodyPr/>
          <a:lstStyle/>
          <a:p>
            <a:pPr>
              <a:lnSpc>
                <a:spcPct val="100000"/>
              </a:lnSpc>
            </a:pPr>
            <a:r>
              <a:rPr lang="en-US" sz="2800" dirty="0">
                <a:latin typeface="Calibri" panose="020F0502020204030204" pitchFamily="34" charset="0"/>
                <a:cs typeface="Calibri" panose="020F0502020204030204" pitchFamily="34" charset="0"/>
              </a:rPr>
              <a:t>Targeted Mass Spectrometry Can Identify Unique Molecular Events </a:t>
            </a:r>
            <a:endParaRPr lang="en-US" dirty="0">
              <a:latin typeface="Calibri" panose="020F0502020204030204" pitchFamily="34" charset="0"/>
              <a:ea typeface="MS PGothic" charset="0"/>
              <a:cs typeface="Calibri" panose="020F0502020204030204" pitchFamily="34" charset="0"/>
            </a:endParaRPr>
          </a:p>
        </p:txBody>
      </p:sp>
      <p:sp>
        <p:nvSpPr>
          <p:cNvPr id="3" name="Content Placeholder 2"/>
          <p:cNvSpPr>
            <a:spLocks noGrp="1"/>
          </p:cNvSpPr>
          <p:nvPr>
            <p:ph idx="1"/>
          </p:nvPr>
        </p:nvSpPr>
        <p:spPr>
          <a:xfrm>
            <a:off x="661851" y="1676400"/>
            <a:ext cx="5329646" cy="3575050"/>
          </a:xfrm>
        </p:spPr>
        <p:txBody>
          <a:bodyPr/>
          <a:lstStyle/>
          <a:p>
            <a:pPr marL="0" indent="0">
              <a:lnSpc>
                <a:spcPct val="100000"/>
              </a:lnSpc>
              <a:buFontTx/>
              <a:buNone/>
              <a:defRPr/>
            </a:pPr>
            <a:endParaRPr lang="en-US" sz="1800" dirty="0">
              <a:latin typeface="Calibri" panose="020F0502020204030204" pitchFamily="34" charset="0"/>
              <a:cs typeface="Calibri" panose="020F0502020204030204" pitchFamily="34" charset="0"/>
            </a:endParaRPr>
          </a:p>
          <a:p>
            <a:pPr>
              <a:buClr>
                <a:schemeClr val="tx2"/>
              </a:buClr>
              <a:defRPr/>
            </a:pPr>
            <a:r>
              <a:rPr lang="en-US" dirty="0">
                <a:solidFill>
                  <a:srgbClr val="1F497D"/>
                </a:solidFill>
                <a:latin typeface="Calibri" panose="020F0502020204030204" pitchFamily="34" charset="0"/>
                <a:cs typeface="Calibri" panose="020F0502020204030204" pitchFamily="34" charset="0"/>
              </a:rPr>
              <a:t>Distinguishing among PSA variants to improve performance</a:t>
            </a:r>
          </a:p>
          <a:p>
            <a:pPr lvl="1">
              <a:defRPr/>
            </a:pPr>
            <a:r>
              <a:rPr lang="en-US" sz="2400" dirty="0">
                <a:latin typeface="Calibri" panose="020F0502020204030204" pitchFamily="34" charset="0"/>
                <a:cs typeface="Calibri" panose="020F0502020204030204" pitchFamily="34" charset="0"/>
              </a:rPr>
              <a:t>Free versus bound PSA</a:t>
            </a:r>
          </a:p>
          <a:p>
            <a:pPr lvl="1">
              <a:defRPr/>
            </a:pPr>
            <a:r>
              <a:rPr lang="en-US" sz="2400" dirty="0">
                <a:latin typeface="Calibri" panose="020F0502020204030204" pitchFamily="34" charset="0"/>
                <a:cs typeface="Calibri" panose="020F0502020204030204" pitchFamily="34" charset="0"/>
              </a:rPr>
              <a:t>PSA processing variants</a:t>
            </a:r>
          </a:p>
          <a:p>
            <a:pPr>
              <a:defRPr/>
            </a:pPr>
            <a:r>
              <a:rPr lang="en-US" dirty="0">
                <a:solidFill>
                  <a:srgbClr val="1F497D"/>
                </a:solidFill>
                <a:latin typeface="Calibri" panose="020F0502020204030204" pitchFamily="34" charset="0"/>
                <a:cs typeface="Calibri" panose="020F0502020204030204" pitchFamily="34" charset="0"/>
              </a:rPr>
              <a:t>Identifying specific TMPRSS2:ERG fusions </a:t>
            </a:r>
          </a:p>
          <a:p>
            <a:pPr>
              <a:defRPr/>
            </a:pPr>
            <a:r>
              <a:rPr lang="en-US" dirty="0">
                <a:solidFill>
                  <a:schemeClr val="accent1">
                    <a:lumMod val="75000"/>
                  </a:schemeClr>
                </a:solidFill>
                <a:latin typeface="Calibri" panose="020F0502020204030204" pitchFamily="34" charset="0"/>
                <a:cs typeface="Calibri" panose="020F0502020204030204" pitchFamily="34" charset="0"/>
              </a:rPr>
              <a:t>Identifying driver mutations at the protein level</a:t>
            </a:r>
          </a:p>
          <a:p>
            <a:pPr marL="0" indent="0">
              <a:lnSpc>
                <a:spcPct val="100000"/>
              </a:lnSpc>
              <a:buFontTx/>
              <a:buNone/>
              <a:defRPr/>
            </a:pPr>
            <a:endParaRPr lang="en-US" dirty="0">
              <a:latin typeface="Calibri" panose="020F0502020204030204" pitchFamily="34" charset="0"/>
              <a:cs typeface="Calibri" panose="020F0502020204030204" pitchFamily="34" charset="0"/>
            </a:endParaRPr>
          </a:p>
        </p:txBody>
      </p:sp>
      <p:pic>
        <p:nvPicPr>
          <p:cNvPr id="44037" name="Picture 1" descr="Screen Shot 2015-08-16 at 12.12.49 PM.png"/>
          <p:cNvPicPr>
            <a:picLocks noChangeAspect="1"/>
          </p:cNvPicPr>
          <p:nvPr/>
        </p:nvPicPr>
        <p:blipFill rotWithShape="1">
          <a:blip r:embed="rId2">
            <a:extLst>
              <a:ext uri="{28A0092B-C50C-407E-A947-70E740481C1C}">
                <a14:useLocalDpi xmlns:a14="http://schemas.microsoft.com/office/drawing/2010/main" val="0"/>
              </a:ext>
            </a:extLst>
          </a:blip>
          <a:srcRect l="20343" t="2317" r="32114" b="9603"/>
          <a:stretch/>
        </p:blipFill>
        <p:spPr bwMode="auto">
          <a:xfrm>
            <a:off x="6211877" y="1968137"/>
            <a:ext cx="2641600" cy="3141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8" name="Picture 1" descr="Screen Shot 2016-08-24 at 5.53.0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6540" y="5835740"/>
            <a:ext cx="540226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663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6"/>
          <p:cNvSpPr>
            <a:spLocks noGrp="1"/>
          </p:cNvSpPr>
          <p:nvPr>
            <p:ph type="title"/>
          </p:nvPr>
        </p:nvSpPr>
        <p:spPr>
          <a:xfrm>
            <a:off x="474663" y="120821"/>
            <a:ext cx="7787888" cy="770628"/>
          </a:xfrm>
        </p:spPr>
        <p:txBody>
          <a:bodyPr anchor="t">
            <a:noAutofit/>
          </a:bodyPr>
          <a:lstStyle/>
          <a:p>
            <a:r>
              <a:rPr lang="en-US" sz="2800" dirty="0">
                <a:cs typeface="Calibri" pitchFamily="34" charset="0"/>
              </a:rPr>
              <a:t>Analysis of Serum Total and Free PSA Using Immunoaffinity Depletion Coupled to LC-SRM</a:t>
            </a:r>
            <a:endParaRPr lang="en-US" sz="2800" b="1" dirty="0">
              <a:latin typeface="Calibri" pitchFamily="34" charset="0"/>
              <a:cs typeface="Calibri" pitchFamily="34" charset="0"/>
            </a:endParaRPr>
          </a:p>
        </p:txBody>
      </p:sp>
      <p:sp>
        <p:nvSpPr>
          <p:cNvPr id="52" name="Rectangle 51"/>
          <p:cNvSpPr/>
          <p:nvPr/>
        </p:nvSpPr>
        <p:spPr>
          <a:xfrm>
            <a:off x="5616063" y="6362670"/>
            <a:ext cx="3472834" cy="307777"/>
          </a:xfrm>
          <a:prstGeom prst="rect">
            <a:avLst/>
          </a:prstGeom>
        </p:spPr>
        <p:txBody>
          <a:bodyPr wrap="square">
            <a:spAutoFit/>
          </a:bodyPr>
          <a:lstStyle/>
          <a:p>
            <a:r>
              <a:rPr lang="en-US" sz="1400" dirty="0">
                <a:latin typeface="Calibri" pitchFamily="34" charset="0"/>
                <a:cs typeface="Calibri" pitchFamily="34" charset="0"/>
              </a:rPr>
              <a:t>Liu et al. </a:t>
            </a:r>
            <a:r>
              <a:rPr lang="en-US" sz="1400" b="1" dirty="0">
                <a:latin typeface="Calibri" pitchFamily="34" charset="0"/>
                <a:cs typeface="Calibri" pitchFamily="34" charset="0"/>
              </a:rPr>
              <a:t>J Proteomics</a:t>
            </a:r>
            <a:r>
              <a:rPr lang="en-US" sz="1400" dirty="0">
                <a:latin typeface="Calibri" pitchFamily="34" charset="0"/>
                <a:cs typeface="Calibri" pitchFamily="34" charset="0"/>
              </a:rPr>
              <a:t>. 2012, 75,  4747-4757 </a:t>
            </a:r>
          </a:p>
        </p:txBody>
      </p:sp>
      <p:pic>
        <p:nvPicPr>
          <p:cNvPr id="3" name="Picture 2"/>
          <p:cNvPicPr>
            <a:picLocks noChangeAspect="1"/>
          </p:cNvPicPr>
          <p:nvPr/>
        </p:nvPicPr>
        <p:blipFill>
          <a:blip r:embed="rId2"/>
          <a:stretch>
            <a:fillRect/>
          </a:stretch>
        </p:blipFill>
        <p:spPr>
          <a:xfrm>
            <a:off x="187429" y="1546380"/>
            <a:ext cx="2291685" cy="2598950"/>
          </a:xfrm>
          <a:prstGeom prst="rect">
            <a:avLst/>
          </a:prstGeom>
        </p:spPr>
      </p:pic>
      <p:pic>
        <p:nvPicPr>
          <p:cNvPr id="4" name="Picture 3"/>
          <p:cNvPicPr>
            <a:picLocks noChangeAspect="1"/>
          </p:cNvPicPr>
          <p:nvPr/>
        </p:nvPicPr>
        <p:blipFill>
          <a:blip r:embed="rId3"/>
          <a:stretch>
            <a:fillRect/>
          </a:stretch>
        </p:blipFill>
        <p:spPr>
          <a:xfrm>
            <a:off x="2644428" y="1546380"/>
            <a:ext cx="2701371" cy="3098256"/>
          </a:xfrm>
          <a:prstGeom prst="rect">
            <a:avLst/>
          </a:prstGeom>
        </p:spPr>
      </p:pic>
      <p:graphicFrame>
        <p:nvGraphicFramePr>
          <p:cNvPr id="55" name="Chart 54"/>
          <p:cNvGraphicFramePr>
            <a:graphicFrameLocks/>
          </p:cNvGraphicFramePr>
          <p:nvPr>
            <p:extLst>
              <p:ext uri="{D42A27DB-BD31-4B8C-83A1-F6EECF244321}">
                <p14:modId xmlns:p14="http://schemas.microsoft.com/office/powerpoint/2010/main" val="337087902"/>
              </p:ext>
            </p:extLst>
          </p:nvPr>
        </p:nvGraphicFramePr>
        <p:xfrm>
          <a:off x="5511113" y="1449588"/>
          <a:ext cx="3369276" cy="3291840"/>
        </p:xfrm>
        <a:graphic>
          <a:graphicData uri="http://schemas.openxmlformats.org/drawingml/2006/chart">
            <c:chart xmlns:c="http://schemas.openxmlformats.org/drawingml/2006/chart" xmlns:r="http://schemas.openxmlformats.org/officeDocument/2006/relationships" r:id="rId4"/>
          </a:graphicData>
        </a:graphic>
      </p:graphicFrame>
      <p:sp>
        <p:nvSpPr>
          <p:cNvPr id="58" name="Rectangle 57"/>
          <p:cNvSpPr/>
          <p:nvPr/>
        </p:nvSpPr>
        <p:spPr>
          <a:xfrm>
            <a:off x="648096" y="4920521"/>
            <a:ext cx="7992252" cy="1631216"/>
          </a:xfrm>
          <a:prstGeom prst="rect">
            <a:avLst/>
          </a:prstGeom>
        </p:spPr>
        <p:txBody>
          <a:bodyPr wrap="square">
            <a:spAutoFit/>
          </a:bodyPr>
          <a:lstStyle/>
          <a:p>
            <a:pPr marL="342900" indent="-342900">
              <a:buFont typeface="Arial" pitchFamily="34" charset="0"/>
              <a:buChar char="•"/>
            </a:pPr>
            <a:r>
              <a:rPr lang="en-US" sz="2000" dirty="0">
                <a:latin typeface="Calibri" pitchFamily="34" charset="0"/>
                <a:cs typeface="Calibri" pitchFamily="34" charset="0"/>
              </a:rPr>
              <a:t>Low ng/mL levels were achieved for both total and free PSA analysis</a:t>
            </a:r>
          </a:p>
          <a:p>
            <a:pPr marL="342900" indent="-342900">
              <a:buFont typeface="Arial" pitchFamily="34" charset="0"/>
              <a:buChar char="•"/>
            </a:pPr>
            <a:r>
              <a:rPr lang="en-US" sz="2000" dirty="0">
                <a:latin typeface="Calibri" pitchFamily="34" charset="0"/>
                <a:cs typeface="Calibri" pitchFamily="34" charset="0"/>
              </a:rPr>
              <a:t>Good correlation of SRM and immunoassay results of total PSA measurements for a set of 33 blinded clinical serum samples</a:t>
            </a:r>
          </a:p>
          <a:p>
            <a:pPr marL="342900" indent="-342900">
              <a:buFont typeface="Arial" pitchFamily="34" charset="0"/>
              <a:buChar char="•"/>
            </a:pPr>
            <a:r>
              <a:rPr lang="en-US" sz="2000" dirty="0">
                <a:latin typeface="Calibri" pitchFamily="34" charset="0"/>
                <a:cs typeface="Calibri" pitchFamily="34" charset="0"/>
              </a:rPr>
              <a:t>PRISM SRM performed as well, in both sensitivity and accuracy, as a CLIA-approved ELISA for PSA</a:t>
            </a:r>
          </a:p>
        </p:txBody>
      </p:sp>
    </p:spTree>
    <p:extLst>
      <p:ext uri="{BB962C8B-B14F-4D97-AF65-F5344CB8AC3E}">
        <p14:creationId xmlns:p14="http://schemas.microsoft.com/office/powerpoint/2010/main" val="2135236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7300297" y="1422402"/>
            <a:ext cx="1567478" cy="2518269"/>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7270490" y="4034284"/>
            <a:ext cx="1607282" cy="2518269"/>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5576239" y="4025087"/>
            <a:ext cx="1672285" cy="2527467"/>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a:off x="3969459" y="1420129"/>
            <a:ext cx="1618977" cy="2527467"/>
          </a:xfrm>
          <a:prstGeom prst="rect">
            <a:avLst/>
          </a:prstGeom>
          <a:noFill/>
          <a:ln w="9525">
            <a:noFill/>
            <a:miter lim="800000"/>
            <a:headEnd/>
            <a:tailEnd/>
          </a:ln>
        </p:spPr>
      </p:pic>
      <p:pic>
        <p:nvPicPr>
          <p:cNvPr id="10" name="Picture 3"/>
          <p:cNvPicPr>
            <a:picLocks noChangeAspect="1" noChangeArrowheads="1"/>
          </p:cNvPicPr>
          <p:nvPr/>
        </p:nvPicPr>
        <p:blipFill>
          <a:blip r:embed="rId7" cstate="print"/>
          <a:srcRect/>
          <a:stretch>
            <a:fillRect/>
          </a:stretch>
        </p:blipFill>
        <p:spPr bwMode="auto">
          <a:xfrm>
            <a:off x="3974951" y="4025083"/>
            <a:ext cx="1618977" cy="2527467"/>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2325332" y="1437260"/>
            <a:ext cx="1604962" cy="2505588"/>
          </a:xfrm>
          <a:prstGeom prst="rect">
            <a:avLst/>
          </a:prstGeom>
          <a:noFill/>
          <a:ln w="9525">
            <a:noFill/>
            <a:miter lim="800000"/>
            <a:headEnd/>
            <a:tailEnd/>
          </a:ln>
        </p:spPr>
      </p:pic>
      <p:pic>
        <p:nvPicPr>
          <p:cNvPr id="12" name="Picture 3"/>
          <p:cNvPicPr>
            <a:picLocks noChangeAspect="1" noChangeArrowheads="1"/>
          </p:cNvPicPr>
          <p:nvPr/>
        </p:nvPicPr>
        <p:blipFill>
          <a:blip r:embed="rId9" cstate="print"/>
          <a:srcRect/>
          <a:stretch>
            <a:fillRect/>
          </a:stretch>
        </p:blipFill>
        <p:spPr bwMode="auto">
          <a:xfrm>
            <a:off x="2276697" y="4036212"/>
            <a:ext cx="1676178" cy="2505588"/>
          </a:xfrm>
          <a:prstGeom prst="rect">
            <a:avLst/>
          </a:prstGeom>
          <a:noFill/>
          <a:ln w="9525">
            <a:noFill/>
            <a:miter lim="800000"/>
            <a:headEnd/>
            <a:tailEnd/>
          </a:ln>
        </p:spPr>
      </p:pic>
      <p:pic>
        <p:nvPicPr>
          <p:cNvPr id="13" name="Picture 2"/>
          <p:cNvPicPr>
            <a:picLocks noChangeAspect="1" noChangeArrowheads="1"/>
          </p:cNvPicPr>
          <p:nvPr/>
        </p:nvPicPr>
        <p:blipFill>
          <a:blip r:embed="rId10" cstate="print"/>
          <a:srcRect/>
          <a:stretch>
            <a:fillRect/>
          </a:stretch>
        </p:blipFill>
        <p:spPr bwMode="auto">
          <a:xfrm>
            <a:off x="710567" y="1440518"/>
            <a:ext cx="1604008" cy="2504100"/>
          </a:xfrm>
          <a:prstGeom prst="rect">
            <a:avLst/>
          </a:prstGeom>
          <a:noFill/>
          <a:ln w="9525">
            <a:noFill/>
            <a:miter lim="800000"/>
            <a:headEnd/>
            <a:tailEnd/>
          </a:ln>
        </p:spPr>
      </p:pic>
      <p:pic>
        <p:nvPicPr>
          <p:cNvPr id="14" name="Picture 3"/>
          <p:cNvPicPr>
            <a:picLocks noChangeAspect="1" noChangeArrowheads="1"/>
          </p:cNvPicPr>
          <p:nvPr/>
        </p:nvPicPr>
        <p:blipFill>
          <a:blip r:embed="rId11" cstate="print"/>
          <a:srcRect/>
          <a:stretch>
            <a:fillRect/>
          </a:stretch>
        </p:blipFill>
        <p:spPr bwMode="auto">
          <a:xfrm>
            <a:off x="740319" y="4048446"/>
            <a:ext cx="1604008" cy="2504100"/>
          </a:xfrm>
          <a:prstGeom prst="rect">
            <a:avLst/>
          </a:prstGeom>
          <a:noFill/>
          <a:ln w="9525">
            <a:noFill/>
            <a:miter lim="800000"/>
            <a:headEnd/>
            <a:tailEnd/>
          </a:ln>
        </p:spPr>
      </p:pic>
      <p:sp>
        <p:nvSpPr>
          <p:cNvPr id="21" name="TextBox 20"/>
          <p:cNvSpPr txBox="1"/>
          <p:nvPr/>
        </p:nvSpPr>
        <p:spPr>
          <a:xfrm rot="-5400000">
            <a:off x="-155938" y="2499211"/>
            <a:ext cx="1252416" cy="400110"/>
          </a:xfrm>
          <a:prstGeom prst="rect">
            <a:avLst/>
          </a:prstGeom>
          <a:noFill/>
        </p:spPr>
        <p:txBody>
          <a:bodyPr wrap="none" rtlCol="0">
            <a:spAutoFit/>
          </a:bodyPr>
          <a:lstStyle/>
          <a:p>
            <a:r>
              <a:rPr lang="en-US" sz="2000" b="1" dirty="0">
                <a:latin typeface="Calibri" panose="020F0502020204030204" pitchFamily="34" charset="0"/>
              </a:rPr>
              <a:t>Heavy (IS)</a:t>
            </a:r>
          </a:p>
        </p:txBody>
      </p:sp>
      <p:sp>
        <p:nvSpPr>
          <p:cNvPr id="22" name="TextBox 21"/>
          <p:cNvSpPr txBox="1"/>
          <p:nvPr/>
        </p:nvSpPr>
        <p:spPr>
          <a:xfrm rot="-5400000">
            <a:off x="119436" y="5134855"/>
            <a:ext cx="701667" cy="400110"/>
          </a:xfrm>
          <a:prstGeom prst="rect">
            <a:avLst/>
          </a:prstGeom>
          <a:noFill/>
        </p:spPr>
        <p:txBody>
          <a:bodyPr wrap="none" rtlCol="0">
            <a:spAutoFit/>
          </a:bodyPr>
          <a:lstStyle/>
          <a:p>
            <a:r>
              <a:rPr lang="en-US" sz="2000" b="1" dirty="0">
                <a:latin typeface="Calibri" panose="020F0502020204030204" pitchFamily="34" charset="0"/>
              </a:rPr>
              <a:t>Light</a:t>
            </a:r>
          </a:p>
        </p:txBody>
      </p:sp>
      <p:sp>
        <p:nvSpPr>
          <p:cNvPr id="31" name="TextBox 30"/>
          <p:cNvSpPr txBox="1"/>
          <p:nvPr/>
        </p:nvSpPr>
        <p:spPr>
          <a:xfrm>
            <a:off x="1181100" y="981075"/>
            <a:ext cx="553741" cy="369332"/>
          </a:xfrm>
          <a:prstGeom prst="rect">
            <a:avLst/>
          </a:prstGeom>
          <a:noFill/>
        </p:spPr>
        <p:txBody>
          <a:bodyPr wrap="none" rtlCol="0">
            <a:spAutoFit/>
          </a:bodyPr>
          <a:lstStyle/>
          <a:p>
            <a:r>
              <a:rPr lang="en-US" b="1" dirty="0">
                <a:latin typeface="Calibri" panose="020F0502020204030204" pitchFamily="34" charset="0"/>
              </a:rPr>
              <a:t>PSA</a:t>
            </a:r>
          </a:p>
        </p:txBody>
      </p:sp>
      <p:sp>
        <p:nvSpPr>
          <p:cNvPr id="32" name="TextBox 31"/>
          <p:cNvSpPr txBox="1"/>
          <p:nvPr/>
        </p:nvSpPr>
        <p:spPr>
          <a:xfrm>
            <a:off x="2428008" y="990600"/>
            <a:ext cx="1264257" cy="369332"/>
          </a:xfrm>
          <a:prstGeom prst="rect">
            <a:avLst/>
          </a:prstGeom>
          <a:noFill/>
        </p:spPr>
        <p:txBody>
          <a:bodyPr wrap="none" rtlCol="0">
            <a:spAutoFit/>
          </a:bodyPr>
          <a:lstStyle/>
          <a:p>
            <a:r>
              <a:rPr lang="en-US" b="1" dirty="0">
                <a:latin typeface="Calibri" panose="020F0502020204030204" pitchFamily="34" charset="0"/>
              </a:rPr>
              <a:t>(-2) proPSA</a:t>
            </a:r>
          </a:p>
        </p:txBody>
      </p:sp>
      <p:sp>
        <p:nvSpPr>
          <p:cNvPr id="35" name="TextBox 34"/>
          <p:cNvSpPr txBox="1"/>
          <p:nvPr/>
        </p:nvSpPr>
        <p:spPr>
          <a:xfrm>
            <a:off x="4067175" y="990600"/>
            <a:ext cx="1264257" cy="369332"/>
          </a:xfrm>
          <a:prstGeom prst="rect">
            <a:avLst/>
          </a:prstGeom>
          <a:noFill/>
        </p:spPr>
        <p:txBody>
          <a:bodyPr wrap="none" rtlCol="0">
            <a:spAutoFit/>
          </a:bodyPr>
          <a:lstStyle/>
          <a:p>
            <a:r>
              <a:rPr lang="en-US" b="1" dirty="0">
                <a:latin typeface="Calibri" panose="020F0502020204030204" pitchFamily="34" charset="0"/>
              </a:rPr>
              <a:t>(-4) proPSA</a:t>
            </a:r>
          </a:p>
        </p:txBody>
      </p:sp>
      <p:sp>
        <p:nvSpPr>
          <p:cNvPr id="36" name="TextBox 35"/>
          <p:cNvSpPr txBox="1"/>
          <p:nvPr/>
        </p:nvSpPr>
        <p:spPr>
          <a:xfrm>
            <a:off x="5705475" y="990600"/>
            <a:ext cx="1264257" cy="369332"/>
          </a:xfrm>
          <a:prstGeom prst="rect">
            <a:avLst/>
          </a:prstGeom>
          <a:noFill/>
        </p:spPr>
        <p:txBody>
          <a:bodyPr wrap="none" rtlCol="0">
            <a:spAutoFit/>
          </a:bodyPr>
          <a:lstStyle/>
          <a:p>
            <a:r>
              <a:rPr lang="en-US" b="1" dirty="0">
                <a:latin typeface="Calibri" panose="020F0502020204030204" pitchFamily="34" charset="0"/>
              </a:rPr>
              <a:t>(-5) proPSA</a:t>
            </a:r>
          </a:p>
        </p:txBody>
      </p:sp>
      <p:sp>
        <p:nvSpPr>
          <p:cNvPr id="37" name="TextBox 36"/>
          <p:cNvSpPr txBox="1"/>
          <p:nvPr/>
        </p:nvSpPr>
        <p:spPr>
          <a:xfrm>
            <a:off x="7458075" y="990600"/>
            <a:ext cx="1264257" cy="369332"/>
          </a:xfrm>
          <a:prstGeom prst="rect">
            <a:avLst/>
          </a:prstGeom>
          <a:noFill/>
        </p:spPr>
        <p:txBody>
          <a:bodyPr wrap="none" rtlCol="0">
            <a:spAutoFit/>
          </a:bodyPr>
          <a:lstStyle/>
          <a:p>
            <a:r>
              <a:rPr lang="en-US" b="1" dirty="0">
                <a:latin typeface="Calibri" panose="020F0502020204030204" pitchFamily="34" charset="0"/>
              </a:rPr>
              <a:t>(-7) proPSA</a:t>
            </a:r>
          </a:p>
        </p:txBody>
      </p:sp>
      <p:sp>
        <p:nvSpPr>
          <p:cNvPr id="2" name="Title 1"/>
          <p:cNvSpPr>
            <a:spLocks noGrp="1"/>
          </p:cNvSpPr>
          <p:nvPr>
            <p:ph type="title"/>
          </p:nvPr>
        </p:nvSpPr>
        <p:spPr>
          <a:xfrm>
            <a:off x="475489" y="129756"/>
            <a:ext cx="7437942" cy="752856"/>
          </a:xfrm>
        </p:spPr>
        <p:txBody>
          <a:bodyPr/>
          <a:lstStyle/>
          <a:p>
            <a:r>
              <a:rPr lang="en-US" sz="2800" dirty="0">
                <a:latin typeface="Calibri" panose="020F0502020204030204" pitchFamily="34" charset="0"/>
              </a:rPr>
              <a:t>Simultaneous </a:t>
            </a:r>
            <a:r>
              <a:rPr lang="en-US" sz="2800" dirty="0"/>
              <a:t>Q</a:t>
            </a:r>
            <a:r>
              <a:rPr lang="en-US" sz="2800" dirty="0">
                <a:latin typeface="Calibri" panose="020F0502020204030204" pitchFamily="34" charset="0"/>
              </a:rPr>
              <a:t>uantification of proPSA Isoforms in Prostate </a:t>
            </a:r>
            <a:r>
              <a:rPr lang="en-US" sz="2800" dirty="0"/>
              <a:t>P</a:t>
            </a:r>
            <a:r>
              <a:rPr lang="en-US" sz="2800" dirty="0">
                <a:latin typeface="Calibri" panose="020F0502020204030204" pitchFamily="34" charset="0"/>
              </a:rPr>
              <a:t>atient </a:t>
            </a:r>
            <a:r>
              <a:rPr lang="en-US" sz="2800" dirty="0"/>
              <a:t>U</a:t>
            </a:r>
            <a:r>
              <a:rPr lang="en-US" sz="2800" dirty="0">
                <a:latin typeface="Calibri" panose="020F0502020204030204" pitchFamily="34" charset="0"/>
              </a:rPr>
              <a:t>rine Using LG-SRM</a:t>
            </a:r>
          </a:p>
        </p:txBody>
      </p:sp>
      <p:sp>
        <p:nvSpPr>
          <p:cNvPr id="20" name="TextBox 19"/>
          <p:cNvSpPr txBox="1"/>
          <p:nvPr/>
        </p:nvSpPr>
        <p:spPr>
          <a:xfrm>
            <a:off x="6821774" y="6518966"/>
            <a:ext cx="2324547" cy="307777"/>
          </a:xfrm>
          <a:prstGeom prst="rect">
            <a:avLst/>
          </a:prstGeom>
          <a:noFill/>
        </p:spPr>
        <p:txBody>
          <a:bodyPr wrap="none" rtlCol="0">
            <a:spAutoFit/>
          </a:bodyPr>
          <a:lstStyle/>
          <a:p>
            <a:pPr algn="r"/>
            <a:r>
              <a:rPr lang="en-US" sz="1400" dirty="0">
                <a:latin typeface="Calibri Light" panose="020F0302020204030204" pitchFamily="34" charset="0"/>
              </a:rPr>
              <a:t>Shi et al., unpublished results</a:t>
            </a:r>
          </a:p>
        </p:txBody>
      </p:sp>
      <p:pic>
        <p:nvPicPr>
          <p:cNvPr id="23" name="Picture 2"/>
          <p:cNvPicPr>
            <a:picLocks noChangeAspect="1" noChangeArrowheads="1"/>
          </p:cNvPicPr>
          <p:nvPr/>
        </p:nvPicPr>
        <p:blipFill>
          <a:blip r:embed="rId12" cstate="print"/>
          <a:srcRect/>
          <a:stretch>
            <a:fillRect/>
          </a:stretch>
        </p:blipFill>
        <p:spPr bwMode="auto">
          <a:xfrm>
            <a:off x="5629841" y="1416974"/>
            <a:ext cx="1618976" cy="2527467"/>
          </a:xfrm>
          <a:prstGeom prst="rect">
            <a:avLst/>
          </a:prstGeom>
          <a:noFill/>
          <a:ln w="9525">
            <a:noFill/>
            <a:miter lim="800000"/>
            <a:headEnd/>
            <a:tailEnd/>
          </a:ln>
        </p:spPr>
      </p:pic>
    </p:spTree>
    <p:extLst>
      <p:ext uri="{BB962C8B-B14F-4D97-AF65-F5344CB8AC3E}">
        <p14:creationId xmlns:p14="http://schemas.microsoft.com/office/powerpoint/2010/main" val="1180764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23" y="173172"/>
            <a:ext cx="8204200" cy="680994"/>
          </a:xfrm>
        </p:spPr>
        <p:txBody>
          <a:bodyPr anchor="ctr">
            <a:noAutofit/>
          </a:bodyPr>
          <a:lstStyle/>
          <a:p>
            <a:pPr eaLnBrk="1" hangingPunct="1"/>
            <a:r>
              <a:rPr lang="en-US" sz="2800" b="1" dirty="0">
                <a:effectLst/>
                <a:latin typeface="Calibri" pitchFamily="34" charset="0"/>
              </a:rPr>
              <a:t>Identifying TMPRSS2:ERG fusions </a:t>
            </a:r>
            <a:r>
              <a:rPr lang="en-US" sz="2800" dirty="0">
                <a:latin typeface="Calibri" pitchFamily="34" charset="0"/>
              </a:rPr>
              <a:t>products</a:t>
            </a:r>
            <a:endParaRPr lang="en-US" sz="2800" b="1" dirty="0">
              <a:effectLst/>
              <a:latin typeface="Calibri" pitchFamily="34" charset="0"/>
            </a:endParaRPr>
          </a:p>
        </p:txBody>
      </p:sp>
      <p:pic>
        <p:nvPicPr>
          <p:cNvPr id="4710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0558" y="1818504"/>
            <a:ext cx="4724400" cy="402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8" name="TextBox 3"/>
          <p:cNvSpPr txBox="1">
            <a:spLocks noChangeArrowheads="1"/>
          </p:cNvSpPr>
          <p:nvPr/>
        </p:nvSpPr>
        <p:spPr bwMode="auto">
          <a:xfrm>
            <a:off x="4101945" y="1332125"/>
            <a:ext cx="44381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ea typeface="宋体" pitchFamily="2" charset="-122"/>
              </a:defRPr>
            </a:lvl1pPr>
            <a:lvl2pPr marL="742950" indent="-285750" algn="l" eaLnBrk="0" hangingPunct="0">
              <a:defRPr>
                <a:solidFill>
                  <a:schemeClr val="tx1"/>
                </a:solidFill>
                <a:latin typeface="Arial" pitchFamily="34" charset="0"/>
                <a:ea typeface="宋体" pitchFamily="2" charset="-122"/>
              </a:defRPr>
            </a:lvl2pPr>
            <a:lvl3pPr marL="1143000" indent="-228600" algn="l" eaLnBrk="0" hangingPunct="0">
              <a:defRPr>
                <a:solidFill>
                  <a:schemeClr val="tx1"/>
                </a:solidFill>
                <a:latin typeface="Arial" pitchFamily="34" charset="0"/>
                <a:ea typeface="宋体" pitchFamily="2" charset="-122"/>
              </a:defRPr>
            </a:lvl3pPr>
            <a:lvl4pPr marL="1600200" indent="-228600" algn="l" eaLnBrk="0" hangingPunct="0">
              <a:defRPr>
                <a:solidFill>
                  <a:schemeClr val="tx1"/>
                </a:solidFill>
                <a:latin typeface="Arial" pitchFamily="34" charset="0"/>
                <a:ea typeface="宋体" pitchFamily="2" charset="-122"/>
              </a:defRPr>
            </a:lvl4pPr>
            <a:lvl5pPr marL="2057400" indent="-228600" algn="l"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b="1" dirty="0">
                <a:latin typeface="Calibri" pitchFamily="34" charset="0"/>
              </a:rPr>
              <a:t>TMPRSS2:ERG fusion variants</a:t>
            </a:r>
          </a:p>
        </p:txBody>
      </p:sp>
      <p:sp>
        <p:nvSpPr>
          <p:cNvPr id="47109" name="TextBox 4"/>
          <p:cNvSpPr txBox="1">
            <a:spLocks noChangeArrowheads="1"/>
          </p:cNvSpPr>
          <p:nvPr/>
        </p:nvSpPr>
        <p:spPr bwMode="auto">
          <a:xfrm>
            <a:off x="352697" y="2093310"/>
            <a:ext cx="3381103"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lgn="l" eaLnBrk="0" hangingPunct="0">
              <a:defRPr>
                <a:solidFill>
                  <a:schemeClr val="tx1"/>
                </a:solidFill>
                <a:latin typeface="Arial" pitchFamily="34" charset="0"/>
                <a:ea typeface="宋体" pitchFamily="2" charset="-122"/>
              </a:defRPr>
            </a:lvl1pPr>
            <a:lvl2pPr marL="742950" indent="-285750" algn="l" eaLnBrk="0" hangingPunct="0">
              <a:defRPr>
                <a:solidFill>
                  <a:schemeClr val="tx1"/>
                </a:solidFill>
                <a:latin typeface="Arial" pitchFamily="34" charset="0"/>
                <a:ea typeface="宋体" pitchFamily="2" charset="-122"/>
              </a:defRPr>
            </a:lvl2pPr>
            <a:lvl3pPr marL="1143000" indent="-228600" algn="l" eaLnBrk="0" hangingPunct="0">
              <a:defRPr>
                <a:solidFill>
                  <a:schemeClr val="tx1"/>
                </a:solidFill>
                <a:latin typeface="Arial" pitchFamily="34" charset="0"/>
                <a:ea typeface="宋体" pitchFamily="2" charset="-122"/>
              </a:defRPr>
            </a:lvl3pPr>
            <a:lvl4pPr marL="1600200" indent="-228600" algn="l" eaLnBrk="0" hangingPunct="0">
              <a:defRPr>
                <a:solidFill>
                  <a:schemeClr val="tx1"/>
                </a:solidFill>
                <a:latin typeface="Arial" pitchFamily="34" charset="0"/>
                <a:ea typeface="宋体" pitchFamily="2" charset="-122"/>
              </a:defRPr>
            </a:lvl4pPr>
            <a:lvl5pPr marL="2057400" indent="-228600" algn="l"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Arial" pitchFamily="34" charset="0"/>
              <a:buChar char="•"/>
            </a:pPr>
            <a:r>
              <a:rPr lang="en-US" altLang="zh-CN" sz="2000" b="1" dirty="0">
                <a:latin typeface="Calibri" pitchFamily="34" charset="0"/>
              </a:rPr>
              <a:t>Occurs in ~45% of prostate cancers</a:t>
            </a:r>
          </a:p>
          <a:p>
            <a:pPr eaLnBrk="1" hangingPunct="1">
              <a:buFont typeface="Arial" pitchFamily="34" charset="0"/>
              <a:buChar char="•"/>
            </a:pPr>
            <a:endParaRPr lang="en-US" altLang="zh-CN" sz="2000" b="1" dirty="0">
              <a:latin typeface="Calibri" pitchFamily="34" charset="0"/>
            </a:endParaRPr>
          </a:p>
          <a:p>
            <a:pPr eaLnBrk="1" hangingPunct="1">
              <a:buFont typeface="Arial" pitchFamily="34" charset="0"/>
              <a:buChar char="•"/>
            </a:pPr>
            <a:r>
              <a:rPr lang="en-US" altLang="zh-CN" sz="2000" b="1" dirty="0">
                <a:latin typeface="Calibri" pitchFamily="34" charset="0"/>
                <a:cs typeface="Arial" pitchFamily="34" charset="0"/>
              </a:rPr>
              <a:t>~</a:t>
            </a:r>
            <a:r>
              <a:rPr lang="en-US" altLang="zh-CN" sz="2000" b="1" dirty="0">
                <a:latin typeface="Calibri" pitchFamily="34" charset="0"/>
              </a:rPr>
              <a:t>100% specificity for prostate cancer</a:t>
            </a:r>
          </a:p>
          <a:p>
            <a:pPr eaLnBrk="1" hangingPunct="1">
              <a:buFont typeface="Arial" pitchFamily="34" charset="0"/>
              <a:buChar char="•"/>
            </a:pPr>
            <a:endParaRPr lang="en-US" altLang="zh-CN" sz="2000" b="1" dirty="0">
              <a:latin typeface="Calibri" pitchFamily="34" charset="0"/>
            </a:endParaRPr>
          </a:p>
          <a:p>
            <a:pPr eaLnBrk="1" hangingPunct="1">
              <a:buFont typeface="Arial" pitchFamily="34" charset="0"/>
              <a:buChar char="•"/>
            </a:pPr>
            <a:r>
              <a:rPr lang="en-US" altLang="zh-CN" sz="2000" b="1" dirty="0">
                <a:latin typeface="Calibri" pitchFamily="34" charset="0"/>
              </a:rPr>
              <a:t>Current assays rely on PCR or FISH</a:t>
            </a:r>
          </a:p>
          <a:p>
            <a:pPr eaLnBrk="1" hangingPunct="1">
              <a:buFont typeface="Arial" pitchFamily="34" charset="0"/>
              <a:buChar char="•"/>
            </a:pPr>
            <a:endParaRPr lang="en-US" altLang="zh-CN" sz="2000" b="1" dirty="0">
              <a:latin typeface="Calibri" pitchFamily="34" charset="0"/>
            </a:endParaRPr>
          </a:p>
          <a:p>
            <a:pPr eaLnBrk="1" hangingPunct="1">
              <a:buFont typeface="Arial" pitchFamily="34" charset="0"/>
              <a:buChar char="•"/>
            </a:pPr>
            <a:r>
              <a:rPr lang="en-US" altLang="zh-CN" sz="2000" b="1" dirty="0">
                <a:latin typeface="Calibri" pitchFamily="34" charset="0"/>
              </a:rPr>
              <a:t>Lack of good antibodies against ERG protein</a:t>
            </a:r>
          </a:p>
        </p:txBody>
      </p:sp>
      <p:sp>
        <p:nvSpPr>
          <p:cNvPr id="47111" name="TextBox 502"/>
          <p:cNvSpPr txBox="1">
            <a:spLocks noChangeArrowheads="1"/>
          </p:cNvSpPr>
          <p:nvPr/>
        </p:nvSpPr>
        <p:spPr bwMode="auto">
          <a:xfrm>
            <a:off x="4713060" y="5847775"/>
            <a:ext cx="36201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pitchFamily="34" charset="0"/>
                <a:ea typeface="宋体" pitchFamily="2" charset="-122"/>
              </a:defRPr>
            </a:lvl1pPr>
            <a:lvl2pPr marL="742950" indent="-285750" algn="l" eaLnBrk="0" hangingPunct="0">
              <a:defRPr>
                <a:solidFill>
                  <a:schemeClr val="tx1"/>
                </a:solidFill>
                <a:latin typeface="Arial" pitchFamily="34" charset="0"/>
                <a:ea typeface="宋体" pitchFamily="2" charset="-122"/>
              </a:defRPr>
            </a:lvl2pPr>
            <a:lvl3pPr marL="1143000" indent="-228600" algn="l" eaLnBrk="0" hangingPunct="0">
              <a:defRPr>
                <a:solidFill>
                  <a:schemeClr val="tx1"/>
                </a:solidFill>
                <a:latin typeface="Arial" pitchFamily="34" charset="0"/>
                <a:ea typeface="宋体" pitchFamily="2" charset="-122"/>
              </a:defRPr>
            </a:lvl3pPr>
            <a:lvl4pPr marL="1600200" indent="-228600" algn="l" eaLnBrk="0" hangingPunct="0">
              <a:defRPr>
                <a:solidFill>
                  <a:schemeClr val="tx1"/>
                </a:solidFill>
                <a:latin typeface="Arial" pitchFamily="34" charset="0"/>
                <a:ea typeface="宋体" pitchFamily="2" charset="-122"/>
              </a:defRPr>
            </a:lvl4pPr>
            <a:lvl5pPr marL="2057400" indent="-228600" algn="l"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dirty="0">
                <a:latin typeface="Calibri" pitchFamily="34" charset="0"/>
              </a:rPr>
              <a:t> John et al. </a:t>
            </a:r>
            <a:r>
              <a:rPr lang="en-US" altLang="zh-CN" sz="1400" b="1" dirty="0">
                <a:latin typeface="Calibri" pitchFamily="34" charset="0"/>
              </a:rPr>
              <a:t>J Cancer </a:t>
            </a:r>
            <a:r>
              <a:rPr lang="en-US" altLang="zh-CN" sz="1400" b="1" dirty="0" err="1">
                <a:latin typeface="Calibri" pitchFamily="34" charset="0"/>
              </a:rPr>
              <a:t>Sci</a:t>
            </a:r>
            <a:r>
              <a:rPr lang="en-US" altLang="zh-CN" sz="1400" b="1" dirty="0">
                <a:latin typeface="Calibri" pitchFamily="34" charset="0"/>
              </a:rPr>
              <a:t> </a:t>
            </a:r>
            <a:r>
              <a:rPr lang="en-US" altLang="zh-CN" sz="1400" b="1" dirty="0" err="1">
                <a:latin typeface="Calibri" pitchFamily="34" charset="0"/>
              </a:rPr>
              <a:t>Ther</a:t>
            </a:r>
            <a:r>
              <a:rPr lang="en-US" altLang="zh-CN" sz="1400" dirty="0">
                <a:latin typeface="Calibri" pitchFamily="34" charset="0"/>
              </a:rPr>
              <a:t>. 2012, 4:  94-101.</a:t>
            </a:r>
          </a:p>
        </p:txBody>
      </p:sp>
    </p:spTree>
    <p:extLst>
      <p:ext uri="{BB962C8B-B14F-4D97-AF65-F5344CB8AC3E}">
        <p14:creationId xmlns:p14="http://schemas.microsoft.com/office/powerpoint/2010/main" val="3061023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63" y="147174"/>
            <a:ext cx="7477846" cy="745929"/>
          </a:xfrm>
        </p:spPr>
        <p:txBody>
          <a:bodyPr/>
          <a:lstStyle/>
          <a:p>
            <a:r>
              <a:rPr lang="en-US" sz="2800" dirty="0"/>
              <a:t>Sensitive Detection of Multiple TMPRSS2-ERG Fusion Protein Products Using PRISM-SRM</a:t>
            </a:r>
          </a:p>
        </p:txBody>
      </p:sp>
      <p:sp>
        <p:nvSpPr>
          <p:cNvPr id="6" name="TextBox 5"/>
          <p:cNvSpPr txBox="1"/>
          <p:nvPr/>
        </p:nvSpPr>
        <p:spPr>
          <a:xfrm>
            <a:off x="6034258" y="6531685"/>
            <a:ext cx="3093091" cy="307777"/>
          </a:xfrm>
          <a:prstGeom prst="rect">
            <a:avLst/>
          </a:prstGeom>
          <a:noFill/>
        </p:spPr>
        <p:txBody>
          <a:bodyPr wrap="none" rtlCol="0">
            <a:spAutoFit/>
          </a:bodyPr>
          <a:lstStyle/>
          <a:p>
            <a:pPr algn="r"/>
            <a:r>
              <a:rPr lang="en-US" sz="1400" dirty="0">
                <a:latin typeface="Calibri Light" panose="020F0302020204030204" pitchFamily="34" charset="0"/>
              </a:rPr>
              <a:t>He et al., </a:t>
            </a:r>
            <a:r>
              <a:rPr lang="en-US" sz="1400" dirty="0" err="1">
                <a:latin typeface="Calibri Light" panose="020F0302020204030204" pitchFamily="34" charset="0"/>
              </a:rPr>
              <a:t>Mol</a:t>
            </a:r>
            <a:r>
              <a:rPr lang="en-US" sz="1400" dirty="0">
                <a:latin typeface="Calibri Light" panose="020F0302020204030204" pitchFamily="34" charset="0"/>
              </a:rPr>
              <a:t> </a:t>
            </a:r>
            <a:r>
              <a:rPr lang="en-US" sz="1400" dirty="0" err="1">
                <a:latin typeface="Calibri Light" panose="020F0302020204030204" pitchFamily="34" charset="0"/>
              </a:rPr>
              <a:t>Oncol</a:t>
            </a:r>
            <a:r>
              <a:rPr lang="en-US" sz="1400" dirty="0">
                <a:latin typeface="Calibri Light" panose="020F0302020204030204" pitchFamily="34" charset="0"/>
              </a:rPr>
              <a:t>. 2014, 8, 1169-1180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9" y="1147133"/>
            <a:ext cx="9052560" cy="23076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38" y="3572731"/>
            <a:ext cx="3017520" cy="31000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1051965" y="2922676"/>
            <a:ext cx="274434" cy="369332"/>
          </a:xfrm>
          <a:prstGeom prst="rect">
            <a:avLst/>
          </a:prstGeom>
          <a:noFill/>
        </p:spPr>
        <p:txBody>
          <a:bodyPr wrap="none" rtlCol="0">
            <a:spAutoFit/>
          </a:bodyPr>
          <a:lstStyle/>
          <a:p>
            <a:r>
              <a:rPr lang="en-US" dirty="0">
                <a:solidFill>
                  <a:srgbClr val="FF0000"/>
                </a:solidFill>
              </a:rPr>
              <a:t>*</a:t>
            </a:r>
          </a:p>
        </p:txBody>
      </p:sp>
      <p:sp>
        <p:nvSpPr>
          <p:cNvPr id="10" name="TextBox 9"/>
          <p:cNvSpPr txBox="1"/>
          <p:nvPr/>
        </p:nvSpPr>
        <p:spPr>
          <a:xfrm>
            <a:off x="874288" y="3107445"/>
            <a:ext cx="274434" cy="369332"/>
          </a:xfrm>
          <a:prstGeom prst="rect">
            <a:avLst/>
          </a:prstGeom>
          <a:noFill/>
        </p:spPr>
        <p:txBody>
          <a:bodyPr wrap="none" rtlCol="0">
            <a:spAutoFit/>
          </a:bodyPr>
          <a:lstStyle/>
          <a:p>
            <a:r>
              <a:rPr lang="en-US" dirty="0">
                <a:solidFill>
                  <a:srgbClr val="FF0000"/>
                </a:solidFill>
              </a:rPr>
              <a:t>*</a:t>
            </a:r>
          </a:p>
        </p:txBody>
      </p:sp>
      <p:sp>
        <p:nvSpPr>
          <p:cNvPr id="8" name="TextBox 7"/>
          <p:cNvSpPr txBox="1"/>
          <p:nvPr/>
        </p:nvSpPr>
        <p:spPr>
          <a:xfrm>
            <a:off x="1804524" y="2370967"/>
            <a:ext cx="263214" cy="261610"/>
          </a:xfrm>
          <a:prstGeom prst="rect">
            <a:avLst/>
          </a:prstGeom>
          <a:noFill/>
        </p:spPr>
        <p:txBody>
          <a:bodyPr wrap="none" rtlCol="0">
            <a:spAutoFit/>
          </a:bodyPr>
          <a:lstStyle/>
          <a:p>
            <a:r>
              <a:rPr lang="en-US" sz="1100" b="1" dirty="0">
                <a:solidFill>
                  <a:srgbClr val="00B050"/>
                </a:solidFill>
              </a:rPr>
              <a:t>#</a:t>
            </a:r>
          </a:p>
        </p:txBody>
      </p:sp>
      <p:sp>
        <p:nvSpPr>
          <p:cNvPr id="12" name="TextBox 11"/>
          <p:cNvSpPr txBox="1"/>
          <p:nvPr/>
        </p:nvSpPr>
        <p:spPr>
          <a:xfrm>
            <a:off x="1131540" y="2547643"/>
            <a:ext cx="263214" cy="261610"/>
          </a:xfrm>
          <a:prstGeom prst="rect">
            <a:avLst/>
          </a:prstGeom>
          <a:noFill/>
        </p:spPr>
        <p:txBody>
          <a:bodyPr wrap="none" rtlCol="0">
            <a:spAutoFit/>
          </a:bodyPr>
          <a:lstStyle/>
          <a:p>
            <a:r>
              <a:rPr lang="en-US" sz="1100" b="1" dirty="0">
                <a:solidFill>
                  <a:srgbClr val="00B050"/>
                </a:solidFill>
              </a:rPr>
              <a:t>#</a:t>
            </a:r>
          </a:p>
        </p:txBody>
      </p:sp>
      <p:sp>
        <p:nvSpPr>
          <p:cNvPr id="13" name="TextBox 12"/>
          <p:cNvSpPr txBox="1"/>
          <p:nvPr/>
        </p:nvSpPr>
        <p:spPr>
          <a:xfrm>
            <a:off x="1447128" y="2749943"/>
            <a:ext cx="263214" cy="261610"/>
          </a:xfrm>
          <a:prstGeom prst="rect">
            <a:avLst/>
          </a:prstGeom>
          <a:noFill/>
        </p:spPr>
        <p:txBody>
          <a:bodyPr wrap="none" rtlCol="0">
            <a:spAutoFit/>
          </a:bodyPr>
          <a:lstStyle/>
          <a:p>
            <a:r>
              <a:rPr lang="en-US" sz="1100" b="1" dirty="0">
                <a:solidFill>
                  <a:srgbClr val="00B050"/>
                </a:solidFill>
              </a:rPr>
              <a:t>#</a:t>
            </a:r>
          </a:p>
        </p:txBody>
      </p:sp>
      <p:grpSp>
        <p:nvGrpSpPr>
          <p:cNvPr id="9" name="Group 8"/>
          <p:cNvGrpSpPr/>
          <p:nvPr/>
        </p:nvGrpSpPr>
        <p:grpSpPr>
          <a:xfrm>
            <a:off x="4246132" y="3795312"/>
            <a:ext cx="4598464" cy="2546044"/>
            <a:chOff x="4327052" y="3924784"/>
            <a:chExt cx="4598464" cy="2546044"/>
          </a:xfrm>
        </p:grpSpPr>
        <p:sp>
          <p:nvSpPr>
            <p:cNvPr id="5" name="Rectangle 4"/>
            <p:cNvSpPr/>
            <p:nvPr/>
          </p:nvSpPr>
          <p:spPr>
            <a:xfrm>
              <a:off x="4327052" y="3924784"/>
              <a:ext cx="4598464" cy="2539157"/>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latin typeface="Calibri" panose="020F0502020204030204" pitchFamily="34" charset="0"/>
                </a:rPr>
                <a:t>Range for LOD (0.5-5 amol/µg total protein) and LOQ (2-50 amol/µg total protein) </a:t>
              </a:r>
            </a:p>
            <a:p>
              <a:pPr marL="285750" indent="-285750">
                <a:spcAft>
                  <a:spcPts val="600"/>
                </a:spcAft>
                <a:buFont typeface="Arial" panose="020B0604020202020204" pitchFamily="34" charset="0"/>
                <a:buChar char="•"/>
              </a:pPr>
              <a:r>
                <a:rPr lang="en-US" sz="1600" dirty="0">
                  <a:latin typeface="Calibri" panose="020F0502020204030204" pitchFamily="34" charset="0"/>
                </a:rPr>
                <a:t>Three “shared” peptides as signature peptides for detection of T2ERG fusion</a:t>
              </a:r>
            </a:p>
            <a:p>
              <a:pPr marL="285750" indent="-285750">
                <a:spcAft>
                  <a:spcPts val="600"/>
                </a:spcAft>
                <a:buFont typeface="Arial" panose="020B0604020202020204" pitchFamily="34" charset="0"/>
                <a:buChar char="•"/>
              </a:pPr>
              <a:r>
                <a:rPr lang="en-US" sz="1600" dirty="0">
                  <a:latin typeface="Calibri" panose="020F0502020204030204" pitchFamily="34" charset="0"/>
                </a:rPr>
                <a:t>Highly correlated with T2ERG fusion status (in both patient tissues and cell lines)</a:t>
              </a:r>
            </a:p>
            <a:p>
              <a:pPr marL="285750" indent="-285750">
                <a:spcAft>
                  <a:spcPts val="600"/>
                </a:spcAft>
                <a:buFont typeface="Arial" panose="020B0604020202020204" pitchFamily="34" charset="0"/>
                <a:buChar char="•"/>
              </a:pPr>
              <a:r>
                <a:rPr lang="en-US" sz="1600" dirty="0">
                  <a:latin typeface="Calibri" panose="020F0502020204030204" pitchFamily="34" charset="0"/>
                </a:rPr>
                <a:t>For the first time, detection of two distinctive ERG protein isoforms simultaneously expressed in T2ERG-positive tissues</a:t>
              </a:r>
            </a:p>
          </p:txBody>
        </p:sp>
        <p:sp>
          <p:nvSpPr>
            <p:cNvPr id="15" name="TextBox 14"/>
            <p:cNvSpPr txBox="1"/>
            <p:nvPr/>
          </p:nvSpPr>
          <p:spPr>
            <a:xfrm>
              <a:off x="6782747" y="4716308"/>
              <a:ext cx="263214" cy="261610"/>
            </a:xfrm>
            <a:prstGeom prst="rect">
              <a:avLst/>
            </a:prstGeom>
            <a:noFill/>
          </p:spPr>
          <p:txBody>
            <a:bodyPr wrap="none" rtlCol="0">
              <a:spAutoFit/>
            </a:bodyPr>
            <a:lstStyle/>
            <a:p>
              <a:r>
                <a:rPr lang="en-US" sz="1100" b="1" dirty="0">
                  <a:solidFill>
                    <a:srgbClr val="00B050"/>
                  </a:solidFill>
                  <a:latin typeface="Calibri" panose="020F0502020204030204" pitchFamily="34" charset="0"/>
                </a:rPr>
                <a:t>#</a:t>
              </a:r>
            </a:p>
          </p:txBody>
        </p:sp>
        <p:sp>
          <p:nvSpPr>
            <p:cNvPr id="16" name="TextBox 15"/>
            <p:cNvSpPr txBox="1"/>
            <p:nvPr/>
          </p:nvSpPr>
          <p:spPr>
            <a:xfrm>
              <a:off x="6476109" y="6101496"/>
              <a:ext cx="300082" cy="369332"/>
            </a:xfrm>
            <a:prstGeom prst="rect">
              <a:avLst/>
            </a:prstGeom>
            <a:noFill/>
          </p:spPr>
          <p:txBody>
            <a:bodyPr wrap="none" rtlCol="0">
              <a:spAutoFit/>
            </a:bodyPr>
            <a:lstStyle/>
            <a:p>
              <a:r>
                <a:rPr lang="en-US" dirty="0">
                  <a:solidFill>
                    <a:srgbClr val="FF0000"/>
                  </a:solidFill>
                  <a:latin typeface="Calibri" panose="020F0502020204030204" pitchFamily="34" charset="0"/>
                </a:rPr>
                <a:t>*</a:t>
              </a:r>
            </a:p>
          </p:txBody>
        </p:sp>
      </p:grpSp>
    </p:spTree>
    <p:extLst>
      <p:ext uri="{BB962C8B-B14F-4D97-AF65-F5344CB8AC3E}">
        <p14:creationId xmlns:p14="http://schemas.microsoft.com/office/powerpoint/2010/main" val="375095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319414"/>
            <a:ext cx="7069137" cy="555075"/>
          </a:xfrm>
        </p:spPr>
        <p:txBody>
          <a:bodyPr/>
          <a:lstStyle/>
          <a:p>
            <a:r>
              <a:rPr lang="en-US" sz="2800" dirty="0">
                <a:latin typeface="Calibri" panose="020F0502020204030204" pitchFamily="34" charset="0"/>
              </a:rPr>
              <a:t>Identification of </a:t>
            </a:r>
            <a:r>
              <a:rPr lang="en-US" sz="2800" dirty="0"/>
              <a:t>Specific </a:t>
            </a:r>
            <a:r>
              <a:rPr lang="en-US" sz="2800" dirty="0">
                <a:latin typeface="Calibri" panose="020F0502020204030204" pitchFamily="34" charset="0"/>
              </a:rPr>
              <a:t>SPOP </a:t>
            </a:r>
            <a:r>
              <a:rPr lang="en-US" sz="2800" dirty="0"/>
              <a:t>M</a:t>
            </a:r>
            <a:r>
              <a:rPr lang="en-US" sz="2800" dirty="0">
                <a:latin typeface="Calibri" panose="020F0502020204030204" pitchFamily="34" charset="0"/>
              </a:rPr>
              <a:t>utations</a:t>
            </a:r>
          </a:p>
        </p:txBody>
      </p:sp>
      <p:sp>
        <p:nvSpPr>
          <p:cNvPr id="5" name="TextBox 4"/>
          <p:cNvSpPr txBox="1"/>
          <p:nvPr/>
        </p:nvSpPr>
        <p:spPr>
          <a:xfrm>
            <a:off x="7065083" y="4125137"/>
            <a:ext cx="1666354" cy="276999"/>
          </a:xfrm>
          <a:prstGeom prst="rect">
            <a:avLst/>
          </a:prstGeom>
          <a:noFill/>
        </p:spPr>
        <p:txBody>
          <a:bodyPr wrap="none" rtlCol="0">
            <a:spAutoFit/>
          </a:bodyPr>
          <a:lstStyle/>
          <a:p>
            <a:r>
              <a:rPr lang="en-US" sz="1200" dirty="0">
                <a:latin typeface="Calibri" panose="020F0502020204030204" pitchFamily="34" charset="0"/>
                <a:cs typeface="Arial" panose="020B0604020202020204" pitchFamily="34" charset="0"/>
              </a:rPr>
              <a:t>fmol/µg of total protein</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1808" y="3834105"/>
            <a:ext cx="1818969" cy="4061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10947" y="4313054"/>
            <a:ext cx="4729799" cy="2152932"/>
          </a:xfrm>
          <a:prstGeom prst="rect">
            <a:avLst/>
          </a:prstGeom>
          <a:noFill/>
        </p:spPr>
      </p:pic>
      <p:sp>
        <p:nvSpPr>
          <p:cNvPr id="9" name="TextBox 8"/>
          <p:cNvSpPr txBox="1"/>
          <p:nvPr/>
        </p:nvSpPr>
        <p:spPr>
          <a:xfrm>
            <a:off x="1852953" y="3983248"/>
            <a:ext cx="2357633" cy="338554"/>
          </a:xfrm>
          <a:prstGeom prst="rect">
            <a:avLst/>
          </a:prstGeom>
          <a:noFill/>
        </p:spPr>
        <p:txBody>
          <a:bodyPr wrap="none" rtlCol="0">
            <a:spAutoFit/>
          </a:bodyPr>
          <a:lstStyle/>
          <a:p>
            <a:r>
              <a:rPr lang="en-US" sz="1600" b="1" dirty="0">
                <a:latin typeface="Calibri" panose="020F0502020204030204" pitchFamily="34" charset="0"/>
              </a:rPr>
              <a:t>Example: F102C mutation</a:t>
            </a:r>
          </a:p>
        </p:txBody>
      </p:sp>
      <p:sp>
        <p:nvSpPr>
          <p:cNvPr id="10" name="Rectangle 9"/>
          <p:cNvSpPr/>
          <p:nvPr/>
        </p:nvSpPr>
        <p:spPr>
          <a:xfrm>
            <a:off x="5587552" y="4828549"/>
            <a:ext cx="3346056" cy="1384995"/>
          </a:xfrm>
          <a:prstGeom prst="rect">
            <a:avLst/>
          </a:prstGeom>
        </p:spPr>
        <p:txBody>
          <a:bodyPr wrap="square">
            <a:spAutoFit/>
          </a:bodyPr>
          <a:lstStyle/>
          <a:p>
            <a:r>
              <a:rPr lang="en-US" sz="1400" dirty="0">
                <a:latin typeface="Calibri" panose="020F0502020204030204" pitchFamily="34" charset="0"/>
              </a:rPr>
              <a:t>Applying PRISM-SRM assays to analyze HEK293 cells with the expression of WT and three most frequent SPOP mutations in prostate cancer led to confident detection of all three SPOP mutations in the positive cell lines, but not in the negative cell lines.</a:t>
            </a:r>
          </a:p>
        </p:txBody>
      </p:sp>
      <p:sp>
        <p:nvSpPr>
          <p:cNvPr id="11" name="TextBox 10"/>
          <p:cNvSpPr txBox="1"/>
          <p:nvPr/>
        </p:nvSpPr>
        <p:spPr>
          <a:xfrm>
            <a:off x="5858433" y="6510904"/>
            <a:ext cx="3241208" cy="307777"/>
          </a:xfrm>
          <a:prstGeom prst="rect">
            <a:avLst/>
          </a:prstGeom>
          <a:noFill/>
        </p:spPr>
        <p:txBody>
          <a:bodyPr wrap="none" rtlCol="0">
            <a:spAutoFit/>
          </a:bodyPr>
          <a:lstStyle/>
          <a:p>
            <a:pPr algn="r"/>
            <a:r>
              <a:rPr lang="en-US" sz="1400" dirty="0">
                <a:latin typeface="Calibri Light" panose="020F0302020204030204" pitchFamily="34" charset="0"/>
              </a:rPr>
              <a:t>Wang et al., J </a:t>
            </a:r>
            <a:r>
              <a:rPr lang="en-US" sz="1400" dirty="0" err="1">
                <a:latin typeface="Calibri Light" panose="020F0302020204030204" pitchFamily="34" charset="0"/>
              </a:rPr>
              <a:t>Transl</a:t>
            </a:r>
            <a:r>
              <a:rPr lang="en-US" sz="1400" dirty="0">
                <a:latin typeface="Calibri Light" panose="020F0302020204030204" pitchFamily="34" charset="0"/>
              </a:rPr>
              <a:t> Med. 2017, 15(1): 175</a:t>
            </a:r>
          </a:p>
        </p:txBody>
      </p:sp>
      <p:graphicFrame>
        <p:nvGraphicFramePr>
          <p:cNvPr id="4" name="Table 3"/>
          <p:cNvGraphicFramePr>
            <a:graphicFrameLocks noGrp="1"/>
          </p:cNvGraphicFramePr>
          <p:nvPr>
            <p:extLst>
              <p:ext uri="{D42A27DB-BD31-4B8C-83A1-F6EECF244321}">
                <p14:modId xmlns:p14="http://schemas.microsoft.com/office/powerpoint/2010/main" val="2607651152"/>
              </p:ext>
            </p:extLst>
          </p:nvPr>
        </p:nvGraphicFramePr>
        <p:xfrm>
          <a:off x="1095633" y="1177583"/>
          <a:ext cx="6936259" cy="2494611"/>
        </p:xfrm>
        <a:graphic>
          <a:graphicData uri="http://schemas.openxmlformats.org/drawingml/2006/table">
            <a:tbl>
              <a:tblPr/>
              <a:tblGrid>
                <a:gridCol w="3393989">
                  <a:extLst>
                    <a:ext uri="{9D8B030D-6E8A-4147-A177-3AD203B41FA5}">
                      <a16:colId xmlns:a16="http://schemas.microsoft.com/office/drawing/2014/main" val="20000"/>
                    </a:ext>
                  </a:extLst>
                </a:gridCol>
                <a:gridCol w="897924">
                  <a:extLst>
                    <a:ext uri="{9D8B030D-6E8A-4147-A177-3AD203B41FA5}">
                      <a16:colId xmlns:a16="http://schemas.microsoft.com/office/drawing/2014/main" val="20001"/>
                    </a:ext>
                  </a:extLst>
                </a:gridCol>
                <a:gridCol w="889687">
                  <a:extLst>
                    <a:ext uri="{9D8B030D-6E8A-4147-A177-3AD203B41FA5}">
                      <a16:colId xmlns:a16="http://schemas.microsoft.com/office/drawing/2014/main" val="20002"/>
                    </a:ext>
                  </a:extLst>
                </a:gridCol>
                <a:gridCol w="906162">
                  <a:extLst>
                    <a:ext uri="{9D8B030D-6E8A-4147-A177-3AD203B41FA5}">
                      <a16:colId xmlns:a16="http://schemas.microsoft.com/office/drawing/2014/main" val="20003"/>
                    </a:ext>
                  </a:extLst>
                </a:gridCol>
                <a:gridCol w="848497">
                  <a:extLst>
                    <a:ext uri="{9D8B030D-6E8A-4147-A177-3AD203B41FA5}">
                      <a16:colId xmlns:a16="http://schemas.microsoft.com/office/drawing/2014/main" val="20004"/>
                    </a:ext>
                  </a:extLst>
                </a:gridCol>
              </a:tblGrid>
              <a:tr h="214806">
                <a:tc>
                  <a:txBody>
                    <a:bodyPr/>
                    <a:lstStyle/>
                    <a:p>
                      <a:pPr algn="ctr" rtl="0" fontAlgn="b"/>
                      <a:r>
                        <a:rPr lang="en-US" sz="1800" b="0" i="0" u="none" strike="noStrike" dirty="0">
                          <a:solidFill>
                            <a:srgbClr val="000000"/>
                          </a:solidFill>
                          <a:effectLst/>
                          <a:latin typeface="Calibri" panose="020F0502020204030204" pitchFamily="34" charset="0"/>
                        </a:rPr>
                        <a:t> </a:t>
                      </a:r>
                      <a:r>
                        <a:rPr lang="en-US" sz="1800" b="1" i="0" u="none" strike="noStrike" dirty="0">
                          <a:solidFill>
                            <a:srgbClr val="000000"/>
                          </a:solidFill>
                          <a:effectLst/>
                          <a:latin typeface="Calibri" panose="020F0502020204030204" pitchFamily="34" charset="0"/>
                        </a:rPr>
                        <a:t>SPOP Peptide</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1" i="0" u="none" strike="noStrike" dirty="0">
                          <a:solidFill>
                            <a:srgbClr val="000000"/>
                          </a:solidFill>
                          <a:effectLst/>
                          <a:latin typeface="Calibri" panose="020F0502020204030204" pitchFamily="34" charset="0"/>
                        </a:rPr>
                        <a:t>WT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1" i="0" u="none" strike="noStrike" dirty="0">
                          <a:solidFill>
                            <a:srgbClr val="000000"/>
                          </a:solidFill>
                          <a:effectLst/>
                          <a:latin typeface="Calibri" panose="020F0502020204030204" pitchFamily="34" charset="0"/>
                        </a:rPr>
                        <a:t>Y87N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1" i="0" u="none" strike="noStrike">
                          <a:solidFill>
                            <a:srgbClr val="000000"/>
                          </a:solidFill>
                          <a:effectLst/>
                          <a:latin typeface="Calibri" panose="020F0502020204030204" pitchFamily="34" charset="0"/>
                        </a:rPr>
                        <a:t>F102C</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800" b="1" i="0" u="none" strike="noStrike" dirty="0">
                          <a:solidFill>
                            <a:srgbClr val="000000"/>
                          </a:solidFill>
                          <a:effectLst/>
                          <a:latin typeface="Calibri" panose="020F0502020204030204" pitchFamily="34" charset="0"/>
                        </a:rPr>
                        <a:t>F133V</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4006">
                <a:tc>
                  <a:txBody>
                    <a:bodyPr/>
                    <a:lstStyle/>
                    <a:p>
                      <a:pPr algn="l" rtl="0" fontAlgn="b"/>
                      <a:r>
                        <a:rPr lang="en-US" sz="1600" b="0" i="0" u="none" strike="noStrike" dirty="0">
                          <a:solidFill>
                            <a:srgbClr val="000000"/>
                          </a:solidFill>
                          <a:effectLst/>
                          <a:latin typeface="Calibri" panose="020F0502020204030204" pitchFamily="34" charset="0"/>
                        </a:rPr>
                        <a:t>VNPKGLDEESKDYLSLYLLLVSCPKSEVR</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b"/>
                      <a:r>
                        <a:rPr lang="en-US" sz="1400" b="0" i="0" u="none" strike="noStrike" dirty="0">
                          <a:solidFill>
                            <a:srgbClr val="000000"/>
                          </a:solidFill>
                          <a:effectLst/>
                          <a:latin typeface="Calibri" panose="020F0502020204030204" pitchFamily="34" charset="0"/>
                        </a:rPr>
                        <a:t>0.6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CCCC"/>
                    </a:solidFill>
                  </a:tcPr>
                </a:tc>
                <a:tc>
                  <a:txBody>
                    <a:bodyPr/>
                    <a:lstStyle/>
                    <a:p>
                      <a:pPr algn="ctr" rtl="0" fontAlgn="ctr"/>
                      <a:r>
                        <a:rPr lang="en-US" sz="1400" b="0" i="0" u="none" strike="noStrike" dirty="0">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b"/>
                      <a:r>
                        <a:rPr lang="en-US" sz="1400" b="0" i="0" u="none" strike="noStrike" dirty="0">
                          <a:solidFill>
                            <a:srgbClr val="000000"/>
                          </a:solidFill>
                          <a:effectLst/>
                          <a:latin typeface="Calibri" panose="020F0502020204030204" pitchFamily="34" charset="0"/>
                        </a:rPr>
                        <a:t>10.1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C0C0"/>
                    </a:solidFill>
                  </a:tcPr>
                </a:tc>
                <a:tc>
                  <a:txBody>
                    <a:bodyPr/>
                    <a:lstStyle/>
                    <a:p>
                      <a:pPr algn="ctr" rtl="0" fontAlgn="b"/>
                      <a:r>
                        <a:rPr lang="en-US" sz="1400" b="0" i="0" u="none" strike="noStrike" dirty="0">
                          <a:solidFill>
                            <a:srgbClr val="000000"/>
                          </a:solidFill>
                          <a:effectLst/>
                          <a:latin typeface="Calibri" panose="020F0502020204030204" pitchFamily="34" charset="0"/>
                        </a:rPr>
                        <a:t>0.8</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CCCC"/>
                    </a:solidFill>
                  </a:tcPr>
                </a:tc>
                <a:extLst>
                  <a:ext uri="{0D108BD9-81ED-4DB2-BD59-A6C34878D82A}">
                    <a16:rowId xmlns:a16="http://schemas.microsoft.com/office/drawing/2014/main" val="10001"/>
                  </a:ext>
                </a:extLst>
              </a:tr>
              <a:tr h="284006">
                <a:tc>
                  <a:txBody>
                    <a:bodyPr/>
                    <a:lstStyle/>
                    <a:p>
                      <a:pPr algn="l" rtl="0" fontAlgn="b"/>
                      <a:r>
                        <a:rPr lang="en-US" sz="1600" b="0" i="0" u="none" strike="noStrike" dirty="0">
                          <a:solidFill>
                            <a:srgbClr val="000000"/>
                          </a:solidFill>
                          <a:effectLst/>
                          <a:latin typeface="Calibri" panose="020F0502020204030204" pitchFamily="34" charset="0"/>
                        </a:rPr>
                        <a:t>VNPKGLDEESKDYLSL</a:t>
                      </a:r>
                      <a:r>
                        <a:rPr lang="en-US" sz="1600" b="1" i="0" u="none" strike="noStrike" dirty="0">
                          <a:solidFill>
                            <a:srgbClr val="FF0000"/>
                          </a:solidFill>
                          <a:effectLst/>
                          <a:latin typeface="Calibri" panose="020F0502020204030204" pitchFamily="34" charset="0"/>
                        </a:rPr>
                        <a:t>N</a:t>
                      </a:r>
                      <a:r>
                        <a:rPr lang="en-US" sz="1600" b="0" i="0" u="none" strike="noStrike" dirty="0">
                          <a:solidFill>
                            <a:srgbClr val="000000"/>
                          </a:solidFill>
                          <a:effectLst/>
                          <a:latin typeface="Calibri" panose="020F0502020204030204" pitchFamily="34" charset="0"/>
                        </a:rPr>
                        <a:t>LLLVSCPKSEVR</a:t>
                      </a:r>
                    </a:p>
                  </a:txBody>
                  <a:tcPr marL="9525" marR="9525" marT="9525" marB="0" anchor="ctr">
                    <a:lnL>
                      <a:noFill/>
                    </a:lnL>
                    <a:lnR>
                      <a:noFill/>
                    </a:lnR>
                    <a:lnT>
                      <a:noFill/>
                    </a:lnT>
                    <a:lnB>
                      <a:noFill/>
                    </a:lnB>
                  </a:tcPr>
                </a:tc>
                <a:tc>
                  <a:txBody>
                    <a:bodyPr/>
                    <a:lstStyle/>
                    <a:p>
                      <a:pPr algn="ctr" rtl="0" fontAlgn="ctr"/>
                      <a:endParaRPr lang="en-US" sz="140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rtl="0" fontAlgn="b"/>
                      <a:r>
                        <a:rPr lang="en-US" sz="1400" b="0" i="0" u="none" strike="noStrike" dirty="0">
                          <a:solidFill>
                            <a:srgbClr val="000000"/>
                          </a:solidFill>
                          <a:effectLst/>
                          <a:latin typeface="Calibri" panose="020F0502020204030204" pitchFamily="34" charset="0"/>
                        </a:rPr>
                        <a:t>10.3</a:t>
                      </a:r>
                    </a:p>
                  </a:txBody>
                  <a:tcPr marL="9525" marR="9525" marT="9525" marB="0" anchor="ctr">
                    <a:lnL>
                      <a:noFill/>
                    </a:lnL>
                    <a:lnR>
                      <a:noFill/>
                    </a:lnR>
                    <a:lnT>
                      <a:noFill/>
                    </a:lnT>
                    <a:lnB>
                      <a:noFill/>
                    </a:lnB>
                    <a:solidFill>
                      <a:srgbClr val="FFC0C0"/>
                    </a:solidFill>
                  </a:tcPr>
                </a:tc>
                <a:tc>
                  <a:txBody>
                    <a:bodyPr/>
                    <a:lstStyle/>
                    <a:p>
                      <a:pPr algn="ctr" rtl="0" fontAlgn="ctr"/>
                      <a:endParaRPr lang="en-U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rtl="0" fontAlgn="ctr"/>
                      <a:endParaRPr lang="en-US" sz="140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284006">
                <a:tc>
                  <a:txBody>
                    <a:bodyPr/>
                    <a:lstStyle/>
                    <a:p>
                      <a:pPr algn="l" rtl="0" fontAlgn="b"/>
                      <a:r>
                        <a:rPr lang="en-US" sz="1600" b="0" i="0" u="none" strike="noStrike" dirty="0">
                          <a:solidFill>
                            <a:srgbClr val="000000"/>
                          </a:solidFill>
                          <a:effectLst/>
                          <a:latin typeface="Calibri" panose="020F0502020204030204" pitchFamily="34" charset="0"/>
                        </a:rPr>
                        <a:t>AKFKFSILNAKGEETKAMESQR</a:t>
                      </a:r>
                    </a:p>
                  </a:txBody>
                  <a:tcPr marL="9525" marR="9525" marT="9525" marB="0" anchor="ctr">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1.2</a:t>
                      </a:r>
                    </a:p>
                  </a:txBody>
                  <a:tcPr marL="9525" marR="9525" marT="9525" marB="0" anchor="ctr">
                    <a:lnL>
                      <a:noFill/>
                    </a:lnL>
                    <a:lnR>
                      <a:noFill/>
                    </a:lnR>
                    <a:lnT>
                      <a:noFill/>
                    </a:lnT>
                    <a:lnB>
                      <a:noFill/>
                    </a:lnB>
                    <a:solidFill>
                      <a:srgbClr val="FFCCCC"/>
                    </a:solidFill>
                  </a:tcPr>
                </a:tc>
                <a:tc>
                  <a:txBody>
                    <a:bodyPr/>
                    <a:lstStyle/>
                    <a:p>
                      <a:pPr algn="ctr" rtl="0" fontAlgn="b"/>
                      <a:r>
                        <a:rPr lang="en-US" sz="1400" b="0" i="0" u="none" strike="noStrike">
                          <a:solidFill>
                            <a:srgbClr val="000000"/>
                          </a:solidFill>
                          <a:effectLst/>
                          <a:latin typeface="Calibri" panose="020F0502020204030204" pitchFamily="34" charset="0"/>
                        </a:rPr>
                        <a:t>26.1</a:t>
                      </a:r>
                    </a:p>
                  </a:txBody>
                  <a:tcPr marL="9525" marR="9525" marT="9525" marB="0" anchor="ctr">
                    <a:lnL>
                      <a:noFill/>
                    </a:lnL>
                    <a:lnR>
                      <a:noFill/>
                    </a:lnR>
                    <a:lnT>
                      <a:noFill/>
                    </a:lnT>
                    <a:lnB>
                      <a:noFill/>
                    </a:lnB>
                    <a:solidFill>
                      <a:srgbClr val="FFACAC"/>
                    </a:solidFill>
                  </a:tcPr>
                </a:tc>
                <a:tc>
                  <a:txBody>
                    <a:bodyPr/>
                    <a:lstStyle/>
                    <a:p>
                      <a:pPr algn="ctr" rtl="0" fontAlgn="ctr"/>
                      <a:endParaRPr lang="en-U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1.9</a:t>
                      </a:r>
                    </a:p>
                  </a:txBody>
                  <a:tcPr marL="9525" marR="9525" marT="9525" marB="0" anchor="ctr">
                    <a:lnL>
                      <a:noFill/>
                    </a:lnL>
                    <a:lnR>
                      <a:noFill/>
                    </a:lnR>
                    <a:lnT>
                      <a:noFill/>
                    </a:lnT>
                    <a:lnB>
                      <a:noFill/>
                    </a:lnB>
                    <a:solidFill>
                      <a:srgbClr val="FFCBCB"/>
                    </a:solidFill>
                  </a:tcPr>
                </a:tc>
                <a:extLst>
                  <a:ext uri="{0D108BD9-81ED-4DB2-BD59-A6C34878D82A}">
                    <a16:rowId xmlns:a16="http://schemas.microsoft.com/office/drawing/2014/main" val="10003"/>
                  </a:ext>
                </a:extLst>
              </a:tr>
              <a:tr h="284006">
                <a:tc>
                  <a:txBody>
                    <a:bodyPr/>
                    <a:lstStyle/>
                    <a:p>
                      <a:pPr algn="l" rtl="0" fontAlgn="b"/>
                      <a:r>
                        <a:rPr lang="en-US" sz="1600" b="0" i="0" u="none" strike="noStrike" dirty="0">
                          <a:solidFill>
                            <a:srgbClr val="000000"/>
                          </a:solidFill>
                          <a:effectLst/>
                          <a:latin typeface="Calibri" panose="020F0502020204030204" pitchFamily="34" charset="0"/>
                        </a:rPr>
                        <a:t>AK</a:t>
                      </a:r>
                      <a:r>
                        <a:rPr lang="en-US" sz="1600" b="1" i="0" u="none" strike="noStrike" dirty="0">
                          <a:solidFill>
                            <a:srgbClr val="FF0000"/>
                          </a:solidFill>
                          <a:effectLst/>
                          <a:latin typeface="Calibri" panose="020F0502020204030204" pitchFamily="34" charset="0"/>
                        </a:rPr>
                        <a:t>C</a:t>
                      </a:r>
                      <a:r>
                        <a:rPr lang="en-US" sz="1600" b="0" i="0" u="none" strike="noStrike" dirty="0">
                          <a:solidFill>
                            <a:srgbClr val="000000"/>
                          </a:solidFill>
                          <a:effectLst/>
                          <a:latin typeface="Calibri" panose="020F0502020204030204" pitchFamily="34" charset="0"/>
                        </a:rPr>
                        <a:t>KFSILNAKGEETKAMESQR</a:t>
                      </a:r>
                    </a:p>
                  </a:txBody>
                  <a:tcPr marL="9525" marR="9525" marT="9525" marB="0" anchor="ctr">
                    <a:lnL>
                      <a:noFill/>
                    </a:lnL>
                    <a:lnR>
                      <a:noFill/>
                    </a:lnR>
                    <a:lnT>
                      <a:noFill/>
                    </a:lnT>
                    <a:lnB>
                      <a:noFill/>
                    </a:lnB>
                  </a:tcPr>
                </a:tc>
                <a:tc>
                  <a:txBody>
                    <a:bodyPr/>
                    <a:lstStyle/>
                    <a:p>
                      <a:pPr algn="ctr" rtl="0" fontAlgn="ctr"/>
                      <a:endParaRPr lang="en-U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rtl="0" fontAlgn="ctr"/>
                      <a:endParaRPr lang="en-U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rtl="0" fontAlgn="b"/>
                      <a:r>
                        <a:rPr lang="en-US" sz="1400" b="0" i="0" u="none" strike="noStrike" dirty="0">
                          <a:solidFill>
                            <a:srgbClr val="000000"/>
                          </a:solidFill>
                          <a:effectLst/>
                          <a:latin typeface="Calibri" panose="020F0502020204030204" pitchFamily="34" charset="0"/>
                        </a:rPr>
                        <a:t>54.2</a:t>
                      </a:r>
                    </a:p>
                  </a:txBody>
                  <a:tcPr marL="9525" marR="9525" marT="9525" marB="0" anchor="ctr">
                    <a:lnL>
                      <a:noFill/>
                    </a:lnL>
                    <a:lnR>
                      <a:noFill/>
                    </a:lnR>
                    <a:lnT>
                      <a:noFill/>
                    </a:lnT>
                    <a:lnB>
                      <a:noFill/>
                    </a:lnB>
                    <a:solidFill>
                      <a:srgbClr val="FF8888"/>
                    </a:solidFill>
                  </a:tcPr>
                </a:tc>
                <a:tc>
                  <a:txBody>
                    <a:bodyPr/>
                    <a:lstStyle/>
                    <a:p>
                      <a:pPr algn="ctr" rtl="0" fontAlgn="ctr"/>
                      <a:endParaRPr lang="en-U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284006">
                <a:tc>
                  <a:txBody>
                    <a:bodyPr/>
                    <a:lstStyle/>
                    <a:p>
                      <a:pPr algn="l" rtl="0" fontAlgn="b"/>
                      <a:r>
                        <a:rPr lang="en-US" sz="1600" b="0" i="0" u="none" strike="noStrike" dirty="0">
                          <a:solidFill>
                            <a:srgbClr val="000000"/>
                          </a:solidFill>
                          <a:effectLst/>
                          <a:latin typeface="Calibri" panose="020F0502020204030204" pitchFamily="34" charset="0"/>
                        </a:rPr>
                        <a:t>FVQGKDWGFKKFIR</a:t>
                      </a:r>
                    </a:p>
                  </a:txBody>
                  <a:tcPr marL="9525" marR="9525" marT="9525" marB="0" anchor="ctr">
                    <a:lnL>
                      <a:noFill/>
                    </a:lnL>
                    <a:lnR>
                      <a:noFill/>
                    </a:lnR>
                    <a:lnT>
                      <a:noFill/>
                    </a:lnT>
                    <a:lnB>
                      <a:noFill/>
                    </a:lnB>
                  </a:tcPr>
                </a:tc>
                <a:tc>
                  <a:txBody>
                    <a:bodyPr/>
                    <a:lstStyle/>
                    <a:p>
                      <a:pPr algn="ctr" rtl="0" fontAlgn="b"/>
                      <a:r>
                        <a:rPr lang="en-US" sz="1400" b="0" i="0" u="none" strike="noStrike" dirty="0">
                          <a:solidFill>
                            <a:srgbClr val="000000"/>
                          </a:solidFill>
                          <a:effectLst/>
                          <a:latin typeface="Calibri" panose="020F0502020204030204" pitchFamily="34" charset="0"/>
                        </a:rPr>
                        <a:t>0.7</a:t>
                      </a:r>
                    </a:p>
                  </a:txBody>
                  <a:tcPr marL="9525" marR="9525" marT="9525" marB="0" anchor="ctr">
                    <a:lnL>
                      <a:noFill/>
                    </a:lnL>
                    <a:lnR>
                      <a:noFill/>
                    </a:lnR>
                    <a:lnT>
                      <a:noFill/>
                    </a:lnT>
                    <a:lnB>
                      <a:noFill/>
                    </a:lnB>
                    <a:solidFill>
                      <a:srgbClr val="FFCCCC"/>
                    </a:solidFill>
                  </a:tcPr>
                </a:tc>
                <a:tc>
                  <a:txBody>
                    <a:bodyPr/>
                    <a:lstStyle/>
                    <a:p>
                      <a:pPr algn="ctr" rtl="0" fontAlgn="b"/>
                      <a:r>
                        <a:rPr lang="en-US" sz="1400" b="0" i="0" u="none" strike="noStrike">
                          <a:solidFill>
                            <a:srgbClr val="000000"/>
                          </a:solidFill>
                          <a:effectLst/>
                          <a:latin typeface="Calibri" panose="020F0502020204030204" pitchFamily="34" charset="0"/>
                        </a:rPr>
                        <a:t>12</a:t>
                      </a:r>
                    </a:p>
                  </a:txBody>
                  <a:tcPr marL="9525" marR="9525" marT="9525" marB="0" anchor="ctr">
                    <a:lnL>
                      <a:noFill/>
                    </a:lnL>
                    <a:lnR>
                      <a:noFill/>
                    </a:lnR>
                    <a:lnT>
                      <a:noFill/>
                    </a:lnT>
                    <a:lnB>
                      <a:noFill/>
                    </a:lnB>
                    <a:solidFill>
                      <a:srgbClr val="FFBEBE"/>
                    </a:solidFill>
                  </a:tcPr>
                </a:tc>
                <a:tc>
                  <a:txBody>
                    <a:bodyPr/>
                    <a:lstStyle/>
                    <a:p>
                      <a:pPr algn="ctr" rtl="0" fontAlgn="b"/>
                      <a:r>
                        <a:rPr lang="en-US" sz="1400" b="0" i="0" u="none" strike="noStrike" dirty="0">
                          <a:solidFill>
                            <a:srgbClr val="000000"/>
                          </a:solidFill>
                          <a:effectLst/>
                          <a:latin typeface="Calibri" panose="020F0502020204030204" pitchFamily="34" charset="0"/>
                        </a:rPr>
                        <a:t>15.3</a:t>
                      </a:r>
                    </a:p>
                  </a:txBody>
                  <a:tcPr marL="9525" marR="9525" marT="9525" marB="0" anchor="ctr">
                    <a:lnL>
                      <a:noFill/>
                    </a:lnL>
                    <a:lnR>
                      <a:noFill/>
                    </a:lnR>
                    <a:lnT>
                      <a:noFill/>
                    </a:lnT>
                    <a:lnB>
                      <a:noFill/>
                    </a:lnB>
                    <a:solidFill>
                      <a:srgbClr val="FFBABA"/>
                    </a:solidFill>
                  </a:tcPr>
                </a:tc>
                <a:tc>
                  <a:txBody>
                    <a:bodyPr/>
                    <a:lstStyle/>
                    <a:p>
                      <a:pPr algn="ctr" rtl="0" fontAlgn="ctr"/>
                      <a:endParaRPr lang="en-U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284006">
                <a:tc>
                  <a:txBody>
                    <a:bodyPr/>
                    <a:lstStyle/>
                    <a:p>
                      <a:pPr algn="l" rtl="0" fontAlgn="b"/>
                      <a:r>
                        <a:rPr lang="en-US" sz="1600" b="0" i="0" u="none" strike="noStrike" dirty="0">
                          <a:solidFill>
                            <a:srgbClr val="000000"/>
                          </a:solidFill>
                          <a:effectLst/>
                          <a:latin typeface="Calibri" panose="020F0502020204030204" pitchFamily="34" charset="0"/>
                        </a:rPr>
                        <a:t>FVQGKDWG</a:t>
                      </a:r>
                      <a:r>
                        <a:rPr lang="en-US" sz="1600" b="1" i="0" u="none" strike="noStrike" dirty="0">
                          <a:solidFill>
                            <a:srgbClr val="FF0000"/>
                          </a:solidFill>
                          <a:effectLst/>
                          <a:latin typeface="Calibri" panose="020F0502020204030204" pitchFamily="34" charset="0"/>
                        </a:rPr>
                        <a:t>V</a:t>
                      </a:r>
                      <a:r>
                        <a:rPr lang="en-US" sz="1600" b="0" i="0" u="none" strike="noStrike" dirty="0">
                          <a:solidFill>
                            <a:srgbClr val="000000"/>
                          </a:solidFill>
                          <a:effectLst/>
                          <a:latin typeface="Calibri" panose="020F0502020204030204" pitchFamily="34" charset="0"/>
                        </a:rPr>
                        <a:t>KKFIR</a:t>
                      </a:r>
                    </a:p>
                  </a:txBody>
                  <a:tcPr marL="9525" marR="9525" marT="9525" marB="0" anchor="ctr">
                    <a:lnL>
                      <a:noFill/>
                    </a:lnL>
                    <a:lnR>
                      <a:noFill/>
                    </a:lnR>
                    <a:lnT>
                      <a:noFill/>
                    </a:lnT>
                    <a:lnB>
                      <a:noFill/>
                    </a:lnB>
                  </a:tcPr>
                </a:tc>
                <a:tc>
                  <a:txBody>
                    <a:bodyPr/>
                    <a:lstStyle/>
                    <a:p>
                      <a:pPr algn="ctr" rtl="0" fontAlgn="ctr"/>
                      <a:endParaRPr lang="en-U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rtl="0" fontAlgn="ctr"/>
                      <a:endParaRPr lang="en-U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rtl="0" fontAlgn="ctr"/>
                      <a:endParaRPr lang="en-U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rtl="0" fontAlgn="b"/>
                      <a:r>
                        <a:rPr lang="en-US" sz="1400" b="0" i="0" u="none" strike="noStrike" dirty="0">
                          <a:solidFill>
                            <a:srgbClr val="000000"/>
                          </a:solidFill>
                          <a:effectLst/>
                          <a:latin typeface="Calibri" panose="020F0502020204030204" pitchFamily="34" charset="0"/>
                        </a:rPr>
                        <a:t>0.9</a:t>
                      </a:r>
                    </a:p>
                  </a:txBody>
                  <a:tcPr marL="9525" marR="9525" marT="9525" marB="0" anchor="ctr">
                    <a:lnL>
                      <a:noFill/>
                    </a:lnL>
                    <a:lnR>
                      <a:noFill/>
                    </a:lnR>
                    <a:lnT>
                      <a:noFill/>
                    </a:lnT>
                    <a:lnB>
                      <a:noFill/>
                    </a:lnB>
                    <a:solidFill>
                      <a:srgbClr val="FFCCCC"/>
                    </a:solidFill>
                  </a:tcPr>
                </a:tc>
                <a:extLst>
                  <a:ext uri="{0D108BD9-81ED-4DB2-BD59-A6C34878D82A}">
                    <a16:rowId xmlns:a16="http://schemas.microsoft.com/office/drawing/2014/main" val="10006"/>
                  </a:ext>
                </a:extLst>
              </a:tr>
              <a:tr h="191740">
                <a:tc>
                  <a:txBody>
                    <a:bodyPr/>
                    <a:lstStyle/>
                    <a:p>
                      <a:pPr algn="l" rtl="0" fontAlgn="b"/>
                      <a:r>
                        <a:rPr lang="en-US" sz="1600" b="0" i="0" u="none" strike="noStrike" dirty="0">
                          <a:solidFill>
                            <a:srgbClr val="000000"/>
                          </a:solidFill>
                          <a:effectLst/>
                          <a:latin typeface="Calibri" panose="020F0502020204030204" pitchFamily="34" charset="0"/>
                        </a:rPr>
                        <a:t>LADELGGLWENSR</a:t>
                      </a:r>
                    </a:p>
                  </a:txBody>
                  <a:tcPr marL="9525" marR="9525" marT="9525" marB="0" anchor="ctr">
                    <a:lnL>
                      <a:noFill/>
                    </a:lnL>
                    <a:lnR>
                      <a:noFill/>
                    </a:lnR>
                    <a:lnT>
                      <a:noFill/>
                    </a:lnT>
                    <a:lnB>
                      <a:noFill/>
                    </a:lnB>
                  </a:tcPr>
                </a:tc>
                <a:tc>
                  <a:txBody>
                    <a:bodyPr/>
                    <a:lstStyle/>
                    <a:p>
                      <a:pPr algn="ctr" rtl="0" fontAlgn="b"/>
                      <a:r>
                        <a:rPr lang="en-US" sz="1400" b="0" i="0" u="none" strike="noStrike">
                          <a:solidFill>
                            <a:srgbClr val="000000"/>
                          </a:solidFill>
                          <a:effectLst/>
                          <a:latin typeface="Calibri" panose="020F0502020204030204" pitchFamily="34" charset="0"/>
                        </a:rPr>
                        <a:t>2.2</a:t>
                      </a:r>
                    </a:p>
                  </a:txBody>
                  <a:tcPr marL="9525" marR="9525" marT="9525" marB="0" anchor="ctr">
                    <a:lnL>
                      <a:noFill/>
                    </a:lnL>
                    <a:lnR>
                      <a:noFill/>
                    </a:lnR>
                    <a:lnT>
                      <a:noFill/>
                    </a:lnT>
                    <a:lnB>
                      <a:noFill/>
                    </a:lnB>
                    <a:solidFill>
                      <a:srgbClr val="FFCACA"/>
                    </a:solidFill>
                  </a:tcPr>
                </a:tc>
                <a:tc>
                  <a:txBody>
                    <a:bodyPr/>
                    <a:lstStyle/>
                    <a:p>
                      <a:pPr algn="ctr" rtl="0" fontAlgn="b"/>
                      <a:r>
                        <a:rPr lang="en-US" sz="1400" b="0" i="0" u="none" strike="noStrike" dirty="0">
                          <a:solidFill>
                            <a:srgbClr val="000000"/>
                          </a:solidFill>
                          <a:effectLst/>
                          <a:latin typeface="Calibri" panose="020F0502020204030204" pitchFamily="34" charset="0"/>
                        </a:rPr>
                        <a:t>26.8</a:t>
                      </a:r>
                    </a:p>
                  </a:txBody>
                  <a:tcPr marL="9525" marR="9525" marT="9525" marB="0" anchor="ctr">
                    <a:lnL>
                      <a:noFill/>
                    </a:lnL>
                    <a:lnR>
                      <a:noFill/>
                    </a:lnR>
                    <a:lnT>
                      <a:noFill/>
                    </a:lnT>
                    <a:lnB>
                      <a:noFill/>
                    </a:lnB>
                    <a:solidFill>
                      <a:srgbClr val="FFABAB"/>
                    </a:solidFill>
                  </a:tcPr>
                </a:tc>
                <a:tc>
                  <a:txBody>
                    <a:bodyPr/>
                    <a:lstStyle/>
                    <a:p>
                      <a:pPr algn="ctr" rtl="0" fontAlgn="b"/>
                      <a:r>
                        <a:rPr lang="en-US" sz="1400" b="0" i="0" u="none" strike="noStrike" dirty="0">
                          <a:solidFill>
                            <a:srgbClr val="000000"/>
                          </a:solidFill>
                          <a:effectLst/>
                          <a:latin typeface="Calibri" panose="020F0502020204030204" pitchFamily="34" charset="0"/>
                        </a:rPr>
                        <a:t>35.4</a:t>
                      </a:r>
                    </a:p>
                  </a:txBody>
                  <a:tcPr marL="9525" marR="9525" marT="9525" marB="0" anchor="ctr">
                    <a:lnL>
                      <a:noFill/>
                    </a:lnL>
                    <a:lnR>
                      <a:noFill/>
                    </a:lnR>
                    <a:lnT>
                      <a:noFill/>
                    </a:lnT>
                    <a:lnB>
                      <a:noFill/>
                    </a:lnB>
                    <a:solidFill>
                      <a:srgbClr val="FFA0A0"/>
                    </a:solidFill>
                  </a:tcPr>
                </a:tc>
                <a:tc>
                  <a:txBody>
                    <a:bodyPr/>
                    <a:lstStyle/>
                    <a:p>
                      <a:pPr algn="ctr" rtl="0" fontAlgn="b"/>
                      <a:r>
                        <a:rPr lang="en-US" sz="1400" b="0" i="0" u="none" strike="noStrike" dirty="0">
                          <a:solidFill>
                            <a:srgbClr val="000000"/>
                          </a:solidFill>
                          <a:effectLst/>
                          <a:latin typeface="Calibri" panose="020F0502020204030204" pitchFamily="34" charset="0"/>
                        </a:rPr>
                        <a:t>2.6</a:t>
                      </a:r>
                    </a:p>
                  </a:txBody>
                  <a:tcPr marL="9525" marR="9525" marT="9525" marB="0" anchor="ctr">
                    <a:lnL>
                      <a:noFill/>
                    </a:lnL>
                    <a:lnR>
                      <a:noFill/>
                    </a:lnR>
                    <a:lnT>
                      <a:noFill/>
                    </a:lnT>
                    <a:lnB>
                      <a:noFill/>
                    </a:lnB>
                    <a:solidFill>
                      <a:srgbClr val="FFCACA"/>
                    </a:solidFill>
                  </a:tcPr>
                </a:tc>
                <a:extLst>
                  <a:ext uri="{0D108BD9-81ED-4DB2-BD59-A6C34878D82A}">
                    <a16:rowId xmlns:a16="http://schemas.microsoft.com/office/drawing/2014/main" val="10007"/>
                  </a:ext>
                </a:extLst>
              </a:tr>
              <a:tr h="191740">
                <a:tc>
                  <a:txBody>
                    <a:bodyPr/>
                    <a:lstStyle/>
                    <a:p>
                      <a:pPr algn="l" rtl="0" fontAlgn="b"/>
                      <a:r>
                        <a:rPr lang="en-US" sz="1600" b="0" i="0" u="none" strike="noStrike" dirty="0">
                          <a:solidFill>
                            <a:srgbClr val="000000"/>
                          </a:solidFill>
                          <a:effectLst/>
                          <a:latin typeface="Calibri" panose="020F0502020204030204" pitchFamily="34" charset="0"/>
                        </a:rPr>
                        <a:t>SLASAQCPFLGPPR</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rgbClr val="000000"/>
                          </a:solidFill>
                          <a:effectLst/>
                          <a:latin typeface="Calibri" panose="020F0502020204030204" pitchFamily="34" charset="0"/>
                        </a:rPr>
                        <a:t>10.8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BFBF"/>
                    </a:solidFill>
                  </a:tcPr>
                </a:tc>
                <a:tc>
                  <a:txBody>
                    <a:bodyPr/>
                    <a:lstStyle/>
                    <a:p>
                      <a:pPr algn="ctr" rtl="0" fontAlgn="b"/>
                      <a:r>
                        <a:rPr lang="en-US" sz="1400" b="0" i="0" u="none" strike="noStrike" dirty="0">
                          <a:solidFill>
                            <a:srgbClr val="000000"/>
                          </a:solidFill>
                          <a:effectLst/>
                          <a:latin typeface="Calibri" panose="020F0502020204030204" pitchFamily="34" charset="0"/>
                        </a:rPr>
                        <a:t>122.4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3030"/>
                    </a:solidFill>
                  </a:tcPr>
                </a:tc>
                <a:tc>
                  <a:txBody>
                    <a:bodyPr/>
                    <a:lstStyle/>
                    <a:p>
                      <a:pPr algn="ctr" rtl="0" fontAlgn="b"/>
                      <a:r>
                        <a:rPr lang="en-US" sz="1400" b="0" i="0" u="none" strike="noStrike" dirty="0">
                          <a:solidFill>
                            <a:srgbClr val="000000"/>
                          </a:solidFill>
                          <a:effectLst/>
                          <a:latin typeface="Calibri" panose="020F0502020204030204" pitchFamily="34" charset="0"/>
                        </a:rPr>
                        <a:t>159.4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ctr" rtl="0" fontAlgn="b"/>
                      <a:r>
                        <a:rPr lang="en-US" sz="1400" b="0" i="0" u="none" strike="noStrike" dirty="0">
                          <a:solidFill>
                            <a:srgbClr val="000000"/>
                          </a:solidFill>
                          <a:effectLst/>
                          <a:latin typeface="Calibri" panose="020F0502020204030204" pitchFamily="34" charset="0"/>
                        </a:rPr>
                        <a:t>13.0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BDBD"/>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98642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662" y="45507"/>
            <a:ext cx="8204200" cy="457200"/>
          </a:xfrm>
        </p:spPr>
        <p:txBody>
          <a:bodyPr>
            <a:normAutofit fontScale="90000"/>
          </a:bodyPr>
          <a:lstStyle/>
          <a:p>
            <a:pPr>
              <a:lnSpc>
                <a:spcPct val="100000"/>
              </a:lnSpc>
            </a:pPr>
            <a:r>
              <a:rPr lang="en-US" dirty="0">
                <a:effectLst>
                  <a:outerShdw blurRad="38100" dist="38100" dir="2700000" algn="tl">
                    <a:srgbClr val="000000">
                      <a:alpha val="43137"/>
                    </a:srgbClr>
                  </a:outerShdw>
                </a:effectLst>
              </a:rPr>
              <a:t>Translating Proteomic Discoveries to the Clinic: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the Biomarker Problem</a:t>
            </a:r>
            <a:endParaRPr lang="en-US" sz="27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0592" y="1380066"/>
            <a:ext cx="8186738" cy="3575050"/>
          </a:xfrm>
        </p:spPr>
        <p:txBody>
          <a:bodyPr>
            <a:noAutofit/>
          </a:bodyPr>
          <a:lstStyle/>
          <a:p>
            <a:pPr>
              <a:lnSpc>
                <a:spcPct val="120000"/>
              </a:lnSpc>
            </a:pPr>
            <a:r>
              <a:rPr lang="en-US" sz="2000" dirty="0"/>
              <a:t>There is an unmet clinical need for minimally invasive biomarkers for early detection of ‘silent’ cancers, such as cancers of the ovary  or pancreas</a:t>
            </a:r>
          </a:p>
          <a:p>
            <a:pPr>
              <a:lnSpc>
                <a:spcPct val="120000"/>
              </a:lnSpc>
            </a:pPr>
            <a:r>
              <a:rPr lang="en-US" sz="2000" dirty="0"/>
              <a:t>Multiple laboratories have been funded to identify potential  biomarkers, generating long lists of candidates</a:t>
            </a:r>
          </a:p>
          <a:p>
            <a:pPr lvl="1">
              <a:lnSpc>
                <a:spcPct val="120000"/>
              </a:lnSpc>
            </a:pPr>
            <a:r>
              <a:rPr lang="en-US" sz="2000" dirty="0"/>
              <a:t>Discovery strategies have included transcriptome profiling, next-gen sequencing of DNA, DNA methylation, and proteomic studies</a:t>
            </a:r>
          </a:p>
          <a:p>
            <a:pPr lvl="1">
              <a:lnSpc>
                <a:spcPct val="120000"/>
              </a:lnSpc>
            </a:pPr>
            <a:r>
              <a:rPr lang="en-US" sz="2000" dirty="0"/>
              <a:t>There is a need to convert candidate lists to protein-based assays and prioritize for development of affinity reagents</a:t>
            </a:r>
          </a:p>
          <a:p>
            <a:pPr>
              <a:lnSpc>
                <a:spcPct val="120000"/>
              </a:lnSpc>
            </a:pPr>
            <a:r>
              <a:rPr lang="en-US" b="1" dirty="0">
                <a:ln w="1905"/>
                <a:solidFill>
                  <a:schemeClr val="tx1">
                    <a:lumMod val="50000"/>
                    <a:lumOff val="50000"/>
                  </a:schemeClr>
                </a:solidFill>
                <a:effectLst>
                  <a:innerShdw blurRad="69850" dist="43180" dir="5400000">
                    <a:srgbClr val="000000">
                      <a:alpha val="65000"/>
                    </a:srgbClr>
                  </a:innerShdw>
                </a:effectLst>
              </a:rPr>
              <a:t>Use of targeted proteomics can rapidly identify good-performing candidates without the need for affinity reagents</a:t>
            </a:r>
          </a:p>
        </p:txBody>
      </p:sp>
      <p:sp>
        <p:nvSpPr>
          <p:cNvPr id="5" name="TextBox 4"/>
          <p:cNvSpPr txBox="1"/>
          <p:nvPr/>
        </p:nvSpPr>
        <p:spPr>
          <a:xfrm>
            <a:off x="524932" y="5782733"/>
            <a:ext cx="7907867"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i="1" dirty="0">
                <a:ln w="11430"/>
                <a:solidFill>
                  <a:srgbClr val="C07611"/>
                </a:solidFill>
                <a:effectLst>
                  <a:outerShdw blurRad="50800" dist="39000" dir="5460000" algn="tl">
                    <a:srgbClr val="000000">
                      <a:alpha val="38000"/>
                    </a:srgbClr>
                  </a:outerShdw>
                </a:effectLst>
              </a:rPr>
              <a:t>The Goal: Help Poor Performing Candidates Fail Quickly and Cheaply</a:t>
            </a:r>
          </a:p>
        </p:txBody>
      </p:sp>
    </p:spTree>
    <p:extLst>
      <p:ext uri="{BB962C8B-B14F-4D97-AF65-F5344CB8AC3E}">
        <p14:creationId xmlns:p14="http://schemas.microsoft.com/office/powerpoint/2010/main" val="213591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11" y="254696"/>
            <a:ext cx="8204200" cy="457200"/>
          </a:xfrm>
        </p:spPr>
        <p:txBody>
          <a:bodyPr anchor="ctr"/>
          <a:lstStyle/>
          <a:p>
            <a:r>
              <a:rPr lang="en-US" sz="2800" dirty="0">
                <a:cs typeface="Calibri" panose="020F0502020204030204" pitchFamily="34" charset="0"/>
              </a:rPr>
              <a:t>The Next Challenge: </a:t>
            </a:r>
            <a:r>
              <a:rPr lang="en-US" sz="2800" dirty="0" err="1">
                <a:cs typeface="Calibri" panose="020F0502020204030204" pitchFamily="34" charset="0"/>
              </a:rPr>
              <a:t>Nanoproteomics</a:t>
            </a:r>
            <a:endParaRPr lang="en-US" sz="2800" dirty="0">
              <a:cs typeface="Calibri" panose="020F0502020204030204" pitchFamily="34" charset="0"/>
            </a:endParaRPr>
          </a:p>
        </p:txBody>
      </p:sp>
      <p:cxnSp>
        <p:nvCxnSpPr>
          <p:cNvPr id="5" name="Straight Connector 4"/>
          <p:cNvCxnSpPr/>
          <p:nvPr/>
        </p:nvCxnSpPr>
        <p:spPr>
          <a:xfrm>
            <a:off x="7824466" y="3031484"/>
            <a:ext cx="0" cy="252825"/>
          </a:xfrm>
          <a:prstGeom prst="line">
            <a:avLst/>
          </a:prstGeom>
          <a:noFill/>
          <a:ln w="19050" cap="flat" cmpd="sng" algn="ctr">
            <a:solidFill>
              <a:sysClr val="windowText" lastClr="000000"/>
            </a:solidFill>
            <a:prstDash val="solid"/>
          </a:ln>
          <a:effectLst/>
        </p:spPr>
      </p:cxnSp>
      <p:cxnSp>
        <p:nvCxnSpPr>
          <p:cNvPr id="6" name="Straight Connector 5"/>
          <p:cNvCxnSpPr/>
          <p:nvPr/>
        </p:nvCxnSpPr>
        <p:spPr>
          <a:xfrm>
            <a:off x="1973902" y="3052038"/>
            <a:ext cx="0" cy="402907"/>
          </a:xfrm>
          <a:prstGeom prst="line">
            <a:avLst/>
          </a:prstGeom>
          <a:noFill/>
          <a:ln w="19050" cap="flat" cmpd="sng" algn="ctr">
            <a:solidFill>
              <a:sysClr val="windowText" lastClr="000000"/>
            </a:solidFill>
            <a:prstDash val="solid"/>
          </a:ln>
          <a:effectLst/>
        </p:spPr>
      </p:cxnSp>
      <p:cxnSp>
        <p:nvCxnSpPr>
          <p:cNvPr id="7" name="Straight Connector 6"/>
          <p:cNvCxnSpPr/>
          <p:nvPr/>
        </p:nvCxnSpPr>
        <p:spPr>
          <a:xfrm>
            <a:off x="2957138" y="3052038"/>
            <a:ext cx="0" cy="402907"/>
          </a:xfrm>
          <a:prstGeom prst="line">
            <a:avLst/>
          </a:prstGeom>
          <a:noFill/>
          <a:ln w="19050" cap="flat" cmpd="sng" algn="ctr">
            <a:solidFill>
              <a:sysClr val="windowText" lastClr="000000"/>
            </a:solidFill>
            <a:prstDash val="solid"/>
          </a:ln>
          <a:effectLst/>
        </p:spPr>
      </p:cxnSp>
      <p:cxnSp>
        <p:nvCxnSpPr>
          <p:cNvPr id="8" name="Straight Connector 7"/>
          <p:cNvCxnSpPr/>
          <p:nvPr/>
        </p:nvCxnSpPr>
        <p:spPr>
          <a:xfrm>
            <a:off x="3940375" y="3052038"/>
            <a:ext cx="0" cy="402907"/>
          </a:xfrm>
          <a:prstGeom prst="line">
            <a:avLst/>
          </a:prstGeom>
          <a:noFill/>
          <a:ln w="19050" cap="flat" cmpd="sng" algn="ctr">
            <a:solidFill>
              <a:sysClr val="windowText" lastClr="000000"/>
            </a:solidFill>
            <a:prstDash val="solid"/>
          </a:ln>
          <a:effectLst/>
        </p:spPr>
      </p:cxnSp>
      <p:cxnSp>
        <p:nvCxnSpPr>
          <p:cNvPr id="9" name="Straight Connector 8"/>
          <p:cNvCxnSpPr/>
          <p:nvPr/>
        </p:nvCxnSpPr>
        <p:spPr>
          <a:xfrm>
            <a:off x="4923611" y="3052038"/>
            <a:ext cx="0" cy="402907"/>
          </a:xfrm>
          <a:prstGeom prst="line">
            <a:avLst/>
          </a:prstGeom>
          <a:noFill/>
          <a:ln w="19050" cap="flat" cmpd="sng" algn="ctr">
            <a:solidFill>
              <a:sysClr val="windowText" lastClr="000000"/>
            </a:solidFill>
            <a:prstDash val="solid"/>
          </a:ln>
          <a:effectLst/>
        </p:spPr>
      </p:cxnSp>
      <p:cxnSp>
        <p:nvCxnSpPr>
          <p:cNvPr id="10" name="Straight Connector 9"/>
          <p:cNvCxnSpPr/>
          <p:nvPr/>
        </p:nvCxnSpPr>
        <p:spPr>
          <a:xfrm>
            <a:off x="5906847" y="3052038"/>
            <a:ext cx="0" cy="402907"/>
          </a:xfrm>
          <a:prstGeom prst="line">
            <a:avLst/>
          </a:prstGeom>
          <a:noFill/>
          <a:ln w="19050" cap="flat" cmpd="sng" algn="ctr">
            <a:solidFill>
              <a:sysClr val="windowText" lastClr="000000"/>
            </a:solidFill>
            <a:prstDash val="solid"/>
          </a:ln>
          <a:effectLst/>
        </p:spPr>
      </p:cxnSp>
      <p:grpSp>
        <p:nvGrpSpPr>
          <p:cNvPr id="11" name="Group 10"/>
          <p:cNvGrpSpPr/>
          <p:nvPr/>
        </p:nvGrpSpPr>
        <p:grpSpPr>
          <a:xfrm>
            <a:off x="1635260" y="1980599"/>
            <a:ext cx="2950495" cy="300082"/>
            <a:chOff x="457199" y="1726513"/>
            <a:chExt cx="4870723" cy="400005"/>
          </a:xfrm>
        </p:grpSpPr>
        <p:sp>
          <p:nvSpPr>
            <p:cNvPr id="12" name="Rectangle 11"/>
            <p:cNvSpPr/>
            <p:nvPr/>
          </p:nvSpPr>
          <p:spPr>
            <a:xfrm rot="16200000">
              <a:off x="2720939" y="-511139"/>
              <a:ext cx="343244" cy="4870723"/>
            </a:xfrm>
            <a:prstGeom prst="rect">
              <a:avLst/>
            </a:prstGeom>
            <a:gradFill>
              <a:gsLst>
                <a:gs pos="69000">
                  <a:srgbClr val="0070C0"/>
                </a:gs>
                <a:gs pos="82000">
                  <a:srgbClr val="4F81BD">
                    <a:tint val="44500"/>
                    <a:satMod val="160000"/>
                  </a:srgbClr>
                </a:gs>
                <a:gs pos="100000">
                  <a:srgbClr val="4F81BD">
                    <a:tint val="23500"/>
                    <a:satMod val="160000"/>
                  </a:srgbClr>
                </a:gs>
              </a:gsLst>
              <a:lin ang="5400000" scaled="0"/>
            </a:gradFill>
            <a:ln w="25400" cap="flat" cmpd="sng" algn="ctr">
              <a:noFill/>
              <a:prstDash val="solid"/>
            </a:ln>
            <a:effectLst/>
          </p:spPr>
          <p:txBody>
            <a:bodyPr rtlCol="0" anchor="ctr"/>
            <a:lstStyle/>
            <a:p>
              <a:pPr algn="ctr" defTabSz="685983" fontAlgn="auto">
                <a:spcBef>
                  <a:spcPts val="0"/>
                </a:spcBef>
                <a:spcAft>
                  <a:spcPts val="0"/>
                </a:spcAft>
                <a:defRPr/>
              </a:pPr>
              <a:endParaRPr lang="en-US" sz="1350" kern="0" dirty="0">
                <a:solidFill>
                  <a:prstClr val="white"/>
                </a:solidFill>
                <a:latin typeface="Arial"/>
                <a:ea typeface="+mn-ea"/>
                <a:cs typeface="+mn-cs"/>
              </a:endParaRPr>
            </a:p>
          </p:txBody>
        </p:sp>
        <p:sp>
          <p:nvSpPr>
            <p:cNvPr id="13" name="TextBox 12"/>
            <p:cNvSpPr txBox="1"/>
            <p:nvPr/>
          </p:nvSpPr>
          <p:spPr>
            <a:xfrm>
              <a:off x="629179" y="1726513"/>
              <a:ext cx="3893181" cy="400005"/>
            </a:xfrm>
            <a:prstGeom prst="rect">
              <a:avLst/>
            </a:prstGeom>
            <a:noFill/>
          </p:spPr>
          <p:txBody>
            <a:bodyPr wrap="none" rtlCol="0">
              <a:spAutoFit/>
            </a:bodyPr>
            <a:lstStyle/>
            <a:p>
              <a:pPr defTabSz="685983" fontAlgn="auto">
                <a:spcBef>
                  <a:spcPts val="0"/>
                </a:spcBef>
                <a:spcAft>
                  <a:spcPts val="0"/>
                </a:spcAft>
                <a:defRPr/>
              </a:pPr>
              <a:r>
                <a:rPr lang="en-US" sz="1350" kern="0" dirty="0">
                  <a:solidFill>
                    <a:srgbClr val="FFFF00"/>
                  </a:solidFill>
                  <a:latin typeface="Arial"/>
                </a:rPr>
                <a:t>Traditional Sample Handling</a:t>
              </a:r>
            </a:p>
          </p:txBody>
        </p:sp>
      </p:grpSp>
      <p:grpSp>
        <p:nvGrpSpPr>
          <p:cNvPr id="25" name="Group 24"/>
          <p:cNvGrpSpPr/>
          <p:nvPr/>
        </p:nvGrpSpPr>
        <p:grpSpPr>
          <a:xfrm>
            <a:off x="1973903" y="3051586"/>
            <a:ext cx="4916180" cy="402907"/>
            <a:chOff x="1143000" y="3388462"/>
            <a:chExt cx="6553200" cy="537069"/>
          </a:xfrm>
        </p:grpSpPr>
        <p:cxnSp>
          <p:nvCxnSpPr>
            <p:cNvPr id="26" name="Straight Connector 25"/>
            <p:cNvCxnSpPr/>
            <p:nvPr/>
          </p:nvCxnSpPr>
          <p:spPr>
            <a:xfrm>
              <a:off x="3764280" y="3388462"/>
              <a:ext cx="0" cy="537069"/>
            </a:xfrm>
            <a:prstGeom prst="line">
              <a:avLst/>
            </a:prstGeom>
            <a:noFill/>
            <a:ln w="19050" cap="flat" cmpd="sng" algn="ctr">
              <a:solidFill>
                <a:sysClr val="windowText" lastClr="000000"/>
              </a:solidFill>
              <a:prstDash val="solid"/>
            </a:ln>
            <a:effectLst/>
          </p:spPr>
        </p:cxnSp>
        <p:cxnSp>
          <p:nvCxnSpPr>
            <p:cNvPr id="27" name="Straight Connector 26"/>
            <p:cNvCxnSpPr/>
            <p:nvPr/>
          </p:nvCxnSpPr>
          <p:spPr>
            <a:xfrm>
              <a:off x="5074920" y="3388462"/>
              <a:ext cx="0" cy="537069"/>
            </a:xfrm>
            <a:prstGeom prst="line">
              <a:avLst/>
            </a:prstGeom>
            <a:noFill/>
            <a:ln w="19050" cap="flat" cmpd="sng" algn="ctr">
              <a:solidFill>
                <a:sysClr val="windowText" lastClr="000000"/>
              </a:solidFill>
              <a:prstDash val="solid"/>
            </a:ln>
            <a:effectLst/>
          </p:spPr>
        </p:cxnSp>
        <p:cxnSp>
          <p:nvCxnSpPr>
            <p:cNvPr id="28" name="Straight Connector 27"/>
            <p:cNvCxnSpPr/>
            <p:nvPr/>
          </p:nvCxnSpPr>
          <p:spPr>
            <a:xfrm>
              <a:off x="6385560" y="3388462"/>
              <a:ext cx="0" cy="537069"/>
            </a:xfrm>
            <a:prstGeom prst="line">
              <a:avLst/>
            </a:prstGeom>
            <a:noFill/>
            <a:ln w="19050" cap="flat" cmpd="sng" algn="ctr">
              <a:solidFill>
                <a:sysClr val="windowText" lastClr="000000"/>
              </a:solidFill>
              <a:prstDash val="solid"/>
            </a:ln>
            <a:effectLst/>
          </p:spPr>
        </p:cxnSp>
        <p:cxnSp>
          <p:nvCxnSpPr>
            <p:cNvPr id="29" name="Straight Connector 28"/>
            <p:cNvCxnSpPr/>
            <p:nvPr/>
          </p:nvCxnSpPr>
          <p:spPr>
            <a:xfrm>
              <a:off x="2453640" y="3388462"/>
              <a:ext cx="0" cy="537069"/>
            </a:xfrm>
            <a:prstGeom prst="line">
              <a:avLst/>
            </a:prstGeom>
            <a:noFill/>
            <a:ln w="19050" cap="flat" cmpd="sng" algn="ctr">
              <a:solidFill>
                <a:sysClr val="windowText" lastClr="000000"/>
              </a:solidFill>
              <a:prstDash val="solid"/>
            </a:ln>
            <a:effectLst/>
          </p:spPr>
        </p:cxnSp>
        <p:cxnSp>
          <p:nvCxnSpPr>
            <p:cNvPr id="30" name="Straight Connector 29"/>
            <p:cNvCxnSpPr/>
            <p:nvPr/>
          </p:nvCxnSpPr>
          <p:spPr>
            <a:xfrm>
              <a:off x="1143000" y="3388462"/>
              <a:ext cx="0" cy="537069"/>
            </a:xfrm>
            <a:prstGeom prst="line">
              <a:avLst/>
            </a:prstGeom>
            <a:noFill/>
            <a:ln w="19050" cap="flat" cmpd="sng" algn="ctr">
              <a:solidFill>
                <a:sysClr val="windowText" lastClr="000000"/>
              </a:solidFill>
              <a:prstDash val="solid"/>
            </a:ln>
            <a:effectLst/>
          </p:spPr>
        </p:cxnSp>
        <p:cxnSp>
          <p:nvCxnSpPr>
            <p:cNvPr id="31" name="Straight Connector 30"/>
            <p:cNvCxnSpPr/>
            <p:nvPr/>
          </p:nvCxnSpPr>
          <p:spPr>
            <a:xfrm>
              <a:off x="7696200" y="3388462"/>
              <a:ext cx="0" cy="537069"/>
            </a:xfrm>
            <a:prstGeom prst="line">
              <a:avLst/>
            </a:prstGeom>
            <a:noFill/>
            <a:ln w="19050" cap="flat" cmpd="sng" algn="ctr">
              <a:solidFill>
                <a:sysClr val="windowText" lastClr="000000"/>
              </a:solidFill>
              <a:prstDash val="solid"/>
            </a:ln>
            <a:effectLst/>
          </p:spPr>
        </p:cxnSp>
      </p:grpSp>
      <p:sp>
        <p:nvSpPr>
          <p:cNvPr id="32" name="Rectangle 31"/>
          <p:cNvSpPr/>
          <p:nvPr/>
        </p:nvSpPr>
        <p:spPr>
          <a:xfrm>
            <a:off x="1635260" y="3157897"/>
            <a:ext cx="6046049" cy="192095"/>
          </a:xfrm>
          <a:prstGeom prst="rect">
            <a:avLst/>
          </a:prstGeom>
          <a:solidFill>
            <a:srgbClr val="F79646">
              <a:lumMod val="40000"/>
              <a:lumOff val="60000"/>
            </a:srgbClr>
          </a:solidFill>
          <a:ln w="1905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33" name="TextBox 32"/>
          <p:cNvSpPr txBox="1"/>
          <p:nvPr/>
        </p:nvSpPr>
        <p:spPr>
          <a:xfrm>
            <a:off x="6622391" y="3460615"/>
            <a:ext cx="583814" cy="207749"/>
          </a:xfrm>
          <a:prstGeom prst="rect">
            <a:avLst/>
          </a:prstGeom>
          <a:noFill/>
        </p:spPr>
        <p:txBody>
          <a:bodyPr wrap="none" rtlCol="0">
            <a:spAutoFit/>
          </a:bodyPr>
          <a:lstStyle/>
          <a:p>
            <a:pPr defTabSz="685983"/>
            <a:r>
              <a:rPr lang="en-US" sz="750" b="1" dirty="0">
                <a:solidFill>
                  <a:prstClr val="black"/>
                </a:solidFill>
                <a:latin typeface="Arial"/>
              </a:rPr>
              <a:t>100 cells</a:t>
            </a:r>
          </a:p>
        </p:txBody>
      </p:sp>
      <p:sp>
        <p:nvSpPr>
          <p:cNvPr id="34" name="TextBox 33"/>
          <p:cNvSpPr txBox="1"/>
          <p:nvPr/>
        </p:nvSpPr>
        <p:spPr>
          <a:xfrm>
            <a:off x="5612699" y="3454493"/>
            <a:ext cx="636713" cy="207749"/>
          </a:xfrm>
          <a:prstGeom prst="rect">
            <a:avLst/>
          </a:prstGeom>
          <a:noFill/>
        </p:spPr>
        <p:txBody>
          <a:bodyPr wrap="none" rtlCol="0">
            <a:spAutoFit/>
          </a:bodyPr>
          <a:lstStyle/>
          <a:p>
            <a:pPr defTabSz="685983"/>
            <a:r>
              <a:rPr lang="en-US" sz="750" b="1" dirty="0">
                <a:solidFill>
                  <a:prstClr val="black"/>
                </a:solidFill>
                <a:latin typeface="Arial"/>
              </a:rPr>
              <a:t>1000 cells</a:t>
            </a:r>
          </a:p>
        </p:txBody>
      </p:sp>
      <p:sp>
        <p:nvSpPr>
          <p:cNvPr id="35" name="TextBox 34"/>
          <p:cNvSpPr txBox="1"/>
          <p:nvPr/>
        </p:nvSpPr>
        <p:spPr>
          <a:xfrm>
            <a:off x="4585755" y="3455816"/>
            <a:ext cx="716863" cy="207749"/>
          </a:xfrm>
          <a:prstGeom prst="rect">
            <a:avLst/>
          </a:prstGeom>
          <a:noFill/>
        </p:spPr>
        <p:txBody>
          <a:bodyPr wrap="none" rtlCol="0">
            <a:spAutoFit/>
          </a:bodyPr>
          <a:lstStyle/>
          <a:p>
            <a:pPr defTabSz="685983"/>
            <a:r>
              <a:rPr lang="en-US" sz="750" b="1" dirty="0">
                <a:solidFill>
                  <a:prstClr val="black"/>
                </a:solidFill>
                <a:latin typeface="Arial"/>
              </a:rPr>
              <a:t>10,000 cells</a:t>
            </a:r>
          </a:p>
        </p:txBody>
      </p:sp>
      <p:sp>
        <p:nvSpPr>
          <p:cNvPr id="36" name="TextBox 35"/>
          <p:cNvSpPr txBox="1"/>
          <p:nvPr/>
        </p:nvSpPr>
        <p:spPr>
          <a:xfrm>
            <a:off x="3601732" y="3455816"/>
            <a:ext cx="726481" cy="207749"/>
          </a:xfrm>
          <a:prstGeom prst="rect">
            <a:avLst/>
          </a:prstGeom>
          <a:noFill/>
        </p:spPr>
        <p:txBody>
          <a:bodyPr wrap="none" rtlCol="0">
            <a:spAutoFit/>
          </a:bodyPr>
          <a:lstStyle/>
          <a:p>
            <a:pPr defTabSz="685983"/>
            <a:r>
              <a:rPr lang="en-US" sz="750" b="1" dirty="0">
                <a:solidFill>
                  <a:prstClr val="black"/>
                </a:solidFill>
                <a:latin typeface="Arial"/>
              </a:rPr>
              <a:t>1 x 10</a:t>
            </a:r>
            <a:r>
              <a:rPr lang="en-US" sz="750" b="1" baseline="30000" dirty="0">
                <a:solidFill>
                  <a:prstClr val="black"/>
                </a:solidFill>
                <a:latin typeface="Arial"/>
              </a:rPr>
              <a:t>5</a:t>
            </a:r>
            <a:r>
              <a:rPr lang="en-US" sz="750" b="1" dirty="0">
                <a:solidFill>
                  <a:prstClr val="black"/>
                </a:solidFill>
                <a:latin typeface="Arial"/>
              </a:rPr>
              <a:t> cells</a:t>
            </a:r>
          </a:p>
        </p:txBody>
      </p:sp>
      <p:sp>
        <p:nvSpPr>
          <p:cNvPr id="37" name="TextBox 36"/>
          <p:cNvSpPr txBox="1"/>
          <p:nvPr/>
        </p:nvSpPr>
        <p:spPr>
          <a:xfrm>
            <a:off x="2618496" y="3460614"/>
            <a:ext cx="726481" cy="207749"/>
          </a:xfrm>
          <a:prstGeom prst="rect">
            <a:avLst/>
          </a:prstGeom>
          <a:noFill/>
        </p:spPr>
        <p:txBody>
          <a:bodyPr wrap="none" rtlCol="0">
            <a:spAutoFit/>
          </a:bodyPr>
          <a:lstStyle/>
          <a:p>
            <a:pPr defTabSz="685983"/>
            <a:r>
              <a:rPr lang="en-US" sz="750" b="1" dirty="0">
                <a:solidFill>
                  <a:prstClr val="black"/>
                </a:solidFill>
                <a:latin typeface="Arial"/>
              </a:rPr>
              <a:t>1 x 10</a:t>
            </a:r>
            <a:r>
              <a:rPr lang="en-US" sz="750" b="1" baseline="30000" dirty="0">
                <a:solidFill>
                  <a:prstClr val="black"/>
                </a:solidFill>
                <a:latin typeface="Arial"/>
              </a:rPr>
              <a:t>6</a:t>
            </a:r>
            <a:r>
              <a:rPr lang="en-US" sz="750" b="1" dirty="0">
                <a:solidFill>
                  <a:prstClr val="black"/>
                </a:solidFill>
                <a:latin typeface="Arial"/>
              </a:rPr>
              <a:t> cells</a:t>
            </a:r>
          </a:p>
        </p:txBody>
      </p:sp>
      <p:sp>
        <p:nvSpPr>
          <p:cNvPr id="38" name="TextBox 37"/>
          <p:cNvSpPr txBox="1"/>
          <p:nvPr/>
        </p:nvSpPr>
        <p:spPr>
          <a:xfrm>
            <a:off x="1635260" y="3455816"/>
            <a:ext cx="726481" cy="207749"/>
          </a:xfrm>
          <a:prstGeom prst="rect">
            <a:avLst/>
          </a:prstGeom>
          <a:noFill/>
        </p:spPr>
        <p:txBody>
          <a:bodyPr wrap="none" rtlCol="0">
            <a:spAutoFit/>
          </a:bodyPr>
          <a:lstStyle/>
          <a:p>
            <a:pPr defTabSz="685983"/>
            <a:r>
              <a:rPr lang="en-US" sz="750" b="1" dirty="0">
                <a:solidFill>
                  <a:prstClr val="black"/>
                </a:solidFill>
                <a:latin typeface="Arial"/>
              </a:rPr>
              <a:t>1 x 10</a:t>
            </a:r>
            <a:r>
              <a:rPr lang="en-US" sz="750" b="1" baseline="30000" dirty="0">
                <a:solidFill>
                  <a:prstClr val="black"/>
                </a:solidFill>
                <a:latin typeface="Arial"/>
              </a:rPr>
              <a:t>7</a:t>
            </a:r>
            <a:r>
              <a:rPr lang="en-US" sz="750" b="1" dirty="0">
                <a:solidFill>
                  <a:prstClr val="black"/>
                </a:solidFill>
                <a:latin typeface="Arial"/>
              </a:rPr>
              <a:t> cells</a:t>
            </a:r>
          </a:p>
        </p:txBody>
      </p:sp>
      <p:pic>
        <p:nvPicPr>
          <p:cNvPr id="39" name="Picture 2" descr="Image result for 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81310" y="3110787"/>
            <a:ext cx="286314" cy="2863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mo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79" y="3001120"/>
            <a:ext cx="511281" cy="50383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6722204" y="2866872"/>
            <a:ext cx="383438" cy="207749"/>
          </a:xfrm>
          <a:prstGeom prst="rect">
            <a:avLst/>
          </a:prstGeom>
          <a:noFill/>
        </p:spPr>
        <p:txBody>
          <a:bodyPr wrap="none" rtlCol="0">
            <a:spAutoFit/>
          </a:bodyPr>
          <a:lstStyle/>
          <a:p>
            <a:pPr defTabSz="685983"/>
            <a:r>
              <a:rPr lang="en-US" sz="750" b="1" dirty="0">
                <a:solidFill>
                  <a:prstClr val="black"/>
                </a:solidFill>
                <a:latin typeface="Arial"/>
              </a:rPr>
              <a:t>5 ng</a:t>
            </a:r>
          </a:p>
        </p:txBody>
      </p:sp>
      <p:sp>
        <p:nvSpPr>
          <p:cNvPr id="42" name="TextBox 41"/>
          <p:cNvSpPr txBox="1"/>
          <p:nvPr/>
        </p:nvSpPr>
        <p:spPr>
          <a:xfrm>
            <a:off x="5718232" y="2867325"/>
            <a:ext cx="436338" cy="207749"/>
          </a:xfrm>
          <a:prstGeom prst="rect">
            <a:avLst/>
          </a:prstGeom>
          <a:noFill/>
        </p:spPr>
        <p:txBody>
          <a:bodyPr wrap="none" rtlCol="0">
            <a:spAutoFit/>
          </a:bodyPr>
          <a:lstStyle/>
          <a:p>
            <a:pPr defTabSz="685983"/>
            <a:r>
              <a:rPr lang="en-US" sz="750" b="1" dirty="0">
                <a:solidFill>
                  <a:prstClr val="black"/>
                </a:solidFill>
                <a:latin typeface="Arial"/>
              </a:rPr>
              <a:t>50 ng</a:t>
            </a:r>
          </a:p>
        </p:txBody>
      </p:sp>
      <p:sp>
        <p:nvSpPr>
          <p:cNvPr id="43" name="TextBox 42"/>
          <p:cNvSpPr txBox="1"/>
          <p:nvPr/>
        </p:nvSpPr>
        <p:spPr>
          <a:xfrm>
            <a:off x="4707006" y="2866871"/>
            <a:ext cx="489236" cy="207749"/>
          </a:xfrm>
          <a:prstGeom prst="rect">
            <a:avLst/>
          </a:prstGeom>
          <a:noFill/>
        </p:spPr>
        <p:txBody>
          <a:bodyPr wrap="none" rtlCol="0">
            <a:spAutoFit/>
          </a:bodyPr>
          <a:lstStyle/>
          <a:p>
            <a:pPr defTabSz="685983"/>
            <a:r>
              <a:rPr lang="en-US" sz="750" b="1" dirty="0">
                <a:solidFill>
                  <a:prstClr val="black"/>
                </a:solidFill>
                <a:latin typeface="Arial"/>
              </a:rPr>
              <a:t>500 ng</a:t>
            </a:r>
          </a:p>
        </p:txBody>
      </p:sp>
      <p:sp>
        <p:nvSpPr>
          <p:cNvPr id="44" name="TextBox 43"/>
          <p:cNvSpPr txBox="1"/>
          <p:nvPr/>
        </p:nvSpPr>
        <p:spPr>
          <a:xfrm>
            <a:off x="3693126" y="2866870"/>
            <a:ext cx="542136" cy="207749"/>
          </a:xfrm>
          <a:prstGeom prst="rect">
            <a:avLst/>
          </a:prstGeom>
          <a:noFill/>
        </p:spPr>
        <p:txBody>
          <a:bodyPr wrap="none" rtlCol="0">
            <a:spAutoFit/>
          </a:bodyPr>
          <a:lstStyle/>
          <a:p>
            <a:pPr defTabSz="685983"/>
            <a:r>
              <a:rPr lang="en-US" sz="750" b="1" dirty="0">
                <a:solidFill>
                  <a:prstClr val="black"/>
                </a:solidFill>
                <a:latin typeface="Arial"/>
              </a:rPr>
              <a:t>5000 ng</a:t>
            </a:r>
          </a:p>
        </p:txBody>
      </p:sp>
      <p:sp>
        <p:nvSpPr>
          <p:cNvPr id="45" name="TextBox 44"/>
          <p:cNvSpPr txBox="1"/>
          <p:nvPr/>
        </p:nvSpPr>
        <p:spPr>
          <a:xfrm>
            <a:off x="2670205" y="2865219"/>
            <a:ext cx="622286" cy="207749"/>
          </a:xfrm>
          <a:prstGeom prst="rect">
            <a:avLst/>
          </a:prstGeom>
          <a:noFill/>
        </p:spPr>
        <p:txBody>
          <a:bodyPr wrap="none" rtlCol="0">
            <a:spAutoFit/>
          </a:bodyPr>
          <a:lstStyle/>
          <a:p>
            <a:pPr defTabSz="685983"/>
            <a:r>
              <a:rPr lang="en-US" sz="750" b="1" dirty="0">
                <a:solidFill>
                  <a:prstClr val="black"/>
                </a:solidFill>
                <a:latin typeface="Arial"/>
              </a:rPr>
              <a:t>50,000 ng</a:t>
            </a:r>
          </a:p>
        </p:txBody>
      </p:sp>
      <p:sp>
        <p:nvSpPr>
          <p:cNvPr id="46" name="TextBox 45"/>
          <p:cNvSpPr txBox="1"/>
          <p:nvPr/>
        </p:nvSpPr>
        <p:spPr>
          <a:xfrm>
            <a:off x="1717787" y="2867325"/>
            <a:ext cx="675185" cy="207749"/>
          </a:xfrm>
          <a:prstGeom prst="rect">
            <a:avLst/>
          </a:prstGeom>
          <a:noFill/>
        </p:spPr>
        <p:txBody>
          <a:bodyPr wrap="none" rtlCol="0">
            <a:spAutoFit/>
          </a:bodyPr>
          <a:lstStyle/>
          <a:p>
            <a:pPr defTabSz="685983"/>
            <a:r>
              <a:rPr lang="en-US" sz="750" b="1" dirty="0">
                <a:solidFill>
                  <a:prstClr val="black"/>
                </a:solidFill>
                <a:latin typeface="Arial"/>
              </a:rPr>
              <a:t>500,000 ng</a:t>
            </a:r>
          </a:p>
        </p:txBody>
      </p:sp>
      <p:sp>
        <p:nvSpPr>
          <p:cNvPr id="47" name="TextBox 46"/>
          <p:cNvSpPr txBox="1"/>
          <p:nvPr/>
        </p:nvSpPr>
        <p:spPr>
          <a:xfrm>
            <a:off x="7590446" y="2864487"/>
            <a:ext cx="516488" cy="207749"/>
          </a:xfrm>
          <a:prstGeom prst="rect">
            <a:avLst/>
          </a:prstGeom>
          <a:noFill/>
        </p:spPr>
        <p:txBody>
          <a:bodyPr wrap="none" rtlCol="0">
            <a:spAutoFit/>
          </a:bodyPr>
          <a:lstStyle/>
          <a:p>
            <a:pPr defTabSz="685983"/>
            <a:r>
              <a:rPr lang="en-US" sz="750" b="1" dirty="0">
                <a:solidFill>
                  <a:prstClr val="black"/>
                </a:solidFill>
                <a:latin typeface="Arial"/>
              </a:rPr>
              <a:t>0.05 ng</a:t>
            </a:r>
          </a:p>
        </p:txBody>
      </p:sp>
      <p:cxnSp>
        <p:nvCxnSpPr>
          <p:cNvPr id="48" name="Straight Connector 47"/>
          <p:cNvCxnSpPr/>
          <p:nvPr/>
        </p:nvCxnSpPr>
        <p:spPr>
          <a:xfrm flipH="1">
            <a:off x="1411480" y="2860343"/>
            <a:ext cx="1" cy="250444"/>
          </a:xfrm>
          <a:prstGeom prst="line">
            <a:avLst/>
          </a:prstGeom>
          <a:noFill/>
          <a:ln w="19050" cap="flat" cmpd="sng" algn="ctr">
            <a:solidFill>
              <a:sysClr val="windowText" lastClr="000000"/>
            </a:solidFill>
            <a:prstDash val="solid"/>
          </a:ln>
          <a:effectLst/>
        </p:spPr>
      </p:cxnSp>
      <p:sp>
        <p:nvSpPr>
          <p:cNvPr id="49" name="TextBox 48"/>
          <p:cNvSpPr txBox="1"/>
          <p:nvPr/>
        </p:nvSpPr>
        <p:spPr>
          <a:xfrm>
            <a:off x="1068508" y="2703886"/>
            <a:ext cx="941283" cy="207749"/>
          </a:xfrm>
          <a:prstGeom prst="rect">
            <a:avLst/>
          </a:prstGeom>
          <a:noFill/>
        </p:spPr>
        <p:txBody>
          <a:bodyPr wrap="none" rtlCol="0">
            <a:spAutoFit/>
          </a:bodyPr>
          <a:lstStyle/>
          <a:p>
            <a:pPr defTabSz="685983"/>
            <a:r>
              <a:rPr lang="en-US" sz="750" b="1" dirty="0">
                <a:solidFill>
                  <a:prstClr val="black"/>
                </a:solidFill>
                <a:latin typeface="Arial"/>
              </a:rPr>
              <a:t>2,000,000,000 ng</a:t>
            </a:r>
          </a:p>
        </p:txBody>
      </p:sp>
      <p:sp>
        <p:nvSpPr>
          <p:cNvPr id="50" name="Rectangle 49"/>
          <p:cNvSpPr/>
          <p:nvPr/>
        </p:nvSpPr>
        <p:spPr>
          <a:xfrm>
            <a:off x="1230759" y="3665452"/>
            <a:ext cx="2549373"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Tissues</a:t>
            </a:r>
          </a:p>
        </p:txBody>
      </p:sp>
      <p:sp>
        <p:nvSpPr>
          <p:cNvPr id="51" name="Rectangle 50"/>
          <p:cNvSpPr/>
          <p:nvPr/>
        </p:nvSpPr>
        <p:spPr>
          <a:xfrm>
            <a:off x="1230759" y="3875128"/>
            <a:ext cx="2462367"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Plasma</a:t>
            </a:r>
          </a:p>
        </p:txBody>
      </p:sp>
      <p:sp>
        <p:nvSpPr>
          <p:cNvPr id="52" name="Rectangle 51"/>
          <p:cNvSpPr/>
          <p:nvPr/>
        </p:nvSpPr>
        <p:spPr>
          <a:xfrm>
            <a:off x="3244069" y="4117161"/>
            <a:ext cx="2088847"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Biopsy</a:t>
            </a:r>
          </a:p>
        </p:txBody>
      </p:sp>
      <p:sp>
        <p:nvSpPr>
          <p:cNvPr id="53" name="Rectangle 52"/>
          <p:cNvSpPr/>
          <p:nvPr/>
        </p:nvSpPr>
        <p:spPr>
          <a:xfrm>
            <a:off x="4187621" y="3665452"/>
            <a:ext cx="3636846"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Sorted Cells</a:t>
            </a:r>
          </a:p>
        </p:txBody>
      </p:sp>
      <p:sp>
        <p:nvSpPr>
          <p:cNvPr id="54" name="Rectangle 53"/>
          <p:cNvSpPr/>
          <p:nvPr/>
        </p:nvSpPr>
        <p:spPr>
          <a:xfrm>
            <a:off x="3940375" y="3884834"/>
            <a:ext cx="3884091"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LCM tissues</a:t>
            </a:r>
          </a:p>
        </p:txBody>
      </p:sp>
      <p:sp>
        <p:nvSpPr>
          <p:cNvPr id="55" name="Rectangle 54"/>
          <p:cNvSpPr/>
          <p:nvPr/>
        </p:nvSpPr>
        <p:spPr>
          <a:xfrm>
            <a:off x="5718232" y="4117161"/>
            <a:ext cx="1339728"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Embryos</a:t>
            </a:r>
          </a:p>
        </p:txBody>
      </p:sp>
      <p:sp>
        <p:nvSpPr>
          <p:cNvPr id="56" name="Rectangle 55"/>
          <p:cNvSpPr/>
          <p:nvPr/>
        </p:nvSpPr>
        <p:spPr>
          <a:xfrm>
            <a:off x="1985767" y="4331151"/>
            <a:ext cx="2201854"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Cell Culture</a:t>
            </a:r>
          </a:p>
        </p:txBody>
      </p:sp>
      <p:sp>
        <p:nvSpPr>
          <p:cNvPr id="57" name="Rectangle 56"/>
          <p:cNvSpPr/>
          <p:nvPr/>
        </p:nvSpPr>
        <p:spPr>
          <a:xfrm>
            <a:off x="4187621" y="4331151"/>
            <a:ext cx="2296933"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Primary Cultures</a:t>
            </a:r>
          </a:p>
        </p:txBody>
      </p:sp>
      <p:sp>
        <p:nvSpPr>
          <p:cNvPr id="58" name="Rectangle 57"/>
          <p:cNvSpPr/>
          <p:nvPr/>
        </p:nvSpPr>
        <p:spPr>
          <a:xfrm>
            <a:off x="4658285" y="4545678"/>
            <a:ext cx="2734281"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Exosomes</a:t>
            </a:r>
          </a:p>
        </p:txBody>
      </p:sp>
      <p:sp>
        <p:nvSpPr>
          <p:cNvPr id="59" name="Rectangle 58"/>
          <p:cNvSpPr/>
          <p:nvPr/>
        </p:nvSpPr>
        <p:spPr>
          <a:xfrm>
            <a:off x="4915242" y="4753248"/>
            <a:ext cx="2051692"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Culture </a:t>
            </a:r>
            <a:r>
              <a:rPr lang="en-US" sz="1350" kern="0" dirty="0" err="1">
                <a:solidFill>
                  <a:prstClr val="white"/>
                </a:solidFill>
                <a:latin typeface="Arial"/>
                <a:ea typeface="+mn-ea"/>
                <a:cs typeface="+mn-cs"/>
              </a:rPr>
              <a:t>Secretome</a:t>
            </a:r>
            <a:endParaRPr lang="en-US" sz="1350" kern="0" dirty="0">
              <a:solidFill>
                <a:prstClr val="white"/>
              </a:solidFill>
              <a:latin typeface="Arial"/>
              <a:ea typeface="+mn-ea"/>
              <a:cs typeface="+mn-cs"/>
            </a:endParaRPr>
          </a:p>
        </p:txBody>
      </p:sp>
      <p:sp>
        <p:nvSpPr>
          <p:cNvPr id="60" name="Rectangle 59"/>
          <p:cNvSpPr/>
          <p:nvPr/>
        </p:nvSpPr>
        <p:spPr>
          <a:xfrm>
            <a:off x="5923126" y="4961900"/>
            <a:ext cx="1758183" cy="171495"/>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ea typeface="+mn-ea"/>
                <a:cs typeface="+mn-cs"/>
              </a:rPr>
              <a:t>Tissue “Voxels”</a:t>
            </a:r>
          </a:p>
        </p:txBody>
      </p:sp>
      <p:cxnSp>
        <p:nvCxnSpPr>
          <p:cNvPr id="61" name="Straight Connector 60"/>
          <p:cNvCxnSpPr/>
          <p:nvPr/>
        </p:nvCxnSpPr>
        <p:spPr>
          <a:xfrm flipH="1">
            <a:off x="4583598" y="1781358"/>
            <a:ext cx="2157" cy="3669718"/>
          </a:xfrm>
          <a:prstGeom prst="line">
            <a:avLst/>
          </a:prstGeom>
          <a:noFill/>
          <a:ln w="38100" cap="flat" cmpd="sng" algn="ctr">
            <a:solidFill>
              <a:srgbClr val="FF0000"/>
            </a:solidFill>
            <a:prstDash val="dash"/>
          </a:ln>
          <a:effectLst/>
        </p:spPr>
      </p:cxnSp>
      <p:sp>
        <p:nvSpPr>
          <p:cNvPr id="64" name="TextBox 63"/>
          <p:cNvSpPr txBox="1"/>
          <p:nvPr/>
        </p:nvSpPr>
        <p:spPr>
          <a:xfrm>
            <a:off x="4790396" y="1781358"/>
            <a:ext cx="2954655" cy="369332"/>
          </a:xfrm>
          <a:prstGeom prst="rect">
            <a:avLst/>
          </a:prstGeom>
          <a:noFill/>
        </p:spPr>
        <p:txBody>
          <a:bodyPr wrap="none" rtlCol="0">
            <a:spAutoFit/>
          </a:bodyPr>
          <a:lstStyle/>
          <a:p>
            <a:pPr defTabSz="685983"/>
            <a:r>
              <a:rPr lang="en-US" b="1" dirty="0" err="1">
                <a:solidFill>
                  <a:srgbClr val="FF0000"/>
                </a:solidFill>
                <a:latin typeface="Arial"/>
              </a:rPr>
              <a:t>Nanoproteomics</a:t>
            </a:r>
            <a:r>
              <a:rPr lang="en-US" b="1" dirty="0">
                <a:solidFill>
                  <a:srgbClr val="FF0000"/>
                </a:solidFill>
                <a:latin typeface="Arial"/>
              </a:rPr>
              <a:t>  → → →</a:t>
            </a:r>
          </a:p>
        </p:txBody>
      </p:sp>
      <p:sp>
        <p:nvSpPr>
          <p:cNvPr id="66" name="Rectangle 65"/>
          <p:cNvSpPr/>
          <p:nvPr/>
        </p:nvSpPr>
        <p:spPr>
          <a:xfrm>
            <a:off x="5829704" y="5178044"/>
            <a:ext cx="1974510" cy="198301"/>
          </a:xfrm>
          <a:prstGeom prst="rect">
            <a:avLst/>
          </a:prstGeom>
          <a:solidFill>
            <a:srgbClr val="0CAC04"/>
          </a:solidFill>
          <a:ln w="25400" cap="flat" cmpd="sng" algn="ctr">
            <a:noFill/>
            <a:prstDash val="solid"/>
          </a:ln>
          <a:effectLst/>
        </p:spPr>
        <p:txBody>
          <a:bodyPr rtlCol="0" anchor="ctr"/>
          <a:lstStyle/>
          <a:p>
            <a:pPr algn="ctr" defTabSz="685983" fontAlgn="auto">
              <a:spcBef>
                <a:spcPts val="0"/>
              </a:spcBef>
              <a:spcAft>
                <a:spcPts val="0"/>
              </a:spcAft>
              <a:defRPr/>
            </a:pPr>
            <a:r>
              <a:rPr lang="en-US" sz="1350" kern="0" dirty="0">
                <a:solidFill>
                  <a:prstClr val="white"/>
                </a:solidFill>
                <a:latin typeface="Arial"/>
              </a:rPr>
              <a:t>Circulating Tumor Cells</a:t>
            </a:r>
            <a:endParaRPr lang="en-US" sz="1350" kern="0" dirty="0">
              <a:solidFill>
                <a:prstClr val="white"/>
              </a:solidFill>
              <a:latin typeface="Arial"/>
              <a:ea typeface="+mn-ea"/>
              <a:cs typeface="+mn-cs"/>
            </a:endParaRPr>
          </a:p>
        </p:txBody>
      </p:sp>
    </p:spTree>
    <p:extLst>
      <p:ext uri="{BB962C8B-B14F-4D97-AF65-F5344CB8AC3E}">
        <p14:creationId xmlns:p14="http://schemas.microsoft.com/office/powerpoint/2010/main" val="3566042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21" y="252549"/>
            <a:ext cx="8204200" cy="457200"/>
          </a:xfrm>
        </p:spPr>
        <p:txBody>
          <a:bodyPr anchor="ctr"/>
          <a:lstStyle/>
          <a:p>
            <a:r>
              <a:rPr lang="en-US" sz="2800" dirty="0"/>
              <a:t>New Technologies for Nanoproteomics</a:t>
            </a:r>
          </a:p>
        </p:txBody>
      </p:sp>
      <p:pic>
        <p:nvPicPr>
          <p:cNvPr id="4" name="Picture 3"/>
          <p:cNvPicPr>
            <a:picLocks noChangeAspect="1"/>
          </p:cNvPicPr>
          <p:nvPr/>
        </p:nvPicPr>
        <p:blipFill>
          <a:blip r:embed="rId2"/>
          <a:stretch>
            <a:fillRect/>
          </a:stretch>
        </p:blipFill>
        <p:spPr>
          <a:xfrm>
            <a:off x="1746788" y="1269289"/>
            <a:ext cx="2990521" cy="2081477"/>
          </a:xfrm>
          <a:prstGeom prst="rect">
            <a:avLst/>
          </a:prstGeom>
        </p:spPr>
      </p:pic>
      <p:pic>
        <p:nvPicPr>
          <p:cNvPr id="6" name="Picture 5"/>
          <p:cNvPicPr>
            <a:picLocks noChangeAspect="1"/>
          </p:cNvPicPr>
          <p:nvPr/>
        </p:nvPicPr>
        <p:blipFill rotWithShape="1">
          <a:blip r:embed="rId3"/>
          <a:srcRect l="5873" t="5281" r="46586" b="63749"/>
          <a:stretch/>
        </p:blipFill>
        <p:spPr>
          <a:xfrm>
            <a:off x="5931242" y="1370996"/>
            <a:ext cx="1983305" cy="1549457"/>
          </a:xfrm>
          <a:prstGeom prst="rect">
            <a:avLst/>
          </a:prstGeom>
        </p:spPr>
      </p:pic>
      <p:sp>
        <p:nvSpPr>
          <p:cNvPr id="7" name="Rectangle 6"/>
          <p:cNvSpPr/>
          <p:nvPr/>
        </p:nvSpPr>
        <p:spPr>
          <a:xfrm>
            <a:off x="5649280" y="2986931"/>
            <a:ext cx="3333220" cy="461665"/>
          </a:xfrm>
          <a:prstGeom prst="rect">
            <a:avLst/>
          </a:prstGeom>
        </p:spPr>
        <p:txBody>
          <a:bodyPr wrap="none">
            <a:spAutoFit/>
          </a:bodyPr>
          <a:lstStyle/>
          <a:p>
            <a:r>
              <a:rPr lang="en-US" sz="1200" dirty="0">
                <a:latin typeface="Calibri" panose="020F0502020204030204" pitchFamily="34" charset="0"/>
              </a:rPr>
              <a:t>Huang et al., Endocrinology. 2016, 157, 1307-1314</a:t>
            </a:r>
          </a:p>
          <a:p>
            <a:r>
              <a:rPr lang="en-US" sz="1200" dirty="0">
                <a:latin typeface="Calibri" panose="020F0502020204030204" pitchFamily="34" charset="0"/>
              </a:rPr>
              <a:t>Clair  et al., Sci Rep. 2016, 6: 39223</a:t>
            </a:r>
          </a:p>
        </p:txBody>
      </p:sp>
      <p:sp>
        <p:nvSpPr>
          <p:cNvPr id="11" name="Rectangle 10"/>
          <p:cNvSpPr/>
          <p:nvPr/>
        </p:nvSpPr>
        <p:spPr>
          <a:xfrm>
            <a:off x="5817842" y="6268080"/>
            <a:ext cx="3071647" cy="461665"/>
          </a:xfrm>
          <a:prstGeom prst="rect">
            <a:avLst/>
          </a:prstGeom>
        </p:spPr>
        <p:txBody>
          <a:bodyPr wrap="square">
            <a:spAutoFit/>
          </a:bodyPr>
          <a:lstStyle/>
          <a:p>
            <a:r>
              <a:rPr lang="en-US" sz="1200" dirty="0">
                <a:latin typeface="Calibri Light" panose="020F0302020204030204" pitchFamily="34" charset="0"/>
              </a:rPr>
              <a:t>Zhu et al., Anal Chem. 2013, 85, 6723-6731</a:t>
            </a:r>
          </a:p>
          <a:p>
            <a:r>
              <a:rPr lang="en-US" sz="1200" dirty="0">
                <a:latin typeface="Calibri Light" panose="020F0302020204030204" pitchFamily="34" charset="0"/>
              </a:rPr>
              <a:t>Zhu et al., Nat </a:t>
            </a:r>
            <a:r>
              <a:rPr lang="en-US" sz="1200" dirty="0" err="1">
                <a:latin typeface="Calibri Light" panose="020F0302020204030204" pitchFamily="34" charset="0"/>
              </a:rPr>
              <a:t>Commun</a:t>
            </a:r>
            <a:r>
              <a:rPr lang="en-US" sz="1200" dirty="0">
                <a:latin typeface="Calibri Light" panose="020F0302020204030204" pitchFamily="34" charset="0"/>
              </a:rPr>
              <a:t>. 2018, 9, 882</a:t>
            </a:r>
          </a:p>
        </p:txBody>
      </p:sp>
      <p:pic>
        <p:nvPicPr>
          <p:cNvPr id="12" name="Picture 11"/>
          <p:cNvPicPr>
            <a:picLocks noChangeAspect="1"/>
          </p:cNvPicPr>
          <p:nvPr/>
        </p:nvPicPr>
        <p:blipFill>
          <a:blip r:embed="rId4"/>
          <a:stretch>
            <a:fillRect/>
          </a:stretch>
        </p:blipFill>
        <p:spPr>
          <a:xfrm>
            <a:off x="5791769" y="4135970"/>
            <a:ext cx="2638722" cy="179558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273788" y="4142964"/>
            <a:ext cx="875635" cy="307777"/>
          </a:xfrm>
          <a:prstGeom prst="rect">
            <a:avLst/>
          </a:prstGeom>
          <a:noFill/>
        </p:spPr>
        <p:txBody>
          <a:bodyPr wrap="none" rtlCol="0">
            <a:spAutoFit/>
          </a:bodyPr>
          <a:lstStyle/>
          <a:p>
            <a:r>
              <a:rPr lang="en-US" sz="1400" dirty="0">
                <a:latin typeface="Calibri" panose="020F0502020204030204" pitchFamily="34" charset="0"/>
              </a:rPr>
              <a:t>Nanowell</a:t>
            </a:r>
          </a:p>
        </p:txBody>
      </p:sp>
      <p:cxnSp>
        <p:nvCxnSpPr>
          <p:cNvPr id="14" name="Straight Arrow Connector 13"/>
          <p:cNvCxnSpPr/>
          <p:nvPr/>
        </p:nvCxnSpPr>
        <p:spPr>
          <a:xfrm flipH="1">
            <a:off x="7111130" y="4413998"/>
            <a:ext cx="550058" cy="3613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403654" y="2125362"/>
            <a:ext cx="806631" cy="369332"/>
          </a:xfrm>
          <a:prstGeom prst="rect">
            <a:avLst/>
          </a:prstGeom>
          <a:noFill/>
        </p:spPr>
        <p:txBody>
          <a:bodyPr wrap="none" rtlCol="0">
            <a:spAutoFit/>
          </a:bodyPr>
          <a:lstStyle/>
          <a:p>
            <a:r>
              <a:rPr lang="en-US" b="1" dirty="0">
                <a:latin typeface="Calibri" panose="020F0502020204030204" pitchFamily="34" charset="0"/>
              </a:rPr>
              <a:t>SNaPP</a:t>
            </a:r>
          </a:p>
        </p:txBody>
      </p:sp>
      <p:sp>
        <p:nvSpPr>
          <p:cNvPr id="17" name="TextBox 16"/>
          <p:cNvSpPr txBox="1"/>
          <p:nvPr/>
        </p:nvSpPr>
        <p:spPr>
          <a:xfrm>
            <a:off x="206270" y="5002341"/>
            <a:ext cx="1164293" cy="369332"/>
          </a:xfrm>
          <a:prstGeom prst="rect">
            <a:avLst/>
          </a:prstGeom>
          <a:noFill/>
        </p:spPr>
        <p:txBody>
          <a:bodyPr wrap="none" rtlCol="0">
            <a:spAutoFit/>
          </a:bodyPr>
          <a:lstStyle/>
          <a:p>
            <a:r>
              <a:rPr lang="en-US" b="1" dirty="0">
                <a:latin typeface="Calibri" panose="020F0502020204030204" pitchFamily="34" charset="0"/>
              </a:rPr>
              <a:t>nanoPOTS</a:t>
            </a:r>
          </a:p>
        </p:txBody>
      </p:sp>
      <p:pic>
        <p:nvPicPr>
          <p:cNvPr id="3" name="Picture 2"/>
          <p:cNvPicPr>
            <a:picLocks noChangeAspect="1"/>
          </p:cNvPicPr>
          <p:nvPr/>
        </p:nvPicPr>
        <p:blipFill>
          <a:blip r:embed="rId5"/>
          <a:stretch>
            <a:fillRect/>
          </a:stretch>
        </p:blipFill>
        <p:spPr>
          <a:xfrm>
            <a:off x="1474171" y="3574475"/>
            <a:ext cx="3657917" cy="3225064"/>
          </a:xfrm>
          <a:prstGeom prst="rect">
            <a:avLst/>
          </a:prstGeom>
        </p:spPr>
      </p:pic>
    </p:spTree>
    <p:extLst>
      <p:ext uri="{BB962C8B-B14F-4D97-AF65-F5344CB8AC3E}">
        <p14:creationId xmlns:p14="http://schemas.microsoft.com/office/powerpoint/2010/main" val="1502790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000" y="263101"/>
            <a:ext cx="8204200" cy="457200"/>
          </a:xfrm>
        </p:spPr>
        <p:txBody>
          <a:bodyPr anchor="ctr"/>
          <a:lstStyle/>
          <a:p>
            <a:r>
              <a:rPr lang="en-US" sz="2800" dirty="0">
                <a:cs typeface="Calibri" panose="020F0502020204030204" pitchFamily="34" charset="0"/>
              </a:rPr>
              <a:t>The Strategy: Minimize Sample Losses</a:t>
            </a:r>
          </a:p>
        </p:txBody>
      </p:sp>
      <p:pic>
        <p:nvPicPr>
          <p:cNvPr id="5" name="Picture 8" descr="Image result for mortar and pest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131" y="2771990"/>
            <a:ext cx="1086133" cy="10861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7649" y="4032540"/>
            <a:ext cx="1483098" cy="507831"/>
          </a:xfrm>
          <a:prstGeom prst="rect">
            <a:avLst/>
          </a:prstGeom>
          <a:noFill/>
        </p:spPr>
        <p:txBody>
          <a:bodyPr wrap="none" rtlCol="0">
            <a:spAutoFit/>
          </a:bodyPr>
          <a:lstStyle/>
          <a:p>
            <a:pPr algn="ctr" defTabSz="685983"/>
            <a:r>
              <a:rPr lang="en-US" sz="1350" dirty="0">
                <a:solidFill>
                  <a:prstClr val="black"/>
                </a:solidFill>
                <a:latin typeface="Arial"/>
              </a:rPr>
              <a:t>Homogenization/</a:t>
            </a:r>
          </a:p>
          <a:p>
            <a:pPr algn="ctr" defTabSz="685983"/>
            <a:r>
              <a:rPr lang="en-US" sz="1350" dirty="0">
                <a:solidFill>
                  <a:prstClr val="black"/>
                </a:solidFill>
                <a:latin typeface="Arial"/>
              </a:rPr>
              <a:t>Extraction</a:t>
            </a:r>
          </a:p>
        </p:txBody>
      </p:sp>
      <p:pic>
        <p:nvPicPr>
          <p:cNvPr id="7" name="Picture 10" descr="Image result for microcentrifuge tube pel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884" y="2616739"/>
            <a:ext cx="777481" cy="13045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28628" y="1974562"/>
            <a:ext cx="514484" cy="276999"/>
          </a:xfrm>
          <a:prstGeom prst="rect">
            <a:avLst/>
          </a:prstGeom>
          <a:noFill/>
        </p:spPr>
        <p:txBody>
          <a:bodyPr wrap="square" rtlCol="0">
            <a:spAutoFit/>
          </a:bodyPr>
          <a:lstStyle/>
          <a:p>
            <a:pPr defTabSz="685983"/>
            <a:r>
              <a:rPr lang="en-US" sz="1200" b="1" dirty="0">
                <a:solidFill>
                  <a:srgbClr val="FF0000"/>
                </a:solidFill>
                <a:latin typeface="Arial"/>
              </a:rPr>
              <a:t>DTT</a:t>
            </a:r>
          </a:p>
        </p:txBody>
      </p:sp>
      <p:sp>
        <p:nvSpPr>
          <p:cNvPr id="9" name="TextBox 8"/>
          <p:cNvSpPr txBox="1"/>
          <p:nvPr/>
        </p:nvSpPr>
        <p:spPr>
          <a:xfrm>
            <a:off x="2827766" y="2103148"/>
            <a:ext cx="514484" cy="461665"/>
          </a:xfrm>
          <a:prstGeom prst="rect">
            <a:avLst/>
          </a:prstGeom>
          <a:noFill/>
        </p:spPr>
        <p:txBody>
          <a:bodyPr wrap="square" rtlCol="0">
            <a:spAutoFit/>
          </a:bodyPr>
          <a:lstStyle/>
          <a:p>
            <a:pPr defTabSz="685983"/>
            <a:r>
              <a:rPr lang="en-US" sz="1200" b="1" dirty="0">
                <a:solidFill>
                  <a:srgbClr val="FF0000"/>
                </a:solidFill>
                <a:latin typeface="Arial"/>
              </a:rPr>
              <a:t>Urea</a:t>
            </a:r>
          </a:p>
        </p:txBody>
      </p:sp>
      <p:sp>
        <p:nvSpPr>
          <p:cNvPr id="10" name="TextBox 9"/>
          <p:cNvSpPr txBox="1"/>
          <p:nvPr/>
        </p:nvSpPr>
        <p:spPr>
          <a:xfrm>
            <a:off x="3881450" y="1985818"/>
            <a:ext cx="514484" cy="276999"/>
          </a:xfrm>
          <a:prstGeom prst="rect">
            <a:avLst/>
          </a:prstGeom>
          <a:noFill/>
        </p:spPr>
        <p:txBody>
          <a:bodyPr wrap="square" rtlCol="0">
            <a:spAutoFit/>
          </a:bodyPr>
          <a:lstStyle/>
          <a:p>
            <a:pPr defTabSz="685983"/>
            <a:r>
              <a:rPr lang="en-US" sz="1200" b="1" dirty="0">
                <a:solidFill>
                  <a:srgbClr val="0CAC04"/>
                </a:solidFill>
                <a:latin typeface="Arial"/>
              </a:rPr>
              <a:t>IAA</a:t>
            </a:r>
          </a:p>
        </p:txBody>
      </p:sp>
      <p:sp>
        <p:nvSpPr>
          <p:cNvPr id="11" name="TextBox 10"/>
          <p:cNvSpPr txBox="1"/>
          <p:nvPr/>
        </p:nvSpPr>
        <p:spPr>
          <a:xfrm>
            <a:off x="4197428" y="2255958"/>
            <a:ext cx="710785" cy="461665"/>
          </a:xfrm>
          <a:prstGeom prst="rect">
            <a:avLst/>
          </a:prstGeom>
          <a:noFill/>
        </p:spPr>
        <p:txBody>
          <a:bodyPr wrap="square" rtlCol="0">
            <a:spAutoFit/>
          </a:bodyPr>
          <a:lstStyle/>
          <a:p>
            <a:pPr defTabSz="685983"/>
            <a:r>
              <a:rPr lang="en-US" sz="1200" b="1" dirty="0">
                <a:solidFill>
                  <a:srgbClr val="00B0F0"/>
                </a:solidFill>
                <a:latin typeface="Arial"/>
              </a:rPr>
              <a:t>Trypsin</a:t>
            </a:r>
          </a:p>
        </p:txBody>
      </p:sp>
      <p:pic>
        <p:nvPicPr>
          <p:cNvPr id="12" name="Picture 12" descr="Image result for curved arr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953604">
            <a:off x="3240185" y="1930897"/>
            <a:ext cx="563490" cy="9041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curved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551471" flipH="1">
            <a:off x="3709090" y="2416603"/>
            <a:ext cx="629740" cy="486618"/>
          </a:xfrm>
          <a:prstGeom prst="rect">
            <a:avLst/>
          </a:prstGeom>
          <a:noFill/>
        </p:spPr>
      </p:pic>
      <p:pic>
        <p:nvPicPr>
          <p:cNvPr id="14" name="Picture 16" descr="Image result for curved arr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776453" y="2182313"/>
            <a:ext cx="247506" cy="4344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90051" y="4014466"/>
            <a:ext cx="1467069" cy="923330"/>
          </a:xfrm>
          <a:prstGeom prst="rect">
            <a:avLst/>
          </a:prstGeom>
          <a:noFill/>
        </p:spPr>
        <p:txBody>
          <a:bodyPr wrap="none" rtlCol="0">
            <a:spAutoFit/>
          </a:bodyPr>
          <a:lstStyle/>
          <a:p>
            <a:pPr algn="ctr" defTabSz="685983"/>
            <a:r>
              <a:rPr lang="en-US" sz="1350" dirty="0">
                <a:solidFill>
                  <a:prstClr val="black"/>
                </a:solidFill>
                <a:latin typeface="Arial"/>
              </a:rPr>
              <a:t>Denaturation/</a:t>
            </a:r>
          </a:p>
          <a:p>
            <a:pPr algn="ctr" defTabSz="685983"/>
            <a:r>
              <a:rPr lang="en-US" sz="1350" dirty="0">
                <a:solidFill>
                  <a:prstClr val="black"/>
                </a:solidFill>
                <a:latin typeface="Arial"/>
              </a:rPr>
              <a:t>Reduction/</a:t>
            </a:r>
          </a:p>
          <a:p>
            <a:pPr algn="ctr" defTabSz="685983"/>
            <a:r>
              <a:rPr lang="en-US" sz="1350" dirty="0">
                <a:solidFill>
                  <a:prstClr val="black"/>
                </a:solidFill>
                <a:latin typeface="Arial"/>
              </a:rPr>
              <a:t>Alkylation/</a:t>
            </a:r>
          </a:p>
          <a:p>
            <a:pPr algn="ctr" defTabSz="685983"/>
            <a:r>
              <a:rPr lang="en-US" sz="1350" dirty="0">
                <a:solidFill>
                  <a:prstClr val="black"/>
                </a:solidFill>
                <a:latin typeface="Arial"/>
              </a:rPr>
              <a:t>Tryptic Digestion</a:t>
            </a:r>
          </a:p>
        </p:txBody>
      </p:sp>
      <p:pic>
        <p:nvPicPr>
          <p:cNvPr id="16"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8319" y="2310407"/>
            <a:ext cx="364233" cy="1337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5809289" y="3650230"/>
            <a:ext cx="906018" cy="300082"/>
          </a:xfrm>
          <a:prstGeom prst="rect">
            <a:avLst/>
          </a:prstGeom>
          <a:noFill/>
        </p:spPr>
        <p:txBody>
          <a:bodyPr wrap="none" rtlCol="0">
            <a:spAutoFit/>
          </a:bodyPr>
          <a:lstStyle/>
          <a:p>
            <a:pPr algn="ctr" defTabSz="685983"/>
            <a:r>
              <a:rPr lang="en-US" sz="1350" dirty="0">
                <a:solidFill>
                  <a:prstClr val="black"/>
                </a:solidFill>
                <a:latin typeface="Arial"/>
              </a:rPr>
              <a:t>Desalting</a:t>
            </a:r>
          </a:p>
        </p:txBody>
      </p:sp>
      <p:pic>
        <p:nvPicPr>
          <p:cNvPr id="18"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2648" y="1654635"/>
            <a:ext cx="671687" cy="67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0" descr="Image result for curved arro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08221" y="3100576"/>
            <a:ext cx="804755" cy="4645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Image result for curved arro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00562" y="3096262"/>
            <a:ext cx="804755" cy="46454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a:stCxn id="22" idx="2"/>
          </p:cNvCxnSpPr>
          <p:nvPr/>
        </p:nvCxnSpPr>
        <p:spPr>
          <a:xfrm>
            <a:off x="832193" y="2571955"/>
            <a:ext cx="205673" cy="364036"/>
          </a:xfrm>
          <a:prstGeom prst="straightConnector1">
            <a:avLst/>
          </a:prstGeom>
          <a:noFill/>
          <a:ln w="31750" cap="flat" cmpd="sng" algn="ctr">
            <a:solidFill>
              <a:srgbClr val="FF0000"/>
            </a:solidFill>
            <a:prstDash val="solid"/>
            <a:headEnd type="none"/>
            <a:tailEnd type="triangle"/>
          </a:ln>
          <a:effectLst/>
        </p:spPr>
      </p:cxnSp>
      <p:sp>
        <p:nvSpPr>
          <p:cNvPr id="22" name="TextBox 21"/>
          <p:cNvSpPr txBox="1"/>
          <p:nvPr/>
        </p:nvSpPr>
        <p:spPr>
          <a:xfrm>
            <a:off x="441701" y="2271873"/>
            <a:ext cx="780983" cy="300082"/>
          </a:xfrm>
          <a:prstGeom prst="rect">
            <a:avLst/>
          </a:prstGeom>
          <a:noFill/>
        </p:spPr>
        <p:txBody>
          <a:bodyPr wrap="none" rtlCol="0">
            <a:spAutoFit/>
          </a:bodyPr>
          <a:lstStyle/>
          <a:p>
            <a:pPr defTabSz="685983"/>
            <a:r>
              <a:rPr lang="en-US" sz="1350" dirty="0">
                <a:solidFill>
                  <a:srgbClr val="FF0000"/>
                </a:solidFill>
                <a:latin typeface="Arial"/>
              </a:rPr>
              <a:t>Surface</a:t>
            </a:r>
          </a:p>
        </p:txBody>
      </p:sp>
      <p:cxnSp>
        <p:nvCxnSpPr>
          <p:cNvPr id="23" name="Straight Arrow Connector 22"/>
          <p:cNvCxnSpPr>
            <a:stCxn id="24" idx="2"/>
          </p:cNvCxnSpPr>
          <p:nvPr/>
        </p:nvCxnSpPr>
        <p:spPr>
          <a:xfrm>
            <a:off x="1567201" y="2349333"/>
            <a:ext cx="42313" cy="422658"/>
          </a:xfrm>
          <a:prstGeom prst="straightConnector1">
            <a:avLst/>
          </a:prstGeom>
          <a:noFill/>
          <a:ln w="31750" cap="flat" cmpd="sng" algn="ctr">
            <a:solidFill>
              <a:srgbClr val="FF0000"/>
            </a:solidFill>
            <a:prstDash val="solid"/>
            <a:headEnd type="none"/>
            <a:tailEnd type="triangle"/>
          </a:ln>
          <a:effectLst/>
        </p:spPr>
      </p:cxnSp>
      <p:sp>
        <p:nvSpPr>
          <p:cNvPr id="24" name="TextBox 23"/>
          <p:cNvSpPr txBox="1"/>
          <p:nvPr/>
        </p:nvSpPr>
        <p:spPr>
          <a:xfrm>
            <a:off x="1176709" y="2049251"/>
            <a:ext cx="780983" cy="300082"/>
          </a:xfrm>
          <a:prstGeom prst="rect">
            <a:avLst/>
          </a:prstGeom>
          <a:noFill/>
        </p:spPr>
        <p:txBody>
          <a:bodyPr wrap="none" rtlCol="0">
            <a:spAutoFit/>
          </a:bodyPr>
          <a:lstStyle/>
          <a:p>
            <a:pPr defTabSz="685983"/>
            <a:r>
              <a:rPr lang="en-US" sz="1350" dirty="0">
                <a:solidFill>
                  <a:srgbClr val="FF0000"/>
                </a:solidFill>
                <a:latin typeface="Arial"/>
              </a:rPr>
              <a:t>Surface</a:t>
            </a:r>
          </a:p>
        </p:txBody>
      </p:sp>
      <p:cxnSp>
        <p:nvCxnSpPr>
          <p:cNvPr id="25" name="Straight Arrow Connector 24"/>
          <p:cNvCxnSpPr>
            <a:stCxn id="26" idx="0"/>
          </p:cNvCxnSpPr>
          <p:nvPr/>
        </p:nvCxnSpPr>
        <p:spPr>
          <a:xfrm flipV="1">
            <a:off x="3365238" y="3511862"/>
            <a:ext cx="189341" cy="191810"/>
          </a:xfrm>
          <a:prstGeom prst="straightConnector1">
            <a:avLst/>
          </a:prstGeom>
          <a:noFill/>
          <a:ln w="31750" cap="flat" cmpd="sng" algn="ctr">
            <a:solidFill>
              <a:srgbClr val="FF0000"/>
            </a:solidFill>
            <a:prstDash val="solid"/>
            <a:headEnd type="none"/>
            <a:tailEnd type="triangle"/>
          </a:ln>
          <a:effectLst/>
        </p:spPr>
      </p:cxnSp>
      <p:sp>
        <p:nvSpPr>
          <p:cNvPr id="26" name="TextBox 25"/>
          <p:cNvSpPr txBox="1"/>
          <p:nvPr/>
        </p:nvSpPr>
        <p:spPr>
          <a:xfrm>
            <a:off x="2974746" y="3703672"/>
            <a:ext cx="780983" cy="300082"/>
          </a:xfrm>
          <a:prstGeom prst="rect">
            <a:avLst/>
          </a:prstGeom>
          <a:noFill/>
        </p:spPr>
        <p:txBody>
          <a:bodyPr wrap="none" rtlCol="0">
            <a:spAutoFit/>
          </a:bodyPr>
          <a:lstStyle/>
          <a:p>
            <a:pPr defTabSz="685983"/>
            <a:r>
              <a:rPr lang="en-US" sz="1350" dirty="0">
                <a:solidFill>
                  <a:srgbClr val="FF0000"/>
                </a:solidFill>
                <a:latin typeface="Arial"/>
              </a:rPr>
              <a:t>Surface</a:t>
            </a:r>
          </a:p>
        </p:txBody>
      </p:sp>
      <p:sp>
        <p:nvSpPr>
          <p:cNvPr id="27" name="TextBox 26"/>
          <p:cNvSpPr txBox="1"/>
          <p:nvPr/>
        </p:nvSpPr>
        <p:spPr>
          <a:xfrm>
            <a:off x="2022925" y="2570062"/>
            <a:ext cx="822661" cy="300082"/>
          </a:xfrm>
          <a:prstGeom prst="rect">
            <a:avLst/>
          </a:prstGeom>
          <a:noFill/>
          <a:ln>
            <a:noFill/>
          </a:ln>
        </p:spPr>
        <p:txBody>
          <a:bodyPr wrap="none" rtlCol="0">
            <a:spAutoFit/>
          </a:bodyPr>
          <a:lstStyle/>
          <a:p>
            <a:pPr defTabSz="685983"/>
            <a:r>
              <a:rPr lang="en-US" sz="1350" dirty="0">
                <a:solidFill>
                  <a:srgbClr val="00B0F0"/>
                </a:solidFill>
                <a:latin typeface="Arial"/>
              </a:rPr>
              <a:t>Transfer</a:t>
            </a:r>
          </a:p>
        </p:txBody>
      </p:sp>
      <p:pic>
        <p:nvPicPr>
          <p:cNvPr id="28" name="Picture 20" descr="Image result for curved arro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6963" y="3043969"/>
            <a:ext cx="804755" cy="4645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6871" y="2805005"/>
            <a:ext cx="321552" cy="943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3" descr="1ml Eppendorf Tube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2132" y="3977629"/>
            <a:ext cx="736605" cy="116531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5702082" y="5146563"/>
            <a:ext cx="1261885" cy="507831"/>
          </a:xfrm>
          <a:prstGeom prst="rect">
            <a:avLst/>
          </a:prstGeom>
          <a:noFill/>
        </p:spPr>
        <p:txBody>
          <a:bodyPr wrap="none" rtlCol="0">
            <a:spAutoFit/>
          </a:bodyPr>
          <a:lstStyle/>
          <a:p>
            <a:pPr algn="ctr" defTabSz="685983"/>
            <a:r>
              <a:rPr lang="en-US" sz="1350" dirty="0">
                <a:solidFill>
                  <a:prstClr val="black"/>
                </a:solidFill>
                <a:latin typeface="Arial"/>
              </a:rPr>
              <a:t>Collection/</a:t>
            </a:r>
          </a:p>
          <a:p>
            <a:pPr algn="ctr" defTabSz="685983"/>
            <a:r>
              <a:rPr lang="en-US" sz="1350" dirty="0">
                <a:solidFill>
                  <a:prstClr val="black"/>
                </a:solidFill>
                <a:latin typeface="Arial"/>
              </a:rPr>
              <a:t>Concentration</a:t>
            </a:r>
          </a:p>
        </p:txBody>
      </p:sp>
      <p:cxnSp>
        <p:nvCxnSpPr>
          <p:cNvPr id="32" name="Straight Arrow Connector 31"/>
          <p:cNvCxnSpPr/>
          <p:nvPr/>
        </p:nvCxnSpPr>
        <p:spPr>
          <a:xfrm flipV="1">
            <a:off x="5767633" y="4677681"/>
            <a:ext cx="212329" cy="191810"/>
          </a:xfrm>
          <a:prstGeom prst="straightConnector1">
            <a:avLst/>
          </a:prstGeom>
          <a:noFill/>
          <a:ln w="31750" cap="flat" cmpd="sng" algn="ctr">
            <a:solidFill>
              <a:srgbClr val="FF0000"/>
            </a:solidFill>
            <a:prstDash val="solid"/>
            <a:headEnd type="none"/>
            <a:tailEnd type="triangle"/>
          </a:ln>
          <a:effectLst/>
        </p:spPr>
      </p:cxnSp>
      <p:sp>
        <p:nvSpPr>
          <p:cNvPr id="33" name="TextBox 32"/>
          <p:cNvSpPr txBox="1"/>
          <p:nvPr/>
        </p:nvSpPr>
        <p:spPr>
          <a:xfrm>
            <a:off x="5379550" y="4869491"/>
            <a:ext cx="780983" cy="300082"/>
          </a:xfrm>
          <a:prstGeom prst="rect">
            <a:avLst/>
          </a:prstGeom>
          <a:noFill/>
        </p:spPr>
        <p:txBody>
          <a:bodyPr wrap="none" rtlCol="0">
            <a:spAutoFit/>
          </a:bodyPr>
          <a:lstStyle/>
          <a:p>
            <a:pPr defTabSz="685983"/>
            <a:r>
              <a:rPr lang="en-US" sz="1350" dirty="0">
                <a:solidFill>
                  <a:srgbClr val="FF0000"/>
                </a:solidFill>
                <a:latin typeface="Arial"/>
              </a:rPr>
              <a:t>Surface</a:t>
            </a:r>
          </a:p>
        </p:txBody>
      </p:sp>
      <p:cxnSp>
        <p:nvCxnSpPr>
          <p:cNvPr id="34" name="Straight Arrow Connector 33"/>
          <p:cNvCxnSpPr>
            <a:stCxn id="27" idx="2"/>
          </p:cNvCxnSpPr>
          <p:nvPr/>
        </p:nvCxnSpPr>
        <p:spPr>
          <a:xfrm flipH="1">
            <a:off x="2408390" y="2870144"/>
            <a:ext cx="25866" cy="308104"/>
          </a:xfrm>
          <a:prstGeom prst="straightConnector1">
            <a:avLst/>
          </a:prstGeom>
          <a:noFill/>
          <a:ln w="31750" cap="flat" cmpd="sng" algn="ctr">
            <a:solidFill>
              <a:srgbClr val="00B0F0"/>
            </a:solidFill>
            <a:prstDash val="solid"/>
            <a:headEnd type="none"/>
            <a:tailEnd type="triangle"/>
          </a:ln>
          <a:effectLst/>
        </p:spPr>
      </p:cxnSp>
      <p:sp>
        <p:nvSpPr>
          <p:cNvPr id="35" name="TextBox 34"/>
          <p:cNvSpPr txBox="1"/>
          <p:nvPr/>
        </p:nvSpPr>
        <p:spPr>
          <a:xfrm>
            <a:off x="4673809" y="2570062"/>
            <a:ext cx="822661" cy="300082"/>
          </a:xfrm>
          <a:prstGeom prst="rect">
            <a:avLst/>
          </a:prstGeom>
          <a:noFill/>
          <a:ln>
            <a:noFill/>
          </a:ln>
        </p:spPr>
        <p:txBody>
          <a:bodyPr wrap="none" rtlCol="0">
            <a:spAutoFit/>
          </a:bodyPr>
          <a:lstStyle/>
          <a:p>
            <a:pPr defTabSz="685983"/>
            <a:r>
              <a:rPr lang="en-US" sz="1350" dirty="0">
                <a:solidFill>
                  <a:srgbClr val="00B0F0"/>
                </a:solidFill>
                <a:latin typeface="Arial"/>
              </a:rPr>
              <a:t>Transfer</a:t>
            </a:r>
          </a:p>
        </p:txBody>
      </p:sp>
      <p:cxnSp>
        <p:nvCxnSpPr>
          <p:cNvPr id="36" name="Straight Arrow Connector 35"/>
          <p:cNvCxnSpPr>
            <a:stCxn id="35" idx="2"/>
          </p:cNvCxnSpPr>
          <p:nvPr/>
        </p:nvCxnSpPr>
        <p:spPr>
          <a:xfrm flipH="1">
            <a:off x="5059274" y="2870144"/>
            <a:ext cx="25866" cy="308104"/>
          </a:xfrm>
          <a:prstGeom prst="straightConnector1">
            <a:avLst/>
          </a:prstGeom>
          <a:noFill/>
          <a:ln w="31750" cap="flat" cmpd="sng" algn="ctr">
            <a:solidFill>
              <a:srgbClr val="00B0F0"/>
            </a:solidFill>
            <a:prstDash val="solid"/>
            <a:headEnd type="none"/>
            <a:tailEnd type="triangle"/>
          </a:ln>
          <a:effectLst/>
        </p:spPr>
      </p:cxnSp>
      <p:sp>
        <p:nvSpPr>
          <p:cNvPr id="37" name="TextBox 36"/>
          <p:cNvSpPr txBox="1"/>
          <p:nvPr/>
        </p:nvSpPr>
        <p:spPr>
          <a:xfrm>
            <a:off x="6969441" y="2555492"/>
            <a:ext cx="822661" cy="300082"/>
          </a:xfrm>
          <a:prstGeom prst="rect">
            <a:avLst/>
          </a:prstGeom>
          <a:noFill/>
          <a:ln>
            <a:noFill/>
          </a:ln>
        </p:spPr>
        <p:txBody>
          <a:bodyPr wrap="none" rtlCol="0">
            <a:spAutoFit/>
          </a:bodyPr>
          <a:lstStyle/>
          <a:p>
            <a:pPr defTabSz="685983"/>
            <a:r>
              <a:rPr lang="en-US" sz="1350" dirty="0">
                <a:solidFill>
                  <a:srgbClr val="00B0F0"/>
                </a:solidFill>
                <a:latin typeface="Arial"/>
              </a:rPr>
              <a:t>Transfer</a:t>
            </a:r>
          </a:p>
        </p:txBody>
      </p:sp>
      <p:cxnSp>
        <p:nvCxnSpPr>
          <p:cNvPr id="38" name="Straight Arrow Connector 37"/>
          <p:cNvCxnSpPr>
            <a:stCxn id="37" idx="2"/>
          </p:cNvCxnSpPr>
          <p:nvPr/>
        </p:nvCxnSpPr>
        <p:spPr>
          <a:xfrm flipH="1">
            <a:off x="7354906" y="2855574"/>
            <a:ext cx="25866" cy="308104"/>
          </a:xfrm>
          <a:prstGeom prst="straightConnector1">
            <a:avLst/>
          </a:prstGeom>
          <a:noFill/>
          <a:ln w="31750" cap="flat" cmpd="sng" algn="ctr">
            <a:solidFill>
              <a:srgbClr val="00B0F0"/>
            </a:solidFill>
            <a:prstDash val="solid"/>
            <a:headEnd type="none"/>
            <a:tailEnd type="triangle"/>
          </a:ln>
          <a:effectLst/>
        </p:spPr>
      </p:cxnSp>
      <p:cxnSp>
        <p:nvCxnSpPr>
          <p:cNvPr id="39" name="Straight Arrow Connector 38"/>
          <p:cNvCxnSpPr>
            <a:stCxn id="40" idx="0"/>
          </p:cNvCxnSpPr>
          <p:nvPr/>
        </p:nvCxnSpPr>
        <p:spPr>
          <a:xfrm flipV="1">
            <a:off x="8045645" y="3684120"/>
            <a:ext cx="189341" cy="191810"/>
          </a:xfrm>
          <a:prstGeom prst="straightConnector1">
            <a:avLst/>
          </a:prstGeom>
          <a:noFill/>
          <a:ln w="31750" cap="flat" cmpd="sng" algn="ctr">
            <a:solidFill>
              <a:srgbClr val="FF0000"/>
            </a:solidFill>
            <a:prstDash val="solid"/>
            <a:headEnd type="none"/>
            <a:tailEnd type="triangle"/>
          </a:ln>
          <a:effectLst/>
        </p:spPr>
      </p:cxnSp>
      <p:sp>
        <p:nvSpPr>
          <p:cNvPr id="40" name="TextBox 39"/>
          <p:cNvSpPr txBox="1"/>
          <p:nvPr/>
        </p:nvSpPr>
        <p:spPr>
          <a:xfrm>
            <a:off x="7655153" y="3875930"/>
            <a:ext cx="780983" cy="300082"/>
          </a:xfrm>
          <a:prstGeom prst="rect">
            <a:avLst/>
          </a:prstGeom>
          <a:noFill/>
        </p:spPr>
        <p:txBody>
          <a:bodyPr wrap="none" rtlCol="0">
            <a:spAutoFit/>
          </a:bodyPr>
          <a:lstStyle/>
          <a:p>
            <a:pPr defTabSz="685983"/>
            <a:r>
              <a:rPr lang="en-US" sz="1350" dirty="0">
                <a:solidFill>
                  <a:srgbClr val="FF0000"/>
                </a:solidFill>
                <a:latin typeface="Arial"/>
              </a:rPr>
              <a:t>Surface</a:t>
            </a:r>
          </a:p>
        </p:txBody>
      </p:sp>
      <p:cxnSp>
        <p:nvCxnSpPr>
          <p:cNvPr id="41" name="Straight Arrow Connector 40"/>
          <p:cNvCxnSpPr>
            <a:stCxn id="42" idx="1"/>
            <a:endCxn id="16" idx="3"/>
          </p:cNvCxnSpPr>
          <p:nvPr/>
        </p:nvCxnSpPr>
        <p:spPr>
          <a:xfrm flipH="1">
            <a:off x="6412552" y="2313825"/>
            <a:ext cx="279784" cy="665389"/>
          </a:xfrm>
          <a:prstGeom prst="straightConnector1">
            <a:avLst/>
          </a:prstGeom>
          <a:noFill/>
          <a:ln w="31750" cap="flat" cmpd="sng" algn="ctr">
            <a:solidFill>
              <a:srgbClr val="FF0000"/>
            </a:solidFill>
            <a:prstDash val="solid"/>
            <a:headEnd type="none"/>
            <a:tailEnd type="triangle"/>
          </a:ln>
          <a:effectLst/>
        </p:spPr>
      </p:cxnSp>
      <p:sp>
        <p:nvSpPr>
          <p:cNvPr id="42" name="TextBox 41"/>
          <p:cNvSpPr txBox="1"/>
          <p:nvPr/>
        </p:nvSpPr>
        <p:spPr>
          <a:xfrm>
            <a:off x="6692336" y="2163784"/>
            <a:ext cx="780983" cy="300082"/>
          </a:xfrm>
          <a:prstGeom prst="rect">
            <a:avLst/>
          </a:prstGeom>
          <a:noFill/>
        </p:spPr>
        <p:txBody>
          <a:bodyPr wrap="none" rtlCol="0">
            <a:spAutoFit/>
          </a:bodyPr>
          <a:lstStyle/>
          <a:p>
            <a:pPr defTabSz="685983"/>
            <a:r>
              <a:rPr lang="en-US" sz="1350" dirty="0">
                <a:solidFill>
                  <a:srgbClr val="FF0000"/>
                </a:solidFill>
                <a:latin typeface="Arial"/>
              </a:rPr>
              <a:t>Surface</a:t>
            </a:r>
          </a:p>
        </p:txBody>
      </p:sp>
      <p:sp>
        <p:nvSpPr>
          <p:cNvPr id="4" name="TextBox 3">
            <a:extLst>
              <a:ext uri="{FF2B5EF4-FFF2-40B4-BE49-F238E27FC236}">
                <a16:creationId xmlns:a16="http://schemas.microsoft.com/office/drawing/2014/main" id="{C0E8D851-4181-EF45-84E9-800C577A5FD8}"/>
              </a:ext>
            </a:extLst>
          </p:cNvPr>
          <p:cNvSpPr txBox="1"/>
          <p:nvPr/>
        </p:nvSpPr>
        <p:spPr>
          <a:xfrm>
            <a:off x="557649" y="5397910"/>
            <a:ext cx="3218804" cy="646331"/>
          </a:xfrm>
          <a:prstGeom prst="rect">
            <a:avLst/>
          </a:prstGeom>
          <a:noFill/>
        </p:spPr>
        <p:txBody>
          <a:bodyPr wrap="square" rtlCol="0">
            <a:spAutoFit/>
          </a:bodyPr>
          <a:lstStyle/>
          <a:p>
            <a:pPr marL="285750" indent="-285750">
              <a:buFont typeface="Wingdings" pitchFamily="2" charset="2"/>
              <a:buChar char="ü"/>
            </a:pPr>
            <a:r>
              <a:rPr lang="en-US" dirty="0"/>
              <a:t>Decrease surface area</a:t>
            </a:r>
          </a:p>
          <a:p>
            <a:pPr marL="285750" indent="-285750">
              <a:buFont typeface="Wingdings" pitchFamily="2" charset="2"/>
              <a:buChar char="ü"/>
            </a:pPr>
            <a:r>
              <a:rPr lang="en-US" dirty="0"/>
              <a:t>Provide a protective carrier</a:t>
            </a:r>
          </a:p>
        </p:txBody>
      </p:sp>
    </p:spTree>
    <p:extLst>
      <p:ext uri="{BB962C8B-B14F-4D97-AF65-F5344CB8AC3E}">
        <p14:creationId xmlns:p14="http://schemas.microsoft.com/office/powerpoint/2010/main" val="314411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par>
                                <p:cTn id="32" presetID="22" presetClass="entr" presetSubtype="4"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par>
                                <p:cTn id="35" presetID="22" presetClass="entr" presetSubtype="4"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2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down)">
                                      <p:cBhvr>
                                        <p:cTn id="6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7" grpId="0"/>
      <p:bldP spid="33" grpId="0"/>
      <p:bldP spid="35" grpId="0"/>
      <p:bldP spid="37" grpId="0"/>
      <p:bldP spid="4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136" y="252720"/>
            <a:ext cx="8204200" cy="457200"/>
          </a:xfrm>
        </p:spPr>
        <p:txBody>
          <a:bodyPr anchor="ctr">
            <a:normAutofit/>
          </a:bodyPr>
          <a:lstStyle/>
          <a:p>
            <a:r>
              <a:rPr lang="en-US" sz="2800" dirty="0">
                <a:cs typeface="Calibri" panose="020F0502020204030204" pitchFamily="34" charset="0"/>
              </a:rPr>
              <a:t>Single Cell Proteomics – Initial Results</a:t>
            </a:r>
          </a:p>
        </p:txBody>
      </p:sp>
      <p:sp>
        <p:nvSpPr>
          <p:cNvPr id="12" name="Title 1"/>
          <p:cNvSpPr txBox="1">
            <a:spLocks/>
          </p:cNvSpPr>
          <p:nvPr/>
        </p:nvSpPr>
        <p:spPr>
          <a:xfrm>
            <a:off x="1366538" y="1638317"/>
            <a:ext cx="6692348" cy="401973"/>
          </a:xfrm>
          <a:prstGeom prst="rect">
            <a:avLst/>
          </a:prstGeom>
        </p:spPr>
        <p:txBody>
          <a:bodyPr vert="horz" lIns="51563" tIns="25781" rIns="51563" bIns="2578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5" dirty="0">
                <a:latin typeface="Arial" panose="020B0604020202020204" pitchFamily="34" charset="0"/>
                <a:cs typeface="Arial" panose="020B0604020202020204" pitchFamily="34" charset="0"/>
              </a:rPr>
              <a:t>Single cell isolation with Fluorescence-Activated Cell Sorting</a:t>
            </a:r>
          </a:p>
        </p:txBody>
      </p:sp>
      <p:grpSp>
        <p:nvGrpSpPr>
          <p:cNvPr id="3" name="Group 2">
            <a:extLst>
              <a:ext uri="{FF2B5EF4-FFF2-40B4-BE49-F238E27FC236}">
                <a16:creationId xmlns:a16="http://schemas.microsoft.com/office/drawing/2014/main" id="{521FCAA3-CBFD-4B20-BD07-36C681D419BA}"/>
              </a:ext>
            </a:extLst>
          </p:cNvPr>
          <p:cNvGrpSpPr/>
          <p:nvPr/>
        </p:nvGrpSpPr>
        <p:grpSpPr>
          <a:xfrm>
            <a:off x="1371843" y="2163460"/>
            <a:ext cx="3001342" cy="3574350"/>
            <a:chOff x="320730" y="2098693"/>
            <a:chExt cx="2905237" cy="3459897"/>
          </a:xfrm>
        </p:grpSpPr>
        <p:pic>
          <p:nvPicPr>
            <p:cNvPr id="22" name="Picture 21"/>
            <p:cNvPicPr>
              <a:picLocks noChangeAspect="1"/>
            </p:cNvPicPr>
            <p:nvPr/>
          </p:nvPicPr>
          <p:blipFill>
            <a:blip r:embed="rId3"/>
            <a:stretch>
              <a:fillRect/>
            </a:stretch>
          </p:blipFill>
          <p:spPr>
            <a:xfrm>
              <a:off x="320731" y="2098693"/>
              <a:ext cx="2651459" cy="1988594"/>
            </a:xfrm>
            <a:prstGeom prst="rect">
              <a:avLst/>
            </a:prstGeom>
          </p:spPr>
        </p:pic>
        <p:pic>
          <p:nvPicPr>
            <p:cNvPr id="23" name="Picture 22" descr="C:\Users\d3p189\AppData\Local\Microsoft\Windows\INetCacheContent.Word\nanowells.jpg"/>
            <p:cNvPicPr/>
            <p:nvPr/>
          </p:nvPicPr>
          <p:blipFill rotWithShape="1">
            <a:blip r:embed="rId4" cstate="screen">
              <a:extLst>
                <a:ext uri="{28A0092B-C50C-407E-A947-70E740481C1C}">
                  <a14:useLocalDpi xmlns:a14="http://schemas.microsoft.com/office/drawing/2010/main"/>
                </a:ext>
              </a:extLst>
            </a:blip>
            <a:srcRect t="10306" b="15234"/>
            <a:stretch/>
          </p:blipFill>
          <p:spPr bwMode="auto">
            <a:xfrm>
              <a:off x="320730" y="4520988"/>
              <a:ext cx="2905237" cy="1037602"/>
            </a:xfrm>
            <a:prstGeom prst="rect">
              <a:avLst/>
            </a:prstGeom>
            <a:noFill/>
            <a:ln>
              <a:noFill/>
            </a:ln>
          </p:spPr>
        </p:pic>
        <p:sp>
          <p:nvSpPr>
            <p:cNvPr id="24" name="Down Arrow 23"/>
            <p:cNvSpPr/>
            <p:nvPr/>
          </p:nvSpPr>
          <p:spPr>
            <a:xfrm>
              <a:off x="1457737" y="3975241"/>
              <a:ext cx="315611" cy="6577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grpSp>
      <p:pic>
        <p:nvPicPr>
          <p:cNvPr id="25" name="Picture 24"/>
          <p:cNvPicPr>
            <a:picLocks noChangeAspect="1"/>
          </p:cNvPicPr>
          <p:nvPr/>
        </p:nvPicPr>
        <p:blipFill>
          <a:blip r:embed="rId5"/>
          <a:stretch>
            <a:fillRect/>
          </a:stretch>
        </p:blipFill>
        <p:spPr>
          <a:xfrm>
            <a:off x="4678692" y="2163460"/>
            <a:ext cx="2821823" cy="2530072"/>
          </a:xfrm>
          <a:prstGeom prst="rect">
            <a:avLst/>
          </a:prstGeom>
        </p:spPr>
      </p:pic>
      <p:sp>
        <p:nvSpPr>
          <p:cNvPr id="26" name="Title 1"/>
          <p:cNvSpPr txBox="1">
            <a:spLocks/>
          </p:cNvSpPr>
          <p:nvPr/>
        </p:nvSpPr>
        <p:spPr>
          <a:xfrm>
            <a:off x="4492236" y="4411006"/>
            <a:ext cx="3338747" cy="1666396"/>
          </a:xfrm>
          <a:prstGeom prst="rect">
            <a:avLst/>
          </a:prstGeom>
        </p:spPr>
        <p:txBody>
          <a:bodyPr vert="horz" lIns="51563" tIns="25781" rIns="51563" bIns="2578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7827" indent="-257827">
              <a:lnSpc>
                <a:spcPct val="120000"/>
              </a:lnSpc>
              <a:buClr>
                <a:srgbClr val="FF0000"/>
              </a:buClr>
              <a:buFont typeface="Wingdings" panose="05000000000000000000" pitchFamily="2" charset="2"/>
              <a:buChar char="ü"/>
            </a:pPr>
            <a:r>
              <a:rPr lang="en-US" sz="1504" dirty="0">
                <a:latin typeface="Arial" panose="020B0604020202020204" pitchFamily="34" charset="0"/>
                <a:cs typeface="Arial" panose="020B0604020202020204" pitchFamily="34" charset="0"/>
              </a:rPr>
              <a:t>Size or fluorescence-based cell sorting</a:t>
            </a:r>
          </a:p>
          <a:p>
            <a:pPr marL="257827" indent="-257827">
              <a:lnSpc>
                <a:spcPct val="120000"/>
              </a:lnSpc>
              <a:buClr>
                <a:srgbClr val="FF0000"/>
              </a:buClr>
              <a:buFont typeface="Wingdings" panose="05000000000000000000" pitchFamily="2" charset="2"/>
              <a:buChar char="ü"/>
            </a:pPr>
            <a:r>
              <a:rPr lang="en-US" sz="1504" dirty="0">
                <a:latin typeface="Arial" panose="020B0604020202020204" pitchFamily="34" charset="0"/>
                <a:cs typeface="Arial" panose="020B0604020202020204" pitchFamily="34" charset="0"/>
              </a:rPr>
              <a:t>Precise cell number in each wells</a:t>
            </a:r>
          </a:p>
          <a:p>
            <a:pPr marL="257827" indent="-257827">
              <a:lnSpc>
                <a:spcPct val="120000"/>
              </a:lnSpc>
              <a:buClr>
                <a:srgbClr val="FF0000"/>
              </a:buClr>
              <a:buFont typeface="Wingdings" panose="05000000000000000000" pitchFamily="2" charset="2"/>
              <a:buChar char="ü"/>
            </a:pPr>
            <a:r>
              <a:rPr lang="en-US" sz="1504" dirty="0">
                <a:latin typeface="Arial" panose="020B0604020202020204" pitchFamily="34" charset="0"/>
                <a:cs typeface="Arial" panose="020B0604020202020204" pitchFamily="34" charset="0"/>
              </a:rPr>
              <a:t>100% success rate (21/21)</a:t>
            </a:r>
          </a:p>
        </p:txBody>
      </p:sp>
      <p:cxnSp>
        <p:nvCxnSpPr>
          <p:cNvPr id="4" name="Straight Connector 3"/>
          <p:cNvCxnSpPr/>
          <p:nvPr/>
        </p:nvCxnSpPr>
        <p:spPr>
          <a:xfrm>
            <a:off x="7051536" y="3987872"/>
            <a:ext cx="3351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018333" y="3987872"/>
            <a:ext cx="524503" cy="213776"/>
          </a:xfrm>
          <a:prstGeom prst="rect">
            <a:avLst/>
          </a:prstGeom>
          <a:noFill/>
        </p:spPr>
        <p:txBody>
          <a:bodyPr wrap="none" rtlCol="0">
            <a:spAutoFit/>
          </a:bodyPr>
          <a:lstStyle/>
          <a:p>
            <a:r>
              <a:rPr lang="en-US" sz="789" dirty="0">
                <a:latin typeface="Arial" panose="020B0604020202020204" pitchFamily="34" charset="0"/>
                <a:cs typeface="Arial" panose="020B0604020202020204" pitchFamily="34" charset="0"/>
              </a:rPr>
              <a:t>500 µm</a:t>
            </a:r>
          </a:p>
        </p:txBody>
      </p:sp>
      <p:sp>
        <p:nvSpPr>
          <p:cNvPr id="13" name="Rectangle 12">
            <a:extLst>
              <a:ext uri="{FF2B5EF4-FFF2-40B4-BE49-F238E27FC236}">
                <a16:creationId xmlns:a16="http://schemas.microsoft.com/office/drawing/2014/main" id="{E91EB347-A82C-4149-9ECC-C92BB0375095}"/>
              </a:ext>
            </a:extLst>
          </p:cNvPr>
          <p:cNvSpPr/>
          <p:nvPr/>
        </p:nvSpPr>
        <p:spPr>
          <a:xfrm>
            <a:off x="5931014" y="6295365"/>
            <a:ext cx="2241044" cy="276999"/>
          </a:xfrm>
          <a:prstGeom prst="rect">
            <a:avLst/>
          </a:prstGeom>
        </p:spPr>
        <p:txBody>
          <a:bodyPr wrap="square">
            <a:spAutoFit/>
          </a:bodyPr>
          <a:lstStyle/>
          <a:p>
            <a:r>
              <a:rPr lang="en-US" sz="1200" dirty="0">
                <a:latin typeface="Calibri Light" panose="020F0302020204030204" pitchFamily="34" charset="0"/>
              </a:rPr>
              <a:t>Zhu et al., unpublished results</a:t>
            </a:r>
          </a:p>
        </p:txBody>
      </p:sp>
    </p:spTree>
    <p:extLst>
      <p:ext uri="{BB962C8B-B14F-4D97-AF65-F5344CB8AC3E}">
        <p14:creationId xmlns:p14="http://schemas.microsoft.com/office/powerpoint/2010/main" val="1869374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157286" y="4177966"/>
            <a:ext cx="6730672" cy="1801023"/>
          </a:xfrm>
          <a:prstGeom prst="rect">
            <a:avLst/>
          </a:prstGeom>
        </p:spPr>
        <p:txBody>
          <a:bodyPr vert="horz" lIns="51563" tIns="25781" rIns="51563" bIns="25781"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4855" indent="-214855">
              <a:lnSpc>
                <a:spcPct val="160000"/>
              </a:lnSpc>
              <a:buClr>
                <a:srgbClr val="FF0000"/>
              </a:buClr>
              <a:buFont typeface="Arial" panose="020B0604020202020204" pitchFamily="34" charset="0"/>
              <a:buChar char="•"/>
            </a:pPr>
            <a:r>
              <a:rPr lang="en-US" sz="1805" b="1" dirty="0">
                <a:latin typeface="Arial" panose="020B0604020202020204" pitchFamily="34" charset="0"/>
                <a:cs typeface="Arial" panose="020B0604020202020204" pitchFamily="34" charset="0"/>
              </a:rPr>
              <a:t>0 to 10 cells (triplicate analyses)</a:t>
            </a:r>
          </a:p>
          <a:p>
            <a:pPr marL="214855" indent="-214855">
              <a:lnSpc>
                <a:spcPct val="160000"/>
              </a:lnSpc>
              <a:buClr>
                <a:srgbClr val="FF0000"/>
              </a:buClr>
              <a:buFont typeface="Arial" panose="020B0604020202020204" pitchFamily="34" charset="0"/>
              <a:buChar char="•"/>
            </a:pPr>
            <a:r>
              <a:rPr lang="en-US" sz="1805" b="1" dirty="0">
                <a:latin typeface="Arial" panose="020B0604020202020204" pitchFamily="34" charset="0"/>
                <a:cs typeface="Arial" panose="020B0604020202020204" pitchFamily="34" charset="0"/>
              </a:rPr>
              <a:t>An average of 669 protein groups were identified for single HeLa cells</a:t>
            </a:r>
          </a:p>
          <a:p>
            <a:pPr marL="214855" indent="-214855">
              <a:lnSpc>
                <a:spcPct val="160000"/>
              </a:lnSpc>
              <a:buClr>
                <a:srgbClr val="FF0000"/>
              </a:buClr>
              <a:buFont typeface="Arial" panose="020B0604020202020204" pitchFamily="34" charset="0"/>
              <a:buChar char="•"/>
            </a:pPr>
            <a:r>
              <a:rPr lang="en-US" sz="1805" b="1" dirty="0">
                <a:latin typeface="Arial" panose="020B0604020202020204" pitchFamily="34" charset="0"/>
                <a:cs typeface="Arial" panose="020B0604020202020204" pitchFamily="34" charset="0"/>
              </a:rPr>
              <a:t>332 protein groups were quantifiable with LFQ for single cells</a:t>
            </a:r>
          </a:p>
          <a:p>
            <a:pPr marL="214855" indent="-214855">
              <a:lnSpc>
                <a:spcPct val="160000"/>
              </a:lnSpc>
              <a:buClr>
                <a:srgbClr val="FF0000"/>
              </a:buClr>
              <a:buFont typeface="Arial" panose="020B0604020202020204" pitchFamily="34" charset="0"/>
              <a:buChar char="•"/>
            </a:pPr>
            <a:r>
              <a:rPr lang="en-US" sz="1805" b="1" dirty="0">
                <a:latin typeface="Arial" panose="020B0604020202020204" pitchFamily="34" charset="0"/>
                <a:cs typeface="Arial" panose="020B0604020202020204" pitchFamily="34" charset="0"/>
              </a:rPr>
              <a:t>Single-cell Pearson correlations: 0.93-0.96</a:t>
            </a:r>
          </a:p>
        </p:txBody>
      </p:sp>
      <p:pic>
        <p:nvPicPr>
          <p:cNvPr id="3" name="Picture 2">
            <a:extLst>
              <a:ext uri="{FF2B5EF4-FFF2-40B4-BE49-F238E27FC236}">
                <a16:creationId xmlns:a16="http://schemas.microsoft.com/office/drawing/2014/main" id="{01B3C4C2-976D-4717-BF7B-9A4013F12219}"/>
              </a:ext>
            </a:extLst>
          </p:cNvPr>
          <p:cNvPicPr>
            <a:picLocks noChangeAspect="1"/>
          </p:cNvPicPr>
          <p:nvPr/>
        </p:nvPicPr>
        <p:blipFill>
          <a:blip r:embed="rId2"/>
          <a:stretch>
            <a:fillRect/>
          </a:stretch>
        </p:blipFill>
        <p:spPr>
          <a:xfrm>
            <a:off x="4983455" y="1635074"/>
            <a:ext cx="3003261" cy="2699901"/>
          </a:xfrm>
          <a:prstGeom prst="rect">
            <a:avLst/>
          </a:prstGeom>
        </p:spPr>
      </p:pic>
      <p:sp>
        <p:nvSpPr>
          <p:cNvPr id="6" name="Title 5">
            <a:extLst>
              <a:ext uri="{FF2B5EF4-FFF2-40B4-BE49-F238E27FC236}">
                <a16:creationId xmlns:a16="http://schemas.microsoft.com/office/drawing/2014/main" id="{D4226002-6D00-4DD3-85DB-BDCC6B95B608}"/>
              </a:ext>
            </a:extLst>
          </p:cNvPr>
          <p:cNvSpPr>
            <a:spLocks noGrp="1"/>
          </p:cNvSpPr>
          <p:nvPr>
            <p:ph type="title"/>
          </p:nvPr>
        </p:nvSpPr>
        <p:spPr>
          <a:xfrm>
            <a:off x="420522" y="338455"/>
            <a:ext cx="8204200" cy="457200"/>
          </a:xfrm>
        </p:spPr>
        <p:txBody>
          <a:bodyPr>
            <a:normAutofit/>
          </a:bodyPr>
          <a:lstStyle/>
          <a:p>
            <a:r>
              <a:rPr lang="en-US" sz="2707" dirty="0"/>
              <a:t>nanoPOTS: Protein Identification and Quantification</a:t>
            </a:r>
          </a:p>
        </p:txBody>
      </p:sp>
      <p:pic>
        <p:nvPicPr>
          <p:cNvPr id="27" name="Picture 26">
            <a:extLst>
              <a:ext uri="{FF2B5EF4-FFF2-40B4-BE49-F238E27FC236}">
                <a16:creationId xmlns:a16="http://schemas.microsoft.com/office/drawing/2014/main" id="{F9F95327-8992-4560-88C3-E1442D673279}"/>
              </a:ext>
            </a:extLst>
          </p:cNvPr>
          <p:cNvPicPr>
            <a:picLocks noChangeAspect="1"/>
          </p:cNvPicPr>
          <p:nvPr/>
        </p:nvPicPr>
        <p:blipFill>
          <a:blip r:embed="rId3"/>
          <a:stretch>
            <a:fillRect/>
          </a:stretch>
        </p:blipFill>
        <p:spPr>
          <a:xfrm>
            <a:off x="1309550" y="1650954"/>
            <a:ext cx="3600503" cy="2842166"/>
          </a:xfrm>
          <a:prstGeom prst="rect">
            <a:avLst/>
          </a:prstGeom>
        </p:spPr>
      </p:pic>
      <p:sp>
        <p:nvSpPr>
          <p:cNvPr id="7" name="Rectangle 6">
            <a:extLst>
              <a:ext uri="{FF2B5EF4-FFF2-40B4-BE49-F238E27FC236}">
                <a16:creationId xmlns:a16="http://schemas.microsoft.com/office/drawing/2014/main" id="{CA8A71DD-2118-2047-B3DC-10D413E25449}"/>
              </a:ext>
            </a:extLst>
          </p:cNvPr>
          <p:cNvSpPr/>
          <p:nvPr/>
        </p:nvSpPr>
        <p:spPr>
          <a:xfrm>
            <a:off x="5931014" y="6295365"/>
            <a:ext cx="2241044" cy="276999"/>
          </a:xfrm>
          <a:prstGeom prst="rect">
            <a:avLst/>
          </a:prstGeom>
        </p:spPr>
        <p:txBody>
          <a:bodyPr wrap="square">
            <a:spAutoFit/>
          </a:bodyPr>
          <a:lstStyle/>
          <a:p>
            <a:r>
              <a:rPr lang="en-US" sz="1200" dirty="0">
                <a:latin typeface="Calibri Light" panose="020F0302020204030204" pitchFamily="34" charset="0"/>
              </a:rPr>
              <a:t>Zhu et al., unpublished results</a:t>
            </a:r>
          </a:p>
        </p:txBody>
      </p:sp>
    </p:spTree>
    <p:extLst>
      <p:ext uri="{BB962C8B-B14F-4D97-AF65-F5344CB8AC3E}">
        <p14:creationId xmlns:p14="http://schemas.microsoft.com/office/powerpoint/2010/main" val="2173705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626" y="268244"/>
            <a:ext cx="8448101" cy="457200"/>
          </a:xfrm>
        </p:spPr>
        <p:txBody>
          <a:bodyPr anchor="ctr"/>
          <a:lstStyle/>
          <a:p>
            <a:r>
              <a:rPr lang="en-US" sz="2800" dirty="0">
                <a:cs typeface="Calibri" panose="020F0502020204030204" pitchFamily="34" charset="0"/>
              </a:rPr>
              <a:t>Adding Carrier for Targeted Proteomic Experiments</a:t>
            </a:r>
          </a:p>
        </p:txBody>
      </p:sp>
      <p:pic>
        <p:nvPicPr>
          <p:cNvPr id="8" name="Picture 2" descr="Image result for bea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20" y="2247119"/>
            <a:ext cx="2345375" cy="23785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upload.wikimedia.org/wikipedia/commons/thumb/0/06/Pac_Man.svg/200px-Pac_Ma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309" y="4230746"/>
            <a:ext cx="114330" cy="1337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upload.wikimedia.org/wikipedia/commons/thumb/0/06/Pac_Man.svg/200px-Pac_Ma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4397" y="4372649"/>
            <a:ext cx="114330" cy="1337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upload.wikimedia.org/wikipedia/commons/thumb/0/06/Pac_Man.svg/200px-Pac_Ma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2035" y="4242122"/>
            <a:ext cx="114330" cy="13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741" y="3978599"/>
            <a:ext cx="157896" cy="171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087" y="3940599"/>
            <a:ext cx="157896" cy="171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93833" y="4641222"/>
            <a:ext cx="2992766" cy="646331"/>
          </a:xfrm>
          <a:prstGeom prst="rect">
            <a:avLst/>
          </a:prstGeom>
          <a:noFill/>
        </p:spPr>
        <p:txBody>
          <a:bodyPr wrap="square" rtlCol="0">
            <a:spAutoFit/>
          </a:bodyPr>
          <a:lstStyle/>
          <a:p>
            <a:pPr algn="ctr" defTabSz="685983"/>
            <a:r>
              <a:rPr lang="en-US" dirty="0">
                <a:solidFill>
                  <a:srgbClr val="0070C0"/>
                </a:solidFill>
                <a:latin typeface="Arial"/>
              </a:rPr>
              <a:t>Large contact surface area</a:t>
            </a:r>
          </a:p>
          <a:p>
            <a:pPr algn="ctr" defTabSz="685983"/>
            <a:r>
              <a:rPr lang="en-US" dirty="0">
                <a:solidFill>
                  <a:srgbClr val="0070C0"/>
                </a:solidFill>
                <a:latin typeface="Arial"/>
              </a:rPr>
              <a:t>Very low concentration </a:t>
            </a:r>
          </a:p>
        </p:txBody>
      </p:sp>
      <p:sp>
        <p:nvSpPr>
          <p:cNvPr id="15" name="Right Arrow 14"/>
          <p:cNvSpPr/>
          <p:nvPr/>
        </p:nvSpPr>
        <p:spPr>
          <a:xfrm>
            <a:off x="3647619" y="3119143"/>
            <a:ext cx="839901" cy="678833"/>
          </a:xfrm>
          <a:prstGeom prst="rightArrow">
            <a:avLst/>
          </a:prstGeom>
          <a:gradFill>
            <a:gsLst>
              <a:gs pos="100000">
                <a:schemeClr val="accent6">
                  <a:lumMod val="40000"/>
                  <a:lumOff val="6000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711074" y="2507485"/>
            <a:ext cx="1965883" cy="415627"/>
          </a:xfrm>
          <a:prstGeom prst="rect">
            <a:avLst/>
          </a:prstGeom>
          <a:noFill/>
        </p:spPr>
        <p:txBody>
          <a:bodyPr wrap="square" rtlCol="0">
            <a:spAutoFit/>
          </a:bodyPr>
          <a:lstStyle/>
          <a:p>
            <a:pPr defTabSz="685983"/>
            <a:r>
              <a:rPr lang="en-US" sz="2101" b="1" dirty="0" err="1">
                <a:solidFill>
                  <a:srgbClr val="0070C0"/>
                </a:solidFill>
                <a:latin typeface="Arial"/>
              </a:rPr>
              <a:t>cPRISM</a:t>
            </a:r>
            <a:r>
              <a:rPr lang="en-US" sz="2101" b="1" dirty="0">
                <a:solidFill>
                  <a:srgbClr val="0070C0"/>
                </a:solidFill>
                <a:latin typeface="Arial"/>
              </a:rPr>
              <a:t>-SRM</a:t>
            </a:r>
          </a:p>
        </p:txBody>
      </p:sp>
      <p:sp>
        <p:nvSpPr>
          <p:cNvPr id="22" name="TextBox 21"/>
          <p:cNvSpPr txBox="1"/>
          <p:nvPr/>
        </p:nvSpPr>
        <p:spPr>
          <a:xfrm>
            <a:off x="4400251" y="1511508"/>
            <a:ext cx="2559033" cy="646331"/>
          </a:xfrm>
          <a:prstGeom prst="rect">
            <a:avLst/>
          </a:prstGeom>
          <a:noFill/>
        </p:spPr>
        <p:txBody>
          <a:bodyPr wrap="square" rtlCol="0">
            <a:spAutoFit/>
          </a:bodyPr>
          <a:lstStyle/>
          <a:p>
            <a:pPr algn="ctr" defTabSz="685983"/>
            <a:r>
              <a:rPr lang="en-US" dirty="0">
                <a:solidFill>
                  <a:prstClr val="black"/>
                </a:solidFill>
                <a:latin typeface="Arial"/>
              </a:rPr>
              <a:t>Carrier-assisted ‘nesting’ of sorted cells</a:t>
            </a:r>
          </a:p>
        </p:txBody>
      </p:sp>
      <p:sp>
        <p:nvSpPr>
          <p:cNvPr id="23" name="Rectangle 22"/>
          <p:cNvSpPr/>
          <p:nvPr/>
        </p:nvSpPr>
        <p:spPr>
          <a:xfrm>
            <a:off x="6759312" y="4437776"/>
            <a:ext cx="1380506" cy="415627"/>
          </a:xfrm>
          <a:prstGeom prst="rect">
            <a:avLst/>
          </a:prstGeom>
        </p:spPr>
        <p:txBody>
          <a:bodyPr wrap="none">
            <a:spAutoFit/>
          </a:bodyPr>
          <a:lstStyle/>
          <a:p>
            <a:r>
              <a:rPr lang="en-US" altLang="zh-CN" sz="2101" b="1" kern="0" dirty="0" err="1">
                <a:solidFill>
                  <a:srgbClr val="0070C0"/>
                </a:solidFill>
                <a:latin typeface="Arial" panose="020B0604020202020204" pitchFamily="34" charset="0"/>
                <a:cs typeface="Arial" panose="020B0604020202020204" pitchFamily="34" charset="0"/>
              </a:rPr>
              <a:t>eLC</a:t>
            </a:r>
            <a:r>
              <a:rPr lang="en-US" altLang="zh-CN" sz="2101" b="1" kern="0" dirty="0">
                <a:solidFill>
                  <a:srgbClr val="0070C0"/>
                </a:solidFill>
                <a:latin typeface="Arial" panose="020B0604020202020204" pitchFamily="34" charset="0"/>
                <a:cs typeface="Arial" panose="020B0604020202020204" pitchFamily="34" charset="0"/>
              </a:rPr>
              <a:t>-SRM</a:t>
            </a:r>
            <a:endParaRPr lang="en-US" sz="2101" b="1" dirty="0">
              <a:solidFill>
                <a:srgbClr val="0070C0"/>
              </a:solidFill>
            </a:endParaRPr>
          </a:p>
        </p:txBody>
      </p:sp>
      <p:sp>
        <p:nvSpPr>
          <p:cNvPr id="24" name="TextBox 23"/>
          <p:cNvSpPr txBox="1"/>
          <p:nvPr/>
        </p:nvSpPr>
        <p:spPr>
          <a:xfrm>
            <a:off x="5151535" y="5395371"/>
            <a:ext cx="1569661" cy="369332"/>
          </a:xfrm>
          <a:prstGeom prst="rect">
            <a:avLst/>
          </a:prstGeom>
          <a:noFill/>
        </p:spPr>
        <p:txBody>
          <a:bodyPr wrap="none" rtlCol="0">
            <a:spAutoFit/>
          </a:bodyPr>
          <a:lstStyle/>
          <a:p>
            <a:pPr algn="ctr">
              <a:defRPr/>
            </a:pPr>
            <a:r>
              <a:rPr lang="en-US" kern="0" dirty="0">
                <a:solidFill>
                  <a:prstClr val="black"/>
                </a:solidFill>
                <a:latin typeface="Arial"/>
                <a:cs typeface="Arial"/>
              </a:rPr>
              <a:t>RT-PCR tube</a:t>
            </a:r>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987" y="3776894"/>
            <a:ext cx="901901" cy="1513358"/>
          </a:xfrm>
          <a:prstGeom prst="rect">
            <a:avLst/>
          </a:prstGeom>
        </p:spPr>
      </p:pic>
      <p:sp>
        <p:nvSpPr>
          <p:cNvPr id="26" name="Flowchart: Manual Operation 25"/>
          <p:cNvSpPr/>
          <p:nvPr/>
        </p:nvSpPr>
        <p:spPr>
          <a:xfrm>
            <a:off x="5704455" y="4767078"/>
            <a:ext cx="294274" cy="287546"/>
          </a:xfrm>
          <a:prstGeom prst="flowChartManualOperation">
            <a:avLst/>
          </a:prstGeom>
          <a:pattFill prst="solidDmnd">
            <a:fgClr>
              <a:srgbClr val="70AD47">
                <a:lumMod val="75000"/>
              </a:srgbClr>
            </a:fgClr>
            <a:bgClr>
              <a:sysClr val="window" lastClr="FFFFFF"/>
            </a:bgClr>
          </a:pattFill>
          <a:ln w="12700" cap="flat" cmpd="sng" algn="ctr">
            <a:noFill/>
            <a:prstDash val="solid"/>
            <a:miter lim="800000"/>
          </a:ln>
          <a:effectLst/>
        </p:spPr>
        <p:txBody>
          <a:bodyPr rtlCol="0" anchor="ctr"/>
          <a:lstStyle/>
          <a:p>
            <a:pPr algn="ctr">
              <a:defRPr/>
            </a:pPr>
            <a:endParaRPr lang="en-US" kern="0">
              <a:solidFill>
                <a:prstClr val="white"/>
              </a:solidFill>
              <a:cs typeface="Arial"/>
            </a:endParaRPr>
          </a:p>
        </p:txBody>
      </p:sp>
      <p:sp>
        <p:nvSpPr>
          <p:cNvPr id="27" name="Flowchart: Manual Operation 26"/>
          <p:cNvSpPr/>
          <p:nvPr/>
        </p:nvSpPr>
        <p:spPr>
          <a:xfrm>
            <a:off x="5759607" y="5045367"/>
            <a:ext cx="171421" cy="142125"/>
          </a:xfrm>
          <a:prstGeom prst="flowChartManualOperation">
            <a:avLst/>
          </a:prstGeom>
          <a:pattFill prst="solidDmnd">
            <a:fgClr>
              <a:srgbClr val="70AD47">
                <a:lumMod val="75000"/>
              </a:srgbClr>
            </a:fgClr>
            <a:bgClr>
              <a:sysClr val="window" lastClr="FFFFFF"/>
            </a:bgClr>
          </a:pattFill>
          <a:ln w="12700" cap="flat" cmpd="sng" algn="ctr">
            <a:noFill/>
            <a:prstDash val="solid"/>
            <a:miter lim="800000"/>
          </a:ln>
          <a:effectLst/>
        </p:spPr>
        <p:txBody>
          <a:bodyPr rtlCol="0" anchor="ctr"/>
          <a:lstStyle/>
          <a:p>
            <a:pPr algn="ctr">
              <a:defRPr/>
            </a:pPr>
            <a:endParaRPr lang="en-US" kern="0">
              <a:solidFill>
                <a:prstClr val="white"/>
              </a:solidFill>
              <a:cs typeface="Arial"/>
            </a:endParaRPr>
          </a:p>
        </p:txBody>
      </p:sp>
      <p:sp>
        <p:nvSpPr>
          <p:cNvPr id="28" name="Oval 27"/>
          <p:cNvSpPr/>
          <p:nvPr/>
        </p:nvSpPr>
        <p:spPr>
          <a:xfrm>
            <a:off x="5801761" y="4945305"/>
            <a:ext cx="69159" cy="71083"/>
          </a:xfrm>
          <a:prstGeom prst="ellipse">
            <a:avLst/>
          </a:prstGeom>
          <a:solidFill>
            <a:srgbClr val="FF0000"/>
          </a:solidFill>
          <a:ln w="12700" cap="flat" cmpd="sng" algn="ctr">
            <a:noFill/>
            <a:prstDash val="solid"/>
            <a:miter lim="800000"/>
          </a:ln>
          <a:effectLst/>
        </p:spPr>
        <p:txBody>
          <a:bodyPr rtlCol="0" anchor="ctr"/>
          <a:lstStyle/>
          <a:p>
            <a:pPr algn="ctr">
              <a:defRPr/>
            </a:pPr>
            <a:endParaRPr lang="en-US" kern="0">
              <a:solidFill>
                <a:prstClr val="white"/>
              </a:solidFill>
              <a:cs typeface="Arial"/>
            </a:endParaRPr>
          </a:p>
        </p:txBody>
      </p:sp>
      <p:sp>
        <p:nvSpPr>
          <p:cNvPr id="29" name="Flowchart: Manual Operation 28"/>
          <p:cNvSpPr/>
          <p:nvPr/>
        </p:nvSpPr>
        <p:spPr>
          <a:xfrm>
            <a:off x="5797965" y="5182734"/>
            <a:ext cx="96458" cy="74477"/>
          </a:xfrm>
          <a:prstGeom prst="flowChartManualOperation">
            <a:avLst/>
          </a:prstGeom>
          <a:pattFill prst="solidDmnd">
            <a:fgClr>
              <a:srgbClr val="70AD47">
                <a:lumMod val="75000"/>
              </a:srgbClr>
            </a:fgClr>
            <a:bgClr>
              <a:sysClr val="window" lastClr="FFFFFF"/>
            </a:bgClr>
          </a:pattFill>
          <a:ln w="12700" cap="flat" cmpd="sng" algn="ctr">
            <a:noFill/>
            <a:prstDash val="solid"/>
            <a:miter lim="800000"/>
          </a:ln>
          <a:effectLst/>
        </p:spPr>
        <p:txBody>
          <a:bodyPr rtlCol="0" anchor="ctr"/>
          <a:lstStyle/>
          <a:p>
            <a:pPr algn="ctr">
              <a:defRPr/>
            </a:pPr>
            <a:endParaRPr lang="en-US" kern="0">
              <a:solidFill>
                <a:prstClr val="white"/>
              </a:solidFill>
              <a:cs typeface="Arial"/>
            </a:endParaRPr>
          </a:p>
        </p:txBody>
      </p:sp>
      <p:sp>
        <p:nvSpPr>
          <p:cNvPr id="39" name="Flowchart: Stored Data 38"/>
          <p:cNvSpPr/>
          <p:nvPr/>
        </p:nvSpPr>
        <p:spPr>
          <a:xfrm rot="16200000">
            <a:off x="5485063" y="2241743"/>
            <a:ext cx="569675" cy="1424354"/>
          </a:xfrm>
          <a:prstGeom prst="flowChartOnlineStorage">
            <a:avLst/>
          </a:prstGeom>
          <a:pattFill prst="lgConfetti">
            <a:fgClr>
              <a:srgbClr val="00B050"/>
            </a:fgClr>
            <a:bgClr>
              <a:sysClr val="window" lastClr="FFFFFF"/>
            </a:bgClr>
          </a:pattFill>
          <a:ln w="12700" cap="flat" cmpd="sng" algn="ctr">
            <a:noFill/>
            <a:prstDash val="solid"/>
            <a:miter lim="800000"/>
          </a:ln>
          <a:effectLst/>
        </p:spPr>
        <p:txBody>
          <a:bodyPr rtlCol="0" anchor="ctr"/>
          <a:lstStyle/>
          <a:p>
            <a:pPr algn="ctr" defTabSz="685983" fontAlgn="auto">
              <a:spcBef>
                <a:spcPts val="0"/>
              </a:spcBef>
              <a:spcAft>
                <a:spcPts val="0"/>
              </a:spcAft>
              <a:defRPr/>
            </a:pPr>
            <a:endParaRPr lang="en-US" sz="1350" kern="0">
              <a:solidFill>
                <a:prstClr val="white"/>
              </a:solidFill>
              <a:latin typeface="Calibri" panose="020F0502020204030204"/>
              <a:ea typeface="+mn-ea"/>
              <a:cs typeface="+mn-cs"/>
            </a:endParaRPr>
          </a:p>
        </p:txBody>
      </p:sp>
      <p:sp>
        <p:nvSpPr>
          <p:cNvPr id="42" name="Oval 41"/>
          <p:cNvSpPr/>
          <p:nvPr/>
        </p:nvSpPr>
        <p:spPr>
          <a:xfrm>
            <a:off x="5752522" y="2929922"/>
            <a:ext cx="88091" cy="90143"/>
          </a:xfrm>
          <a:prstGeom prst="ellipse">
            <a:avLst/>
          </a:prstGeom>
          <a:solidFill>
            <a:srgbClr val="FF0000"/>
          </a:solidFill>
          <a:ln w="12700" cap="flat" cmpd="sng" algn="ctr">
            <a:noFill/>
            <a:prstDash val="solid"/>
            <a:miter lim="800000"/>
          </a:ln>
          <a:effectLst/>
        </p:spPr>
        <p:txBody>
          <a:bodyPr rtlCol="0" anchor="ctr"/>
          <a:lstStyle/>
          <a:p>
            <a:pPr algn="ctr" defTabSz="685983" fontAlgn="auto">
              <a:spcBef>
                <a:spcPts val="0"/>
              </a:spcBef>
              <a:spcAft>
                <a:spcPts val="0"/>
              </a:spcAft>
              <a:defRPr/>
            </a:pPr>
            <a:endParaRPr lang="en-US" sz="1350" kern="0">
              <a:solidFill>
                <a:prstClr val="white"/>
              </a:solidFill>
              <a:latin typeface="Calibri" panose="020F0502020204030204"/>
              <a:ea typeface="+mn-ea"/>
              <a:cs typeface="+mn-cs"/>
            </a:endParaRPr>
          </a:p>
        </p:txBody>
      </p:sp>
      <p:sp>
        <p:nvSpPr>
          <p:cNvPr id="43" name="Can 42"/>
          <p:cNvSpPr/>
          <p:nvPr/>
        </p:nvSpPr>
        <p:spPr>
          <a:xfrm>
            <a:off x="5040905" y="2241540"/>
            <a:ext cx="1449198" cy="995178"/>
          </a:xfrm>
          <a:prstGeom prst="can">
            <a:avLst/>
          </a:prstGeom>
          <a:noFill/>
          <a:ln w="25400" cap="flat" cmpd="sng" algn="ctr">
            <a:solidFill>
              <a:srgbClr val="5B9BD5">
                <a:shade val="50000"/>
              </a:srgbClr>
            </a:solidFill>
            <a:prstDash val="solid"/>
            <a:miter lim="800000"/>
          </a:ln>
          <a:effectLst/>
        </p:spPr>
        <p:txBody>
          <a:bodyPr rtlCol="0" anchor="ctr"/>
          <a:lstStyle/>
          <a:p>
            <a:pPr algn="ctr" defTabSz="685983" fontAlgn="auto">
              <a:spcBef>
                <a:spcPts val="0"/>
              </a:spcBef>
              <a:spcAft>
                <a:spcPts val="0"/>
              </a:spcAft>
              <a:defRPr/>
            </a:pPr>
            <a:endParaRPr lang="en-US" sz="1350" kern="0">
              <a:solidFill>
                <a:prstClr val="white"/>
              </a:solidFill>
              <a:latin typeface="Calibri" panose="020F0502020204030204"/>
              <a:ea typeface="+mn-ea"/>
              <a:cs typeface="+mn-cs"/>
            </a:endParaRPr>
          </a:p>
        </p:txBody>
      </p:sp>
      <p:sp>
        <p:nvSpPr>
          <p:cNvPr id="53" name="Oval 52"/>
          <p:cNvSpPr/>
          <p:nvPr/>
        </p:nvSpPr>
        <p:spPr>
          <a:xfrm>
            <a:off x="2838787" y="5496018"/>
            <a:ext cx="102153" cy="117973"/>
          </a:xfrm>
          <a:prstGeom prst="ellipse">
            <a:avLst/>
          </a:prstGeom>
          <a:solidFill>
            <a:srgbClr val="FF0000"/>
          </a:solidFill>
          <a:ln w="12700" cap="flat" cmpd="sng" algn="ctr">
            <a:noFill/>
            <a:prstDash val="solid"/>
            <a:miter lim="800000"/>
          </a:ln>
          <a:effectLst/>
        </p:spPr>
        <p:txBody>
          <a:bodyPr rtlCol="0" anchor="ctr"/>
          <a:lstStyle/>
          <a:p>
            <a:pPr algn="ctr" defTabSz="685983" fontAlgn="auto">
              <a:spcBef>
                <a:spcPts val="0"/>
              </a:spcBef>
              <a:spcAft>
                <a:spcPts val="0"/>
              </a:spcAft>
              <a:defRPr/>
            </a:pPr>
            <a:endParaRPr lang="en-US" sz="1350" kern="0">
              <a:solidFill>
                <a:prstClr val="white"/>
              </a:solidFill>
              <a:latin typeface="Calibri" panose="020F0502020204030204"/>
              <a:ea typeface="+mn-ea"/>
              <a:cs typeface="+mn-cs"/>
            </a:endParaRPr>
          </a:p>
        </p:txBody>
      </p:sp>
      <p:sp>
        <p:nvSpPr>
          <p:cNvPr id="55" name="TextBox 54"/>
          <p:cNvSpPr txBox="1"/>
          <p:nvPr/>
        </p:nvSpPr>
        <p:spPr>
          <a:xfrm>
            <a:off x="2910637" y="5409097"/>
            <a:ext cx="1867819" cy="300082"/>
          </a:xfrm>
          <a:prstGeom prst="rect">
            <a:avLst/>
          </a:prstGeom>
          <a:noFill/>
        </p:spPr>
        <p:txBody>
          <a:bodyPr wrap="none" rtlCol="0">
            <a:spAutoFit/>
          </a:bodyPr>
          <a:lstStyle/>
          <a:p>
            <a:pPr defTabSz="685983"/>
            <a:r>
              <a:rPr lang="en-US" sz="1350" dirty="0">
                <a:solidFill>
                  <a:prstClr val="black"/>
                </a:solidFill>
                <a:latin typeface="Arial" panose="020B0604020202020204" pitchFamily="34" charset="0"/>
                <a:cs typeface="Arial" panose="020B0604020202020204" pitchFamily="34" charset="0"/>
              </a:rPr>
              <a:t>Single cells of interest</a:t>
            </a:r>
          </a:p>
        </p:txBody>
      </p:sp>
      <p:sp>
        <p:nvSpPr>
          <p:cNvPr id="56" name="Oval 55"/>
          <p:cNvSpPr/>
          <p:nvPr/>
        </p:nvSpPr>
        <p:spPr>
          <a:xfrm>
            <a:off x="2866475" y="5758758"/>
            <a:ext cx="65015" cy="69103"/>
          </a:xfrm>
          <a:prstGeom prst="ellipse">
            <a:avLst/>
          </a:prstGeom>
          <a:solidFill>
            <a:srgbClr val="70AD47">
              <a:lumMod val="75000"/>
            </a:srgbClr>
          </a:solidFill>
          <a:ln w="12700" cap="flat" cmpd="sng" algn="ctr">
            <a:noFill/>
            <a:prstDash val="solid"/>
            <a:miter lim="800000"/>
          </a:ln>
          <a:effectLst/>
        </p:spPr>
        <p:txBody>
          <a:bodyPr rtlCol="0" anchor="ctr"/>
          <a:lstStyle/>
          <a:p>
            <a:pPr algn="ctr" defTabSz="685983" fontAlgn="auto">
              <a:spcBef>
                <a:spcPts val="0"/>
              </a:spcBef>
              <a:spcAft>
                <a:spcPts val="0"/>
              </a:spcAft>
              <a:defRPr/>
            </a:pPr>
            <a:endParaRPr lang="en-US" sz="1350" kern="0">
              <a:solidFill>
                <a:prstClr val="white"/>
              </a:solidFill>
              <a:latin typeface="Calibri" panose="020F0502020204030204"/>
              <a:ea typeface="+mn-ea"/>
              <a:cs typeface="+mn-cs"/>
            </a:endParaRPr>
          </a:p>
        </p:txBody>
      </p:sp>
      <p:sp>
        <p:nvSpPr>
          <p:cNvPr id="57" name="TextBox 56"/>
          <p:cNvSpPr txBox="1"/>
          <p:nvPr/>
        </p:nvSpPr>
        <p:spPr>
          <a:xfrm>
            <a:off x="2917222" y="5657587"/>
            <a:ext cx="2252540" cy="300082"/>
          </a:xfrm>
          <a:prstGeom prst="rect">
            <a:avLst/>
          </a:prstGeom>
          <a:noFill/>
        </p:spPr>
        <p:txBody>
          <a:bodyPr wrap="none" rtlCol="0">
            <a:spAutoFit/>
          </a:bodyPr>
          <a:lstStyle/>
          <a:p>
            <a:pPr defTabSz="685983"/>
            <a:r>
              <a:rPr lang="en-US" sz="1350" dirty="0">
                <a:solidFill>
                  <a:prstClr val="black"/>
                </a:solidFill>
                <a:latin typeface="Arial" panose="020B0604020202020204" pitchFamily="34" charset="0"/>
                <a:cs typeface="Arial" panose="020B0604020202020204" pitchFamily="34" charset="0"/>
              </a:rPr>
              <a:t>Exogenous carrier proteins</a:t>
            </a:r>
          </a:p>
        </p:txBody>
      </p:sp>
      <p:sp>
        <p:nvSpPr>
          <p:cNvPr id="61" name="Rectangle 60"/>
          <p:cNvSpPr/>
          <p:nvPr/>
        </p:nvSpPr>
        <p:spPr>
          <a:xfrm>
            <a:off x="3465098" y="2703743"/>
            <a:ext cx="1064715" cy="415627"/>
          </a:xfrm>
          <a:prstGeom prst="rect">
            <a:avLst/>
          </a:prstGeom>
        </p:spPr>
        <p:txBody>
          <a:bodyPr wrap="none">
            <a:spAutoFit/>
          </a:bodyPr>
          <a:lstStyle/>
          <a:p>
            <a:r>
              <a:rPr lang="en-US" altLang="zh-CN" sz="2101" b="1" i="1" kern="0" dirty="0">
                <a:solidFill>
                  <a:srgbClr val="FF0000"/>
                </a:solidFill>
                <a:latin typeface="Arial" panose="020B0604020202020204" pitchFamily="34" charset="0"/>
                <a:cs typeface="Arial" panose="020B0604020202020204" pitchFamily="34" charset="0"/>
              </a:rPr>
              <a:t>Carrier</a:t>
            </a:r>
            <a:endParaRPr lang="en-US" sz="2101" b="1" i="1" dirty="0">
              <a:solidFill>
                <a:srgbClr val="FF0000"/>
              </a:solidFill>
            </a:endParaRPr>
          </a:p>
        </p:txBody>
      </p:sp>
      <p:sp>
        <p:nvSpPr>
          <p:cNvPr id="30" name="Rectangle 29"/>
          <p:cNvSpPr/>
          <p:nvPr/>
        </p:nvSpPr>
        <p:spPr>
          <a:xfrm>
            <a:off x="1" y="5707209"/>
            <a:ext cx="1973617" cy="323165"/>
          </a:xfrm>
          <a:prstGeom prst="rect">
            <a:avLst/>
          </a:prstGeom>
        </p:spPr>
        <p:txBody>
          <a:bodyPr wrap="none">
            <a:spAutoFit/>
          </a:bodyPr>
          <a:lstStyle/>
          <a:p>
            <a:r>
              <a:rPr lang="en-US" sz="1500" i="1" dirty="0">
                <a:solidFill>
                  <a:srgbClr val="002060"/>
                </a:solidFill>
                <a:latin typeface="Arial" panose="020B0604020202020204" pitchFamily="34" charset="0"/>
                <a:cs typeface="Arial" panose="020B0604020202020204" pitchFamily="34" charset="0"/>
              </a:rPr>
              <a:t>Exaggerated cartoon</a:t>
            </a:r>
          </a:p>
        </p:txBody>
      </p:sp>
      <p:sp>
        <p:nvSpPr>
          <p:cNvPr id="4" name="TextBox 3">
            <a:extLst>
              <a:ext uri="{FF2B5EF4-FFF2-40B4-BE49-F238E27FC236}">
                <a16:creationId xmlns:a16="http://schemas.microsoft.com/office/drawing/2014/main" id="{EDE42398-5153-AA43-B6EB-2532971D4C30}"/>
              </a:ext>
            </a:extLst>
          </p:cNvPr>
          <p:cNvSpPr txBox="1"/>
          <p:nvPr/>
        </p:nvSpPr>
        <p:spPr>
          <a:xfrm>
            <a:off x="176199" y="6174658"/>
            <a:ext cx="8500757" cy="646331"/>
          </a:xfrm>
          <a:prstGeom prst="rect">
            <a:avLst/>
          </a:prstGeom>
          <a:noFill/>
        </p:spPr>
        <p:txBody>
          <a:bodyPr wrap="square" rtlCol="0">
            <a:spAutoFit/>
          </a:bodyPr>
          <a:lstStyle/>
          <a:p>
            <a:r>
              <a:rPr lang="en-US" dirty="0"/>
              <a:t>Because the MS analysis is targeted at specific peptides, the presence of a vast excess of carrier does not complicate the MS </a:t>
            </a:r>
          </a:p>
        </p:txBody>
      </p:sp>
    </p:spTree>
    <p:extLst>
      <p:ext uri="{BB962C8B-B14F-4D97-AF65-F5344CB8AC3E}">
        <p14:creationId xmlns:p14="http://schemas.microsoft.com/office/powerpoint/2010/main" val="349703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00227" y="236480"/>
            <a:ext cx="8204200" cy="457200"/>
          </a:xfrm>
        </p:spPr>
        <p:txBody>
          <a:bodyPr/>
          <a:lstStyle/>
          <a:p>
            <a:r>
              <a:rPr lang="en-US" sz="2800" dirty="0">
                <a:cs typeface="Calibri" panose="020F0502020204030204" pitchFamily="34" charset="0"/>
              </a:rPr>
              <a:t>Platform sensitivity comparison </a:t>
            </a:r>
            <a:br>
              <a:rPr lang="en-US" sz="2800" dirty="0">
                <a:cs typeface="Calibri" panose="020F0502020204030204" pitchFamily="34" charset="0"/>
              </a:rPr>
            </a:br>
            <a:r>
              <a:rPr lang="en-US" sz="2000" b="0" i="1" dirty="0">
                <a:cs typeface="Calibri" panose="020F0502020204030204" pitchFamily="34" charset="0"/>
              </a:rPr>
              <a:t>(The lowest abundance quantifiable proteins)</a:t>
            </a:r>
          </a:p>
        </p:txBody>
      </p:sp>
      <p:graphicFrame>
        <p:nvGraphicFramePr>
          <p:cNvPr id="7" name="Table 6"/>
          <p:cNvGraphicFramePr>
            <a:graphicFrameLocks noGrp="1"/>
          </p:cNvGraphicFramePr>
          <p:nvPr>
            <p:extLst/>
          </p:nvPr>
        </p:nvGraphicFramePr>
        <p:xfrm>
          <a:off x="1608787" y="1792836"/>
          <a:ext cx="6034978" cy="2496215"/>
        </p:xfrm>
        <a:graphic>
          <a:graphicData uri="http://schemas.openxmlformats.org/drawingml/2006/table">
            <a:tbl>
              <a:tblPr/>
              <a:tblGrid>
                <a:gridCol w="1572653">
                  <a:extLst>
                    <a:ext uri="{9D8B030D-6E8A-4147-A177-3AD203B41FA5}">
                      <a16:colId xmlns:a16="http://schemas.microsoft.com/office/drawing/2014/main" val="20000"/>
                    </a:ext>
                  </a:extLst>
                </a:gridCol>
                <a:gridCol w="1408087">
                  <a:extLst>
                    <a:ext uri="{9D8B030D-6E8A-4147-A177-3AD203B41FA5}">
                      <a16:colId xmlns:a16="http://schemas.microsoft.com/office/drawing/2014/main" val="20001"/>
                    </a:ext>
                  </a:extLst>
                </a:gridCol>
                <a:gridCol w="1322958">
                  <a:extLst>
                    <a:ext uri="{9D8B030D-6E8A-4147-A177-3AD203B41FA5}">
                      <a16:colId xmlns:a16="http://schemas.microsoft.com/office/drawing/2014/main" val="20002"/>
                    </a:ext>
                  </a:extLst>
                </a:gridCol>
                <a:gridCol w="1731280">
                  <a:extLst>
                    <a:ext uri="{9D8B030D-6E8A-4147-A177-3AD203B41FA5}">
                      <a16:colId xmlns:a16="http://schemas.microsoft.com/office/drawing/2014/main" val="20003"/>
                    </a:ext>
                  </a:extLst>
                </a:gridCol>
              </a:tblGrid>
              <a:tr h="395291">
                <a:tc rowSpan="2">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500" b="0" u="none" strike="noStrike" cap="none" normalizeH="0" baseline="0" dirty="0">
                          <a:ln>
                            <a:noFill/>
                          </a:ln>
                          <a:solidFill>
                            <a:srgbClr val="000000"/>
                          </a:solidFill>
                          <a:effectLst/>
                          <a:latin typeface="Arial" panose="020B0604020202020204" pitchFamily="34" charset="0"/>
                          <a:cs typeface="Arial" panose="020B0604020202020204" pitchFamily="34" charset="0"/>
                        </a:rPr>
                        <a:t>MS platform</a:t>
                      </a:r>
                      <a:endPar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endParaRPr>
                    </a:p>
                  </a:txBody>
                  <a:tcPr marL="68598" marR="68598" marT="34299" marB="34299" anchor="ctr" horzOverflow="overflow">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tint val="20000"/>
                      </a:srgbClr>
                    </a:solidFill>
                  </a:tcPr>
                </a:tc>
                <a:tc gridSpan="3">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500" b="0" u="none" strike="noStrike" cap="none" normalizeH="0" baseline="0" dirty="0">
                          <a:ln>
                            <a:noFill/>
                          </a:ln>
                          <a:solidFill>
                            <a:srgbClr val="000000"/>
                          </a:solidFill>
                          <a:effectLst/>
                          <a:latin typeface="Arial" panose="020B0604020202020204" pitchFamily="34" charset="0"/>
                          <a:cs typeface="Arial" panose="020B0604020202020204" pitchFamily="34" charset="0"/>
                        </a:rPr>
                        <a:t>Limits of quantification (LOQs)</a:t>
                      </a:r>
                    </a:p>
                  </a:txBody>
                  <a:tcPr marL="68598" marR="68598" marT="34299" marB="34299" anchor="ctr" horzOverflow="overflow">
                    <a:lnL w="12700" cmpd="sng">
                      <a:solidFill>
                        <a:srgbClr val="F79646"/>
                      </a:solidFill>
                    </a:lnL>
                    <a:lnR w="12700" cap="flat" cmpd="sng" algn="ctr">
                      <a:solidFill>
                        <a:srgbClr val="F79646"/>
                      </a:solidFill>
                      <a:prstDash val="solid"/>
                      <a:round/>
                      <a:headEnd type="none" w="med" len="med"/>
                      <a:tailEnd type="none" w="med" len="med"/>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000" b="0" u="none" strike="noStrike" cap="none" normalizeH="0" baseline="0" dirty="0">
                        <a:ln>
                          <a:noFill/>
                        </a:ln>
                        <a:effectLst/>
                        <a:latin typeface="Arial" panose="020B0604020202020204" pitchFamily="34" charset="0"/>
                        <a:cs typeface="Arial" panose="020B0604020202020204" pitchFamily="34" charset="0"/>
                      </a:endParaRPr>
                    </a:p>
                  </a:txBody>
                  <a:tcPr anchor="ctr" horzOverflow="overflow">
                    <a:lnL w="12700" cmpd="sng">
                      <a:solidFill>
                        <a:srgbClr val="F79646"/>
                      </a:solidFill>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hMerge="1">
                  <a:txBody>
                    <a:bodyPr/>
                    <a:lstStyle/>
                    <a:p>
                      <a:endParaRPr lang="en-US"/>
                    </a:p>
                  </a:txBody>
                  <a:tcPr/>
                </a:tc>
                <a:extLst>
                  <a:ext uri="{0D108BD9-81ED-4DB2-BD59-A6C34878D82A}">
                    <a16:rowId xmlns:a16="http://schemas.microsoft.com/office/drawing/2014/main" val="10000"/>
                  </a:ext>
                </a:extLst>
              </a:tr>
              <a:tr h="39529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500" b="0" u="none" strike="noStrike" cap="none" normalizeH="0" baseline="0" dirty="0">
                          <a:ln>
                            <a:noFill/>
                          </a:ln>
                          <a:solidFill>
                            <a:srgbClr val="000000"/>
                          </a:solidFill>
                          <a:effectLst/>
                          <a:latin typeface="Arial" panose="020B0604020202020204" pitchFamily="34" charset="0"/>
                          <a:cs typeface="Arial" panose="020B0604020202020204" pitchFamily="34" charset="0"/>
                        </a:rPr>
                        <a:t>Cell number</a:t>
                      </a: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a:txBody>
                    <a:bodyPr/>
                    <a:lstStyle/>
                    <a:p>
                      <a:pPr algn="ctr"/>
                      <a:r>
                        <a:rPr lang="en-US" sz="1500" dirty="0">
                          <a:solidFill>
                            <a:srgbClr val="000000"/>
                          </a:solidFill>
                          <a:latin typeface="Arial" panose="020B0604020202020204" pitchFamily="34" charset="0"/>
                          <a:cs typeface="Arial" panose="020B0604020202020204" pitchFamily="34" charset="0"/>
                        </a:rPr>
                        <a:t>Protein</a:t>
                      </a: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a:txBody>
                    <a:bodyPr/>
                    <a:lstStyle/>
                    <a:p>
                      <a:pPr algn="ctr"/>
                      <a:r>
                        <a:rPr lang="en-US" sz="1500" dirty="0">
                          <a:solidFill>
                            <a:srgbClr val="000000"/>
                          </a:solidFill>
                          <a:latin typeface="Arial" panose="020B0604020202020204" pitchFamily="34" charset="0"/>
                          <a:cs typeface="Arial" panose="020B0604020202020204" pitchFamily="34" charset="0"/>
                        </a:rPr>
                        <a:t>Copies per cell</a:t>
                      </a: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1"/>
                  </a:ext>
                </a:extLst>
              </a:tr>
              <a:tr h="376222">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CN" sz="1500" b="0" i="0" u="none" strike="noStrike" cap="none" normalizeH="0" baseline="0" dirty="0" err="1">
                          <a:ln>
                            <a:noFill/>
                          </a:ln>
                          <a:solidFill>
                            <a:srgbClr val="000000"/>
                          </a:solidFill>
                          <a:effectLst/>
                          <a:latin typeface="Arial" panose="020B0604020202020204" pitchFamily="34" charset="0"/>
                          <a:ea typeface="ＭＳ Ｐゴシック" pitchFamily="34" charset="-128"/>
                          <a:cs typeface="Arial" panose="020B0604020202020204" pitchFamily="34" charset="0"/>
                        </a:rPr>
                        <a:t>SNaPP</a:t>
                      </a:r>
                      <a:r>
                        <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rPr>
                        <a:t>-MS</a:t>
                      </a:r>
                    </a:p>
                  </a:txBody>
                  <a:tcPr marL="68598" marR="68598" marT="34299" marB="34299" anchor="ctr" horzOverflow="overflow">
                    <a:lnL w="12700" cmpd="sng">
                      <a:solidFill>
                        <a:srgbClr val="F79646"/>
                      </a:solid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mpd="sng">
                      <a:solidFill>
                        <a:srgbClr val="F79646"/>
                      </a:solidFill>
                    </a:lnB>
                    <a:lnTlToBr w="12700" cmpd="sng">
                      <a:noFill/>
                      <a:prstDash val="solid"/>
                    </a:lnTlToBr>
                    <a:lnBlToTr w="12700" cmpd="sng">
                      <a:noFill/>
                      <a:prstDash val="solid"/>
                    </a:lnBlToTr>
                    <a:solidFill>
                      <a:srgbClr val="F79646">
                        <a:tint val="20000"/>
                      </a:srgbClr>
                    </a:solidFill>
                  </a:tcP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rPr>
                        <a:t>50 mouse cells</a:t>
                      </a: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mpd="sng">
                      <a:solidFill>
                        <a:srgbClr val="F79646"/>
                      </a:solidFill>
                    </a:lnB>
                    <a:lnTlToBr w="12700" cmpd="sng">
                      <a:noFill/>
                      <a:prstDash val="solid"/>
                    </a:lnTlToBr>
                    <a:lnBlToTr w="12700" cmpd="sng">
                      <a:noFill/>
                      <a:prstDash val="solid"/>
                    </a:lnBlToTr>
                    <a:solidFill>
                      <a:srgbClr val="F79646">
                        <a:tint val="20000"/>
                      </a:srgbClr>
                    </a:solidFill>
                  </a:tcPr>
                </a:tc>
                <a:tc>
                  <a:txBody>
                    <a:bodyPr/>
                    <a:lstStyle>
                      <a:lvl1pPr marL="0" algn="l" defTabSz="609493" rtl="0" eaLnBrk="1" latinLnBrk="0" hangingPunct="1">
                        <a:defRPr sz="2400" kern="1200">
                          <a:solidFill>
                            <a:schemeClr val="tx1"/>
                          </a:solidFill>
                          <a:latin typeface="Calibri"/>
                        </a:defRPr>
                      </a:lvl1pPr>
                      <a:lvl2pPr marL="609493" algn="l" defTabSz="609493" rtl="0" eaLnBrk="1" latinLnBrk="0" hangingPunct="1">
                        <a:defRPr sz="2400" kern="1200">
                          <a:solidFill>
                            <a:schemeClr val="tx1"/>
                          </a:solidFill>
                          <a:latin typeface="Calibri"/>
                        </a:defRPr>
                      </a:lvl2pPr>
                      <a:lvl3pPr marL="1218987" algn="l" defTabSz="609493" rtl="0" eaLnBrk="1" latinLnBrk="0" hangingPunct="1">
                        <a:defRPr sz="2400" kern="1200">
                          <a:solidFill>
                            <a:schemeClr val="tx1"/>
                          </a:solidFill>
                          <a:latin typeface="Calibri"/>
                        </a:defRPr>
                      </a:lvl3pPr>
                      <a:lvl4pPr marL="1828480" algn="l" defTabSz="609493" rtl="0" eaLnBrk="1" latinLnBrk="0" hangingPunct="1">
                        <a:defRPr sz="2400" kern="1200">
                          <a:solidFill>
                            <a:schemeClr val="tx1"/>
                          </a:solidFill>
                          <a:latin typeface="Calibri"/>
                        </a:defRPr>
                      </a:lvl4pPr>
                      <a:lvl5pPr marL="2437973" algn="l" defTabSz="609493" rtl="0" eaLnBrk="1" latinLnBrk="0" hangingPunct="1">
                        <a:defRPr sz="2400" kern="1200">
                          <a:solidFill>
                            <a:schemeClr val="tx1"/>
                          </a:solidFill>
                          <a:latin typeface="Calibri"/>
                        </a:defRPr>
                      </a:lvl5pPr>
                      <a:lvl6pPr marL="3047467" algn="l" defTabSz="609493" rtl="0" eaLnBrk="1" latinLnBrk="0" hangingPunct="1">
                        <a:defRPr sz="2400" kern="1200">
                          <a:solidFill>
                            <a:schemeClr val="tx1"/>
                          </a:solidFill>
                          <a:latin typeface="Calibri"/>
                        </a:defRPr>
                      </a:lvl6pPr>
                      <a:lvl7pPr marL="3656960" algn="l" defTabSz="609493" rtl="0" eaLnBrk="1" latinLnBrk="0" hangingPunct="1">
                        <a:defRPr sz="2400" kern="1200">
                          <a:solidFill>
                            <a:schemeClr val="tx1"/>
                          </a:solidFill>
                          <a:latin typeface="Calibri"/>
                        </a:defRPr>
                      </a:lvl7pPr>
                      <a:lvl8pPr marL="4266453" algn="l" defTabSz="609493" rtl="0" eaLnBrk="1" latinLnBrk="0" hangingPunct="1">
                        <a:defRPr sz="2400" kern="1200">
                          <a:solidFill>
                            <a:schemeClr val="tx1"/>
                          </a:solidFill>
                          <a:latin typeface="Calibri"/>
                        </a:defRPr>
                      </a:lvl8pPr>
                      <a:lvl9pPr marL="4875947" algn="l" defTabSz="609493" rtl="0" eaLnBrk="1" latinLnBrk="0" hangingPunct="1">
                        <a:defRPr sz="2400" kern="1200">
                          <a:solidFill>
                            <a:schemeClr val="tx1"/>
                          </a:solidFill>
                          <a:latin typeface="Calibri"/>
                        </a:defRPr>
                      </a:lvl9p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rPr>
                        <a:t>n/a</a:t>
                      </a:r>
                      <a:r>
                        <a:rPr kumimoji="0" lang="en-US" altLang="zh-CN" sz="1500" i="1" u="none" strike="noStrike" kern="1200" cap="none" normalizeH="0" baseline="30000" dirty="0">
                          <a:ln>
                            <a:noFill/>
                          </a:ln>
                          <a:solidFill>
                            <a:srgbClr val="000000"/>
                          </a:solidFill>
                          <a:effectLst/>
                          <a:latin typeface="Arial" panose="020B0604020202020204" pitchFamily="34" charset="0"/>
                          <a:ea typeface="+mn-ea"/>
                          <a:cs typeface="Arial" panose="020B0604020202020204" pitchFamily="34" charset="0"/>
                        </a:rPr>
                        <a:t>a</a:t>
                      </a:r>
                      <a:endPar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endParaRP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rPr>
                        <a:t>n/a</a:t>
                      </a:r>
                      <a:r>
                        <a:rPr kumimoji="0" lang="en-US" altLang="zh-CN" sz="1500" i="1" u="none" strike="noStrike" kern="1200" cap="none" normalizeH="0" baseline="30000" dirty="0">
                          <a:ln>
                            <a:noFill/>
                          </a:ln>
                          <a:solidFill>
                            <a:srgbClr val="000000"/>
                          </a:solidFill>
                          <a:effectLst/>
                          <a:latin typeface="Arial" panose="020B0604020202020204" pitchFamily="34" charset="0"/>
                          <a:ea typeface="+mn-ea"/>
                          <a:cs typeface="Arial" panose="020B0604020202020204" pitchFamily="34" charset="0"/>
                        </a:rPr>
                        <a:t>a</a:t>
                      </a:r>
                      <a:endPar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endParaRPr>
                    </a:p>
                  </a:txBody>
                  <a:tcPr marL="68598" marR="68598" marT="34299" marB="34299" anchor="ctr" horzOverflow="overflow">
                    <a:lnL w="12700" cap="flat" cmpd="sng" algn="ctr">
                      <a:solidFill>
                        <a:srgbClr val="F79646"/>
                      </a:solidFill>
                      <a:prstDash val="solid"/>
                      <a:round/>
                      <a:headEnd type="none" w="med" len="med"/>
                      <a:tailEnd type="none" w="med" len="med"/>
                    </a:lnL>
                    <a:lnR w="12700" cmpd="sng">
                      <a:solidFill>
                        <a:srgbClr val="F79646"/>
                      </a:solid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2"/>
                  </a:ext>
                </a:extLst>
              </a:tr>
              <a:tr h="427391">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CN" sz="1500" u="none" strike="noStrike" kern="1200" cap="none" normalizeH="0" baseline="0" dirty="0" err="1">
                          <a:ln>
                            <a:noFill/>
                          </a:ln>
                          <a:solidFill>
                            <a:srgbClr val="000000"/>
                          </a:solidFill>
                          <a:effectLst/>
                          <a:latin typeface="Arial" panose="020B0604020202020204" pitchFamily="34" charset="0"/>
                          <a:ea typeface="+mn-ea"/>
                          <a:cs typeface="Arial" panose="020B0604020202020204" pitchFamily="34" charset="0"/>
                        </a:rPr>
                        <a:t>nanoPOTS</a:t>
                      </a:r>
                      <a:r>
                        <a:rPr kumimoji="0" lang="en-US" altLang="zh-CN" sz="1500" u="none" strike="noStrike" kern="1200" cap="none" normalizeH="0" baseline="0" dirty="0">
                          <a:ln>
                            <a:noFill/>
                          </a:ln>
                          <a:solidFill>
                            <a:srgbClr val="000000"/>
                          </a:solidFill>
                          <a:effectLst/>
                          <a:latin typeface="Arial" panose="020B0604020202020204" pitchFamily="34" charset="0"/>
                          <a:ea typeface="+mn-ea"/>
                          <a:cs typeface="Arial" panose="020B0604020202020204" pitchFamily="34" charset="0"/>
                        </a:rPr>
                        <a:t>-MS*</a:t>
                      </a:r>
                      <a:endParaRPr kumimoji="0" lang="en-US" altLang="zh-CN" sz="1500" u="none" strike="noStrike" kern="1200" cap="none" normalizeH="0" baseline="30000" dirty="0">
                        <a:ln>
                          <a:noFill/>
                        </a:ln>
                        <a:solidFill>
                          <a:srgbClr val="000000"/>
                        </a:solidFill>
                        <a:effectLst/>
                        <a:latin typeface="Arial" panose="020B0604020202020204" pitchFamily="34" charset="0"/>
                        <a:ea typeface="+mn-ea"/>
                        <a:cs typeface="Arial" panose="020B0604020202020204" pitchFamily="34" charset="0"/>
                      </a:endParaRPr>
                    </a:p>
                  </a:txBody>
                  <a:tcPr marL="68598" marR="68598" marT="34299" marB="34299" anchor="ctr" horzOverflow="overflow">
                    <a:lnL w="12700" cmpd="sng">
                      <a:solidFill>
                        <a:srgbClr val="F79646"/>
                      </a:solid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mpd="sng">
                      <a:solidFill>
                        <a:srgbClr val="F79646"/>
                      </a:solidFill>
                    </a:lnB>
                    <a:lnTlToBr w="12700" cmpd="sng">
                      <a:noFill/>
                      <a:prstDash val="solid"/>
                    </a:lnTlToBr>
                    <a:lnBlToTr w="12700" cmpd="sng">
                      <a:noFill/>
                      <a:prstDash val="solid"/>
                    </a:lnBlToTr>
                    <a:solidFill>
                      <a:srgbClr val="F79646">
                        <a:tint val="20000"/>
                      </a:srgbClr>
                    </a:solidFill>
                  </a:tcP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0" lang="en-US" altLang="zh-CN" sz="1500" u="none" strike="noStrike" kern="1200" cap="none" normalizeH="0" baseline="0" dirty="0">
                          <a:ln>
                            <a:noFill/>
                          </a:ln>
                          <a:solidFill>
                            <a:srgbClr val="000000"/>
                          </a:solidFill>
                          <a:effectLst/>
                          <a:latin typeface="Arial" panose="020B0604020202020204" pitchFamily="34" charset="0"/>
                          <a:cs typeface="Arial" panose="020B0604020202020204" pitchFamily="34" charset="0"/>
                        </a:rPr>
                        <a:t>10-14 HeLa</a:t>
                      </a:r>
                      <a:endPar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endParaRP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mpd="sng">
                      <a:solidFill>
                        <a:srgbClr val="F79646"/>
                      </a:solidFill>
                    </a:lnB>
                    <a:lnTlToBr w="12700" cmpd="sng">
                      <a:noFill/>
                      <a:prstDash val="solid"/>
                    </a:lnTlToBr>
                    <a:lnBlToTr w="12700" cmpd="sng">
                      <a:noFill/>
                      <a:prstDash val="solid"/>
                    </a:lnBlToTr>
                    <a:solidFill>
                      <a:srgbClr val="F79646">
                        <a:tint val="20000"/>
                      </a:srgbClr>
                    </a:solidFill>
                  </a:tcPr>
                </a:tc>
                <a:tc>
                  <a:txBody>
                    <a:bodyPr/>
                    <a:lstStyle>
                      <a:lvl1pPr marL="0" algn="l" defTabSz="609493" rtl="0" eaLnBrk="1" latinLnBrk="0" hangingPunct="1">
                        <a:defRPr sz="2400" kern="1200">
                          <a:solidFill>
                            <a:schemeClr val="tx1"/>
                          </a:solidFill>
                          <a:latin typeface="Calibri"/>
                        </a:defRPr>
                      </a:lvl1pPr>
                      <a:lvl2pPr marL="609493" algn="l" defTabSz="609493" rtl="0" eaLnBrk="1" latinLnBrk="0" hangingPunct="1">
                        <a:defRPr sz="2400" kern="1200">
                          <a:solidFill>
                            <a:schemeClr val="tx1"/>
                          </a:solidFill>
                          <a:latin typeface="Calibri"/>
                        </a:defRPr>
                      </a:lvl2pPr>
                      <a:lvl3pPr marL="1218987" algn="l" defTabSz="609493" rtl="0" eaLnBrk="1" latinLnBrk="0" hangingPunct="1">
                        <a:defRPr sz="2400" kern="1200">
                          <a:solidFill>
                            <a:schemeClr val="tx1"/>
                          </a:solidFill>
                          <a:latin typeface="Calibri"/>
                        </a:defRPr>
                      </a:lvl3pPr>
                      <a:lvl4pPr marL="1828480" algn="l" defTabSz="609493" rtl="0" eaLnBrk="1" latinLnBrk="0" hangingPunct="1">
                        <a:defRPr sz="2400" kern="1200">
                          <a:solidFill>
                            <a:schemeClr val="tx1"/>
                          </a:solidFill>
                          <a:latin typeface="Calibri"/>
                        </a:defRPr>
                      </a:lvl4pPr>
                      <a:lvl5pPr marL="2437973" algn="l" defTabSz="609493" rtl="0" eaLnBrk="1" latinLnBrk="0" hangingPunct="1">
                        <a:defRPr sz="2400" kern="1200">
                          <a:solidFill>
                            <a:schemeClr val="tx1"/>
                          </a:solidFill>
                          <a:latin typeface="Calibri"/>
                        </a:defRPr>
                      </a:lvl5pPr>
                      <a:lvl6pPr marL="3047467" algn="l" defTabSz="609493" rtl="0" eaLnBrk="1" latinLnBrk="0" hangingPunct="1">
                        <a:defRPr sz="2400" kern="1200">
                          <a:solidFill>
                            <a:schemeClr val="tx1"/>
                          </a:solidFill>
                          <a:latin typeface="Calibri"/>
                        </a:defRPr>
                      </a:lvl6pPr>
                      <a:lvl7pPr marL="3656960" algn="l" defTabSz="609493" rtl="0" eaLnBrk="1" latinLnBrk="0" hangingPunct="1">
                        <a:defRPr sz="2400" kern="1200">
                          <a:solidFill>
                            <a:schemeClr val="tx1"/>
                          </a:solidFill>
                          <a:latin typeface="Calibri"/>
                        </a:defRPr>
                      </a:lvl7pPr>
                      <a:lvl8pPr marL="4266453" algn="l" defTabSz="609493" rtl="0" eaLnBrk="1" latinLnBrk="0" hangingPunct="1">
                        <a:defRPr sz="2400" kern="1200">
                          <a:solidFill>
                            <a:schemeClr val="tx1"/>
                          </a:solidFill>
                          <a:latin typeface="Calibri"/>
                        </a:defRPr>
                      </a:lvl8pPr>
                      <a:lvl9pPr marL="4875947" algn="l" defTabSz="609493" rtl="0" eaLnBrk="1" latinLnBrk="0" hangingPunct="1">
                        <a:defRPr sz="2400" kern="1200">
                          <a:solidFill>
                            <a:schemeClr val="tx1"/>
                          </a:solidFill>
                          <a:latin typeface="Calibri"/>
                        </a:defRPr>
                      </a:lvl9p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rPr>
                        <a:t>PARP4</a:t>
                      </a: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rPr>
                        <a:t>~19,200</a:t>
                      </a:r>
                      <a:r>
                        <a:rPr kumimoji="0" lang="en-US" altLang="zh-CN" sz="1500" b="0" i="1" u="none" strike="noStrike" kern="1200" cap="none" normalizeH="0" baseline="30000" dirty="0">
                          <a:ln>
                            <a:noFill/>
                          </a:ln>
                          <a:solidFill>
                            <a:srgbClr val="000000"/>
                          </a:solidFill>
                          <a:effectLst/>
                          <a:latin typeface="Arial" panose="020B0604020202020204" pitchFamily="34" charset="0"/>
                          <a:ea typeface="+mn-ea"/>
                          <a:cs typeface="Arial" panose="020B0604020202020204" pitchFamily="34" charset="0"/>
                        </a:rPr>
                        <a:t>b</a:t>
                      </a:r>
                      <a:endParaRPr kumimoji="0" lang="en-US" altLang="zh-CN" sz="1500" b="0" i="0" u="none" strike="noStrike" cap="none" normalizeH="0" baseline="0" dirty="0">
                        <a:ln>
                          <a:noFill/>
                        </a:ln>
                        <a:solidFill>
                          <a:srgbClr val="000000"/>
                        </a:solidFill>
                        <a:effectLst/>
                        <a:latin typeface="Arial" panose="020B0604020202020204" pitchFamily="34" charset="0"/>
                        <a:ea typeface="ＭＳ Ｐゴシック" pitchFamily="34" charset="-128"/>
                        <a:cs typeface="Arial" panose="020B0604020202020204" pitchFamily="34" charset="0"/>
                      </a:endParaRP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3"/>
                  </a:ext>
                </a:extLst>
              </a:tr>
              <a:tr h="376222">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CN" sz="1500" u="none" strike="noStrike" kern="1200" cap="none" normalizeH="0" baseline="0" dirty="0" err="1">
                          <a:ln>
                            <a:noFill/>
                          </a:ln>
                          <a:solidFill>
                            <a:srgbClr val="000000"/>
                          </a:solidFill>
                          <a:effectLst/>
                          <a:latin typeface="Arial" panose="020B0604020202020204" pitchFamily="34" charset="0"/>
                          <a:cs typeface="Arial" panose="020B0604020202020204" pitchFamily="34" charset="0"/>
                        </a:rPr>
                        <a:t>cPRISRM</a:t>
                      </a:r>
                      <a:r>
                        <a:rPr kumimoji="0" lang="en-US" altLang="zh-CN" sz="1500" u="none" strike="noStrike" kern="1200" cap="none" normalizeH="0" baseline="0" dirty="0">
                          <a:ln>
                            <a:noFill/>
                          </a:ln>
                          <a:solidFill>
                            <a:srgbClr val="000000"/>
                          </a:solidFill>
                          <a:effectLst/>
                          <a:latin typeface="Arial" panose="020B0604020202020204" pitchFamily="34" charset="0"/>
                          <a:cs typeface="Arial" panose="020B0604020202020204" pitchFamily="34" charset="0"/>
                        </a:rPr>
                        <a:t>-SRM*</a:t>
                      </a:r>
                      <a:endParaRPr kumimoji="0" lang="en-US" altLang="zh-CN" sz="1500" u="none" strike="noStrike" kern="1200" cap="none" normalizeH="0" baseline="30000" dirty="0">
                        <a:ln>
                          <a:noFill/>
                        </a:ln>
                        <a:solidFill>
                          <a:srgbClr val="000000"/>
                        </a:solidFill>
                        <a:effectLst/>
                        <a:latin typeface="Arial" panose="020B0604020202020204" pitchFamily="34" charset="0"/>
                        <a:ea typeface="+mn-ea"/>
                        <a:cs typeface="Arial" panose="020B0604020202020204" pitchFamily="34" charset="0"/>
                      </a:endParaRPr>
                    </a:p>
                  </a:txBody>
                  <a:tcPr marL="68598" marR="68598" marT="34299" marB="34299" anchor="ctr" horzOverflow="overflow">
                    <a:lnL w="12700" cmpd="sng">
                      <a:solidFill>
                        <a:srgbClr val="F79646"/>
                      </a:solid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CN" sz="1500" u="none" strike="noStrike" kern="1200" cap="none" normalizeH="0" baseline="0" dirty="0">
                          <a:ln>
                            <a:noFill/>
                          </a:ln>
                          <a:solidFill>
                            <a:srgbClr val="000000"/>
                          </a:solidFill>
                          <a:effectLst/>
                          <a:latin typeface="Arial" panose="020B0604020202020204" pitchFamily="34" charset="0"/>
                          <a:ea typeface="+mn-ea"/>
                          <a:cs typeface="Arial" panose="020B0604020202020204" pitchFamily="34" charset="0"/>
                        </a:rPr>
                        <a:t>10 HMEC</a:t>
                      </a: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a:txBody>
                    <a:bodyPr/>
                    <a:lstStyle>
                      <a:lvl1pPr marL="0" algn="l" defTabSz="609493" rtl="0" eaLnBrk="1" latinLnBrk="0" hangingPunct="1">
                        <a:defRPr sz="2400" kern="1200">
                          <a:solidFill>
                            <a:schemeClr val="tx1"/>
                          </a:solidFill>
                          <a:latin typeface="Calibri"/>
                        </a:defRPr>
                      </a:lvl1pPr>
                      <a:lvl2pPr marL="609493" algn="l" defTabSz="609493" rtl="0" eaLnBrk="1" latinLnBrk="0" hangingPunct="1">
                        <a:defRPr sz="2400" kern="1200">
                          <a:solidFill>
                            <a:schemeClr val="tx1"/>
                          </a:solidFill>
                          <a:latin typeface="Calibri"/>
                        </a:defRPr>
                      </a:lvl2pPr>
                      <a:lvl3pPr marL="1218987" algn="l" defTabSz="609493" rtl="0" eaLnBrk="1" latinLnBrk="0" hangingPunct="1">
                        <a:defRPr sz="2400" kern="1200">
                          <a:solidFill>
                            <a:schemeClr val="tx1"/>
                          </a:solidFill>
                          <a:latin typeface="Calibri"/>
                        </a:defRPr>
                      </a:lvl3pPr>
                      <a:lvl4pPr marL="1828480" algn="l" defTabSz="609493" rtl="0" eaLnBrk="1" latinLnBrk="0" hangingPunct="1">
                        <a:defRPr sz="2400" kern="1200">
                          <a:solidFill>
                            <a:schemeClr val="tx1"/>
                          </a:solidFill>
                          <a:latin typeface="Calibri"/>
                        </a:defRPr>
                      </a:lvl4pPr>
                      <a:lvl5pPr marL="2437973" algn="l" defTabSz="609493" rtl="0" eaLnBrk="1" latinLnBrk="0" hangingPunct="1">
                        <a:defRPr sz="2400" kern="1200">
                          <a:solidFill>
                            <a:schemeClr val="tx1"/>
                          </a:solidFill>
                          <a:latin typeface="Calibri"/>
                        </a:defRPr>
                      </a:lvl5pPr>
                      <a:lvl6pPr marL="3047467" algn="l" defTabSz="609493" rtl="0" eaLnBrk="1" latinLnBrk="0" hangingPunct="1">
                        <a:defRPr sz="2400" kern="1200">
                          <a:solidFill>
                            <a:schemeClr val="tx1"/>
                          </a:solidFill>
                          <a:latin typeface="Calibri"/>
                        </a:defRPr>
                      </a:lvl6pPr>
                      <a:lvl7pPr marL="3656960" algn="l" defTabSz="609493" rtl="0" eaLnBrk="1" latinLnBrk="0" hangingPunct="1">
                        <a:defRPr sz="2400" kern="1200">
                          <a:solidFill>
                            <a:schemeClr val="tx1"/>
                          </a:solidFill>
                          <a:latin typeface="Calibri"/>
                        </a:defRPr>
                      </a:lvl7pPr>
                      <a:lvl8pPr marL="4266453" algn="l" defTabSz="609493" rtl="0" eaLnBrk="1" latinLnBrk="0" hangingPunct="1">
                        <a:defRPr sz="2400" kern="1200">
                          <a:solidFill>
                            <a:schemeClr val="tx1"/>
                          </a:solidFill>
                          <a:latin typeface="Calibri"/>
                        </a:defRPr>
                      </a:lvl8pPr>
                      <a:lvl9pPr marL="4875947" algn="l" defTabSz="609493" rtl="0" eaLnBrk="1" latinLnBrk="0" hangingPunct="1">
                        <a:defRPr sz="2400" kern="1200">
                          <a:solidFill>
                            <a:schemeClr val="tx1"/>
                          </a:solidFill>
                          <a:latin typeface="Calibri"/>
                        </a:defRPr>
                      </a:lvl9p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CN" sz="1500" u="none" strike="noStrike" kern="1200" cap="none" normalizeH="0" baseline="0" dirty="0">
                          <a:ln>
                            <a:noFill/>
                          </a:ln>
                          <a:solidFill>
                            <a:srgbClr val="000000"/>
                          </a:solidFill>
                          <a:effectLst/>
                          <a:latin typeface="Arial" panose="020B0604020202020204" pitchFamily="34" charset="0"/>
                          <a:ea typeface="+mn-ea"/>
                          <a:cs typeface="Arial" panose="020B0604020202020204" pitchFamily="34" charset="0"/>
                        </a:rPr>
                        <a:t>SHC1</a:t>
                      </a: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CN" sz="1500" u="none" strike="noStrike" kern="1200" cap="none" normalizeH="0" baseline="0" dirty="0">
                          <a:ln>
                            <a:noFill/>
                          </a:ln>
                          <a:solidFill>
                            <a:srgbClr val="000000"/>
                          </a:solidFill>
                          <a:effectLst/>
                          <a:latin typeface="Arial" panose="020B0604020202020204" pitchFamily="34" charset="0"/>
                          <a:ea typeface="+mn-ea"/>
                          <a:cs typeface="Arial" panose="020B0604020202020204" pitchFamily="34" charset="0"/>
                        </a:rPr>
                        <a:t>~25,000</a:t>
                      </a:r>
                      <a:r>
                        <a:rPr kumimoji="0" lang="en-US" altLang="zh-CN" sz="1500" i="1" u="none" strike="noStrike" kern="1200" cap="none" normalizeH="0" baseline="30000" dirty="0">
                          <a:ln>
                            <a:noFill/>
                          </a:ln>
                          <a:solidFill>
                            <a:srgbClr val="000000"/>
                          </a:solidFill>
                          <a:effectLst/>
                          <a:latin typeface="Arial" panose="020B0604020202020204" pitchFamily="34" charset="0"/>
                          <a:ea typeface="+mn-ea"/>
                          <a:cs typeface="Arial" panose="020B0604020202020204" pitchFamily="34" charset="0"/>
                        </a:rPr>
                        <a:t>c</a:t>
                      </a:r>
                    </a:p>
                  </a:txBody>
                  <a:tcPr marL="68598" marR="68598" marT="34299" marB="34299" anchor="ctr" horzOverflow="overflow">
                    <a:lnL w="12700" cap="flat" cmpd="sng" algn="ctr">
                      <a:solidFill>
                        <a:srgbClr val="F79646"/>
                      </a:solidFill>
                      <a:prstDash val="solid"/>
                      <a:round/>
                      <a:headEnd type="none" w="med" len="med"/>
                      <a:tailEnd type="none" w="med" len="med"/>
                    </a:lnL>
                    <a:lnR w="12700" cmpd="sng">
                      <a:solidFill>
                        <a:srgbClr val="F79646"/>
                      </a:solid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5"/>
                  </a:ext>
                </a:extLst>
              </a:tr>
              <a:tr h="376222">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CN" sz="1500" u="none" strike="noStrike" kern="1200" cap="none" normalizeH="0" baseline="0" dirty="0" err="1">
                          <a:ln>
                            <a:noFill/>
                          </a:ln>
                          <a:solidFill>
                            <a:srgbClr val="000000"/>
                          </a:solidFill>
                          <a:effectLst/>
                          <a:latin typeface="Arial" panose="020B0604020202020204" pitchFamily="34" charset="0"/>
                          <a:cs typeface="Arial" panose="020B0604020202020204" pitchFamily="34" charset="0"/>
                        </a:rPr>
                        <a:t>eLC</a:t>
                      </a:r>
                      <a:r>
                        <a:rPr kumimoji="0" lang="en-US" altLang="zh-CN" sz="1500" u="none" strike="noStrike" kern="1200" cap="none" normalizeH="0" baseline="0" dirty="0">
                          <a:ln>
                            <a:noFill/>
                          </a:ln>
                          <a:solidFill>
                            <a:srgbClr val="000000"/>
                          </a:solidFill>
                          <a:effectLst/>
                          <a:latin typeface="Arial" panose="020B0604020202020204" pitchFamily="34" charset="0"/>
                          <a:cs typeface="Arial" panose="020B0604020202020204" pitchFamily="34" charset="0"/>
                        </a:rPr>
                        <a:t>-SRM*</a:t>
                      </a:r>
                      <a:endParaRPr kumimoji="0" lang="en-US" altLang="zh-CN" sz="1500" u="none" strike="noStrike" kern="1200" cap="none" normalizeH="0" baseline="30000" dirty="0">
                        <a:ln>
                          <a:noFill/>
                        </a:ln>
                        <a:solidFill>
                          <a:srgbClr val="000000"/>
                        </a:solidFill>
                        <a:effectLst/>
                        <a:latin typeface="Arial" panose="020B0604020202020204" pitchFamily="34" charset="0"/>
                        <a:ea typeface="+mn-ea"/>
                        <a:cs typeface="Arial" panose="020B0604020202020204" pitchFamily="34" charset="0"/>
                      </a:endParaRPr>
                    </a:p>
                  </a:txBody>
                  <a:tcPr marL="68598" marR="68598" marT="34299" marB="34299" anchor="ctr" horzOverflow="overflow">
                    <a:lnL w="12700" cmpd="sng">
                      <a:solidFill>
                        <a:srgbClr val="F79646"/>
                      </a:solid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CN" sz="1500" u="none" strike="noStrike" kern="1200" cap="none" normalizeH="0" baseline="0" dirty="0">
                          <a:ln>
                            <a:noFill/>
                          </a:ln>
                          <a:solidFill>
                            <a:srgbClr val="000000"/>
                          </a:solidFill>
                          <a:effectLst/>
                          <a:latin typeface="Arial" panose="020B0604020202020204" pitchFamily="34" charset="0"/>
                          <a:ea typeface="+mn-ea"/>
                          <a:cs typeface="Arial" panose="020B0604020202020204" pitchFamily="34" charset="0"/>
                        </a:rPr>
                        <a:t>10 MCF7</a:t>
                      </a: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a:txBody>
                    <a:bodyPr/>
                    <a:lstStyle>
                      <a:lvl1pPr marL="0" algn="l" defTabSz="609493" rtl="0" eaLnBrk="1" latinLnBrk="0" hangingPunct="1">
                        <a:defRPr sz="2400" kern="1200">
                          <a:solidFill>
                            <a:schemeClr val="tx1"/>
                          </a:solidFill>
                          <a:latin typeface="Calibri"/>
                        </a:defRPr>
                      </a:lvl1pPr>
                      <a:lvl2pPr marL="609493" algn="l" defTabSz="609493" rtl="0" eaLnBrk="1" latinLnBrk="0" hangingPunct="1">
                        <a:defRPr sz="2400" kern="1200">
                          <a:solidFill>
                            <a:schemeClr val="tx1"/>
                          </a:solidFill>
                          <a:latin typeface="Calibri"/>
                        </a:defRPr>
                      </a:lvl2pPr>
                      <a:lvl3pPr marL="1218987" algn="l" defTabSz="609493" rtl="0" eaLnBrk="1" latinLnBrk="0" hangingPunct="1">
                        <a:defRPr sz="2400" kern="1200">
                          <a:solidFill>
                            <a:schemeClr val="tx1"/>
                          </a:solidFill>
                          <a:latin typeface="Calibri"/>
                        </a:defRPr>
                      </a:lvl3pPr>
                      <a:lvl4pPr marL="1828480" algn="l" defTabSz="609493" rtl="0" eaLnBrk="1" latinLnBrk="0" hangingPunct="1">
                        <a:defRPr sz="2400" kern="1200">
                          <a:solidFill>
                            <a:schemeClr val="tx1"/>
                          </a:solidFill>
                          <a:latin typeface="Calibri"/>
                        </a:defRPr>
                      </a:lvl4pPr>
                      <a:lvl5pPr marL="2437973" algn="l" defTabSz="609493" rtl="0" eaLnBrk="1" latinLnBrk="0" hangingPunct="1">
                        <a:defRPr sz="2400" kern="1200">
                          <a:solidFill>
                            <a:schemeClr val="tx1"/>
                          </a:solidFill>
                          <a:latin typeface="Calibri"/>
                        </a:defRPr>
                      </a:lvl5pPr>
                      <a:lvl6pPr marL="3047467" algn="l" defTabSz="609493" rtl="0" eaLnBrk="1" latinLnBrk="0" hangingPunct="1">
                        <a:defRPr sz="2400" kern="1200">
                          <a:solidFill>
                            <a:schemeClr val="tx1"/>
                          </a:solidFill>
                          <a:latin typeface="Calibri"/>
                        </a:defRPr>
                      </a:lvl6pPr>
                      <a:lvl7pPr marL="3656960" algn="l" defTabSz="609493" rtl="0" eaLnBrk="1" latinLnBrk="0" hangingPunct="1">
                        <a:defRPr sz="2400" kern="1200">
                          <a:solidFill>
                            <a:schemeClr val="tx1"/>
                          </a:solidFill>
                          <a:latin typeface="Calibri"/>
                        </a:defRPr>
                      </a:lvl7pPr>
                      <a:lvl8pPr marL="4266453" algn="l" defTabSz="609493" rtl="0" eaLnBrk="1" latinLnBrk="0" hangingPunct="1">
                        <a:defRPr sz="2400" kern="1200">
                          <a:solidFill>
                            <a:schemeClr val="tx1"/>
                          </a:solidFill>
                          <a:latin typeface="Calibri"/>
                        </a:defRPr>
                      </a:lvl8pPr>
                      <a:lvl9pPr marL="4875947" algn="l" defTabSz="609493" rtl="0" eaLnBrk="1" latinLnBrk="0" hangingPunct="1">
                        <a:defRPr sz="2400" kern="1200">
                          <a:solidFill>
                            <a:schemeClr val="tx1"/>
                          </a:solidFill>
                          <a:latin typeface="Calibri"/>
                        </a:defRPr>
                      </a:lvl9p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CN" sz="1500" u="none" strike="noStrike" kern="1200" cap="none" normalizeH="0" baseline="0" dirty="0">
                          <a:ln>
                            <a:noFill/>
                          </a:ln>
                          <a:solidFill>
                            <a:srgbClr val="000000"/>
                          </a:solidFill>
                          <a:effectLst/>
                          <a:latin typeface="Arial" panose="020B0604020202020204" pitchFamily="34" charset="0"/>
                          <a:ea typeface="+mn-ea"/>
                          <a:cs typeface="Arial" panose="020B0604020202020204" pitchFamily="34" charset="0"/>
                        </a:rPr>
                        <a:t>PTPN11</a:t>
                      </a:r>
                    </a:p>
                  </a:txBody>
                  <a:tcPr marL="68598" marR="68598" marT="34299" marB="34299"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CN" sz="1500" u="none" strike="noStrike" kern="1200" cap="none" normalizeH="0" baseline="0" dirty="0">
                          <a:ln>
                            <a:noFill/>
                          </a:ln>
                          <a:solidFill>
                            <a:srgbClr val="000000"/>
                          </a:solidFill>
                          <a:effectLst/>
                          <a:latin typeface="Arial" panose="020B0604020202020204" pitchFamily="34" charset="0"/>
                          <a:ea typeface="+mn-ea"/>
                          <a:cs typeface="Arial" panose="020B0604020202020204" pitchFamily="34" charset="0"/>
                        </a:rPr>
                        <a:t>~54,100</a:t>
                      </a:r>
                      <a:r>
                        <a:rPr kumimoji="0" lang="en-US" altLang="zh-CN" sz="1500" i="1" u="none" strike="noStrike" kern="1200" cap="none" normalizeH="0" baseline="30000" dirty="0">
                          <a:ln>
                            <a:noFill/>
                          </a:ln>
                          <a:solidFill>
                            <a:srgbClr val="000000"/>
                          </a:solidFill>
                          <a:effectLst/>
                          <a:latin typeface="Arial" panose="020B0604020202020204" pitchFamily="34" charset="0"/>
                          <a:ea typeface="+mn-ea"/>
                          <a:cs typeface="Arial" panose="020B0604020202020204" pitchFamily="34" charset="0"/>
                        </a:rPr>
                        <a:t>c</a:t>
                      </a:r>
                    </a:p>
                  </a:txBody>
                  <a:tcPr marL="68598" marR="68598" marT="34299" marB="34299" anchor="ctr" horzOverflow="overflow">
                    <a:lnL w="12700" cap="flat" cmpd="sng" algn="ctr">
                      <a:solidFill>
                        <a:srgbClr val="F79646"/>
                      </a:solidFill>
                      <a:prstDash val="solid"/>
                      <a:round/>
                      <a:headEnd type="none" w="med" len="med"/>
                      <a:tailEnd type="none" w="med" len="med"/>
                    </a:lnL>
                    <a:lnR w="12700" cmpd="sng">
                      <a:solidFill>
                        <a:srgbClr val="F79646"/>
                      </a:solid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B1E43E82-2852-44F1-98E3-259CC3DF4284}"/>
              </a:ext>
            </a:extLst>
          </p:cNvPr>
          <p:cNvSpPr txBox="1"/>
          <p:nvPr/>
        </p:nvSpPr>
        <p:spPr>
          <a:xfrm flipH="1">
            <a:off x="5257138" y="5184493"/>
            <a:ext cx="3590551" cy="738472"/>
          </a:xfrm>
          <a:prstGeom prst="rect">
            <a:avLst/>
          </a:prstGeom>
          <a:noFill/>
        </p:spPr>
        <p:txBody>
          <a:bodyPr wrap="square" rtlCol="0">
            <a:spAutoFit/>
          </a:bodyPr>
          <a:lstStyle/>
          <a:p>
            <a:pPr defTabSz="342991">
              <a:lnSpc>
                <a:spcPts val="1876"/>
              </a:lnSpc>
            </a:pPr>
            <a:r>
              <a:rPr lang="en-US" altLang="zh-CN" sz="1200" i="1" baseline="30000" dirty="0">
                <a:solidFill>
                  <a:srgbClr val="000000"/>
                </a:solidFill>
                <a:latin typeface="Arial" panose="020B0604020202020204" pitchFamily="34" charset="0"/>
                <a:cs typeface="Arial" panose="020B0604020202020204" pitchFamily="34" charset="0"/>
              </a:rPr>
              <a:t>a </a:t>
            </a:r>
            <a:r>
              <a:rPr lang="en-US" sz="1200" dirty="0">
                <a:solidFill>
                  <a:srgbClr val="000000"/>
                </a:solidFill>
                <a:latin typeface="Arial" panose="020B0604020202020204" pitchFamily="34" charset="0"/>
                <a:cs typeface="Arial" panose="020B0604020202020204" pitchFamily="34" charset="0"/>
              </a:rPr>
              <a:t>Only 6 high-abundance proteins were detected</a:t>
            </a:r>
            <a:r>
              <a:rPr lang="en-US" sz="1200" i="1" dirty="0">
                <a:solidFill>
                  <a:srgbClr val="000000"/>
                </a:solidFill>
                <a:latin typeface="Arial" panose="020B0604020202020204" pitchFamily="34" charset="0"/>
                <a:cs typeface="Arial" panose="020B0604020202020204" pitchFamily="34" charset="0"/>
              </a:rPr>
              <a:t>.</a:t>
            </a:r>
          </a:p>
          <a:p>
            <a:pPr defTabSz="685983">
              <a:defRPr/>
            </a:pPr>
            <a:r>
              <a:rPr lang="en-US" altLang="zh-CN" sz="1200" i="1" baseline="30000" dirty="0">
                <a:solidFill>
                  <a:srgbClr val="000000"/>
                </a:solidFill>
                <a:latin typeface="Arial" panose="020B0604020202020204" pitchFamily="34" charset="0"/>
                <a:cs typeface="Arial" panose="020B0604020202020204" pitchFamily="34" charset="0"/>
              </a:rPr>
              <a:t>b </a:t>
            </a:r>
            <a:r>
              <a:rPr lang="en-US" altLang="zh-CN" sz="1200" kern="0" dirty="0" err="1">
                <a:solidFill>
                  <a:prstClr val="black"/>
                </a:solidFill>
                <a:latin typeface="Arial" panose="020B0604020202020204" pitchFamily="34" charset="0"/>
                <a:cs typeface="Arial" panose="020B0604020202020204" pitchFamily="34" charset="0"/>
              </a:rPr>
              <a:t>Bekker</a:t>
            </a:r>
            <a:r>
              <a:rPr lang="en-US" altLang="zh-CN" sz="1200" kern="0" dirty="0">
                <a:solidFill>
                  <a:prstClr val="black"/>
                </a:solidFill>
                <a:latin typeface="Arial" panose="020B0604020202020204" pitchFamily="34" charset="0"/>
                <a:cs typeface="Arial" panose="020B0604020202020204" pitchFamily="34" charset="0"/>
              </a:rPr>
              <a:t>-Jensen et al. </a:t>
            </a:r>
            <a:r>
              <a:rPr lang="en-US" sz="1200" i="1" dirty="0" err="1">
                <a:solidFill>
                  <a:prstClr val="black"/>
                </a:solidFill>
                <a:latin typeface="Arial" panose="020B0604020202020204" pitchFamily="34" charset="0"/>
                <a:cs typeface="Arial" panose="020B0604020202020204" pitchFamily="34" charset="0"/>
              </a:rPr>
              <a:t>CellSyst</a:t>
            </a:r>
            <a:r>
              <a:rPr lang="en-US" sz="1200" dirty="0">
                <a:solidFill>
                  <a:prstClr val="black"/>
                </a:solidFill>
                <a:latin typeface="Arial" panose="020B0604020202020204" pitchFamily="34" charset="0"/>
                <a:cs typeface="Arial" panose="020B0604020202020204" pitchFamily="34" charset="0"/>
              </a:rPr>
              <a:t> 4, 587-599 (2017). </a:t>
            </a:r>
          </a:p>
          <a:p>
            <a:pPr defTabSz="342991">
              <a:lnSpc>
                <a:spcPts val="1876"/>
              </a:lnSpc>
            </a:pPr>
            <a:r>
              <a:rPr lang="en-US" altLang="zh-CN" sz="1200" i="1" baseline="30000" dirty="0">
                <a:solidFill>
                  <a:srgbClr val="000000"/>
                </a:solidFill>
                <a:latin typeface="Arial" panose="020B0604020202020204" pitchFamily="34" charset="0"/>
                <a:cs typeface="Arial" panose="020B0604020202020204" pitchFamily="34" charset="0"/>
              </a:rPr>
              <a:t>c </a:t>
            </a:r>
            <a:r>
              <a:rPr lang="en-US" sz="1200" dirty="0">
                <a:solidFill>
                  <a:srgbClr val="000000"/>
                </a:solidFill>
                <a:latin typeface="Arial" panose="020B0604020202020204" pitchFamily="34" charset="0"/>
                <a:cs typeface="Arial" panose="020B0604020202020204" pitchFamily="34" charset="0"/>
              </a:rPr>
              <a:t>Shi et al. </a:t>
            </a:r>
            <a:r>
              <a:rPr lang="en-US" sz="1200" i="1" dirty="0" err="1">
                <a:solidFill>
                  <a:srgbClr val="000000"/>
                </a:solidFill>
                <a:latin typeface="Arial" panose="020B0604020202020204" pitchFamily="34" charset="0"/>
                <a:cs typeface="Arial" panose="020B0604020202020204" pitchFamily="34" charset="0"/>
              </a:rPr>
              <a:t>Sci</a:t>
            </a:r>
            <a:r>
              <a:rPr lang="en-US" sz="1200" i="1" dirty="0">
                <a:solidFill>
                  <a:srgbClr val="000000"/>
                </a:solidFill>
                <a:latin typeface="Arial" panose="020B0604020202020204" pitchFamily="34" charset="0"/>
                <a:cs typeface="Arial" panose="020B0604020202020204" pitchFamily="34" charset="0"/>
              </a:rPr>
              <a:t> Signal 9(436):rs6 (2016).</a:t>
            </a:r>
            <a:endParaRPr lang="en-US" sz="1200" dirty="0">
              <a:solidFill>
                <a:srgbClr val="0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1E43E82-2852-44F1-98E3-259CC3DF4284}"/>
              </a:ext>
            </a:extLst>
          </p:cNvPr>
          <p:cNvSpPr txBox="1"/>
          <p:nvPr/>
        </p:nvSpPr>
        <p:spPr>
          <a:xfrm flipH="1">
            <a:off x="1204912" y="4448772"/>
            <a:ext cx="6720961" cy="560410"/>
          </a:xfrm>
          <a:prstGeom prst="rect">
            <a:avLst/>
          </a:prstGeom>
          <a:noFill/>
        </p:spPr>
        <p:txBody>
          <a:bodyPr wrap="square" rtlCol="0">
            <a:spAutoFit/>
          </a:bodyPr>
          <a:lstStyle/>
          <a:p>
            <a:pPr defTabSz="342991">
              <a:lnSpc>
                <a:spcPts val="1876"/>
              </a:lnSpc>
            </a:pPr>
            <a:r>
              <a:rPr lang="en-US" sz="1500" dirty="0">
                <a:solidFill>
                  <a:srgbClr val="0070C0"/>
                </a:solidFill>
                <a:latin typeface="Arial" panose="020B0604020202020204" pitchFamily="34" charset="0"/>
                <a:cs typeface="Arial" panose="020B0604020202020204" pitchFamily="34" charset="0"/>
              </a:rPr>
              <a:t>* 30 µm </a:t>
            </a:r>
            <a:r>
              <a:rPr lang="en-US" sz="1500" dirty="0" err="1">
                <a:solidFill>
                  <a:srgbClr val="0070C0"/>
                </a:solidFill>
                <a:latin typeface="Arial" panose="020B0604020202020204" pitchFamily="34" charset="0"/>
                <a:cs typeface="Arial" panose="020B0604020202020204" pitchFamily="34" charset="0"/>
              </a:rPr>
              <a:t>i.d.</a:t>
            </a:r>
            <a:r>
              <a:rPr lang="en-US" sz="1500" dirty="0">
                <a:solidFill>
                  <a:srgbClr val="0070C0"/>
                </a:solidFill>
                <a:latin typeface="Arial" panose="020B0604020202020204" pitchFamily="34" charset="0"/>
                <a:cs typeface="Arial" panose="020B0604020202020204" pitchFamily="34" charset="0"/>
              </a:rPr>
              <a:t> × 70 cm column with 60 </a:t>
            </a:r>
            <a:r>
              <a:rPr lang="en-US" sz="1500" dirty="0" err="1">
                <a:solidFill>
                  <a:srgbClr val="0070C0"/>
                </a:solidFill>
                <a:latin typeface="Arial" panose="020B0604020202020204" pitchFamily="34" charset="0"/>
                <a:cs typeface="Arial" panose="020B0604020202020204" pitchFamily="34" charset="0"/>
              </a:rPr>
              <a:t>nL</a:t>
            </a:r>
            <a:r>
              <a:rPr lang="en-US" sz="1500" dirty="0">
                <a:solidFill>
                  <a:srgbClr val="0070C0"/>
                </a:solidFill>
                <a:latin typeface="Arial" panose="020B0604020202020204" pitchFamily="34" charset="0"/>
                <a:cs typeface="Arial" panose="020B0604020202020204" pitchFamily="34" charset="0"/>
              </a:rPr>
              <a:t>/min for </a:t>
            </a:r>
            <a:r>
              <a:rPr lang="en-US" sz="1500" dirty="0" err="1">
                <a:solidFill>
                  <a:srgbClr val="0070C0"/>
                </a:solidFill>
                <a:latin typeface="Arial" panose="020B0604020202020204" pitchFamily="34" charset="0"/>
                <a:cs typeface="Arial" panose="020B0604020202020204" pitchFamily="34" charset="0"/>
              </a:rPr>
              <a:t>nanoPTOS</a:t>
            </a:r>
            <a:r>
              <a:rPr lang="en-US" sz="1500" dirty="0">
                <a:solidFill>
                  <a:srgbClr val="0070C0"/>
                </a:solidFill>
                <a:latin typeface="Arial" panose="020B0604020202020204" pitchFamily="34" charset="0"/>
                <a:cs typeface="Arial" panose="020B0604020202020204" pitchFamily="34" charset="0"/>
              </a:rPr>
              <a:t>-MS; 100 µm </a:t>
            </a:r>
            <a:r>
              <a:rPr lang="en-US" sz="1500" dirty="0" err="1">
                <a:solidFill>
                  <a:srgbClr val="0070C0"/>
                </a:solidFill>
                <a:latin typeface="Arial" panose="020B0604020202020204" pitchFamily="34" charset="0"/>
                <a:cs typeface="Arial" panose="020B0604020202020204" pitchFamily="34" charset="0"/>
              </a:rPr>
              <a:t>i.d.</a:t>
            </a:r>
            <a:r>
              <a:rPr lang="en-US" sz="1500" dirty="0">
                <a:solidFill>
                  <a:srgbClr val="0070C0"/>
                </a:solidFill>
                <a:latin typeface="Arial" panose="020B0604020202020204" pitchFamily="34" charset="0"/>
                <a:cs typeface="Arial" panose="020B0604020202020204" pitchFamily="34" charset="0"/>
              </a:rPr>
              <a:t> × 20 cm column with 300 </a:t>
            </a:r>
            <a:r>
              <a:rPr lang="en-US" sz="1500" dirty="0" err="1">
                <a:solidFill>
                  <a:srgbClr val="0070C0"/>
                </a:solidFill>
                <a:latin typeface="Arial" panose="020B0604020202020204" pitchFamily="34" charset="0"/>
                <a:cs typeface="Arial" panose="020B0604020202020204" pitchFamily="34" charset="0"/>
              </a:rPr>
              <a:t>nL</a:t>
            </a:r>
            <a:r>
              <a:rPr lang="en-US" sz="1500" dirty="0">
                <a:solidFill>
                  <a:srgbClr val="0070C0"/>
                </a:solidFill>
                <a:latin typeface="Arial" panose="020B0604020202020204" pitchFamily="34" charset="0"/>
                <a:cs typeface="Arial" panose="020B0604020202020204" pitchFamily="34" charset="0"/>
              </a:rPr>
              <a:t>/min for both </a:t>
            </a:r>
            <a:r>
              <a:rPr lang="en-US" sz="1500" dirty="0" err="1">
                <a:solidFill>
                  <a:srgbClr val="0070C0"/>
                </a:solidFill>
                <a:latin typeface="Arial" panose="020B0604020202020204" pitchFamily="34" charset="0"/>
                <a:cs typeface="Arial" panose="020B0604020202020204" pitchFamily="34" charset="0"/>
              </a:rPr>
              <a:t>cPRISM</a:t>
            </a:r>
            <a:r>
              <a:rPr lang="en-US" sz="1500" dirty="0">
                <a:solidFill>
                  <a:srgbClr val="0070C0"/>
                </a:solidFill>
                <a:latin typeface="Arial" panose="020B0604020202020204" pitchFamily="34" charset="0"/>
                <a:cs typeface="Arial" panose="020B0604020202020204" pitchFamily="34" charset="0"/>
              </a:rPr>
              <a:t>-SRM and </a:t>
            </a:r>
            <a:r>
              <a:rPr lang="en-US" sz="1500" dirty="0" err="1">
                <a:solidFill>
                  <a:srgbClr val="0070C0"/>
                </a:solidFill>
                <a:latin typeface="Arial" panose="020B0604020202020204" pitchFamily="34" charset="0"/>
                <a:cs typeface="Arial" panose="020B0604020202020204" pitchFamily="34" charset="0"/>
              </a:rPr>
              <a:t>eLC</a:t>
            </a:r>
            <a:r>
              <a:rPr lang="en-US" sz="1500" dirty="0">
                <a:solidFill>
                  <a:srgbClr val="0070C0"/>
                </a:solidFill>
                <a:latin typeface="Arial" panose="020B0604020202020204" pitchFamily="34" charset="0"/>
                <a:cs typeface="Arial" panose="020B0604020202020204" pitchFamily="34" charset="0"/>
              </a:rPr>
              <a:t>-SRM</a:t>
            </a:r>
          </a:p>
        </p:txBody>
      </p:sp>
    </p:spTree>
    <p:extLst>
      <p:ext uri="{BB962C8B-B14F-4D97-AF65-F5344CB8AC3E}">
        <p14:creationId xmlns:p14="http://schemas.microsoft.com/office/powerpoint/2010/main" val="2318023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0B5C-3735-3540-BE6D-893A3DB17221}"/>
              </a:ext>
            </a:extLst>
          </p:cNvPr>
          <p:cNvSpPr>
            <a:spLocks noGrp="1"/>
          </p:cNvSpPr>
          <p:nvPr>
            <p:ph type="title"/>
          </p:nvPr>
        </p:nvSpPr>
        <p:spPr>
          <a:xfrm>
            <a:off x="490600" y="279166"/>
            <a:ext cx="8204200" cy="457200"/>
          </a:xfrm>
        </p:spPr>
        <p:txBody>
          <a:bodyPr/>
          <a:lstStyle/>
          <a:p>
            <a:r>
              <a:rPr lang="en-US" dirty="0">
                <a:cs typeface="Calibri" panose="020F0502020204030204" pitchFamily="34" charset="0"/>
              </a:rPr>
              <a:t>Summary</a:t>
            </a:r>
          </a:p>
        </p:txBody>
      </p:sp>
      <p:sp>
        <p:nvSpPr>
          <p:cNvPr id="3" name="Content Placeholder 2">
            <a:extLst>
              <a:ext uri="{FF2B5EF4-FFF2-40B4-BE49-F238E27FC236}">
                <a16:creationId xmlns:a16="http://schemas.microsoft.com/office/drawing/2014/main" id="{35F4B601-B3FA-7241-8C61-18D8D6153C11}"/>
              </a:ext>
            </a:extLst>
          </p:cNvPr>
          <p:cNvSpPr>
            <a:spLocks noGrp="1"/>
          </p:cNvSpPr>
          <p:nvPr>
            <p:ph idx="1"/>
          </p:nvPr>
        </p:nvSpPr>
        <p:spPr>
          <a:xfrm>
            <a:off x="525435" y="1267839"/>
            <a:ext cx="8204201" cy="3575050"/>
          </a:xfrm>
        </p:spPr>
        <p:txBody>
          <a:bodyPr/>
          <a:lstStyle/>
          <a:p>
            <a:r>
              <a:rPr lang="en-US" dirty="0">
                <a:latin typeface="Calibri" panose="020F0502020204030204" pitchFamily="34" charset="0"/>
                <a:cs typeface="Calibri" panose="020F0502020204030204" pitchFamily="34" charset="0"/>
              </a:rPr>
              <a:t>Global proteomics is a powerful technique for discovery of candidate biomarkers based on protein differential expression</a:t>
            </a:r>
          </a:p>
          <a:p>
            <a:pPr lvl="1"/>
            <a:r>
              <a:rPr lang="en-US" dirty="0">
                <a:latin typeface="Calibri" panose="020F0502020204030204" pitchFamily="34" charset="0"/>
                <a:cs typeface="Calibri" panose="020F0502020204030204" pitchFamily="34" charset="0"/>
              </a:rPr>
              <a:t>Most candidates from differential expression experiments (RNA or protein) do not verify</a:t>
            </a:r>
          </a:p>
          <a:p>
            <a:r>
              <a:rPr lang="en-US" dirty="0">
                <a:latin typeface="Calibri" panose="020F0502020204030204" pitchFamily="34" charset="0"/>
                <a:cs typeface="Calibri" panose="020F0502020204030204" pitchFamily="34" charset="0"/>
              </a:rPr>
              <a:t>Targeted proteomics can quickly and efficiently prioritize candidate biomarkers for affinity reagent development</a:t>
            </a:r>
          </a:p>
          <a:p>
            <a:pPr lvl="1"/>
            <a:r>
              <a:rPr lang="en-US" dirty="0">
                <a:latin typeface="Calibri" panose="020F0502020204030204" pitchFamily="34" charset="0"/>
                <a:cs typeface="Calibri" panose="020F0502020204030204" pitchFamily="34" charset="0"/>
              </a:rPr>
              <a:t>Targeted proteomic methods can approach (or improve on) sensitivities achieved with antibody-based methods</a:t>
            </a:r>
          </a:p>
          <a:p>
            <a:pPr lvl="1"/>
            <a:r>
              <a:rPr lang="en-US" dirty="0">
                <a:latin typeface="Calibri" panose="020F0502020204030204" pitchFamily="34" charset="0"/>
                <a:cs typeface="Calibri" panose="020F0502020204030204" pitchFamily="34" charset="0"/>
              </a:rPr>
              <a:t>Targeted proteomic methods are sequence-specific</a:t>
            </a:r>
          </a:p>
          <a:p>
            <a:r>
              <a:rPr lang="en-US" dirty="0">
                <a:latin typeface="Calibri" panose="020F0502020204030204" pitchFamily="34" charset="0"/>
                <a:cs typeface="Calibri" panose="020F0502020204030204" pitchFamily="34" charset="0"/>
              </a:rPr>
              <a:t>Targeted proteomics can verify protein-level expression of cancer-associated molecular events</a:t>
            </a:r>
          </a:p>
          <a:p>
            <a:pPr lvl="1"/>
            <a:r>
              <a:rPr lang="en-US" dirty="0">
                <a:latin typeface="Calibri" panose="020F0502020204030204" pitchFamily="34" charset="0"/>
                <a:cs typeface="Calibri" panose="020F0502020204030204" pitchFamily="34" charset="0"/>
              </a:rPr>
              <a:t>mutations, splicing variants, gene fusions</a:t>
            </a:r>
          </a:p>
          <a:p>
            <a:r>
              <a:rPr lang="en-US" dirty="0">
                <a:latin typeface="Calibri" panose="020F0502020204030204" pitchFamily="34" charset="0"/>
                <a:cs typeface="Calibri" panose="020F0502020204030204" pitchFamily="34" charset="0"/>
              </a:rPr>
              <a:t>Current advances in </a:t>
            </a:r>
            <a:r>
              <a:rPr lang="en-US" dirty="0" err="1">
                <a:latin typeface="Calibri" panose="020F0502020204030204" pitchFamily="34" charset="0"/>
                <a:cs typeface="Calibri" panose="020F0502020204030204" pitchFamily="34" charset="0"/>
              </a:rPr>
              <a:t>nanoproteomics</a:t>
            </a:r>
            <a:r>
              <a:rPr lang="en-US" dirty="0">
                <a:latin typeface="Calibri" panose="020F0502020204030204" pitchFamily="34" charset="0"/>
                <a:cs typeface="Calibri" panose="020F0502020204030204" pitchFamily="34" charset="0"/>
              </a:rPr>
              <a:t> are approaching single cell sensitivities</a:t>
            </a: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3894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E29F4-BA1B-2644-9B7D-CD7445D89498}"/>
              </a:ext>
            </a:extLst>
          </p:cNvPr>
          <p:cNvSpPr>
            <a:spLocks noGrp="1"/>
          </p:cNvSpPr>
          <p:nvPr>
            <p:ph type="title"/>
          </p:nvPr>
        </p:nvSpPr>
        <p:spPr>
          <a:xfrm>
            <a:off x="425502" y="251346"/>
            <a:ext cx="8204200" cy="457200"/>
          </a:xfrm>
        </p:spPr>
        <p:txBody>
          <a:bodyPr/>
          <a:lstStyle/>
          <a:p>
            <a:r>
              <a:rPr lang="en-US" dirty="0"/>
              <a:t>Acknowledgements</a:t>
            </a:r>
          </a:p>
        </p:txBody>
      </p:sp>
      <p:sp>
        <p:nvSpPr>
          <p:cNvPr id="5" name="Rectangle 4">
            <a:extLst>
              <a:ext uri="{FF2B5EF4-FFF2-40B4-BE49-F238E27FC236}">
                <a16:creationId xmlns:a16="http://schemas.microsoft.com/office/drawing/2014/main" id="{02A3F7CB-4C69-D441-A371-08C157D80AC2}"/>
              </a:ext>
            </a:extLst>
          </p:cNvPr>
          <p:cNvSpPr/>
          <p:nvPr/>
        </p:nvSpPr>
        <p:spPr>
          <a:xfrm>
            <a:off x="608252" y="3173080"/>
            <a:ext cx="3571734" cy="1284967"/>
          </a:xfrm>
          <a:prstGeom prst="rect">
            <a:avLst/>
          </a:prstGeom>
        </p:spPr>
        <p:txBody>
          <a:bodyPr wrap="square">
            <a:spAutoFit/>
          </a:bodyPr>
          <a:lstStyle/>
          <a:p>
            <a:pPr>
              <a:spcAft>
                <a:spcPts val="300"/>
              </a:spcAft>
            </a:pPr>
            <a:r>
              <a:rPr lang="en-US" sz="1200" b="1" dirty="0">
                <a:latin typeface="Calibri" panose="020F0502020204030204" pitchFamily="34" charset="0"/>
              </a:rPr>
              <a:t>Collaborators</a:t>
            </a:r>
            <a:endParaRPr lang="en-US" sz="1200" dirty="0">
              <a:latin typeface="Calibri" panose="020F0502020204030204" pitchFamily="34" charset="0"/>
            </a:endParaRPr>
          </a:p>
          <a:p>
            <a:pPr marL="0" lvl="1"/>
            <a:r>
              <a:rPr lang="en-US" sz="1050" b="1" dirty="0">
                <a:latin typeface="Calibri" panose="020F0502020204030204" pitchFamily="34" charset="0"/>
              </a:rPr>
              <a:t>CPDR</a:t>
            </a:r>
            <a:r>
              <a:rPr lang="en-US" sz="1050" dirty="0">
                <a:latin typeface="Calibri" panose="020F0502020204030204" pitchFamily="34" charset="0"/>
              </a:rPr>
              <a:t>: Shiv Srivastava, George Petrovics, Jennifer Cullen, Yongmei Chen, Denise Young, Albert </a:t>
            </a:r>
            <a:r>
              <a:rPr lang="en-US" sz="1050" dirty="0" err="1">
                <a:latin typeface="Calibri" panose="020F0502020204030204" pitchFamily="34" charset="0"/>
              </a:rPr>
              <a:t>Dobi</a:t>
            </a:r>
            <a:endParaRPr lang="en-US" sz="1050" dirty="0">
              <a:latin typeface="Calibri" panose="020F0502020204030204" pitchFamily="34" charset="0"/>
            </a:endParaRPr>
          </a:p>
          <a:p>
            <a:pPr marL="0" lvl="1"/>
            <a:r>
              <a:rPr lang="en-US" sz="1050" b="1" dirty="0">
                <a:latin typeface="Calibri" panose="020F0502020204030204" pitchFamily="34" charset="0"/>
              </a:rPr>
              <a:t>UTHSCSA</a:t>
            </a:r>
            <a:r>
              <a:rPr lang="en-US" sz="1050" dirty="0">
                <a:latin typeface="Calibri" panose="020F0502020204030204" pitchFamily="34" charset="0"/>
              </a:rPr>
              <a:t>: Ian Thompson, Robin Leach, Brandy Weaver </a:t>
            </a:r>
          </a:p>
          <a:p>
            <a:pPr marL="0" lvl="1"/>
            <a:r>
              <a:rPr lang="en-US" sz="1050" b="1" dirty="0">
                <a:latin typeface="Calibri" panose="020F0502020204030204" pitchFamily="34" charset="0"/>
              </a:rPr>
              <a:t>Emory</a:t>
            </a:r>
            <a:r>
              <a:rPr lang="en-US" sz="1050" dirty="0">
                <a:latin typeface="Calibri" panose="020F0502020204030204" pitchFamily="34" charset="0"/>
              </a:rPr>
              <a:t>: Martin Sanda, Kathryn Pellegrini </a:t>
            </a:r>
          </a:p>
          <a:p>
            <a:pPr marL="0" lvl="1"/>
            <a:r>
              <a:rPr lang="en-US" sz="1050" b="1" dirty="0">
                <a:latin typeface="Calibri" panose="020F0502020204030204" pitchFamily="34" charset="0"/>
              </a:rPr>
              <a:t>Toronto</a:t>
            </a:r>
            <a:r>
              <a:rPr lang="en-US" sz="1050" dirty="0">
                <a:latin typeface="Calibri" panose="020F0502020204030204" pitchFamily="34" charset="0"/>
              </a:rPr>
              <a:t>: Thomas Kislinger, Stanley Liu </a:t>
            </a:r>
          </a:p>
          <a:p>
            <a:pPr marL="0" lvl="1"/>
            <a:r>
              <a:rPr lang="en-US" sz="1050" dirty="0">
                <a:latin typeface="Calibri" panose="020F0502020204030204" pitchFamily="34" charset="0"/>
              </a:rPr>
              <a:t>EDRN GU Collaborative Group</a:t>
            </a:r>
          </a:p>
        </p:txBody>
      </p:sp>
      <p:sp>
        <p:nvSpPr>
          <p:cNvPr id="7" name="Rectangle 6">
            <a:extLst>
              <a:ext uri="{FF2B5EF4-FFF2-40B4-BE49-F238E27FC236}">
                <a16:creationId xmlns:a16="http://schemas.microsoft.com/office/drawing/2014/main" id="{D976816F-ACAC-F449-AD1E-AD1787401F50}"/>
              </a:ext>
            </a:extLst>
          </p:cNvPr>
          <p:cNvSpPr/>
          <p:nvPr/>
        </p:nvSpPr>
        <p:spPr>
          <a:xfrm>
            <a:off x="595891" y="1588414"/>
            <a:ext cx="3425553" cy="276999"/>
          </a:xfrm>
          <a:prstGeom prst="rect">
            <a:avLst/>
          </a:prstGeom>
        </p:spPr>
        <p:txBody>
          <a:bodyPr wrap="square">
            <a:spAutoFit/>
          </a:bodyPr>
          <a:lstStyle/>
          <a:p>
            <a:pPr>
              <a:spcAft>
                <a:spcPts val="450"/>
              </a:spcAft>
            </a:pPr>
            <a:r>
              <a:rPr lang="en-US" sz="1200" b="1" dirty="0">
                <a:latin typeface="Calibri" panose="020F0502020204030204" pitchFamily="34" charset="0"/>
              </a:rPr>
              <a:t>The EDRN Team (Integrative Omics Group) at PNNL</a:t>
            </a:r>
          </a:p>
        </p:txBody>
      </p:sp>
      <p:sp>
        <p:nvSpPr>
          <p:cNvPr id="8" name="Rectangle 7">
            <a:extLst>
              <a:ext uri="{FF2B5EF4-FFF2-40B4-BE49-F238E27FC236}">
                <a16:creationId xmlns:a16="http://schemas.microsoft.com/office/drawing/2014/main" id="{90FD72F4-87FC-2348-8150-3E566971AFA5}"/>
              </a:ext>
            </a:extLst>
          </p:cNvPr>
          <p:cNvSpPr/>
          <p:nvPr/>
        </p:nvSpPr>
        <p:spPr>
          <a:xfrm>
            <a:off x="608251" y="1811397"/>
            <a:ext cx="3699955" cy="813914"/>
          </a:xfrm>
          <a:prstGeom prst="rect">
            <a:avLst/>
          </a:prstGeom>
        </p:spPr>
        <p:txBody>
          <a:bodyPr wrap="square" numCol="2">
            <a:noAutofit/>
          </a:bodyPr>
          <a:lstStyle/>
          <a:p>
            <a:r>
              <a:rPr lang="en-US" sz="1050" dirty="0">
                <a:latin typeface="Calibri" panose="020F0502020204030204" pitchFamily="34" charset="0"/>
              </a:rPr>
              <a:t>Yuqian Gao</a:t>
            </a:r>
          </a:p>
          <a:p>
            <a:r>
              <a:rPr lang="en-US" sz="1050" dirty="0">
                <a:latin typeface="Calibri" panose="020F0502020204030204" pitchFamily="34" charset="0"/>
              </a:rPr>
              <a:t>Yi-Ting Wang</a:t>
            </a:r>
          </a:p>
          <a:p>
            <a:r>
              <a:rPr lang="en-US" sz="1050" dirty="0">
                <a:latin typeface="Calibri" panose="020F0502020204030204" pitchFamily="34" charset="0"/>
              </a:rPr>
              <a:t>Hui Wang</a:t>
            </a:r>
          </a:p>
          <a:p>
            <a:r>
              <a:rPr lang="en-US" sz="1050" dirty="0">
                <a:latin typeface="Calibri" panose="020F0502020204030204" pitchFamily="34" charset="0"/>
              </a:rPr>
              <a:t>Athena Schepmoes</a:t>
            </a:r>
          </a:p>
          <a:p>
            <a:r>
              <a:rPr lang="en-US" sz="1050" dirty="0">
                <a:latin typeface="Calibri" panose="020F0502020204030204" pitchFamily="34" charset="0"/>
              </a:rPr>
              <a:t>Tujin Shi</a:t>
            </a:r>
          </a:p>
          <a:p>
            <a:r>
              <a:rPr lang="en-US" sz="1050" dirty="0">
                <a:latin typeface="Calibri" panose="020F0502020204030204" pitchFamily="34" charset="0"/>
              </a:rPr>
              <a:t>Chia-Feng Tsai</a:t>
            </a:r>
          </a:p>
          <a:p>
            <a:r>
              <a:rPr lang="en-US" sz="1050" dirty="0">
                <a:latin typeface="Calibri" panose="020F0502020204030204" pitchFamily="34" charset="0"/>
              </a:rPr>
              <a:t>Tom Fillmore</a:t>
            </a:r>
          </a:p>
          <a:p>
            <a:r>
              <a:rPr lang="en-US" sz="1050" dirty="0">
                <a:latin typeface="Calibri" panose="020F0502020204030204" pitchFamily="34" charset="0"/>
              </a:rPr>
              <a:t>Ying Zhu</a:t>
            </a:r>
          </a:p>
          <a:p>
            <a:r>
              <a:rPr lang="en-US" sz="1050" dirty="0">
                <a:latin typeface="Calibri" panose="020F0502020204030204" pitchFamily="34" charset="0"/>
              </a:rPr>
              <a:t>Paul Piehowski</a:t>
            </a:r>
          </a:p>
          <a:p>
            <a:r>
              <a:rPr lang="en-US" sz="1050" dirty="0">
                <a:latin typeface="Calibri" panose="020F0502020204030204" pitchFamily="34" charset="0"/>
              </a:rPr>
              <a:t>Wei-Jun Qian</a:t>
            </a:r>
          </a:p>
          <a:p>
            <a:r>
              <a:rPr lang="en-US" sz="1050" dirty="0">
                <a:latin typeface="Calibri" panose="020F0502020204030204" pitchFamily="34" charset="0"/>
              </a:rPr>
              <a:t>Richard Smith</a:t>
            </a:r>
          </a:p>
          <a:p>
            <a:r>
              <a:rPr lang="en-US" sz="1050" dirty="0">
                <a:latin typeface="Calibri" panose="020F0502020204030204" pitchFamily="34" charset="0"/>
              </a:rPr>
              <a:t>Tao Liu</a:t>
            </a:r>
          </a:p>
          <a:p>
            <a:r>
              <a:rPr lang="en-US" sz="1050" dirty="0">
                <a:latin typeface="Calibri" panose="020F0502020204030204" pitchFamily="34" charset="0"/>
              </a:rPr>
              <a:t>Karin Rodland</a:t>
            </a:r>
          </a:p>
          <a:p>
            <a:endParaRPr lang="en-US" sz="1050" dirty="0">
              <a:latin typeface="Calibri" panose="020F0502020204030204" pitchFamily="34" charset="0"/>
            </a:endParaRPr>
          </a:p>
        </p:txBody>
      </p:sp>
      <p:pic>
        <p:nvPicPr>
          <p:cNvPr id="11" name="Picture 10">
            <a:extLst>
              <a:ext uri="{FF2B5EF4-FFF2-40B4-BE49-F238E27FC236}">
                <a16:creationId xmlns:a16="http://schemas.microsoft.com/office/drawing/2014/main" id="{11E95192-FD3E-8640-A1A5-3DA4A92426F7}"/>
              </a:ext>
            </a:extLst>
          </p:cNvPr>
          <p:cNvPicPr>
            <a:picLocks noChangeAspect="1"/>
          </p:cNvPicPr>
          <p:nvPr/>
        </p:nvPicPr>
        <p:blipFill rotWithShape="1">
          <a:blip r:embed="rId2"/>
          <a:srcRect l="3114" t="15030" r="34562" b="70702"/>
          <a:stretch/>
        </p:blipFill>
        <p:spPr>
          <a:xfrm>
            <a:off x="1322943" y="5352116"/>
            <a:ext cx="2751237" cy="354312"/>
          </a:xfrm>
          <a:prstGeom prst="rect">
            <a:avLst/>
          </a:prstGeom>
        </p:spPr>
      </p:pic>
      <p:pic>
        <p:nvPicPr>
          <p:cNvPr id="12" name="Picture 11">
            <a:extLst>
              <a:ext uri="{FF2B5EF4-FFF2-40B4-BE49-F238E27FC236}">
                <a16:creationId xmlns:a16="http://schemas.microsoft.com/office/drawing/2014/main" id="{DAC823B7-C22A-574C-8CB8-70D79DC4A770}"/>
              </a:ext>
            </a:extLst>
          </p:cNvPr>
          <p:cNvPicPr>
            <a:picLocks noChangeAspect="1"/>
          </p:cNvPicPr>
          <p:nvPr/>
        </p:nvPicPr>
        <p:blipFill rotWithShape="1">
          <a:blip r:embed="rId3">
            <a:extLst>
              <a:ext uri="{28A0092B-C50C-407E-A947-70E740481C1C}">
                <a14:useLocalDpi xmlns:a14="http://schemas.microsoft.com/office/drawing/2010/main" val="0"/>
              </a:ext>
            </a:extLst>
          </a:blip>
          <a:srcRect r="67840"/>
          <a:stretch/>
        </p:blipFill>
        <p:spPr>
          <a:xfrm>
            <a:off x="537280" y="5279232"/>
            <a:ext cx="686535" cy="500080"/>
          </a:xfrm>
          <a:prstGeom prst="rect">
            <a:avLst/>
          </a:prstGeom>
        </p:spPr>
      </p:pic>
      <p:pic>
        <p:nvPicPr>
          <p:cNvPr id="13" name="Picture 4" descr="E:\Others\Photo\Omics2016_4web.jpg">
            <a:extLst>
              <a:ext uri="{FF2B5EF4-FFF2-40B4-BE49-F238E27FC236}">
                <a16:creationId xmlns:a16="http://schemas.microsoft.com/office/drawing/2014/main" id="{D05936D4-B2DB-DE4D-9625-3B153C17A4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196" b="20719"/>
          <a:stretch/>
        </p:blipFill>
        <p:spPr bwMode="auto">
          <a:xfrm>
            <a:off x="4819330" y="1508932"/>
            <a:ext cx="4324671" cy="44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4319027C-B8C7-6143-903F-3C35B7E78637}"/>
              </a:ext>
            </a:extLst>
          </p:cNvPr>
          <p:cNvSpPr/>
          <p:nvPr/>
        </p:nvSpPr>
        <p:spPr>
          <a:xfrm>
            <a:off x="595891" y="4609660"/>
            <a:ext cx="3712315" cy="477054"/>
          </a:xfrm>
          <a:prstGeom prst="rect">
            <a:avLst/>
          </a:prstGeom>
        </p:spPr>
        <p:txBody>
          <a:bodyPr wrap="square">
            <a:spAutoFit/>
          </a:bodyPr>
          <a:lstStyle/>
          <a:p>
            <a:pPr>
              <a:spcAft>
                <a:spcPts val="300"/>
              </a:spcAft>
            </a:pPr>
            <a:r>
              <a:rPr lang="en-US" sz="1200" b="1" dirty="0">
                <a:latin typeface="Calibri" panose="020F0502020204030204" pitchFamily="34" charset="0"/>
              </a:rPr>
              <a:t>EDRN/NCI</a:t>
            </a:r>
            <a:endParaRPr lang="en-US" sz="1200" dirty="0">
              <a:latin typeface="Calibri" panose="020F0502020204030204" pitchFamily="34" charset="0"/>
            </a:endParaRPr>
          </a:p>
          <a:p>
            <a:pPr marL="0" lvl="1"/>
            <a:r>
              <a:rPr lang="en-US" sz="1050" dirty="0">
                <a:latin typeface="Calibri" panose="020F0502020204030204" pitchFamily="34" charset="0"/>
              </a:rPr>
              <a:t>Jacob Kagan, Lynn </a:t>
            </a:r>
            <a:r>
              <a:rPr lang="en-US" sz="1050" dirty="0" err="1">
                <a:latin typeface="Calibri" panose="020F0502020204030204" pitchFamily="34" charset="0"/>
              </a:rPr>
              <a:t>Sorbara</a:t>
            </a:r>
            <a:r>
              <a:rPr lang="en-US" sz="1050" dirty="0">
                <a:latin typeface="Calibri" panose="020F0502020204030204" pitchFamily="34" charset="0"/>
              </a:rPr>
              <a:t>, Sudhir Srivastava</a:t>
            </a:r>
          </a:p>
        </p:txBody>
      </p:sp>
    </p:spTree>
    <p:extLst>
      <p:ext uri="{BB962C8B-B14F-4D97-AF65-F5344CB8AC3E}">
        <p14:creationId xmlns:p14="http://schemas.microsoft.com/office/powerpoint/2010/main" val="1659831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0B5C-3735-3540-BE6D-893A3DB172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F4B601-B3FA-7241-8C61-18D8D6153C11}"/>
              </a:ext>
            </a:extLst>
          </p:cNvPr>
          <p:cNvSpPr>
            <a:spLocks noGrp="1"/>
          </p:cNvSpPr>
          <p:nvPr>
            <p:ph idx="1"/>
          </p:nvPr>
        </p:nvSpPr>
        <p:spPr/>
        <p:txBody>
          <a:bodyPr/>
          <a:lstStyle/>
          <a:p>
            <a:r>
              <a:rPr lang="en-US" dirty="0"/>
              <a:t>Back up slides</a:t>
            </a:r>
          </a:p>
        </p:txBody>
      </p:sp>
    </p:spTree>
    <p:extLst>
      <p:ext uri="{BB962C8B-B14F-4D97-AF65-F5344CB8AC3E}">
        <p14:creationId xmlns:p14="http://schemas.microsoft.com/office/powerpoint/2010/main" val="427681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476" y="249678"/>
            <a:ext cx="8204200" cy="457200"/>
          </a:xfrm>
        </p:spPr>
        <p:txBody>
          <a:bodyPr anchor="ctr"/>
          <a:lstStyle/>
          <a:p>
            <a:r>
              <a:rPr lang="en-US" sz="2800" dirty="0"/>
              <a:t>A General Strategy for Biomarker Development</a:t>
            </a:r>
          </a:p>
        </p:txBody>
      </p:sp>
      <p:pic>
        <p:nvPicPr>
          <p:cNvPr id="5" name="Picture 4"/>
          <p:cNvPicPr>
            <a:picLocks noChangeAspect="1"/>
          </p:cNvPicPr>
          <p:nvPr/>
        </p:nvPicPr>
        <p:blipFill>
          <a:blip r:embed="rId3"/>
          <a:stretch>
            <a:fillRect/>
          </a:stretch>
        </p:blipFill>
        <p:spPr>
          <a:xfrm>
            <a:off x="474663" y="1370005"/>
            <a:ext cx="8229600" cy="4778458"/>
          </a:xfrm>
          <a:prstGeom prst="rect">
            <a:avLst/>
          </a:prstGeom>
        </p:spPr>
      </p:pic>
      <p:sp>
        <p:nvSpPr>
          <p:cNvPr id="6" name="Rectangle 5"/>
          <p:cNvSpPr/>
          <p:nvPr/>
        </p:nvSpPr>
        <p:spPr>
          <a:xfrm>
            <a:off x="5673969" y="6492047"/>
            <a:ext cx="3470031" cy="307777"/>
          </a:xfrm>
          <a:prstGeom prst="rect">
            <a:avLst/>
          </a:prstGeom>
        </p:spPr>
        <p:txBody>
          <a:bodyPr wrap="square">
            <a:spAutoFit/>
          </a:bodyPr>
          <a:lstStyle/>
          <a:p>
            <a:r>
              <a:rPr lang="en-US" sz="1400" dirty="0" err="1">
                <a:latin typeface="Calibri Light" panose="020F0302020204030204" pitchFamily="34" charset="0"/>
              </a:rPr>
              <a:t>Rifai</a:t>
            </a:r>
            <a:r>
              <a:rPr lang="en-US" sz="1400" dirty="0">
                <a:latin typeface="Calibri Light" panose="020F0302020204030204" pitchFamily="34" charset="0"/>
              </a:rPr>
              <a:t> et al., Nat </a:t>
            </a:r>
            <a:r>
              <a:rPr lang="en-US" sz="1400" dirty="0" err="1">
                <a:latin typeface="Calibri Light" panose="020F0302020204030204" pitchFamily="34" charset="0"/>
              </a:rPr>
              <a:t>Biotechnol</a:t>
            </a:r>
            <a:r>
              <a:rPr lang="en-US" sz="1400" dirty="0">
                <a:latin typeface="Calibri Light" panose="020F0302020204030204" pitchFamily="34" charset="0"/>
              </a:rPr>
              <a:t>. 2006, 24, 971-983</a:t>
            </a:r>
          </a:p>
        </p:txBody>
      </p:sp>
      <p:sp>
        <p:nvSpPr>
          <p:cNvPr id="4" name="TextBox 3"/>
          <p:cNvSpPr txBox="1"/>
          <p:nvPr/>
        </p:nvSpPr>
        <p:spPr>
          <a:xfrm rot="16200000">
            <a:off x="8260383" y="4342659"/>
            <a:ext cx="1206292" cy="369332"/>
          </a:xfrm>
          <a:prstGeom prst="rect">
            <a:avLst/>
          </a:prstGeom>
          <a:noFill/>
        </p:spPr>
        <p:txBody>
          <a:bodyPr wrap="none" rtlCol="0">
            <a:spAutoFit/>
          </a:bodyPr>
          <a:lstStyle/>
          <a:p>
            <a:pPr algn="ctr"/>
            <a:r>
              <a:rPr lang="en-US" b="1" dirty="0">
                <a:solidFill>
                  <a:srgbClr val="FF0000"/>
                </a:solidFill>
                <a:latin typeface="Calibri" panose="020F0502020204030204" pitchFamily="34" charset="0"/>
              </a:rPr>
              <a:t>bottleneck</a:t>
            </a:r>
          </a:p>
        </p:txBody>
      </p:sp>
      <p:sp>
        <p:nvSpPr>
          <p:cNvPr id="7" name="Rectangle 6"/>
          <p:cNvSpPr/>
          <p:nvPr/>
        </p:nvSpPr>
        <p:spPr>
          <a:xfrm>
            <a:off x="474663" y="3924179"/>
            <a:ext cx="8229600" cy="1206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362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2401" dirty="0">
                <a:latin typeface="Arial" panose="020B0604020202020204" pitchFamily="34" charset="0"/>
                <a:cs typeface="Arial" panose="020B0604020202020204" pitchFamily="34" charset="0"/>
              </a:rPr>
              <a:t>Simple </a:t>
            </a:r>
            <a:r>
              <a:rPr lang="en-US" sz="2401" dirty="0" err="1">
                <a:latin typeface="Arial" panose="020B0604020202020204" pitchFamily="34" charset="0"/>
                <a:cs typeface="Arial" panose="020B0604020202020204" pitchFamily="34" charset="0"/>
              </a:rPr>
              <a:t>NanoProteomic</a:t>
            </a:r>
            <a:r>
              <a:rPr lang="en-US" sz="2401" dirty="0">
                <a:latin typeface="Arial" panose="020B0604020202020204" pitchFamily="34" charset="0"/>
                <a:cs typeface="Arial" panose="020B0604020202020204" pitchFamily="34" charset="0"/>
              </a:rPr>
              <a:t> Platform (</a:t>
            </a:r>
            <a:r>
              <a:rPr lang="en-US" sz="2401" dirty="0" err="1">
                <a:latin typeface="Arial" panose="020B0604020202020204" pitchFamily="34" charset="0"/>
                <a:cs typeface="Arial" panose="020B0604020202020204" pitchFamily="34" charset="0"/>
              </a:rPr>
              <a:t>SNaPP</a:t>
            </a:r>
            <a:r>
              <a:rPr lang="en-US" sz="2401" dirty="0">
                <a:latin typeface="Arial" panose="020B0604020202020204" pitchFamily="34" charset="0"/>
                <a:cs typeface="Arial" panose="020B0604020202020204" pitchFamily="34" charset="0"/>
              </a:rPr>
              <a:t>)</a:t>
            </a:r>
          </a:p>
        </p:txBody>
      </p:sp>
      <p:grpSp>
        <p:nvGrpSpPr>
          <p:cNvPr id="112" name="Group 111"/>
          <p:cNvGrpSpPr/>
          <p:nvPr/>
        </p:nvGrpSpPr>
        <p:grpSpPr>
          <a:xfrm>
            <a:off x="1464023" y="1969921"/>
            <a:ext cx="4193530" cy="3389635"/>
            <a:chOff x="76200" y="172701"/>
            <a:chExt cx="6885167" cy="5498961"/>
          </a:xfrm>
        </p:grpSpPr>
        <p:grpSp>
          <p:nvGrpSpPr>
            <p:cNvPr id="113" name="Group 112"/>
            <p:cNvGrpSpPr>
              <a:grpSpLocks noChangeAspect="1"/>
            </p:cNvGrpSpPr>
            <p:nvPr/>
          </p:nvGrpSpPr>
          <p:grpSpPr>
            <a:xfrm>
              <a:off x="2547761" y="330311"/>
              <a:ext cx="1371600" cy="1821348"/>
              <a:chOff x="5688157" y="930026"/>
              <a:chExt cx="1268790" cy="1684827"/>
            </a:xfrm>
          </p:grpSpPr>
          <p:grpSp>
            <p:nvGrpSpPr>
              <p:cNvPr id="188" name="Group 187"/>
              <p:cNvGrpSpPr/>
              <p:nvPr/>
            </p:nvGrpSpPr>
            <p:grpSpPr>
              <a:xfrm>
                <a:off x="5688157" y="930026"/>
                <a:ext cx="1268790" cy="1684827"/>
                <a:chOff x="5055810" y="1463448"/>
                <a:chExt cx="1250660" cy="1660752"/>
              </a:xfrm>
            </p:grpSpPr>
            <p:grpSp>
              <p:nvGrpSpPr>
                <p:cNvPr id="191" name="Group 190"/>
                <p:cNvGrpSpPr/>
                <p:nvPr/>
              </p:nvGrpSpPr>
              <p:grpSpPr>
                <a:xfrm>
                  <a:off x="5424424" y="1463448"/>
                  <a:ext cx="513432" cy="441552"/>
                  <a:chOff x="4801986" y="609600"/>
                  <a:chExt cx="2746742" cy="2362199"/>
                </a:xfrm>
              </p:grpSpPr>
              <p:sp>
                <p:nvSpPr>
                  <p:cNvPr id="199" name="Rounded Rectangle 198"/>
                  <p:cNvSpPr/>
                  <p:nvPr/>
                </p:nvSpPr>
                <p:spPr>
                  <a:xfrm rot="5400000">
                    <a:off x="5035459" y="1461090"/>
                    <a:ext cx="2307264" cy="714153"/>
                  </a:xfrm>
                  <a:prstGeom prst="roundRect">
                    <a:avLst>
                      <a:gd name="adj" fmla="val 10394"/>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00" name="Rounded Rectangle 199"/>
                  <p:cNvSpPr/>
                  <p:nvPr/>
                </p:nvSpPr>
                <p:spPr>
                  <a:xfrm>
                    <a:off x="4801986" y="609600"/>
                    <a:ext cx="2746742" cy="714153"/>
                  </a:xfrm>
                  <a:prstGeom prst="roundRect">
                    <a:avLst>
                      <a:gd name="adj" fmla="val 10394"/>
                    </a:avLst>
                  </a:prstGeom>
                  <a:solidFill>
                    <a:sysClr val="window" lastClr="FFFFFF"/>
                  </a:solid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01" name="Parallelogram 200"/>
                  <p:cNvSpPr/>
                  <p:nvPr/>
                </p:nvSpPr>
                <p:spPr>
                  <a:xfrm rot="16200000">
                    <a:off x="6079222" y="2271378"/>
                    <a:ext cx="219739" cy="741620"/>
                  </a:xfrm>
                  <a:prstGeom prst="parallelogram">
                    <a:avLst>
                      <a:gd name="adj" fmla="val 46509"/>
                    </a:avLst>
                  </a:prstGeom>
                  <a:solidFill>
                    <a:sysClr val="window" lastClr="FFFFFF"/>
                  </a:solid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02" name="Parallelogram 201"/>
                  <p:cNvSpPr/>
                  <p:nvPr/>
                </p:nvSpPr>
                <p:spPr>
                  <a:xfrm rot="16200000">
                    <a:off x="6079223" y="1969236"/>
                    <a:ext cx="219736" cy="741620"/>
                  </a:xfrm>
                  <a:prstGeom prst="parallelogram">
                    <a:avLst>
                      <a:gd name="adj" fmla="val 46509"/>
                    </a:avLst>
                  </a:prstGeom>
                  <a:solidFill>
                    <a:sysClr val="window" lastClr="FFFFFF"/>
                  </a:solid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03" name="Parallelogram 202"/>
                  <p:cNvSpPr/>
                  <p:nvPr/>
                </p:nvSpPr>
                <p:spPr>
                  <a:xfrm rot="16200000">
                    <a:off x="6079223" y="1667094"/>
                    <a:ext cx="219736" cy="741620"/>
                  </a:xfrm>
                  <a:prstGeom prst="parallelogram">
                    <a:avLst>
                      <a:gd name="adj" fmla="val 46509"/>
                    </a:avLst>
                  </a:prstGeom>
                  <a:solidFill>
                    <a:sysClr val="window" lastClr="FFFFFF"/>
                  </a:solid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04" name="Parallelogram 203"/>
                  <p:cNvSpPr/>
                  <p:nvPr/>
                </p:nvSpPr>
                <p:spPr>
                  <a:xfrm rot="16200000">
                    <a:off x="6079223" y="1364953"/>
                    <a:ext cx="219736" cy="741620"/>
                  </a:xfrm>
                  <a:prstGeom prst="parallelogram">
                    <a:avLst>
                      <a:gd name="adj" fmla="val 46509"/>
                    </a:avLst>
                  </a:prstGeom>
                  <a:solidFill>
                    <a:sysClr val="window" lastClr="FFFFFF"/>
                  </a:solid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05" name="Rectangle 204"/>
                  <p:cNvSpPr/>
                  <p:nvPr/>
                </p:nvSpPr>
                <p:spPr>
                  <a:xfrm>
                    <a:off x="4856921"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06" name="Rectangle 205"/>
                  <p:cNvSpPr/>
                  <p:nvPr/>
                </p:nvSpPr>
                <p:spPr>
                  <a:xfrm>
                    <a:off x="5091643"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07" name="Rectangle 206"/>
                  <p:cNvSpPr/>
                  <p:nvPr/>
                </p:nvSpPr>
                <p:spPr>
                  <a:xfrm>
                    <a:off x="5326364"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08" name="Rectangle 207"/>
                  <p:cNvSpPr/>
                  <p:nvPr/>
                </p:nvSpPr>
                <p:spPr>
                  <a:xfrm>
                    <a:off x="5561086"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09" name="Rectangle 208"/>
                  <p:cNvSpPr/>
                  <p:nvPr/>
                </p:nvSpPr>
                <p:spPr>
                  <a:xfrm>
                    <a:off x="5795808"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10" name="Rectangle 209"/>
                  <p:cNvSpPr/>
                  <p:nvPr/>
                </p:nvSpPr>
                <p:spPr>
                  <a:xfrm>
                    <a:off x="6030529"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11" name="Rectangle 210"/>
                  <p:cNvSpPr/>
                  <p:nvPr/>
                </p:nvSpPr>
                <p:spPr>
                  <a:xfrm>
                    <a:off x="6265251"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12" name="Rectangle 211"/>
                  <p:cNvSpPr/>
                  <p:nvPr/>
                </p:nvSpPr>
                <p:spPr>
                  <a:xfrm>
                    <a:off x="6499973"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13" name="Rectangle 212"/>
                  <p:cNvSpPr/>
                  <p:nvPr/>
                </p:nvSpPr>
                <p:spPr>
                  <a:xfrm>
                    <a:off x="6734695"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14" name="Rectangle 213"/>
                  <p:cNvSpPr/>
                  <p:nvPr/>
                </p:nvSpPr>
                <p:spPr>
                  <a:xfrm>
                    <a:off x="6969416"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15" name="Rectangle 214"/>
                  <p:cNvSpPr/>
                  <p:nvPr/>
                </p:nvSpPr>
                <p:spPr>
                  <a:xfrm>
                    <a:off x="7204138"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216" name="Rectangle 215"/>
                  <p:cNvSpPr/>
                  <p:nvPr/>
                </p:nvSpPr>
                <p:spPr>
                  <a:xfrm>
                    <a:off x="7438858" y="692002"/>
                    <a:ext cx="54935" cy="549349"/>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grpSp>
              <p:nvGrpSpPr>
                <p:cNvPr id="192" name="Group 191"/>
                <p:cNvGrpSpPr/>
                <p:nvPr/>
              </p:nvGrpSpPr>
              <p:grpSpPr>
                <a:xfrm>
                  <a:off x="5055810" y="1873540"/>
                  <a:ext cx="1250660" cy="1250660"/>
                  <a:chOff x="5055810" y="1873540"/>
                  <a:chExt cx="1250660" cy="1250660"/>
                </a:xfrm>
              </p:grpSpPr>
              <p:sp>
                <p:nvSpPr>
                  <p:cNvPr id="193" name="Oval 192"/>
                  <p:cNvSpPr/>
                  <p:nvPr/>
                </p:nvSpPr>
                <p:spPr>
                  <a:xfrm>
                    <a:off x="5055810" y="1873540"/>
                    <a:ext cx="1250660" cy="1250660"/>
                  </a:xfrm>
                  <a:prstGeom prst="ellipse">
                    <a:avLst/>
                  </a:prstGeom>
                  <a:solidFill>
                    <a:sysClr val="window" lastClr="FFFFFF"/>
                  </a:solid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94" name="Oval 193"/>
                  <p:cNvSpPr/>
                  <p:nvPr/>
                </p:nvSpPr>
                <p:spPr>
                  <a:xfrm rot="10800000">
                    <a:off x="5581881" y="2816498"/>
                    <a:ext cx="198517" cy="198517"/>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95" name="Oval 194"/>
                  <p:cNvSpPr/>
                  <p:nvPr/>
                </p:nvSpPr>
                <p:spPr>
                  <a:xfrm rot="18000000">
                    <a:off x="5220847" y="2191168"/>
                    <a:ext cx="198517" cy="198517"/>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96" name="Oval 195"/>
                  <p:cNvSpPr/>
                  <p:nvPr/>
                </p:nvSpPr>
                <p:spPr>
                  <a:xfrm rot="7200000">
                    <a:off x="5942916" y="2608055"/>
                    <a:ext cx="198517" cy="198517"/>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97" name="Oval 196"/>
                  <p:cNvSpPr/>
                  <p:nvPr/>
                </p:nvSpPr>
                <p:spPr>
                  <a:xfrm>
                    <a:off x="5220847" y="2608055"/>
                    <a:ext cx="198517" cy="198517"/>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98" name="Oval 197"/>
                  <p:cNvSpPr/>
                  <p:nvPr/>
                </p:nvSpPr>
                <p:spPr>
                  <a:xfrm rot="3600000">
                    <a:off x="5942916" y="2191168"/>
                    <a:ext cx="198517" cy="198517"/>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grpSp>
          <p:cxnSp>
            <p:nvCxnSpPr>
              <p:cNvPr id="189" name="Straight Connector 188"/>
              <p:cNvCxnSpPr>
                <a:stCxn id="195" idx="4"/>
                <a:endCxn id="196" idx="4"/>
              </p:cNvCxnSpPr>
              <p:nvPr/>
            </p:nvCxnSpPr>
            <p:spPr>
              <a:xfrm>
                <a:off x="6043490" y="1819341"/>
                <a:ext cx="558124" cy="322234"/>
              </a:xfrm>
              <a:prstGeom prst="line">
                <a:avLst/>
              </a:prstGeom>
              <a:noFill/>
              <a:ln w="31750" cap="flat" cmpd="sng" algn="ctr">
                <a:solidFill>
                  <a:sysClr val="windowText" lastClr="000000"/>
                </a:solidFill>
                <a:prstDash val="solid"/>
              </a:ln>
              <a:effectLst/>
            </p:spPr>
          </p:cxnSp>
          <p:sp>
            <p:nvSpPr>
              <p:cNvPr id="190" name="TextBox 189"/>
              <p:cNvSpPr txBox="1"/>
              <p:nvPr/>
            </p:nvSpPr>
            <p:spPr>
              <a:xfrm>
                <a:off x="6093732" y="1838699"/>
                <a:ext cx="473631" cy="415689"/>
              </a:xfrm>
              <a:prstGeom prst="rect">
                <a:avLst/>
              </a:prstGeom>
              <a:solidFill>
                <a:sysClr val="window" lastClr="FFFFFF"/>
              </a:solidFill>
              <a:ln w="19050" cap="flat" cmpd="sng" algn="ctr">
                <a:solidFill>
                  <a:sysClr val="windowText" lastClr="000000"/>
                </a:solidFill>
                <a:prstDash val="solid"/>
              </a:ln>
              <a:effectLst/>
            </p:spPr>
            <p:txBody>
              <a:bodyPr wrap="square" rtlCol="0">
                <a:spAutoFit/>
              </a:bodyPr>
              <a:lstStyle/>
              <a:p>
                <a:pPr algn="ctr" defTabSz="685983" fontAlgn="auto">
                  <a:spcBef>
                    <a:spcPts val="0"/>
                  </a:spcBef>
                  <a:spcAft>
                    <a:spcPts val="0"/>
                  </a:spcAft>
                  <a:defRPr/>
                </a:pPr>
                <a:r>
                  <a:rPr lang="en-US" sz="600" kern="0" dirty="0">
                    <a:solidFill>
                      <a:prstClr val="black"/>
                    </a:solidFill>
                    <a:latin typeface="Arial"/>
                    <a:ea typeface="+mn-ea"/>
                    <a:cs typeface="+mn-cs"/>
                  </a:rPr>
                  <a:t>25µL</a:t>
                </a:r>
              </a:p>
            </p:txBody>
          </p:sp>
        </p:grpSp>
        <p:grpSp>
          <p:nvGrpSpPr>
            <p:cNvPr id="114" name="Group 113"/>
            <p:cNvGrpSpPr>
              <a:grpSpLocks noChangeAspect="1"/>
            </p:cNvGrpSpPr>
            <p:nvPr/>
          </p:nvGrpSpPr>
          <p:grpSpPr>
            <a:xfrm>
              <a:off x="4577865" y="2943485"/>
              <a:ext cx="1371600" cy="1371600"/>
              <a:chOff x="1905000" y="800100"/>
              <a:chExt cx="4800600" cy="4800600"/>
            </a:xfrm>
          </p:grpSpPr>
          <p:sp>
            <p:nvSpPr>
              <p:cNvPr id="183" name="Oval 182"/>
              <p:cNvSpPr/>
              <p:nvPr/>
            </p:nvSpPr>
            <p:spPr>
              <a:xfrm>
                <a:off x="1905000" y="800100"/>
                <a:ext cx="4800600" cy="4800600"/>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84" name="Oval 183"/>
              <p:cNvSpPr/>
              <p:nvPr/>
            </p:nvSpPr>
            <p:spPr>
              <a:xfrm>
                <a:off x="3924300" y="1219200"/>
                <a:ext cx="762000" cy="762000"/>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85" name="Oval 184"/>
              <p:cNvSpPr/>
              <p:nvPr/>
            </p:nvSpPr>
            <p:spPr>
              <a:xfrm rot="10800000">
                <a:off x="3924300" y="4419600"/>
                <a:ext cx="762000" cy="762000"/>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86" name="Oval 185"/>
              <p:cNvSpPr/>
              <p:nvPr/>
            </p:nvSpPr>
            <p:spPr>
              <a:xfrm rot="16200000">
                <a:off x="2324100" y="2819400"/>
                <a:ext cx="762000" cy="762000"/>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87" name="Oval 186"/>
              <p:cNvSpPr/>
              <p:nvPr/>
            </p:nvSpPr>
            <p:spPr>
              <a:xfrm rot="5400000">
                <a:off x="5524500" y="2819400"/>
                <a:ext cx="762000" cy="762000"/>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grpSp>
          <p:nvGrpSpPr>
            <p:cNvPr id="115" name="Group 114"/>
            <p:cNvGrpSpPr/>
            <p:nvPr/>
          </p:nvGrpSpPr>
          <p:grpSpPr>
            <a:xfrm>
              <a:off x="2553223" y="2943485"/>
              <a:ext cx="1371600" cy="1371600"/>
              <a:chOff x="1818972" y="1279031"/>
              <a:chExt cx="1371600" cy="1371600"/>
            </a:xfrm>
          </p:grpSpPr>
          <p:cxnSp>
            <p:nvCxnSpPr>
              <p:cNvPr id="169" name="Straight Connector 168"/>
              <p:cNvCxnSpPr>
                <a:stCxn id="179" idx="4"/>
                <a:endCxn id="180" idx="4"/>
              </p:cNvCxnSpPr>
              <p:nvPr/>
            </p:nvCxnSpPr>
            <p:spPr>
              <a:xfrm>
                <a:off x="2203098" y="1790660"/>
                <a:ext cx="603348" cy="348343"/>
              </a:xfrm>
              <a:prstGeom prst="line">
                <a:avLst/>
              </a:prstGeom>
              <a:noFill/>
              <a:ln w="31750" cap="flat" cmpd="sng" algn="ctr">
                <a:solidFill>
                  <a:sysClr val="windowText" lastClr="000000"/>
                </a:solidFill>
                <a:prstDash val="solid"/>
              </a:ln>
              <a:effectLst/>
            </p:spPr>
          </p:cxnSp>
          <p:sp>
            <p:nvSpPr>
              <p:cNvPr id="170" name="TextBox 169"/>
              <p:cNvSpPr txBox="1"/>
              <p:nvPr/>
            </p:nvSpPr>
            <p:spPr>
              <a:xfrm>
                <a:off x="2262135" y="1815001"/>
                <a:ext cx="538848" cy="524266"/>
              </a:xfrm>
              <a:prstGeom prst="rect">
                <a:avLst/>
              </a:prstGeom>
              <a:solidFill>
                <a:sysClr val="window" lastClr="FFFFFF"/>
              </a:solidFill>
              <a:ln w="19050" cap="flat" cmpd="sng" algn="ctr">
                <a:solidFill>
                  <a:sysClr val="windowText" lastClr="000000"/>
                </a:solidFill>
                <a:prstDash val="solid"/>
              </a:ln>
              <a:effectLst/>
            </p:spPr>
            <p:txBody>
              <a:bodyPr wrap="square" rtlCol="0">
                <a:spAutoFit/>
              </a:bodyPr>
              <a:lstStyle/>
              <a:p>
                <a:pPr algn="ctr" defTabSz="685983" fontAlgn="auto">
                  <a:spcBef>
                    <a:spcPts val="0"/>
                  </a:spcBef>
                  <a:spcAft>
                    <a:spcPts val="0"/>
                  </a:spcAft>
                  <a:defRPr/>
                </a:pPr>
                <a:r>
                  <a:rPr lang="en-US" sz="750" kern="0" dirty="0">
                    <a:solidFill>
                      <a:prstClr val="black"/>
                    </a:solidFill>
                    <a:latin typeface="Arial"/>
                    <a:ea typeface="+mn-ea"/>
                    <a:cs typeface="+mn-cs"/>
                  </a:rPr>
                  <a:t>SPE</a:t>
                </a:r>
              </a:p>
            </p:txBody>
          </p:sp>
          <p:grpSp>
            <p:nvGrpSpPr>
              <p:cNvPr id="171" name="Group 170"/>
              <p:cNvGrpSpPr>
                <a:grpSpLocks noChangeAspect="1"/>
              </p:cNvGrpSpPr>
              <p:nvPr/>
            </p:nvGrpSpPr>
            <p:grpSpPr>
              <a:xfrm>
                <a:off x="1818972" y="1279031"/>
                <a:ext cx="1371600" cy="1371600"/>
                <a:chOff x="1905000" y="800100"/>
                <a:chExt cx="5486400" cy="5486400"/>
              </a:xfrm>
            </p:grpSpPr>
            <p:sp>
              <p:nvSpPr>
                <p:cNvPr id="172" name="Oval 171"/>
                <p:cNvSpPr/>
                <p:nvPr/>
              </p:nvSpPr>
              <p:spPr>
                <a:xfrm>
                  <a:off x="1905000" y="800100"/>
                  <a:ext cx="5486400" cy="5486400"/>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nvGrpSpPr>
                <p:cNvPr id="173" name="Group 172"/>
                <p:cNvGrpSpPr/>
                <p:nvPr/>
              </p:nvGrpSpPr>
              <p:grpSpPr>
                <a:xfrm>
                  <a:off x="2383972" y="1279072"/>
                  <a:ext cx="4528457" cy="4528457"/>
                  <a:chOff x="2460171" y="1279071"/>
                  <a:chExt cx="4528457" cy="4528457"/>
                </a:xfrm>
              </p:grpSpPr>
              <p:grpSp>
                <p:nvGrpSpPr>
                  <p:cNvPr id="174" name="Group 173"/>
                  <p:cNvGrpSpPr/>
                  <p:nvPr/>
                </p:nvGrpSpPr>
                <p:grpSpPr>
                  <a:xfrm>
                    <a:off x="4288971" y="1279071"/>
                    <a:ext cx="870857" cy="4528457"/>
                    <a:chOff x="4212771" y="1279071"/>
                    <a:chExt cx="870857" cy="4528457"/>
                  </a:xfrm>
                </p:grpSpPr>
                <p:sp>
                  <p:nvSpPr>
                    <p:cNvPr id="181" name="Oval 180"/>
                    <p:cNvSpPr/>
                    <p:nvPr/>
                  </p:nvSpPr>
                  <p:spPr>
                    <a:xfrm>
                      <a:off x="4212771" y="1279071"/>
                      <a:ext cx="870857" cy="870857"/>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82" name="Oval 181"/>
                    <p:cNvSpPr/>
                    <p:nvPr/>
                  </p:nvSpPr>
                  <p:spPr>
                    <a:xfrm rot="10800000">
                      <a:off x="4212771" y="4936671"/>
                      <a:ext cx="870857" cy="870857"/>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grpSp>
                <p:nvGrpSpPr>
                  <p:cNvPr id="175" name="Group 174"/>
                  <p:cNvGrpSpPr/>
                  <p:nvPr/>
                </p:nvGrpSpPr>
                <p:grpSpPr>
                  <a:xfrm rot="1800000">
                    <a:off x="2460171" y="3107871"/>
                    <a:ext cx="4528457" cy="870857"/>
                    <a:chOff x="2383971" y="3107871"/>
                    <a:chExt cx="4528457" cy="870857"/>
                  </a:xfrm>
                </p:grpSpPr>
                <p:sp>
                  <p:nvSpPr>
                    <p:cNvPr id="179" name="Oval 178"/>
                    <p:cNvSpPr/>
                    <p:nvPr/>
                  </p:nvSpPr>
                  <p:spPr>
                    <a:xfrm rot="16200000">
                      <a:off x="2383971" y="3107871"/>
                      <a:ext cx="870857" cy="870857"/>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80" name="Oval 179"/>
                    <p:cNvSpPr/>
                    <p:nvPr/>
                  </p:nvSpPr>
                  <p:spPr>
                    <a:xfrm rot="5400000">
                      <a:off x="6041571" y="3107871"/>
                      <a:ext cx="870857" cy="870857"/>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grpSp>
                <p:nvGrpSpPr>
                  <p:cNvPr id="176" name="Group 175"/>
                  <p:cNvGrpSpPr/>
                  <p:nvPr/>
                </p:nvGrpSpPr>
                <p:grpSpPr>
                  <a:xfrm rot="19800000">
                    <a:off x="2460171" y="3107870"/>
                    <a:ext cx="4528457" cy="870858"/>
                    <a:chOff x="2536371" y="3260270"/>
                    <a:chExt cx="4528457" cy="870858"/>
                  </a:xfrm>
                </p:grpSpPr>
                <p:sp>
                  <p:nvSpPr>
                    <p:cNvPr id="177" name="Oval 176"/>
                    <p:cNvSpPr/>
                    <p:nvPr/>
                  </p:nvSpPr>
                  <p:spPr>
                    <a:xfrm rot="18000000">
                      <a:off x="2536370" y="3260271"/>
                      <a:ext cx="870857" cy="870856"/>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78" name="Oval 177"/>
                    <p:cNvSpPr/>
                    <p:nvPr/>
                  </p:nvSpPr>
                  <p:spPr>
                    <a:xfrm rot="5400000">
                      <a:off x="6193971" y="3260271"/>
                      <a:ext cx="870857" cy="870857"/>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grpSp>
          </p:grpSp>
        </p:grpSp>
        <p:grpSp>
          <p:nvGrpSpPr>
            <p:cNvPr id="116" name="Group 115"/>
            <p:cNvGrpSpPr/>
            <p:nvPr/>
          </p:nvGrpSpPr>
          <p:grpSpPr>
            <a:xfrm>
              <a:off x="5514557" y="172701"/>
              <a:ext cx="1446810" cy="1295400"/>
              <a:chOff x="838200" y="76200"/>
              <a:chExt cx="6553200" cy="5867400"/>
            </a:xfrm>
          </p:grpSpPr>
          <p:sp>
            <p:nvSpPr>
              <p:cNvPr id="158" name="Rounded Rectangle 157"/>
              <p:cNvSpPr/>
              <p:nvPr/>
            </p:nvSpPr>
            <p:spPr>
              <a:xfrm>
                <a:off x="838200" y="1676400"/>
                <a:ext cx="6553200" cy="1371600"/>
              </a:xfrm>
              <a:prstGeom prst="roundRect">
                <a:avLst>
                  <a:gd name="adj" fmla="val 10842"/>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59" name="Rounded Rectangle 158"/>
              <p:cNvSpPr/>
              <p:nvPr/>
            </p:nvSpPr>
            <p:spPr>
              <a:xfrm>
                <a:off x="1104900" y="2514599"/>
                <a:ext cx="6019800" cy="240437"/>
              </a:xfrm>
              <a:prstGeom prst="roundRect">
                <a:avLst>
                  <a:gd name="adj" fmla="val 10842"/>
                </a:avLst>
              </a:prstGeom>
              <a:noFill/>
              <a:ln w="25400" cap="flat" cmpd="sng" algn="ctr">
                <a:solidFill>
                  <a:sysClr val="windowText" lastClr="000000"/>
                </a:solidFill>
                <a:prstDash val="solid"/>
              </a:ln>
              <a:effectLst/>
            </p:spPr>
            <p:txBody>
              <a:bodyPr wrap="none" rtlCol="0" anchor="ctr">
                <a:normAutofit fontScale="25000" lnSpcReduction="20000"/>
              </a:bodyPr>
              <a:lstStyle/>
              <a:p>
                <a:pPr algn="r" defTabSz="685983" fontAlgn="auto">
                  <a:spcBef>
                    <a:spcPts val="0"/>
                  </a:spcBef>
                  <a:spcAft>
                    <a:spcPts val="0"/>
                  </a:spcAft>
                  <a:defRPr/>
                </a:pPr>
                <a:r>
                  <a:rPr lang="en-US" sz="1350" kern="0" dirty="0">
                    <a:solidFill>
                      <a:prstClr val="black"/>
                    </a:solidFill>
                    <a:latin typeface="Arial"/>
                    <a:ea typeface="+mn-ea"/>
                    <a:cs typeface="+mn-cs"/>
                  </a:rPr>
                  <a:t>PAL</a:t>
                </a:r>
              </a:p>
            </p:txBody>
          </p:sp>
          <p:grpSp>
            <p:nvGrpSpPr>
              <p:cNvPr id="160" name="Group 159"/>
              <p:cNvGrpSpPr/>
              <p:nvPr/>
            </p:nvGrpSpPr>
            <p:grpSpPr>
              <a:xfrm>
                <a:off x="1981200" y="76200"/>
                <a:ext cx="1143000" cy="3962400"/>
                <a:chOff x="1981200" y="196417"/>
                <a:chExt cx="1143000" cy="3962400"/>
              </a:xfrm>
            </p:grpSpPr>
            <p:sp>
              <p:nvSpPr>
                <p:cNvPr id="167" name="Rounded Rectangle 166"/>
                <p:cNvSpPr/>
                <p:nvPr/>
              </p:nvSpPr>
              <p:spPr>
                <a:xfrm>
                  <a:off x="1981200" y="196417"/>
                  <a:ext cx="1143000" cy="3962400"/>
                </a:xfrm>
                <a:prstGeom prst="roundRect">
                  <a:avLst>
                    <a:gd name="adj" fmla="val 10842"/>
                  </a:avLst>
                </a:prstGeom>
                <a:solidFill>
                  <a:sysClr val="window" lastClr="FFFFFF"/>
                </a:solid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68" name="Rounded Rectangle 167"/>
                <p:cNvSpPr/>
                <p:nvPr/>
              </p:nvSpPr>
              <p:spPr>
                <a:xfrm>
                  <a:off x="2209800" y="2177616"/>
                  <a:ext cx="685800" cy="1828801"/>
                </a:xfrm>
                <a:prstGeom prst="roundRect">
                  <a:avLst>
                    <a:gd name="adj" fmla="val 10842"/>
                  </a:avLst>
                </a:prstGeom>
                <a:solidFill>
                  <a:sysClr val="window" lastClr="FFFFFF">
                    <a:lumMod val="75000"/>
                  </a:sysClr>
                </a:solid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grpSp>
            <p:nvGrpSpPr>
              <p:cNvPr id="161" name="Group 160"/>
              <p:cNvGrpSpPr/>
              <p:nvPr/>
            </p:nvGrpSpPr>
            <p:grpSpPr>
              <a:xfrm>
                <a:off x="3962400" y="3200400"/>
                <a:ext cx="3048000" cy="2743200"/>
                <a:chOff x="3962400" y="3200400"/>
                <a:chExt cx="3048000" cy="2743200"/>
              </a:xfrm>
            </p:grpSpPr>
            <p:sp>
              <p:nvSpPr>
                <p:cNvPr id="162" name="Rounded Rectangle 161"/>
                <p:cNvSpPr/>
                <p:nvPr/>
              </p:nvSpPr>
              <p:spPr>
                <a:xfrm>
                  <a:off x="3962400" y="3200400"/>
                  <a:ext cx="3048000" cy="2743200"/>
                </a:xfrm>
                <a:prstGeom prst="roundRect">
                  <a:avLst>
                    <a:gd name="adj" fmla="val 1780"/>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nvGrpSpPr>
                <p:cNvPr id="163" name="Group 162"/>
                <p:cNvGrpSpPr/>
                <p:nvPr/>
              </p:nvGrpSpPr>
              <p:grpSpPr>
                <a:xfrm>
                  <a:off x="4152900" y="3352800"/>
                  <a:ext cx="2667000" cy="2438400"/>
                  <a:chOff x="4152900" y="3352800"/>
                  <a:chExt cx="2667000" cy="2438400"/>
                </a:xfrm>
              </p:grpSpPr>
              <p:sp>
                <p:nvSpPr>
                  <p:cNvPr id="164" name="Rounded Rectangle 163"/>
                  <p:cNvSpPr/>
                  <p:nvPr/>
                </p:nvSpPr>
                <p:spPr>
                  <a:xfrm>
                    <a:off x="4152900" y="3352800"/>
                    <a:ext cx="2667000" cy="685800"/>
                  </a:xfrm>
                  <a:prstGeom prst="roundRect">
                    <a:avLst>
                      <a:gd name="adj" fmla="val 1780"/>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65" name="Rounded Rectangle 164"/>
                  <p:cNvSpPr/>
                  <p:nvPr/>
                </p:nvSpPr>
                <p:spPr>
                  <a:xfrm>
                    <a:off x="4152900" y="4229100"/>
                    <a:ext cx="2667000" cy="685800"/>
                  </a:xfrm>
                  <a:prstGeom prst="roundRect">
                    <a:avLst>
                      <a:gd name="adj" fmla="val 1780"/>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66" name="Rounded Rectangle 165"/>
                  <p:cNvSpPr/>
                  <p:nvPr/>
                </p:nvSpPr>
                <p:spPr>
                  <a:xfrm>
                    <a:off x="4152900" y="5105400"/>
                    <a:ext cx="2667000" cy="685800"/>
                  </a:xfrm>
                  <a:prstGeom prst="roundRect">
                    <a:avLst>
                      <a:gd name="adj" fmla="val 1780"/>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grpSp>
        </p:grpSp>
        <p:grpSp>
          <p:nvGrpSpPr>
            <p:cNvPr id="117" name="Group 116"/>
            <p:cNvGrpSpPr/>
            <p:nvPr/>
          </p:nvGrpSpPr>
          <p:grpSpPr>
            <a:xfrm>
              <a:off x="76200" y="5073125"/>
              <a:ext cx="1606059" cy="288282"/>
              <a:chOff x="105790" y="3124200"/>
              <a:chExt cx="3018411" cy="541795"/>
            </a:xfrm>
          </p:grpSpPr>
          <p:sp>
            <p:nvSpPr>
              <p:cNvPr id="143" name="Rectangle 142"/>
              <p:cNvSpPr/>
              <p:nvPr/>
            </p:nvSpPr>
            <p:spPr>
              <a:xfrm>
                <a:off x="1560726" y="3221131"/>
                <a:ext cx="1256448" cy="347940"/>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44" name="Trapezoid 143"/>
              <p:cNvSpPr/>
              <p:nvPr/>
            </p:nvSpPr>
            <p:spPr>
              <a:xfrm rot="10800000">
                <a:off x="1560726" y="3569071"/>
                <a:ext cx="1256448" cy="96650"/>
              </a:xfrm>
              <a:prstGeom prst="trapezoid">
                <a:avLst>
                  <a:gd name="adj" fmla="val 125971"/>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45" name="Trapezoid 144"/>
              <p:cNvSpPr/>
              <p:nvPr/>
            </p:nvSpPr>
            <p:spPr>
              <a:xfrm>
                <a:off x="1560726" y="3124200"/>
                <a:ext cx="1256448" cy="96650"/>
              </a:xfrm>
              <a:prstGeom prst="trapezoid">
                <a:avLst>
                  <a:gd name="adj" fmla="val 125971"/>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46" name="Parallelogram 145"/>
              <p:cNvSpPr/>
              <p:nvPr/>
            </p:nvSpPr>
            <p:spPr>
              <a:xfrm>
                <a:off x="1253698" y="3124200"/>
                <a:ext cx="328609" cy="90253"/>
              </a:xfrm>
              <a:prstGeom prst="parallelogram">
                <a:avLst>
                  <a:gd name="adj" fmla="val 106352"/>
                </a:avLst>
              </a:prstGeom>
              <a:noFill/>
              <a:ln w="25400" cap="flat" cmpd="sng" algn="ctr">
                <a:solidFill>
                  <a:sysClr val="windowText" lastClr="000000"/>
                </a:solidFill>
                <a:prstDash val="solid"/>
              </a:ln>
              <a:effectLst/>
              <a:scene3d>
                <a:camera prst="orthographicFront">
                  <a:rot lat="0" lon="0" rev="0"/>
                </a:camera>
                <a:lightRig rig="threePt" dir="t"/>
              </a:scene3d>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47" name="Rectangle 146"/>
              <p:cNvSpPr/>
              <p:nvPr/>
            </p:nvSpPr>
            <p:spPr>
              <a:xfrm>
                <a:off x="1253698" y="3214453"/>
                <a:ext cx="234659" cy="361014"/>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48" name="Parallelogram 147"/>
              <p:cNvSpPr/>
              <p:nvPr/>
            </p:nvSpPr>
            <p:spPr>
              <a:xfrm>
                <a:off x="1253698" y="3575734"/>
                <a:ext cx="328609" cy="90253"/>
              </a:xfrm>
              <a:prstGeom prst="parallelogram">
                <a:avLst>
                  <a:gd name="adj" fmla="val 106352"/>
                </a:avLst>
              </a:prstGeom>
              <a:noFill/>
              <a:ln w="25400" cap="flat" cmpd="sng" algn="ctr">
                <a:solidFill>
                  <a:sysClr val="windowText" lastClr="000000"/>
                </a:solidFill>
                <a:prstDash val="solid"/>
              </a:ln>
              <a:effectLst/>
              <a:scene3d>
                <a:camera prst="orthographicFront">
                  <a:rot lat="0" lon="10800000" rev="0"/>
                </a:camera>
                <a:lightRig rig="threePt" dir="t"/>
              </a:scene3d>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49" name="Parallelogram 148"/>
              <p:cNvSpPr/>
              <p:nvPr/>
            </p:nvSpPr>
            <p:spPr>
              <a:xfrm rot="10800000">
                <a:off x="2795592" y="3575742"/>
                <a:ext cx="328609" cy="90253"/>
              </a:xfrm>
              <a:prstGeom prst="parallelogram">
                <a:avLst>
                  <a:gd name="adj" fmla="val 106352"/>
                </a:avLst>
              </a:prstGeom>
              <a:noFill/>
              <a:ln w="25400" cap="flat" cmpd="sng" algn="ctr">
                <a:solidFill>
                  <a:sysClr val="windowText" lastClr="000000"/>
                </a:solidFill>
                <a:prstDash val="solid"/>
              </a:ln>
              <a:effectLst/>
              <a:scene3d>
                <a:camera prst="orthographicFront">
                  <a:rot lat="0" lon="0" rev="0"/>
                </a:camera>
                <a:lightRig rig="threePt" dir="t"/>
              </a:scene3d>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50" name="Rectangle 149"/>
              <p:cNvSpPr/>
              <p:nvPr/>
            </p:nvSpPr>
            <p:spPr>
              <a:xfrm rot="10800000">
                <a:off x="2889542" y="3214728"/>
                <a:ext cx="234659" cy="361014"/>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51" name="Parallelogram 150"/>
              <p:cNvSpPr/>
              <p:nvPr/>
            </p:nvSpPr>
            <p:spPr>
              <a:xfrm rot="10800000">
                <a:off x="2795592" y="3124208"/>
                <a:ext cx="328609" cy="90253"/>
              </a:xfrm>
              <a:prstGeom prst="parallelogram">
                <a:avLst>
                  <a:gd name="adj" fmla="val 106352"/>
                </a:avLst>
              </a:prstGeom>
              <a:noFill/>
              <a:ln w="25400" cap="flat" cmpd="sng" algn="ctr">
                <a:solidFill>
                  <a:sysClr val="windowText" lastClr="000000"/>
                </a:solidFill>
                <a:prstDash val="solid"/>
              </a:ln>
              <a:effectLst/>
              <a:scene3d>
                <a:camera prst="orthographicFront">
                  <a:rot lat="0" lon="10800000" rev="0"/>
                </a:camera>
                <a:lightRig rig="threePt" dir="t"/>
              </a:scene3d>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cxnSp>
            <p:nvCxnSpPr>
              <p:cNvPr id="152" name="Straight Connector 151"/>
              <p:cNvCxnSpPr>
                <a:endCxn id="145" idx="1"/>
              </p:cNvCxnSpPr>
              <p:nvPr/>
            </p:nvCxnSpPr>
            <p:spPr>
              <a:xfrm>
                <a:off x="1582307" y="3124208"/>
                <a:ext cx="39294" cy="48317"/>
              </a:xfrm>
              <a:prstGeom prst="line">
                <a:avLst/>
              </a:prstGeom>
              <a:noFill/>
              <a:ln w="25400" cap="flat" cmpd="sng" algn="ctr">
                <a:solidFill>
                  <a:sysClr val="windowText" lastClr="000000"/>
                </a:solidFill>
                <a:prstDash val="solid"/>
              </a:ln>
              <a:effectLst/>
            </p:spPr>
          </p:cxnSp>
          <p:cxnSp>
            <p:nvCxnSpPr>
              <p:cNvPr id="153" name="Straight Connector 152"/>
              <p:cNvCxnSpPr>
                <a:endCxn id="145" idx="3"/>
              </p:cNvCxnSpPr>
              <p:nvPr/>
            </p:nvCxnSpPr>
            <p:spPr>
              <a:xfrm flipH="1">
                <a:off x="2756298" y="3124200"/>
                <a:ext cx="39293" cy="48325"/>
              </a:xfrm>
              <a:prstGeom prst="line">
                <a:avLst/>
              </a:prstGeom>
              <a:noFill/>
              <a:ln w="25400" cap="flat" cmpd="sng" algn="ctr">
                <a:solidFill>
                  <a:sysClr val="windowText" lastClr="000000"/>
                </a:solidFill>
                <a:prstDash val="solid"/>
              </a:ln>
              <a:effectLst/>
            </p:spPr>
          </p:cxnSp>
          <p:cxnSp>
            <p:nvCxnSpPr>
              <p:cNvPr id="154" name="Straight Connector 153"/>
              <p:cNvCxnSpPr>
                <a:endCxn id="144" idx="1"/>
              </p:cNvCxnSpPr>
              <p:nvPr/>
            </p:nvCxnSpPr>
            <p:spPr>
              <a:xfrm flipH="1" flipV="1">
                <a:off x="2756298" y="3617396"/>
                <a:ext cx="39293" cy="48325"/>
              </a:xfrm>
              <a:prstGeom prst="line">
                <a:avLst/>
              </a:prstGeom>
              <a:noFill/>
              <a:ln w="25400" cap="flat" cmpd="sng" algn="ctr">
                <a:solidFill>
                  <a:sysClr val="windowText" lastClr="000000"/>
                </a:solidFill>
                <a:prstDash val="solid"/>
              </a:ln>
              <a:effectLst/>
            </p:spPr>
          </p:cxnSp>
          <p:cxnSp>
            <p:nvCxnSpPr>
              <p:cNvPr id="155" name="Straight Connector 154"/>
              <p:cNvCxnSpPr>
                <a:endCxn id="144" idx="3"/>
              </p:cNvCxnSpPr>
              <p:nvPr/>
            </p:nvCxnSpPr>
            <p:spPr>
              <a:xfrm flipV="1">
                <a:off x="1582307" y="3617396"/>
                <a:ext cx="39294" cy="48599"/>
              </a:xfrm>
              <a:prstGeom prst="line">
                <a:avLst/>
              </a:prstGeom>
              <a:noFill/>
              <a:ln w="25400" cap="flat" cmpd="sng" algn="ctr">
                <a:solidFill>
                  <a:sysClr val="windowText" lastClr="000000"/>
                </a:solidFill>
                <a:prstDash val="solid"/>
              </a:ln>
              <a:effectLst/>
            </p:spPr>
          </p:cxnSp>
          <p:sp>
            <p:nvSpPr>
              <p:cNvPr id="156" name="Rectangle 155"/>
              <p:cNvSpPr/>
              <p:nvPr/>
            </p:nvSpPr>
            <p:spPr>
              <a:xfrm>
                <a:off x="769553" y="3321079"/>
                <a:ext cx="484146" cy="147762"/>
              </a:xfrm>
              <a:prstGeom prst="rect">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57" name="Trapezoid 156"/>
              <p:cNvSpPr/>
              <p:nvPr/>
            </p:nvSpPr>
            <p:spPr>
              <a:xfrm rot="16200000">
                <a:off x="363910" y="3062960"/>
                <a:ext cx="147762" cy="664001"/>
              </a:xfrm>
              <a:prstGeom prst="trapezoid">
                <a:avLst>
                  <a:gd name="adj" fmla="val 38111"/>
                </a:avLst>
              </a:prstGeom>
              <a:noFill/>
              <a:ln w="127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sp>
          <p:nvSpPr>
            <p:cNvPr id="118" name="Rounded Rectangle 117"/>
            <p:cNvSpPr/>
            <p:nvPr/>
          </p:nvSpPr>
          <p:spPr>
            <a:xfrm>
              <a:off x="5612008" y="1784239"/>
              <a:ext cx="1317265" cy="897987"/>
            </a:xfrm>
            <a:prstGeom prst="roundRect">
              <a:avLst>
                <a:gd name="adj" fmla="val 12943"/>
              </a:avLst>
            </a:prstGeom>
            <a:noFill/>
            <a:ln w="25400" cap="flat" cmpd="sng" algn="ctr">
              <a:solidFill>
                <a:sysClr val="windowText" lastClr="000000"/>
              </a:solidFill>
              <a:prstDash val="solid"/>
            </a:ln>
            <a:effectLst/>
          </p:spPr>
          <p:txBody>
            <a:bodyPr rtlCol="0" anchor="ctr" anchorCtr="0">
              <a:normAutofit fontScale="70000" lnSpcReduction="20000"/>
            </a:bodyPr>
            <a:lstStyle/>
            <a:p>
              <a:pPr algn="ctr" defTabSz="685983" fontAlgn="auto">
                <a:spcBef>
                  <a:spcPts val="0"/>
                </a:spcBef>
                <a:spcAft>
                  <a:spcPts val="0"/>
                </a:spcAft>
                <a:defRPr/>
              </a:pPr>
              <a:r>
                <a:rPr lang="en-US" sz="1350" kern="0" cap="small" dirty="0">
                  <a:solidFill>
                    <a:prstClr val="black"/>
                  </a:solidFill>
                  <a:latin typeface="EucrosiaUPC" pitchFamily="18" charset="-34"/>
                  <a:ea typeface="+mn-ea"/>
                  <a:cs typeface="EucrosiaUPC" pitchFamily="18" charset="-34"/>
                </a:rPr>
                <a:t>Nano</a:t>
              </a:r>
            </a:p>
            <a:p>
              <a:pPr algn="ctr" defTabSz="685983" fontAlgn="auto">
                <a:spcBef>
                  <a:spcPts val="0"/>
                </a:spcBef>
                <a:spcAft>
                  <a:spcPts val="0"/>
                </a:spcAft>
                <a:defRPr/>
              </a:pPr>
              <a:r>
                <a:rPr lang="en-US" sz="1350" kern="0" cap="small" dirty="0">
                  <a:solidFill>
                    <a:prstClr val="black"/>
                  </a:solidFill>
                  <a:latin typeface="EucrosiaUPC" pitchFamily="18" charset="-34"/>
                  <a:ea typeface="+mn-ea"/>
                  <a:cs typeface="EucrosiaUPC" pitchFamily="18" charset="-34"/>
                </a:rPr>
                <a:t>Pump</a:t>
              </a:r>
            </a:p>
            <a:p>
              <a:pPr algn="ctr" defTabSz="685983" fontAlgn="auto">
                <a:spcBef>
                  <a:spcPts val="0"/>
                </a:spcBef>
                <a:spcAft>
                  <a:spcPts val="0"/>
                </a:spcAft>
                <a:defRPr/>
              </a:pPr>
              <a:r>
                <a:rPr lang="en-US" sz="2101" b="1" kern="0" cap="small" dirty="0">
                  <a:solidFill>
                    <a:prstClr val="black"/>
                  </a:solidFill>
                  <a:latin typeface="EucrosiaUPC" pitchFamily="18" charset="-34"/>
                  <a:ea typeface="+mn-ea"/>
                  <a:cs typeface="EucrosiaUPC" pitchFamily="18" charset="-34"/>
                </a:rPr>
                <a:t>1</a:t>
              </a:r>
            </a:p>
          </p:txBody>
        </p:sp>
        <p:sp>
          <p:nvSpPr>
            <p:cNvPr id="119" name="Rounded Rectangle 118"/>
            <p:cNvSpPr/>
            <p:nvPr/>
          </p:nvSpPr>
          <p:spPr>
            <a:xfrm>
              <a:off x="4605032" y="4773675"/>
              <a:ext cx="1317265" cy="897987"/>
            </a:xfrm>
            <a:prstGeom prst="roundRect">
              <a:avLst>
                <a:gd name="adj" fmla="val 12943"/>
              </a:avLst>
            </a:prstGeom>
            <a:noFill/>
            <a:ln w="25400" cap="flat" cmpd="sng" algn="ctr">
              <a:solidFill>
                <a:sysClr val="windowText" lastClr="000000"/>
              </a:solidFill>
              <a:prstDash val="solid"/>
            </a:ln>
            <a:effectLst/>
          </p:spPr>
          <p:txBody>
            <a:bodyPr rtlCol="0" anchor="ctr" anchorCtr="0">
              <a:normAutofit/>
            </a:bodyPr>
            <a:lstStyle/>
            <a:p>
              <a:pPr algn="ctr" defTabSz="685983" fontAlgn="auto">
                <a:spcBef>
                  <a:spcPts val="0"/>
                </a:spcBef>
                <a:spcAft>
                  <a:spcPts val="0"/>
                </a:spcAft>
                <a:defRPr/>
              </a:pPr>
              <a:r>
                <a:rPr lang="en-US" sz="1350" kern="0" cap="small" dirty="0">
                  <a:solidFill>
                    <a:prstClr val="black"/>
                  </a:solidFill>
                  <a:latin typeface="EucrosiaUPC" pitchFamily="18" charset="-34"/>
                  <a:ea typeface="+mn-ea"/>
                  <a:cs typeface="EucrosiaUPC" pitchFamily="18" charset="-34"/>
                </a:rPr>
                <a:t>Cap</a:t>
              </a:r>
            </a:p>
            <a:p>
              <a:pPr algn="ctr" defTabSz="685983" fontAlgn="auto">
                <a:spcBef>
                  <a:spcPts val="0"/>
                </a:spcBef>
                <a:spcAft>
                  <a:spcPts val="0"/>
                </a:spcAft>
                <a:defRPr/>
              </a:pPr>
              <a:r>
                <a:rPr lang="en-US" sz="1350" kern="0" cap="small" dirty="0">
                  <a:solidFill>
                    <a:prstClr val="black"/>
                  </a:solidFill>
                  <a:latin typeface="EucrosiaUPC" pitchFamily="18" charset="-34"/>
                  <a:ea typeface="+mn-ea"/>
                  <a:cs typeface="EucrosiaUPC" pitchFamily="18" charset="-34"/>
                </a:rPr>
                <a:t>Pump</a:t>
              </a:r>
            </a:p>
          </p:txBody>
        </p:sp>
        <p:sp>
          <p:nvSpPr>
            <p:cNvPr id="120" name="Rounded Rectangle 119"/>
            <p:cNvSpPr/>
            <p:nvPr/>
          </p:nvSpPr>
          <p:spPr>
            <a:xfrm>
              <a:off x="2574929" y="4773674"/>
              <a:ext cx="1317265" cy="897987"/>
            </a:xfrm>
            <a:prstGeom prst="roundRect">
              <a:avLst>
                <a:gd name="adj" fmla="val 12943"/>
              </a:avLst>
            </a:prstGeom>
            <a:noFill/>
            <a:ln w="25400" cap="flat" cmpd="sng" algn="ctr">
              <a:solidFill>
                <a:sysClr val="windowText" lastClr="000000"/>
              </a:solidFill>
              <a:prstDash val="solid"/>
            </a:ln>
            <a:effectLst/>
          </p:spPr>
          <p:txBody>
            <a:bodyPr rtlCol="0" anchor="ctr" anchorCtr="0">
              <a:normAutofit fontScale="70000" lnSpcReduction="20000"/>
            </a:bodyPr>
            <a:lstStyle/>
            <a:p>
              <a:pPr algn="ctr" defTabSz="685983" fontAlgn="auto">
                <a:spcBef>
                  <a:spcPts val="0"/>
                </a:spcBef>
                <a:spcAft>
                  <a:spcPts val="0"/>
                </a:spcAft>
                <a:defRPr/>
              </a:pPr>
              <a:r>
                <a:rPr lang="en-US" sz="1350" kern="0" cap="small" dirty="0">
                  <a:solidFill>
                    <a:prstClr val="black"/>
                  </a:solidFill>
                  <a:latin typeface="EucrosiaUPC" pitchFamily="18" charset="-34"/>
                  <a:ea typeface="+mn-ea"/>
                  <a:cs typeface="EucrosiaUPC" pitchFamily="18" charset="-34"/>
                </a:rPr>
                <a:t>Nano</a:t>
              </a:r>
            </a:p>
            <a:p>
              <a:pPr algn="ctr" defTabSz="685983" fontAlgn="auto">
                <a:spcBef>
                  <a:spcPts val="0"/>
                </a:spcBef>
                <a:spcAft>
                  <a:spcPts val="0"/>
                </a:spcAft>
                <a:defRPr/>
              </a:pPr>
              <a:r>
                <a:rPr lang="en-US" sz="1350" kern="0" cap="small" dirty="0">
                  <a:solidFill>
                    <a:prstClr val="black"/>
                  </a:solidFill>
                  <a:latin typeface="EucrosiaUPC" pitchFamily="18" charset="-34"/>
                  <a:ea typeface="+mn-ea"/>
                  <a:cs typeface="EucrosiaUPC" pitchFamily="18" charset="-34"/>
                </a:rPr>
                <a:t>Pump</a:t>
              </a:r>
            </a:p>
            <a:p>
              <a:pPr algn="ctr" defTabSz="685983" fontAlgn="auto">
                <a:spcBef>
                  <a:spcPts val="0"/>
                </a:spcBef>
                <a:spcAft>
                  <a:spcPts val="0"/>
                </a:spcAft>
                <a:defRPr/>
              </a:pPr>
              <a:r>
                <a:rPr lang="en-US" sz="2101" b="1" kern="0" cap="small" dirty="0">
                  <a:solidFill>
                    <a:prstClr val="black"/>
                  </a:solidFill>
                  <a:latin typeface="EucrosiaUPC" pitchFamily="18" charset="-34"/>
                  <a:ea typeface="+mn-ea"/>
                  <a:cs typeface="EucrosiaUPC" pitchFamily="18" charset="-34"/>
                </a:rPr>
                <a:t>2</a:t>
              </a:r>
            </a:p>
          </p:txBody>
        </p:sp>
        <p:cxnSp>
          <p:nvCxnSpPr>
            <p:cNvPr id="121" name="Elbow Connector 120"/>
            <p:cNvCxnSpPr>
              <a:stCxn id="177" idx="0"/>
              <a:endCxn id="123" idx="0"/>
            </p:cNvCxnSpPr>
            <p:nvPr/>
          </p:nvCxnSpPr>
          <p:spPr>
            <a:xfrm rot="10800000">
              <a:off x="1817725" y="2746033"/>
              <a:ext cx="916498" cy="1109130"/>
            </a:xfrm>
            <a:prstGeom prst="bentConnector4">
              <a:avLst>
                <a:gd name="adj1" fmla="val 41614"/>
                <a:gd name="adj2" fmla="val 133437"/>
              </a:avLst>
            </a:prstGeom>
            <a:noFill/>
            <a:ln w="31750" cap="flat" cmpd="sng" algn="ctr">
              <a:solidFill>
                <a:sysClr val="windowText" lastClr="000000"/>
              </a:solidFill>
              <a:prstDash val="solid"/>
            </a:ln>
            <a:effectLst/>
          </p:spPr>
        </p:cxnSp>
        <p:cxnSp>
          <p:nvCxnSpPr>
            <p:cNvPr id="122" name="Straight Connector 121"/>
            <p:cNvCxnSpPr>
              <a:stCxn id="185" idx="0"/>
              <a:endCxn id="119" idx="0"/>
            </p:cNvCxnSpPr>
            <p:nvPr/>
          </p:nvCxnSpPr>
          <p:spPr>
            <a:xfrm>
              <a:off x="5263665" y="4195342"/>
              <a:ext cx="0" cy="578333"/>
            </a:xfrm>
            <a:prstGeom prst="line">
              <a:avLst/>
            </a:prstGeom>
            <a:noFill/>
            <a:ln w="31750" cap="flat" cmpd="sng" algn="ctr">
              <a:solidFill>
                <a:sysClr val="windowText" lastClr="000000"/>
              </a:solidFill>
              <a:prstDash val="solid"/>
            </a:ln>
            <a:effectLst/>
          </p:spPr>
        </p:cxnSp>
        <p:sp>
          <p:nvSpPr>
            <p:cNvPr id="123" name="Rounded Rectangle 122"/>
            <p:cNvSpPr/>
            <p:nvPr/>
          </p:nvSpPr>
          <p:spPr>
            <a:xfrm>
              <a:off x="1665323" y="2746031"/>
              <a:ext cx="304799" cy="2026606"/>
            </a:xfrm>
            <a:prstGeom prst="roundRect">
              <a:avLst/>
            </a:prstGeom>
            <a:noFill/>
            <a:ln w="25400" cap="flat" cmpd="sng" algn="ctr">
              <a:solidFill>
                <a:sysClr val="windowText" lastClr="000000"/>
              </a:solidFill>
              <a:prstDash val="solid"/>
            </a:ln>
            <a:effectLst/>
          </p:spPr>
          <p:txBody>
            <a:bodyPr rtlCol="0" anchor="ctr">
              <a:spAutoFit/>
            </a:bodyPr>
            <a:lstStyle/>
            <a:p>
              <a:pPr algn="ctr" defTabSz="685983" fontAlgn="auto">
                <a:spcBef>
                  <a:spcPts val="0"/>
                </a:spcBef>
                <a:spcAft>
                  <a:spcPts val="0"/>
                </a:spcAft>
                <a:defRPr/>
              </a:pPr>
              <a:r>
                <a:rPr lang="en-US" sz="1200" kern="0" cap="small" dirty="0">
                  <a:solidFill>
                    <a:prstClr val="black"/>
                  </a:solidFill>
                  <a:latin typeface="EucrosiaUPC" pitchFamily="18" charset="-34"/>
                  <a:ea typeface="+mn-ea"/>
                  <a:cs typeface="EucrosiaUPC" pitchFamily="18" charset="-34"/>
                </a:rPr>
                <a:t>Column</a:t>
              </a:r>
            </a:p>
            <a:p>
              <a:pPr algn="ctr" defTabSz="685983" fontAlgn="auto">
                <a:spcBef>
                  <a:spcPts val="0"/>
                </a:spcBef>
                <a:spcAft>
                  <a:spcPts val="0"/>
                </a:spcAft>
                <a:defRPr/>
              </a:pPr>
              <a:r>
                <a:rPr lang="en-US" sz="1200" kern="0" cap="small" dirty="0">
                  <a:solidFill>
                    <a:prstClr val="black"/>
                  </a:solidFill>
                  <a:latin typeface="EucrosiaUPC" pitchFamily="18" charset="-34"/>
                  <a:ea typeface="+mn-ea"/>
                  <a:cs typeface="EucrosiaUPC" pitchFamily="18" charset="-34"/>
                </a:rPr>
                <a:t>1</a:t>
              </a:r>
            </a:p>
          </p:txBody>
        </p:sp>
        <p:sp>
          <p:nvSpPr>
            <p:cNvPr id="124" name="Rounded Rectangle 123"/>
            <p:cNvSpPr/>
            <p:nvPr/>
          </p:nvSpPr>
          <p:spPr>
            <a:xfrm>
              <a:off x="3225430" y="2243773"/>
              <a:ext cx="1828800" cy="538609"/>
            </a:xfrm>
            <a:prstGeom prst="roundRect">
              <a:avLst/>
            </a:prstGeom>
            <a:noFill/>
            <a:ln w="25400" cap="flat" cmpd="sng" algn="ctr">
              <a:solidFill>
                <a:sysClr val="windowText" lastClr="000000"/>
              </a:solidFill>
              <a:prstDash val="solid"/>
            </a:ln>
            <a:effectLst/>
          </p:spPr>
          <p:txBody>
            <a:bodyPr rtlCol="0" anchor="ctr">
              <a:spAutoFit/>
            </a:bodyPr>
            <a:lstStyle/>
            <a:p>
              <a:pPr algn="ctr" defTabSz="685983" fontAlgn="auto">
                <a:spcBef>
                  <a:spcPts val="0"/>
                </a:spcBef>
                <a:spcAft>
                  <a:spcPts val="0"/>
                </a:spcAft>
                <a:defRPr/>
              </a:pPr>
              <a:r>
                <a:rPr lang="en-US" sz="1350" kern="0" cap="small" dirty="0">
                  <a:solidFill>
                    <a:prstClr val="black"/>
                  </a:solidFill>
                  <a:latin typeface="EucrosiaUPC" pitchFamily="18" charset="-34"/>
                  <a:ea typeface="+mn-ea"/>
                  <a:cs typeface="EucrosiaUPC" pitchFamily="18" charset="-34"/>
                </a:rPr>
                <a:t>IMER</a:t>
              </a:r>
            </a:p>
          </p:txBody>
        </p:sp>
        <p:cxnSp>
          <p:nvCxnSpPr>
            <p:cNvPr id="125" name="Elbow Connector 124"/>
            <p:cNvCxnSpPr>
              <a:stCxn id="118" idx="1"/>
              <a:endCxn id="194" idx="2"/>
            </p:cNvCxnSpPr>
            <p:nvPr/>
          </p:nvCxnSpPr>
          <p:spPr>
            <a:xfrm rot="10800000">
              <a:off x="3342418" y="1923059"/>
              <a:ext cx="2269590" cy="310174"/>
            </a:xfrm>
            <a:prstGeom prst="bentConnector3">
              <a:avLst>
                <a:gd name="adj1" fmla="val 50000"/>
              </a:avLst>
            </a:prstGeom>
            <a:noFill/>
            <a:ln w="31750" cap="flat" cmpd="sng" algn="ctr">
              <a:solidFill>
                <a:sysClr val="windowText" lastClr="000000"/>
              </a:solidFill>
              <a:prstDash val="solid"/>
            </a:ln>
            <a:effectLst/>
          </p:spPr>
        </p:cxnSp>
        <p:cxnSp>
          <p:nvCxnSpPr>
            <p:cNvPr id="126" name="Elbow Connector 125"/>
            <p:cNvCxnSpPr>
              <a:stCxn id="124" idx="1"/>
              <a:endCxn id="197" idx="4"/>
            </p:cNvCxnSpPr>
            <p:nvPr/>
          </p:nvCxnSpPr>
          <p:spPr>
            <a:xfrm rot="10800000">
              <a:off x="2837614" y="1803317"/>
              <a:ext cx="387816" cy="709760"/>
            </a:xfrm>
            <a:prstGeom prst="bentConnector2">
              <a:avLst/>
            </a:prstGeom>
            <a:noFill/>
            <a:ln w="31750" cap="flat" cmpd="sng" algn="ctr">
              <a:solidFill>
                <a:sysClr val="windowText" lastClr="000000"/>
              </a:solidFill>
              <a:prstDash val="solid"/>
            </a:ln>
            <a:effectLst/>
          </p:spPr>
        </p:cxnSp>
        <p:cxnSp>
          <p:nvCxnSpPr>
            <p:cNvPr id="127" name="Elbow Connector 126"/>
            <p:cNvCxnSpPr>
              <a:stCxn id="184" idx="0"/>
              <a:endCxn id="124" idx="3"/>
            </p:cNvCxnSpPr>
            <p:nvPr/>
          </p:nvCxnSpPr>
          <p:spPr>
            <a:xfrm rot="16200000" flipV="1">
              <a:off x="4883874" y="2683433"/>
              <a:ext cx="550150" cy="209437"/>
            </a:xfrm>
            <a:prstGeom prst="bentConnector2">
              <a:avLst/>
            </a:prstGeom>
            <a:noFill/>
            <a:ln w="31750" cap="flat" cmpd="sng" algn="ctr">
              <a:solidFill>
                <a:sysClr val="windowText" lastClr="000000"/>
              </a:solidFill>
              <a:prstDash val="solid"/>
            </a:ln>
            <a:effectLst/>
          </p:spPr>
        </p:cxnSp>
        <p:cxnSp>
          <p:nvCxnSpPr>
            <p:cNvPr id="128" name="Elbow Connector 127"/>
            <p:cNvCxnSpPr>
              <a:stCxn id="186" idx="0"/>
              <a:endCxn id="181" idx="0"/>
            </p:cNvCxnSpPr>
            <p:nvPr/>
          </p:nvCxnSpPr>
          <p:spPr>
            <a:xfrm rot="10800000">
              <a:off x="3239024" y="3063229"/>
              <a:ext cx="1458585" cy="566057"/>
            </a:xfrm>
            <a:prstGeom prst="bentConnector4">
              <a:avLst>
                <a:gd name="adj1" fmla="val 46268"/>
                <a:gd name="adj2" fmla="val 140385"/>
              </a:avLst>
            </a:prstGeom>
            <a:noFill/>
            <a:ln w="31750" cap="flat" cmpd="sng" algn="ctr">
              <a:solidFill>
                <a:sysClr val="windowText" lastClr="000000"/>
              </a:solidFill>
              <a:prstDash val="solid"/>
            </a:ln>
            <a:effectLst/>
          </p:spPr>
        </p:cxnSp>
        <p:cxnSp>
          <p:nvCxnSpPr>
            <p:cNvPr id="129" name="Straight Connector 128"/>
            <p:cNvCxnSpPr>
              <a:stCxn id="182" idx="0"/>
              <a:endCxn id="120" idx="0"/>
            </p:cNvCxnSpPr>
            <p:nvPr/>
          </p:nvCxnSpPr>
          <p:spPr>
            <a:xfrm flipH="1">
              <a:off x="3233562" y="4195342"/>
              <a:ext cx="5461" cy="578332"/>
            </a:xfrm>
            <a:prstGeom prst="line">
              <a:avLst/>
            </a:prstGeom>
            <a:noFill/>
            <a:ln w="31750" cap="flat" cmpd="sng" algn="ctr">
              <a:solidFill>
                <a:sysClr val="windowText" lastClr="000000"/>
              </a:solidFill>
              <a:prstDash val="solid"/>
            </a:ln>
            <a:effectLst/>
          </p:spPr>
        </p:cxnSp>
        <p:cxnSp>
          <p:nvCxnSpPr>
            <p:cNvPr id="130" name="Elbow Connector 129"/>
            <p:cNvCxnSpPr>
              <a:stCxn id="150" idx="1"/>
              <a:endCxn id="123" idx="2"/>
            </p:cNvCxnSpPr>
            <p:nvPr/>
          </p:nvCxnSpPr>
          <p:spPr>
            <a:xfrm flipV="1">
              <a:off x="1682259" y="4772638"/>
              <a:ext cx="135465" cy="444701"/>
            </a:xfrm>
            <a:prstGeom prst="bentConnector2">
              <a:avLst/>
            </a:prstGeom>
            <a:noFill/>
            <a:ln w="31750" cap="flat" cmpd="sng" algn="ctr">
              <a:solidFill>
                <a:sysClr val="windowText" lastClr="000000"/>
              </a:solidFill>
              <a:prstDash val="solid"/>
            </a:ln>
            <a:effectLst/>
          </p:spPr>
        </p:cxnSp>
        <p:grpSp>
          <p:nvGrpSpPr>
            <p:cNvPr id="131" name="Group 130"/>
            <p:cNvGrpSpPr/>
            <p:nvPr/>
          </p:nvGrpSpPr>
          <p:grpSpPr>
            <a:xfrm>
              <a:off x="3848486" y="4134572"/>
              <a:ext cx="723900" cy="567055"/>
              <a:chOff x="1676400" y="1428750"/>
              <a:chExt cx="2286000" cy="1790700"/>
            </a:xfrm>
          </p:grpSpPr>
          <p:sp>
            <p:nvSpPr>
              <p:cNvPr id="139" name="Rounded Rectangle 138"/>
              <p:cNvSpPr/>
              <p:nvPr/>
            </p:nvSpPr>
            <p:spPr>
              <a:xfrm>
                <a:off x="2514600" y="1428750"/>
                <a:ext cx="609600" cy="476250"/>
              </a:xfrm>
              <a:prstGeom prst="roundRect">
                <a:avLst>
                  <a:gd name="adj" fmla="val 33444"/>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nvGrpSpPr>
              <p:cNvPr id="140" name="Group 139"/>
              <p:cNvGrpSpPr/>
              <p:nvPr/>
            </p:nvGrpSpPr>
            <p:grpSpPr>
              <a:xfrm>
                <a:off x="1676400" y="1771650"/>
                <a:ext cx="2286000" cy="1447800"/>
                <a:chOff x="1676400" y="1771650"/>
                <a:chExt cx="2286000" cy="1447800"/>
              </a:xfrm>
            </p:grpSpPr>
            <p:sp>
              <p:nvSpPr>
                <p:cNvPr id="141" name="Trapezoid 140"/>
                <p:cNvSpPr/>
                <p:nvPr/>
              </p:nvSpPr>
              <p:spPr>
                <a:xfrm rot="10800000">
                  <a:off x="1676400" y="1771650"/>
                  <a:ext cx="2286000" cy="1447800"/>
                </a:xfrm>
                <a:prstGeom prst="trapezoid">
                  <a:avLst>
                    <a:gd name="adj" fmla="val 14576"/>
                  </a:avLst>
                </a:prstGeom>
                <a:solidFill>
                  <a:sysClr val="window" lastClr="FFFFFF"/>
                </a:solid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42" name="Oval 141"/>
                <p:cNvSpPr/>
                <p:nvPr/>
              </p:nvSpPr>
              <p:spPr>
                <a:xfrm>
                  <a:off x="2209799" y="1885950"/>
                  <a:ext cx="1219201" cy="1219201"/>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r>
                    <a:rPr lang="en-US" sz="1350" kern="0" dirty="0">
                      <a:solidFill>
                        <a:prstClr val="black"/>
                      </a:solidFill>
                      <a:latin typeface="Arial"/>
                      <a:ea typeface="+mn-ea"/>
                      <a:cs typeface="+mn-cs"/>
                    </a:rPr>
                    <a:t>W</a:t>
                  </a:r>
                </a:p>
              </p:txBody>
            </p:sp>
          </p:grpSp>
        </p:grpSp>
        <p:cxnSp>
          <p:nvCxnSpPr>
            <p:cNvPr id="132" name="Straight Connector 131"/>
            <p:cNvCxnSpPr>
              <a:stCxn id="178" idx="6"/>
              <a:endCxn id="139" idx="0"/>
            </p:cNvCxnSpPr>
            <p:nvPr/>
          </p:nvCxnSpPr>
          <p:spPr>
            <a:xfrm>
              <a:off x="3689399" y="3494958"/>
              <a:ext cx="521037" cy="639614"/>
            </a:xfrm>
            <a:prstGeom prst="line">
              <a:avLst/>
            </a:prstGeom>
            <a:noFill/>
            <a:ln w="31750" cap="flat" cmpd="sng" algn="ctr">
              <a:solidFill>
                <a:sysClr val="windowText" lastClr="000000"/>
              </a:solidFill>
              <a:prstDash val="solid"/>
            </a:ln>
            <a:effectLst/>
          </p:spPr>
        </p:cxnSp>
        <p:cxnSp>
          <p:nvCxnSpPr>
            <p:cNvPr id="133" name="Straight Connector 132"/>
            <p:cNvCxnSpPr>
              <a:stCxn id="198" idx="0"/>
              <a:endCxn id="135" idx="0"/>
            </p:cNvCxnSpPr>
            <p:nvPr/>
          </p:nvCxnSpPr>
          <p:spPr>
            <a:xfrm>
              <a:off x="3723781" y="1182831"/>
              <a:ext cx="1362955" cy="95742"/>
            </a:xfrm>
            <a:prstGeom prst="line">
              <a:avLst/>
            </a:prstGeom>
            <a:noFill/>
            <a:ln w="31750" cap="flat" cmpd="sng" algn="ctr">
              <a:solidFill>
                <a:sysClr val="windowText" lastClr="000000"/>
              </a:solidFill>
              <a:prstDash val="solid"/>
            </a:ln>
            <a:effectLst/>
          </p:spPr>
        </p:cxnSp>
        <p:grpSp>
          <p:nvGrpSpPr>
            <p:cNvPr id="134" name="Group 133"/>
            <p:cNvGrpSpPr/>
            <p:nvPr/>
          </p:nvGrpSpPr>
          <p:grpSpPr>
            <a:xfrm>
              <a:off x="4724786" y="1278573"/>
              <a:ext cx="723900" cy="567055"/>
              <a:chOff x="1676400" y="1428750"/>
              <a:chExt cx="2286000" cy="1790700"/>
            </a:xfrm>
          </p:grpSpPr>
          <p:sp>
            <p:nvSpPr>
              <p:cNvPr id="135" name="Rounded Rectangle 134"/>
              <p:cNvSpPr/>
              <p:nvPr/>
            </p:nvSpPr>
            <p:spPr>
              <a:xfrm>
                <a:off x="2514600" y="1428750"/>
                <a:ext cx="609600" cy="476250"/>
              </a:xfrm>
              <a:prstGeom prst="roundRect">
                <a:avLst>
                  <a:gd name="adj" fmla="val 33444"/>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grpSp>
            <p:nvGrpSpPr>
              <p:cNvPr id="136" name="Group 135"/>
              <p:cNvGrpSpPr/>
              <p:nvPr/>
            </p:nvGrpSpPr>
            <p:grpSpPr>
              <a:xfrm>
                <a:off x="1676400" y="1771650"/>
                <a:ext cx="2286000" cy="1447800"/>
                <a:chOff x="1676400" y="1771650"/>
                <a:chExt cx="2286000" cy="1447800"/>
              </a:xfrm>
            </p:grpSpPr>
            <p:sp>
              <p:nvSpPr>
                <p:cNvPr id="137" name="Trapezoid 136"/>
                <p:cNvSpPr/>
                <p:nvPr/>
              </p:nvSpPr>
              <p:spPr>
                <a:xfrm rot="10800000">
                  <a:off x="1676400" y="1771650"/>
                  <a:ext cx="2286000" cy="1447800"/>
                </a:xfrm>
                <a:prstGeom prst="trapezoid">
                  <a:avLst>
                    <a:gd name="adj" fmla="val 14576"/>
                  </a:avLst>
                </a:prstGeom>
                <a:solidFill>
                  <a:sysClr val="window" lastClr="FFFFFF"/>
                </a:solid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endParaRPr lang="en-US" sz="1350" kern="0">
                    <a:solidFill>
                      <a:prstClr val="white"/>
                    </a:solidFill>
                    <a:latin typeface="Arial"/>
                    <a:ea typeface="+mn-ea"/>
                    <a:cs typeface="+mn-cs"/>
                  </a:endParaRPr>
                </a:p>
              </p:txBody>
            </p:sp>
            <p:sp>
              <p:nvSpPr>
                <p:cNvPr id="138" name="Oval 137"/>
                <p:cNvSpPr/>
                <p:nvPr/>
              </p:nvSpPr>
              <p:spPr>
                <a:xfrm>
                  <a:off x="2209799" y="1885950"/>
                  <a:ext cx="1219201" cy="1219201"/>
                </a:xfrm>
                <a:prstGeom prst="ellipse">
                  <a:avLst/>
                </a:prstGeom>
                <a:noFill/>
                <a:ln w="25400" cap="flat" cmpd="sng" algn="ctr">
                  <a:solidFill>
                    <a:sysClr val="windowText" lastClr="000000"/>
                  </a:solidFill>
                  <a:prstDash val="solid"/>
                </a:ln>
                <a:effectLst/>
              </p:spPr>
              <p:txBody>
                <a:bodyPr rtlCol="0" anchor="ctr"/>
                <a:lstStyle/>
                <a:p>
                  <a:pPr algn="ctr" defTabSz="685983" fontAlgn="auto">
                    <a:spcBef>
                      <a:spcPts val="0"/>
                    </a:spcBef>
                    <a:spcAft>
                      <a:spcPts val="0"/>
                    </a:spcAft>
                    <a:defRPr/>
                  </a:pPr>
                  <a:r>
                    <a:rPr lang="en-US" sz="1350" kern="0" dirty="0">
                      <a:solidFill>
                        <a:prstClr val="black"/>
                      </a:solidFill>
                      <a:latin typeface="Arial"/>
                      <a:ea typeface="+mn-ea"/>
                      <a:cs typeface="+mn-cs"/>
                    </a:rPr>
                    <a:t>W</a:t>
                  </a:r>
                </a:p>
              </p:txBody>
            </p:sp>
          </p:grpSp>
        </p:grpSp>
      </p:grpSp>
      <p:pic>
        <p:nvPicPr>
          <p:cNvPr id="217" name="Picture 9" descr="http://planetorbitrap.com/data/fe/image/Velos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70" y="4331101"/>
            <a:ext cx="1034699" cy="1354516"/>
          </a:xfrm>
          <a:prstGeom prst="rect">
            <a:avLst/>
          </a:prstGeom>
          <a:noFill/>
          <a:extLst>
            <a:ext uri="{909E8E84-426E-40DD-AFC4-6F175D3DCCD1}">
              <a14:hiddenFill xmlns:a14="http://schemas.microsoft.com/office/drawing/2010/main">
                <a:solidFill>
                  <a:srgbClr val="FFFFFF"/>
                </a:solidFill>
              </a14:hiddenFill>
            </a:ext>
          </a:extLst>
        </p:spPr>
      </p:pic>
      <p:cxnSp>
        <p:nvCxnSpPr>
          <p:cNvPr id="233" name="Straight Arrow Connector 232"/>
          <p:cNvCxnSpPr/>
          <p:nvPr/>
        </p:nvCxnSpPr>
        <p:spPr>
          <a:xfrm>
            <a:off x="3381846" y="1706830"/>
            <a:ext cx="0" cy="304983"/>
          </a:xfrm>
          <a:prstGeom prst="straightConnector1">
            <a:avLst/>
          </a:prstGeom>
          <a:ln w="50800">
            <a:solidFill>
              <a:srgbClr val="FF0000"/>
            </a:solidFill>
            <a:tailEnd type="stealth" w="lg" len="med"/>
          </a:ln>
          <a:effectLst/>
        </p:spPr>
        <p:style>
          <a:lnRef idx="2">
            <a:schemeClr val="accent1"/>
          </a:lnRef>
          <a:fillRef idx="0">
            <a:schemeClr val="accent1"/>
          </a:fillRef>
          <a:effectRef idx="1">
            <a:schemeClr val="accent1"/>
          </a:effectRef>
          <a:fontRef idx="minor">
            <a:schemeClr val="tx1"/>
          </a:fontRef>
        </p:style>
      </p:cxnSp>
      <p:pic>
        <p:nvPicPr>
          <p:cNvPr id="240" name="Picture 10" descr="Image result for microcentrifuge tube pel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88" y="2357637"/>
            <a:ext cx="777481" cy="1304587"/>
          </a:xfrm>
          <a:prstGeom prst="rect">
            <a:avLst/>
          </a:prstGeom>
          <a:noFill/>
          <a:extLst>
            <a:ext uri="{909E8E84-426E-40DD-AFC4-6F175D3DCCD1}">
              <a14:hiddenFill xmlns:a14="http://schemas.microsoft.com/office/drawing/2010/main">
                <a:solidFill>
                  <a:srgbClr val="FFFFFF"/>
                </a:solidFill>
              </a14:hiddenFill>
            </a:ext>
          </a:extLst>
        </p:spPr>
      </p:pic>
      <p:sp>
        <p:nvSpPr>
          <p:cNvPr id="241" name="TextBox 240"/>
          <p:cNvSpPr txBox="1"/>
          <p:nvPr/>
        </p:nvSpPr>
        <p:spPr>
          <a:xfrm>
            <a:off x="386683" y="1784131"/>
            <a:ext cx="514484" cy="461665"/>
          </a:xfrm>
          <a:prstGeom prst="rect">
            <a:avLst/>
          </a:prstGeom>
          <a:noFill/>
        </p:spPr>
        <p:txBody>
          <a:bodyPr wrap="square" rtlCol="0">
            <a:spAutoFit/>
          </a:bodyPr>
          <a:lstStyle/>
          <a:p>
            <a:pPr defTabSz="685983"/>
            <a:r>
              <a:rPr lang="en-US" sz="1200" b="1" dirty="0">
                <a:solidFill>
                  <a:srgbClr val="FF0000"/>
                </a:solidFill>
                <a:latin typeface="Arial"/>
              </a:rPr>
              <a:t>Urea</a:t>
            </a:r>
          </a:p>
        </p:txBody>
      </p:sp>
      <p:sp>
        <p:nvSpPr>
          <p:cNvPr id="242" name="TextBox 241"/>
          <p:cNvSpPr txBox="1"/>
          <p:nvPr/>
        </p:nvSpPr>
        <p:spPr>
          <a:xfrm>
            <a:off x="1372321" y="1799179"/>
            <a:ext cx="514484" cy="276999"/>
          </a:xfrm>
          <a:prstGeom prst="rect">
            <a:avLst/>
          </a:prstGeom>
          <a:noFill/>
        </p:spPr>
        <p:txBody>
          <a:bodyPr wrap="square" rtlCol="0">
            <a:spAutoFit/>
          </a:bodyPr>
          <a:lstStyle/>
          <a:p>
            <a:pPr defTabSz="685983"/>
            <a:r>
              <a:rPr lang="en-US" sz="1200" b="1" dirty="0">
                <a:solidFill>
                  <a:srgbClr val="0CAC04"/>
                </a:solidFill>
                <a:latin typeface="Arial"/>
              </a:rPr>
              <a:t>IAA</a:t>
            </a:r>
          </a:p>
        </p:txBody>
      </p:sp>
      <p:pic>
        <p:nvPicPr>
          <p:cNvPr id="243" name="Picture 12" descr="Image result for curved arr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953604">
            <a:off x="745989" y="1671795"/>
            <a:ext cx="563490" cy="904102"/>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16" descr="Image result for curved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307982" y="2034683"/>
            <a:ext cx="247506" cy="434425"/>
          </a:xfrm>
          <a:prstGeom prst="rect">
            <a:avLst/>
          </a:prstGeom>
          <a:noFill/>
          <a:extLst>
            <a:ext uri="{909E8E84-426E-40DD-AFC4-6F175D3DCCD1}">
              <a14:hiddenFill xmlns:a14="http://schemas.microsoft.com/office/drawing/2010/main">
                <a:solidFill>
                  <a:srgbClr val="FFFFFF"/>
                </a:solidFill>
              </a14:hiddenFill>
            </a:ext>
          </a:extLst>
        </p:spPr>
      </p:pic>
      <p:sp>
        <p:nvSpPr>
          <p:cNvPr id="245" name="TextBox 244"/>
          <p:cNvSpPr txBox="1"/>
          <p:nvPr/>
        </p:nvSpPr>
        <p:spPr>
          <a:xfrm>
            <a:off x="721192" y="1621349"/>
            <a:ext cx="514484" cy="276999"/>
          </a:xfrm>
          <a:prstGeom prst="rect">
            <a:avLst/>
          </a:prstGeom>
          <a:noFill/>
        </p:spPr>
        <p:txBody>
          <a:bodyPr wrap="square" rtlCol="0">
            <a:spAutoFit/>
          </a:bodyPr>
          <a:lstStyle/>
          <a:p>
            <a:pPr defTabSz="685983"/>
            <a:r>
              <a:rPr lang="en-US" sz="1200" b="1" dirty="0">
                <a:solidFill>
                  <a:srgbClr val="FF0000"/>
                </a:solidFill>
                <a:latin typeface="Arial"/>
              </a:rPr>
              <a:t>DTT</a:t>
            </a:r>
          </a:p>
        </p:txBody>
      </p:sp>
      <p:pic>
        <p:nvPicPr>
          <p:cNvPr id="255" name="Picture 2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814220" y="2340836"/>
            <a:ext cx="3565424" cy="2674068"/>
          </a:xfrm>
          <a:prstGeom prst="rect">
            <a:avLst/>
          </a:prstGeom>
        </p:spPr>
      </p:pic>
      <p:sp>
        <p:nvSpPr>
          <p:cNvPr id="256" name="TextBox 255">
            <a:extLst>
              <a:ext uri="{FF2B5EF4-FFF2-40B4-BE49-F238E27FC236}">
                <a16:creationId xmlns:a16="http://schemas.microsoft.com/office/drawing/2014/main" id="{B1E43E82-2852-44F1-98E3-259CC3DF4284}"/>
              </a:ext>
            </a:extLst>
          </p:cNvPr>
          <p:cNvSpPr txBox="1"/>
          <p:nvPr/>
        </p:nvSpPr>
        <p:spPr>
          <a:xfrm flipH="1">
            <a:off x="1354811" y="5673237"/>
            <a:ext cx="3841645" cy="276999"/>
          </a:xfrm>
          <a:prstGeom prst="rect">
            <a:avLst/>
          </a:prstGeom>
          <a:noFill/>
        </p:spPr>
        <p:txBody>
          <a:bodyPr wrap="square" rtlCol="0">
            <a:spAutoFit/>
          </a:bodyPr>
          <a:lstStyle/>
          <a:p>
            <a:pPr defTabSz="342991"/>
            <a:r>
              <a:rPr lang="en-US" sz="1200" dirty="0">
                <a:solidFill>
                  <a:srgbClr val="000000"/>
                </a:solidFill>
                <a:latin typeface="Arial" panose="020B0604020202020204" pitchFamily="34" charset="0"/>
                <a:cs typeface="Arial" panose="020B0604020202020204" pitchFamily="34" charset="0"/>
              </a:rPr>
              <a:t>Huang et al. </a:t>
            </a:r>
            <a:r>
              <a:rPr lang="en-US" sz="1200" i="1" dirty="0">
                <a:solidFill>
                  <a:srgbClr val="000000"/>
                </a:solidFill>
                <a:latin typeface="Arial" panose="020B0604020202020204" pitchFamily="34" charset="0"/>
                <a:cs typeface="Arial" panose="020B0604020202020204" pitchFamily="34" charset="0"/>
              </a:rPr>
              <a:t>Endocrinology 157, 1307-1314 (2016).</a:t>
            </a:r>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946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Nanoscale Sample Processing</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24474" y="3696008"/>
            <a:ext cx="2335751" cy="1605154"/>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31571" y="1787846"/>
            <a:ext cx="2303008" cy="178408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b="4584"/>
          <a:stretch/>
        </p:blipFill>
        <p:spPr>
          <a:xfrm>
            <a:off x="190270" y="1787121"/>
            <a:ext cx="2578128" cy="3817774"/>
          </a:xfrm>
          <a:prstGeom prst="rect">
            <a:avLst/>
          </a:prstGeom>
        </p:spPr>
      </p:pic>
      <p:sp>
        <p:nvSpPr>
          <p:cNvPr id="9" name="Text Box 2"/>
          <p:cNvSpPr txBox="1"/>
          <p:nvPr/>
        </p:nvSpPr>
        <p:spPr>
          <a:xfrm>
            <a:off x="5551033" y="4698043"/>
            <a:ext cx="3437504" cy="990670"/>
          </a:xfrm>
          <a:prstGeom prst="rect">
            <a:avLst/>
          </a:prstGeom>
          <a:solidFill>
            <a:schemeClr val="lt1"/>
          </a:solidFill>
          <a:ln w="6350">
            <a:noFill/>
          </a:ln>
        </p:spPr>
        <p:txBody>
          <a:bodyPr rot="0" spcFirstLastPara="0" vert="horz" wrap="square" lIns="68750" tIns="34375" rIns="68750" bIns="34375" numCol="1" spcCol="0" rtlCol="0" fromWordArt="0" anchor="t" anchorCtr="0" forceAA="0" compatLnSpc="1">
            <a:prstTxWarp prst="textNoShape">
              <a:avLst/>
            </a:prstTxWarp>
            <a:noAutofit/>
          </a:bodyPr>
          <a:lstStyle/>
          <a:p>
            <a:pPr>
              <a:lnSpc>
                <a:spcPct val="115000"/>
              </a:lnSpc>
              <a:spcBef>
                <a:spcPts val="0"/>
              </a:spcBef>
              <a:spcAft>
                <a:spcPts val="752"/>
              </a:spcAft>
            </a:pPr>
            <a:r>
              <a:rPr lang="en-US" sz="1203" b="1" dirty="0">
                <a:latin typeface="Calibri" charset="0"/>
                <a:ea typeface="Calibri" charset="0"/>
                <a:cs typeface="Times New Roman" charset="0"/>
              </a:rPr>
              <a:t>Proteome coverage achieved for ~10 HeLa cells using </a:t>
            </a:r>
            <a:r>
              <a:rPr lang="en-US" sz="1203" b="1" dirty="0" err="1">
                <a:latin typeface="Calibri" charset="0"/>
                <a:ea typeface="Calibri" charset="0"/>
                <a:cs typeface="Times New Roman" charset="0"/>
              </a:rPr>
              <a:t>nanoPOTS</a:t>
            </a:r>
            <a:r>
              <a:rPr lang="en-US" sz="1203" b="1" dirty="0">
                <a:latin typeface="Calibri" charset="0"/>
                <a:ea typeface="Calibri" charset="0"/>
                <a:cs typeface="Times New Roman" charset="0"/>
              </a:rPr>
              <a:t> is shown in red. Previously reported proteome coverage for small populations of mammalian cells is shown in blue.</a:t>
            </a:r>
            <a:endParaRPr lang="en-US" sz="1504" dirty="0">
              <a:latin typeface="Calibri" charset="0"/>
              <a:ea typeface="Calibri" charset="0"/>
              <a:cs typeface="Times New Roman" charset="0"/>
            </a:endParaRPr>
          </a:p>
        </p:txBody>
      </p:sp>
      <p:pic>
        <p:nvPicPr>
          <p:cNvPr id="3" name="Picture 2">
            <a:extLst>
              <a:ext uri="{FF2B5EF4-FFF2-40B4-BE49-F238E27FC236}">
                <a16:creationId xmlns:a16="http://schemas.microsoft.com/office/drawing/2014/main" id="{91E087EE-58CF-4092-99E2-3C1A1B547E37}"/>
              </a:ext>
            </a:extLst>
          </p:cNvPr>
          <p:cNvPicPr>
            <a:picLocks noChangeAspect="1"/>
          </p:cNvPicPr>
          <p:nvPr/>
        </p:nvPicPr>
        <p:blipFill>
          <a:blip r:embed="rId5"/>
          <a:stretch>
            <a:fillRect/>
          </a:stretch>
        </p:blipFill>
        <p:spPr>
          <a:xfrm>
            <a:off x="5374085" y="2340457"/>
            <a:ext cx="3468691" cy="2357586"/>
          </a:xfrm>
          <a:prstGeom prst="rect">
            <a:avLst/>
          </a:prstGeom>
        </p:spPr>
      </p:pic>
      <p:sp>
        <p:nvSpPr>
          <p:cNvPr id="17" name="TextBox 16">
            <a:extLst>
              <a:ext uri="{FF2B5EF4-FFF2-40B4-BE49-F238E27FC236}">
                <a16:creationId xmlns:a16="http://schemas.microsoft.com/office/drawing/2014/main" id="{22C3FFA7-4A65-4E94-8DD8-0B601DE656D9}"/>
              </a:ext>
            </a:extLst>
          </p:cNvPr>
          <p:cNvSpPr txBox="1"/>
          <p:nvPr/>
        </p:nvSpPr>
        <p:spPr>
          <a:xfrm>
            <a:off x="6462628" y="1999681"/>
            <a:ext cx="1659429" cy="369332"/>
          </a:xfrm>
          <a:prstGeom prst="rect">
            <a:avLst/>
          </a:prstGeom>
          <a:noFill/>
        </p:spPr>
        <p:txBody>
          <a:bodyPr wrap="none" rtlCol="0">
            <a:spAutoFit/>
          </a:bodyPr>
          <a:lstStyle/>
          <a:p>
            <a:r>
              <a:rPr lang="en-US" dirty="0"/>
              <a:t>Benchmarking</a:t>
            </a:r>
          </a:p>
        </p:txBody>
      </p:sp>
    </p:spTree>
    <p:extLst>
      <p:ext uri="{BB962C8B-B14F-4D97-AF65-F5344CB8AC3E}">
        <p14:creationId xmlns:p14="http://schemas.microsoft.com/office/powerpoint/2010/main" val="3807013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17" y="249194"/>
            <a:ext cx="8204200" cy="457200"/>
          </a:xfrm>
        </p:spPr>
        <p:txBody>
          <a:bodyPr anchor="ctr"/>
          <a:lstStyle/>
          <a:p>
            <a:r>
              <a:rPr lang="en-US" sz="2800" dirty="0"/>
              <a:t>Integrating Discovery and Verification</a:t>
            </a:r>
          </a:p>
        </p:txBody>
      </p:sp>
      <p:sp>
        <p:nvSpPr>
          <p:cNvPr id="19" name="Rounded Rectangle 18"/>
          <p:cNvSpPr/>
          <p:nvPr/>
        </p:nvSpPr>
        <p:spPr>
          <a:xfrm>
            <a:off x="2046362" y="1551690"/>
            <a:ext cx="2027902" cy="73187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Protein abundances</a:t>
            </a:r>
          </a:p>
        </p:txBody>
      </p:sp>
      <p:sp>
        <p:nvSpPr>
          <p:cNvPr id="20" name="Rounded Rectangle 19"/>
          <p:cNvSpPr/>
          <p:nvPr/>
        </p:nvSpPr>
        <p:spPr>
          <a:xfrm>
            <a:off x="4012421" y="3345543"/>
            <a:ext cx="1714500" cy="79011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Protein activities</a:t>
            </a:r>
          </a:p>
        </p:txBody>
      </p:sp>
      <p:sp>
        <p:nvSpPr>
          <p:cNvPr id="21" name="Rounded Rectangle 20"/>
          <p:cNvSpPr/>
          <p:nvPr/>
        </p:nvSpPr>
        <p:spPr>
          <a:xfrm>
            <a:off x="209810" y="3170528"/>
            <a:ext cx="2022442" cy="965125"/>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Multiple types of </a:t>
            </a:r>
            <a:r>
              <a:rPr lang="en-US" sz="2000" b="1" kern="0" dirty="0">
                <a:solidFill>
                  <a:prstClr val="black"/>
                </a:solidFill>
                <a:latin typeface="Arial"/>
              </a:rPr>
              <a:t>PTMs</a:t>
            </a:r>
            <a:endParaRPr kumimoji="0" lang="en-US" sz="2000" b="1" i="0" u="none" strike="noStrike" kern="0" cap="none" spc="0" normalizeH="0" baseline="0" noProof="0" dirty="0">
              <a:ln>
                <a:noFill/>
              </a:ln>
              <a:solidFill>
                <a:prstClr val="black"/>
              </a:solidFill>
              <a:effectLst/>
              <a:uLnTx/>
              <a:uFillTx/>
              <a:latin typeface="Arial"/>
              <a:ea typeface="+mn-ea"/>
              <a:cs typeface="+mn-cs"/>
            </a:endParaRPr>
          </a:p>
        </p:txBody>
      </p:sp>
      <p:cxnSp>
        <p:nvCxnSpPr>
          <p:cNvPr id="22" name="Straight Arrow Connector 21"/>
          <p:cNvCxnSpPr/>
          <p:nvPr/>
        </p:nvCxnSpPr>
        <p:spPr>
          <a:xfrm>
            <a:off x="3060313" y="2286549"/>
            <a:ext cx="914400" cy="1295400"/>
          </a:xfrm>
          <a:prstGeom prst="straightConnector1">
            <a:avLst/>
          </a:prstGeom>
          <a:noFill/>
          <a:ln w="38100" cap="flat" cmpd="sng" algn="ctr">
            <a:solidFill>
              <a:srgbClr val="F79646"/>
            </a:solidFill>
            <a:prstDash val="solid"/>
            <a:headEnd type="arrow"/>
            <a:tailEnd type="arrow"/>
          </a:ln>
          <a:effectLst>
            <a:outerShdw blurRad="40000" dist="23000" dir="5400000" rotWithShape="0">
              <a:srgbClr val="000000">
                <a:alpha val="35000"/>
              </a:srgbClr>
            </a:outerShdw>
          </a:effectLst>
        </p:spPr>
      </p:cxnSp>
      <p:cxnSp>
        <p:nvCxnSpPr>
          <p:cNvPr id="23" name="Straight Arrow Connector 22"/>
          <p:cNvCxnSpPr/>
          <p:nvPr/>
        </p:nvCxnSpPr>
        <p:spPr>
          <a:xfrm>
            <a:off x="2298313" y="3598784"/>
            <a:ext cx="1600200" cy="0"/>
          </a:xfrm>
          <a:prstGeom prst="straightConnector1">
            <a:avLst/>
          </a:prstGeom>
          <a:noFill/>
          <a:ln w="38100" cap="flat" cmpd="sng" algn="ctr">
            <a:solidFill>
              <a:srgbClr val="F79646"/>
            </a:solidFill>
            <a:prstDash val="solid"/>
            <a:headEnd type="arrow"/>
            <a:tailEnd type="arrow"/>
          </a:ln>
          <a:effectLst>
            <a:outerShdw blurRad="40000" dist="23000" dir="5400000" rotWithShape="0">
              <a:srgbClr val="000000">
                <a:alpha val="35000"/>
              </a:srgbClr>
            </a:outerShdw>
          </a:effectLst>
        </p:spPr>
      </p:cxnSp>
      <p:cxnSp>
        <p:nvCxnSpPr>
          <p:cNvPr id="24" name="Straight Arrow Connector 23"/>
          <p:cNvCxnSpPr/>
          <p:nvPr/>
        </p:nvCxnSpPr>
        <p:spPr>
          <a:xfrm flipH="1">
            <a:off x="2269960" y="2286549"/>
            <a:ext cx="762000" cy="1295400"/>
          </a:xfrm>
          <a:prstGeom prst="straightConnector1">
            <a:avLst/>
          </a:prstGeom>
          <a:noFill/>
          <a:ln w="38100" cap="flat" cmpd="sng" algn="ctr">
            <a:solidFill>
              <a:srgbClr val="F79646"/>
            </a:solidFill>
            <a:prstDash val="solid"/>
            <a:headEnd type="arrow"/>
            <a:tailEnd type="arrow"/>
          </a:ln>
          <a:effectLst>
            <a:outerShdw blurRad="40000" dist="23000" dir="5400000" rotWithShape="0">
              <a:srgbClr val="000000">
                <a:alpha val="35000"/>
              </a:srgbClr>
            </a:outerShdw>
          </a:effectLst>
        </p:spPr>
      </p:cxnSp>
      <p:sp>
        <p:nvSpPr>
          <p:cNvPr id="25" name="Rounded Rectangle 24"/>
          <p:cNvSpPr/>
          <p:nvPr/>
        </p:nvSpPr>
        <p:spPr>
          <a:xfrm>
            <a:off x="5871462" y="1390420"/>
            <a:ext cx="2789938" cy="1047979"/>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Broad Quantification for Discovery</a:t>
            </a:r>
          </a:p>
        </p:txBody>
      </p:sp>
      <p:sp>
        <p:nvSpPr>
          <p:cNvPr id="26" name="Rounded Rectangle 25"/>
          <p:cNvSpPr/>
          <p:nvPr/>
        </p:nvSpPr>
        <p:spPr>
          <a:xfrm>
            <a:off x="5942195" y="3101125"/>
            <a:ext cx="2648472" cy="1360810"/>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Targeted  quantification</a:t>
            </a:r>
          </a:p>
          <a:p>
            <a:pPr marL="0" marR="0" lvl="0" indent="0" algn="ctr" defTabSz="914400" eaLnBrk="1" fontAlgn="base" latinLnBrk="0" hangingPunct="1">
              <a:lnSpc>
                <a:spcPct val="100000"/>
              </a:lnSpc>
              <a:spcBef>
                <a:spcPct val="0"/>
              </a:spcBef>
              <a:spcAft>
                <a:spcPct val="0"/>
              </a:spcAft>
              <a:buClrTx/>
              <a:buSzTx/>
              <a:buFontTx/>
              <a:buNone/>
              <a:tabLst/>
              <a:defRPr/>
            </a:pPr>
            <a:r>
              <a:rPr lang="en-US" sz="2000" b="1" kern="0" noProof="0" dirty="0">
                <a:solidFill>
                  <a:prstClr val="black"/>
                </a:solidFill>
                <a:latin typeface="Arial"/>
                <a:ea typeface="+mn-ea"/>
                <a:cs typeface="+mn-cs"/>
              </a:rPr>
              <a:t>for experimental Verification</a:t>
            </a:r>
            <a:endParaRPr kumimoji="0" lang="en-US" sz="2000" b="1" i="0" u="none" strike="noStrike" kern="0" cap="none" spc="0" normalizeH="0" baseline="0" noProof="0" dirty="0">
              <a:ln>
                <a:noFill/>
              </a:ln>
              <a:solidFill>
                <a:prstClr val="black"/>
              </a:solidFill>
              <a:effectLst/>
              <a:uLnTx/>
              <a:uFillTx/>
              <a:latin typeface="Arial"/>
              <a:ea typeface="+mn-ea"/>
              <a:cs typeface="+mn-cs"/>
            </a:endParaRPr>
          </a:p>
        </p:txBody>
      </p:sp>
      <p:sp>
        <p:nvSpPr>
          <p:cNvPr id="27" name="Down Arrow 26"/>
          <p:cNvSpPr/>
          <p:nvPr/>
        </p:nvSpPr>
        <p:spPr>
          <a:xfrm>
            <a:off x="3054161" y="3941649"/>
            <a:ext cx="301658" cy="490194"/>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8" name="TextBox 27"/>
          <p:cNvSpPr txBox="1"/>
          <p:nvPr/>
        </p:nvSpPr>
        <p:spPr>
          <a:xfrm>
            <a:off x="895810" y="5030806"/>
            <a:ext cx="1362219" cy="1477328"/>
          </a:xfrm>
          <a:prstGeom prst="rect">
            <a:avLst/>
          </a:prstGeom>
          <a:noFill/>
        </p:spPr>
        <p:txBody>
          <a:bodyPr wrap="square" rtlCol="0">
            <a:spAutoFit/>
          </a:bodyPr>
          <a:lstStyle/>
          <a:p>
            <a:r>
              <a:rPr lang="en-US" b="1" dirty="0">
                <a:solidFill>
                  <a:prstClr val="black"/>
                </a:solidFill>
                <a:latin typeface="Arial"/>
              </a:rPr>
              <a:t>PTM crosstalk and pathways/networks </a:t>
            </a:r>
          </a:p>
        </p:txBody>
      </p:sp>
      <p:pic>
        <p:nvPicPr>
          <p:cNvPr id="29" name="Picture 28" descr="mosea_network_z8_v18.pdf"/>
          <p:cNvPicPr>
            <a:picLocks noChangeAspect="1"/>
          </p:cNvPicPr>
          <p:nvPr/>
        </p:nvPicPr>
        <p:blipFill rotWithShape="1">
          <a:blip r:embed="rId2">
            <a:extLst>
              <a:ext uri="{28A0092B-C50C-407E-A947-70E740481C1C}">
                <a14:useLocalDpi xmlns:a14="http://schemas.microsoft.com/office/drawing/2010/main" val="0"/>
              </a:ext>
            </a:extLst>
          </a:blip>
          <a:srcRect l="23127" t="8796" r="23191" b="47418"/>
          <a:stretch/>
        </p:blipFill>
        <p:spPr>
          <a:xfrm>
            <a:off x="2298313" y="4431843"/>
            <a:ext cx="2133366" cy="2251895"/>
          </a:xfrm>
          <a:prstGeom prst="rect">
            <a:avLst/>
          </a:prstGeom>
          <a:ln>
            <a:noFill/>
          </a:ln>
        </p:spPr>
      </p:pic>
      <p:sp>
        <p:nvSpPr>
          <p:cNvPr id="5" name="TextBox 4"/>
          <p:cNvSpPr txBox="1"/>
          <p:nvPr/>
        </p:nvSpPr>
        <p:spPr>
          <a:xfrm>
            <a:off x="4682068" y="4936067"/>
            <a:ext cx="4334932" cy="1323439"/>
          </a:xfrm>
          <a:prstGeom prst="rect">
            <a:avLst/>
          </a:prstGeom>
          <a:noFill/>
        </p:spPr>
        <p:txBody>
          <a:bodyPr wrap="square" rtlCol="0">
            <a:spAutoFit/>
          </a:bodyPr>
          <a:lstStyle/>
          <a:p>
            <a:pPr marL="285750" indent="-285750">
              <a:buClr>
                <a:srgbClr val="C07611"/>
              </a:buClr>
              <a:buFont typeface="Wingdings" charset="2"/>
              <a:buChar char="Ø"/>
            </a:pPr>
            <a:r>
              <a:rPr lang="en-US" sz="2000" dirty="0"/>
              <a:t>Global proteomics is </a:t>
            </a:r>
            <a:r>
              <a:rPr lang="en-US" sz="2000" i="1" dirty="0"/>
              <a:t>hypothesis generating</a:t>
            </a:r>
          </a:p>
          <a:p>
            <a:pPr marL="285750" indent="-285750">
              <a:buClr>
                <a:srgbClr val="C07611"/>
              </a:buClr>
              <a:buFont typeface="Wingdings" charset="2"/>
              <a:buChar char="Ø"/>
            </a:pPr>
            <a:r>
              <a:rPr lang="en-US" sz="2000" dirty="0"/>
              <a:t>Targeted proteomics is </a:t>
            </a:r>
            <a:r>
              <a:rPr lang="en-US" sz="2000" i="1" dirty="0"/>
              <a:t>hypothesis testing</a:t>
            </a:r>
            <a:endParaRPr lang="en-US" sz="2000" dirty="0"/>
          </a:p>
        </p:txBody>
      </p:sp>
    </p:spTree>
    <p:extLst>
      <p:ext uri="{BB962C8B-B14F-4D97-AF65-F5344CB8AC3E}">
        <p14:creationId xmlns:p14="http://schemas.microsoft.com/office/powerpoint/2010/main" val="2380777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he Plasma Proteome Anderson and Anderson as printed corr1-12.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999" y="1524002"/>
            <a:ext cx="7485535" cy="4571998"/>
          </a:xfrm>
          <a:prstGeom prst="rect">
            <a:avLst/>
          </a:prstGeom>
          <a:ln w="12700">
            <a:solidFill>
              <a:schemeClr val="tx1"/>
            </a:solidFill>
          </a:ln>
        </p:spPr>
      </p:pic>
      <p:sp>
        <p:nvSpPr>
          <p:cNvPr id="2" name="Title 1"/>
          <p:cNvSpPr>
            <a:spLocks noGrp="1"/>
          </p:cNvSpPr>
          <p:nvPr>
            <p:ph type="title"/>
          </p:nvPr>
        </p:nvSpPr>
        <p:spPr>
          <a:xfrm>
            <a:off x="474663" y="260074"/>
            <a:ext cx="8204200" cy="457200"/>
          </a:xfrm>
        </p:spPr>
        <p:txBody>
          <a:bodyPr anchor="ctr">
            <a:normAutofit/>
          </a:bodyPr>
          <a:lstStyle/>
          <a:p>
            <a:r>
              <a:rPr lang="en-US" sz="2800" dirty="0">
                <a:latin typeface="Calibri" panose="020F0502020204030204" pitchFamily="34" charset="0"/>
                <a:cs typeface="Calibri" panose="020F0502020204030204" pitchFamily="34" charset="0"/>
              </a:rPr>
              <a:t>The Sensitivity Problem in Biomarker Discovery</a:t>
            </a:r>
            <a:endParaRPr lang="en-US" sz="2400" dirty="0">
              <a:latin typeface="Calibri" panose="020F0502020204030204" pitchFamily="34" charset="0"/>
              <a:cs typeface="Calibri" panose="020F0502020204030204" pitchFamily="34" charset="0"/>
            </a:endParaRPr>
          </a:p>
        </p:txBody>
      </p:sp>
      <p:cxnSp>
        <p:nvCxnSpPr>
          <p:cNvPr id="12" name="Straight Arrow Connector 11"/>
          <p:cNvCxnSpPr/>
          <p:nvPr/>
        </p:nvCxnSpPr>
        <p:spPr>
          <a:xfrm flipV="1">
            <a:off x="6172200" y="5941119"/>
            <a:ext cx="3360" cy="324214"/>
          </a:xfrm>
          <a:prstGeom prst="straightConnector1">
            <a:avLst/>
          </a:prstGeom>
          <a:noFill/>
          <a:ln w="38100" cap="flat" cmpd="sng" algn="ctr">
            <a:solidFill>
              <a:srgbClr val="FF0000"/>
            </a:solidFill>
            <a:prstDash val="solid"/>
            <a:tailEnd type="arrow"/>
          </a:ln>
          <a:effectLst>
            <a:outerShdw blurRad="40000" dist="20000" dir="5400000" rotWithShape="0">
              <a:srgbClr val="000000">
                <a:alpha val="38000"/>
              </a:srgbClr>
            </a:outerShdw>
          </a:effectLst>
        </p:spPr>
      </p:cxnSp>
      <p:sp>
        <p:nvSpPr>
          <p:cNvPr id="15" name="TextBox 14"/>
          <p:cNvSpPr txBox="1"/>
          <p:nvPr/>
        </p:nvSpPr>
        <p:spPr>
          <a:xfrm>
            <a:off x="76200" y="6477000"/>
            <a:ext cx="4800600" cy="307777"/>
          </a:xfrm>
          <a:prstGeom prst="rect">
            <a:avLst/>
          </a:prstGeom>
          <a:noFill/>
        </p:spPr>
        <p:txBody>
          <a:bodyPr wrap="square" rtlCol="0">
            <a:spAutoFit/>
          </a:bodyPr>
          <a:lstStyle/>
          <a:p>
            <a:r>
              <a:rPr lang="en-US" sz="1400" b="1" dirty="0">
                <a:solidFill>
                  <a:prstClr val="black"/>
                </a:solidFill>
                <a:cs typeface="Times New Roman" pitchFamily="18" charset="0"/>
              </a:rPr>
              <a:t>Anderson et al., </a:t>
            </a:r>
            <a:r>
              <a:rPr lang="en-US" sz="1400" b="1" i="1" dirty="0" err="1">
                <a:solidFill>
                  <a:prstClr val="black"/>
                </a:solidFill>
                <a:cs typeface="Times New Roman" pitchFamily="18" charset="0"/>
              </a:rPr>
              <a:t>Mol</a:t>
            </a:r>
            <a:r>
              <a:rPr lang="en-US" sz="1400" b="1" i="1" dirty="0">
                <a:solidFill>
                  <a:prstClr val="black"/>
                </a:solidFill>
                <a:cs typeface="Times New Roman" pitchFamily="18" charset="0"/>
              </a:rPr>
              <a:t> Cell Proteomics, </a:t>
            </a:r>
            <a:r>
              <a:rPr lang="en-US" sz="1400" b="1" dirty="0">
                <a:solidFill>
                  <a:prstClr val="black"/>
                </a:solidFill>
                <a:cs typeface="Times New Roman" pitchFamily="18" charset="0"/>
              </a:rPr>
              <a:t>2002 </a:t>
            </a:r>
          </a:p>
        </p:txBody>
      </p:sp>
      <p:sp>
        <p:nvSpPr>
          <p:cNvPr id="11" name="TextBox 10"/>
          <p:cNvSpPr txBox="1"/>
          <p:nvPr/>
        </p:nvSpPr>
        <p:spPr>
          <a:xfrm>
            <a:off x="5906326" y="6310869"/>
            <a:ext cx="553741" cy="369332"/>
          </a:xfrm>
          <a:prstGeom prst="rect">
            <a:avLst/>
          </a:prstGeom>
          <a:noFill/>
          <a:ln>
            <a:solidFill>
              <a:srgbClr val="008000"/>
            </a:solidFill>
          </a:ln>
        </p:spPr>
        <p:txBody>
          <a:bodyPr wrap="none" rtlCol="0">
            <a:spAutoFit/>
          </a:bodyPr>
          <a:lstStyle/>
          <a:p>
            <a:r>
              <a:rPr lang="en-US" b="1" dirty="0">
                <a:solidFill>
                  <a:srgbClr val="FF0000"/>
                </a:solidFill>
                <a:latin typeface="Calibri"/>
              </a:rPr>
              <a:t>PSA</a:t>
            </a:r>
            <a:endParaRPr lang="en-US" b="1" dirty="0">
              <a:solidFill>
                <a:srgbClr val="008000"/>
              </a:solidFill>
              <a:latin typeface="Calibri"/>
            </a:endParaRPr>
          </a:p>
        </p:txBody>
      </p:sp>
      <p:sp>
        <p:nvSpPr>
          <p:cNvPr id="3" name="Frame 2">
            <a:extLst>
              <a:ext uri="{FF2B5EF4-FFF2-40B4-BE49-F238E27FC236}">
                <a16:creationId xmlns:a16="http://schemas.microsoft.com/office/drawing/2014/main" id="{6E620041-7558-2D41-AD80-6A1AEBABF18F}"/>
              </a:ext>
            </a:extLst>
          </p:cNvPr>
          <p:cNvSpPr/>
          <p:nvPr/>
        </p:nvSpPr>
        <p:spPr>
          <a:xfrm>
            <a:off x="4778477" y="3234813"/>
            <a:ext cx="894736" cy="575188"/>
          </a:xfrm>
          <a:prstGeom prst="frame">
            <a:avLst/>
          </a:prstGeom>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a:extLst>
              <a:ext uri="{FF2B5EF4-FFF2-40B4-BE49-F238E27FC236}">
                <a16:creationId xmlns:a16="http://schemas.microsoft.com/office/drawing/2014/main" id="{0C67B0A9-1885-4D44-9854-1804EB6D017F}"/>
              </a:ext>
            </a:extLst>
          </p:cNvPr>
          <p:cNvSpPr/>
          <p:nvPr/>
        </p:nvSpPr>
        <p:spPr>
          <a:xfrm>
            <a:off x="5672302" y="3737276"/>
            <a:ext cx="894736" cy="575188"/>
          </a:xfrm>
          <a:prstGeom prst="frame">
            <a:avLst/>
          </a:prstGeom>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B6B03B8C-66C9-474A-9E9A-513D2276EA62}"/>
              </a:ext>
            </a:extLst>
          </p:cNvPr>
          <p:cNvSpPr/>
          <p:nvPr/>
        </p:nvSpPr>
        <p:spPr>
          <a:xfrm>
            <a:off x="6460067" y="4215370"/>
            <a:ext cx="697817" cy="435288"/>
          </a:xfrm>
          <a:prstGeom prst="frame">
            <a:avLst/>
          </a:prstGeom>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783B0E0E-D057-AD4C-A422-FB19BF086996}"/>
              </a:ext>
            </a:extLst>
          </p:cNvPr>
          <p:cNvSpPr txBox="1"/>
          <p:nvPr/>
        </p:nvSpPr>
        <p:spPr>
          <a:xfrm>
            <a:off x="2733367" y="3353130"/>
            <a:ext cx="2045110" cy="338554"/>
          </a:xfrm>
          <a:prstGeom prst="rect">
            <a:avLst/>
          </a:prstGeom>
          <a:noFill/>
        </p:spPr>
        <p:txBody>
          <a:bodyPr wrap="square" rtlCol="0">
            <a:spAutoFit/>
          </a:bodyPr>
          <a:lstStyle/>
          <a:p>
            <a:r>
              <a:rPr lang="en-US" sz="1600" b="1" dirty="0">
                <a:solidFill>
                  <a:schemeClr val="accent5">
                    <a:lumMod val="50000"/>
                  </a:schemeClr>
                </a:solidFill>
              </a:rPr>
              <a:t>Global LC-MS/MS</a:t>
            </a:r>
          </a:p>
        </p:txBody>
      </p:sp>
      <p:sp>
        <p:nvSpPr>
          <p:cNvPr id="20" name="TextBox 19">
            <a:extLst>
              <a:ext uri="{FF2B5EF4-FFF2-40B4-BE49-F238E27FC236}">
                <a16:creationId xmlns:a16="http://schemas.microsoft.com/office/drawing/2014/main" id="{821A3C73-3A05-CA4C-8D21-0171EBD3B7AA}"/>
              </a:ext>
            </a:extLst>
          </p:cNvPr>
          <p:cNvSpPr txBox="1"/>
          <p:nvPr/>
        </p:nvSpPr>
        <p:spPr>
          <a:xfrm>
            <a:off x="4559984" y="3918897"/>
            <a:ext cx="990964" cy="338554"/>
          </a:xfrm>
          <a:prstGeom prst="rect">
            <a:avLst/>
          </a:prstGeom>
          <a:noFill/>
        </p:spPr>
        <p:txBody>
          <a:bodyPr wrap="square" rtlCol="0">
            <a:spAutoFit/>
          </a:bodyPr>
          <a:lstStyle/>
          <a:p>
            <a:pPr algn="r"/>
            <a:r>
              <a:rPr lang="en-US" sz="1600" b="1" dirty="0">
                <a:solidFill>
                  <a:schemeClr val="accent5">
                    <a:lumMod val="50000"/>
                  </a:schemeClr>
                </a:solidFill>
              </a:rPr>
              <a:t>SRM</a:t>
            </a:r>
          </a:p>
        </p:txBody>
      </p:sp>
      <p:sp>
        <p:nvSpPr>
          <p:cNvPr id="21" name="TextBox 20">
            <a:extLst>
              <a:ext uri="{FF2B5EF4-FFF2-40B4-BE49-F238E27FC236}">
                <a16:creationId xmlns:a16="http://schemas.microsoft.com/office/drawing/2014/main" id="{9BC4EDB1-B2C8-604A-A155-B18F0B1F860C}"/>
              </a:ext>
            </a:extLst>
          </p:cNvPr>
          <p:cNvSpPr txBox="1"/>
          <p:nvPr/>
        </p:nvSpPr>
        <p:spPr>
          <a:xfrm>
            <a:off x="4347862" y="4366347"/>
            <a:ext cx="2045110" cy="338554"/>
          </a:xfrm>
          <a:prstGeom prst="rect">
            <a:avLst/>
          </a:prstGeom>
          <a:noFill/>
        </p:spPr>
        <p:txBody>
          <a:bodyPr wrap="square" rtlCol="0">
            <a:spAutoFit/>
          </a:bodyPr>
          <a:lstStyle/>
          <a:p>
            <a:pPr algn="r"/>
            <a:r>
              <a:rPr lang="en-US" sz="1600" b="1" dirty="0">
                <a:solidFill>
                  <a:schemeClr val="accent5">
                    <a:lumMod val="50000"/>
                  </a:schemeClr>
                </a:solidFill>
              </a:rPr>
              <a:t>advanced SRM</a:t>
            </a:r>
          </a:p>
        </p:txBody>
      </p:sp>
    </p:spTree>
    <p:extLst>
      <p:ext uri="{BB962C8B-B14F-4D97-AF65-F5344CB8AC3E}">
        <p14:creationId xmlns:p14="http://schemas.microsoft.com/office/powerpoint/2010/main" val="361834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up)">
                                      <p:cBhvr>
                                        <p:cTn id="18" dur="500"/>
                                        <p:tgtEl>
                                          <p:spTgt spid="16"/>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ppt_y</p:attrName>
                                        </p:attrNameLst>
                                      </p:cBhvr>
                                      <p:tavLst>
                                        <p:tav tm="0">
                                          <p:val>
                                            <p:strVal val="#ppt_y+#ppt_h*1.125000"/>
                                          </p:val>
                                        </p:tav>
                                        <p:tav tm="100000">
                                          <p:val>
                                            <p:strVal val="#ppt_y"/>
                                          </p:val>
                                        </p:tav>
                                      </p:tavLst>
                                    </p:anim>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9" grpId="0" animBg="1"/>
      <p:bldP spid="4"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353422" y="250654"/>
            <a:ext cx="8204200" cy="457200"/>
          </a:xfrm>
        </p:spPr>
        <p:txBody>
          <a:bodyPr anchor="ctr"/>
          <a:lstStyle/>
          <a:p>
            <a:r>
              <a:rPr lang="en-US" altLang="zh-CN" sz="2800" b="1" dirty="0">
                <a:latin typeface="Calibri" pitchFamily="34" charset="0"/>
                <a:ea typeface="ＭＳ Ｐゴシック" pitchFamily="34" charset="-128"/>
                <a:cs typeface="Calibri" pitchFamily="34" charset="0"/>
              </a:rPr>
              <a:t>Targeted MS Assays are Specific and Sensitive </a:t>
            </a:r>
          </a:p>
        </p:txBody>
      </p:sp>
      <p:sp>
        <p:nvSpPr>
          <p:cNvPr id="20" name="Text Box 104"/>
          <p:cNvSpPr txBox="1">
            <a:spLocks noChangeArrowheads="1"/>
          </p:cNvSpPr>
          <p:nvPr/>
        </p:nvSpPr>
        <p:spPr bwMode="auto">
          <a:xfrm>
            <a:off x="8095092" y="3157908"/>
            <a:ext cx="768305" cy="1200329"/>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50800" dist="38100" dir="2700000" algn="tl" rotWithShape="0">
              <a:prstClr val="black">
                <a:alpha val="40000"/>
              </a:prstClr>
            </a:outerShdw>
          </a:effec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defRPr/>
            </a:pPr>
            <a:r>
              <a:rPr lang="en-US" sz="1200" b="1" kern="0" dirty="0">
                <a:solidFill>
                  <a:prstClr val="black"/>
                </a:solidFill>
                <a:latin typeface="Calibri" panose="020F0502020204030204" pitchFamily="34" charset="0"/>
                <a:ea typeface="ＭＳ Ｐゴシック" pitchFamily="34" charset="-128"/>
                <a:cs typeface="+mn-cs"/>
              </a:rPr>
              <a:t>Using 10-200 µL of blood plasma or serum</a:t>
            </a:r>
          </a:p>
        </p:txBody>
      </p:sp>
      <p:grpSp>
        <p:nvGrpSpPr>
          <p:cNvPr id="5" name="Group 4"/>
          <p:cNvGrpSpPr/>
          <p:nvPr/>
        </p:nvGrpSpPr>
        <p:grpSpPr>
          <a:xfrm>
            <a:off x="324894" y="5571569"/>
            <a:ext cx="4213226" cy="920062"/>
            <a:chOff x="324894" y="5732434"/>
            <a:chExt cx="4213226" cy="920062"/>
          </a:xfrm>
        </p:grpSpPr>
        <p:sp>
          <p:nvSpPr>
            <p:cNvPr id="26" name="TextBox 5"/>
            <p:cNvSpPr txBox="1">
              <a:spLocks noChangeArrowheads="1"/>
            </p:cNvSpPr>
            <p:nvPr/>
          </p:nvSpPr>
          <p:spPr bwMode="auto">
            <a:xfrm>
              <a:off x="324894" y="6006165"/>
              <a:ext cx="421322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ea typeface="ＭＳ Ｐゴシック" pitchFamily="34" charset="-128"/>
                </a:defRPr>
              </a:lvl1pPr>
              <a:lvl2pPr marL="742950" indent="-285750" eaLnBrk="0" hangingPunct="0">
                <a:defRPr b="1">
                  <a:solidFill>
                    <a:schemeClr val="tx1"/>
                  </a:solidFill>
                  <a:latin typeface="Arial" charset="0"/>
                  <a:ea typeface="ＭＳ Ｐゴシック" pitchFamily="34" charset="-128"/>
                </a:defRPr>
              </a:lvl2pPr>
              <a:lvl3pPr marL="1143000" indent="-228600" eaLnBrk="0" hangingPunct="0">
                <a:defRPr b="1">
                  <a:solidFill>
                    <a:schemeClr val="tx1"/>
                  </a:solidFill>
                  <a:latin typeface="Arial" charset="0"/>
                  <a:ea typeface="ＭＳ Ｐゴシック" pitchFamily="34" charset="-128"/>
                </a:defRPr>
              </a:lvl3pPr>
              <a:lvl4pPr marL="1600200" indent="-228600" eaLnBrk="0" hangingPunct="0">
                <a:defRPr b="1">
                  <a:solidFill>
                    <a:schemeClr val="tx1"/>
                  </a:solidFill>
                  <a:latin typeface="Arial" charset="0"/>
                  <a:ea typeface="ＭＳ Ｐゴシック" pitchFamily="34" charset="-128"/>
                </a:defRPr>
              </a:lvl4pPr>
              <a:lvl5pPr marL="2057400" indent="-228600" eaLnBrk="0" hangingPunct="0">
                <a:defRPr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charset="0"/>
                  <a:ea typeface="ＭＳ Ｐゴシック" pitchFamily="34" charset="-128"/>
                </a:defRPr>
              </a:lvl9pPr>
            </a:lstStyle>
            <a:p>
              <a:pPr eaLnBrk="1" hangingPunct="1">
                <a:defRPr/>
              </a:pPr>
              <a:r>
                <a:rPr lang="en-US" altLang="zh-CN" sz="1200" b="0" kern="0" baseline="30000" dirty="0">
                  <a:solidFill>
                    <a:prstClr val="black"/>
                  </a:solidFill>
                  <a:latin typeface="Calibri Light" panose="020F0302020204030204" pitchFamily="34" charset="0"/>
                  <a:cs typeface="+mn-cs"/>
                </a:rPr>
                <a:t>1</a:t>
              </a:r>
              <a:r>
                <a:rPr lang="en-US" altLang="zh-CN" sz="1200" b="0" kern="0" dirty="0">
                  <a:solidFill>
                    <a:prstClr val="black"/>
                  </a:solidFill>
                  <a:latin typeface="Calibri Light" panose="020F0302020204030204" pitchFamily="34" charset="0"/>
                  <a:cs typeface="+mn-cs"/>
                </a:rPr>
                <a:t>Anderson et al., </a:t>
              </a:r>
              <a:r>
                <a:rPr lang="en-US" altLang="zh-CN" sz="1200" b="0" kern="0" dirty="0" err="1">
                  <a:solidFill>
                    <a:prstClr val="black"/>
                  </a:solidFill>
                  <a:latin typeface="Calibri Light" panose="020F0302020204030204" pitchFamily="34" charset="0"/>
                  <a:cs typeface="+mn-cs"/>
                </a:rPr>
                <a:t>Mol</a:t>
              </a:r>
              <a:r>
                <a:rPr lang="en-US" altLang="zh-CN" sz="1200" b="0" kern="0" dirty="0">
                  <a:solidFill>
                    <a:prstClr val="black"/>
                  </a:solidFill>
                  <a:latin typeface="Calibri Light" panose="020F0302020204030204" pitchFamily="34" charset="0"/>
                  <a:cs typeface="+mn-cs"/>
                </a:rPr>
                <a:t> Cell Proteomics. 2006, 5, 573-588</a:t>
              </a:r>
            </a:p>
            <a:p>
              <a:pPr eaLnBrk="1" hangingPunct="1">
                <a:defRPr/>
              </a:pPr>
              <a:r>
                <a:rPr lang="en-US" sz="1200" b="0" kern="0" baseline="30000" dirty="0">
                  <a:solidFill>
                    <a:prstClr val="black"/>
                  </a:solidFill>
                  <a:latin typeface="Calibri Light" panose="020F0302020204030204" pitchFamily="34" charset="0"/>
                  <a:cs typeface="+mn-cs"/>
                </a:rPr>
                <a:t>2</a:t>
              </a:r>
              <a:r>
                <a:rPr lang="en-US" sz="1200" b="0" kern="0" dirty="0">
                  <a:solidFill>
                    <a:prstClr val="black"/>
                  </a:solidFill>
                  <a:latin typeface="Calibri Light" panose="020F0302020204030204" pitchFamily="34" charset="0"/>
                  <a:cs typeface="+mn-cs"/>
                </a:rPr>
                <a:t>Keshishian et al., </a:t>
              </a:r>
              <a:r>
                <a:rPr lang="en-US" sz="1200" b="0" kern="0" dirty="0" err="1">
                  <a:solidFill>
                    <a:prstClr val="black"/>
                  </a:solidFill>
                  <a:latin typeface="Calibri Light" panose="020F0302020204030204" pitchFamily="34" charset="0"/>
                  <a:cs typeface="+mn-cs"/>
                </a:rPr>
                <a:t>Mol</a:t>
              </a:r>
              <a:r>
                <a:rPr lang="en-US" sz="1200" b="0" kern="0" dirty="0">
                  <a:solidFill>
                    <a:prstClr val="black"/>
                  </a:solidFill>
                  <a:latin typeface="Calibri Light" panose="020F0302020204030204" pitchFamily="34" charset="0"/>
                  <a:cs typeface="+mn-cs"/>
                </a:rPr>
                <a:t> Cell Proteomics. 2007, 6, 2212-2229</a:t>
              </a:r>
            </a:p>
            <a:p>
              <a:pPr eaLnBrk="1" hangingPunct="1">
                <a:defRPr/>
              </a:pPr>
              <a:r>
                <a:rPr lang="en-US" sz="1200" b="0" kern="0" baseline="30000" dirty="0">
                  <a:solidFill>
                    <a:prstClr val="black"/>
                  </a:solidFill>
                  <a:latin typeface="Calibri Light" panose="020F0302020204030204" pitchFamily="34" charset="0"/>
                  <a:cs typeface="+mn-cs"/>
                </a:rPr>
                <a:t>3</a:t>
              </a:r>
              <a:r>
                <a:rPr lang="en-US" sz="1200" b="0" kern="0" dirty="0">
                  <a:solidFill>
                    <a:prstClr val="black"/>
                  </a:solidFill>
                  <a:latin typeface="Calibri Light" panose="020F0302020204030204" pitchFamily="34" charset="0"/>
                  <a:cs typeface="+mn-cs"/>
                </a:rPr>
                <a:t>Whiteaker et al.,</a:t>
              </a:r>
              <a:r>
                <a:rPr lang="en-US" sz="1200" b="0" kern="0" dirty="0">
                  <a:solidFill>
                    <a:srgbClr val="000000"/>
                  </a:solidFill>
                  <a:latin typeface="Calibri Light" panose="020F0302020204030204" pitchFamily="34" charset="0"/>
                  <a:cs typeface="+mn-cs"/>
                </a:rPr>
                <a:t> </a:t>
              </a:r>
              <a:r>
                <a:rPr lang="en-US" sz="1200" b="0" kern="0" dirty="0" err="1">
                  <a:solidFill>
                    <a:srgbClr val="000000"/>
                  </a:solidFill>
                  <a:latin typeface="Calibri Light" panose="020F0302020204030204" pitchFamily="34" charset="0"/>
                  <a:cs typeface="+mn-cs"/>
                </a:rPr>
                <a:t>Mol</a:t>
              </a:r>
              <a:r>
                <a:rPr lang="en-US" sz="1200" b="0" kern="0" dirty="0">
                  <a:solidFill>
                    <a:srgbClr val="000000"/>
                  </a:solidFill>
                  <a:latin typeface="Calibri Light" panose="020F0302020204030204" pitchFamily="34" charset="0"/>
                  <a:cs typeface="+mn-cs"/>
                </a:rPr>
                <a:t> Cell Proteomics. 2012, 11, M111.015347</a:t>
              </a:r>
            </a:p>
          </p:txBody>
        </p:sp>
        <p:sp>
          <p:nvSpPr>
            <p:cNvPr id="37" name="TextBox 3156"/>
            <p:cNvSpPr txBox="1">
              <a:spLocks noChangeArrowheads="1"/>
            </p:cNvSpPr>
            <p:nvPr/>
          </p:nvSpPr>
          <p:spPr bwMode="auto">
            <a:xfrm>
              <a:off x="324894" y="5732434"/>
              <a:ext cx="15584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pitchFamily="34" charset="-128"/>
                </a:defRPr>
              </a:lvl1pPr>
              <a:lvl2pPr marL="742950" indent="-285750" eaLnBrk="0" hangingPunct="0">
                <a:defRPr b="1">
                  <a:solidFill>
                    <a:schemeClr val="tx1"/>
                  </a:solidFill>
                  <a:latin typeface="Arial" charset="0"/>
                  <a:ea typeface="ＭＳ Ｐゴシック" pitchFamily="34" charset="-128"/>
                </a:defRPr>
              </a:lvl2pPr>
              <a:lvl3pPr marL="1143000" indent="-228600" eaLnBrk="0" hangingPunct="0">
                <a:defRPr b="1">
                  <a:solidFill>
                    <a:schemeClr val="tx1"/>
                  </a:solidFill>
                  <a:latin typeface="Arial" charset="0"/>
                  <a:ea typeface="ＭＳ Ｐゴシック" pitchFamily="34" charset="-128"/>
                </a:defRPr>
              </a:lvl3pPr>
              <a:lvl4pPr marL="1600200" indent="-228600" eaLnBrk="0" hangingPunct="0">
                <a:defRPr b="1">
                  <a:solidFill>
                    <a:schemeClr val="tx1"/>
                  </a:solidFill>
                  <a:latin typeface="Arial" charset="0"/>
                  <a:ea typeface="ＭＳ Ｐゴシック" pitchFamily="34" charset="-128"/>
                </a:defRPr>
              </a:lvl4pPr>
              <a:lvl5pPr marL="2057400" indent="-228600" eaLnBrk="0" hangingPunct="0">
                <a:defRPr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600" u="sng" kern="0" dirty="0">
                  <a:solidFill>
                    <a:srgbClr val="0A14E6"/>
                  </a:solidFill>
                  <a:latin typeface="Calibri" panose="020F0502020204030204" pitchFamily="34" charset="0"/>
                  <a:cs typeface="+mn-cs"/>
                </a:rPr>
                <a:t>Other platforms</a:t>
              </a:r>
              <a:endParaRPr kumimoji="0" lang="en-US" altLang="zh-CN" sz="1600" b="1" i="0" u="sng" strike="noStrike" kern="0" cap="none" spc="0" normalizeH="0" baseline="30000" noProof="0" dirty="0">
                <a:ln>
                  <a:noFill/>
                </a:ln>
                <a:solidFill>
                  <a:srgbClr val="0A14E6"/>
                </a:solidFill>
                <a:effectLst/>
                <a:uLnTx/>
                <a:uFillTx/>
                <a:latin typeface="Calibri" panose="020F0502020204030204" pitchFamily="34" charset="0"/>
                <a:cs typeface="+mn-cs"/>
              </a:endParaRPr>
            </a:p>
          </p:txBody>
        </p:sp>
      </p:grpSp>
      <p:grpSp>
        <p:nvGrpSpPr>
          <p:cNvPr id="4" name="Group 3"/>
          <p:cNvGrpSpPr/>
          <p:nvPr/>
        </p:nvGrpSpPr>
        <p:grpSpPr>
          <a:xfrm>
            <a:off x="4949782" y="5571569"/>
            <a:ext cx="3739130" cy="1109443"/>
            <a:chOff x="4949782" y="5571569"/>
            <a:chExt cx="3739130" cy="1109443"/>
          </a:xfrm>
        </p:grpSpPr>
        <p:sp>
          <p:nvSpPr>
            <p:cNvPr id="27" name="Rectangle 26"/>
            <p:cNvSpPr/>
            <p:nvPr/>
          </p:nvSpPr>
          <p:spPr>
            <a:xfrm>
              <a:off x="4949782" y="5850015"/>
              <a:ext cx="3739130" cy="830997"/>
            </a:xfrm>
            <a:prstGeom prst="rect">
              <a:avLst/>
            </a:prstGeom>
          </p:spPr>
          <p:txBody>
            <a:bodyPr wrap="square">
              <a:spAutoFit/>
            </a:bodyPr>
            <a:lstStyle/>
            <a:p>
              <a:r>
                <a:rPr lang="en-US" sz="1200" baseline="30000" dirty="0">
                  <a:latin typeface="Calibri Light" panose="020F0302020204030204" pitchFamily="34" charset="0"/>
                  <a:cs typeface="Calibri" pitchFamily="34" charset="0"/>
                </a:rPr>
                <a:t>4</a:t>
              </a:r>
              <a:r>
                <a:rPr lang="en-US" sz="1200" dirty="0">
                  <a:latin typeface="Calibri Light" panose="020F0302020204030204" pitchFamily="34" charset="0"/>
                  <a:cs typeface="Calibri" pitchFamily="34" charset="0"/>
                </a:rPr>
                <a:t>Shi et al., Anal Chem. 2013, 85, 9196-9203</a:t>
              </a:r>
            </a:p>
            <a:p>
              <a:r>
                <a:rPr lang="en-US" sz="1200" baseline="30000" dirty="0">
                  <a:latin typeface="Calibri Light" panose="020F0302020204030204" pitchFamily="34" charset="0"/>
                  <a:cs typeface="Calibri" pitchFamily="34" charset="0"/>
                </a:rPr>
                <a:t>5</a:t>
              </a:r>
              <a:r>
                <a:rPr lang="en-US" sz="1200" dirty="0">
                  <a:latin typeface="Calibri Light" panose="020F0302020204030204" pitchFamily="34" charset="0"/>
                  <a:cs typeface="Calibri" pitchFamily="34" charset="0"/>
                </a:rPr>
                <a:t>Shi et al., Proc Natl </a:t>
              </a:r>
              <a:r>
                <a:rPr lang="en-US" sz="1200" dirty="0" err="1">
                  <a:latin typeface="Calibri Light" panose="020F0302020204030204" pitchFamily="34" charset="0"/>
                  <a:cs typeface="Calibri" pitchFamily="34" charset="0"/>
                </a:rPr>
                <a:t>Acad</a:t>
              </a:r>
              <a:r>
                <a:rPr lang="en-US" sz="1200" dirty="0">
                  <a:latin typeface="Calibri Light" panose="020F0302020204030204" pitchFamily="34" charset="0"/>
                  <a:cs typeface="Calibri" pitchFamily="34" charset="0"/>
                </a:rPr>
                <a:t> Sci. 2012, 109, 15395-15400</a:t>
              </a:r>
            </a:p>
            <a:p>
              <a:r>
                <a:rPr lang="en-US" sz="1200" baseline="30000" dirty="0">
                  <a:latin typeface="Calibri Light" panose="020F0302020204030204" pitchFamily="34" charset="0"/>
                  <a:cs typeface="Calibri" pitchFamily="34" charset="0"/>
                </a:rPr>
                <a:t>6</a:t>
              </a:r>
              <a:r>
                <a:rPr lang="en-US" sz="1200" dirty="0">
                  <a:latin typeface="Calibri Light" panose="020F0302020204030204" pitchFamily="34" charset="0"/>
                  <a:cs typeface="Calibri" pitchFamily="34" charset="0"/>
                </a:rPr>
                <a:t>Shi et al., J Proteome Res. 2013, 12, 3353-3361</a:t>
              </a:r>
            </a:p>
            <a:p>
              <a:r>
                <a:rPr lang="en-US" sz="1200" baseline="30000" dirty="0">
                  <a:latin typeface="Calibri Light" panose="020F0302020204030204" pitchFamily="34" charset="0"/>
                  <a:cs typeface="Calibri" pitchFamily="34" charset="0"/>
                </a:rPr>
                <a:t>7</a:t>
              </a:r>
              <a:r>
                <a:rPr lang="en-US" sz="1200" dirty="0">
                  <a:latin typeface="Calibri Light" panose="020F0302020204030204" pitchFamily="34" charset="0"/>
                  <a:cs typeface="Calibri" pitchFamily="34" charset="0"/>
                </a:rPr>
                <a:t>Nie et al., Anal Chem. 2017, 89, 9139-9146</a:t>
              </a:r>
            </a:p>
          </p:txBody>
        </p:sp>
        <p:sp>
          <p:nvSpPr>
            <p:cNvPr id="38" name="TextBox 3156"/>
            <p:cNvSpPr txBox="1">
              <a:spLocks noChangeArrowheads="1"/>
            </p:cNvSpPr>
            <p:nvPr/>
          </p:nvSpPr>
          <p:spPr bwMode="auto">
            <a:xfrm>
              <a:off x="4949782" y="5571569"/>
              <a:ext cx="309091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pitchFamily="34" charset="-128"/>
                </a:defRPr>
              </a:lvl1pPr>
              <a:lvl2pPr marL="742950" indent="-285750" eaLnBrk="0" hangingPunct="0">
                <a:defRPr b="1">
                  <a:solidFill>
                    <a:schemeClr val="tx1"/>
                  </a:solidFill>
                  <a:latin typeface="Arial" charset="0"/>
                  <a:ea typeface="ＭＳ Ｐゴシック" pitchFamily="34" charset="-128"/>
                </a:defRPr>
              </a:lvl2pPr>
              <a:lvl3pPr marL="1143000" indent="-228600" eaLnBrk="0" hangingPunct="0">
                <a:defRPr b="1">
                  <a:solidFill>
                    <a:schemeClr val="tx1"/>
                  </a:solidFill>
                  <a:latin typeface="Arial" charset="0"/>
                  <a:ea typeface="ＭＳ Ｐゴシック" pitchFamily="34" charset="-128"/>
                </a:defRPr>
              </a:lvl3pPr>
              <a:lvl4pPr marL="1600200" indent="-228600" eaLnBrk="0" hangingPunct="0">
                <a:defRPr b="1">
                  <a:solidFill>
                    <a:schemeClr val="tx1"/>
                  </a:solidFill>
                  <a:latin typeface="Arial" charset="0"/>
                  <a:ea typeface="ＭＳ Ｐゴシック" pitchFamily="34" charset="-128"/>
                </a:defRPr>
              </a:lvl4pPr>
              <a:lvl5pPr marL="2057400" indent="-228600" eaLnBrk="0" hangingPunct="0">
                <a:defRPr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600" u="sng" kern="0" dirty="0">
                  <a:solidFill>
                    <a:schemeClr val="accent6">
                      <a:lumMod val="75000"/>
                    </a:schemeClr>
                  </a:solidFill>
                  <a:latin typeface="Calibri" panose="020F0502020204030204" pitchFamily="34" charset="0"/>
                  <a:cs typeface="+mn-cs"/>
                </a:rPr>
                <a:t>PNNL platforms (Ab-independent)</a:t>
              </a:r>
              <a:endParaRPr kumimoji="0" lang="en-US" altLang="zh-CN" sz="1600" b="1" i="0" u="sng" strike="noStrike" kern="0" cap="none" spc="0" normalizeH="0" baseline="30000" noProof="0" dirty="0">
                <a:ln>
                  <a:noFill/>
                </a:ln>
                <a:solidFill>
                  <a:schemeClr val="accent6">
                    <a:lumMod val="75000"/>
                  </a:schemeClr>
                </a:solidFill>
                <a:effectLst/>
                <a:uLnTx/>
                <a:uFillTx/>
                <a:latin typeface="Calibri" panose="020F0502020204030204" pitchFamily="34" charset="0"/>
                <a:cs typeface="+mn-cs"/>
              </a:endParaRPr>
            </a:p>
          </p:txBody>
        </p:sp>
      </p:grpSp>
      <p:pic>
        <p:nvPicPr>
          <p:cNvPr id="3" name="Picture 2"/>
          <p:cNvPicPr>
            <a:picLocks noChangeAspect="1"/>
          </p:cNvPicPr>
          <p:nvPr/>
        </p:nvPicPr>
        <p:blipFill>
          <a:blip r:embed="rId3"/>
          <a:stretch>
            <a:fillRect/>
          </a:stretch>
        </p:blipFill>
        <p:spPr>
          <a:xfrm>
            <a:off x="971993" y="2495305"/>
            <a:ext cx="7047587" cy="2889754"/>
          </a:xfrm>
          <a:prstGeom prst="rect">
            <a:avLst/>
          </a:prstGeom>
        </p:spPr>
      </p:pic>
      <p:grpSp>
        <p:nvGrpSpPr>
          <p:cNvPr id="14" name="Group 13">
            <a:extLst>
              <a:ext uri="{FF2B5EF4-FFF2-40B4-BE49-F238E27FC236}">
                <a16:creationId xmlns:a16="http://schemas.microsoft.com/office/drawing/2014/main" id="{F37556DB-8975-CA4B-9577-EB6D991E7679}"/>
              </a:ext>
            </a:extLst>
          </p:cNvPr>
          <p:cNvGrpSpPr/>
          <p:nvPr/>
        </p:nvGrpSpPr>
        <p:grpSpPr>
          <a:xfrm>
            <a:off x="207686" y="1056083"/>
            <a:ext cx="8837458" cy="1114319"/>
            <a:chOff x="306542" y="1132536"/>
            <a:chExt cx="8837458" cy="1114319"/>
          </a:xfrm>
        </p:grpSpPr>
        <p:sp>
          <p:nvSpPr>
            <p:cNvPr id="15" name="TextBox 4">
              <a:extLst>
                <a:ext uri="{FF2B5EF4-FFF2-40B4-BE49-F238E27FC236}">
                  <a16:creationId xmlns:a16="http://schemas.microsoft.com/office/drawing/2014/main" id="{2CA564D6-6EE2-8A48-A1DD-0B93FBF3BBDB}"/>
                </a:ext>
              </a:extLst>
            </p:cNvPr>
            <p:cNvSpPr txBox="1"/>
            <p:nvPr/>
          </p:nvSpPr>
          <p:spPr>
            <a:xfrm>
              <a:off x="306542" y="1292748"/>
              <a:ext cx="1507163" cy="95410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sz="1400" dirty="0"/>
                <a:t>Protein represented by 2 or more unique peptides:</a:t>
              </a:r>
            </a:p>
          </p:txBody>
        </p:sp>
        <p:pic>
          <p:nvPicPr>
            <p:cNvPr id="16" name="Picture 15">
              <a:extLst>
                <a:ext uri="{FF2B5EF4-FFF2-40B4-BE49-F238E27FC236}">
                  <a16:creationId xmlns:a16="http://schemas.microsoft.com/office/drawing/2014/main" id="{738D94F7-31DF-9945-A3E8-4A66B65E1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531" y="1553473"/>
              <a:ext cx="2907621" cy="635111"/>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29BEF222-1F92-B443-A330-62E1FB3E55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705" y="1526582"/>
              <a:ext cx="2758718" cy="720273"/>
            </a:xfrm>
            <a:prstGeom prst="rect">
              <a:avLst/>
            </a:prstGeom>
          </p:spPr>
        </p:pic>
        <p:sp>
          <p:nvSpPr>
            <p:cNvPr id="18" name="TextBox 10">
              <a:extLst>
                <a:ext uri="{FF2B5EF4-FFF2-40B4-BE49-F238E27FC236}">
                  <a16:creationId xmlns:a16="http://schemas.microsoft.com/office/drawing/2014/main" id="{03D181C5-6DEB-FF4C-9DE2-A19994A314DA}"/>
                </a:ext>
              </a:extLst>
            </p:cNvPr>
            <p:cNvSpPr txBox="1"/>
            <p:nvPr/>
          </p:nvSpPr>
          <p:spPr>
            <a:xfrm>
              <a:off x="2314155" y="1142078"/>
              <a:ext cx="2036190" cy="33855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sz="1600" dirty="0"/>
                <a:t>PNNL data</a:t>
              </a:r>
            </a:p>
          </p:txBody>
        </p:sp>
        <p:sp>
          <p:nvSpPr>
            <p:cNvPr id="19" name="TextBox 11">
              <a:extLst>
                <a:ext uri="{FF2B5EF4-FFF2-40B4-BE49-F238E27FC236}">
                  <a16:creationId xmlns:a16="http://schemas.microsoft.com/office/drawing/2014/main" id="{278AC90E-49E6-2B4D-AEA1-3452970EBC4D}"/>
                </a:ext>
              </a:extLst>
            </p:cNvPr>
            <p:cNvSpPr txBox="1"/>
            <p:nvPr/>
          </p:nvSpPr>
          <p:spPr>
            <a:xfrm>
              <a:off x="5274172" y="1142078"/>
              <a:ext cx="2036190" cy="33855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sz="1600" dirty="0"/>
                <a:t>Online database</a:t>
              </a:r>
            </a:p>
          </p:txBody>
        </p:sp>
        <p:sp>
          <p:nvSpPr>
            <p:cNvPr id="21" name="TextBox 12">
              <a:extLst>
                <a:ext uri="{FF2B5EF4-FFF2-40B4-BE49-F238E27FC236}">
                  <a16:creationId xmlns:a16="http://schemas.microsoft.com/office/drawing/2014/main" id="{A5A81611-D60A-9D47-B504-1F5126E701AD}"/>
                </a:ext>
              </a:extLst>
            </p:cNvPr>
            <p:cNvSpPr txBox="1"/>
            <p:nvPr/>
          </p:nvSpPr>
          <p:spPr>
            <a:xfrm>
              <a:off x="7569520" y="1132536"/>
              <a:ext cx="1574480" cy="33855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sz="1600" dirty="0"/>
                <a:t>Prediction tools</a:t>
              </a:r>
            </a:p>
          </p:txBody>
        </p:sp>
        <p:pic>
          <p:nvPicPr>
            <p:cNvPr id="22" name="Picture 21">
              <a:extLst>
                <a:ext uri="{FF2B5EF4-FFF2-40B4-BE49-F238E27FC236}">
                  <a16:creationId xmlns:a16="http://schemas.microsoft.com/office/drawing/2014/main" id="{5C055930-DD76-1B4C-824E-75DBE3D5CD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0209" y="1622461"/>
              <a:ext cx="1192002" cy="372500"/>
            </a:xfrm>
            <a:prstGeom prst="rect">
              <a:avLst/>
            </a:prstGeom>
            <a:noFill/>
            <a:ln>
              <a:noFill/>
            </a:ln>
            <a:extLst>
              <a:ext uri="{909E8E84-426E-40dd-AFC4-6F175D3DCCD1}">
                <a14:hiddenFill xmlns:lc="http://schemas.openxmlformats.org/drawingml/2006/lockedCanvas" xmlns="" xmlns:a14="http://schemas.microsoft.com/office/drawing/2010/main">
                  <a:solidFill>
                    <a:schemeClr val="accent1"/>
                  </a:solidFill>
                </a14:hiddenFill>
              </a:ext>
              <a:ext uri="{91240B29-F687-4f45-9708-019B960494DF}">
                <a14:hiddenLine xmlns:lc="http://schemas.openxmlformats.org/drawingml/2006/lockedCanvas"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19817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50" y="283202"/>
            <a:ext cx="8204200" cy="457200"/>
          </a:xfrm>
        </p:spPr>
        <p:txBody>
          <a:bodyPr anchor="ctr"/>
          <a:lstStyle/>
          <a:p>
            <a:r>
              <a:rPr lang="en-US" altLang="zh-CN" sz="2800" dirty="0">
                <a:ea typeface="ＭＳ Ｐゴシック" pitchFamily="34" charset="-128"/>
                <a:cs typeface="Calibri" pitchFamily="34" charset="0"/>
              </a:rPr>
              <a:t>Highly Sensitive SRM Platforms at PNNL</a:t>
            </a:r>
            <a:endParaRPr lang="en-US" sz="2800"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7166" y="1048294"/>
            <a:ext cx="2899194" cy="106535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98"/>
          <a:stretch/>
        </p:blipFill>
        <p:spPr bwMode="auto">
          <a:xfrm>
            <a:off x="2273643" y="2359836"/>
            <a:ext cx="4662616" cy="269771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6" name="TextBox 15"/>
          <p:cNvSpPr txBox="1"/>
          <p:nvPr/>
        </p:nvSpPr>
        <p:spPr>
          <a:xfrm>
            <a:off x="610622" y="1396305"/>
            <a:ext cx="921534" cy="369332"/>
          </a:xfrm>
          <a:prstGeom prst="rect">
            <a:avLst/>
          </a:prstGeom>
          <a:noFill/>
        </p:spPr>
        <p:txBody>
          <a:bodyPr wrap="none" rtlCol="0">
            <a:spAutoFit/>
          </a:bodyPr>
          <a:lstStyle/>
          <a:p>
            <a:r>
              <a:rPr lang="en-US" dirty="0">
                <a:latin typeface="Calibri" panose="020F0502020204030204" pitchFamily="34" charset="0"/>
              </a:rPr>
              <a:t>LG-SRM</a:t>
            </a:r>
          </a:p>
        </p:txBody>
      </p:sp>
      <p:sp>
        <p:nvSpPr>
          <p:cNvPr id="17" name="TextBox 16"/>
          <p:cNvSpPr txBox="1"/>
          <p:nvPr/>
        </p:nvSpPr>
        <p:spPr>
          <a:xfrm>
            <a:off x="610622" y="3524029"/>
            <a:ext cx="1287532" cy="369332"/>
          </a:xfrm>
          <a:prstGeom prst="rect">
            <a:avLst/>
          </a:prstGeom>
          <a:noFill/>
        </p:spPr>
        <p:txBody>
          <a:bodyPr wrap="none" rtlCol="0">
            <a:spAutoFit/>
          </a:bodyPr>
          <a:lstStyle/>
          <a:p>
            <a:r>
              <a:rPr lang="en-US" dirty="0">
                <a:latin typeface="Calibri" panose="020F0502020204030204" pitchFamily="34" charset="0"/>
              </a:rPr>
              <a:t>PRISM-SRM</a:t>
            </a:r>
          </a:p>
        </p:txBody>
      </p:sp>
      <p:sp>
        <p:nvSpPr>
          <p:cNvPr id="18" name="TextBox 17"/>
          <p:cNvSpPr txBox="1"/>
          <p:nvPr/>
        </p:nvSpPr>
        <p:spPr>
          <a:xfrm>
            <a:off x="610622" y="5791992"/>
            <a:ext cx="968535" cy="369332"/>
          </a:xfrm>
          <a:prstGeom prst="rect">
            <a:avLst/>
          </a:prstGeom>
          <a:noFill/>
        </p:spPr>
        <p:txBody>
          <a:bodyPr wrap="none" rtlCol="0">
            <a:spAutoFit/>
          </a:bodyPr>
          <a:lstStyle/>
          <a:p>
            <a:r>
              <a:rPr lang="en-US" dirty="0">
                <a:latin typeface="Calibri" panose="020F0502020204030204" pitchFamily="34" charset="0"/>
              </a:rPr>
              <a:t>DD-SRM</a:t>
            </a:r>
          </a:p>
        </p:txBody>
      </p:sp>
      <p:grpSp>
        <p:nvGrpSpPr>
          <p:cNvPr id="23" name="Group 22"/>
          <p:cNvGrpSpPr/>
          <p:nvPr/>
        </p:nvGrpSpPr>
        <p:grpSpPr>
          <a:xfrm>
            <a:off x="1925003" y="5303744"/>
            <a:ext cx="5303520" cy="1345828"/>
            <a:chOff x="1994744" y="5311981"/>
            <a:chExt cx="5303520" cy="1345828"/>
          </a:xfrm>
        </p:grpSpPr>
        <p:pic>
          <p:nvPicPr>
            <p:cNvPr id="19" name="Picture 18"/>
            <p:cNvPicPr>
              <a:picLocks noChangeAspect="1"/>
            </p:cNvPicPr>
            <p:nvPr/>
          </p:nvPicPr>
          <p:blipFill>
            <a:blip r:embed="rId4"/>
            <a:stretch>
              <a:fillRect/>
            </a:stretch>
          </p:blipFill>
          <p:spPr>
            <a:xfrm>
              <a:off x="1994744" y="5311981"/>
              <a:ext cx="5303520" cy="1345828"/>
            </a:xfrm>
            <a:prstGeom prst="rect">
              <a:avLst/>
            </a:prstGeom>
            <a:ln>
              <a:solidFill>
                <a:schemeClr val="tx1"/>
              </a:solidFill>
            </a:ln>
          </p:spPr>
        </p:pic>
        <p:sp>
          <p:nvSpPr>
            <p:cNvPr id="20" name="TextBox 19"/>
            <p:cNvSpPr txBox="1"/>
            <p:nvPr/>
          </p:nvSpPr>
          <p:spPr>
            <a:xfrm>
              <a:off x="6440337" y="5461686"/>
              <a:ext cx="857927" cy="261610"/>
            </a:xfrm>
            <a:prstGeom prst="rect">
              <a:avLst/>
            </a:prstGeom>
            <a:noFill/>
          </p:spPr>
          <p:txBody>
            <a:bodyPr wrap="none" rtlCol="0">
              <a:spAutoFit/>
            </a:bodyPr>
            <a:lstStyle/>
            <a:p>
              <a:r>
                <a:rPr lang="en-US" sz="1100" dirty="0">
                  <a:latin typeface="Calibri" panose="020F0502020204030204" pitchFamily="34" charset="0"/>
                </a:rPr>
                <a:t>PRISM-SRM</a:t>
              </a:r>
            </a:p>
          </p:txBody>
        </p:sp>
        <p:cxnSp>
          <p:nvCxnSpPr>
            <p:cNvPr id="22" name="Straight Arrow Connector 21"/>
            <p:cNvCxnSpPr>
              <a:endCxn id="20" idx="1"/>
            </p:cNvCxnSpPr>
            <p:nvPr/>
          </p:nvCxnSpPr>
          <p:spPr>
            <a:xfrm flipV="1">
              <a:off x="6252519" y="5592491"/>
              <a:ext cx="274320" cy="10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3163330" y="1556951"/>
            <a:ext cx="560173" cy="115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03DC78-9CFA-2E4B-A148-25E81548AC5E}"/>
              </a:ext>
            </a:extLst>
          </p:cNvPr>
          <p:cNvSpPr txBox="1"/>
          <p:nvPr/>
        </p:nvSpPr>
        <p:spPr>
          <a:xfrm>
            <a:off x="7088658" y="1356622"/>
            <a:ext cx="1825779" cy="400110"/>
          </a:xfrm>
          <a:prstGeom prst="rect">
            <a:avLst/>
          </a:prstGeom>
          <a:noFill/>
        </p:spPr>
        <p:txBody>
          <a:bodyPr wrap="square" rtlCol="0">
            <a:spAutoFit/>
          </a:bodyPr>
          <a:lstStyle/>
          <a:p>
            <a:pPr algn="r"/>
            <a:r>
              <a:rPr lang="en-US" sz="2000" dirty="0">
                <a:solidFill>
                  <a:srgbClr val="BB6605"/>
                </a:solidFill>
              </a:rPr>
              <a:t>10 ng/ml</a:t>
            </a:r>
          </a:p>
        </p:txBody>
      </p:sp>
      <p:sp>
        <p:nvSpPr>
          <p:cNvPr id="14" name="TextBox 13">
            <a:extLst>
              <a:ext uri="{FF2B5EF4-FFF2-40B4-BE49-F238E27FC236}">
                <a16:creationId xmlns:a16="http://schemas.microsoft.com/office/drawing/2014/main" id="{ACDE8FC1-2F9F-C340-BD31-04038E9C2387}"/>
              </a:ext>
            </a:extLst>
          </p:cNvPr>
          <p:cNvSpPr txBox="1"/>
          <p:nvPr/>
        </p:nvSpPr>
        <p:spPr>
          <a:xfrm>
            <a:off x="7088658" y="3405035"/>
            <a:ext cx="1825779" cy="400110"/>
          </a:xfrm>
          <a:prstGeom prst="rect">
            <a:avLst/>
          </a:prstGeom>
          <a:noFill/>
        </p:spPr>
        <p:txBody>
          <a:bodyPr wrap="square" rtlCol="0">
            <a:spAutoFit/>
          </a:bodyPr>
          <a:lstStyle/>
          <a:p>
            <a:pPr algn="r"/>
            <a:r>
              <a:rPr lang="en-US" sz="2000" dirty="0">
                <a:solidFill>
                  <a:srgbClr val="BB6605"/>
                </a:solidFill>
              </a:rPr>
              <a:t>100 </a:t>
            </a:r>
            <a:r>
              <a:rPr lang="en-US" sz="2000" dirty="0" err="1">
                <a:solidFill>
                  <a:srgbClr val="BB6605"/>
                </a:solidFill>
              </a:rPr>
              <a:t>pg</a:t>
            </a:r>
            <a:r>
              <a:rPr lang="en-US" sz="2000" dirty="0">
                <a:solidFill>
                  <a:srgbClr val="BB6605"/>
                </a:solidFill>
              </a:rPr>
              <a:t>/ml</a:t>
            </a:r>
          </a:p>
        </p:txBody>
      </p:sp>
      <p:sp>
        <p:nvSpPr>
          <p:cNvPr id="15" name="TextBox 14">
            <a:extLst>
              <a:ext uri="{FF2B5EF4-FFF2-40B4-BE49-F238E27FC236}">
                <a16:creationId xmlns:a16="http://schemas.microsoft.com/office/drawing/2014/main" id="{01C516B7-6983-1F4A-88E3-B58588E011FB}"/>
              </a:ext>
            </a:extLst>
          </p:cNvPr>
          <p:cNvSpPr txBox="1"/>
          <p:nvPr/>
        </p:nvSpPr>
        <p:spPr>
          <a:xfrm>
            <a:off x="7088658" y="5791992"/>
            <a:ext cx="1825779" cy="400110"/>
          </a:xfrm>
          <a:prstGeom prst="rect">
            <a:avLst/>
          </a:prstGeom>
          <a:noFill/>
        </p:spPr>
        <p:txBody>
          <a:bodyPr wrap="square" rtlCol="0">
            <a:spAutoFit/>
          </a:bodyPr>
          <a:lstStyle/>
          <a:p>
            <a:pPr algn="r"/>
            <a:r>
              <a:rPr lang="en-US" sz="2000" dirty="0">
                <a:solidFill>
                  <a:srgbClr val="BB6605"/>
                </a:solidFill>
              </a:rPr>
              <a:t>10 </a:t>
            </a:r>
            <a:r>
              <a:rPr lang="en-US" sz="2000" dirty="0" err="1">
                <a:solidFill>
                  <a:srgbClr val="BB6605"/>
                </a:solidFill>
              </a:rPr>
              <a:t>pg</a:t>
            </a:r>
            <a:r>
              <a:rPr lang="en-US" sz="2000" dirty="0">
                <a:solidFill>
                  <a:srgbClr val="BB6605"/>
                </a:solidFill>
              </a:rPr>
              <a:t>/ml</a:t>
            </a:r>
          </a:p>
        </p:txBody>
      </p:sp>
      <p:sp>
        <p:nvSpPr>
          <p:cNvPr id="7" name="TextBox 6">
            <a:extLst>
              <a:ext uri="{FF2B5EF4-FFF2-40B4-BE49-F238E27FC236}">
                <a16:creationId xmlns:a16="http://schemas.microsoft.com/office/drawing/2014/main" id="{74529D23-264A-A94B-9067-FD31DCD35EA5}"/>
              </a:ext>
            </a:extLst>
          </p:cNvPr>
          <p:cNvSpPr txBox="1"/>
          <p:nvPr/>
        </p:nvSpPr>
        <p:spPr>
          <a:xfrm>
            <a:off x="212948" y="6161324"/>
            <a:ext cx="1763882" cy="276999"/>
          </a:xfrm>
          <a:prstGeom prst="rect">
            <a:avLst/>
          </a:prstGeom>
          <a:noFill/>
        </p:spPr>
        <p:txBody>
          <a:bodyPr wrap="square" rtlCol="0">
            <a:spAutoFit/>
          </a:bodyPr>
          <a:lstStyle/>
          <a:p>
            <a:r>
              <a:rPr lang="en-US" sz="1200" dirty="0"/>
              <a:t>(no need for depletion)</a:t>
            </a:r>
          </a:p>
        </p:txBody>
      </p:sp>
    </p:spTree>
    <p:extLst>
      <p:ext uri="{BB962C8B-B14F-4D97-AF65-F5344CB8AC3E}">
        <p14:creationId xmlns:p14="http://schemas.microsoft.com/office/powerpoint/2010/main" val="3010857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hototake_rm_photo_of_stages_of_ovarian_cancer.jpg">
            <a:extLst>
              <a:ext uri="{FF2B5EF4-FFF2-40B4-BE49-F238E27FC236}">
                <a16:creationId xmlns:a16="http://schemas.microsoft.com/office/drawing/2014/main" id="{5841CEC4-D5BF-984E-912A-82261B91D55A}"/>
              </a:ext>
            </a:extLst>
          </p:cNvPr>
          <p:cNvPicPr>
            <a:picLocks noGrp="1" noChangeAspect="1"/>
          </p:cNvPicPr>
          <p:nvPr/>
        </p:nvPicPr>
        <p:blipFill rotWithShape="1">
          <a:blip r:embed="rId2" cstate="print">
            <a:extLst>
              <a:ext uri="{28A0092B-C50C-407E-A947-70E740481C1C}">
                <a14:useLocalDpi xmlns:a14="http://schemas.microsoft.com/office/drawing/2010/main"/>
              </a:ext>
            </a:extLst>
          </a:blip>
          <a:srcRect b="-53"/>
          <a:stretch/>
        </p:blipFill>
        <p:spPr bwMode="auto">
          <a:xfrm>
            <a:off x="6375599" y="3445505"/>
            <a:ext cx="2560320" cy="2287698"/>
          </a:xfrm>
          <a:prstGeom prst="rect">
            <a:avLst/>
          </a:prstGeom>
          <a:noFill/>
          <a:ln w="9525">
            <a:noFill/>
            <a:miter lim="800000"/>
            <a:headEnd/>
            <a:tailEnd/>
          </a:ln>
        </p:spPr>
      </p:pic>
      <p:sp>
        <p:nvSpPr>
          <p:cNvPr id="44034" name="Title 1"/>
          <p:cNvSpPr>
            <a:spLocks noGrp="1"/>
          </p:cNvSpPr>
          <p:nvPr>
            <p:ph type="title"/>
          </p:nvPr>
        </p:nvSpPr>
        <p:spPr>
          <a:xfrm>
            <a:off x="474663" y="51072"/>
            <a:ext cx="8204200" cy="457200"/>
          </a:xfrm>
        </p:spPr>
        <p:txBody>
          <a:bodyPr/>
          <a:lstStyle/>
          <a:p>
            <a:pPr>
              <a:lnSpc>
                <a:spcPct val="100000"/>
              </a:lnSpc>
            </a:pPr>
            <a:r>
              <a:rPr lang="en-US" sz="2800" dirty="0">
                <a:latin typeface="Calibri" panose="020F0502020204030204" pitchFamily="34" charset="0"/>
                <a:ea typeface="MS PGothic" charset="0"/>
                <a:cs typeface="Calibri" panose="020F0502020204030204" pitchFamily="34" charset="0"/>
              </a:rPr>
              <a:t>The Biomarker Verification Problem:</a:t>
            </a:r>
            <a:br>
              <a:rPr lang="en-US" sz="2800" dirty="0">
                <a:latin typeface="Calibri" panose="020F0502020204030204" pitchFamily="34" charset="0"/>
                <a:ea typeface="MS PGothic" charset="0"/>
                <a:cs typeface="Calibri" panose="020F0502020204030204" pitchFamily="34" charset="0"/>
              </a:rPr>
            </a:br>
            <a:r>
              <a:rPr lang="en-US" sz="2400" dirty="0">
                <a:latin typeface="Calibri" panose="020F0502020204030204" pitchFamily="34" charset="0"/>
                <a:ea typeface="MS PGothic" charset="0"/>
                <a:cs typeface="Calibri" panose="020F0502020204030204" pitchFamily="34" charset="0"/>
              </a:rPr>
              <a:t>Prioritizing Resources for Affinity Reagent Development</a:t>
            </a:r>
            <a:endParaRPr lang="en-US" dirty="0">
              <a:latin typeface="Calibri" panose="020F0502020204030204" pitchFamily="34" charset="0"/>
              <a:ea typeface="MS PGothic" charset="0"/>
              <a:cs typeface="Calibri" panose="020F0502020204030204" pitchFamily="34" charset="0"/>
            </a:endParaRPr>
          </a:p>
        </p:txBody>
      </p:sp>
      <p:sp>
        <p:nvSpPr>
          <p:cNvPr id="3" name="Content Placeholder 2"/>
          <p:cNvSpPr>
            <a:spLocks noGrp="1"/>
          </p:cNvSpPr>
          <p:nvPr>
            <p:ph idx="1"/>
          </p:nvPr>
        </p:nvSpPr>
        <p:spPr>
          <a:xfrm>
            <a:off x="696913" y="1676400"/>
            <a:ext cx="5390378" cy="3575050"/>
          </a:xfrm>
        </p:spPr>
        <p:txBody>
          <a:bodyPr/>
          <a:lstStyle/>
          <a:p>
            <a:pPr marL="0" indent="0">
              <a:lnSpc>
                <a:spcPct val="100000"/>
              </a:lnSpc>
              <a:buFontTx/>
              <a:buNone/>
              <a:defRPr/>
            </a:pPr>
            <a:endParaRPr lang="en-US" sz="1800" dirty="0">
              <a:latin typeface="Calibri" panose="020F0502020204030204" pitchFamily="34" charset="0"/>
              <a:cs typeface="Calibri" panose="020F0502020204030204" pitchFamily="34" charset="0"/>
            </a:endParaRPr>
          </a:p>
          <a:p>
            <a:pPr>
              <a:spcAft>
                <a:spcPts val="1200"/>
              </a:spcAft>
              <a:buClr>
                <a:schemeClr val="tx2"/>
              </a:buClr>
              <a:defRPr/>
            </a:pPr>
            <a:r>
              <a:rPr lang="en-US" dirty="0">
                <a:latin typeface="Calibri" panose="020F0502020204030204" pitchFamily="34" charset="0"/>
                <a:cs typeface="Calibri" panose="020F0502020204030204" pitchFamily="34" charset="0"/>
              </a:rPr>
              <a:t>Differential expression studies identify scores to 100s of candidates </a:t>
            </a:r>
          </a:p>
          <a:p>
            <a:pPr>
              <a:spcAft>
                <a:spcPts val="1200"/>
              </a:spcAft>
              <a:defRPr/>
            </a:pPr>
            <a:r>
              <a:rPr lang="en-US" dirty="0">
                <a:latin typeface="Calibri" panose="020F0502020204030204" pitchFamily="34" charset="0"/>
                <a:cs typeface="Calibri" panose="020F0502020204030204" pitchFamily="34" charset="0"/>
              </a:rPr>
              <a:t>Clinical assays are likely to be affinity reagent based</a:t>
            </a:r>
          </a:p>
          <a:p>
            <a:pPr>
              <a:spcAft>
                <a:spcPts val="1200"/>
              </a:spcAft>
              <a:defRPr/>
            </a:pPr>
            <a:r>
              <a:rPr lang="en-US" dirty="0">
                <a:latin typeface="Calibri" panose="020F0502020204030204" pitchFamily="34" charset="0"/>
                <a:cs typeface="Calibri" panose="020F0502020204030204" pitchFamily="34" charset="0"/>
              </a:rPr>
              <a:t>Can targeted mass spectrometry identify  panels of biomarkers with improved predictive ability?</a:t>
            </a:r>
          </a:p>
          <a:p>
            <a:pPr marL="0" indent="0">
              <a:lnSpc>
                <a:spcPct val="100000"/>
              </a:lnSpc>
              <a:buFontTx/>
              <a:buNone/>
              <a:defRPr/>
            </a:pPr>
            <a:endParaRPr lang="en-US" dirty="0">
              <a:latin typeface="Calibri" panose="020F0502020204030204" pitchFamily="34" charset="0"/>
              <a:cs typeface="Calibri" panose="020F0502020204030204" pitchFamily="34" charset="0"/>
            </a:endParaRPr>
          </a:p>
        </p:txBody>
      </p:sp>
      <p:pic>
        <p:nvPicPr>
          <p:cNvPr id="44037" name="Picture 1" descr="Screen Shot 2015-08-16 at 12.12.49 PM.png"/>
          <p:cNvPicPr>
            <a:picLocks noChangeAspect="1"/>
          </p:cNvPicPr>
          <p:nvPr/>
        </p:nvPicPr>
        <p:blipFill rotWithShape="1">
          <a:blip r:embed="rId3">
            <a:extLst>
              <a:ext uri="{28A0092B-C50C-407E-A947-70E740481C1C}">
                <a14:useLocalDpi xmlns:a14="http://schemas.microsoft.com/office/drawing/2010/main" val="0"/>
              </a:ext>
            </a:extLst>
          </a:blip>
          <a:srcRect l="20343" t="2317" r="32114" b="31995"/>
          <a:stretch/>
        </p:blipFill>
        <p:spPr bwMode="auto">
          <a:xfrm>
            <a:off x="6375599" y="1156274"/>
            <a:ext cx="2560320" cy="2108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8" name="Picture 1" descr="Screen Shot 2016-08-24 at 5.53.0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1738" y="5914118"/>
            <a:ext cx="540226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33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75488" y="159995"/>
            <a:ext cx="8204200" cy="740664"/>
          </a:xfrm>
        </p:spPr>
        <p:txBody>
          <a:bodyPr/>
          <a:lstStyle/>
          <a:p>
            <a:r>
              <a:rPr lang="en-US" sz="2800" dirty="0"/>
              <a:t>Approach: Examine Prostate Cancer-associated  Candidates from Genomic Studies</a:t>
            </a:r>
          </a:p>
        </p:txBody>
      </p:sp>
      <p:sp>
        <p:nvSpPr>
          <p:cNvPr id="14" name="Content Placeholder 13"/>
          <p:cNvSpPr>
            <a:spLocks noGrp="1"/>
          </p:cNvSpPr>
          <p:nvPr>
            <p:ph idx="1"/>
          </p:nvPr>
        </p:nvSpPr>
        <p:spPr>
          <a:xfrm>
            <a:off x="305316" y="1024525"/>
            <a:ext cx="8651875" cy="4176743"/>
          </a:xfrm>
        </p:spPr>
        <p:txBody>
          <a:bodyPr/>
          <a:lstStyle/>
          <a:p>
            <a:r>
              <a:rPr lang="en-US" sz="1800" dirty="0"/>
              <a:t>In collaboration with the Center for Prostate Disease Research (CPDR), we identified a list of 52 biomarker candidates for </a:t>
            </a:r>
            <a:r>
              <a:rPr lang="en-US" sz="1800" b="1" i="1" dirty="0">
                <a:solidFill>
                  <a:srgbClr val="FF0000"/>
                </a:solidFill>
              </a:rPr>
              <a:t>discriminating indolent from aggressive prostate cancer</a:t>
            </a:r>
            <a:endParaRPr lang="en-US" sz="1800" dirty="0">
              <a:solidFill>
                <a:srgbClr val="FF0000"/>
              </a:solidFill>
            </a:endParaRPr>
          </a:p>
          <a:p>
            <a:r>
              <a:rPr lang="en-US" sz="1800" dirty="0">
                <a:solidFill>
                  <a:srgbClr val="000000"/>
                </a:solidFill>
              </a:rPr>
              <a:t>Selection was based on the curated literature</a:t>
            </a:r>
          </a:p>
          <a:p>
            <a:pPr lvl="1">
              <a:spcBef>
                <a:spcPts val="300"/>
              </a:spcBef>
            </a:pPr>
            <a:r>
              <a:rPr lang="en-US" sz="1800" dirty="0"/>
              <a:t>genes statistically associated with prostate cancer prognosis</a:t>
            </a:r>
          </a:p>
          <a:p>
            <a:pPr lvl="1">
              <a:spcBef>
                <a:spcPts val="300"/>
              </a:spcBef>
            </a:pPr>
            <a:r>
              <a:rPr lang="en-US" sz="1800" dirty="0"/>
              <a:t>prostate cancer associated genes that were up-regulated in transcriptomics studies</a:t>
            </a:r>
            <a:endParaRPr lang="en-US" sz="1800" b="1" dirty="0">
              <a:solidFill>
                <a:srgbClr val="FF0000"/>
              </a:solidFill>
            </a:endParaRPr>
          </a:p>
          <a:p>
            <a:pPr lvl="1">
              <a:spcBef>
                <a:spcPts val="300"/>
              </a:spcBef>
            </a:pPr>
            <a:r>
              <a:rPr lang="en-US" sz="1800" dirty="0"/>
              <a:t>other cancer-related genes</a:t>
            </a:r>
          </a:p>
          <a:p>
            <a:r>
              <a:rPr lang="en-US" sz="1800" dirty="0"/>
              <a:t>Sensitive, multiplexed PRISM-SRM assays were developed to the following candidates:</a:t>
            </a:r>
          </a:p>
        </p:txBody>
      </p:sp>
      <p:graphicFrame>
        <p:nvGraphicFramePr>
          <p:cNvPr id="13" name="Table 12"/>
          <p:cNvGraphicFramePr>
            <a:graphicFrameLocks noGrp="1"/>
          </p:cNvGraphicFramePr>
          <p:nvPr>
            <p:extLst>
              <p:ext uri="{D42A27DB-BD31-4B8C-83A1-F6EECF244321}">
                <p14:modId xmlns:p14="http://schemas.microsoft.com/office/powerpoint/2010/main" val="1975624235"/>
              </p:ext>
            </p:extLst>
          </p:nvPr>
        </p:nvGraphicFramePr>
        <p:xfrm>
          <a:off x="1657658" y="3144114"/>
          <a:ext cx="5755830" cy="3575040"/>
        </p:xfrm>
        <a:graphic>
          <a:graphicData uri="http://schemas.openxmlformats.org/drawingml/2006/table">
            <a:tbl>
              <a:tblPr/>
              <a:tblGrid>
                <a:gridCol w="1918610">
                  <a:extLst>
                    <a:ext uri="{9D8B030D-6E8A-4147-A177-3AD203B41FA5}">
                      <a16:colId xmlns:a16="http://schemas.microsoft.com/office/drawing/2014/main" val="20000"/>
                    </a:ext>
                  </a:extLst>
                </a:gridCol>
                <a:gridCol w="1918610">
                  <a:extLst>
                    <a:ext uri="{9D8B030D-6E8A-4147-A177-3AD203B41FA5}">
                      <a16:colId xmlns:a16="http://schemas.microsoft.com/office/drawing/2014/main" val="20001"/>
                    </a:ext>
                  </a:extLst>
                </a:gridCol>
                <a:gridCol w="1918610">
                  <a:extLst>
                    <a:ext uri="{9D8B030D-6E8A-4147-A177-3AD203B41FA5}">
                      <a16:colId xmlns:a16="http://schemas.microsoft.com/office/drawing/2014/main" val="20002"/>
                    </a:ext>
                  </a:extLst>
                </a:gridCol>
              </a:tblGrid>
              <a:tr h="178752">
                <a:tc>
                  <a:txBody>
                    <a:bodyPr/>
                    <a:lstStyle/>
                    <a:p>
                      <a:pPr algn="ctr" fontAlgn="b"/>
                      <a:r>
                        <a:rPr lang="en-US" sz="1100" b="1" i="0" u="none" strike="noStrike" dirty="0">
                          <a:solidFill>
                            <a:srgbClr val="000000"/>
                          </a:solidFill>
                          <a:effectLst/>
                          <a:latin typeface="Calibri" panose="020F0502020204030204" pitchFamily="34" charset="0"/>
                        </a:rPr>
                        <a:t>CaP prognosis associated genes</a:t>
                      </a:r>
                    </a:p>
                  </a:txBody>
                  <a:tcPr marL="8938" marR="8938" marT="89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panose="020F0502020204030204" pitchFamily="34" charset="0"/>
                        </a:rPr>
                        <a:t>Other CaP associated genes</a:t>
                      </a:r>
                    </a:p>
                  </a:txBody>
                  <a:tcPr marL="8938" marR="8938" marT="89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panose="020F0502020204030204" pitchFamily="34" charset="0"/>
                        </a:rPr>
                        <a:t>Other cancer</a:t>
                      </a:r>
                      <a:r>
                        <a:rPr lang="en-US" sz="1100" b="1" i="0" u="none" strike="noStrike" baseline="0"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related genes</a:t>
                      </a:r>
                    </a:p>
                  </a:txBody>
                  <a:tcPr marL="8938" marR="8938" marT="89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78752">
                <a:tc>
                  <a:txBody>
                    <a:bodyPr/>
                    <a:lstStyle/>
                    <a:p>
                      <a:pPr algn="ctr" fontAlgn="b"/>
                      <a:r>
                        <a:rPr lang="en-US" sz="1100" b="0" i="0" u="none" strike="noStrike">
                          <a:solidFill>
                            <a:srgbClr val="000000"/>
                          </a:solidFill>
                          <a:effectLst/>
                          <a:latin typeface="Calibri" panose="020F0502020204030204" pitchFamily="34" charset="0"/>
                        </a:rPr>
                        <a:t>AKT1</a:t>
                      </a:r>
                    </a:p>
                  </a:txBody>
                  <a:tcPr marL="8938" marR="8938" marT="893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AMACR</a:t>
                      </a:r>
                    </a:p>
                  </a:txBody>
                  <a:tcPr marL="8938" marR="8938" marT="893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BRAF</a:t>
                      </a:r>
                    </a:p>
                  </a:txBody>
                  <a:tcPr marL="8938" marR="8938" marT="893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78752">
                <a:tc>
                  <a:txBody>
                    <a:bodyPr/>
                    <a:lstStyle/>
                    <a:p>
                      <a:pPr algn="ctr" fontAlgn="b"/>
                      <a:r>
                        <a:rPr lang="en-US" sz="1100" b="0" i="0" u="none" strike="noStrike" dirty="0">
                          <a:solidFill>
                            <a:srgbClr val="000000"/>
                          </a:solidFill>
                          <a:effectLst/>
                          <a:latin typeface="Calibri" panose="020F0502020204030204" pitchFamily="34" charset="0"/>
                        </a:rPr>
                        <a:t>ANXA2</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CRISP3</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CAMKK2</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02"/>
                  </a:ext>
                </a:extLst>
              </a:tr>
              <a:tr h="178752">
                <a:tc>
                  <a:txBody>
                    <a:bodyPr/>
                    <a:lstStyle/>
                    <a:p>
                      <a:pPr algn="ctr" fontAlgn="b"/>
                      <a:r>
                        <a:rPr lang="en-US" sz="1100" b="0" i="0" u="none" strike="noStrike">
                          <a:solidFill>
                            <a:srgbClr val="000000"/>
                          </a:solidFill>
                          <a:effectLst/>
                          <a:latin typeface="Calibri" panose="020F0502020204030204" pitchFamily="34" charset="0"/>
                        </a:rPr>
                        <a:t>AR</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ERG (pan)</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EGFR</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03"/>
                  </a:ext>
                </a:extLst>
              </a:tr>
              <a:tr h="178752">
                <a:tc>
                  <a:txBody>
                    <a:bodyPr/>
                    <a:lstStyle/>
                    <a:p>
                      <a:pPr algn="ctr" fontAlgn="b"/>
                      <a:r>
                        <a:rPr lang="en-US" sz="1100" b="0" i="0" u="none" strike="noStrike">
                          <a:solidFill>
                            <a:srgbClr val="000000"/>
                          </a:solidFill>
                          <a:effectLst/>
                          <a:latin typeface="Calibri" panose="020F0502020204030204" pitchFamily="34" charset="0"/>
                        </a:rPr>
                        <a:t>AURKA</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ERG8</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HIF1A</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04"/>
                  </a:ext>
                </a:extLst>
              </a:tr>
              <a:tr h="178752">
                <a:tc>
                  <a:txBody>
                    <a:bodyPr/>
                    <a:lstStyle/>
                    <a:p>
                      <a:pPr algn="ctr" fontAlgn="b"/>
                      <a:r>
                        <a:rPr lang="en-US" sz="1100" b="0" i="0" u="none" strike="noStrike">
                          <a:solidFill>
                            <a:srgbClr val="000000"/>
                          </a:solidFill>
                          <a:effectLst/>
                          <a:latin typeface="Calibri" panose="020F0502020204030204" pitchFamily="34" charset="0"/>
                        </a:rPr>
                        <a:t>CCND1</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ETV1</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HPN (TMPRSS1)</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178752">
                <a:tc>
                  <a:txBody>
                    <a:bodyPr/>
                    <a:lstStyle/>
                    <a:p>
                      <a:pPr algn="ctr" fontAlgn="b"/>
                      <a:r>
                        <a:rPr lang="en-US" sz="1100" b="0" i="0" u="none" strike="noStrike">
                          <a:solidFill>
                            <a:srgbClr val="000000"/>
                          </a:solidFill>
                          <a:effectLst/>
                          <a:latin typeface="Calibri" panose="020F0502020204030204" pitchFamily="34" charset="0"/>
                        </a:rPr>
                        <a:t> CDKN1A</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FOLH1 (PSMA)</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HSPB1</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06"/>
                  </a:ext>
                </a:extLst>
              </a:tr>
              <a:tr h="178752">
                <a:tc>
                  <a:txBody>
                    <a:bodyPr/>
                    <a:lstStyle/>
                    <a:p>
                      <a:pPr algn="ctr" fontAlgn="b"/>
                      <a:r>
                        <a:rPr lang="en-US" sz="1100" b="0" i="0" u="none" strike="noStrike">
                          <a:solidFill>
                            <a:srgbClr val="000000"/>
                          </a:solidFill>
                          <a:effectLst/>
                          <a:latin typeface="Calibri" panose="020F0502020204030204" pitchFamily="34" charset="0"/>
                        </a:rPr>
                        <a:t>EZH2</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HOXC6</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MMP2</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07"/>
                  </a:ext>
                </a:extLst>
              </a:tr>
              <a:tr h="178752">
                <a:tc>
                  <a:txBody>
                    <a:bodyPr/>
                    <a:lstStyle/>
                    <a:p>
                      <a:pPr algn="ctr" fontAlgn="b"/>
                      <a:r>
                        <a:rPr lang="en-US" sz="1100" b="0" i="0" u="none" strike="noStrike">
                          <a:solidFill>
                            <a:srgbClr val="000000"/>
                          </a:solidFill>
                          <a:effectLst/>
                          <a:latin typeface="Calibri" panose="020F0502020204030204" pitchFamily="34" charset="0"/>
                        </a:rPr>
                        <a:t>FGFR1</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KLK2</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MMP9</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08"/>
                  </a:ext>
                </a:extLst>
              </a:tr>
              <a:tr h="178752">
                <a:tc>
                  <a:txBody>
                    <a:bodyPr/>
                    <a:lstStyle/>
                    <a:p>
                      <a:pPr algn="ctr" fontAlgn="b"/>
                      <a:r>
                        <a:rPr lang="en-US" sz="1100" b="0" i="0" u="none" strike="noStrike">
                          <a:solidFill>
                            <a:srgbClr val="000000"/>
                          </a:solidFill>
                          <a:effectLst/>
                          <a:latin typeface="Calibri" panose="020F0502020204030204" pitchFamily="34" charset="0"/>
                        </a:rPr>
                        <a:t>MUC1</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KLK3/PSA</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PDGFRB</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09"/>
                  </a:ext>
                </a:extLst>
              </a:tr>
              <a:tr h="178752">
                <a:tc>
                  <a:txBody>
                    <a:bodyPr/>
                    <a:lstStyle/>
                    <a:p>
                      <a:pPr algn="ctr" fontAlgn="b"/>
                      <a:r>
                        <a:rPr lang="en-US" sz="1100" b="0" i="0" u="none" strike="noStrike">
                          <a:solidFill>
                            <a:srgbClr val="000000"/>
                          </a:solidFill>
                          <a:effectLst/>
                          <a:latin typeface="Calibri" panose="020F0502020204030204" pitchFamily="34" charset="0"/>
                        </a:rPr>
                        <a:t>MUC6</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KLK11</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PIK3CA</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10"/>
                  </a:ext>
                </a:extLst>
              </a:tr>
              <a:tr h="178752">
                <a:tc>
                  <a:txBody>
                    <a:bodyPr/>
                    <a:lstStyle/>
                    <a:p>
                      <a:pPr algn="ctr" fontAlgn="b"/>
                      <a:r>
                        <a:rPr lang="en-US" sz="1100" b="0" i="0" u="none" strike="noStrike">
                          <a:solidFill>
                            <a:srgbClr val="000000"/>
                          </a:solidFill>
                          <a:effectLst/>
                          <a:latin typeface="Calibri" panose="020F0502020204030204" pitchFamily="34" charset="0"/>
                        </a:rPr>
                        <a:t>MYC</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MYO6</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PLA2G7</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11"/>
                  </a:ext>
                </a:extLst>
              </a:tr>
              <a:tr h="178752">
                <a:tc>
                  <a:txBody>
                    <a:bodyPr/>
                    <a:lstStyle/>
                    <a:p>
                      <a:pPr algn="ctr" fontAlgn="b"/>
                      <a:r>
                        <a:rPr lang="en-US" sz="1100" b="0" i="0" u="none" strike="noStrike">
                          <a:solidFill>
                            <a:srgbClr val="000000"/>
                          </a:solidFill>
                          <a:effectLst/>
                          <a:latin typeface="Calibri" panose="020F0502020204030204" pitchFamily="34" charset="0"/>
                        </a:rPr>
                        <a:t>MYCN</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NPY</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ODC1</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12"/>
                  </a:ext>
                </a:extLst>
              </a:tr>
              <a:tr h="178752">
                <a:tc>
                  <a:txBody>
                    <a:bodyPr/>
                    <a:lstStyle/>
                    <a:p>
                      <a:pPr algn="ctr" fontAlgn="b"/>
                      <a:r>
                        <a:rPr lang="en-US" sz="1100" b="0" i="0" u="none" strike="noStrike">
                          <a:solidFill>
                            <a:srgbClr val="000000"/>
                          </a:solidFill>
                          <a:effectLst/>
                          <a:latin typeface="Calibri" panose="020F0502020204030204" pitchFamily="34" charset="0"/>
                        </a:rPr>
                        <a:t>NCOA2</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PSGR</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RAF1</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13"/>
                  </a:ext>
                </a:extLst>
              </a:tr>
              <a:tr h="178752">
                <a:tc>
                  <a:txBody>
                    <a:bodyPr/>
                    <a:lstStyle/>
                    <a:p>
                      <a:pPr algn="ctr" fontAlgn="b"/>
                      <a:r>
                        <a:rPr lang="en-US" sz="1100" b="0" i="0" u="none" strike="noStrike">
                          <a:solidFill>
                            <a:srgbClr val="000000"/>
                          </a:solidFill>
                          <a:effectLst/>
                          <a:latin typeface="Calibri" panose="020F0502020204030204" pitchFamily="34" charset="0"/>
                        </a:rPr>
                        <a:t>PMP22</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SPARC</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SERPINI1</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14"/>
                  </a:ext>
                </a:extLst>
              </a:tr>
              <a:tr h="178752">
                <a:tc>
                  <a:txBody>
                    <a:bodyPr/>
                    <a:lstStyle/>
                    <a:p>
                      <a:pPr algn="ctr" fontAlgn="b"/>
                      <a:r>
                        <a:rPr lang="en-US" sz="1100" b="0" i="0" u="none" strike="noStrike">
                          <a:solidFill>
                            <a:srgbClr val="000000"/>
                          </a:solidFill>
                          <a:effectLst/>
                          <a:latin typeface="Calibri" panose="020F0502020204030204" pitchFamily="34" charset="0"/>
                        </a:rPr>
                        <a:t>SMAD4</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TWIST1</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STAT3</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15"/>
                  </a:ext>
                </a:extLst>
              </a:tr>
              <a:tr h="178752">
                <a:tc>
                  <a:txBody>
                    <a:bodyPr/>
                    <a:lstStyle/>
                    <a:p>
                      <a:pPr algn="ctr" fontAlgn="b"/>
                      <a:r>
                        <a:rPr lang="en-US" sz="1100" b="0" i="0" u="none" strike="noStrike">
                          <a:solidFill>
                            <a:srgbClr val="000000"/>
                          </a:solidFill>
                          <a:effectLst/>
                          <a:latin typeface="Calibri" panose="020F0502020204030204" pitchFamily="34" charset="0"/>
                        </a:rPr>
                        <a:t>SPINK1</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TGFB1</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16"/>
                  </a:ext>
                </a:extLst>
              </a:tr>
              <a:tr h="178752">
                <a:tc>
                  <a:txBody>
                    <a:bodyPr/>
                    <a:lstStyle/>
                    <a:p>
                      <a:pPr algn="ctr" fontAlgn="b"/>
                      <a:r>
                        <a:rPr lang="en-US" sz="1100" b="0" i="0" u="none" strike="noStrike">
                          <a:solidFill>
                            <a:srgbClr val="000000"/>
                          </a:solidFill>
                          <a:effectLst/>
                          <a:latin typeface="Calibri" panose="020F0502020204030204" pitchFamily="34" charset="0"/>
                        </a:rPr>
                        <a:t>SPP1 (OPN)</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TP53</a:t>
                      </a:r>
                    </a:p>
                  </a:txBody>
                  <a:tcPr marL="8938" marR="8938" marT="8938" marB="0" anchor="b">
                    <a:lnL>
                      <a:noFill/>
                    </a:lnL>
                    <a:lnR>
                      <a:noFill/>
                    </a:lnR>
                    <a:lnT>
                      <a:noFill/>
                    </a:lnT>
                    <a:lnB>
                      <a:noFill/>
                    </a:lnB>
                    <a:solidFill>
                      <a:srgbClr val="FFFFFF"/>
                    </a:solidFill>
                  </a:tcPr>
                </a:tc>
                <a:extLst>
                  <a:ext uri="{0D108BD9-81ED-4DB2-BD59-A6C34878D82A}">
                    <a16:rowId xmlns:a16="http://schemas.microsoft.com/office/drawing/2014/main" val="10017"/>
                  </a:ext>
                </a:extLst>
              </a:tr>
              <a:tr h="178752">
                <a:tc>
                  <a:txBody>
                    <a:bodyPr/>
                    <a:lstStyle/>
                    <a:p>
                      <a:pPr algn="ctr" fontAlgn="b"/>
                      <a:r>
                        <a:rPr lang="en-US" sz="1100" b="0" i="0" u="none" strike="noStrike">
                          <a:solidFill>
                            <a:srgbClr val="000000"/>
                          </a:solidFill>
                          <a:effectLst/>
                          <a:latin typeface="Calibri" panose="020F0502020204030204" pitchFamily="34" charset="0"/>
                        </a:rPr>
                        <a:t>TFF3</a:t>
                      </a:r>
                    </a:p>
                  </a:txBody>
                  <a:tcPr marL="8938" marR="8938" marT="8938"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8938" marR="8938" marT="8938" marB="0" anchor="b">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TPM2</a:t>
                      </a:r>
                    </a:p>
                  </a:txBody>
                  <a:tcPr marL="8938" marR="8938" marT="8938" marB="0" anchor="ctr">
                    <a:lnL>
                      <a:noFill/>
                    </a:lnL>
                    <a:lnR>
                      <a:noFill/>
                    </a:lnR>
                    <a:lnT>
                      <a:noFill/>
                    </a:lnT>
                    <a:lnB>
                      <a:noFill/>
                    </a:lnB>
                    <a:solidFill>
                      <a:srgbClr val="FFFFFF"/>
                    </a:solidFill>
                  </a:tcPr>
                </a:tc>
                <a:extLst>
                  <a:ext uri="{0D108BD9-81ED-4DB2-BD59-A6C34878D82A}">
                    <a16:rowId xmlns:a16="http://schemas.microsoft.com/office/drawing/2014/main" val="10018"/>
                  </a:ext>
                </a:extLst>
              </a:tr>
              <a:tr h="178752">
                <a:tc>
                  <a:txBody>
                    <a:bodyPr/>
                    <a:lstStyle/>
                    <a:p>
                      <a:pPr algn="ctr" fontAlgn="b"/>
                      <a:r>
                        <a:rPr lang="en-US" sz="1100" b="0" i="0" u="none" strike="noStrike">
                          <a:solidFill>
                            <a:srgbClr val="000000"/>
                          </a:solidFill>
                          <a:effectLst/>
                          <a:latin typeface="Calibri" panose="020F0502020204030204" pitchFamily="34" charset="0"/>
                        </a:rPr>
                        <a:t> </a:t>
                      </a:r>
                    </a:p>
                  </a:txBody>
                  <a:tcPr marL="8938" marR="8938" marT="893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8938" marR="8938" marT="893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panose="020F0502020204030204" pitchFamily="34" charset="0"/>
                        </a:rPr>
                        <a:t>VEGFA</a:t>
                      </a:r>
                    </a:p>
                  </a:txBody>
                  <a:tcPr marL="8938" marR="8938" marT="893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3747771620"/>
      </p:ext>
    </p:extLst>
  </p:cSld>
  <p:clrMapOvr>
    <a:masterClrMapping/>
  </p:clrMapOvr>
</p:sld>
</file>

<file path=ppt/theme/theme1.xml><?xml version="1.0" encoding="utf-8"?>
<a:theme xmlns:a="http://schemas.openxmlformats.org/drawingml/2006/main" name="PNNL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NNL_Presentation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NNL_Presentation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NNL_Presentatio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NNL_Presentation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NNL_Presentation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NNL_Presentation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NNL_Presentation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NNL_Presentation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NNL_Presentation_Template 8">
        <a:dk1>
          <a:srgbClr val="000000"/>
        </a:dk1>
        <a:lt1>
          <a:srgbClr val="FFFFFF"/>
        </a:lt1>
        <a:dk2>
          <a:srgbClr val="000000"/>
        </a:dk2>
        <a:lt2>
          <a:srgbClr val="000000"/>
        </a:lt2>
        <a:accent1>
          <a:srgbClr val="000099"/>
        </a:accent1>
        <a:accent2>
          <a:srgbClr val="FFCC00"/>
        </a:accent2>
        <a:accent3>
          <a:srgbClr val="FFFFFF"/>
        </a:accent3>
        <a:accent4>
          <a:srgbClr val="000000"/>
        </a:accent4>
        <a:accent5>
          <a:srgbClr val="AAAACA"/>
        </a:accent5>
        <a:accent6>
          <a:srgbClr val="E7B900"/>
        </a:accent6>
        <a:hlink>
          <a:srgbClr val="CC3300"/>
        </a:hlink>
        <a:folHlink>
          <a:srgbClr val="800000"/>
        </a:folHlink>
      </a:clrScheme>
      <a:clrMap bg1="lt1" tx1="dk1" bg2="lt2" tx2="dk2" accent1="accent1" accent2="accent2" accent3="accent3" accent4="accent4" accent5="accent5" accent6="accent6" hlink="hlink" folHlink="folHlink"/>
    </a:extraClrScheme>
    <a:extraClrScheme>
      <a:clrScheme name="PNNL_Presentation_Template 9">
        <a:dk1>
          <a:srgbClr val="000000"/>
        </a:dk1>
        <a:lt1>
          <a:srgbClr val="FFFFFF"/>
        </a:lt1>
        <a:dk2>
          <a:srgbClr val="000000"/>
        </a:dk2>
        <a:lt2>
          <a:srgbClr val="4D4D4D"/>
        </a:lt2>
        <a:accent1>
          <a:srgbClr val="000099"/>
        </a:accent1>
        <a:accent2>
          <a:srgbClr val="FFCC00"/>
        </a:accent2>
        <a:accent3>
          <a:srgbClr val="FFFFFF"/>
        </a:accent3>
        <a:accent4>
          <a:srgbClr val="000000"/>
        </a:accent4>
        <a:accent5>
          <a:srgbClr val="AAAACA"/>
        </a:accent5>
        <a:accent6>
          <a:srgbClr val="E7B900"/>
        </a:accent6>
        <a:hlink>
          <a:srgbClr val="006600"/>
        </a:hlink>
        <a:folHlink>
          <a:srgbClr val="CC3300"/>
        </a:folHlink>
      </a:clrScheme>
      <a:clrMap bg1="lt1" tx1="dk1" bg2="lt2" tx2="dk2" accent1="accent1" accent2="accent2" accent3="accent3" accent4="accent4" accent5="accent5" accent6="accent6" hlink="hlink" folHlink="folHlink"/>
    </a:extraClrScheme>
    <a:extraClrScheme>
      <a:clrScheme name="PNNL_Presentation_Template 10">
        <a:dk1>
          <a:srgbClr val="000000"/>
        </a:dk1>
        <a:lt1>
          <a:srgbClr val="FFFFFF"/>
        </a:lt1>
        <a:dk2>
          <a:srgbClr val="000000"/>
        </a:dk2>
        <a:lt2>
          <a:srgbClr val="4D4D4D"/>
        </a:lt2>
        <a:accent1>
          <a:srgbClr val="336699"/>
        </a:accent1>
        <a:accent2>
          <a:srgbClr val="FFCC00"/>
        </a:accent2>
        <a:accent3>
          <a:srgbClr val="FFFFFF"/>
        </a:accent3>
        <a:accent4>
          <a:srgbClr val="000000"/>
        </a:accent4>
        <a:accent5>
          <a:srgbClr val="ADB8CA"/>
        </a:accent5>
        <a:accent6>
          <a:srgbClr val="E7B900"/>
        </a:accent6>
        <a:hlink>
          <a:srgbClr val="008080"/>
        </a:hlink>
        <a:folHlink>
          <a:srgbClr val="990033"/>
        </a:folHlink>
      </a:clrScheme>
      <a:clrMap bg1="lt1" tx1="dk1" bg2="lt2" tx2="dk2" accent1="accent1" accent2="accent2" accent3="accent3" accent4="accent4" accent5="accent5" accent6="accent6" hlink="hlink" folHlink="folHlink"/>
    </a:extraClrScheme>
    <a:extraClrScheme>
      <a:clrScheme name="PNNL_Presentation_Template 11">
        <a:dk1>
          <a:srgbClr val="000000"/>
        </a:dk1>
        <a:lt1>
          <a:srgbClr val="FFFFFF"/>
        </a:lt1>
        <a:dk2>
          <a:srgbClr val="CB7023"/>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PNNL_PowerPoint_Template</Template>
  <TotalTime>13280</TotalTime>
  <Words>1909</Words>
  <Application>Microsoft Macintosh PowerPoint</Application>
  <PresentationFormat>On-screen Show (4:3)</PresentationFormat>
  <Paragraphs>441</Paragraphs>
  <Slides>31</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EucrosiaUPC</vt:lpstr>
      <vt:lpstr>ＭＳ Ｐゴシック</vt:lpstr>
      <vt:lpstr>ＭＳ Ｐゴシック</vt:lpstr>
      <vt:lpstr>宋体</vt:lpstr>
      <vt:lpstr>Arial</vt:lpstr>
      <vt:lpstr>Calibri</vt:lpstr>
      <vt:lpstr>Calibri Light</vt:lpstr>
      <vt:lpstr>Times New Roman</vt:lpstr>
      <vt:lpstr>Wingdings</vt:lpstr>
      <vt:lpstr>PNNL_PowerPoint_Template</vt:lpstr>
      <vt:lpstr>Office Theme</vt:lpstr>
      <vt:lpstr>Use of Novel Proteomic Approaches for Cancer Biomarker Identification and Verification</vt:lpstr>
      <vt:lpstr>Translating Proteomic Discoveries to the Clinic:  the Biomarker Problem</vt:lpstr>
      <vt:lpstr>A General Strategy for Biomarker Development</vt:lpstr>
      <vt:lpstr>Integrating Discovery and Verification</vt:lpstr>
      <vt:lpstr>The Sensitivity Problem in Biomarker Discovery</vt:lpstr>
      <vt:lpstr>Targeted MS Assays are Specific and Sensitive </vt:lpstr>
      <vt:lpstr>Highly Sensitive SRM Platforms at PNNL</vt:lpstr>
      <vt:lpstr>The Biomarker Verification Problem: Prioritizing Resources for Affinity Reagent Development</vt:lpstr>
      <vt:lpstr>Approach: Examine Prostate Cancer-associated  Candidates from Genomic Studies</vt:lpstr>
      <vt:lpstr>PRISM-SRM Analysis of 279 FFPE Blocks from Prostatectomies with 10 years Follow-Up</vt:lpstr>
      <vt:lpstr>Performance of Complementary Biomarkers for Predicting Prostate Cancer Metastasis</vt:lpstr>
      <vt:lpstr>EDRN Collaborative Project:  Evaluation of 61 Candidate OvCa Biomarkers</vt:lpstr>
      <vt:lpstr>Candidate Biomarker Performance: Serous Ovarian Cancer vs. Benign Serous Disease </vt:lpstr>
      <vt:lpstr>Targeted Mass Spectrometry Can Identify Unique Molecular Events </vt:lpstr>
      <vt:lpstr>Analysis of Serum Total and Free PSA Using Immunoaffinity Depletion Coupled to LC-SRM</vt:lpstr>
      <vt:lpstr>Simultaneous Quantification of proPSA Isoforms in Prostate Patient Urine Using LG-SRM</vt:lpstr>
      <vt:lpstr>Identifying TMPRSS2:ERG fusions products</vt:lpstr>
      <vt:lpstr>Sensitive Detection of Multiple TMPRSS2-ERG Fusion Protein Products Using PRISM-SRM</vt:lpstr>
      <vt:lpstr>Identification of Specific SPOP Mutations</vt:lpstr>
      <vt:lpstr>The Next Challenge: Nanoproteomics</vt:lpstr>
      <vt:lpstr>New Technologies for Nanoproteomics</vt:lpstr>
      <vt:lpstr>The Strategy: Minimize Sample Losses</vt:lpstr>
      <vt:lpstr>Single Cell Proteomics – Initial Results</vt:lpstr>
      <vt:lpstr>nanoPOTS: Protein Identification and Quantification</vt:lpstr>
      <vt:lpstr>Adding Carrier for Targeted Proteomic Experiments</vt:lpstr>
      <vt:lpstr>Platform sensitivity comparison  (The lowest abundance quantifiable proteins)</vt:lpstr>
      <vt:lpstr>Summary</vt:lpstr>
      <vt:lpstr>Acknowledgements</vt:lpstr>
      <vt:lpstr>PowerPoint Presentation</vt:lpstr>
      <vt:lpstr>Simple NanoProteomic Platform (SNaPP)</vt:lpstr>
      <vt:lpstr>Nanoscale Sample Processing</vt:lpstr>
    </vt:vector>
  </TitlesOfParts>
  <Company>Pacific Northwest Versions panel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Tao Liu</dc:creator>
  <cp:lastModifiedBy>Liu, Tao</cp:lastModifiedBy>
  <cp:revision>577</cp:revision>
  <cp:lastPrinted>2013-09-05T18:07:17Z</cp:lastPrinted>
  <dcterms:created xsi:type="dcterms:W3CDTF">2011-08-17T20:00:49Z</dcterms:created>
  <dcterms:modified xsi:type="dcterms:W3CDTF">2018-09-05T11:40:07Z</dcterms:modified>
</cp:coreProperties>
</file>