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9"/>
  </p:notesMasterIdLst>
  <p:handoutMasterIdLst>
    <p:handoutMasterId r:id="rId50"/>
  </p:handoutMasterIdLst>
  <p:sldIdLst>
    <p:sldId id="721" r:id="rId2"/>
    <p:sldId id="722" r:id="rId3"/>
    <p:sldId id="689" r:id="rId4"/>
    <p:sldId id="682" r:id="rId5"/>
    <p:sldId id="716" r:id="rId6"/>
    <p:sldId id="717" r:id="rId7"/>
    <p:sldId id="646" r:id="rId8"/>
    <p:sldId id="718" r:id="rId9"/>
    <p:sldId id="696" r:id="rId10"/>
    <p:sldId id="700" r:id="rId11"/>
    <p:sldId id="701" r:id="rId12"/>
    <p:sldId id="702" r:id="rId13"/>
    <p:sldId id="677" r:id="rId14"/>
    <p:sldId id="657" r:id="rId15"/>
    <p:sldId id="635" r:id="rId16"/>
    <p:sldId id="672" r:id="rId17"/>
    <p:sldId id="679" r:id="rId18"/>
    <p:sldId id="719" r:id="rId19"/>
    <p:sldId id="628" r:id="rId20"/>
    <p:sldId id="705" r:id="rId21"/>
    <p:sldId id="673" r:id="rId22"/>
    <p:sldId id="694" r:id="rId23"/>
    <p:sldId id="663" r:id="rId24"/>
    <p:sldId id="706" r:id="rId25"/>
    <p:sldId id="707" r:id="rId26"/>
    <p:sldId id="708" r:id="rId27"/>
    <p:sldId id="709" r:id="rId28"/>
    <p:sldId id="665" r:id="rId29"/>
    <p:sldId id="714" r:id="rId30"/>
    <p:sldId id="688" r:id="rId31"/>
    <p:sldId id="710" r:id="rId32"/>
    <p:sldId id="711" r:id="rId33"/>
    <p:sldId id="681" r:id="rId34"/>
    <p:sldId id="666" r:id="rId35"/>
    <p:sldId id="664" r:id="rId36"/>
    <p:sldId id="669" r:id="rId37"/>
    <p:sldId id="693" r:id="rId38"/>
    <p:sldId id="691" r:id="rId39"/>
    <p:sldId id="668" r:id="rId40"/>
    <p:sldId id="713" r:id="rId41"/>
    <p:sldId id="715" r:id="rId42"/>
    <p:sldId id="724" r:id="rId43"/>
    <p:sldId id="726" r:id="rId44"/>
    <p:sldId id="733" r:id="rId45"/>
    <p:sldId id="734" r:id="rId46"/>
    <p:sldId id="753" r:id="rId47"/>
    <p:sldId id="772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  <p:cmAuthor id="2" name="Microsoft Office User" initials="Office [2]" lastIdx="6" clrIdx="1">
    <p:extLst/>
  </p:cmAuthor>
  <p:cmAuthor id="3" name="Sandy Markowitz" initials="SM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06"/>
    <a:srgbClr val="006100"/>
    <a:srgbClr val="0080FF"/>
    <a:srgbClr val="660099"/>
    <a:srgbClr val="6600CC"/>
    <a:srgbClr val="CC9900"/>
    <a:srgbClr val="4895FA"/>
    <a:srgbClr val="002F5D"/>
    <a:srgbClr val="C1FFAD"/>
    <a:srgbClr val="8BF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3791" autoAdjust="0"/>
    <p:restoredTop sz="99829" autoAdjust="0"/>
  </p:normalViewPr>
  <p:slideViewPr>
    <p:cSldViewPr snapToGrid="0" snapToObjects="1">
      <p:cViewPr varScale="1">
        <p:scale>
          <a:sx n="118" d="100"/>
          <a:sy n="118" d="100"/>
        </p:scale>
        <p:origin x="23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1530" y="72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dsandy:Documents:7200%20stuff.1:aalabnotes:helen%20data:Amitabh%20brushings%20paper_NGS%20disclosure:draft%202017:revision:manuscript%20graph%20summar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ena\Desktop\VIM%20in%20upper%20GI%20paper%20V2\V2_All%20esophageal%20samples--%20final%20graphs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lisdell\a-k\Helen%20Moinova\Exon%20array%20&amp;%20methylation\RRBS\EAC%20RRBS\BE-EAC%20candidate%20validation\VIM-SqBE18%20paper\SqBE18%20validation%20biops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dirty="0">
                <a:latin typeface="Arial"/>
              </a:rPr>
              <a:t>Non-Dysplastic Barrett’s Detection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balloons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1-F8B1-C648-BFA4-4A58C15E39B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F8B1-C648-BFA4-4A58C15E39BF}"/>
              </c:ext>
            </c:extLst>
          </c:dPt>
          <c:cat>
            <c:strRef>
              <c:f>Sheet1!$G$4:$G$5</c:f>
              <c:strCache>
                <c:ptCount val="2"/>
                <c:pt idx="0">
                  <c:v>SENSITIVITY</c:v>
                </c:pt>
                <c:pt idx="1">
                  <c:v>SPECIFICITY</c:v>
                </c:pt>
              </c:strCache>
            </c:strRef>
          </c:cat>
          <c:val>
            <c:numRef>
              <c:f>Sheet1!$H$4:$H$5</c:f>
              <c:numCache>
                <c:formatCode>General</c:formatCode>
                <c:ptCount val="2"/>
                <c:pt idx="0">
                  <c:v>92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B1-C648-BFA4-4A58C15E3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2410808"/>
        <c:axId val="2142413992"/>
      </c:barChart>
      <c:catAx>
        <c:axId val="2142410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>
                <a:solidFill>
                  <a:schemeClr val="bg1"/>
                </a:solidFill>
                <a:latin typeface="Arial"/>
              </a:defRPr>
            </a:pPr>
            <a:endParaRPr lang="en-US"/>
          </a:p>
        </c:txPr>
        <c:crossAx val="2142413992"/>
        <c:crosses val="autoZero"/>
        <c:auto val="1"/>
        <c:lblAlgn val="ctr"/>
        <c:lblOffset val="100"/>
        <c:noMultiLvlLbl val="0"/>
      </c:catAx>
      <c:valAx>
        <c:axId val="214241399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>
                <a:latin typeface="Arial"/>
              </a:defRPr>
            </a:pPr>
            <a:endParaRPr lang="en-US"/>
          </a:p>
        </c:txPr>
        <c:crossAx val="2142410808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111315400295706E-2"/>
          <c:y val="2.9457688980013198E-2"/>
          <c:w val="0.91408955860212904"/>
          <c:h val="0.92919202274230905"/>
        </c:manualLayout>
      </c:layout>
      <c:scatterChart>
        <c:scatterStyle val="lineMarker"/>
        <c:varyColors val="0"/>
        <c:ser>
          <c:idx val="1"/>
          <c:order val="0"/>
          <c:tx>
            <c:v>row 6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0-EA2E-4E43-8136-9A4D8DA2394B}"/>
              </c:ext>
            </c:extLst>
          </c:dPt>
          <c:xVal>
            <c:numRef>
              <c:f>('High-conc FFPE only'!$O$6,'High-conc FFPE only'!$O$6)</c:f>
              <c:numCache>
                <c:formatCode>General</c:formatCode>
                <c:ptCount val="2"/>
                <c:pt idx="0">
                  <c:v>0.9</c:v>
                </c:pt>
                <c:pt idx="1">
                  <c:v>0.9</c:v>
                </c:pt>
              </c:numCache>
            </c:numRef>
          </c:xVal>
          <c:yVal>
            <c:numRef>
              <c:f>'High-conc FFPE only'!$M$6:$N$6</c:f>
              <c:numCache>
                <c:formatCode>0.0000</c:formatCode>
                <c:ptCount val="2"/>
                <c:pt idx="0">
                  <c:v>1.1234692731153799E-3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2E-4E43-8136-9A4D8DA2394B}"/>
            </c:ext>
          </c:extLst>
        </c:ser>
        <c:ser>
          <c:idx val="2"/>
          <c:order val="1"/>
          <c:tx>
            <c:v>row 7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2-EA2E-4E43-8136-9A4D8DA2394B}"/>
              </c:ext>
            </c:extLst>
          </c:dPt>
          <c:xVal>
            <c:numRef>
              <c:f>('High-conc FFPE only'!$O$7,'High-conc FFPE only'!$O$7)</c:f>
              <c:numCache>
                <c:formatCode>General</c:formatCode>
                <c:ptCount val="2"/>
                <c:pt idx="0">
                  <c:v>0.3</c:v>
                </c:pt>
                <c:pt idx="1">
                  <c:v>0.3</c:v>
                </c:pt>
              </c:numCache>
            </c:numRef>
          </c:xVal>
          <c:yVal>
            <c:numRef>
              <c:f>'High-conc FFPE only'!$M$7:$N$7</c:f>
              <c:numCache>
                <c:formatCode>0.0000</c:formatCode>
                <c:ptCount val="2"/>
                <c:pt idx="0">
                  <c:v>1.3951866062085799E-3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A2E-4E43-8136-9A4D8DA2394B}"/>
            </c:ext>
          </c:extLst>
        </c:ser>
        <c:ser>
          <c:idx val="3"/>
          <c:order val="2"/>
          <c:tx>
            <c:v>row 8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4-EA2E-4E43-8136-9A4D8DA2394B}"/>
              </c:ext>
            </c:extLst>
          </c:dPt>
          <c:xVal>
            <c:numRef>
              <c:f>('High-conc FFPE only'!$O$8,'High-conc FFPE only'!$O$8)</c:f>
              <c:numCache>
                <c:formatCode>General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xVal>
          <c:yVal>
            <c:numRef>
              <c:f>'High-conc FFPE only'!$M$8:$N$8</c:f>
              <c:numCache>
                <c:formatCode>0.0000</c:formatCode>
                <c:ptCount val="2"/>
                <c:pt idx="0">
                  <c:v>4.4916903728103004E-3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A2E-4E43-8136-9A4D8DA2394B}"/>
            </c:ext>
          </c:extLst>
        </c:ser>
        <c:ser>
          <c:idx val="4"/>
          <c:order val="3"/>
          <c:tx>
            <c:v>row 9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6-EA2E-4E43-8136-9A4D8DA2394B}"/>
              </c:ext>
            </c:extLst>
          </c:dPt>
          <c:xVal>
            <c:numRef>
              <c:f>('High-conc FFPE only'!$O$9,'High-conc FFPE only'!$O$9)</c:f>
              <c:numCache>
                <c:formatCode>General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xVal>
          <c:yVal>
            <c:numRef>
              <c:f>'High-conc FFPE only'!$M$9:$N$9</c:f>
              <c:numCache>
                <c:formatCode>0.0000</c:formatCode>
                <c:ptCount val="2"/>
                <c:pt idx="0">
                  <c:v>5.3106744556558703E-3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A2E-4E43-8136-9A4D8DA2394B}"/>
            </c:ext>
          </c:extLst>
        </c:ser>
        <c:ser>
          <c:idx val="5"/>
          <c:order val="4"/>
          <c:tx>
            <c:v>row 10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8-EA2E-4E43-8136-9A4D8DA2394B}"/>
              </c:ext>
            </c:extLst>
          </c:dPt>
          <c:xVal>
            <c:numRef>
              <c:f>('High-conc FFPE only'!$O$10,'High-conc FFPE only'!$O$10)</c:f>
              <c:numCache>
                <c:formatCode>General</c:formatCode>
                <c:ptCount val="2"/>
                <c:pt idx="0">
                  <c:v>0.7</c:v>
                </c:pt>
                <c:pt idx="1">
                  <c:v>0.7</c:v>
                </c:pt>
              </c:numCache>
            </c:numRef>
          </c:xVal>
          <c:yVal>
            <c:numRef>
              <c:f>'High-conc FFPE only'!$M$10:$N$10</c:f>
              <c:numCache>
                <c:formatCode>0.0000</c:formatCode>
                <c:ptCount val="2"/>
                <c:pt idx="0">
                  <c:v>5.9940059940059897E-3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A2E-4E43-8136-9A4D8DA2394B}"/>
            </c:ext>
          </c:extLst>
        </c:ser>
        <c:ser>
          <c:idx val="6"/>
          <c:order val="5"/>
          <c:tx>
            <c:v>row 11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A-EA2E-4E43-8136-9A4D8DA2394B}"/>
              </c:ext>
            </c:extLst>
          </c:dPt>
          <c:xVal>
            <c:numRef>
              <c:f>('High-conc FFPE only'!$O$11,'High-conc FFPE only'!$O$11)</c:f>
              <c:numCache>
                <c:formatCode>General</c:formatCode>
                <c:ptCount val="2"/>
                <c:pt idx="0">
                  <c:v>0.6</c:v>
                </c:pt>
                <c:pt idx="1">
                  <c:v>0.6</c:v>
                </c:pt>
              </c:numCache>
            </c:numRef>
          </c:xVal>
          <c:yVal>
            <c:numRef>
              <c:f>'High-conc FFPE only'!$M$11:$N$11</c:f>
              <c:numCache>
                <c:formatCode>0.0000</c:formatCode>
                <c:ptCount val="2"/>
                <c:pt idx="0">
                  <c:v>6.9686411149825801E-3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A2E-4E43-8136-9A4D8DA2394B}"/>
            </c:ext>
          </c:extLst>
        </c:ser>
        <c:ser>
          <c:idx val="7"/>
          <c:order val="6"/>
          <c:tx>
            <c:v>row 12</c:v>
          </c:tx>
          <c:spPr>
            <a:ln w="285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dash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1"/>
            <c:marker>
              <c:symbol val="circle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C-EA2E-4E43-8136-9A4D8DA2394B}"/>
              </c:ext>
            </c:extLst>
          </c:dPt>
          <c:xVal>
            <c:numRef>
              <c:f>('High-conc FFPE only'!$O$12,'High-conc FFPE only'!$O$12)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xVal>
          <c:yVal>
            <c:numRef>
              <c:f>'High-conc FFPE only'!$M$12:$N$12</c:f>
              <c:numCache>
                <c:formatCode>0.0000</c:formatCode>
                <c:ptCount val="2"/>
                <c:pt idx="0">
                  <c:v>7.5738449886392301E-3</c:v>
                </c:pt>
                <c:pt idx="1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A2E-4E43-8136-9A4D8DA2394B}"/>
            </c:ext>
          </c:extLst>
        </c:ser>
        <c:ser>
          <c:idx val="10"/>
          <c:order val="7"/>
          <c:tx>
            <c:v>BE/IM/LGD</c:v>
          </c:tx>
          <c:spPr>
            <a:ln w="28575">
              <a:noFill/>
            </a:ln>
          </c:spPr>
          <c:marker>
            <c:symbol val="circle"/>
            <c:size val="7"/>
            <c:spPr>
              <a:ln>
                <a:solidFill>
                  <a:schemeClr val="tx1"/>
                </a:solidFill>
              </a:ln>
            </c:spPr>
          </c:marker>
          <c:xVal>
            <c:numRef>
              <c:f>'High-conc FFPE only'!$O$13:$O$25</c:f>
              <c:numCache>
                <c:formatCode>General</c:formatCode>
                <c:ptCount val="13"/>
                <c:pt idx="0">
                  <c:v>1.55</c:v>
                </c:pt>
                <c:pt idx="1">
                  <c:v>1.4</c:v>
                </c:pt>
                <c:pt idx="2">
                  <c:v>1.6</c:v>
                </c:pt>
                <c:pt idx="3">
                  <c:v>1.5</c:v>
                </c:pt>
                <c:pt idx="4">
                  <c:v>1.4</c:v>
                </c:pt>
                <c:pt idx="5">
                  <c:v>1.6</c:v>
                </c:pt>
                <c:pt idx="6">
                  <c:v>1.5</c:v>
                </c:pt>
                <c:pt idx="7">
                  <c:v>1.65</c:v>
                </c:pt>
                <c:pt idx="8">
                  <c:v>1.4</c:v>
                </c:pt>
                <c:pt idx="9">
                  <c:v>1.6</c:v>
                </c:pt>
                <c:pt idx="10">
                  <c:v>1.5</c:v>
                </c:pt>
                <c:pt idx="11">
                  <c:v>1.4</c:v>
                </c:pt>
                <c:pt idx="12">
                  <c:v>1.5</c:v>
                </c:pt>
              </c:numCache>
            </c:numRef>
          </c:xVal>
          <c:yVal>
            <c:numRef>
              <c:f>'High-conc FFPE only'!$M$13:$M$25</c:f>
              <c:numCache>
                <c:formatCode>0.0000</c:formatCode>
                <c:ptCount val="13"/>
                <c:pt idx="0">
                  <c:v>1.4880059970014999E-3</c:v>
                </c:pt>
                <c:pt idx="1">
                  <c:v>0.18460855737583701</c:v>
                </c:pt>
                <c:pt idx="2">
                  <c:v>0.201454517469601</c:v>
                </c:pt>
                <c:pt idx="3">
                  <c:v>0.28459814669008499</c:v>
                </c:pt>
                <c:pt idx="4">
                  <c:v>0.32604293236128001</c:v>
                </c:pt>
                <c:pt idx="5">
                  <c:v>0.34458820845419302</c:v>
                </c:pt>
                <c:pt idx="6">
                  <c:v>0.41551534020886</c:v>
                </c:pt>
                <c:pt idx="7">
                  <c:v>0.42119759257370198</c:v>
                </c:pt>
                <c:pt idx="8">
                  <c:v>0.52311285500747395</c:v>
                </c:pt>
                <c:pt idx="9">
                  <c:v>0.53141693073788998</c:v>
                </c:pt>
                <c:pt idx="10">
                  <c:v>0.53395291201982698</c:v>
                </c:pt>
                <c:pt idx="11">
                  <c:v>1.022729347329985</c:v>
                </c:pt>
                <c:pt idx="12">
                  <c:v>1.1532390000287021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EA2E-4E43-8136-9A4D8DA2394B}"/>
            </c:ext>
          </c:extLst>
        </c:ser>
        <c:ser>
          <c:idx val="11"/>
          <c:order val="8"/>
          <c:tx>
            <c:v>HGD</c:v>
          </c:tx>
          <c:spPr>
            <a:ln w="28575">
              <a:noFill/>
            </a:ln>
          </c:spPr>
          <c:marker>
            <c:symbol val="circle"/>
            <c:size val="7"/>
            <c:spPr>
              <a:ln>
                <a:solidFill>
                  <a:sysClr val="windowText" lastClr="000000"/>
                </a:solidFill>
              </a:ln>
            </c:spPr>
          </c:marker>
          <c:xVal>
            <c:numRef>
              <c:f>'High-conc FFPE only'!$O$26:$O$32</c:f>
              <c:numCache>
                <c:formatCode>General</c:formatCode>
                <c:ptCount val="7"/>
                <c:pt idx="0">
                  <c:v>2.5</c:v>
                </c:pt>
                <c:pt idx="1">
                  <c:v>2.5</c:v>
                </c:pt>
                <c:pt idx="2">
                  <c:v>2.6</c:v>
                </c:pt>
                <c:pt idx="3">
                  <c:v>2.5</c:v>
                </c:pt>
                <c:pt idx="4">
                  <c:v>2.4</c:v>
                </c:pt>
                <c:pt idx="5">
                  <c:v>2.5</c:v>
                </c:pt>
                <c:pt idx="6">
                  <c:v>2.4</c:v>
                </c:pt>
              </c:numCache>
            </c:numRef>
          </c:xVal>
          <c:yVal>
            <c:numRef>
              <c:f>'High-conc FFPE only'!$M$26:$M$32</c:f>
              <c:numCache>
                <c:formatCode>0.0000</c:formatCode>
                <c:ptCount val="7"/>
                <c:pt idx="0">
                  <c:v>1.175985999658528</c:v>
                </c:pt>
                <c:pt idx="1">
                  <c:v>0.24307067907345101</c:v>
                </c:pt>
                <c:pt idx="2">
                  <c:v>0.35114804660726501</c:v>
                </c:pt>
                <c:pt idx="3">
                  <c:v>0.36093936435622098</c:v>
                </c:pt>
                <c:pt idx="4">
                  <c:v>0.62410275783906299</c:v>
                </c:pt>
                <c:pt idx="5">
                  <c:v>0.76322515684300196</c:v>
                </c:pt>
                <c:pt idx="6">
                  <c:v>0.88655041090398901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EA2E-4E43-8136-9A4D8DA2394B}"/>
            </c:ext>
          </c:extLst>
        </c:ser>
        <c:ser>
          <c:idx val="12"/>
          <c:order val="9"/>
          <c:tx>
            <c:v>EAC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'High-conc FFPE only'!$O$33:$O$58</c:f>
              <c:numCache>
                <c:formatCode>General</c:formatCode>
                <c:ptCount val="26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3.35</c:v>
                </c:pt>
                <c:pt idx="7">
                  <c:v>3.45</c:v>
                </c:pt>
                <c:pt idx="8">
                  <c:v>3.6</c:v>
                </c:pt>
                <c:pt idx="9">
                  <c:v>3.4</c:v>
                </c:pt>
                <c:pt idx="10">
                  <c:v>3.6</c:v>
                </c:pt>
                <c:pt idx="11">
                  <c:v>3.5</c:v>
                </c:pt>
                <c:pt idx="12">
                  <c:v>3.4</c:v>
                </c:pt>
                <c:pt idx="13">
                  <c:v>3.6</c:v>
                </c:pt>
                <c:pt idx="14">
                  <c:v>3.5</c:v>
                </c:pt>
                <c:pt idx="15">
                  <c:v>3.4</c:v>
                </c:pt>
                <c:pt idx="16">
                  <c:v>3.3</c:v>
                </c:pt>
                <c:pt idx="17">
                  <c:v>3.65</c:v>
                </c:pt>
                <c:pt idx="18">
                  <c:v>3.5</c:v>
                </c:pt>
                <c:pt idx="19">
                  <c:v>3.4</c:v>
                </c:pt>
                <c:pt idx="20">
                  <c:v>3.6</c:v>
                </c:pt>
                <c:pt idx="21">
                  <c:v>3.5</c:v>
                </c:pt>
                <c:pt idx="22">
                  <c:v>3.6</c:v>
                </c:pt>
                <c:pt idx="23">
                  <c:v>3.4</c:v>
                </c:pt>
                <c:pt idx="24">
                  <c:v>3.5</c:v>
                </c:pt>
                <c:pt idx="25">
                  <c:v>3.5</c:v>
                </c:pt>
              </c:numCache>
            </c:numRef>
          </c:xVal>
          <c:yVal>
            <c:numRef>
              <c:f>'High-conc FFPE only'!$M$33:$M$58</c:f>
              <c:numCache>
                <c:formatCode>0.0000</c:formatCode>
                <c:ptCount val="26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2.08579457475483E-2</c:v>
                </c:pt>
                <c:pt idx="4">
                  <c:v>7.2016486704270799E-2</c:v>
                </c:pt>
                <c:pt idx="5">
                  <c:v>0.12016302016302</c:v>
                </c:pt>
                <c:pt idx="6">
                  <c:v>0.14118359927287399</c:v>
                </c:pt>
                <c:pt idx="7">
                  <c:v>0.162403789224393</c:v>
                </c:pt>
                <c:pt idx="8">
                  <c:v>0.17668823291548699</c:v>
                </c:pt>
                <c:pt idx="9">
                  <c:v>0.246853610068448</c:v>
                </c:pt>
                <c:pt idx="10">
                  <c:v>0.25112637362637402</c:v>
                </c:pt>
                <c:pt idx="11">
                  <c:v>0.31710839893117598</c:v>
                </c:pt>
                <c:pt idx="12">
                  <c:v>0.34161797891743201</c:v>
                </c:pt>
                <c:pt idx="13">
                  <c:v>0.41651628689402098</c:v>
                </c:pt>
                <c:pt idx="14">
                  <c:v>0.44570681681077801</c:v>
                </c:pt>
                <c:pt idx="15">
                  <c:v>0.46778897815074499</c:v>
                </c:pt>
                <c:pt idx="16">
                  <c:v>0.50696653867251795</c:v>
                </c:pt>
                <c:pt idx="17">
                  <c:v>0.53991526633979203</c:v>
                </c:pt>
                <c:pt idx="18">
                  <c:v>0.57252515215501198</c:v>
                </c:pt>
                <c:pt idx="19">
                  <c:v>0.64557734204793005</c:v>
                </c:pt>
                <c:pt idx="20">
                  <c:v>0.67687124652116604</c:v>
                </c:pt>
                <c:pt idx="21">
                  <c:v>0.77527129233804704</c:v>
                </c:pt>
                <c:pt idx="22">
                  <c:v>0.96764144307104805</c:v>
                </c:pt>
                <c:pt idx="23">
                  <c:v>0.99053670406921701</c:v>
                </c:pt>
                <c:pt idx="24">
                  <c:v>1.068344608038202</c:v>
                </c:pt>
                <c:pt idx="25">
                  <c:v>1.696083739397221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EA2E-4E43-8136-9A4D8DA2394B}"/>
            </c:ext>
          </c:extLst>
        </c:ser>
        <c:ser>
          <c:idx val="13"/>
          <c:order val="10"/>
          <c:tx>
            <c:v>Sq. Cancer of esophagus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'High-conc FFPE only'!$O$59:$O$68</c:f>
              <c:numCache>
                <c:formatCode>General</c:formatCode>
                <c:ptCount val="10"/>
                <c:pt idx="0">
                  <c:v>4.5</c:v>
                </c:pt>
                <c:pt idx="1">
                  <c:v>4.4000000000000004</c:v>
                </c:pt>
                <c:pt idx="2">
                  <c:v>4.3</c:v>
                </c:pt>
                <c:pt idx="3">
                  <c:v>4.5</c:v>
                </c:pt>
                <c:pt idx="4">
                  <c:v>4.5999999999999996</c:v>
                </c:pt>
                <c:pt idx="5">
                  <c:v>4.7</c:v>
                </c:pt>
                <c:pt idx="6">
                  <c:v>4.5</c:v>
                </c:pt>
                <c:pt idx="7">
                  <c:v>4.5</c:v>
                </c:pt>
                <c:pt idx="8">
                  <c:v>4.5999999999999996</c:v>
                </c:pt>
                <c:pt idx="9">
                  <c:v>4.45</c:v>
                </c:pt>
              </c:numCache>
            </c:numRef>
          </c:xVal>
          <c:yVal>
            <c:numRef>
              <c:f>'High-conc FFPE only'!$M$59:$M$68</c:f>
              <c:numCache>
                <c:formatCode>0.0000</c:formatCode>
                <c:ptCount val="10"/>
                <c:pt idx="0">
                  <c:v>9.7143967359626996E-4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  <c:pt idx="4">
                  <c:v>1E-3</c:v>
                </c:pt>
                <c:pt idx="5">
                  <c:v>1E-3</c:v>
                </c:pt>
                <c:pt idx="6">
                  <c:v>1.5048908954100799E-3</c:v>
                </c:pt>
                <c:pt idx="7">
                  <c:v>0.20359826018189001</c:v>
                </c:pt>
                <c:pt idx="8">
                  <c:v>0.46477867682056201</c:v>
                </c:pt>
                <c:pt idx="9">
                  <c:v>0.90098530124374099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EA2E-4E43-8136-9A4D8DA2394B}"/>
            </c:ext>
          </c:extLst>
        </c:ser>
        <c:ser>
          <c:idx val="0"/>
          <c:order val="11"/>
          <c:tx>
            <c:v>Normal Sq mucosa</c:v>
          </c:tx>
          <c:xVal>
            <c:numRef>
              <c:f>'High-conc FFPE only'!$O$4</c:f>
              <c:numCache>
                <c:formatCode>General</c:formatCode>
                <c:ptCount val="1"/>
                <c:pt idx="0">
                  <c:v>0.2</c:v>
                </c:pt>
              </c:numCache>
            </c:numRef>
          </c:xVal>
          <c:yVal>
            <c:numRef>
              <c:f>'High-conc FFPE only'!$M$4</c:f>
              <c:numCache>
                <c:formatCode>0.0000</c:formatCode>
                <c:ptCount val="1"/>
                <c:pt idx="0">
                  <c:v>9.7129506008010696E-4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EA2E-4E43-8136-9A4D8DA2394B}"/>
            </c:ext>
          </c:extLst>
        </c:ser>
        <c:ser>
          <c:idx val="8"/>
          <c:order val="12"/>
          <c:tx>
            <c:v>row 5</c:v>
          </c:tx>
          <c:marker>
            <c:symbol val="circle"/>
            <c:size val="7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'High-conc FFPE only'!$O$5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'High-conc FFPE only'!$M$5</c:f>
              <c:numCache>
                <c:formatCode>0.0000</c:formatCode>
                <c:ptCount val="1"/>
                <c:pt idx="0">
                  <c:v>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EA2E-4E43-8136-9A4D8DA2394B}"/>
            </c:ext>
          </c:extLst>
        </c:ser>
        <c:ser>
          <c:idx val="9"/>
          <c:order val="13"/>
          <c:tx>
            <c:v>row 4</c:v>
          </c:tx>
          <c:marker>
            <c:symbol val="circle"/>
            <c:size val="7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Lit>
              <c:formatCode>General</c:formatCode>
              <c:ptCount val="1"/>
              <c:pt idx="0">
                <c:v>0.2</c:v>
              </c:pt>
            </c:numLit>
          </c:xVal>
          <c:yVal>
            <c:numLit>
              <c:formatCode>General</c:formatCode>
              <c:ptCount val="1"/>
              <c:pt idx="0">
                <c:v>1E-3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4-EA2E-4E43-8136-9A4D8DA23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837256"/>
        <c:axId val="-2136841144"/>
      </c:scatterChart>
      <c:valAx>
        <c:axId val="-2136837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136841144"/>
        <c:crossesAt val="1E-3"/>
        <c:crossBetween val="midCat"/>
      </c:valAx>
      <c:valAx>
        <c:axId val="-2136841144"/>
        <c:scaling>
          <c:logBase val="10"/>
          <c:orientation val="minMax"/>
          <c:max val="2"/>
          <c:min val="1E-3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solidFill>
                  <a:schemeClr val="tx1"/>
                </a:solidFill>
              </a:defRPr>
            </a:pPr>
            <a:endParaRPr lang="en-US"/>
          </a:p>
        </c:txPr>
        <c:crossAx val="-2136837256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Sq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'SqBE18-All Biopsies combined'!$CD$2:$CD$75</c:f>
              <c:numCache>
                <c:formatCode>General</c:formatCode>
                <c:ptCount val="74"/>
                <c:pt idx="0">
                  <c:v>3.4</c:v>
                </c:pt>
                <c:pt idx="1">
                  <c:v>3.5</c:v>
                </c:pt>
                <c:pt idx="2">
                  <c:v>3.6</c:v>
                </c:pt>
                <c:pt idx="3">
                  <c:v>3.7</c:v>
                </c:pt>
                <c:pt idx="4">
                  <c:v>3.7999999999999989</c:v>
                </c:pt>
                <c:pt idx="5">
                  <c:v>3.899999999999999</c:v>
                </c:pt>
                <c:pt idx="6">
                  <c:v>3.9999999999999991</c:v>
                </c:pt>
                <c:pt idx="7">
                  <c:v>4.0999999999999979</c:v>
                </c:pt>
                <c:pt idx="8">
                  <c:v>4.1999999999999966</c:v>
                </c:pt>
                <c:pt idx="9">
                  <c:v>4.2999999999999972</c:v>
                </c:pt>
                <c:pt idx="10">
                  <c:v>4.3999999999999968</c:v>
                </c:pt>
                <c:pt idx="11">
                  <c:v>4.4999999999999956</c:v>
                </c:pt>
                <c:pt idx="12">
                  <c:v>3.1</c:v>
                </c:pt>
                <c:pt idx="13">
                  <c:v>4.5999999999999996</c:v>
                </c:pt>
                <c:pt idx="14">
                  <c:v>4.6999999999999966</c:v>
                </c:pt>
                <c:pt idx="15">
                  <c:v>4.8</c:v>
                </c:pt>
                <c:pt idx="16">
                  <c:v>2.6</c:v>
                </c:pt>
                <c:pt idx="17">
                  <c:v>4.8999999999999986</c:v>
                </c:pt>
                <c:pt idx="18">
                  <c:v>5</c:v>
                </c:pt>
                <c:pt idx="19">
                  <c:v>3.7</c:v>
                </c:pt>
                <c:pt idx="20">
                  <c:v>1.9</c:v>
                </c:pt>
                <c:pt idx="21">
                  <c:v>2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2.2999999999999998</c:v>
                </c:pt>
                <c:pt idx="25">
                  <c:v>2.4</c:v>
                </c:pt>
                <c:pt idx="26">
                  <c:v>1.6</c:v>
                </c:pt>
                <c:pt idx="27">
                  <c:v>1.7</c:v>
                </c:pt>
                <c:pt idx="28">
                  <c:v>1.8</c:v>
                </c:pt>
                <c:pt idx="29">
                  <c:v>1.9</c:v>
                </c:pt>
                <c:pt idx="30">
                  <c:v>2</c:v>
                </c:pt>
                <c:pt idx="31">
                  <c:v>2.8000000000000012</c:v>
                </c:pt>
                <c:pt idx="32">
                  <c:v>2.5000000000000009</c:v>
                </c:pt>
                <c:pt idx="33">
                  <c:v>3.100000000000001</c:v>
                </c:pt>
                <c:pt idx="34">
                  <c:v>2.7000000000000011</c:v>
                </c:pt>
                <c:pt idx="35">
                  <c:v>2.9000000000000008</c:v>
                </c:pt>
                <c:pt idx="36">
                  <c:v>2.3000000000000012</c:v>
                </c:pt>
                <c:pt idx="37">
                  <c:v>3.3000000000000012</c:v>
                </c:pt>
                <c:pt idx="38">
                  <c:v>3.2000000000000011</c:v>
                </c:pt>
                <c:pt idx="39">
                  <c:v>2.100000000000001</c:v>
                </c:pt>
                <c:pt idx="40">
                  <c:v>3.5000000000000022</c:v>
                </c:pt>
                <c:pt idx="41">
                  <c:v>2.4000000000000008</c:v>
                </c:pt>
                <c:pt idx="42">
                  <c:v>3.0000000000000009</c:v>
                </c:pt>
                <c:pt idx="43">
                  <c:v>2.2000000000000011</c:v>
                </c:pt>
                <c:pt idx="44">
                  <c:v>3.4000000000000021</c:v>
                </c:pt>
                <c:pt idx="45">
                  <c:v>2.600000000000001</c:v>
                </c:pt>
                <c:pt idx="46">
                  <c:v>3.1</c:v>
                </c:pt>
                <c:pt idx="47">
                  <c:v>3.2</c:v>
                </c:pt>
                <c:pt idx="48">
                  <c:v>3.3</c:v>
                </c:pt>
                <c:pt idx="49">
                  <c:v>1.1000000000000001</c:v>
                </c:pt>
                <c:pt idx="50">
                  <c:v>1.3</c:v>
                </c:pt>
                <c:pt idx="51">
                  <c:v>0.8</c:v>
                </c:pt>
                <c:pt idx="52">
                  <c:v>1.5</c:v>
                </c:pt>
                <c:pt idx="53">
                  <c:v>1.4</c:v>
                </c:pt>
                <c:pt idx="54">
                  <c:v>0.9</c:v>
                </c:pt>
                <c:pt idx="55">
                  <c:v>0.3</c:v>
                </c:pt>
                <c:pt idx="56">
                  <c:v>0.2</c:v>
                </c:pt>
                <c:pt idx="57">
                  <c:v>0.6</c:v>
                </c:pt>
                <c:pt idx="58">
                  <c:v>0.3</c:v>
                </c:pt>
                <c:pt idx="59">
                  <c:v>1.1000000000000001</c:v>
                </c:pt>
                <c:pt idx="60">
                  <c:v>1.2</c:v>
                </c:pt>
                <c:pt idx="61">
                  <c:v>0.1</c:v>
                </c:pt>
                <c:pt idx="62">
                  <c:v>0.7</c:v>
                </c:pt>
                <c:pt idx="63">
                  <c:v>0.4</c:v>
                </c:pt>
                <c:pt idx="64">
                  <c:v>0.9</c:v>
                </c:pt>
                <c:pt idx="65">
                  <c:v>0.5</c:v>
                </c:pt>
                <c:pt idx="66">
                  <c:v>1</c:v>
                </c:pt>
                <c:pt idx="67">
                  <c:v>0.6</c:v>
                </c:pt>
                <c:pt idx="68">
                  <c:v>1.3</c:v>
                </c:pt>
                <c:pt idx="69">
                  <c:v>2.100000000000001</c:v>
                </c:pt>
                <c:pt idx="70">
                  <c:v>2.0500000000000012</c:v>
                </c:pt>
                <c:pt idx="71">
                  <c:v>1.55</c:v>
                </c:pt>
                <c:pt idx="72">
                  <c:v>0.8</c:v>
                </c:pt>
                <c:pt idx="73">
                  <c:v>1.900000000000001</c:v>
                </c:pt>
              </c:numCache>
            </c:numRef>
          </c:xVal>
          <c:yVal>
            <c:numRef>
              <c:f>'SqBE18-All Biopsies combined'!$BW$2:$BW$75</c:f>
              <c:numCache>
                <c:formatCode>General</c:formatCode>
                <c:ptCount val="74"/>
                <c:pt idx="0">
                  <c:v>2.6068821689259597E-4</c:v>
                </c:pt>
                <c:pt idx="1">
                  <c:v>2.35501913453047E-3</c:v>
                </c:pt>
                <c:pt idx="2">
                  <c:v>7.2358900144717795E-4</c:v>
                </c:pt>
                <c:pt idx="3">
                  <c:v>9.0591226954863296E-2</c:v>
                </c:pt>
                <c:pt idx="4">
                  <c:v>8.7954110898661592E-3</c:v>
                </c:pt>
                <c:pt idx="5">
                  <c:v>0</c:v>
                </c:pt>
                <c:pt idx="6">
                  <c:v>3.5769034236075598E-3</c:v>
                </c:pt>
                <c:pt idx="7">
                  <c:v>0</c:v>
                </c:pt>
                <c:pt idx="8">
                  <c:v>2.6143790849673201E-3</c:v>
                </c:pt>
                <c:pt idx="9">
                  <c:v>5.8729311265349696E-3</c:v>
                </c:pt>
                <c:pt idx="10">
                  <c:v>2.5278058645095999E-3</c:v>
                </c:pt>
                <c:pt idx="11">
                  <c:v>1.27372627372627E-2</c:v>
                </c:pt>
                <c:pt idx="12">
                  <c:v>1.73682661171622E-2</c:v>
                </c:pt>
                <c:pt idx="13">
                  <c:v>1.6666666666666701E-2</c:v>
                </c:pt>
                <c:pt idx="14">
                  <c:v>8.3857442348008408E-3</c:v>
                </c:pt>
                <c:pt idx="15">
                  <c:v>7.6362374175633499E-3</c:v>
                </c:pt>
                <c:pt idx="16">
                  <c:v>6.4555794651091304E-3</c:v>
                </c:pt>
                <c:pt idx="17">
                  <c:v>4.4449842118047103E-2</c:v>
                </c:pt>
                <c:pt idx="18">
                  <c:v>3.2051282051281998E-3</c:v>
                </c:pt>
                <c:pt idx="19">
                  <c:v>3.9154267815191901E-3</c:v>
                </c:pt>
                <c:pt idx="20">
                  <c:v>1.2667848999239899E-3</c:v>
                </c:pt>
                <c:pt idx="21">
                  <c:v>0</c:v>
                </c:pt>
                <c:pt idx="22">
                  <c:v>7.9656862745097999E-3</c:v>
                </c:pt>
                <c:pt idx="23">
                  <c:v>7.5040783034257697E-3</c:v>
                </c:pt>
                <c:pt idx="24">
                  <c:v>6.9735006973500695E-4</c:v>
                </c:pt>
                <c:pt idx="25">
                  <c:v>4.4843049327354199E-3</c:v>
                </c:pt>
                <c:pt idx="26">
                  <c:v>3.73482726423903E-3</c:v>
                </c:pt>
                <c:pt idx="27">
                  <c:v>4.2060988433228197E-3</c:v>
                </c:pt>
                <c:pt idx="28">
                  <c:v>1.01190476190476E-2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4.4802867383512599E-4</c:v>
                </c:pt>
                <c:pt idx="33">
                  <c:v>0</c:v>
                </c:pt>
                <c:pt idx="34">
                  <c:v>0</c:v>
                </c:pt>
                <c:pt idx="35">
                  <c:v>1.10071546505228E-3</c:v>
                </c:pt>
                <c:pt idx="36">
                  <c:v>4.5392646391284602E-4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3.9761431411530802E-3</c:v>
                </c:pt>
                <c:pt idx="41">
                  <c:v>0</c:v>
                </c:pt>
                <c:pt idx="42">
                  <c:v>1.0204081632653099E-3</c:v>
                </c:pt>
                <c:pt idx="43">
                  <c:v>0</c:v>
                </c:pt>
                <c:pt idx="44">
                  <c:v>6.4432989690721702E-4</c:v>
                </c:pt>
                <c:pt idx="45">
                  <c:v>0</c:v>
                </c:pt>
                <c:pt idx="46">
                  <c:v>0.66829798803697704</c:v>
                </c:pt>
                <c:pt idx="47">
                  <c:v>0</c:v>
                </c:pt>
                <c:pt idx="48">
                  <c:v>0</c:v>
                </c:pt>
                <c:pt idx="49">
                  <c:v>1.4482259232440301E-3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9.1659028414298801E-4</c:v>
                </c:pt>
                <c:pt idx="58">
                  <c:v>2.3212627669452202E-3</c:v>
                </c:pt>
                <c:pt idx="59">
                  <c:v>5.5710306406685196E-4</c:v>
                </c:pt>
                <c:pt idx="60">
                  <c:v>1.1856770215793199E-3</c:v>
                </c:pt>
                <c:pt idx="61">
                  <c:v>3.7222919280635702E-2</c:v>
                </c:pt>
                <c:pt idx="62">
                  <c:v>1.2830382345393901E-3</c:v>
                </c:pt>
                <c:pt idx="63">
                  <c:v>0</c:v>
                </c:pt>
                <c:pt idx="64">
                  <c:v>1.10436223081171E-3</c:v>
                </c:pt>
                <c:pt idx="65">
                  <c:v>8.4719171634766201E-3</c:v>
                </c:pt>
                <c:pt idx="66">
                  <c:v>6.1385559777842698E-3</c:v>
                </c:pt>
                <c:pt idx="67">
                  <c:v>9.6930533117932198E-4</c:v>
                </c:pt>
                <c:pt idx="68">
                  <c:v>0</c:v>
                </c:pt>
                <c:pt idx="69">
                  <c:v>0</c:v>
                </c:pt>
                <c:pt idx="70">
                  <c:v>1.6019935920256301E-2</c:v>
                </c:pt>
                <c:pt idx="71">
                  <c:v>1.06186518928901E-2</c:v>
                </c:pt>
                <c:pt idx="72">
                  <c:v>0</c:v>
                </c:pt>
                <c:pt idx="7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F4-A64B-860A-5490233B3D4C}"/>
            </c:ext>
          </c:extLst>
        </c:ser>
        <c:ser>
          <c:idx val="5"/>
          <c:order val="2"/>
          <c:tx>
            <c:v>NDBE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'SqBE18-All Biopsies combined'!$CD$76:$CD$91</c:f>
              <c:numCache>
                <c:formatCode>General</c:formatCode>
                <c:ptCount val="16"/>
                <c:pt idx="0">
                  <c:v>6.5</c:v>
                </c:pt>
                <c:pt idx="1">
                  <c:v>6.55</c:v>
                </c:pt>
                <c:pt idx="2">
                  <c:v>6.6</c:v>
                </c:pt>
                <c:pt idx="3">
                  <c:v>6.6499999999999977</c:v>
                </c:pt>
                <c:pt idx="4">
                  <c:v>6.6999999999999966</c:v>
                </c:pt>
                <c:pt idx="5">
                  <c:v>6.75</c:v>
                </c:pt>
                <c:pt idx="6">
                  <c:v>6.7999999999999989</c:v>
                </c:pt>
                <c:pt idx="7">
                  <c:v>6.8499999999999988</c:v>
                </c:pt>
                <c:pt idx="8">
                  <c:v>6.8999999999999986</c:v>
                </c:pt>
                <c:pt idx="9">
                  <c:v>6.9499999999999984</c:v>
                </c:pt>
                <c:pt idx="10">
                  <c:v>6.9999999999999982</c:v>
                </c:pt>
                <c:pt idx="11">
                  <c:v>7.049999999999998</c:v>
                </c:pt>
                <c:pt idx="12">
                  <c:v>7.0999999999999979</c:v>
                </c:pt>
                <c:pt idx="13">
                  <c:v>7.1499999999999977</c:v>
                </c:pt>
                <c:pt idx="14">
                  <c:v>7.1999999999999966</c:v>
                </c:pt>
                <c:pt idx="15">
                  <c:v>7.2499999999999973</c:v>
                </c:pt>
              </c:numCache>
            </c:numRef>
          </c:xVal>
          <c:yVal>
            <c:numRef>
              <c:f>'SqBE18-All Biopsies combined'!$BW$76:$BW$91</c:f>
              <c:numCache>
                <c:formatCode>General</c:formatCode>
                <c:ptCount val="16"/>
                <c:pt idx="0">
                  <c:v>0.240324594257179</c:v>
                </c:pt>
                <c:pt idx="1">
                  <c:v>0.49894648124736601</c:v>
                </c:pt>
                <c:pt idx="2">
                  <c:v>0.61983471074380203</c:v>
                </c:pt>
                <c:pt idx="3">
                  <c:v>0.17348008385744201</c:v>
                </c:pt>
                <c:pt idx="4">
                  <c:v>0.48807339449541298</c:v>
                </c:pt>
                <c:pt idx="5">
                  <c:v>0.40364583333333298</c:v>
                </c:pt>
                <c:pt idx="6">
                  <c:v>0.27186009538950701</c:v>
                </c:pt>
                <c:pt idx="7">
                  <c:v>0</c:v>
                </c:pt>
                <c:pt idx="8">
                  <c:v>0.58601216333622896</c:v>
                </c:pt>
                <c:pt idx="9">
                  <c:v>0.40905017921146902</c:v>
                </c:pt>
                <c:pt idx="10">
                  <c:v>0.15742397137746</c:v>
                </c:pt>
                <c:pt idx="11">
                  <c:v>0.43554580362040601</c:v>
                </c:pt>
                <c:pt idx="12">
                  <c:v>8.4840055632823402E-2</c:v>
                </c:pt>
                <c:pt idx="13">
                  <c:v>0.45573212258796802</c:v>
                </c:pt>
                <c:pt idx="14">
                  <c:v>8.7587587587587598E-2</c:v>
                </c:pt>
                <c:pt idx="15">
                  <c:v>0.26382306477093198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F4-A64B-860A-5490233B3D4C}"/>
            </c:ext>
          </c:extLst>
        </c:ser>
        <c:ser>
          <c:idx val="3"/>
          <c:order val="4"/>
          <c:tx>
            <c:v>HGD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'SqBE18-All Biopsies combined'!$CD$92:$CD$110</c:f>
              <c:numCache>
                <c:formatCode>General</c:formatCode>
                <c:ptCount val="19"/>
                <c:pt idx="0">
                  <c:v>9.6</c:v>
                </c:pt>
                <c:pt idx="1">
                  <c:v>9.65</c:v>
                </c:pt>
                <c:pt idx="2">
                  <c:v>9.7000000000000011</c:v>
                </c:pt>
                <c:pt idx="3">
                  <c:v>9.7500000000000018</c:v>
                </c:pt>
                <c:pt idx="4">
                  <c:v>9.8000000000000025</c:v>
                </c:pt>
                <c:pt idx="5">
                  <c:v>9.8500000000000032</c:v>
                </c:pt>
                <c:pt idx="6">
                  <c:v>9.9000000000000057</c:v>
                </c:pt>
                <c:pt idx="7">
                  <c:v>9.9500000000000046</c:v>
                </c:pt>
                <c:pt idx="8">
                  <c:v>10.000000000000011</c:v>
                </c:pt>
                <c:pt idx="9">
                  <c:v>10.05000000000001</c:v>
                </c:pt>
                <c:pt idx="10">
                  <c:v>10.10000000000001</c:v>
                </c:pt>
                <c:pt idx="11">
                  <c:v>10.150000000000009</c:v>
                </c:pt>
                <c:pt idx="12">
                  <c:v>10.20000000000001</c:v>
                </c:pt>
                <c:pt idx="13">
                  <c:v>10.250000000000011</c:v>
                </c:pt>
                <c:pt idx="14">
                  <c:v>10.30000000000001</c:v>
                </c:pt>
                <c:pt idx="15">
                  <c:v>10.35000000000001</c:v>
                </c:pt>
                <c:pt idx="16">
                  <c:v>10.400000000000009</c:v>
                </c:pt>
                <c:pt idx="17">
                  <c:v>10.45000000000001</c:v>
                </c:pt>
                <c:pt idx="18">
                  <c:v>10.500000000000011</c:v>
                </c:pt>
              </c:numCache>
            </c:numRef>
          </c:xVal>
          <c:yVal>
            <c:numRef>
              <c:f>'SqBE18-All Biopsies combined'!$BW$92:$BW$110</c:f>
              <c:numCache>
                <c:formatCode>General</c:formatCode>
                <c:ptCount val="19"/>
                <c:pt idx="0">
                  <c:v>0.118659020732245</c:v>
                </c:pt>
                <c:pt idx="1">
                  <c:v>0.14257228315054801</c:v>
                </c:pt>
                <c:pt idx="2">
                  <c:v>0</c:v>
                </c:pt>
                <c:pt idx="3">
                  <c:v>0.49701897018970198</c:v>
                </c:pt>
                <c:pt idx="4">
                  <c:v>0.85980861244019202</c:v>
                </c:pt>
                <c:pt idx="5">
                  <c:v>0.44217687074829898</c:v>
                </c:pt>
                <c:pt idx="6">
                  <c:v>0</c:v>
                </c:pt>
                <c:pt idx="7">
                  <c:v>0</c:v>
                </c:pt>
                <c:pt idx="8">
                  <c:v>7.8099576960624804E-3</c:v>
                </c:pt>
                <c:pt idx="9">
                  <c:v>6.0773480662983399E-3</c:v>
                </c:pt>
                <c:pt idx="10">
                  <c:v>0.839416058394161</c:v>
                </c:pt>
                <c:pt idx="11">
                  <c:v>0.95529477507683702</c:v>
                </c:pt>
                <c:pt idx="12">
                  <c:v>0.74026696329254704</c:v>
                </c:pt>
                <c:pt idx="13">
                  <c:v>0.16230789970342399</c:v>
                </c:pt>
                <c:pt idx="14">
                  <c:v>1.7956252040483199E-2</c:v>
                </c:pt>
                <c:pt idx="15">
                  <c:v>0.87814381863266</c:v>
                </c:pt>
                <c:pt idx="16">
                  <c:v>0.71886120996441305</c:v>
                </c:pt>
                <c:pt idx="17">
                  <c:v>0.866270430906389</c:v>
                </c:pt>
                <c:pt idx="18">
                  <c:v>0.47696038803557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F4-A64B-860A-5490233B3D4C}"/>
            </c:ext>
          </c:extLst>
        </c:ser>
        <c:ser>
          <c:idx val="2"/>
          <c:order val="5"/>
          <c:tx>
            <c:v>EAC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'SqBE18-All Biopsies combined'!$CD$111:$CD$178</c:f>
              <c:numCache>
                <c:formatCode>General</c:formatCode>
                <c:ptCount val="68"/>
                <c:pt idx="0">
                  <c:v>12.2</c:v>
                </c:pt>
                <c:pt idx="1">
                  <c:v>12.25</c:v>
                </c:pt>
                <c:pt idx="2">
                  <c:v>12.3</c:v>
                </c:pt>
                <c:pt idx="3">
                  <c:v>12.35</c:v>
                </c:pt>
                <c:pt idx="4">
                  <c:v>12.4</c:v>
                </c:pt>
                <c:pt idx="5">
                  <c:v>12.45</c:v>
                </c:pt>
                <c:pt idx="6">
                  <c:v>12.5</c:v>
                </c:pt>
                <c:pt idx="7">
                  <c:v>12.55</c:v>
                </c:pt>
                <c:pt idx="8">
                  <c:v>12.6</c:v>
                </c:pt>
                <c:pt idx="9">
                  <c:v>12.650000000000009</c:v>
                </c:pt>
                <c:pt idx="10">
                  <c:v>12.7</c:v>
                </c:pt>
                <c:pt idx="11">
                  <c:v>12.750000000000011</c:v>
                </c:pt>
                <c:pt idx="12">
                  <c:v>12.80000000000001</c:v>
                </c:pt>
                <c:pt idx="13">
                  <c:v>12.85000000000001</c:v>
                </c:pt>
                <c:pt idx="14">
                  <c:v>12.900000000000009</c:v>
                </c:pt>
                <c:pt idx="15">
                  <c:v>12.95000000000001</c:v>
                </c:pt>
                <c:pt idx="16">
                  <c:v>13.000000000000011</c:v>
                </c:pt>
                <c:pt idx="17">
                  <c:v>13.05000000000001</c:v>
                </c:pt>
                <c:pt idx="18">
                  <c:v>13.10000000000001</c:v>
                </c:pt>
                <c:pt idx="19">
                  <c:v>13.150000000000009</c:v>
                </c:pt>
                <c:pt idx="20">
                  <c:v>13.20000000000001</c:v>
                </c:pt>
                <c:pt idx="21">
                  <c:v>13.250000000000011</c:v>
                </c:pt>
                <c:pt idx="22">
                  <c:v>13.30000000000002</c:v>
                </c:pt>
                <c:pt idx="23">
                  <c:v>13.350000000000019</c:v>
                </c:pt>
                <c:pt idx="24">
                  <c:v>13.40000000000002</c:v>
                </c:pt>
                <c:pt idx="25">
                  <c:v>13.450000000000021</c:v>
                </c:pt>
                <c:pt idx="26">
                  <c:v>13.50000000000002</c:v>
                </c:pt>
                <c:pt idx="27">
                  <c:v>13.55000000000002</c:v>
                </c:pt>
                <c:pt idx="28">
                  <c:v>13.600000000000019</c:v>
                </c:pt>
                <c:pt idx="29">
                  <c:v>13.65000000000002</c:v>
                </c:pt>
                <c:pt idx="30">
                  <c:v>13.700000000000021</c:v>
                </c:pt>
                <c:pt idx="31">
                  <c:v>13.75000000000002</c:v>
                </c:pt>
                <c:pt idx="32">
                  <c:v>13.80000000000002</c:v>
                </c:pt>
                <c:pt idx="33">
                  <c:v>13.850000000000019</c:v>
                </c:pt>
                <c:pt idx="34">
                  <c:v>13.90000000000002</c:v>
                </c:pt>
                <c:pt idx="35">
                  <c:v>13.950000000000021</c:v>
                </c:pt>
                <c:pt idx="36">
                  <c:v>14.00000000000002</c:v>
                </c:pt>
                <c:pt idx="37">
                  <c:v>14.050000000000029</c:v>
                </c:pt>
                <c:pt idx="38">
                  <c:v>14.100000000000019</c:v>
                </c:pt>
                <c:pt idx="39">
                  <c:v>14.150000000000031</c:v>
                </c:pt>
                <c:pt idx="40">
                  <c:v>14.200000000000029</c:v>
                </c:pt>
                <c:pt idx="41">
                  <c:v>14.25000000000003</c:v>
                </c:pt>
                <c:pt idx="42">
                  <c:v>14.300000000000029</c:v>
                </c:pt>
                <c:pt idx="43">
                  <c:v>14.35000000000003</c:v>
                </c:pt>
                <c:pt idx="44">
                  <c:v>14.400000000000031</c:v>
                </c:pt>
                <c:pt idx="45">
                  <c:v>14.450000000000029</c:v>
                </c:pt>
                <c:pt idx="46">
                  <c:v>14.50000000000003</c:v>
                </c:pt>
                <c:pt idx="47">
                  <c:v>14.550000000000029</c:v>
                </c:pt>
                <c:pt idx="48">
                  <c:v>14.60000000000003</c:v>
                </c:pt>
                <c:pt idx="49">
                  <c:v>14.650000000000031</c:v>
                </c:pt>
                <c:pt idx="50">
                  <c:v>14.700000000000029</c:v>
                </c:pt>
                <c:pt idx="51">
                  <c:v>14.750000000000041</c:v>
                </c:pt>
                <c:pt idx="52">
                  <c:v>14.80000000000004</c:v>
                </c:pt>
                <c:pt idx="53">
                  <c:v>14.850000000000041</c:v>
                </c:pt>
                <c:pt idx="54">
                  <c:v>14.95000000000004</c:v>
                </c:pt>
                <c:pt idx="55">
                  <c:v>15.000000000000041</c:v>
                </c:pt>
                <c:pt idx="56">
                  <c:v>15.05000000000004</c:v>
                </c:pt>
                <c:pt idx="57">
                  <c:v>15.100000000000041</c:v>
                </c:pt>
                <c:pt idx="58">
                  <c:v>15.150000000000039</c:v>
                </c:pt>
                <c:pt idx="59">
                  <c:v>15.20000000000004</c:v>
                </c:pt>
                <c:pt idx="60">
                  <c:v>15.250000000000041</c:v>
                </c:pt>
                <c:pt idx="61">
                  <c:v>15.30000000000005</c:v>
                </c:pt>
                <c:pt idx="62">
                  <c:v>15.350000000000049</c:v>
                </c:pt>
                <c:pt idx="63">
                  <c:v>15.40000000000005</c:v>
                </c:pt>
                <c:pt idx="64">
                  <c:v>15.450000000000051</c:v>
                </c:pt>
                <c:pt idx="65">
                  <c:v>15.50000000000005</c:v>
                </c:pt>
                <c:pt idx="66">
                  <c:v>15.55000000000005</c:v>
                </c:pt>
                <c:pt idx="67">
                  <c:v>15.600000000000049</c:v>
                </c:pt>
              </c:numCache>
            </c:numRef>
          </c:xVal>
          <c:yVal>
            <c:numRef>
              <c:f>'SqBE18-All Biopsies combined'!$BW$111:$BW$178</c:f>
              <c:numCache>
                <c:formatCode>General</c:formatCode>
                <c:ptCount val="68"/>
                <c:pt idx="0">
                  <c:v>0.54091392136025496</c:v>
                </c:pt>
                <c:pt idx="1">
                  <c:v>0.19973486522315501</c:v>
                </c:pt>
                <c:pt idx="2">
                  <c:v>0.42124352331606202</c:v>
                </c:pt>
                <c:pt idx="3">
                  <c:v>0.66398794575590103</c:v>
                </c:pt>
                <c:pt idx="4">
                  <c:v>0.337837837837838</c:v>
                </c:pt>
                <c:pt idx="5">
                  <c:v>0.58501440922190195</c:v>
                </c:pt>
                <c:pt idx="6">
                  <c:v>0.71408250355618796</c:v>
                </c:pt>
                <c:pt idx="7">
                  <c:v>0.77202868852458995</c:v>
                </c:pt>
                <c:pt idx="8">
                  <c:v>0.51557239057239101</c:v>
                </c:pt>
                <c:pt idx="9">
                  <c:v>0.48543209876543197</c:v>
                </c:pt>
                <c:pt idx="10">
                  <c:v>1</c:v>
                </c:pt>
                <c:pt idx="11">
                  <c:v>2.2067363530778199E-2</c:v>
                </c:pt>
                <c:pt idx="12">
                  <c:v>0.31509695290858702</c:v>
                </c:pt>
                <c:pt idx="13">
                  <c:v>0.54233536247924696</c:v>
                </c:pt>
                <c:pt idx="14">
                  <c:v>3.2555615843732999E-3</c:v>
                </c:pt>
                <c:pt idx="15">
                  <c:v>0.60534898891063305</c:v>
                </c:pt>
                <c:pt idx="16">
                  <c:v>0.392015706806283</c:v>
                </c:pt>
                <c:pt idx="17">
                  <c:v>0.42020774315391901</c:v>
                </c:pt>
                <c:pt idx="18">
                  <c:v>0.62915851272015699</c:v>
                </c:pt>
                <c:pt idx="19">
                  <c:v>0.23449969306322899</c:v>
                </c:pt>
                <c:pt idx="20">
                  <c:v>0.23201555411536001</c:v>
                </c:pt>
                <c:pt idx="21">
                  <c:v>0.28360528360528398</c:v>
                </c:pt>
                <c:pt idx="22">
                  <c:v>0.40686040971891402</c:v>
                </c:pt>
                <c:pt idx="23">
                  <c:v>0.49805144193297002</c:v>
                </c:pt>
                <c:pt idx="24">
                  <c:v>3.9206195546950602E-2</c:v>
                </c:pt>
                <c:pt idx="25">
                  <c:v>0.5</c:v>
                </c:pt>
                <c:pt idx="26">
                  <c:v>0.87519142419601903</c:v>
                </c:pt>
                <c:pt idx="27">
                  <c:v>0.36269592476488999</c:v>
                </c:pt>
                <c:pt idx="28">
                  <c:v>0.128212213318596</c:v>
                </c:pt>
                <c:pt idx="29">
                  <c:v>0.81974248927038595</c:v>
                </c:pt>
                <c:pt idx="30">
                  <c:v>0.24367816091954</c:v>
                </c:pt>
                <c:pt idx="31">
                  <c:v>0.452118270079435</c:v>
                </c:pt>
                <c:pt idx="32">
                  <c:v>0.712235950577919</c:v>
                </c:pt>
                <c:pt idx="33">
                  <c:v>0.90163201430807105</c:v>
                </c:pt>
                <c:pt idx="34">
                  <c:v>0.37118292321375601</c:v>
                </c:pt>
                <c:pt idx="35">
                  <c:v>0.44957841483979799</c:v>
                </c:pt>
                <c:pt idx="36">
                  <c:v>9.3603744149765996E-4</c:v>
                </c:pt>
                <c:pt idx="37">
                  <c:v>0.79907692307692302</c:v>
                </c:pt>
                <c:pt idx="38">
                  <c:v>0.80719874804381897</c:v>
                </c:pt>
                <c:pt idx="39">
                  <c:v>0.800435255712731</c:v>
                </c:pt>
                <c:pt idx="40">
                  <c:v>0.67462534925069895</c:v>
                </c:pt>
                <c:pt idx="41">
                  <c:v>0.251083423618635</c:v>
                </c:pt>
                <c:pt idx="42">
                  <c:v>0.44456233421750702</c:v>
                </c:pt>
                <c:pt idx="43">
                  <c:v>0.92620000000000002</c:v>
                </c:pt>
                <c:pt idx="44">
                  <c:v>0.830114382148884</c:v>
                </c:pt>
                <c:pt idx="45">
                  <c:v>0.79382716049382696</c:v>
                </c:pt>
                <c:pt idx="46">
                  <c:v>0.927158439637641</c:v>
                </c:pt>
                <c:pt idx="47">
                  <c:v>4.7505938242280301E-4</c:v>
                </c:pt>
                <c:pt idx="48">
                  <c:v>0.15019671372367499</c:v>
                </c:pt>
                <c:pt idx="49">
                  <c:v>0.241801385681293</c:v>
                </c:pt>
                <c:pt idx="50">
                  <c:v>0.73421252853157504</c:v>
                </c:pt>
                <c:pt idx="51">
                  <c:v>0.70784159454497797</c:v>
                </c:pt>
                <c:pt idx="52">
                  <c:v>0.49748617395676198</c:v>
                </c:pt>
                <c:pt idx="53">
                  <c:v>0.60719041278295605</c:v>
                </c:pt>
                <c:pt idx="54">
                  <c:v>0.68218014510706004</c:v>
                </c:pt>
                <c:pt idx="55">
                  <c:v>0.81640625</c:v>
                </c:pt>
                <c:pt idx="56">
                  <c:v>0.59458749343142403</c:v>
                </c:pt>
                <c:pt idx="57">
                  <c:v>6.2716619904274696E-3</c:v>
                </c:pt>
                <c:pt idx="58">
                  <c:v>0.39794565937707099</c:v>
                </c:pt>
                <c:pt idx="59">
                  <c:v>0.94809010773751201</c:v>
                </c:pt>
                <c:pt idx="60">
                  <c:v>0.34906588003933098</c:v>
                </c:pt>
                <c:pt idx="61">
                  <c:v>5.2863436123347998E-3</c:v>
                </c:pt>
                <c:pt idx="62">
                  <c:v>0.91792065663474698</c:v>
                </c:pt>
                <c:pt idx="63">
                  <c:v>0.90717754991904997</c:v>
                </c:pt>
                <c:pt idx="64">
                  <c:v>0.58287937743190699</c:v>
                </c:pt>
                <c:pt idx="65">
                  <c:v>0.83547845551203104</c:v>
                </c:pt>
                <c:pt idx="66">
                  <c:v>0.95451459606245803</c:v>
                </c:pt>
                <c:pt idx="67">
                  <c:v>0.77670372160463996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F4-A64B-860A-5490233B3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183096"/>
        <c:axId val="-213517002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N Duo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'SqBE18-All Biopsies combined'!$CC$196:$CC$211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4</c:v>
                      </c:pt>
                      <c:pt idx="1">
                        <c:v>4.05</c:v>
                      </c:pt>
                      <c:pt idx="2">
                        <c:v>4.0999999999999996</c:v>
                      </c:pt>
                      <c:pt idx="3">
                        <c:v>4.1499999999999995</c:v>
                      </c:pt>
                      <c:pt idx="4">
                        <c:v>4.1999999999999993</c:v>
                      </c:pt>
                      <c:pt idx="5">
                        <c:v>4.2499999999999991</c:v>
                      </c:pt>
                      <c:pt idx="6">
                        <c:v>4.2999999999999989</c:v>
                      </c:pt>
                      <c:pt idx="7">
                        <c:v>4.3499999999999988</c:v>
                      </c:pt>
                      <c:pt idx="8">
                        <c:v>4.3999999999999986</c:v>
                      </c:pt>
                      <c:pt idx="9">
                        <c:v>4.4499999999999984</c:v>
                      </c:pt>
                      <c:pt idx="10">
                        <c:v>4.4999999999999982</c:v>
                      </c:pt>
                      <c:pt idx="11">
                        <c:v>4.549999999999998</c:v>
                      </c:pt>
                      <c:pt idx="12">
                        <c:v>4.5999999999999979</c:v>
                      </c:pt>
                      <c:pt idx="13">
                        <c:v>4.6499999999999977</c:v>
                      </c:pt>
                      <c:pt idx="14">
                        <c:v>4.6999999999999975</c:v>
                      </c:pt>
                      <c:pt idx="15">
                        <c:v>4.7499999999999973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'SqBE18-All Biopsies combined'!$BW$196:$BW$211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1.2096774193548387E-2</c:v>
                      </c:pt>
                      <c:pt idx="1">
                        <c:v>4.8447789275634992E-2</c:v>
                      </c:pt>
                      <c:pt idx="2">
                        <c:v>8.7905604719764011E-2</c:v>
                      </c:pt>
                      <c:pt idx="3">
                        <c:v>0.13929078014184398</c:v>
                      </c:pt>
                      <c:pt idx="4">
                        <c:v>7.2890384076254547E-2</c:v>
                      </c:pt>
                      <c:pt idx="5">
                        <c:v>8.697788697788697E-2</c:v>
                      </c:pt>
                      <c:pt idx="6">
                        <c:v>1.0863942058975685E-2</c:v>
                      </c:pt>
                      <c:pt idx="7">
                        <c:v>0.14121699196326062</c:v>
                      </c:pt>
                      <c:pt idx="8">
                        <c:v>2.2435897435897439E-2</c:v>
                      </c:pt>
                      <c:pt idx="9">
                        <c:v>0.24608330149025603</c:v>
                      </c:pt>
                      <c:pt idx="10">
                        <c:v>8.0273270708795891E-2</c:v>
                      </c:pt>
                      <c:pt idx="11">
                        <c:v>0.19638826185101577</c:v>
                      </c:pt>
                      <c:pt idx="12">
                        <c:v>0.15207667731629393</c:v>
                      </c:pt>
                      <c:pt idx="13">
                        <c:v>0.10073710073710072</c:v>
                      </c:pt>
                      <c:pt idx="14">
                        <c:v>0.26927138331573391</c:v>
                      </c:pt>
                      <c:pt idx="15">
                        <c:v>0.16392405063291138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11F4-A64B-860A-5490233B3D4C}"/>
                  </c:ext>
                </c:extLst>
              </c15:ser>
            </c15:filteredScatterSeries>
            <c15:filteredScatterSeries>
              <c15:ser>
                <c:idx val="4"/>
                <c:order val="3"/>
                <c:tx>
                  <c:v>NDBEs from patients with HGD or EAC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'SqBE18-All Biopsies combined'!$CC$180:$CC$195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7</c:v>
                      </c:pt>
                      <c:pt idx="1">
                        <c:v>7.05</c:v>
                      </c:pt>
                      <c:pt idx="2">
                        <c:v>7.1</c:v>
                      </c:pt>
                      <c:pt idx="3">
                        <c:v>7.1499999999999995</c:v>
                      </c:pt>
                      <c:pt idx="4">
                        <c:v>7.1999999999999993</c:v>
                      </c:pt>
                      <c:pt idx="5">
                        <c:v>7.2499999999999991</c:v>
                      </c:pt>
                      <c:pt idx="6">
                        <c:v>7.2999999999999989</c:v>
                      </c:pt>
                      <c:pt idx="7">
                        <c:v>7.3499999999999988</c:v>
                      </c:pt>
                      <c:pt idx="8">
                        <c:v>7.3999999999999986</c:v>
                      </c:pt>
                      <c:pt idx="9">
                        <c:v>7.4499999999999984</c:v>
                      </c:pt>
                      <c:pt idx="10">
                        <c:v>7.4999999999999982</c:v>
                      </c:pt>
                      <c:pt idx="11">
                        <c:v>7.549999999999998</c:v>
                      </c:pt>
                      <c:pt idx="12">
                        <c:v>7.5999999999999979</c:v>
                      </c:pt>
                      <c:pt idx="13">
                        <c:v>7.6499999999999977</c:v>
                      </c:pt>
                      <c:pt idx="14">
                        <c:v>7.6999999999999975</c:v>
                      </c:pt>
                      <c:pt idx="15">
                        <c:v>7.7499999999999973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'SqBE18-All Biopsies combined'!$BW$180:$BW$195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0.24693333333333334</c:v>
                      </c:pt>
                      <c:pt idx="2">
                        <c:v>4.5310376076121433E-4</c:v>
                      </c:pt>
                      <c:pt idx="3">
                        <c:v>0.34188861985472152</c:v>
                      </c:pt>
                      <c:pt idx="4">
                        <c:v>0.30419781483611275</c:v>
                      </c:pt>
                      <c:pt idx="5">
                        <c:v>0.33598014888337469</c:v>
                      </c:pt>
                      <c:pt idx="6">
                        <c:v>0.22234332425068121</c:v>
                      </c:pt>
                      <c:pt idx="7">
                        <c:v>0.23125393824826715</c:v>
                      </c:pt>
                      <c:pt idx="8">
                        <c:v>1.890359168241966E-3</c:v>
                      </c:pt>
                      <c:pt idx="9">
                        <c:v>0.52835538752362954</c:v>
                      </c:pt>
                      <c:pt idx="10">
                        <c:v>0.11469344608879492</c:v>
                      </c:pt>
                      <c:pt idx="11">
                        <c:v>0.35965888023730069</c:v>
                      </c:pt>
                      <c:pt idx="12">
                        <c:v>0</c:v>
                      </c:pt>
                      <c:pt idx="13">
                        <c:v>0.15560640732265446</c:v>
                      </c:pt>
                      <c:pt idx="14">
                        <c:v>0.48166089965397924</c:v>
                      </c:pt>
                      <c:pt idx="15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F4-A64B-860A-5490233B3D4C}"/>
                  </c:ext>
                </c:extLst>
              </c15:ser>
            </c15:filteredScatterSeries>
          </c:ext>
        </c:extLst>
      </c:scatterChart>
      <c:valAx>
        <c:axId val="-2135183096"/>
        <c:scaling>
          <c:orientation val="minMax"/>
          <c:max val="14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35170024"/>
        <c:crosses val="autoZero"/>
        <c:crossBetween val="midCat"/>
      </c:valAx>
      <c:valAx>
        <c:axId val="-21351700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 of methylated reads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5183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07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8A63889F-EAA8-2643-A83C-CE827D464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39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1" charset="0"/>
              <a:cs typeface="ＭＳ Ｐゴシック" pitchFamily="1" charset="-128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5" rIns="91650" bIns="45825" anchor="b">
            <a:prstTxWarp prst="textNoShape">
              <a:avLst/>
            </a:prstTxWarp>
          </a:bodyPr>
          <a:lstStyle/>
          <a:p>
            <a:pPr algn="r"/>
            <a:fld id="{F878EFD5-EEA1-BD42-A83D-AE14AA234E6F}" type="slidenum">
              <a:rPr lang="en-US" sz="1200"/>
              <a:pPr algn="r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468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within large </a:t>
            </a:r>
            <a:r>
              <a:rPr lang="en-US" dirty="0" err="1"/>
              <a:t>CpG</a:t>
            </a:r>
            <a:r>
              <a:rPr lang="en-US" dirty="0"/>
              <a:t> Island there is a small group of </a:t>
            </a:r>
            <a:r>
              <a:rPr lang="en-US" dirty="0" err="1"/>
              <a:t>CpG</a:t>
            </a:r>
            <a:r>
              <a:rPr lang="en-US" dirty="0"/>
              <a:t> that are robust in </a:t>
            </a:r>
            <a:r>
              <a:rPr lang="en-US" dirty="0" err="1"/>
              <a:t>descriminating</a:t>
            </a:r>
            <a:r>
              <a:rPr lang="en-US" dirty="0"/>
              <a:t> cancer from normal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440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within large </a:t>
            </a:r>
            <a:r>
              <a:rPr lang="en-US" dirty="0" err="1"/>
              <a:t>CpG</a:t>
            </a:r>
            <a:r>
              <a:rPr lang="en-US" dirty="0"/>
              <a:t> Island there is a small group of </a:t>
            </a:r>
            <a:r>
              <a:rPr lang="en-US" dirty="0" err="1"/>
              <a:t>CpG</a:t>
            </a:r>
            <a:r>
              <a:rPr lang="en-US" dirty="0"/>
              <a:t> that are robust in </a:t>
            </a:r>
            <a:r>
              <a:rPr lang="en-US" dirty="0" err="1"/>
              <a:t>descriminating</a:t>
            </a:r>
            <a:r>
              <a:rPr lang="en-US" dirty="0"/>
              <a:t> cancer from normal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44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lead by Helen </a:t>
            </a:r>
            <a:r>
              <a:rPr lang="en-US" dirty="0" err="1"/>
              <a:t>Moinova</a:t>
            </a:r>
            <a:r>
              <a:rPr lang="en-US" dirty="0"/>
              <a:t> in our EDRN team in collaboration with Case </a:t>
            </a:r>
            <a:r>
              <a:rPr lang="en-US" dirty="0" err="1"/>
              <a:t>BETRNet</a:t>
            </a:r>
            <a:r>
              <a:rPr lang="en-US" dirty="0"/>
              <a:t> and Case GI SPORE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209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4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78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41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41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41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445C6-B6FE-4E1D-A06D-B6A092A2689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34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4717" indent="-232943"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30604" indent="-232943"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6491" indent="-232943"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1B3BE3-1F15-4D4E-96FD-6D55E18FD074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97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25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this is using training</a:t>
            </a:r>
            <a:r>
              <a:rPr lang="en-US" baseline="0" dirty="0"/>
              <a:t> set cutoff</a:t>
            </a:r>
          </a:p>
          <a:p>
            <a:r>
              <a:rPr lang="en-US" baseline="0" dirty="0"/>
              <a:t>And for specificity it censors cases where have only one negative maker and other N/A </a:t>
            </a:r>
          </a:p>
          <a:p>
            <a:r>
              <a:rPr lang="en-US" baseline="0" dirty="0"/>
              <a:t>For sensitivity it counts all cases with one negative marker as negative  (“allowing fails”)</a:t>
            </a:r>
          </a:p>
          <a:p>
            <a:r>
              <a:rPr lang="en-US" baseline="0" dirty="0"/>
              <a:t>For GEJ, 8 cases (+) for vim or sqbe18; 76 negative for both, 7 cases negative for one marker and other failed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2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this is using training</a:t>
            </a:r>
            <a:r>
              <a:rPr lang="en-US" baseline="0" dirty="0"/>
              <a:t> set cutoff</a:t>
            </a:r>
          </a:p>
          <a:p>
            <a:r>
              <a:rPr lang="en-US" baseline="0" dirty="0"/>
              <a:t>And for specificity it censors cases where have only one negative maker and other N/A </a:t>
            </a:r>
          </a:p>
          <a:p>
            <a:r>
              <a:rPr lang="en-US" baseline="0" dirty="0"/>
              <a:t>For sensitivity it counts all cases with one negative marker as negative  (“allowing fails”)</a:t>
            </a:r>
          </a:p>
          <a:p>
            <a:r>
              <a:rPr lang="en-US" baseline="0" dirty="0"/>
              <a:t>For GEJ, 8 cases (+) for vim or sqbe18; 76 negative for both, 7 cases negative for one marker and other failed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2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this is using training</a:t>
            </a:r>
            <a:r>
              <a:rPr lang="en-US" baseline="0" dirty="0"/>
              <a:t> set cutoff</a:t>
            </a:r>
          </a:p>
          <a:p>
            <a:r>
              <a:rPr lang="en-US" baseline="0" dirty="0"/>
              <a:t>And for specificity it censors cases where have only one negative maker and other N/A </a:t>
            </a:r>
          </a:p>
          <a:p>
            <a:r>
              <a:rPr lang="en-US" baseline="0" dirty="0"/>
              <a:t>For sensitivity it counts all cases with one negative marker as negative  (“allowing fails”)</a:t>
            </a:r>
          </a:p>
          <a:p>
            <a:r>
              <a:rPr lang="en-US" baseline="0" dirty="0"/>
              <a:t>For GEJ, 8 cases (+) for vim or sqbe18; 76 negative for both, 7 cases negative for one marker and other failed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2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this is using training</a:t>
            </a:r>
            <a:r>
              <a:rPr lang="en-US" baseline="0" dirty="0"/>
              <a:t> set cutoff</a:t>
            </a:r>
          </a:p>
          <a:p>
            <a:r>
              <a:rPr lang="en-US" baseline="0" dirty="0"/>
              <a:t>And for specificity it censors cases where have only one negative maker and other N/A </a:t>
            </a:r>
          </a:p>
          <a:p>
            <a:r>
              <a:rPr lang="en-US" baseline="0" dirty="0"/>
              <a:t>For sensitivity it counts all cases with one negative marker as negative  (“allowing fails”)</a:t>
            </a:r>
          </a:p>
          <a:p>
            <a:r>
              <a:rPr lang="en-US" baseline="0" dirty="0"/>
              <a:t>For GEJ, 8 cases (+) for vim or sqbe18; 76 negative for both, 7 cases negative for one marker and other failed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2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this is using training</a:t>
            </a:r>
            <a:r>
              <a:rPr lang="en-US" baseline="0" dirty="0"/>
              <a:t> set cutoff</a:t>
            </a:r>
          </a:p>
          <a:p>
            <a:r>
              <a:rPr lang="en-US" baseline="0" dirty="0"/>
              <a:t>And for specificity it censors cases where have only one negative maker and other N/A </a:t>
            </a:r>
          </a:p>
          <a:p>
            <a:r>
              <a:rPr lang="en-US" baseline="0" dirty="0"/>
              <a:t>For sensitivity it counts all cases with one negative marker as negative  (“allowing fails”)</a:t>
            </a:r>
          </a:p>
          <a:p>
            <a:r>
              <a:rPr lang="en-US" baseline="0" dirty="0"/>
              <a:t>For GEJ, 8 cases (+) for vim or sqbe18; 76 negative for both, 7 cases negative for one marker and other failed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32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</a:t>
            </a:r>
            <a:r>
              <a:rPr lang="en-US" baseline="0" dirty="0"/>
              <a:t> incorporates proprietary features that make the balloon device inherently superior to a sponge.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88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</a:t>
            </a:r>
            <a:r>
              <a:rPr lang="en-US" baseline="0" dirty="0"/>
              <a:t> incorporates proprietary features that make the balloon device inherently superior to a sponge.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8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E39-A49F-45B2-874E-41360361C4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1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7F525-F895-4458-BFE1-0A2EC7857C5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1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45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33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21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47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22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22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3889F-EAA8-2643-A83C-CE827D46453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2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E39-A49F-45B2-874E-41360361C4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65E39-A49F-45B2-874E-41360361C4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064110A2-A434-1847-8AB0-EAF46F54563A}" type="slidenum">
              <a:rPr lang="en-US" sz="120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64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7" descr="NCI_v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9" y="304800"/>
            <a:ext cx="714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seccc_stack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6400" y="190500"/>
            <a:ext cx="3402416" cy="1143000"/>
          </a:xfrm>
          <a:prstGeom prst="rect">
            <a:avLst/>
          </a:prstGeom>
        </p:spPr>
      </p:pic>
      <p:sp>
        <p:nvSpPr>
          <p:cNvPr id="29" name="Line 30"/>
          <p:cNvSpPr>
            <a:spLocks noChangeShapeType="1"/>
          </p:cNvSpPr>
          <p:nvPr userDrawn="1"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b="1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0" name="Line 31"/>
          <p:cNvSpPr>
            <a:spLocks noChangeShapeType="1"/>
          </p:cNvSpPr>
          <p:nvPr userDrawn="1"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76200">
            <a:solidFill>
              <a:srgbClr val="123A5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8325" y="2332038"/>
            <a:ext cx="5851525" cy="795337"/>
          </a:xfr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</a:lstStyle>
          <a:p>
            <a:pPr lvl="0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7162800" y="1295400"/>
            <a:ext cx="1981200" cy="17145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2">
                  <a:alpha val="41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457200" rtlCol="0" anchor="t"/>
          <a:lstStyle/>
          <a:p>
            <a:pPr algn="r"/>
            <a:r>
              <a:rPr lang="en-US" sz="1400" dirty="0">
                <a:solidFill>
                  <a:schemeClr val="tx1"/>
                </a:solidFill>
                <a:latin typeface="FuturTBoo"/>
                <a:cs typeface="FuturTBoo"/>
              </a:rPr>
              <a:t> 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aseccc_stack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1014" y="381000"/>
            <a:ext cx="1981199" cy="665559"/>
          </a:xfrm>
          <a:prstGeom prst="rect">
            <a:avLst/>
          </a:prstGeom>
        </p:spPr>
      </p:pic>
      <p:sp>
        <p:nvSpPr>
          <p:cNvPr id="29" name="Line 30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</p:txBody>
      </p:sp>
      <p:sp>
        <p:nvSpPr>
          <p:cNvPr id="30" name="Line 31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76200">
            <a:solidFill>
              <a:srgbClr val="123A5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aseccc_stack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1014" y="381000"/>
            <a:ext cx="1981199" cy="665559"/>
          </a:xfrm>
          <a:prstGeom prst="rect">
            <a:avLst/>
          </a:prstGeom>
        </p:spPr>
      </p:pic>
      <p:sp>
        <p:nvSpPr>
          <p:cNvPr id="29" name="Line 30"/>
          <p:cNvSpPr>
            <a:spLocks noChangeShapeType="1"/>
          </p:cNvSpPr>
          <p:nvPr userDrawn="1"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</p:txBody>
      </p:sp>
      <p:sp>
        <p:nvSpPr>
          <p:cNvPr id="30" name="Line 31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76200">
            <a:solidFill>
              <a:srgbClr val="123A5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F62180-C1C4-3046-9099-462E28040B15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F79665-5A24-AE44-8D1D-FB0609535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F62180-C1C4-3046-9099-462E28040B15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F79665-5A24-AE44-8D1D-FB0609535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3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9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641B65A-29BE-4DEF-96C0-7D422C1082B1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926A45E-5CD0-4E63-B7CF-22D4DC14E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33680" y="423297"/>
            <a:ext cx="8229600" cy="78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300">
                <a:solidFill>
                  <a:srgbClr val="123A5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33680" y="1441094"/>
            <a:ext cx="8229600" cy="417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rgbClr val="6A6A6A"/>
                </a:solidFill>
                <a:latin typeface="TitilliumMaps26L 500 wt"/>
                <a:cs typeface="TitilliumMaps26L 500 wt"/>
              </a:defRPr>
            </a:lvl1pPr>
            <a:lvl2pPr algn="l">
              <a:defRPr sz="2000">
                <a:solidFill>
                  <a:srgbClr val="6A6A6A"/>
                </a:solidFill>
                <a:latin typeface="TitilliumMaps26L 500 wt"/>
                <a:cs typeface="TitilliumMaps26L 500 wt"/>
              </a:defRPr>
            </a:lvl2pPr>
            <a:lvl3pPr algn="l">
              <a:defRPr sz="2000">
                <a:solidFill>
                  <a:srgbClr val="6A6A6A"/>
                </a:solidFill>
                <a:latin typeface="TitilliumMaps26L 500 wt"/>
                <a:cs typeface="TitilliumMaps26L 500 w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17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0"/>
          <p:cNvSpPr>
            <a:spLocks noChangeShapeType="1"/>
          </p:cNvSpPr>
          <p:nvPr/>
        </p:nvSpPr>
        <p:spPr bwMode="auto">
          <a:xfrm>
            <a:off x="0" y="1035050"/>
            <a:ext cx="9144000" cy="0"/>
          </a:xfrm>
          <a:prstGeom prst="line">
            <a:avLst/>
          </a:prstGeom>
          <a:noFill/>
          <a:ln w="25400">
            <a:solidFill>
              <a:srgbClr val="9FD23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27" name="Line 17"/>
          <p:cNvSpPr>
            <a:spLocks noChangeShapeType="1"/>
          </p:cNvSpPr>
          <p:nvPr/>
        </p:nvSpPr>
        <p:spPr bwMode="auto">
          <a:xfrm>
            <a:off x="0" y="958850"/>
            <a:ext cx="9144000" cy="0"/>
          </a:xfrm>
          <a:prstGeom prst="line">
            <a:avLst/>
          </a:prstGeom>
          <a:noFill/>
          <a:ln w="76200">
            <a:solidFill>
              <a:srgbClr val="123A5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16" descr="caseccc_stack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750" y="222253"/>
            <a:ext cx="1371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8" r:id="rId2"/>
    <p:sldLayoutId id="2147483816" r:id="rId3"/>
    <p:sldLayoutId id="2147483826" r:id="rId4"/>
    <p:sldLayoutId id="2147483827" r:id="rId5"/>
    <p:sldLayoutId id="2147483830" r:id="rId6"/>
    <p:sldLayoutId id="2147483831" r:id="rId7"/>
    <p:sldLayoutId id="2147483832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3A59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123A5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3pPr>
      <a:lvl4pPr marL="9144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00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4pPr>
      <a:lvl5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00"/>
          </a:solidFill>
          <a:latin typeface="Century Gothic" pitchFamily="34" charset="0"/>
          <a:ea typeface="ＭＳ Ｐゴシック" pitchFamily="1" charset="-128"/>
          <a:cs typeface="Century Gothic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90600" y="4098915"/>
            <a:ext cx="7162800" cy="151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45720" rIns="9144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>
              <a:defRPr sz="3200" b="1" i="0" spc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Sanford Markowitz</a:t>
            </a:r>
          </a:p>
          <a:p>
            <a:r>
              <a:rPr lang="en-US" sz="2800" dirty="0">
                <a:latin typeface="Arial"/>
                <a:cs typeface="Arial"/>
              </a:rPr>
              <a:t>Helen </a:t>
            </a:r>
            <a:r>
              <a:rPr lang="en-US" sz="2800" dirty="0" err="1">
                <a:latin typeface="Arial"/>
                <a:cs typeface="Arial"/>
              </a:rPr>
              <a:t>Moinova</a:t>
            </a:r>
            <a:r>
              <a:rPr lang="en-US" sz="2800" dirty="0">
                <a:latin typeface="Arial"/>
                <a:cs typeface="Arial"/>
              </a:rPr>
              <a:t> </a:t>
            </a:r>
          </a:p>
          <a:p>
            <a:r>
              <a:rPr lang="en-US" sz="2800" dirty="0">
                <a:latin typeface="Arial"/>
                <a:cs typeface="Arial"/>
              </a:rPr>
              <a:t>Joseph E. Willis </a:t>
            </a:r>
          </a:p>
          <a:p>
            <a:r>
              <a:rPr lang="en-US" sz="2800" dirty="0">
                <a:latin typeface="Arial"/>
                <a:cs typeface="Arial"/>
              </a:rPr>
              <a:t>Amitabh </a:t>
            </a:r>
            <a:r>
              <a:rPr lang="en-US" sz="2800" dirty="0" err="1">
                <a:latin typeface="Arial"/>
                <a:cs typeface="Arial"/>
              </a:rPr>
              <a:t>Chak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16600"/>
            <a:ext cx="914400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8" descr="cwru formal logo blue no t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3718" y="6065649"/>
            <a:ext cx="3099696" cy="49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5816600"/>
            <a:ext cx="2828927" cy="8486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3934" y="1546592"/>
            <a:ext cx="8695769" cy="2095957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100000">
                <a:schemeClr val="bg1">
                  <a:alpha val="76000"/>
                </a:schemeClr>
              </a:gs>
              <a:gs pos="100000">
                <a:srgbClr val="FFFFFF">
                  <a:alpha val="20000"/>
                </a:srgbClr>
              </a:gs>
              <a:gs pos="0">
                <a:srgbClr val="FFFFFF">
                  <a:alpha val="0"/>
                </a:srgbClr>
              </a:gs>
              <a:gs pos="50000">
                <a:srgbClr val="FFFFFF"/>
              </a:gs>
              <a:gs pos="83000">
                <a:srgbClr val="FFFFFF">
                  <a:alpha val="74000"/>
                </a:srgbClr>
              </a:gs>
              <a:gs pos="18000">
                <a:srgbClr val="FFFFFF">
                  <a:alpha val="74000"/>
                </a:srgbClr>
              </a:gs>
            </a:gsLst>
            <a:lin ang="0" scaled="0"/>
            <a:tileRect/>
          </a:gradFill>
          <a:ln>
            <a:noFill/>
          </a:ln>
          <a:effectLst>
            <a:outerShdw blurRad="304800" dist="38100" dir="2700000">
              <a:srgbClr val="000000">
                <a:alpha val="2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Biomarker Based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Non-Endoscopic Detection Of Barrett’s Esophagus (BE) And Esophageal Adenocarcinoma (EAC) </a:t>
            </a:r>
          </a:p>
        </p:txBody>
      </p:sp>
    </p:spTree>
    <p:extLst>
      <p:ext uri="{BB962C8B-B14F-4D97-AF65-F5344CB8AC3E}">
        <p14:creationId xmlns:p14="http://schemas.microsoft.com/office/powerpoint/2010/main" val="332854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2665" y="85725"/>
            <a:ext cx="8669866" cy="10985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b="1" dirty="0">
                <a:solidFill>
                  <a:srgbClr val="000090"/>
                </a:solidFill>
                <a:latin typeface="Century Gothic"/>
                <a:cs typeface="Century Gothic"/>
              </a:rPr>
              <a:t>    Biomarker Approach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87002" y="3159029"/>
            <a:ext cx="6079495" cy="3603035"/>
            <a:chOff x="2687002" y="3159029"/>
            <a:chExt cx="6079495" cy="3603035"/>
          </a:xfrm>
        </p:grpSpPr>
        <p:graphicFrame>
          <p:nvGraphicFramePr>
            <p:cNvPr id="23" name="Chart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62818869"/>
                </p:ext>
              </p:extLst>
            </p:nvPr>
          </p:nvGraphicFramePr>
          <p:xfrm>
            <a:off x="2687002" y="3159029"/>
            <a:ext cx="6079495" cy="35741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3799815" y="639273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Specificity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97001" y="6388004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Sensitivity 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140233" y="3991799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98140" y="3987071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90%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1" y="937831"/>
            <a:ext cx="5845652" cy="2221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6" y="2921008"/>
            <a:ext cx="5066866" cy="3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09966" y="1056269"/>
            <a:ext cx="93060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Methylated DNA Biomarker Panel</a:t>
            </a:r>
          </a:p>
          <a:p>
            <a:pPr algn="ctr"/>
            <a:endParaRPr lang="en-US" sz="40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40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Swallowable</a:t>
            </a:r>
            <a:r>
              <a:rPr lang="en-US" sz="4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Esophageal Sampling </a:t>
            </a:r>
          </a:p>
          <a:p>
            <a:pPr algn="ctr"/>
            <a:r>
              <a:rPr lang="en-US" sz="4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92665" y="85725"/>
            <a:ext cx="8669866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    Biomarker Approach</a:t>
            </a:r>
          </a:p>
        </p:txBody>
      </p:sp>
    </p:spTree>
    <p:extLst>
      <p:ext uri="{BB962C8B-B14F-4D97-AF65-F5344CB8AC3E}">
        <p14:creationId xmlns:p14="http://schemas.microsoft.com/office/powerpoint/2010/main" val="339131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1095" y="85227"/>
            <a:ext cx="8618422" cy="69388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2800" b="1" dirty="0" err="1">
                <a:solidFill>
                  <a:srgbClr val="000090"/>
                </a:solidFill>
                <a:latin typeface="Century Gothic"/>
                <a:cs typeface="Century Gothic"/>
              </a:rPr>
              <a:t>Vimentin</a:t>
            </a:r>
            <a:r>
              <a:rPr lang="en-US" altLang="en-US" sz="2800" b="1" dirty="0">
                <a:solidFill>
                  <a:srgbClr val="000090"/>
                </a:solidFill>
                <a:latin typeface="Century Gothic"/>
                <a:cs typeface="Century Gothic"/>
              </a:rPr>
              <a:t> Gene Methylation (</a:t>
            </a:r>
            <a:r>
              <a:rPr lang="en-US" altLang="en-US" sz="2800" b="1" dirty="0" err="1">
                <a:solidFill>
                  <a:srgbClr val="000090"/>
                </a:solidFill>
                <a:latin typeface="Century Gothic"/>
                <a:cs typeface="Century Gothic"/>
              </a:rPr>
              <a:t>mVim</a:t>
            </a:r>
            <a:r>
              <a:rPr lang="en-US" altLang="en-US" sz="2800" b="1" dirty="0">
                <a:solidFill>
                  <a:srgbClr val="000090"/>
                </a:solidFill>
                <a:latin typeface="Century Gothic"/>
                <a:cs typeface="Century Gothic"/>
              </a:rPr>
              <a:t>) is a                      Colon Cancer Biomarker</a:t>
            </a:r>
            <a:endParaRPr lang="en-US" sz="2800" b="1" dirty="0">
              <a:solidFill>
                <a:srgbClr val="000090"/>
              </a:solidFill>
              <a:latin typeface="Century Gothic"/>
              <a:ea typeface="MS PGothic" charset="0"/>
              <a:cs typeface="Century Gothic"/>
            </a:endParaRPr>
          </a:p>
        </p:txBody>
      </p:sp>
      <p:grpSp>
        <p:nvGrpSpPr>
          <p:cNvPr id="236" name="Group 232"/>
          <p:cNvGrpSpPr>
            <a:grpSpLocks/>
          </p:cNvGrpSpPr>
          <p:nvPr/>
        </p:nvGrpSpPr>
        <p:grpSpPr bwMode="auto">
          <a:xfrm>
            <a:off x="542925" y="4003675"/>
            <a:ext cx="8067675" cy="965200"/>
            <a:chOff x="342" y="1888"/>
            <a:chExt cx="5082" cy="608"/>
          </a:xfrm>
        </p:grpSpPr>
        <p:sp>
          <p:nvSpPr>
            <p:cNvPr id="237" name="Line 233"/>
            <p:cNvSpPr>
              <a:spLocks noChangeShapeType="1"/>
            </p:cNvSpPr>
            <p:nvPr/>
          </p:nvSpPr>
          <p:spPr bwMode="auto">
            <a:xfrm>
              <a:off x="435" y="2080"/>
              <a:ext cx="2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38" name="Line 234"/>
            <p:cNvSpPr>
              <a:spLocks noChangeShapeType="1"/>
            </p:cNvSpPr>
            <p:nvPr/>
          </p:nvSpPr>
          <p:spPr bwMode="auto">
            <a:xfrm>
              <a:off x="864" y="2080"/>
              <a:ext cx="29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39" name="Line 235"/>
            <p:cNvSpPr>
              <a:spLocks noChangeShapeType="1"/>
            </p:cNvSpPr>
            <p:nvPr/>
          </p:nvSpPr>
          <p:spPr bwMode="auto">
            <a:xfrm>
              <a:off x="1280" y="2080"/>
              <a:ext cx="29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0" name="Line 236"/>
            <p:cNvSpPr>
              <a:spLocks noChangeShapeType="1"/>
            </p:cNvSpPr>
            <p:nvPr/>
          </p:nvSpPr>
          <p:spPr bwMode="auto">
            <a:xfrm>
              <a:off x="1698" y="2080"/>
              <a:ext cx="29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1" name="Line 237"/>
            <p:cNvSpPr>
              <a:spLocks noChangeShapeType="1"/>
            </p:cNvSpPr>
            <p:nvPr/>
          </p:nvSpPr>
          <p:spPr bwMode="auto">
            <a:xfrm>
              <a:off x="2125" y="2080"/>
              <a:ext cx="29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2" name="Line 238"/>
            <p:cNvSpPr>
              <a:spLocks noChangeShapeType="1"/>
            </p:cNvSpPr>
            <p:nvPr/>
          </p:nvSpPr>
          <p:spPr bwMode="auto">
            <a:xfrm>
              <a:off x="2543" y="2080"/>
              <a:ext cx="2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3" name="Line 239"/>
            <p:cNvSpPr>
              <a:spLocks noChangeShapeType="1"/>
            </p:cNvSpPr>
            <p:nvPr/>
          </p:nvSpPr>
          <p:spPr bwMode="auto">
            <a:xfrm>
              <a:off x="2959" y="2080"/>
              <a:ext cx="29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4" name="Line 240"/>
            <p:cNvSpPr>
              <a:spLocks noChangeShapeType="1"/>
            </p:cNvSpPr>
            <p:nvPr/>
          </p:nvSpPr>
          <p:spPr bwMode="auto">
            <a:xfrm>
              <a:off x="3375" y="2080"/>
              <a:ext cx="29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5" name="Line 241"/>
            <p:cNvSpPr>
              <a:spLocks noChangeShapeType="1"/>
            </p:cNvSpPr>
            <p:nvPr/>
          </p:nvSpPr>
          <p:spPr bwMode="auto">
            <a:xfrm>
              <a:off x="3792" y="2080"/>
              <a:ext cx="2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6" name="Line 242"/>
            <p:cNvSpPr>
              <a:spLocks noChangeShapeType="1"/>
            </p:cNvSpPr>
            <p:nvPr/>
          </p:nvSpPr>
          <p:spPr bwMode="auto">
            <a:xfrm>
              <a:off x="4237" y="2080"/>
              <a:ext cx="29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7" name="Line 243"/>
            <p:cNvSpPr>
              <a:spLocks noChangeShapeType="1"/>
            </p:cNvSpPr>
            <p:nvPr/>
          </p:nvSpPr>
          <p:spPr bwMode="auto">
            <a:xfrm>
              <a:off x="4652" y="2080"/>
              <a:ext cx="2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sp>
          <p:nvSpPr>
            <p:cNvPr id="248" name="Line 244"/>
            <p:cNvSpPr>
              <a:spLocks noChangeShapeType="1"/>
            </p:cNvSpPr>
            <p:nvPr/>
          </p:nvSpPr>
          <p:spPr bwMode="auto">
            <a:xfrm>
              <a:off x="5082" y="2080"/>
              <a:ext cx="2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Times" panose="02020603050405020304" pitchFamily="18" charset="0"/>
              </a:endParaRPr>
            </a:p>
          </p:txBody>
        </p:sp>
        <p:grpSp>
          <p:nvGrpSpPr>
            <p:cNvPr id="249" name="Group 245"/>
            <p:cNvGrpSpPr>
              <a:grpSpLocks/>
            </p:cNvGrpSpPr>
            <p:nvPr/>
          </p:nvGrpSpPr>
          <p:grpSpPr bwMode="auto">
            <a:xfrm>
              <a:off x="342" y="2265"/>
              <a:ext cx="5082" cy="231"/>
              <a:chOff x="707" y="613"/>
              <a:chExt cx="2372" cy="191"/>
            </a:xfrm>
          </p:grpSpPr>
          <p:pic>
            <p:nvPicPr>
              <p:cNvPr id="286" name="Picture 246" descr="050203-58V29M-IL(N-T paris2)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" y="613"/>
                <a:ext cx="1000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" name="Picture 247" descr="050103-32V29M-HR(N-T pairs1)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" y="613"/>
                <a:ext cx="1384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0" name="Text Box 248"/>
            <p:cNvSpPr txBox="1">
              <a:spLocks noChangeArrowheads="1"/>
            </p:cNvSpPr>
            <p:nvPr/>
          </p:nvSpPr>
          <p:spPr bwMode="auto">
            <a:xfrm>
              <a:off x="454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1</a:t>
              </a:r>
            </a:p>
          </p:txBody>
        </p:sp>
        <p:sp>
          <p:nvSpPr>
            <p:cNvPr id="251" name="Text Box 249"/>
            <p:cNvSpPr txBox="1">
              <a:spLocks noChangeArrowheads="1"/>
            </p:cNvSpPr>
            <p:nvPr/>
          </p:nvSpPr>
          <p:spPr bwMode="auto">
            <a:xfrm>
              <a:off x="382" y="2080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52" name="Text Box 250"/>
            <p:cNvSpPr txBox="1">
              <a:spLocks noChangeArrowheads="1"/>
            </p:cNvSpPr>
            <p:nvPr/>
          </p:nvSpPr>
          <p:spPr bwMode="auto">
            <a:xfrm>
              <a:off x="868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2</a:t>
              </a:r>
            </a:p>
          </p:txBody>
        </p:sp>
        <p:sp>
          <p:nvSpPr>
            <p:cNvPr id="253" name="Text Box 251"/>
            <p:cNvSpPr txBox="1">
              <a:spLocks noChangeArrowheads="1"/>
            </p:cNvSpPr>
            <p:nvPr/>
          </p:nvSpPr>
          <p:spPr bwMode="auto">
            <a:xfrm>
              <a:off x="1299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3</a:t>
              </a:r>
            </a:p>
          </p:txBody>
        </p:sp>
        <p:sp>
          <p:nvSpPr>
            <p:cNvPr id="254" name="Text Box 252"/>
            <p:cNvSpPr txBox="1">
              <a:spLocks noChangeArrowheads="1"/>
            </p:cNvSpPr>
            <p:nvPr/>
          </p:nvSpPr>
          <p:spPr bwMode="auto">
            <a:xfrm>
              <a:off x="1712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4</a:t>
              </a:r>
            </a:p>
          </p:txBody>
        </p:sp>
        <p:sp>
          <p:nvSpPr>
            <p:cNvPr id="255" name="Text Box 253"/>
            <p:cNvSpPr txBox="1">
              <a:spLocks noChangeArrowheads="1"/>
            </p:cNvSpPr>
            <p:nvPr/>
          </p:nvSpPr>
          <p:spPr bwMode="auto">
            <a:xfrm>
              <a:off x="2137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5</a:t>
              </a:r>
            </a:p>
          </p:txBody>
        </p:sp>
        <p:sp>
          <p:nvSpPr>
            <p:cNvPr id="256" name="Text Box 254"/>
            <p:cNvSpPr txBox="1">
              <a:spLocks noChangeArrowheads="1"/>
            </p:cNvSpPr>
            <p:nvPr/>
          </p:nvSpPr>
          <p:spPr bwMode="auto">
            <a:xfrm>
              <a:off x="2566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6</a:t>
              </a:r>
            </a:p>
          </p:txBody>
        </p:sp>
        <p:sp>
          <p:nvSpPr>
            <p:cNvPr id="257" name="Text Box 255"/>
            <p:cNvSpPr txBox="1">
              <a:spLocks noChangeArrowheads="1"/>
            </p:cNvSpPr>
            <p:nvPr/>
          </p:nvSpPr>
          <p:spPr bwMode="auto">
            <a:xfrm>
              <a:off x="2989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7</a:t>
              </a:r>
            </a:p>
          </p:txBody>
        </p:sp>
        <p:sp>
          <p:nvSpPr>
            <p:cNvPr id="258" name="Text Box 256"/>
            <p:cNvSpPr txBox="1">
              <a:spLocks noChangeArrowheads="1"/>
            </p:cNvSpPr>
            <p:nvPr/>
          </p:nvSpPr>
          <p:spPr bwMode="auto">
            <a:xfrm>
              <a:off x="3396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8</a:t>
              </a:r>
            </a:p>
          </p:txBody>
        </p:sp>
        <p:sp>
          <p:nvSpPr>
            <p:cNvPr id="259" name="Text Box 257"/>
            <p:cNvSpPr txBox="1">
              <a:spLocks noChangeArrowheads="1"/>
            </p:cNvSpPr>
            <p:nvPr/>
          </p:nvSpPr>
          <p:spPr bwMode="auto">
            <a:xfrm>
              <a:off x="3809" y="188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9</a:t>
              </a:r>
            </a:p>
          </p:txBody>
        </p:sp>
        <p:sp>
          <p:nvSpPr>
            <p:cNvPr id="260" name="Text Box 258"/>
            <p:cNvSpPr txBox="1">
              <a:spLocks noChangeArrowheads="1"/>
            </p:cNvSpPr>
            <p:nvPr/>
          </p:nvSpPr>
          <p:spPr bwMode="auto">
            <a:xfrm>
              <a:off x="4211" y="1888"/>
              <a:ext cx="2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10</a:t>
              </a:r>
            </a:p>
          </p:txBody>
        </p:sp>
        <p:sp>
          <p:nvSpPr>
            <p:cNvPr id="261" name="Text Box 259"/>
            <p:cNvSpPr txBox="1">
              <a:spLocks noChangeArrowheads="1"/>
            </p:cNvSpPr>
            <p:nvPr/>
          </p:nvSpPr>
          <p:spPr bwMode="auto">
            <a:xfrm>
              <a:off x="4614" y="1888"/>
              <a:ext cx="2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11</a:t>
              </a:r>
            </a:p>
          </p:txBody>
        </p:sp>
        <p:sp>
          <p:nvSpPr>
            <p:cNvPr id="262" name="Text Box 260"/>
            <p:cNvSpPr txBox="1">
              <a:spLocks noChangeArrowheads="1"/>
            </p:cNvSpPr>
            <p:nvPr/>
          </p:nvSpPr>
          <p:spPr bwMode="auto">
            <a:xfrm>
              <a:off x="5036" y="1888"/>
              <a:ext cx="2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12</a:t>
              </a:r>
            </a:p>
          </p:txBody>
        </p:sp>
        <p:sp>
          <p:nvSpPr>
            <p:cNvPr id="263" name="Text Box 261"/>
            <p:cNvSpPr txBox="1">
              <a:spLocks noChangeArrowheads="1"/>
            </p:cNvSpPr>
            <p:nvPr/>
          </p:nvSpPr>
          <p:spPr bwMode="auto">
            <a:xfrm>
              <a:off x="589" y="2076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64" name="Text Box 262"/>
            <p:cNvSpPr txBox="1">
              <a:spLocks noChangeArrowheads="1"/>
            </p:cNvSpPr>
            <p:nvPr/>
          </p:nvSpPr>
          <p:spPr bwMode="auto">
            <a:xfrm>
              <a:off x="822" y="2076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65" name="Text Box 263"/>
            <p:cNvSpPr txBox="1">
              <a:spLocks noChangeArrowheads="1"/>
            </p:cNvSpPr>
            <p:nvPr/>
          </p:nvSpPr>
          <p:spPr bwMode="auto">
            <a:xfrm>
              <a:off x="1027" y="2078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66" name="Text Box 264"/>
            <p:cNvSpPr txBox="1">
              <a:spLocks noChangeArrowheads="1"/>
            </p:cNvSpPr>
            <p:nvPr/>
          </p:nvSpPr>
          <p:spPr bwMode="auto">
            <a:xfrm>
              <a:off x="1224" y="2076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67" name="Text Box 265"/>
            <p:cNvSpPr txBox="1">
              <a:spLocks noChangeArrowheads="1"/>
            </p:cNvSpPr>
            <p:nvPr/>
          </p:nvSpPr>
          <p:spPr bwMode="auto">
            <a:xfrm>
              <a:off x="1432" y="2078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68" name="Text Box 266"/>
            <p:cNvSpPr txBox="1">
              <a:spLocks noChangeArrowheads="1"/>
            </p:cNvSpPr>
            <p:nvPr/>
          </p:nvSpPr>
          <p:spPr bwMode="auto">
            <a:xfrm>
              <a:off x="1661" y="2078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69" name="Text Box 267"/>
            <p:cNvSpPr txBox="1">
              <a:spLocks noChangeArrowheads="1"/>
            </p:cNvSpPr>
            <p:nvPr/>
          </p:nvSpPr>
          <p:spPr bwMode="auto">
            <a:xfrm>
              <a:off x="1869" y="2075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70" name="Text Box 268"/>
            <p:cNvSpPr txBox="1">
              <a:spLocks noChangeArrowheads="1"/>
            </p:cNvSpPr>
            <p:nvPr/>
          </p:nvSpPr>
          <p:spPr bwMode="auto">
            <a:xfrm>
              <a:off x="2072" y="2076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71" name="Text Box 269"/>
            <p:cNvSpPr txBox="1">
              <a:spLocks noChangeArrowheads="1"/>
            </p:cNvSpPr>
            <p:nvPr/>
          </p:nvSpPr>
          <p:spPr bwMode="auto">
            <a:xfrm>
              <a:off x="2276" y="2078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72" name="Text Box 270"/>
            <p:cNvSpPr txBox="1">
              <a:spLocks noChangeArrowheads="1"/>
            </p:cNvSpPr>
            <p:nvPr/>
          </p:nvSpPr>
          <p:spPr bwMode="auto">
            <a:xfrm>
              <a:off x="2497" y="2078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73" name="Text Box 271"/>
            <p:cNvSpPr txBox="1">
              <a:spLocks noChangeArrowheads="1"/>
            </p:cNvSpPr>
            <p:nvPr/>
          </p:nvSpPr>
          <p:spPr bwMode="auto">
            <a:xfrm>
              <a:off x="2705" y="2075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74" name="Text Box 272"/>
            <p:cNvSpPr txBox="1">
              <a:spLocks noChangeArrowheads="1"/>
            </p:cNvSpPr>
            <p:nvPr/>
          </p:nvSpPr>
          <p:spPr bwMode="auto">
            <a:xfrm>
              <a:off x="2897" y="2078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75" name="Text Box 273"/>
            <p:cNvSpPr txBox="1">
              <a:spLocks noChangeArrowheads="1"/>
            </p:cNvSpPr>
            <p:nvPr/>
          </p:nvSpPr>
          <p:spPr bwMode="auto">
            <a:xfrm>
              <a:off x="3108" y="2075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76" name="Text Box 274"/>
            <p:cNvSpPr txBox="1">
              <a:spLocks noChangeArrowheads="1"/>
            </p:cNvSpPr>
            <p:nvPr/>
          </p:nvSpPr>
          <p:spPr bwMode="auto">
            <a:xfrm>
              <a:off x="3311" y="2075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77" name="Text Box 275"/>
            <p:cNvSpPr txBox="1">
              <a:spLocks noChangeArrowheads="1"/>
            </p:cNvSpPr>
            <p:nvPr/>
          </p:nvSpPr>
          <p:spPr bwMode="auto">
            <a:xfrm>
              <a:off x="3532" y="2077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78" name="Text Box 276"/>
            <p:cNvSpPr txBox="1">
              <a:spLocks noChangeArrowheads="1"/>
            </p:cNvSpPr>
            <p:nvPr/>
          </p:nvSpPr>
          <p:spPr bwMode="auto">
            <a:xfrm>
              <a:off x="3724" y="2076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79" name="Text Box 277"/>
            <p:cNvSpPr txBox="1">
              <a:spLocks noChangeArrowheads="1"/>
            </p:cNvSpPr>
            <p:nvPr/>
          </p:nvSpPr>
          <p:spPr bwMode="auto">
            <a:xfrm>
              <a:off x="3946" y="2078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80" name="Text Box 278"/>
            <p:cNvSpPr txBox="1">
              <a:spLocks noChangeArrowheads="1"/>
            </p:cNvSpPr>
            <p:nvPr/>
          </p:nvSpPr>
          <p:spPr bwMode="auto">
            <a:xfrm>
              <a:off x="4164" y="2078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81" name="Text Box 279"/>
            <p:cNvSpPr txBox="1">
              <a:spLocks noChangeArrowheads="1"/>
            </p:cNvSpPr>
            <p:nvPr/>
          </p:nvSpPr>
          <p:spPr bwMode="auto">
            <a:xfrm>
              <a:off x="4382" y="2075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82" name="Text Box 280"/>
            <p:cNvSpPr txBox="1">
              <a:spLocks noChangeArrowheads="1"/>
            </p:cNvSpPr>
            <p:nvPr/>
          </p:nvSpPr>
          <p:spPr bwMode="auto">
            <a:xfrm>
              <a:off x="4593" y="2078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83" name="Text Box 281"/>
            <p:cNvSpPr txBox="1">
              <a:spLocks noChangeArrowheads="1"/>
            </p:cNvSpPr>
            <p:nvPr/>
          </p:nvSpPr>
          <p:spPr bwMode="auto">
            <a:xfrm>
              <a:off x="4798" y="2075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  <p:sp>
          <p:nvSpPr>
            <p:cNvPr id="284" name="Text Box 282"/>
            <p:cNvSpPr txBox="1">
              <a:spLocks noChangeArrowheads="1"/>
            </p:cNvSpPr>
            <p:nvPr/>
          </p:nvSpPr>
          <p:spPr bwMode="auto">
            <a:xfrm>
              <a:off x="5023" y="2075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N</a:t>
              </a:r>
            </a:p>
          </p:txBody>
        </p:sp>
        <p:sp>
          <p:nvSpPr>
            <p:cNvPr id="285" name="Text Box 283"/>
            <p:cNvSpPr txBox="1">
              <a:spLocks noChangeArrowheads="1"/>
            </p:cNvSpPr>
            <p:nvPr/>
          </p:nvSpPr>
          <p:spPr bwMode="auto">
            <a:xfrm>
              <a:off x="5229" y="2070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i="0" u="none" strike="noStrike" kern="0" normalizeH="0" baseline="0" noProof="0"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rPr>
                <a:t>T</a:t>
              </a:r>
            </a:p>
          </p:txBody>
        </p:sp>
      </p:grpSp>
      <p:sp>
        <p:nvSpPr>
          <p:cNvPr id="288" name="Text Box 284"/>
          <p:cNvSpPr txBox="1">
            <a:spLocks noChangeArrowheads="1"/>
          </p:cNvSpPr>
          <p:nvPr/>
        </p:nvSpPr>
        <p:spPr bwMode="auto">
          <a:xfrm>
            <a:off x="642938" y="5272088"/>
            <a:ext cx="7891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000090"/>
                </a:solidFill>
                <a:latin typeface="Arial" charset="0"/>
              </a:rPr>
              <a:t>Methylated in 80% of Colon Cancer Cases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3572" y="1334814"/>
            <a:ext cx="8965325" cy="2123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9" name="Group 3"/>
          <p:cNvGrpSpPr>
            <a:grpSpLocks/>
          </p:cNvGrpSpPr>
          <p:nvPr/>
        </p:nvGrpSpPr>
        <p:grpSpPr bwMode="auto">
          <a:xfrm>
            <a:off x="228600" y="1595439"/>
            <a:ext cx="8335963" cy="1719263"/>
            <a:chOff x="144" y="2033"/>
            <a:chExt cx="5251" cy="1083"/>
          </a:xfrm>
        </p:grpSpPr>
        <p:grpSp>
          <p:nvGrpSpPr>
            <p:cNvPr id="290" name="Group 4"/>
            <p:cNvGrpSpPr>
              <a:grpSpLocks/>
            </p:cNvGrpSpPr>
            <p:nvPr/>
          </p:nvGrpSpPr>
          <p:grpSpPr bwMode="auto">
            <a:xfrm>
              <a:off x="144" y="2033"/>
              <a:ext cx="3744" cy="703"/>
              <a:chOff x="1054" y="2304"/>
              <a:chExt cx="3266" cy="559"/>
            </a:xfrm>
          </p:grpSpPr>
          <p:grpSp>
            <p:nvGrpSpPr>
              <p:cNvPr id="294" name="Group 5"/>
              <p:cNvGrpSpPr>
                <a:grpSpLocks/>
              </p:cNvGrpSpPr>
              <p:nvPr/>
            </p:nvGrpSpPr>
            <p:grpSpPr bwMode="auto">
              <a:xfrm>
                <a:off x="1800" y="2304"/>
                <a:ext cx="206" cy="107"/>
                <a:chOff x="1713" y="1851"/>
                <a:chExt cx="314" cy="140"/>
              </a:xfrm>
            </p:grpSpPr>
            <p:sp>
              <p:nvSpPr>
                <p:cNvPr id="516" name="Rectangle 6"/>
                <p:cNvSpPr>
                  <a:spLocks noChangeArrowheads="1"/>
                </p:cNvSpPr>
                <p:nvPr/>
              </p:nvSpPr>
              <p:spPr bwMode="auto">
                <a:xfrm>
                  <a:off x="1713" y="1861"/>
                  <a:ext cx="233" cy="1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17" name="Rectangle 7"/>
                <p:cNvSpPr>
                  <a:spLocks noChangeArrowheads="1"/>
                </p:cNvSpPr>
                <p:nvPr/>
              </p:nvSpPr>
              <p:spPr bwMode="auto">
                <a:xfrm>
                  <a:off x="1713" y="1851"/>
                  <a:ext cx="314" cy="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i="0" u="none" strike="noStrike" kern="0" normalizeH="0" baseline="0" noProof="0" dirty="0">
                      <a:solidFill>
                        <a:schemeClr val="bg1"/>
                      </a:solidFill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ATG</a:t>
                  </a:r>
                </a:p>
              </p:txBody>
            </p:sp>
          </p:grpSp>
          <p:sp>
            <p:nvSpPr>
              <p:cNvPr id="295" name="Line 8"/>
              <p:cNvSpPr>
                <a:spLocks noChangeShapeType="1"/>
              </p:cNvSpPr>
              <p:nvPr/>
            </p:nvSpPr>
            <p:spPr bwMode="auto">
              <a:xfrm>
                <a:off x="1095" y="2719"/>
                <a:ext cx="3225" cy="1"/>
              </a:xfrm>
              <a:prstGeom prst="line">
                <a:avLst/>
              </a:prstGeom>
              <a:noFill/>
              <a:ln w="5873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296" name="Line 9"/>
              <p:cNvSpPr>
                <a:spLocks noChangeShapeType="1"/>
              </p:cNvSpPr>
              <p:nvPr/>
            </p:nvSpPr>
            <p:spPr bwMode="auto">
              <a:xfrm>
                <a:off x="3036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297" name="Line 10"/>
              <p:cNvSpPr>
                <a:spLocks noChangeShapeType="1"/>
              </p:cNvSpPr>
              <p:nvPr/>
            </p:nvSpPr>
            <p:spPr bwMode="auto">
              <a:xfrm>
                <a:off x="304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298" name="Line 11"/>
              <p:cNvSpPr>
                <a:spLocks noChangeShapeType="1"/>
              </p:cNvSpPr>
              <p:nvPr/>
            </p:nvSpPr>
            <p:spPr bwMode="auto">
              <a:xfrm>
                <a:off x="3085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299" name="Line 12"/>
              <p:cNvSpPr>
                <a:spLocks noChangeShapeType="1"/>
              </p:cNvSpPr>
              <p:nvPr/>
            </p:nvSpPr>
            <p:spPr bwMode="auto">
              <a:xfrm>
                <a:off x="3121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0" name="Line 13"/>
              <p:cNvSpPr>
                <a:spLocks noChangeShapeType="1"/>
              </p:cNvSpPr>
              <p:nvPr/>
            </p:nvSpPr>
            <p:spPr bwMode="auto">
              <a:xfrm>
                <a:off x="323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1" name="Line 14"/>
              <p:cNvSpPr>
                <a:spLocks noChangeShapeType="1"/>
              </p:cNvSpPr>
              <p:nvPr/>
            </p:nvSpPr>
            <p:spPr bwMode="auto">
              <a:xfrm>
                <a:off x="324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2" name="Line 15"/>
              <p:cNvSpPr>
                <a:spLocks noChangeShapeType="1"/>
              </p:cNvSpPr>
              <p:nvPr/>
            </p:nvSpPr>
            <p:spPr bwMode="auto">
              <a:xfrm>
                <a:off x="332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3" name="Line 16"/>
              <p:cNvSpPr>
                <a:spLocks noChangeShapeType="1"/>
              </p:cNvSpPr>
              <p:nvPr/>
            </p:nvSpPr>
            <p:spPr bwMode="auto">
              <a:xfrm>
                <a:off x="3334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4" name="Line 17"/>
              <p:cNvSpPr>
                <a:spLocks noChangeShapeType="1"/>
              </p:cNvSpPr>
              <p:nvPr/>
            </p:nvSpPr>
            <p:spPr bwMode="auto">
              <a:xfrm>
                <a:off x="338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5" name="Line 18"/>
              <p:cNvSpPr>
                <a:spLocks noChangeShapeType="1"/>
              </p:cNvSpPr>
              <p:nvPr/>
            </p:nvSpPr>
            <p:spPr bwMode="auto">
              <a:xfrm>
                <a:off x="342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6" name="Line 19"/>
              <p:cNvSpPr>
                <a:spLocks noChangeShapeType="1"/>
              </p:cNvSpPr>
              <p:nvPr/>
            </p:nvSpPr>
            <p:spPr bwMode="auto">
              <a:xfrm>
                <a:off x="345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7" name="Line 20"/>
              <p:cNvSpPr>
                <a:spLocks noChangeShapeType="1"/>
              </p:cNvSpPr>
              <p:nvPr/>
            </p:nvSpPr>
            <p:spPr bwMode="auto">
              <a:xfrm>
                <a:off x="3468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8" name="Line 21"/>
              <p:cNvSpPr>
                <a:spLocks noChangeShapeType="1"/>
              </p:cNvSpPr>
              <p:nvPr/>
            </p:nvSpPr>
            <p:spPr bwMode="auto">
              <a:xfrm>
                <a:off x="353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09" name="Line 22"/>
              <p:cNvSpPr>
                <a:spLocks noChangeShapeType="1"/>
              </p:cNvSpPr>
              <p:nvPr/>
            </p:nvSpPr>
            <p:spPr bwMode="auto">
              <a:xfrm>
                <a:off x="3572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0" name="Line 23"/>
              <p:cNvSpPr>
                <a:spLocks noChangeShapeType="1"/>
              </p:cNvSpPr>
              <p:nvPr/>
            </p:nvSpPr>
            <p:spPr bwMode="auto">
              <a:xfrm>
                <a:off x="3578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1" name="Line 24"/>
              <p:cNvSpPr>
                <a:spLocks noChangeShapeType="1"/>
              </p:cNvSpPr>
              <p:nvPr/>
            </p:nvSpPr>
            <p:spPr bwMode="auto">
              <a:xfrm>
                <a:off x="3583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2" name="Line 25"/>
              <p:cNvSpPr>
                <a:spLocks noChangeShapeType="1"/>
              </p:cNvSpPr>
              <p:nvPr/>
            </p:nvSpPr>
            <p:spPr bwMode="auto">
              <a:xfrm>
                <a:off x="3614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3" name="Line 26"/>
              <p:cNvSpPr>
                <a:spLocks noChangeShapeType="1"/>
              </p:cNvSpPr>
              <p:nvPr/>
            </p:nvSpPr>
            <p:spPr bwMode="auto">
              <a:xfrm>
                <a:off x="362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4" name="Line 27"/>
              <p:cNvSpPr>
                <a:spLocks noChangeShapeType="1"/>
              </p:cNvSpPr>
              <p:nvPr/>
            </p:nvSpPr>
            <p:spPr bwMode="auto">
              <a:xfrm>
                <a:off x="366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5" name="Line 28"/>
              <p:cNvSpPr>
                <a:spLocks noChangeShapeType="1"/>
              </p:cNvSpPr>
              <p:nvPr/>
            </p:nvSpPr>
            <p:spPr bwMode="auto">
              <a:xfrm>
                <a:off x="369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6" name="Line 29"/>
              <p:cNvSpPr>
                <a:spLocks noChangeShapeType="1"/>
              </p:cNvSpPr>
              <p:nvPr/>
            </p:nvSpPr>
            <p:spPr bwMode="auto">
              <a:xfrm>
                <a:off x="3717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7" name="Line 30"/>
              <p:cNvSpPr>
                <a:spLocks noChangeShapeType="1"/>
              </p:cNvSpPr>
              <p:nvPr/>
            </p:nvSpPr>
            <p:spPr bwMode="auto">
              <a:xfrm>
                <a:off x="377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8" name="Line 31"/>
              <p:cNvSpPr>
                <a:spLocks noChangeShapeType="1"/>
              </p:cNvSpPr>
              <p:nvPr/>
            </p:nvSpPr>
            <p:spPr bwMode="auto">
              <a:xfrm>
                <a:off x="384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19" name="Line 32"/>
              <p:cNvSpPr>
                <a:spLocks noChangeShapeType="1"/>
              </p:cNvSpPr>
              <p:nvPr/>
            </p:nvSpPr>
            <p:spPr bwMode="auto">
              <a:xfrm>
                <a:off x="393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0" name="Line 33"/>
              <p:cNvSpPr>
                <a:spLocks noChangeShapeType="1"/>
              </p:cNvSpPr>
              <p:nvPr/>
            </p:nvSpPr>
            <p:spPr bwMode="auto">
              <a:xfrm>
                <a:off x="3955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1" name="Line 34"/>
              <p:cNvSpPr>
                <a:spLocks noChangeShapeType="1"/>
              </p:cNvSpPr>
              <p:nvPr/>
            </p:nvSpPr>
            <p:spPr bwMode="auto">
              <a:xfrm>
                <a:off x="397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2" name="Line 35"/>
              <p:cNvSpPr>
                <a:spLocks noChangeShapeType="1"/>
              </p:cNvSpPr>
              <p:nvPr/>
            </p:nvSpPr>
            <p:spPr bwMode="auto">
              <a:xfrm>
                <a:off x="398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3" name="Line 36"/>
              <p:cNvSpPr>
                <a:spLocks noChangeShapeType="1"/>
              </p:cNvSpPr>
              <p:nvPr/>
            </p:nvSpPr>
            <p:spPr bwMode="auto">
              <a:xfrm>
                <a:off x="402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4" name="Line 37"/>
              <p:cNvSpPr>
                <a:spLocks noChangeShapeType="1"/>
              </p:cNvSpPr>
              <p:nvPr/>
            </p:nvSpPr>
            <p:spPr bwMode="auto">
              <a:xfrm>
                <a:off x="407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5" name="Line 38"/>
              <p:cNvSpPr>
                <a:spLocks noChangeShapeType="1"/>
              </p:cNvSpPr>
              <p:nvPr/>
            </p:nvSpPr>
            <p:spPr bwMode="auto">
              <a:xfrm>
                <a:off x="415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6" name="Line 39"/>
              <p:cNvSpPr>
                <a:spLocks noChangeShapeType="1"/>
              </p:cNvSpPr>
              <p:nvPr/>
            </p:nvSpPr>
            <p:spPr bwMode="auto">
              <a:xfrm>
                <a:off x="418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7" name="Line 40"/>
              <p:cNvSpPr>
                <a:spLocks noChangeShapeType="1"/>
              </p:cNvSpPr>
              <p:nvPr/>
            </p:nvSpPr>
            <p:spPr bwMode="auto">
              <a:xfrm>
                <a:off x="4241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8" name="Line 41"/>
              <p:cNvSpPr>
                <a:spLocks noChangeShapeType="1"/>
              </p:cNvSpPr>
              <p:nvPr/>
            </p:nvSpPr>
            <p:spPr bwMode="auto">
              <a:xfrm>
                <a:off x="426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29" name="Line 42"/>
              <p:cNvSpPr>
                <a:spLocks noChangeShapeType="1"/>
              </p:cNvSpPr>
              <p:nvPr/>
            </p:nvSpPr>
            <p:spPr bwMode="auto">
              <a:xfrm>
                <a:off x="108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0" name="Line 43"/>
              <p:cNvSpPr>
                <a:spLocks noChangeShapeType="1"/>
              </p:cNvSpPr>
              <p:nvPr/>
            </p:nvSpPr>
            <p:spPr bwMode="auto">
              <a:xfrm>
                <a:off x="113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1" name="Line 44"/>
              <p:cNvSpPr>
                <a:spLocks noChangeShapeType="1"/>
              </p:cNvSpPr>
              <p:nvPr/>
            </p:nvSpPr>
            <p:spPr bwMode="auto">
              <a:xfrm>
                <a:off x="1174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2" name="Line 45"/>
              <p:cNvSpPr>
                <a:spLocks noChangeShapeType="1"/>
              </p:cNvSpPr>
              <p:nvPr/>
            </p:nvSpPr>
            <p:spPr bwMode="auto">
              <a:xfrm>
                <a:off x="1198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3" name="Line 46"/>
              <p:cNvSpPr>
                <a:spLocks noChangeShapeType="1"/>
              </p:cNvSpPr>
              <p:nvPr/>
            </p:nvSpPr>
            <p:spPr bwMode="auto">
              <a:xfrm>
                <a:off x="1264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4" name="Line 47"/>
              <p:cNvSpPr>
                <a:spLocks noChangeShapeType="1"/>
              </p:cNvSpPr>
              <p:nvPr/>
            </p:nvSpPr>
            <p:spPr bwMode="auto">
              <a:xfrm>
                <a:off x="1283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5" name="Line 48"/>
              <p:cNvSpPr>
                <a:spLocks noChangeShapeType="1"/>
              </p:cNvSpPr>
              <p:nvPr/>
            </p:nvSpPr>
            <p:spPr bwMode="auto">
              <a:xfrm>
                <a:off x="128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6" name="Line 49"/>
              <p:cNvSpPr>
                <a:spLocks noChangeShapeType="1"/>
              </p:cNvSpPr>
              <p:nvPr/>
            </p:nvSpPr>
            <p:spPr bwMode="auto">
              <a:xfrm>
                <a:off x="1411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7" name="Line 50"/>
              <p:cNvSpPr>
                <a:spLocks noChangeShapeType="1"/>
              </p:cNvSpPr>
              <p:nvPr/>
            </p:nvSpPr>
            <p:spPr bwMode="auto">
              <a:xfrm>
                <a:off x="145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8" name="Line 51"/>
              <p:cNvSpPr>
                <a:spLocks noChangeShapeType="1"/>
              </p:cNvSpPr>
              <p:nvPr/>
            </p:nvSpPr>
            <p:spPr bwMode="auto">
              <a:xfrm>
                <a:off x="1478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39" name="Line 52"/>
              <p:cNvSpPr>
                <a:spLocks noChangeShapeType="1"/>
              </p:cNvSpPr>
              <p:nvPr/>
            </p:nvSpPr>
            <p:spPr bwMode="auto">
              <a:xfrm>
                <a:off x="149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0" name="Line 53"/>
              <p:cNvSpPr>
                <a:spLocks noChangeShapeType="1"/>
              </p:cNvSpPr>
              <p:nvPr/>
            </p:nvSpPr>
            <p:spPr bwMode="auto">
              <a:xfrm>
                <a:off x="1563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1" name="Line 54"/>
              <p:cNvSpPr>
                <a:spLocks noChangeShapeType="1"/>
              </p:cNvSpPr>
              <p:nvPr/>
            </p:nvSpPr>
            <p:spPr bwMode="auto">
              <a:xfrm>
                <a:off x="1581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2" name="Line 55"/>
              <p:cNvSpPr>
                <a:spLocks noChangeShapeType="1"/>
              </p:cNvSpPr>
              <p:nvPr/>
            </p:nvSpPr>
            <p:spPr bwMode="auto">
              <a:xfrm>
                <a:off x="1606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3" name="Line 56"/>
              <p:cNvSpPr>
                <a:spLocks noChangeShapeType="1"/>
              </p:cNvSpPr>
              <p:nvPr/>
            </p:nvSpPr>
            <p:spPr bwMode="auto">
              <a:xfrm>
                <a:off x="1612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4" name="Line 57"/>
              <p:cNvSpPr>
                <a:spLocks noChangeShapeType="1"/>
              </p:cNvSpPr>
              <p:nvPr/>
            </p:nvSpPr>
            <p:spPr bwMode="auto">
              <a:xfrm>
                <a:off x="164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5" name="Line 58"/>
              <p:cNvSpPr>
                <a:spLocks noChangeShapeType="1"/>
              </p:cNvSpPr>
              <p:nvPr/>
            </p:nvSpPr>
            <p:spPr bwMode="auto">
              <a:xfrm>
                <a:off x="1661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6" name="Line 59"/>
              <p:cNvSpPr>
                <a:spLocks noChangeShapeType="1"/>
              </p:cNvSpPr>
              <p:nvPr/>
            </p:nvSpPr>
            <p:spPr bwMode="auto">
              <a:xfrm>
                <a:off x="166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7" name="Line 60"/>
              <p:cNvSpPr>
                <a:spLocks noChangeShapeType="1"/>
              </p:cNvSpPr>
              <p:nvPr/>
            </p:nvSpPr>
            <p:spPr bwMode="auto">
              <a:xfrm>
                <a:off x="1740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8" name="Line 61"/>
              <p:cNvSpPr>
                <a:spLocks noChangeShapeType="1"/>
              </p:cNvSpPr>
              <p:nvPr/>
            </p:nvSpPr>
            <p:spPr bwMode="auto">
              <a:xfrm>
                <a:off x="1746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49" name="Line 62"/>
              <p:cNvSpPr>
                <a:spLocks noChangeShapeType="1"/>
              </p:cNvSpPr>
              <p:nvPr/>
            </p:nvSpPr>
            <p:spPr bwMode="auto">
              <a:xfrm>
                <a:off x="1764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0" name="Line 63"/>
              <p:cNvSpPr>
                <a:spLocks noChangeShapeType="1"/>
              </p:cNvSpPr>
              <p:nvPr/>
            </p:nvSpPr>
            <p:spPr bwMode="auto">
              <a:xfrm>
                <a:off x="177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1" name="Line 64"/>
              <p:cNvSpPr>
                <a:spLocks noChangeShapeType="1"/>
              </p:cNvSpPr>
              <p:nvPr/>
            </p:nvSpPr>
            <p:spPr bwMode="auto">
              <a:xfrm>
                <a:off x="180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2" name="Line 65"/>
              <p:cNvSpPr>
                <a:spLocks noChangeShapeType="1"/>
              </p:cNvSpPr>
              <p:nvPr/>
            </p:nvSpPr>
            <p:spPr bwMode="auto">
              <a:xfrm>
                <a:off x="184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3" name="Line 66"/>
              <p:cNvSpPr>
                <a:spLocks noChangeShapeType="1"/>
              </p:cNvSpPr>
              <p:nvPr/>
            </p:nvSpPr>
            <p:spPr bwMode="auto">
              <a:xfrm>
                <a:off x="185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4" name="Line 67"/>
              <p:cNvSpPr>
                <a:spLocks noChangeShapeType="1"/>
              </p:cNvSpPr>
              <p:nvPr/>
            </p:nvSpPr>
            <p:spPr bwMode="auto">
              <a:xfrm>
                <a:off x="1874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5" name="Line 68"/>
              <p:cNvSpPr>
                <a:spLocks noChangeShapeType="1"/>
              </p:cNvSpPr>
              <p:nvPr/>
            </p:nvSpPr>
            <p:spPr bwMode="auto">
              <a:xfrm>
                <a:off x="187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6" name="Line 69"/>
              <p:cNvSpPr>
                <a:spLocks noChangeShapeType="1"/>
              </p:cNvSpPr>
              <p:nvPr/>
            </p:nvSpPr>
            <p:spPr bwMode="auto">
              <a:xfrm>
                <a:off x="1891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7" name="Line 70"/>
              <p:cNvSpPr>
                <a:spLocks noChangeShapeType="1"/>
              </p:cNvSpPr>
              <p:nvPr/>
            </p:nvSpPr>
            <p:spPr bwMode="auto">
              <a:xfrm>
                <a:off x="192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8" name="Line 71"/>
              <p:cNvSpPr>
                <a:spLocks noChangeShapeType="1"/>
              </p:cNvSpPr>
              <p:nvPr/>
            </p:nvSpPr>
            <p:spPr bwMode="auto">
              <a:xfrm>
                <a:off x="195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59" name="Line 72"/>
              <p:cNvSpPr>
                <a:spLocks noChangeShapeType="1"/>
              </p:cNvSpPr>
              <p:nvPr/>
            </p:nvSpPr>
            <p:spPr bwMode="auto">
              <a:xfrm>
                <a:off x="2025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0" name="Line 73"/>
              <p:cNvSpPr>
                <a:spLocks noChangeShapeType="1"/>
              </p:cNvSpPr>
              <p:nvPr/>
            </p:nvSpPr>
            <p:spPr bwMode="auto">
              <a:xfrm>
                <a:off x="205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1" name="Line 74"/>
              <p:cNvSpPr>
                <a:spLocks noChangeShapeType="1"/>
              </p:cNvSpPr>
              <p:nvPr/>
            </p:nvSpPr>
            <p:spPr bwMode="auto">
              <a:xfrm>
                <a:off x="208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2" name="Line 75"/>
              <p:cNvSpPr>
                <a:spLocks noChangeShapeType="1"/>
              </p:cNvSpPr>
              <p:nvPr/>
            </p:nvSpPr>
            <p:spPr bwMode="auto">
              <a:xfrm>
                <a:off x="2117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3" name="Line 76"/>
              <p:cNvSpPr>
                <a:spLocks noChangeShapeType="1"/>
              </p:cNvSpPr>
              <p:nvPr/>
            </p:nvSpPr>
            <p:spPr bwMode="auto">
              <a:xfrm>
                <a:off x="212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4" name="Line 77"/>
              <p:cNvSpPr>
                <a:spLocks noChangeShapeType="1"/>
              </p:cNvSpPr>
              <p:nvPr/>
            </p:nvSpPr>
            <p:spPr bwMode="auto">
              <a:xfrm>
                <a:off x="2141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5" name="Line 78"/>
              <p:cNvSpPr>
                <a:spLocks noChangeShapeType="1"/>
              </p:cNvSpPr>
              <p:nvPr/>
            </p:nvSpPr>
            <p:spPr bwMode="auto">
              <a:xfrm>
                <a:off x="2166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6" name="Line 79"/>
              <p:cNvSpPr>
                <a:spLocks noChangeShapeType="1"/>
              </p:cNvSpPr>
              <p:nvPr/>
            </p:nvSpPr>
            <p:spPr bwMode="auto">
              <a:xfrm>
                <a:off x="2172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7" name="Line 80"/>
              <p:cNvSpPr>
                <a:spLocks noChangeShapeType="1"/>
              </p:cNvSpPr>
              <p:nvPr/>
            </p:nvSpPr>
            <p:spPr bwMode="auto">
              <a:xfrm>
                <a:off x="219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8" name="Line 81"/>
              <p:cNvSpPr>
                <a:spLocks noChangeShapeType="1"/>
              </p:cNvSpPr>
              <p:nvPr/>
            </p:nvSpPr>
            <p:spPr bwMode="auto">
              <a:xfrm>
                <a:off x="2202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69" name="Line 82"/>
              <p:cNvSpPr>
                <a:spLocks noChangeShapeType="1"/>
              </p:cNvSpPr>
              <p:nvPr/>
            </p:nvSpPr>
            <p:spPr bwMode="auto">
              <a:xfrm>
                <a:off x="223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0" name="Line 83"/>
              <p:cNvSpPr>
                <a:spLocks noChangeShapeType="1"/>
              </p:cNvSpPr>
              <p:nvPr/>
            </p:nvSpPr>
            <p:spPr bwMode="auto">
              <a:xfrm>
                <a:off x="226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1" name="Line 84"/>
              <p:cNvSpPr>
                <a:spLocks noChangeShapeType="1"/>
              </p:cNvSpPr>
              <p:nvPr/>
            </p:nvSpPr>
            <p:spPr bwMode="auto">
              <a:xfrm>
                <a:off x="2287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2" name="Line 85"/>
              <p:cNvSpPr>
                <a:spLocks noChangeShapeType="1"/>
              </p:cNvSpPr>
              <p:nvPr/>
            </p:nvSpPr>
            <p:spPr bwMode="auto">
              <a:xfrm>
                <a:off x="2312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3" name="Line 86"/>
              <p:cNvSpPr>
                <a:spLocks noChangeShapeType="1"/>
              </p:cNvSpPr>
              <p:nvPr/>
            </p:nvSpPr>
            <p:spPr bwMode="auto">
              <a:xfrm>
                <a:off x="237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4" name="Line 87"/>
              <p:cNvSpPr>
                <a:spLocks noChangeShapeType="1"/>
              </p:cNvSpPr>
              <p:nvPr/>
            </p:nvSpPr>
            <p:spPr bwMode="auto">
              <a:xfrm>
                <a:off x="237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5" name="Line 88"/>
              <p:cNvSpPr>
                <a:spLocks noChangeShapeType="1"/>
              </p:cNvSpPr>
              <p:nvPr/>
            </p:nvSpPr>
            <p:spPr bwMode="auto">
              <a:xfrm>
                <a:off x="239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6" name="Line 89"/>
              <p:cNvSpPr>
                <a:spLocks noChangeShapeType="1"/>
              </p:cNvSpPr>
              <p:nvPr/>
            </p:nvSpPr>
            <p:spPr bwMode="auto">
              <a:xfrm>
                <a:off x="2440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7" name="Line 90"/>
              <p:cNvSpPr>
                <a:spLocks noChangeShapeType="1"/>
              </p:cNvSpPr>
              <p:nvPr/>
            </p:nvSpPr>
            <p:spPr bwMode="auto">
              <a:xfrm>
                <a:off x="2476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8" name="Line 91"/>
              <p:cNvSpPr>
                <a:spLocks noChangeShapeType="1"/>
              </p:cNvSpPr>
              <p:nvPr/>
            </p:nvSpPr>
            <p:spPr bwMode="auto">
              <a:xfrm>
                <a:off x="2494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79" name="Line 92"/>
              <p:cNvSpPr>
                <a:spLocks noChangeShapeType="1"/>
              </p:cNvSpPr>
              <p:nvPr/>
            </p:nvSpPr>
            <p:spPr bwMode="auto">
              <a:xfrm>
                <a:off x="251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0" name="Line 93"/>
              <p:cNvSpPr>
                <a:spLocks noChangeShapeType="1"/>
              </p:cNvSpPr>
              <p:nvPr/>
            </p:nvSpPr>
            <p:spPr bwMode="auto">
              <a:xfrm>
                <a:off x="2525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1" name="Line 94"/>
              <p:cNvSpPr>
                <a:spLocks noChangeShapeType="1"/>
              </p:cNvSpPr>
              <p:nvPr/>
            </p:nvSpPr>
            <p:spPr bwMode="auto">
              <a:xfrm>
                <a:off x="253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2" name="Line 95"/>
              <p:cNvSpPr>
                <a:spLocks noChangeShapeType="1"/>
              </p:cNvSpPr>
              <p:nvPr/>
            </p:nvSpPr>
            <p:spPr bwMode="auto">
              <a:xfrm>
                <a:off x="2567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3" name="Line 96"/>
              <p:cNvSpPr>
                <a:spLocks noChangeShapeType="1"/>
              </p:cNvSpPr>
              <p:nvPr/>
            </p:nvSpPr>
            <p:spPr bwMode="auto">
              <a:xfrm>
                <a:off x="2573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4" name="Line 97"/>
              <p:cNvSpPr>
                <a:spLocks noChangeShapeType="1"/>
              </p:cNvSpPr>
              <p:nvPr/>
            </p:nvSpPr>
            <p:spPr bwMode="auto">
              <a:xfrm>
                <a:off x="2610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5" name="Line 98"/>
              <p:cNvSpPr>
                <a:spLocks noChangeShapeType="1"/>
              </p:cNvSpPr>
              <p:nvPr/>
            </p:nvSpPr>
            <p:spPr bwMode="auto">
              <a:xfrm>
                <a:off x="2622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6" name="Line 99"/>
              <p:cNvSpPr>
                <a:spLocks noChangeShapeType="1"/>
              </p:cNvSpPr>
              <p:nvPr/>
            </p:nvSpPr>
            <p:spPr bwMode="auto">
              <a:xfrm>
                <a:off x="2640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7" name="Line 100"/>
              <p:cNvSpPr>
                <a:spLocks noChangeShapeType="1"/>
              </p:cNvSpPr>
              <p:nvPr/>
            </p:nvSpPr>
            <p:spPr bwMode="auto">
              <a:xfrm>
                <a:off x="2664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8" name="Line 101"/>
              <p:cNvSpPr>
                <a:spLocks noChangeShapeType="1"/>
              </p:cNvSpPr>
              <p:nvPr/>
            </p:nvSpPr>
            <p:spPr bwMode="auto">
              <a:xfrm>
                <a:off x="2683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89" name="Line 102"/>
              <p:cNvSpPr>
                <a:spLocks noChangeShapeType="1"/>
              </p:cNvSpPr>
              <p:nvPr/>
            </p:nvSpPr>
            <p:spPr bwMode="auto">
              <a:xfrm>
                <a:off x="2707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0" name="Line 103"/>
              <p:cNvSpPr>
                <a:spLocks noChangeShapeType="1"/>
              </p:cNvSpPr>
              <p:nvPr/>
            </p:nvSpPr>
            <p:spPr bwMode="auto">
              <a:xfrm>
                <a:off x="2756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1" name="Line 104"/>
              <p:cNvSpPr>
                <a:spLocks noChangeShapeType="1"/>
              </p:cNvSpPr>
              <p:nvPr/>
            </p:nvSpPr>
            <p:spPr bwMode="auto">
              <a:xfrm>
                <a:off x="2793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2" name="Line 105"/>
              <p:cNvSpPr>
                <a:spLocks noChangeShapeType="1"/>
              </p:cNvSpPr>
              <p:nvPr/>
            </p:nvSpPr>
            <p:spPr bwMode="auto">
              <a:xfrm>
                <a:off x="2817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3" name="Line 106"/>
              <p:cNvSpPr>
                <a:spLocks noChangeShapeType="1"/>
              </p:cNvSpPr>
              <p:nvPr/>
            </p:nvSpPr>
            <p:spPr bwMode="auto">
              <a:xfrm>
                <a:off x="2823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4" name="Line 107"/>
              <p:cNvSpPr>
                <a:spLocks noChangeShapeType="1"/>
              </p:cNvSpPr>
              <p:nvPr/>
            </p:nvSpPr>
            <p:spPr bwMode="auto">
              <a:xfrm>
                <a:off x="2859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5" name="Line 108"/>
              <p:cNvSpPr>
                <a:spLocks noChangeShapeType="1"/>
              </p:cNvSpPr>
              <p:nvPr/>
            </p:nvSpPr>
            <p:spPr bwMode="auto">
              <a:xfrm>
                <a:off x="2914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6" name="Line 109"/>
              <p:cNvSpPr>
                <a:spLocks noChangeShapeType="1"/>
              </p:cNvSpPr>
              <p:nvPr/>
            </p:nvSpPr>
            <p:spPr bwMode="auto">
              <a:xfrm>
                <a:off x="2938" y="2612"/>
                <a:ext cx="1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397" name="Line 110"/>
              <p:cNvSpPr>
                <a:spLocks noChangeShapeType="1"/>
              </p:cNvSpPr>
              <p:nvPr/>
            </p:nvSpPr>
            <p:spPr bwMode="auto">
              <a:xfrm>
                <a:off x="1259" y="2612"/>
                <a:ext cx="0" cy="85"/>
              </a:xfrm>
              <a:prstGeom prst="line">
                <a:avLst/>
              </a:prstGeom>
              <a:noFill/>
              <a:ln w="142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grpSp>
            <p:nvGrpSpPr>
              <p:cNvPr id="398" name="Group 111"/>
              <p:cNvGrpSpPr>
                <a:grpSpLocks/>
              </p:cNvGrpSpPr>
              <p:nvPr/>
            </p:nvGrpSpPr>
            <p:grpSpPr bwMode="auto">
              <a:xfrm>
                <a:off x="1953" y="2412"/>
                <a:ext cx="30" cy="285"/>
                <a:chOff x="1946" y="1991"/>
                <a:chExt cx="47" cy="372"/>
              </a:xfrm>
            </p:grpSpPr>
            <p:sp>
              <p:nvSpPr>
                <p:cNvPr id="514" name="Line 112"/>
                <p:cNvSpPr>
                  <a:spLocks noChangeShapeType="1"/>
                </p:cNvSpPr>
                <p:nvPr/>
              </p:nvSpPr>
              <p:spPr bwMode="auto">
                <a:xfrm>
                  <a:off x="1946" y="1991"/>
                  <a:ext cx="46" cy="46"/>
                </a:xfrm>
                <a:prstGeom prst="line">
                  <a:avLst/>
                </a:prstGeom>
                <a:noFill/>
                <a:ln w="1428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515" name="Line 113"/>
                <p:cNvSpPr>
                  <a:spLocks noChangeShapeType="1"/>
                </p:cNvSpPr>
                <p:nvPr/>
              </p:nvSpPr>
              <p:spPr bwMode="auto">
                <a:xfrm>
                  <a:off x="1992" y="2037"/>
                  <a:ext cx="1" cy="326"/>
                </a:xfrm>
                <a:prstGeom prst="line">
                  <a:avLst/>
                </a:prstGeom>
                <a:noFill/>
                <a:ln w="1428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399" name="Line 114"/>
              <p:cNvSpPr>
                <a:spLocks noChangeShapeType="1"/>
              </p:cNvSpPr>
              <p:nvPr/>
            </p:nvSpPr>
            <p:spPr bwMode="auto">
              <a:xfrm>
                <a:off x="1290" y="2733"/>
                <a:ext cx="0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0" name="Line 115"/>
              <p:cNvSpPr>
                <a:spLocks noChangeShapeType="1"/>
              </p:cNvSpPr>
              <p:nvPr/>
            </p:nvSpPr>
            <p:spPr bwMode="auto">
              <a:xfrm>
                <a:off x="1606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1" name="Line 116"/>
              <p:cNvSpPr>
                <a:spLocks noChangeShapeType="1"/>
              </p:cNvSpPr>
              <p:nvPr/>
            </p:nvSpPr>
            <p:spPr bwMode="auto">
              <a:xfrm>
                <a:off x="1916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2" name="Line 117"/>
              <p:cNvSpPr>
                <a:spLocks noChangeShapeType="1"/>
              </p:cNvSpPr>
              <p:nvPr/>
            </p:nvSpPr>
            <p:spPr bwMode="auto">
              <a:xfrm>
                <a:off x="2233" y="2733"/>
                <a:ext cx="0" cy="29"/>
              </a:xfrm>
              <a:prstGeom prst="line">
                <a:avLst/>
              </a:prstGeom>
              <a:noFill/>
              <a:ln w="1428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3" name="Line 118"/>
              <p:cNvSpPr>
                <a:spLocks noChangeShapeType="1"/>
              </p:cNvSpPr>
              <p:nvPr/>
            </p:nvSpPr>
            <p:spPr bwMode="auto">
              <a:xfrm>
                <a:off x="2543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4" name="Line 119"/>
              <p:cNvSpPr>
                <a:spLocks noChangeShapeType="1"/>
              </p:cNvSpPr>
              <p:nvPr/>
            </p:nvSpPr>
            <p:spPr bwMode="auto">
              <a:xfrm>
                <a:off x="2859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5" name="Line 120"/>
              <p:cNvSpPr>
                <a:spLocks noChangeShapeType="1"/>
              </p:cNvSpPr>
              <p:nvPr/>
            </p:nvSpPr>
            <p:spPr bwMode="auto">
              <a:xfrm>
                <a:off x="3170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6" name="Line 121"/>
              <p:cNvSpPr>
                <a:spLocks noChangeShapeType="1"/>
              </p:cNvSpPr>
              <p:nvPr/>
            </p:nvSpPr>
            <p:spPr bwMode="auto">
              <a:xfrm>
                <a:off x="3486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7" name="Line 122"/>
              <p:cNvSpPr>
                <a:spLocks noChangeShapeType="1"/>
              </p:cNvSpPr>
              <p:nvPr/>
            </p:nvSpPr>
            <p:spPr bwMode="auto">
              <a:xfrm>
                <a:off x="3797" y="2733"/>
                <a:ext cx="0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sp>
            <p:nvSpPr>
              <p:cNvPr id="408" name="Line 123"/>
              <p:cNvSpPr>
                <a:spLocks noChangeShapeType="1"/>
              </p:cNvSpPr>
              <p:nvPr/>
            </p:nvSpPr>
            <p:spPr bwMode="auto">
              <a:xfrm>
                <a:off x="4113" y="2733"/>
                <a:ext cx="1" cy="2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</a:endParaRPr>
              </a:p>
            </p:txBody>
          </p:sp>
          <p:grpSp>
            <p:nvGrpSpPr>
              <p:cNvPr id="409" name="Group 124"/>
              <p:cNvGrpSpPr>
                <a:grpSpLocks/>
              </p:cNvGrpSpPr>
              <p:nvPr/>
            </p:nvGrpSpPr>
            <p:grpSpPr bwMode="auto">
              <a:xfrm>
                <a:off x="1608" y="2680"/>
                <a:ext cx="2125" cy="183"/>
                <a:chOff x="1419" y="2326"/>
                <a:chExt cx="3251" cy="186"/>
              </a:xfrm>
            </p:grpSpPr>
            <p:sp>
              <p:nvSpPr>
                <p:cNvPr id="512" name="Rectangle 125"/>
                <p:cNvSpPr>
                  <a:spLocks noChangeArrowheads="1"/>
                </p:cNvSpPr>
                <p:nvPr/>
              </p:nvSpPr>
              <p:spPr bwMode="auto">
                <a:xfrm>
                  <a:off x="1419" y="2339"/>
                  <a:ext cx="3251" cy="104"/>
                </a:xfrm>
                <a:prstGeom prst="rect">
                  <a:avLst/>
                </a:prstGeom>
                <a:solidFill>
                  <a:srgbClr val="FFFFFF"/>
                </a:solidFill>
                <a:ln w="142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1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934" y="2326"/>
                  <a:ext cx="0" cy="1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410" name="Oval 127"/>
              <p:cNvSpPr>
                <a:spLocks noChangeArrowheads="1"/>
              </p:cNvSpPr>
              <p:nvPr/>
            </p:nvSpPr>
            <p:spPr bwMode="auto">
              <a:xfrm>
                <a:off x="3002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1" name="Oval 128"/>
              <p:cNvSpPr>
                <a:spLocks noChangeArrowheads="1"/>
              </p:cNvSpPr>
              <p:nvPr/>
            </p:nvSpPr>
            <p:spPr bwMode="auto">
              <a:xfrm>
                <a:off x="301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2" name="Oval 129"/>
              <p:cNvSpPr>
                <a:spLocks noChangeArrowheads="1"/>
              </p:cNvSpPr>
              <p:nvPr/>
            </p:nvSpPr>
            <p:spPr bwMode="auto">
              <a:xfrm>
                <a:off x="3051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3" name="Oval 130"/>
              <p:cNvSpPr>
                <a:spLocks noChangeArrowheads="1"/>
              </p:cNvSpPr>
              <p:nvPr/>
            </p:nvSpPr>
            <p:spPr bwMode="auto">
              <a:xfrm>
                <a:off x="3087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4" name="Oval 131"/>
              <p:cNvSpPr>
                <a:spLocks noChangeArrowheads="1"/>
              </p:cNvSpPr>
              <p:nvPr/>
            </p:nvSpPr>
            <p:spPr bwMode="auto">
              <a:xfrm>
                <a:off x="319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5" name="Oval 132"/>
              <p:cNvSpPr>
                <a:spLocks noChangeArrowheads="1"/>
              </p:cNvSpPr>
              <p:nvPr/>
            </p:nvSpPr>
            <p:spPr bwMode="auto">
              <a:xfrm>
                <a:off x="321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6" name="Oval 133"/>
              <p:cNvSpPr>
                <a:spLocks noChangeArrowheads="1"/>
              </p:cNvSpPr>
              <p:nvPr/>
            </p:nvSpPr>
            <p:spPr bwMode="auto">
              <a:xfrm>
                <a:off x="329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7" name="Oval 134"/>
              <p:cNvSpPr>
                <a:spLocks noChangeArrowheads="1"/>
              </p:cNvSpPr>
              <p:nvPr/>
            </p:nvSpPr>
            <p:spPr bwMode="auto">
              <a:xfrm>
                <a:off x="330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8" name="Oval 135"/>
              <p:cNvSpPr>
                <a:spLocks noChangeArrowheads="1"/>
              </p:cNvSpPr>
              <p:nvPr/>
            </p:nvSpPr>
            <p:spPr bwMode="auto">
              <a:xfrm>
                <a:off x="335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19" name="Oval 136"/>
              <p:cNvSpPr>
                <a:spLocks noChangeArrowheads="1"/>
              </p:cNvSpPr>
              <p:nvPr/>
            </p:nvSpPr>
            <p:spPr bwMode="auto">
              <a:xfrm>
                <a:off x="339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0" name="Oval 137"/>
              <p:cNvSpPr>
                <a:spLocks noChangeArrowheads="1"/>
              </p:cNvSpPr>
              <p:nvPr/>
            </p:nvSpPr>
            <p:spPr bwMode="auto">
              <a:xfrm>
                <a:off x="3422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1" name="Oval 138"/>
              <p:cNvSpPr>
                <a:spLocks noChangeArrowheads="1"/>
              </p:cNvSpPr>
              <p:nvPr/>
            </p:nvSpPr>
            <p:spPr bwMode="auto">
              <a:xfrm>
                <a:off x="343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2" name="Oval 139"/>
              <p:cNvSpPr>
                <a:spLocks noChangeArrowheads="1"/>
              </p:cNvSpPr>
              <p:nvPr/>
            </p:nvSpPr>
            <p:spPr bwMode="auto">
              <a:xfrm>
                <a:off x="350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3" name="Oval 140"/>
              <p:cNvSpPr>
                <a:spLocks noChangeArrowheads="1"/>
              </p:cNvSpPr>
              <p:nvPr/>
            </p:nvSpPr>
            <p:spPr bwMode="auto">
              <a:xfrm>
                <a:off x="3538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4" name="Oval 141"/>
              <p:cNvSpPr>
                <a:spLocks noChangeArrowheads="1"/>
              </p:cNvSpPr>
              <p:nvPr/>
            </p:nvSpPr>
            <p:spPr bwMode="auto">
              <a:xfrm>
                <a:off x="354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5" name="Oval 142"/>
              <p:cNvSpPr>
                <a:spLocks noChangeArrowheads="1"/>
              </p:cNvSpPr>
              <p:nvPr/>
            </p:nvSpPr>
            <p:spPr bwMode="auto">
              <a:xfrm>
                <a:off x="3549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6" name="Oval 143"/>
              <p:cNvSpPr>
                <a:spLocks noChangeArrowheads="1"/>
              </p:cNvSpPr>
              <p:nvPr/>
            </p:nvSpPr>
            <p:spPr bwMode="auto">
              <a:xfrm>
                <a:off x="358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7" name="Oval 144"/>
              <p:cNvSpPr>
                <a:spLocks noChangeArrowheads="1"/>
              </p:cNvSpPr>
              <p:nvPr/>
            </p:nvSpPr>
            <p:spPr bwMode="auto">
              <a:xfrm>
                <a:off x="358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8" name="Oval 145"/>
              <p:cNvSpPr>
                <a:spLocks noChangeArrowheads="1"/>
              </p:cNvSpPr>
              <p:nvPr/>
            </p:nvSpPr>
            <p:spPr bwMode="auto">
              <a:xfrm>
                <a:off x="362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29" name="Oval 146"/>
              <p:cNvSpPr>
                <a:spLocks noChangeArrowheads="1"/>
              </p:cNvSpPr>
              <p:nvPr/>
            </p:nvSpPr>
            <p:spPr bwMode="auto">
              <a:xfrm>
                <a:off x="366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0" name="Oval 147"/>
              <p:cNvSpPr>
                <a:spLocks noChangeArrowheads="1"/>
              </p:cNvSpPr>
              <p:nvPr/>
            </p:nvSpPr>
            <p:spPr bwMode="auto">
              <a:xfrm>
                <a:off x="3683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1" name="Oval 148"/>
              <p:cNvSpPr>
                <a:spLocks noChangeArrowheads="1"/>
              </p:cNvSpPr>
              <p:nvPr/>
            </p:nvSpPr>
            <p:spPr bwMode="auto">
              <a:xfrm>
                <a:off x="373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2" name="Oval 149"/>
              <p:cNvSpPr>
                <a:spLocks noChangeArrowheads="1"/>
              </p:cNvSpPr>
              <p:nvPr/>
            </p:nvSpPr>
            <p:spPr bwMode="auto">
              <a:xfrm>
                <a:off x="3812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3" name="Oval 150"/>
              <p:cNvSpPr>
                <a:spLocks noChangeArrowheads="1"/>
              </p:cNvSpPr>
              <p:nvPr/>
            </p:nvSpPr>
            <p:spPr bwMode="auto">
              <a:xfrm>
                <a:off x="389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4" name="Oval 151"/>
              <p:cNvSpPr>
                <a:spLocks noChangeArrowheads="1"/>
              </p:cNvSpPr>
              <p:nvPr/>
            </p:nvSpPr>
            <p:spPr bwMode="auto">
              <a:xfrm>
                <a:off x="392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5" name="Oval 152"/>
              <p:cNvSpPr>
                <a:spLocks noChangeArrowheads="1"/>
              </p:cNvSpPr>
              <p:nvPr/>
            </p:nvSpPr>
            <p:spPr bwMode="auto">
              <a:xfrm>
                <a:off x="394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6" name="Oval 153"/>
              <p:cNvSpPr>
                <a:spLocks noChangeArrowheads="1"/>
              </p:cNvSpPr>
              <p:nvPr/>
            </p:nvSpPr>
            <p:spPr bwMode="auto">
              <a:xfrm>
                <a:off x="395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7" name="Oval 154"/>
              <p:cNvSpPr>
                <a:spLocks noChangeArrowheads="1"/>
              </p:cNvSpPr>
              <p:nvPr/>
            </p:nvSpPr>
            <p:spPr bwMode="auto">
              <a:xfrm>
                <a:off x="398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8" name="Oval 155"/>
              <p:cNvSpPr>
                <a:spLocks noChangeArrowheads="1"/>
              </p:cNvSpPr>
              <p:nvPr/>
            </p:nvSpPr>
            <p:spPr bwMode="auto">
              <a:xfrm>
                <a:off x="4043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39" name="Oval 156"/>
              <p:cNvSpPr>
                <a:spLocks noChangeArrowheads="1"/>
              </p:cNvSpPr>
              <p:nvPr/>
            </p:nvSpPr>
            <p:spPr bwMode="auto">
              <a:xfrm>
                <a:off x="4122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0" name="Oval 157"/>
              <p:cNvSpPr>
                <a:spLocks noChangeArrowheads="1"/>
              </p:cNvSpPr>
              <p:nvPr/>
            </p:nvSpPr>
            <p:spPr bwMode="auto">
              <a:xfrm>
                <a:off x="414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1" name="Oval 158"/>
              <p:cNvSpPr>
                <a:spLocks noChangeArrowheads="1"/>
              </p:cNvSpPr>
              <p:nvPr/>
            </p:nvSpPr>
            <p:spPr bwMode="auto">
              <a:xfrm>
                <a:off x="4207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2" name="Oval 159"/>
              <p:cNvSpPr>
                <a:spLocks noChangeArrowheads="1"/>
              </p:cNvSpPr>
              <p:nvPr/>
            </p:nvSpPr>
            <p:spPr bwMode="auto">
              <a:xfrm>
                <a:off x="423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3" name="Oval 160"/>
              <p:cNvSpPr>
                <a:spLocks noChangeArrowheads="1"/>
              </p:cNvSpPr>
              <p:nvPr/>
            </p:nvSpPr>
            <p:spPr bwMode="auto">
              <a:xfrm>
                <a:off x="105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4" name="Oval 161"/>
              <p:cNvSpPr>
                <a:spLocks noChangeArrowheads="1"/>
              </p:cNvSpPr>
              <p:nvPr/>
            </p:nvSpPr>
            <p:spPr bwMode="auto">
              <a:xfrm>
                <a:off x="1097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5" name="Oval 162"/>
              <p:cNvSpPr>
                <a:spLocks noChangeArrowheads="1"/>
              </p:cNvSpPr>
              <p:nvPr/>
            </p:nvSpPr>
            <p:spPr bwMode="auto">
              <a:xfrm>
                <a:off x="114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6" name="Oval 163"/>
              <p:cNvSpPr>
                <a:spLocks noChangeArrowheads="1"/>
              </p:cNvSpPr>
              <p:nvPr/>
            </p:nvSpPr>
            <p:spPr bwMode="auto">
              <a:xfrm>
                <a:off x="116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7" name="Oval 164"/>
              <p:cNvSpPr>
                <a:spLocks noChangeArrowheads="1"/>
              </p:cNvSpPr>
              <p:nvPr/>
            </p:nvSpPr>
            <p:spPr bwMode="auto">
              <a:xfrm>
                <a:off x="123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8" name="Oval 165"/>
              <p:cNvSpPr>
                <a:spLocks noChangeArrowheads="1"/>
              </p:cNvSpPr>
              <p:nvPr/>
            </p:nvSpPr>
            <p:spPr bwMode="auto">
              <a:xfrm>
                <a:off x="1249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49" name="Oval 166"/>
              <p:cNvSpPr>
                <a:spLocks noChangeArrowheads="1"/>
              </p:cNvSpPr>
              <p:nvPr/>
            </p:nvSpPr>
            <p:spPr bwMode="auto">
              <a:xfrm>
                <a:off x="125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0" name="Oval 167"/>
              <p:cNvSpPr>
                <a:spLocks noChangeArrowheads="1"/>
              </p:cNvSpPr>
              <p:nvPr/>
            </p:nvSpPr>
            <p:spPr bwMode="auto">
              <a:xfrm>
                <a:off x="1377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1" name="Oval 168"/>
              <p:cNvSpPr>
                <a:spLocks noChangeArrowheads="1"/>
              </p:cNvSpPr>
              <p:nvPr/>
            </p:nvSpPr>
            <p:spPr bwMode="auto">
              <a:xfrm>
                <a:off x="142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2" name="Oval 169"/>
              <p:cNvSpPr>
                <a:spLocks noChangeArrowheads="1"/>
              </p:cNvSpPr>
              <p:nvPr/>
            </p:nvSpPr>
            <p:spPr bwMode="auto">
              <a:xfrm>
                <a:off x="144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3" name="Oval 170"/>
              <p:cNvSpPr>
                <a:spLocks noChangeArrowheads="1"/>
              </p:cNvSpPr>
              <p:nvPr/>
            </p:nvSpPr>
            <p:spPr bwMode="auto">
              <a:xfrm>
                <a:off x="145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4" name="Oval 171"/>
              <p:cNvSpPr>
                <a:spLocks noChangeArrowheads="1"/>
              </p:cNvSpPr>
              <p:nvPr/>
            </p:nvSpPr>
            <p:spPr bwMode="auto">
              <a:xfrm>
                <a:off x="1529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5" name="Oval 172"/>
              <p:cNvSpPr>
                <a:spLocks noChangeArrowheads="1"/>
              </p:cNvSpPr>
              <p:nvPr/>
            </p:nvSpPr>
            <p:spPr bwMode="auto">
              <a:xfrm>
                <a:off x="1547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6" name="Oval 173"/>
              <p:cNvSpPr>
                <a:spLocks noChangeArrowheads="1"/>
              </p:cNvSpPr>
              <p:nvPr/>
            </p:nvSpPr>
            <p:spPr bwMode="auto">
              <a:xfrm>
                <a:off x="1572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7" name="Oval 174"/>
              <p:cNvSpPr>
                <a:spLocks noChangeArrowheads="1"/>
              </p:cNvSpPr>
              <p:nvPr/>
            </p:nvSpPr>
            <p:spPr bwMode="auto">
              <a:xfrm>
                <a:off x="1578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8" name="Oval 175"/>
              <p:cNvSpPr>
                <a:spLocks noChangeArrowheads="1"/>
              </p:cNvSpPr>
              <p:nvPr/>
            </p:nvSpPr>
            <p:spPr bwMode="auto">
              <a:xfrm>
                <a:off x="1608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9" name="Oval 176"/>
              <p:cNvSpPr>
                <a:spLocks noChangeArrowheads="1"/>
              </p:cNvSpPr>
              <p:nvPr/>
            </p:nvSpPr>
            <p:spPr bwMode="auto">
              <a:xfrm>
                <a:off x="1627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0" name="Oval 177"/>
              <p:cNvSpPr>
                <a:spLocks noChangeArrowheads="1"/>
              </p:cNvSpPr>
              <p:nvPr/>
            </p:nvSpPr>
            <p:spPr bwMode="auto">
              <a:xfrm>
                <a:off x="1632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1" name="Oval 178"/>
              <p:cNvSpPr>
                <a:spLocks noChangeArrowheads="1"/>
              </p:cNvSpPr>
              <p:nvPr/>
            </p:nvSpPr>
            <p:spPr bwMode="auto">
              <a:xfrm>
                <a:off x="1706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2" name="Oval 179"/>
              <p:cNvSpPr>
                <a:spLocks noChangeArrowheads="1"/>
              </p:cNvSpPr>
              <p:nvPr/>
            </p:nvSpPr>
            <p:spPr bwMode="auto">
              <a:xfrm>
                <a:off x="1712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3" name="Oval 180"/>
              <p:cNvSpPr>
                <a:spLocks noChangeArrowheads="1"/>
              </p:cNvSpPr>
              <p:nvPr/>
            </p:nvSpPr>
            <p:spPr bwMode="auto">
              <a:xfrm>
                <a:off x="1730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4" name="Oval 181"/>
              <p:cNvSpPr>
                <a:spLocks noChangeArrowheads="1"/>
              </p:cNvSpPr>
              <p:nvPr/>
            </p:nvSpPr>
            <p:spPr bwMode="auto">
              <a:xfrm>
                <a:off x="1742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5" name="Oval 182"/>
              <p:cNvSpPr>
                <a:spLocks noChangeArrowheads="1"/>
              </p:cNvSpPr>
              <p:nvPr/>
            </p:nvSpPr>
            <p:spPr bwMode="auto">
              <a:xfrm>
                <a:off x="1772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6" name="Oval 183"/>
              <p:cNvSpPr>
                <a:spLocks noChangeArrowheads="1"/>
              </p:cNvSpPr>
              <p:nvPr/>
            </p:nvSpPr>
            <p:spPr bwMode="auto">
              <a:xfrm>
                <a:off x="1815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7" name="Oval 184"/>
              <p:cNvSpPr>
                <a:spLocks noChangeArrowheads="1"/>
              </p:cNvSpPr>
              <p:nvPr/>
            </p:nvSpPr>
            <p:spPr bwMode="auto">
              <a:xfrm>
                <a:off x="1821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8" name="Oval 185"/>
              <p:cNvSpPr>
                <a:spLocks noChangeArrowheads="1"/>
              </p:cNvSpPr>
              <p:nvPr/>
            </p:nvSpPr>
            <p:spPr bwMode="auto">
              <a:xfrm>
                <a:off x="1840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9" name="Oval 186"/>
              <p:cNvSpPr>
                <a:spLocks noChangeArrowheads="1"/>
              </p:cNvSpPr>
              <p:nvPr/>
            </p:nvSpPr>
            <p:spPr bwMode="auto">
              <a:xfrm>
                <a:off x="1846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0" name="Oval 187"/>
              <p:cNvSpPr>
                <a:spLocks noChangeArrowheads="1"/>
              </p:cNvSpPr>
              <p:nvPr/>
            </p:nvSpPr>
            <p:spPr bwMode="auto">
              <a:xfrm>
                <a:off x="1858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1" name="Oval 188"/>
              <p:cNvSpPr>
                <a:spLocks noChangeArrowheads="1"/>
              </p:cNvSpPr>
              <p:nvPr/>
            </p:nvSpPr>
            <p:spPr bwMode="auto">
              <a:xfrm>
                <a:off x="1894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2" name="Oval 189"/>
              <p:cNvSpPr>
                <a:spLocks noChangeArrowheads="1"/>
              </p:cNvSpPr>
              <p:nvPr/>
            </p:nvSpPr>
            <p:spPr bwMode="auto">
              <a:xfrm>
                <a:off x="1925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3" name="Oval 190"/>
              <p:cNvSpPr>
                <a:spLocks noChangeArrowheads="1"/>
              </p:cNvSpPr>
              <p:nvPr/>
            </p:nvSpPr>
            <p:spPr bwMode="auto">
              <a:xfrm>
                <a:off x="1991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4" name="Oval 191"/>
              <p:cNvSpPr>
                <a:spLocks noChangeArrowheads="1"/>
              </p:cNvSpPr>
              <p:nvPr/>
            </p:nvSpPr>
            <p:spPr bwMode="auto">
              <a:xfrm>
                <a:off x="2016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5" name="Oval 192"/>
              <p:cNvSpPr>
                <a:spLocks noChangeArrowheads="1"/>
              </p:cNvSpPr>
              <p:nvPr/>
            </p:nvSpPr>
            <p:spPr bwMode="auto">
              <a:xfrm>
                <a:off x="2053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6" name="Oval 193"/>
              <p:cNvSpPr>
                <a:spLocks noChangeArrowheads="1"/>
              </p:cNvSpPr>
              <p:nvPr/>
            </p:nvSpPr>
            <p:spPr bwMode="auto">
              <a:xfrm>
                <a:off x="2083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7" name="Oval 194"/>
              <p:cNvSpPr>
                <a:spLocks noChangeArrowheads="1"/>
              </p:cNvSpPr>
              <p:nvPr/>
            </p:nvSpPr>
            <p:spPr bwMode="auto">
              <a:xfrm>
                <a:off x="2095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8" name="Oval 195"/>
              <p:cNvSpPr>
                <a:spLocks noChangeArrowheads="1"/>
              </p:cNvSpPr>
              <p:nvPr/>
            </p:nvSpPr>
            <p:spPr bwMode="auto">
              <a:xfrm>
                <a:off x="2107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79" name="Oval 196"/>
              <p:cNvSpPr>
                <a:spLocks noChangeArrowheads="1"/>
              </p:cNvSpPr>
              <p:nvPr/>
            </p:nvSpPr>
            <p:spPr bwMode="auto">
              <a:xfrm>
                <a:off x="2132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0" name="Oval 197"/>
              <p:cNvSpPr>
                <a:spLocks noChangeArrowheads="1"/>
              </p:cNvSpPr>
              <p:nvPr/>
            </p:nvSpPr>
            <p:spPr bwMode="auto">
              <a:xfrm>
                <a:off x="2138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1" name="Oval 198"/>
              <p:cNvSpPr>
                <a:spLocks noChangeArrowheads="1"/>
              </p:cNvSpPr>
              <p:nvPr/>
            </p:nvSpPr>
            <p:spPr bwMode="auto">
              <a:xfrm>
                <a:off x="2156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2" name="Oval 199"/>
              <p:cNvSpPr>
                <a:spLocks noChangeArrowheads="1"/>
              </p:cNvSpPr>
              <p:nvPr/>
            </p:nvSpPr>
            <p:spPr bwMode="auto">
              <a:xfrm>
                <a:off x="2168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3" name="Oval 200"/>
              <p:cNvSpPr>
                <a:spLocks noChangeArrowheads="1"/>
              </p:cNvSpPr>
              <p:nvPr/>
            </p:nvSpPr>
            <p:spPr bwMode="auto">
              <a:xfrm>
                <a:off x="2198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4" name="Oval 201"/>
              <p:cNvSpPr>
                <a:spLocks noChangeArrowheads="1"/>
              </p:cNvSpPr>
              <p:nvPr/>
            </p:nvSpPr>
            <p:spPr bwMode="auto">
              <a:xfrm>
                <a:off x="2229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5" name="Oval 202"/>
              <p:cNvSpPr>
                <a:spLocks noChangeArrowheads="1"/>
              </p:cNvSpPr>
              <p:nvPr/>
            </p:nvSpPr>
            <p:spPr bwMode="auto">
              <a:xfrm>
                <a:off x="2253" y="2536"/>
                <a:ext cx="68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6" name="Oval 203"/>
              <p:cNvSpPr>
                <a:spLocks noChangeArrowheads="1"/>
              </p:cNvSpPr>
              <p:nvPr/>
            </p:nvSpPr>
            <p:spPr bwMode="auto">
              <a:xfrm>
                <a:off x="2278" y="2536"/>
                <a:ext cx="67" cy="80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7" name="Oval 204"/>
              <p:cNvSpPr>
                <a:spLocks noChangeArrowheads="1"/>
              </p:cNvSpPr>
              <p:nvPr/>
            </p:nvSpPr>
            <p:spPr bwMode="auto">
              <a:xfrm>
                <a:off x="233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8" name="Oval 205"/>
              <p:cNvSpPr>
                <a:spLocks noChangeArrowheads="1"/>
              </p:cNvSpPr>
              <p:nvPr/>
            </p:nvSpPr>
            <p:spPr bwMode="auto">
              <a:xfrm>
                <a:off x="2345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9" name="Oval 206"/>
              <p:cNvSpPr>
                <a:spLocks noChangeArrowheads="1"/>
              </p:cNvSpPr>
              <p:nvPr/>
            </p:nvSpPr>
            <p:spPr bwMode="auto">
              <a:xfrm>
                <a:off x="2362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0" name="Oval 207"/>
              <p:cNvSpPr>
                <a:spLocks noChangeArrowheads="1"/>
              </p:cNvSpPr>
              <p:nvPr/>
            </p:nvSpPr>
            <p:spPr bwMode="auto">
              <a:xfrm>
                <a:off x="2406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1" name="Oval 208"/>
              <p:cNvSpPr>
                <a:spLocks noChangeArrowheads="1"/>
              </p:cNvSpPr>
              <p:nvPr/>
            </p:nvSpPr>
            <p:spPr bwMode="auto">
              <a:xfrm>
                <a:off x="2442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2" name="Oval 209"/>
              <p:cNvSpPr>
                <a:spLocks noChangeArrowheads="1"/>
              </p:cNvSpPr>
              <p:nvPr/>
            </p:nvSpPr>
            <p:spPr bwMode="auto">
              <a:xfrm>
                <a:off x="246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3" name="Oval 210"/>
              <p:cNvSpPr>
                <a:spLocks noChangeArrowheads="1"/>
              </p:cNvSpPr>
              <p:nvPr/>
            </p:nvSpPr>
            <p:spPr bwMode="auto">
              <a:xfrm>
                <a:off x="247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4" name="Oval 211"/>
              <p:cNvSpPr>
                <a:spLocks noChangeArrowheads="1"/>
              </p:cNvSpPr>
              <p:nvPr/>
            </p:nvSpPr>
            <p:spPr bwMode="auto">
              <a:xfrm>
                <a:off x="2491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5" name="Oval 212"/>
              <p:cNvSpPr>
                <a:spLocks noChangeArrowheads="1"/>
              </p:cNvSpPr>
              <p:nvPr/>
            </p:nvSpPr>
            <p:spPr bwMode="auto">
              <a:xfrm>
                <a:off x="249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6" name="Oval 213"/>
              <p:cNvSpPr>
                <a:spLocks noChangeArrowheads="1"/>
              </p:cNvSpPr>
              <p:nvPr/>
            </p:nvSpPr>
            <p:spPr bwMode="auto">
              <a:xfrm>
                <a:off x="2533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7" name="Oval 214"/>
              <p:cNvSpPr>
                <a:spLocks noChangeArrowheads="1"/>
              </p:cNvSpPr>
              <p:nvPr/>
            </p:nvSpPr>
            <p:spPr bwMode="auto">
              <a:xfrm>
                <a:off x="2540" y="2536"/>
                <a:ext cx="67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8" name="Oval 215"/>
              <p:cNvSpPr>
                <a:spLocks noChangeArrowheads="1"/>
              </p:cNvSpPr>
              <p:nvPr/>
            </p:nvSpPr>
            <p:spPr bwMode="auto">
              <a:xfrm>
                <a:off x="257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9" name="Oval 216"/>
              <p:cNvSpPr>
                <a:spLocks noChangeArrowheads="1"/>
              </p:cNvSpPr>
              <p:nvPr/>
            </p:nvSpPr>
            <p:spPr bwMode="auto">
              <a:xfrm>
                <a:off x="2588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0" name="Oval 217"/>
              <p:cNvSpPr>
                <a:spLocks noChangeArrowheads="1"/>
              </p:cNvSpPr>
              <p:nvPr/>
            </p:nvSpPr>
            <p:spPr bwMode="auto">
              <a:xfrm>
                <a:off x="2606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1" name="Oval 218"/>
              <p:cNvSpPr>
                <a:spLocks noChangeArrowheads="1"/>
              </p:cNvSpPr>
              <p:nvPr/>
            </p:nvSpPr>
            <p:spPr bwMode="auto">
              <a:xfrm>
                <a:off x="263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2" name="Oval 219"/>
              <p:cNvSpPr>
                <a:spLocks noChangeArrowheads="1"/>
              </p:cNvSpPr>
              <p:nvPr/>
            </p:nvSpPr>
            <p:spPr bwMode="auto">
              <a:xfrm>
                <a:off x="2649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3" name="Oval 220"/>
              <p:cNvSpPr>
                <a:spLocks noChangeArrowheads="1"/>
              </p:cNvSpPr>
              <p:nvPr/>
            </p:nvSpPr>
            <p:spPr bwMode="auto">
              <a:xfrm>
                <a:off x="2673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4" name="Oval 221"/>
              <p:cNvSpPr>
                <a:spLocks noChangeArrowheads="1"/>
              </p:cNvSpPr>
              <p:nvPr/>
            </p:nvSpPr>
            <p:spPr bwMode="auto">
              <a:xfrm>
                <a:off x="2722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5" name="Oval 222"/>
              <p:cNvSpPr>
                <a:spLocks noChangeArrowheads="1"/>
              </p:cNvSpPr>
              <p:nvPr/>
            </p:nvSpPr>
            <p:spPr bwMode="auto">
              <a:xfrm>
                <a:off x="2759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6" name="Oval 223"/>
              <p:cNvSpPr>
                <a:spLocks noChangeArrowheads="1"/>
              </p:cNvSpPr>
              <p:nvPr/>
            </p:nvSpPr>
            <p:spPr bwMode="auto">
              <a:xfrm>
                <a:off x="2783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7" name="Oval 224"/>
              <p:cNvSpPr>
                <a:spLocks noChangeArrowheads="1"/>
              </p:cNvSpPr>
              <p:nvPr/>
            </p:nvSpPr>
            <p:spPr bwMode="auto">
              <a:xfrm>
                <a:off x="2789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8" name="Oval 225"/>
              <p:cNvSpPr>
                <a:spLocks noChangeArrowheads="1"/>
              </p:cNvSpPr>
              <p:nvPr/>
            </p:nvSpPr>
            <p:spPr bwMode="auto">
              <a:xfrm>
                <a:off x="282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09" name="Oval 226"/>
              <p:cNvSpPr>
                <a:spLocks noChangeArrowheads="1"/>
              </p:cNvSpPr>
              <p:nvPr/>
            </p:nvSpPr>
            <p:spPr bwMode="auto">
              <a:xfrm>
                <a:off x="2880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10" name="Oval 227"/>
              <p:cNvSpPr>
                <a:spLocks noChangeArrowheads="1"/>
              </p:cNvSpPr>
              <p:nvPr/>
            </p:nvSpPr>
            <p:spPr bwMode="auto">
              <a:xfrm>
                <a:off x="2904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11" name="Oval 228"/>
              <p:cNvSpPr>
                <a:spLocks noChangeArrowheads="1"/>
              </p:cNvSpPr>
              <p:nvPr/>
            </p:nvSpPr>
            <p:spPr bwMode="auto">
              <a:xfrm>
                <a:off x="1225" y="2536"/>
                <a:ext cx="68" cy="80"/>
              </a:xfrm>
              <a:prstGeom prst="ellipse">
                <a:avLst/>
              </a:prstGeom>
              <a:solidFill>
                <a:srgbClr val="FF9900"/>
              </a:solidFill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91" name="Text Box 229"/>
            <p:cNvSpPr txBox="1">
              <a:spLocks noChangeArrowheads="1"/>
            </p:cNvSpPr>
            <p:nvPr/>
          </p:nvSpPr>
          <p:spPr bwMode="auto">
            <a:xfrm>
              <a:off x="2064" y="2784"/>
              <a:ext cx="5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normalizeH="0" baseline="0" noProof="0" dirty="0">
                  <a:solidFill>
                    <a:schemeClr val="bg1"/>
                  </a:solidFill>
                  <a:uLnTx/>
                  <a:uFillTx/>
                  <a:latin typeface="Arial" charset="0"/>
                  <a:ea typeface="ＭＳ Ｐゴシック" charset="0"/>
                </a:rPr>
                <a:t>EXON 1</a:t>
              </a:r>
              <a:endParaRPr kumimoji="0" lang="en-US" sz="3600" i="0" u="none" strike="noStrike" kern="0" normalizeH="0" baseline="0" noProof="0" dirty="0">
                <a:solidFill>
                  <a:schemeClr val="bg1"/>
                </a:solidFill>
                <a:uLnTx/>
                <a:uFillTx/>
                <a:ea typeface="ＭＳ Ｐゴシック" charset="0"/>
              </a:endParaRPr>
            </a:p>
          </p:txBody>
        </p:sp>
        <p:sp>
          <p:nvSpPr>
            <p:cNvPr id="292" name="Oval 230"/>
            <p:cNvSpPr>
              <a:spLocks noChangeArrowheads="1"/>
            </p:cNvSpPr>
            <p:nvPr/>
          </p:nvSpPr>
          <p:spPr bwMode="auto">
            <a:xfrm>
              <a:off x="4560" y="2304"/>
              <a:ext cx="144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293" name="Text Box 231"/>
            <p:cNvSpPr txBox="1">
              <a:spLocks noChangeArrowheads="1"/>
            </p:cNvSpPr>
            <p:nvPr/>
          </p:nvSpPr>
          <p:spPr bwMode="auto">
            <a:xfrm>
              <a:off x="4071" y="2418"/>
              <a:ext cx="132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normalizeH="0" baseline="0" noProof="0">
                  <a:solidFill>
                    <a:schemeClr val="bg1"/>
                  </a:solidFill>
                  <a:uLnTx/>
                  <a:uFillTx/>
                  <a:latin typeface="Arial" charset="0"/>
                  <a:ea typeface="ＭＳ Ｐゴシック" charset="0"/>
                </a:rPr>
                <a:t>Methylated in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normalizeH="0" baseline="0" noProof="0">
                  <a:solidFill>
                    <a:schemeClr val="bg1"/>
                  </a:solidFill>
                  <a:uLnTx/>
                  <a:uFillTx/>
                  <a:latin typeface="Arial" charset="0"/>
                  <a:ea typeface="ＭＳ Ｐゴシック" charset="0"/>
                </a:rPr>
                <a:t>Cancer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normalizeH="0" baseline="0" noProof="0">
                <a:solidFill>
                  <a:schemeClr val="bg1"/>
                </a:solidFill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7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1095" y="85227"/>
            <a:ext cx="8618422" cy="69388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2800" b="1" dirty="0" err="1">
                <a:solidFill>
                  <a:srgbClr val="000090"/>
                </a:solidFill>
              </a:rPr>
              <a:t>Vimentin</a:t>
            </a:r>
            <a:r>
              <a:rPr lang="en-US" altLang="en-US" sz="2800" b="1" dirty="0">
                <a:solidFill>
                  <a:srgbClr val="000090"/>
                </a:solidFill>
              </a:rPr>
              <a:t> Gene Methylation (</a:t>
            </a:r>
            <a:r>
              <a:rPr lang="en-US" altLang="en-US" sz="2800" b="1" dirty="0" err="1">
                <a:solidFill>
                  <a:srgbClr val="000090"/>
                </a:solidFill>
              </a:rPr>
              <a:t>mVim</a:t>
            </a:r>
            <a:r>
              <a:rPr lang="en-US" altLang="en-US" sz="2800" b="1" dirty="0">
                <a:solidFill>
                  <a:srgbClr val="000090"/>
                </a:solidFill>
              </a:rPr>
              <a:t>) is a                      Colon Cancer Biomarker</a:t>
            </a:r>
            <a:endParaRPr lang="en-US" sz="2800" b="1" dirty="0">
              <a:solidFill>
                <a:srgbClr val="000090"/>
              </a:solidFill>
              <a:ea typeface="MS PGothic" charset="0"/>
            </a:endParaRPr>
          </a:p>
        </p:txBody>
      </p:sp>
      <p:pic>
        <p:nvPicPr>
          <p:cNvPr id="51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26" y="1295776"/>
            <a:ext cx="1842487" cy="55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4625" y="1474839"/>
            <a:ext cx="6503001" cy="350558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spcAft>
                <a:spcPts val="400"/>
              </a:spcAft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Methylated </a:t>
            </a:r>
            <a:r>
              <a:rPr lang="en-US" altLang="en-US" sz="2800" b="1" dirty="0" err="1">
                <a:solidFill>
                  <a:srgbClr val="000090"/>
                </a:solidFill>
              </a:rPr>
              <a:t>Vimentin</a:t>
            </a:r>
            <a:r>
              <a:rPr lang="en-US" altLang="en-US" sz="2800" b="1" dirty="0">
                <a:solidFill>
                  <a:srgbClr val="000090"/>
                </a:solidFill>
              </a:rPr>
              <a:t> DNA: Commercialized by Exact Sciences For Stool DNA Detection of Colon Cancer (</a:t>
            </a:r>
            <a:r>
              <a:rPr lang="en-US" altLang="en-US" sz="2800" b="1" dirty="0" err="1">
                <a:solidFill>
                  <a:srgbClr val="000090"/>
                </a:solidFill>
              </a:rPr>
              <a:t>ColoSure</a:t>
            </a:r>
            <a:r>
              <a:rPr lang="en-US" altLang="en-US" sz="2800" b="1" baseline="30000" dirty="0" err="1">
                <a:solidFill>
                  <a:srgbClr val="000090"/>
                </a:solidFill>
              </a:rPr>
              <a:t>TM</a:t>
            </a:r>
            <a:r>
              <a:rPr lang="en-US" altLang="en-US" sz="2800" b="1" dirty="0">
                <a:solidFill>
                  <a:srgbClr val="000090"/>
                </a:solidFill>
              </a:rPr>
              <a:t>, </a:t>
            </a:r>
            <a:r>
              <a:rPr lang="en-US" altLang="en-US" sz="2800" b="1" dirty="0" err="1">
                <a:solidFill>
                  <a:srgbClr val="000090"/>
                </a:solidFill>
              </a:rPr>
              <a:t>LabCorp</a:t>
            </a:r>
            <a:r>
              <a:rPr lang="en-US" altLang="en-US" sz="2800" b="1" dirty="0">
                <a:solidFill>
                  <a:srgbClr val="000090"/>
                </a:solidFill>
              </a:rPr>
              <a:t>)</a:t>
            </a:r>
          </a:p>
          <a:p>
            <a:pPr lvl="1">
              <a:lnSpc>
                <a:spcPct val="90000"/>
              </a:lnSpc>
              <a:spcAft>
                <a:spcPts val="400"/>
              </a:spcAft>
              <a:defRPr/>
            </a:pPr>
            <a:endParaRPr lang="en-US" altLang="en-US" sz="2800" b="1" dirty="0">
              <a:solidFill>
                <a:srgbClr val="000090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800" b="1" dirty="0">
              <a:solidFill>
                <a:srgbClr val="000090"/>
              </a:solidFill>
            </a:endParaRPr>
          </a:p>
          <a:p>
            <a:pPr marL="800100" lvl="1" indent="-3429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429000" y="1695450"/>
            <a:ext cx="5619466" cy="50863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8197" y="56028"/>
            <a:ext cx="8674405" cy="78681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Cancer Epidemiology, Biomarkers &amp;     Prevention, April 2012</a:t>
            </a:r>
            <a:endParaRPr lang="en-US" sz="2800" b="1" dirty="0">
              <a:solidFill>
                <a:srgbClr val="000090"/>
              </a:solidFill>
              <a:ea typeface="MS PGothic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184998" y="2005117"/>
            <a:ext cx="4107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en-US" sz="1800" b="1" dirty="0" err="1"/>
              <a:t>Vimentin</a:t>
            </a:r>
            <a:r>
              <a:rPr lang="it-IT" altLang="en-US" sz="1800" b="1" dirty="0"/>
              <a:t> </a:t>
            </a:r>
            <a:r>
              <a:rPr lang="it-IT" altLang="en-US" sz="1800" b="1" dirty="0" err="1"/>
              <a:t>Methylation</a:t>
            </a:r>
            <a:r>
              <a:rPr lang="it-IT" altLang="en-US" sz="1800" b="1" dirty="0"/>
              <a:t> in </a:t>
            </a:r>
            <a:r>
              <a:rPr lang="it-IT" altLang="en-US" sz="1800" b="1" dirty="0" err="1"/>
              <a:t>Barrett’s</a:t>
            </a:r>
            <a:r>
              <a:rPr lang="it-IT" altLang="en-US" sz="1800" b="1" dirty="0"/>
              <a:t>/EAC</a:t>
            </a:r>
          </a:p>
          <a:p>
            <a:pPr algn="ctr"/>
            <a:r>
              <a:rPr lang="it-IT" altLang="en-US" sz="1800" b="1" dirty="0"/>
              <a:t>(91% Sensitive)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1943100"/>
            <a:ext cx="3145970" cy="4838700"/>
            <a:chOff x="76200" y="1193800"/>
            <a:chExt cx="4267200" cy="5588000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1193800"/>
              <a:ext cx="4203700" cy="55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76200" y="1273175"/>
              <a:ext cx="426720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Vimentin</a:t>
              </a:r>
              <a:r>
                <a:rPr lang="en-US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Methylation as a Gastrointestinal Cancer Biomarker </a:t>
              </a:r>
              <a:r>
                <a:rPr lang="da-DK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Moinova </a:t>
              </a:r>
              <a:r>
                <a:rPr lang="da-DK" altLang="en-US" sz="18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 </a:t>
              </a:r>
              <a:r>
                <a:rPr lang="da-DK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</a:t>
              </a:r>
            </a:p>
            <a:p>
              <a:r>
                <a:rPr lang="da-DK" altLang="en-US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Page 594</a:t>
              </a:r>
              <a:endPara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200" y="2766536"/>
            <a:ext cx="4705350" cy="3834290"/>
            <a:chOff x="819150" y="1764745"/>
            <a:chExt cx="7505700" cy="4488895"/>
          </a:xfrm>
        </p:grpSpPr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1725613" y="5884308"/>
              <a:ext cx="9284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Normal</a:t>
              </a: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3457575" y="5884308"/>
              <a:ext cx="5048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4695825" y="5871608"/>
              <a:ext cx="6985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HGD</a:t>
              </a:r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5973763" y="5884308"/>
              <a:ext cx="6731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EAC</a:t>
              </a:r>
            </a:p>
          </p:txBody>
        </p: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7291388" y="5871608"/>
              <a:ext cx="6731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SCC</a:t>
              </a:r>
            </a:p>
          </p:txBody>
        </p:sp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30240417"/>
                </p:ext>
              </p:extLst>
            </p:nvPr>
          </p:nvGraphicFramePr>
          <p:xfrm>
            <a:off x="819150" y="1764745"/>
            <a:ext cx="7505700" cy="4102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109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" y="1233488"/>
            <a:ext cx="8526380" cy="549748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17355" y="21587"/>
            <a:ext cx="8218307" cy="91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it-IT" altLang="en-US" dirty="0" err="1">
                <a:solidFill>
                  <a:srgbClr val="000090"/>
                </a:solidFill>
              </a:rPr>
              <a:t>Pilot</a:t>
            </a:r>
            <a:r>
              <a:rPr lang="it-IT" altLang="en-US" dirty="0">
                <a:solidFill>
                  <a:srgbClr val="000090"/>
                </a:solidFill>
              </a:rPr>
              <a:t> </a:t>
            </a:r>
            <a:r>
              <a:rPr lang="it-IT" altLang="en-US" dirty="0" err="1">
                <a:solidFill>
                  <a:srgbClr val="000090"/>
                </a:solidFill>
              </a:rPr>
              <a:t>Study</a:t>
            </a:r>
            <a:r>
              <a:rPr lang="it-IT" altLang="en-US" dirty="0">
                <a:solidFill>
                  <a:srgbClr val="000090"/>
                </a:solidFill>
              </a:rPr>
              <a:t> – </a:t>
            </a:r>
            <a:r>
              <a:rPr lang="it-IT" altLang="en-US" dirty="0" err="1">
                <a:solidFill>
                  <a:srgbClr val="000090"/>
                </a:solidFill>
              </a:rPr>
              <a:t>Molecular</a:t>
            </a:r>
            <a:r>
              <a:rPr lang="it-IT" altLang="en-US" dirty="0">
                <a:solidFill>
                  <a:srgbClr val="000090"/>
                </a:solidFill>
              </a:rPr>
              <a:t> </a:t>
            </a:r>
            <a:r>
              <a:rPr lang="it-IT" altLang="en-US" dirty="0" err="1">
                <a:solidFill>
                  <a:srgbClr val="000090"/>
                </a:solidFill>
              </a:rPr>
              <a:t>Cytology</a:t>
            </a:r>
            <a:r>
              <a:rPr lang="it-IT" altLang="en-US" dirty="0">
                <a:solidFill>
                  <a:srgbClr val="000090"/>
                </a:solidFill>
              </a:rPr>
              <a:t>: 90% of BE </a:t>
            </a:r>
            <a:r>
              <a:rPr lang="it-IT" altLang="en-US" dirty="0" err="1">
                <a:solidFill>
                  <a:srgbClr val="000090"/>
                </a:solidFill>
              </a:rPr>
              <a:t>Detected</a:t>
            </a:r>
            <a:r>
              <a:rPr lang="it-IT" altLang="en-US" dirty="0">
                <a:solidFill>
                  <a:srgbClr val="000090"/>
                </a:solidFill>
              </a:rPr>
              <a:t> by </a:t>
            </a:r>
            <a:r>
              <a:rPr lang="it-IT" altLang="en-US" dirty="0" err="1">
                <a:solidFill>
                  <a:srgbClr val="000090"/>
                </a:solidFill>
              </a:rPr>
              <a:t>mVIM</a:t>
            </a:r>
            <a:r>
              <a:rPr lang="it-IT" altLang="en-US" dirty="0">
                <a:solidFill>
                  <a:srgbClr val="000090"/>
                </a:solidFill>
              </a:rPr>
              <a:t> DNA on </a:t>
            </a:r>
            <a:r>
              <a:rPr lang="it-IT" altLang="en-US" dirty="0" err="1">
                <a:solidFill>
                  <a:srgbClr val="000090"/>
                </a:solidFill>
              </a:rPr>
              <a:t>Esophageal</a:t>
            </a:r>
            <a:r>
              <a:rPr lang="it-IT" altLang="en-US" dirty="0">
                <a:solidFill>
                  <a:srgbClr val="000090"/>
                </a:solidFill>
              </a:rPr>
              <a:t> </a:t>
            </a:r>
            <a:r>
              <a:rPr lang="it-IT" altLang="en-US" dirty="0" err="1">
                <a:solidFill>
                  <a:srgbClr val="000090"/>
                </a:solidFill>
              </a:rPr>
              <a:t>Brushings</a:t>
            </a:r>
            <a:endParaRPr lang="it-IT" altLang="en-US" dirty="0">
              <a:solidFill>
                <a:srgbClr val="000090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3" y="1391842"/>
            <a:ext cx="13763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787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126067" y="-67732"/>
            <a:ext cx="8001000" cy="9821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lvl="0" defTabSz="457200"/>
            <a:r>
              <a:rPr lang="en-US" kern="0" dirty="0">
                <a:solidFill>
                  <a:srgbClr val="000090"/>
                </a:solidFill>
              </a:rPr>
              <a:t>    </a:t>
            </a:r>
            <a:r>
              <a:rPr lang="en-US" sz="3200" kern="0" dirty="0">
                <a:solidFill>
                  <a:srgbClr val="000090"/>
                </a:solidFill>
              </a:rPr>
              <a:t>Molecular Cytology: </a:t>
            </a:r>
            <a:r>
              <a:rPr lang="en-US" sz="3200" dirty="0" err="1">
                <a:solidFill>
                  <a:srgbClr val="000090"/>
                </a:solidFill>
              </a:rPr>
              <a:t>mVim</a:t>
            </a:r>
            <a:r>
              <a:rPr lang="en-US" sz="3200" dirty="0">
                <a:solidFill>
                  <a:srgbClr val="000090"/>
                </a:solidFill>
              </a:rPr>
              <a:t> in Esophagus Cytology Brushings 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(N=310)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endParaRPr lang="en-US" kern="0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" y="2727413"/>
            <a:ext cx="5036749" cy="36576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998436"/>
              </p:ext>
            </p:extLst>
          </p:nvPr>
        </p:nvGraphicFramePr>
        <p:xfrm>
          <a:off x="1869652" y="4538652"/>
          <a:ext cx="1926755" cy="983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&gt;1.05%: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90.7%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93.2%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107;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59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47" y="2714319"/>
            <a:ext cx="5036749" cy="365760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89180"/>
              </p:ext>
            </p:extLst>
          </p:nvPr>
        </p:nvGraphicFramePr>
        <p:xfrm>
          <a:off x="6003028" y="4538652"/>
          <a:ext cx="1926755" cy="983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&gt;1.05%: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91.5%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92.6%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117;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33" y="1154780"/>
            <a:ext cx="13763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07298" y="2297321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Training set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4888" y="2305303"/>
            <a:ext cx="167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Validation set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3919" y="2790244"/>
            <a:ext cx="1019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mVIM</a:t>
            </a:r>
            <a:r>
              <a:rPr lang="en-US" b="1" dirty="0">
                <a:solidFill>
                  <a:srgbClr val="000090"/>
                </a:solidFill>
              </a:rPr>
              <a:t>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1187" y="2790244"/>
            <a:ext cx="10460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mVIM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1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38921" y="1305132"/>
            <a:ext cx="9005079" cy="15735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If One Marker is Good, Would Two Markers Be Better?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03578" y="3023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</a:rPr>
              <a:t>New Complementary Methylation Marker</a:t>
            </a:r>
          </a:p>
        </p:txBody>
      </p:sp>
    </p:spTree>
    <p:extLst>
      <p:ext uri="{BB962C8B-B14F-4D97-AF65-F5344CB8AC3E}">
        <p14:creationId xmlns:p14="http://schemas.microsoft.com/office/powerpoint/2010/main" val="387445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38921" y="1305132"/>
            <a:ext cx="9005079" cy="15735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If One Marker is Good, Would Two Markers Be Better?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Genome Wide RRBS in 72 Biopsies: 26 EAC/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Sq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pairs; 15 BE; 5 EAC Cell Lines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03578" y="3023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</a:rPr>
              <a:t>New Complementary Methylation Marker</a:t>
            </a:r>
          </a:p>
        </p:txBody>
      </p:sp>
    </p:spTree>
    <p:extLst>
      <p:ext uri="{BB962C8B-B14F-4D97-AF65-F5344CB8AC3E}">
        <p14:creationId xmlns:p14="http://schemas.microsoft.com/office/powerpoint/2010/main" val="627378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1" y="3043751"/>
            <a:ext cx="4419600" cy="2349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03578" y="3023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</a:rPr>
              <a:t>New Complementary Methylation Marker (mCCNA1)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4944" y="2010460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n-lt"/>
                <a:cs typeface="Arial"/>
              </a:rPr>
              <a:t>CCNA1 locus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656" y="4379883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CpG</a:t>
            </a:r>
            <a:r>
              <a:rPr lang="en-US" sz="1400" dirty="0"/>
              <a:t> island 872 </a:t>
            </a:r>
            <a:r>
              <a:rPr lang="en-US" sz="1400" dirty="0" err="1"/>
              <a:t>bp</a:t>
            </a:r>
            <a:r>
              <a:rPr lang="en-US" sz="1400" dirty="0"/>
              <a:t>, 103 </a:t>
            </a:r>
            <a:r>
              <a:rPr lang="en-US" sz="1400" dirty="0" err="1"/>
              <a:t>CpGs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009343" y="3442527"/>
            <a:ext cx="2720829" cy="365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RRBS patch, 90bp, 7 </a:t>
            </a:r>
            <a:r>
              <a:rPr lang="en-US" sz="1200" dirty="0" err="1"/>
              <a:t>CpGs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904429" y="4776445"/>
            <a:ext cx="93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RefSeq</a:t>
            </a:r>
            <a:endParaRPr lang="en-US" sz="1200" dirty="0"/>
          </a:p>
          <a:p>
            <a:r>
              <a:rPr lang="en-US" sz="1200" dirty="0"/>
              <a:t>Transcripts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93082" y="2569407"/>
            <a:ext cx="3696555" cy="1449336"/>
            <a:chOff x="2921881" y="3311136"/>
            <a:chExt cx="3696555" cy="1449336"/>
          </a:xfrm>
        </p:grpSpPr>
        <p:sp>
          <p:nvSpPr>
            <p:cNvPr id="41" name="Rectangle 40"/>
            <p:cNvSpPr/>
            <p:nvPr/>
          </p:nvSpPr>
          <p:spPr>
            <a:xfrm>
              <a:off x="2921881" y="4716477"/>
              <a:ext cx="440463" cy="4399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2" name="Straight Arrow Connector 41"/>
            <p:cNvCxnSpPr>
              <a:endCxn id="41" idx="3"/>
            </p:cNvCxnSpPr>
            <p:nvPr/>
          </p:nvCxnSpPr>
          <p:spPr>
            <a:xfrm flipH="1">
              <a:off x="3362344" y="3584612"/>
              <a:ext cx="494299" cy="1153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821005" y="3311136"/>
              <a:ext cx="2797431" cy="365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NGS assay 176 </a:t>
              </a:r>
              <a:r>
                <a:rPr lang="en-US" sz="1200" dirty="0" err="1"/>
                <a:t>bp</a:t>
              </a:r>
              <a:r>
                <a:rPr lang="en-US" sz="1200" dirty="0"/>
                <a:t>, 21 </a:t>
              </a:r>
              <a:r>
                <a:rPr lang="en-US" sz="1200" dirty="0" err="1"/>
                <a:t>CpGs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7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56" y="0"/>
            <a:ext cx="6231467" cy="9144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COI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Sanford Markowitz receives royalties on methylated DNA technology licensed to Exact Sciences and is a founder, board member, consultant, and inventor on patents licensed to Lucid Diagnostics.  Helen </a:t>
            </a:r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Moinova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 is an inventor on patents licensed to Lucid Diagnostics.</a:t>
            </a:r>
          </a:p>
        </p:txBody>
      </p:sp>
    </p:spTree>
    <p:extLst>
      <p:ext uri="{BB962C8B-B14F-4D97-AF65-F5344CB8AC3E}">
        <p14:creationId xmlns:p14="http://schemas.microsoft.com/office/powerpoint/2010/main" val="998239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1" y="3043751"/>
            <a:ext cx="4419600" cy="2349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03578" y="3023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</a:rPr>
              <a:t>New Complementary Methylation Marker (mCCNA1)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4944" y="2010460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n-lt"/>
                <a:cs typeface="Arial"/>
              </a:rPr>
              <a:t>CCNA1 locus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656" y="4379883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CpG</a:t>
            </a:r>
            <a:r>
              <a:rPr lang="en-US" sz="1400" dirty="0"/>
              <a:t> island 872 </a:t>
            </a:r>
            <a:r>
              <a:rPr lang="en-US" sz="1400" dirty="0" err="1"/>
              <a:t>bp</a:t>
            </a:r>
            <a:r>
              <a:rPr lang="en-US" sz="1400" dirty="0"/>
              <a:t>, 103 </a:t>
            </a:r>
            <a:r>
              <a:rPr lang="en-US" sz="1400" dirty="0" err="1"/>
              <a:t>CpGs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009343" y="3442527"/>
            <a:ext cx="2720829" cy="365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RRBS patch, 90bp, 7 </a:t>
            </a:r>
            <a:r>
              <a:rPr lang="en-US" sz="1200" dirty="0" err="1"/>
              <a:t>CpGs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904429" y="4776445"/>
            <a:ext cx="93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RefSeq</a:t>
            </a:r>
            <a:endParaRPr lang="en-US" sz="1200" dirty="0"/>
          </a:p>
          <a:p>
            <a:r>
              <a:rPr lang="en-US" sz="1200" dirty="0"/>
              <a:t>Transcripts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93082" y="2569407"/>
            <a:ext cx="3696555" cy="1449336"/>
            <a:chOff x="2921881" y="3311136"/>
            <a:chExt cx="3696555" cy="1449336"/>
          </a:xfrm>
        </p:grpSpPr>
        <p:sp>
          <p:nvSpPr>
            <p:cNvPr id="41" name="Rectangle 40"/>
            <p:cNvSpPr/>
            <p:nvPr/>
          </p:nvSpPr>
          <p:spPr>
            <a:xfrm>
              <a:off x="2921881" y="4716477"/>
              <a:ext cx="440463" cy="4399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2" name="Straight Arrow Connector 41"/>
            <p:cNvCxnSpPr>
              <a:endCxn id="41" idx="3"/>
            </p:cNvCxnSpPr>
            <p:nvPr/>
          </p:nvCxnSpPr>
          <p:spPr>
            <a:xfrm flipH="1">
              <a:off x="3362344" y="3584612"/>
              <a:ext cx="494299" cy="1153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821005" y="3311136"/>
              <a:ext cx="2797431" cy="365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NGS assay 176 </a:t>
              </a:r>
              <a:r>
                <a:rPr lang="en-US" sz="1200" dirty="0" err="1"/>
                <a:t>bp</a:t>
              </a:r>
              <a:r>
                <a:rPr lang="en-US" sz="1200" dirty="0"/>
                <a:t>, 21 </a:t>
              </a:r>
              <a:r>
                <a:rPr lang="en-US" sz="1200" dirty="0" err="1"/>
                <a:t>CpGs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97036" y="5166582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+mn-lt"/>
                <a:cs typeface="Arial"/>
              </a:rPr>
              <a:t>Sq</a:t>
            </a:r>
            <a:endParaRPr lang="en-US" sz="1600" b="1" dirty="0">
              <a:latin typeface="+mn-lt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2469" y="5166582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n-lt"/>
                <a:cs typeface="Arial"/>
              </a:rPr>
              <a:t>NDBE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2350" y="5166582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n-lt"/>
                <a:cs typeface="Arial"/>
              </a:rPr>
              <a:t>EAC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55203" y="5166582"/>
            <a:ext cx="65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  <a:cs typeface="Arial"/>
              </a:rPr>
              <a:t>HGD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2992" y="1677823"/>
            <a:ext cx="150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mCCNA1</a:t>
            </a:r>
            <a:endParaRPr lang="en-US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002495"/>
              </p:ext>
            </p:extLst>
          </p:nvPr>
        </p:nvGraphicFramePr>
        <p:xfrm>
          <a:off x="4804063" y="2249152"/>
          <a:ext cx="4232959" cy="2878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492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143000" y="-80101"/>
            <a:ext cx="8001000" cy="8917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0090"/>
                </a:solidFill>
              </a:rPr>
              <a:t>Molecular Cytology: </a:t>
            </a:r>
            <a:r>
              <a:rPr lang="en-US" sz="3200" dirty="0">
                <a:solidFill>
                  <a:srgbClr val="000090"/>
                </a:solidFill>
              </a:rPr>
              <a:t>mCCNA1 in Esophagus Cytology Brushings (N=313)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kern="0" dirty="0">
              <a:solidFill>
                <a:srgbClr val="00009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2" y="2223262"/>
            <a:ext cx="4885705" cy="3657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298" y="180626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Training set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8065"/>
              </p:ext>
            </p:extLst>
          </p:nvPr>
        </p:nvGraphicFramePr>
        <p:xfrm>
          <a:off x="2000582" y="4034501"/>
          <a:ext cx="1926755" cy="983062"/>
        </p:xfrm>
        <a:graphic>
          <a:graphicData uri="http://schemas.openxmlformats.org/drawingml/2006/table">
            <a:tbl>
              <a:tblPr/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&gt;1.05%: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90.7%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93.2%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107;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59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624888" y="1814246"/>
            <a:ext cx="167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Validation set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61" y="2223262"/>
            <a:ext cx="4885705" cy="3657600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792299"/>
              </p:ext>
            </p:extLst>
          </p:nvPr>
        </p:nvGraphicFramePr>
        <p:xfrm>
          <a:off x="5963749" y="4034501"/>
          <a:ext cx="1926755" cy="983062"/>
        </p:xfrm>
        <a:graphic>
          <a:graphicData uri="http://schemas.openxmlformats.org/drawingml/2006/table">
            <a:tbl>
              <a:tblPr/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&gt;1.05%: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91.5%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92.6%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117;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4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33" y="1137847"/>
            <a:ext cx="13763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" y="2244249"/>
            <a:ext cx="4885700" cy="3657600"/>
          </a:xfrm>
          <a:prstGeom prst="rect">
            <a:avLst/>
          </a:prstGeom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60172"/>
              </p:ext>
            </p:extLst>
          </p:nvPr>
        </p:nvGraphicFramePr>
        <p:xfrm>
          <a:off x="1952113" y="4042813"/>
          <a:ext cx="1926755" cy="983062"/>
        </p:xfrm>
        <a:graphic>
          <a:graphicData uri="http://schemas.openxmlformats.org/drawingml/2006/table">
            <a:tbl>
              <a:tblPr/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&gt;3.12%: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90.7%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98.4%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108;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61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07" y="2244055"/>
            <a:ext cx="4885700" cy="3657600"/>
          </a:xfrm>
          <a:prstGeom prst="rect">
            <a:avLst/>
          </a:prstGeom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87780"/>
              </p:ext>
            </p:extLst>
          </p:nvPr>
        </p:nvGraphicFramePr>
        <p:xfrm>
          <a:off x="6102618" y="4099529"/>
          <a:ext cx="1926755" cy="983062"/>
        </p:xfrm>
        <a:graphic>
          <a:graphicData uri="http://schemas.openxmlformats.org/drawingml/2006/table">
            <a:tbl>
              <a:tblPr/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If &gt;3.12%: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Sensitivity: 89.6%</a:t>
                      </a:r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pecificity: 92.9%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 115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 28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043920" y="2299187"/>
            <a:ext cx="1210563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mCCNA1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11187" y="2299187"/>
            <a:ext cx="1386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mCCNA1</a:t>
            </a:r>
          </a:p>
        </p:txBody>
      </p:sp>
    </p:spTree>
    <p:extLst>
      <p:ext uri="{BB962C8B-B14F-4D97-AF65-F5344CB8AC3E}">
        <p14:creationId xmlns:p14="http://schemas.microsoft.com/office/powerpoint/2010/main" val="4168809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" y="1305741"/>
            <a:ext cx="8307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mVIM</a:t>
            </a:r>
            <a:r>
              <a:rPr lang="en-US" b="1" dirty="0">
                <a:solidFill>
                  <a:srgbClr val="000090"/>
                </a:solidFill>
              </a:rPr>
              <a:t> and mCCNA1 in combined esophageal brushings </a:t>
            </a:r>
          </a:p>
          <a:p>
            <a:r>
              <a:rPr lang="en-US" b="1" dirty="0">
                <a:solidFill>
                  <a:srgbClr val="000090"/>
                </a:solidFill>
              </a:rPr>
              <a:t>from 229 cases of BE/EAC and 84 controls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-3386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Molecular Cytology: </a:t>
            </a:r>
            <a:r>
              <a:rPr lang="en-US" sz="3200" dirty="0" err="1">
                <a:solidFill>
                  <a:srgbClr val="000090"/>
                </a:solidFill>
              </a:rPr>
              <a:t>mVIM</a:t>
            </a:r>
            <a:r>
              <a:rPr lang="en-US" sz="3200" dirty="0">
                <a:solidFill>
                  <a:srgbClr val="000090"/>
                </a:solidFill>
              </a:rPr>
              <a:t> + mCCNA1 in 313 brushings</a:t>
            </a:r>
          </a:p>
        </p:txBody>
      </p:sp>
      <p:sp>
        <p:nvSpPr>
          <p:cNvPr id="16" name="Date Placeholder 4"/>
          <p:cNvSpPr txBox="1">
            <a:spLocks/>
          </p:cNvSpPr>
          <p:nvPr/>
        </p:nvSpPr>
        <p:spPr>
          <a:xfrm>
            <a:off x="6381567" y="613847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/>
              <a:t>Project JEDI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2475268"/>
            <a:ext cx="5496413" cy="411480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46094"/>
              </p:ext>
            </p:extLst>
          </p:nvPr>
        </p:nvGraphicFramePr>
        <p:xfrm>
          <a:off x="2359538" y="4513489"/>
          <a:ext cx="1926755" cy="849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Cases: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230; Controls 86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4985"/>
          <a:stretch/>
        </p:blipFill>
        <p:spPr>
          <a:xfrm>
            <a:off x="5088759" y="2494598"/>
            <a:ext cx="3819833" cy="411480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321689"/>
              </p:ext>
            </p:extLst>
          </p:nvPr>
        </p:nvGraphicFramePr>
        <p:xfrm>
          <a:off x="6644172" y="4598154"/>
          <a:ext cx="1926755" cy="850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9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229; Controls 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16719" y="2467027"/>
            <a:ext cx="10055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mVIM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3709" y="2576609"/>
            <a:ext cx="12105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mCCNA1</a:t>
            </a:r>
          </a:p>
        </p:txBody>
      </p:sp>
    </p:spTree>
    <p:extLst>
      <p:ext uri="{BB962C8B-B14F-4D97-AF65-F5344CB8AC3E}">
        <p14:creationId xmlns:p14="http://schemas.microsoft.com/office/powerpoint/2010/main" val="3113644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43000" y="-33866"/>
            <a:ext cx="8001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Molecular Cytology: </a:t>
            </a:r>
            <a:r>
              <a:rPr lang="en-US" sz="3200" dirty="0" err="1">
                <a:solidFill>
                  <a:srgbClr val="000090"/>
                </a:solidFill>
              </a:rPr>
              <a:t>mVIM</a:t>
            </a:r>
            <a:r>
              <a:rPr lang="en-US" sz="3200" dirty="0">
                <a:solidFill>
                  <a:srgbClr val="000090"/>
                </a:solidFill>
              </a:rPr>
              <a:t> + mCCNA1 in 313 brushings</a:t>
            </a:r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701136"/>
              </p:ext>
            </p:extLst>
          </p:nvPr>
        </p:nvGraphicFramePr>
        <p:xfrm>
          <a:off x="628486" y="1556597"/>
          <a:ext cx="8032524" cy="4870479"/>
        </p:xfrm>
        <a:graphic>
          <a:graphicData uri="http://schemas.openxmlformats.org/drawingml/2006/table">
            <a:tbl>
              <a:tblPr/>
              <a:tblGrid>
                <a:gridCol w="1897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3270">
                <a:tc>
                  <a:txBody>
                    <a:bodyPr/>
                    <a:lstStyle/>
                    <a:p>
                      <a:pPr algn="l"/>
                      <a:endParaRPr lang="en-US" sz="1800" b="1" i="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mVIM</a:t>
                      </a:r>
                      <a:endParaRPr lang="en-US" sz="1800" b="1" i="1" dirty="0">
                        <a:solidFill>
                          <a:schemeClr val="tx1"/>
                        </a:solidFill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(Positive if </a:t>
                      </a:r>
                      <a:r>
                        <a:rPr lang="en-US" sz="1800" b="1" i="1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 &gt; 1.05%)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mCCNA1</a:t>
                      </a:r>
                      <a:r>
                        <a:rPr lang="en-US" sz="1800" b="1" i="1" baseline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  </a:t>
                      </a:r>
                      <a:r>
                        <a:rPr lang="en-US" sz="1800" b="1" i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 (Positive</a:t>
                      </a:r>
                      <a:r>
                        <a:rPr lang="en-US" sz="1800" b="1" i="1" baseline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 if &gt; 3.12%) </a:t>
                      </a:r>
                      <a:endParaRPr lang="en-US" sz="1800" b="1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Either</a:t>
                      </a:r>
                      <a:r>
                        <a:rPr lang="en-US" sz="1800" b="1" i="1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mVIM</a:t>
                      </a:r>
                      <a:r>
                        <a:rPr lang="en-US" sz="1800" b="1" i="1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         or m</a:t>
                      </a:r>
                      <a:r>
                        <a:rPr lang="en-US" sz="1800" b="1" i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CCNA1 Positive</a:t>
                      </a:r>
                      <a:endParaRPr lang="en-US" sz="1800" b="1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2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Specificity Control GEJ (GERD</a:t>
                      </a:r>
                      <a:r>
                        <a:rPr lang="en-US" sz="1800" b="1" i="0" baseline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 , EE, other)</a:t>
                      </a:r>
                      <a:endParaRPr lang="en-US" sz="1800" b="1" i="0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93%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dirty="0">
                        <a:effectLst/>
                        <a:latin typeface="Arial"/>
                        <a:ea typeface="Cambria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6100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2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Sensitivity NDBE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9C0006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Sensitivity LGD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9C0006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94%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Sensitivity HGD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87%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9C0006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Sensitivity Cancer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9C0006"/>
                          </a:solidFill>
                          <a:effectLst/>
                          <a:latin typeface="Arial"/>
                          <a:ea typeface="Cambria" charset="0"/>
                          <a:cs typeface="Arial"/>
                        </a:rPr>
                        <a:t>96%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Arial"/>
                          <a:ea typeface="Cambria" charset="0"/>
                          <a:cs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277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43000" y="118531"/>
            <a:ext cx="8001000" cy="643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</a:t>
            </a:r>
            <a:r>
              <a:rPr lang="de-DE" sz="3200" dirty="0">
                <a:solidFill>
                  <a:srgbClr val="000090"/>
                </a:solidFill>
              </a:rPr>
              <a:t>Additional </a:t>
            </a:r>
            <a:r>
              <a:rPr lang="de-DE" sz="3200" dirty="0" err="1">
                <a:solidFill>
                  <a:srgbClr val="000090"/>
                </a:solidFill>
              </a:rPr>
              <a:t>Specificity</a:t>
            </a:r>
            <a:r>
              <a:rPr lang="de-DE" sz="3200" dirty="0">
                <a:solidFill>
                  <a:srgbClr val="000090"/>
                </a:solidFill>
              </a:rPr>
              <a:t> Studies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159" y="1377304"/>
            <a:ext cx="77447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90"/>
                </a:solidFill>
              </a:rPr>
              <a:t>mVim</a:t>
            </a:r>
            <a:r>
              <a:rPr lang="en-US" sz="2800" b="1" dirty="0">
                <a:solidFill>
                  <a:srgbClr val="000090"/>
                </a:solidFill>
              </a:rPr>
              <a:t> and mCCNA1 tested negative on biopsy series of additional common upper GI pathologies including chronic </a:t>
            </a:r>
            <a:r>
              <a:rPr lang="en-US" sz="2800" b="1" dirty="0" err="1">
                <a:solidFill>
                  <a:srgbClr val="000090"/>
                </a:solidFill>
              </a:rPr>
              <a:t>carditis</a:t>
            </a:r>
            <a:r>
              <a:rPr lang="en-US" sz="2800" b="1" dirty="0">
                <a:solidFill>
                  <a:srgbClr val="000090"/>
                </a:solidFill>
              </a:rPr>
              <a:t> and </a:t>
            </a:r>
            <a:r>
              <a:rPr lang="en-US" sz="2800" b="1" dirty="0" err="1">
                <a:solidFill>
                  <a:srgbClr val="000090"/>
                </a:solidFill>
              </a:rPr>
              <a:t>eosinophilic</a:t>
            </a:r>
            <a:r>
              <a:rPr lang="en-US" sz="2800" b="1" dirty="0">
                <a:solidFill>
                  <a:srgbClr val="000090"/>
                </a:solidFill>
              </a:rPr>
              <a:t> esophagitis.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7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43000" y="118531"/>
            <a:ext cx="8001000" cy="643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</a:t>
            </a:r>
            <a:r>
              <a:rPr lang="de-DE" sz="3200" dirty="0">
                <a:solidFill>
                  <a:srgbClr val="000090"/>
                </a:solidFill>
              </a:rPr>
              <a:t>Additional </a:t>
            </a:r>
            <a:r>
              <a:rPr lang="de-DE" sz="3200" dirty="0" err="1">
                <a:solidFill>
                  <a:srgbClr val="000090"/>
                </a:solidFill>
              </a:rPr>
              <a:t>Specificity</a:t>
            </a:r>
            <a:r>
              <a:rPr lang="de-DE" sz="3200" dirty="0">
                <a:solidFill>
                  <a:srgbClr val="000090"/>
                </a:solidFill>
              </a:rPr>
              <a:t> Studies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159" y="1377304"/>
            <a:ext cx="77447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90"/>
                </a:solidFill>
              </a:rPr>
              <a:t>mVim</a:t>
            </a:r>
            <a:r>
              <a:rPr lang="en-US" sz="2800" b="1" dirty="0">
                <a:solidFill>
                  <a:srgbClr val="000090"/>
                </a:solidFill>
              </a:rPr>
              <a:t> and mCCNA1 tested negative on biopsy series of additional common upper GI pathologies including chronic </a:t>
            </a:r>
            <a:r>
              <a:rPr lang="en-US" sz="2800" b="1" dirty="0" err="1">
                <a:solidFill>
                  <a:srgbClr val="000090"/>
                </a:solidFill>
              </a:rPr>
              <a:t>carditis</a:t>
            </a:r>
            <a:r>
              <a:rPr lang="en-US" sz="2800" b="1" dirty="0">
                <a:solidFill>
                  <a:srgbClr val="000090"/>
                </a:solidFill>
              </a:rPr>
              <a:t> and </a:t>
            </a:r>
            <a:r>
              <a:rPr lang="en-US" sz="2800" b="1" dirty="0" err="1">
                <a:solidFill>
                  <a:srgbClr val="000090"/>
                </a:solidFill>
              </a:rPr>
              <a:t>eosinophilic</a:t>
            </a:r>
            <a:r>
              <a:rPr lang="en-US" sz="2800" b="1" dirty="0">
                <a:solidFill>
                  <a:srgbClr val="000090"/>
                </a:solidFill>
              </a:rPr>
              <a:t> esophagitis.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62352"/>
              </p:ext>
            </p:extLst>
          </p:nvPr>
        </p:nvGraphicFramePr>
        <p:xfrm>
          <a:off x="1964267" y="3351142"/>
          <a:ext cx="5333999" cy="3083524"/>
        </p:xfrm>
        <a:graphic>
          <a:graphicData uri="http://schemas.openxmlformats.org/drawingml/2006/table">
            <a:tbl>
              <a:tblPr/>
              <a:tblGrid>
                <a:gridCol w="1785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Tissue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False Positives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                GE-Junction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             Distal Esophagus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4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Chronic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Carditis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Eosinophilic Esophagitis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94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43000" y="118531"/>
            <a:ext cx="8001000" cy="643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</a:t>
            </a:r>
            <a:r>
              <a:rPr lang="de-DE" sz="3200" dirty="0">
                <a:solidFill>
                  <a:srgbClr val="000090"/>
                </a:solidFill>
              </a:rPr>
              <a:t>Additional </a:t>
            </a:r>
            <a:r>
              <a:rPr lang="de-DE" sz="3200" dirty="0" err="1">
                <a:solidFill>
                  <a:srgbClr val="000090"/>
                </a:solidFill>
              </a:rPr>
              <a:t>Specificity</a:t>
            </a:r>
            <a:r>
              <a:rPr lang="de-DE" sz="3200" dirty="0">
                <a:solidFill>
                  <a:srgbClr val="000090"/>
                </a:solidFill>
              </a:rPr>
              <a:t> Studies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56" y="1152469"/>
            <a:ext cx="900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</a:rPr>
              <a:t>Smoking associated DNA methylation in proximal  </a:t>
            </a:r>
            <a:r>
              <a:rPr lang="en-US" sz="2800" b="1" u="sng" dirty="0">
                <a:solidFill>
                  <a:srgbClr val="000090"/>
                </a:solidFill>
              </a:rPr>
              <a:t>esophagus brushings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4256" y="1288200"/>
            <a:ext cx="9005079" cy="7717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0194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43000" y="118531"/>
            <a:ext cx="8001000" cy="643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000090"/>
                </a:solidFill>
              </a:rPr>
              <a:t>  </a:t>
            </a:r>
            <a:r>
              <a:rPr lang="de-DE" sz="3200" dirty="0">
                <a:solidFill>
                  <a:srgbClr val="000090"/>
                </a:solidFill>
              </a:rPr>
              <a:t>Additional </a:t>
            </a:r>
            <a:r>
              <a:rPr lang="de-DE" sz="3200" dirty="0" err="1">
                <a:solidFill>
                  <a:srgbClr val="000090"/>
                </a:solidFill>
              </a:rPr>
              <a:t>Specificity</a:t>
            </a:r>
            <a:r>
              <a:rPr lang="de-DE" sz="3200" dirty="0">
                <a:solidFill>
                  <a:srgbClr val="000090"/>
                </a:solidFill>
              </a:rPr>
              <a:t> Studies</a:t>
            </a:r>
            <a:endParaRPr lang="en-US" sz="3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4" y="3041731"/>
            <a:ext cx="8379755" cy="3350249"/>
          </a:xfrm>
        </p:spPr>
      </p:pic>
      <p:sp>
        <p:nvSpPr>
          <p:cNvPr id="9" name="TextBox 8"/>
          <p:cNvSpPr txBox="1"/>
          <p:nvPr/>
        </p:nvSpPr>
        <p:spPr>
          <a:xfrm>
            <a:off x="1773963" y="2522012"/>
            <a:ext cx="1582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mCCNA1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4579" y="2529994"/>
            <a:ext cx="105189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+mn-lt"/>
              </a:rPr>
              <a:t>mVIM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6080989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Non-smokers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6100" y="6081761"/>
            <a:ext cx="1125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Smokers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9214" y="6080989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Non-smokers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9588" y="6081761"/>
            <a:ext cx="1125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Smokers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7214" y="3619480"/>
            <a:ext cx="10791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+mn-lt"/>
              </a:rPr>
              <a:t>p</a:t>
            </a:r>
            <a:r>
              <a:rPr lang="en-US" sz="1600" b="1" dirty="0">
                <a:latin typeface="+mn-lt"/>
              </a:rPr>
              <a:t>=0.0094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605" y="3619480"/>
            <a:ext cx="10791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+mn-lt"/>
              </a:rPr>
              <a:t>p</a:t>
            </a:r>
            <a:r>
              <a:rPr lang="en-US" sz="1600" b="1" dirty="0">
                <a:latin typeface="+mn-lt"/>
              </a:rPr>
              <a:t>=0.0155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256" y="1152469"/>
            <a:ext cx="900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</a:rPr>
              <a:t>Smoking associated DNA methylation in proximal  </a:t>
            </a:r>
            <a:r>
              <a:rPr lang="en-US" sz="2800" b="1" u="sng" dirty="0">
                <a:solidFill>
                  <a:srgbClr val="000090"/>
                </a:solidFill>
              </a:rPr>
              <a:t>esophagus brushings</a:t>
            </a:r>
          </a:p>
        </p:txBody>
      </p:sp>
    </p:spTree>
    <p:extLst>
      <p:ext uri="{BB962C8B-B14F-4D97-AF65-F5344CB8AC3E}">
        <p14:creationId xmlns:p14="http://schemas.microsoft.com/office/powerpoint/2010/main" val="2048062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62" y="1984232"/>
            <a:ext cx="8686800" cy="3591458"/>
          </a:xfrm>
        </p:spPr>
        <p:txBody>
          <a:bodyPr>
            <a:norm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  <a:latin typeface="Arial"/>
                <a:cs typeface="Arial"/>
              </a:rPr>
              <a:t>Comfortable Non-Endoscopic Sampling of the Distal Esophagus / GE Junction</a:t>
            </a:r>
          </a:p>
          <a:p>
            <a:pPr lvl="1" indent="0">
              <a:lnSpc>
                <a:spcPct val="90000"/>
              </a:lnSpc>
              <a:buNone/>
              <a:defRPr/>
            </a:pPr>
            <a:endParaRPr lang="en-US" alt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  <a:latin typeface="Arial"/>
                <a:cs typeface="Arial"/>
              </a:rPr>
              <a:t>Without Sampling the Proximal Esophagus and Throat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endParaRPr lang="en-US" altLang="en-US" sz="28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7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2665" y="85725"/>
            <a:ext cx="8669866" cy="10985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b="1" dirty="0">
                <a:solidFill>
                  <a:srgbClr val="000090"/>
                </a:solidFill>
                <a:latin typeface="Century Gothic"/>
                <a:cs typeface="Century Gothic"/>
              </a:rPr>
              <a:t>The Power of Pairs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59167" y="937738"/>
            <a:ext cx="839386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Methylated DNA Biomarker Panel </a:t>
            </a:r>
          </a:p>
          <a:p>
            <a:pPr marL="857250" indent="-857250">
              <a:buAutoNum type="romanLcParenR"/>
            </a:pPr>
            <a:endParaRPr lang="en-US" sz="1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36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Swallowable</a:t>
            </a:r>
            <a:r>
              <a:rPr lang="en-US" sz="36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Esophageal Sampling </a:t>
            </a:r>
          </a:p>
          <a:p>
            <a:r>
              <a:rPr lang="en-US" sz="36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Balloon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81" y="2685501"/>
            <a:ext cx="4233752" cy="41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2" name="TextBox 9"/>
          <p:cNvSpPr txBox="1">
            <a:spLocks noChangeArrowheads="1"/>
          </p:cNvSpPr>
          <p:nvPr/>
        </p:nvSpPr>
        <p:spPr bwMode="auto">
          <a:xfrm>
            <a:off x="123816" y="3508922"/>
            <a:ext cx="308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Helen </a:t>
            </a:r>
            <a:r>
              <a:rPr lang="en-US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Moinova</a:t>
            </a:r>
            <a:endParaRPr lang="en-US" sz="24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157703" name="TextBox 12"/>
          <p:cNvSpPr txBox="1">
            <a:spLocks noChangeArrowheads="1"/>
          </p:cNvSpPr>
          <p:nvPr/>
        </p:nvSpPr>
        <p:spPr bwMode="auto">
          <a:xfrm>
            <a:off x="4907482" y="3508922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Joe Willis</a:t>
            </a:r>
          </a:p>
        </p:txBody>
      </p:sp>
      <p:sp>
        <p:nvSpPr>
          <p:cNvPr id="157704" name="TextBox 13"/>
          <p:cNvSpPr txBox="1">
            <a:spLocks noChangeArrowheads="1"/>
          </p:cNvSpPr>
          <p:nvPr/>
        </p:nvSpPr>
        <p:spPr bwMode="auto">
          <a:xfrm>
            <a:off x="2572799" y="3508922"/>
            <a:ext cx="286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Amitabh </a:t>
            </a:r>
            <a:r>
              <a:rPr lang="en-US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Chak</a:t>
            </a:r>
            <a:endParaRPr lang="en-US" sz="24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b="27859"/>
          <a:stretch/>
        </p:blipFill>
        <p:spPr>
          <a:xfrm>
            <a:off x="2631895" y="1397000"/>
            <a:ext cx="1852068" cy="19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b="23135"/>
          <a:stretch/>
        </p:blipFill>
        <p:spPr>
          <a:xfrm>
            <a:off x="4892792" y="1381126"/>
            <a:ext cx="184848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27716"/>
          <a:stretch/>
        </p:blipFill>
        <p:spPr>
          <a:xfrm>
            <a:off x="379777" y="1397000"/>
            <a:ext cx="1843289" cy="192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93356" y="0"/>
            <a:ext cx="6231467" cy="9144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The Team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1381125"/>
            <a:ext cx="18589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984991" y="3508922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Kishore </a:t>
            </a:r>
            <a:r>
              <a:rPr lang="en-US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Guda</a:t>
            </a:r>
            <a:endParaRPr lang="en-US" sz="24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15433" b="13943"/>
          <a:stretch/>
        </p:blipFill>
        <p:spPr>
          <a:xfrm>
            <a:off x="281035" y="4051300"/>
            <a:ext cx="2157365" cy="2273300"/>
          </a:xfrm>
          <a:prstGeom prst="rect">
            <a:avLst/>
          </a:prstGeom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87316" y="6302922"/>
            <a:ext cx="308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Tom </a:t>
            </a:r>
            <a:r>
              <a:rPr lang="en-US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LaFramboise</a:t>
            </a:r>
            <a:endParaRPr lang="en-US" sz="24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84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7" y="67735"/>
            <a:ext cx="7620002" cy="965204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JASSS Balloon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74142" y="778920"/>
            <a:ext cx="8398933" cy="138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J</a:t>
            </a:r>
            <a:r>
              <a:rPr lang="en-US" sz="3200" dirty="0"/>
              <a:t>oe/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mitabh/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andy’s </a:t>
            </a:r>
            <a:r>
              <a:rPr lang="en-US" sz="3200" dirty="0" err="1">
                <a:solidFill>
                  <a:srgbClr val="FF0000"/>
                </a:solidFill>
              </a:rPr>
              <a:t>S</a:t>
            </a:r>
            <a:r>
              <a:rPr lang="en-US" sz="3200" dirty="0" err="1"/>
              <a:t>wallowable</a:t>
            </a:r>
            <a:r>
              <a:rPr lang="en-US" sz="3200" dirty="0"/>
              <a:t>  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ampling Balloon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4" y="2168760"/>
            <a:ext cx="7713700" cy="25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0025" y="4481822"/>
            <a:ext cx="194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Tethered balloon 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is swallowed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4745" y="4519485"/>
            <a:ext cx="239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Balloon with structured surface: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i</a:t>
            </a:r>
            <a:r>
              <a:rPr lang="en-US" sz="1200" b="1" dirty="0">
                <a:solidFill>
                  <a:srgbClr val="000000"/>
                </a:solidFill>
              </a:rPr>
              <a:t>) inflated in the stomach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 ii) pulled back to sample distal esophagus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0685" y="4524877"/>
            <a:ext cx="180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b="1" dirty="0">
                <a:solidFill>
                  <a:srgbClr val="000000"/>
                </a:solidFill>
              </a:rPr>
              <a:t>Capsule sized balloon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5421" y="4514757"/>
            <a:ext cx="239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Balloon deflated 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for retrieval</a:t>
            </a:r>
          </a:p>
        </p:txBody>
      </p:sp>
    </p:spTree>
    <p:extLst>
      <p:ext uri="{BB962C8B-B14F-4D97-AF65-F5344CB8AC3E}">
        <p14:creationId xmlns:p14="http://schemas.microsoft.com/office/powerpoint/2010/main" val="3866209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7" y="67735"/>
            <a:ext cx="7620002" cy="965204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JASSS Balloon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062" y="5700070"/>
            <a:ext cx="8686800" cy="819237"/>
          </a:xfrm>
        </p:spPr>
        <p:txBody>
          <a:bodyPr>
            <a:normAutofit/>
          </a:bodyPr>
          <a:lstStyle/>
          <a:p>
            <a:pPr lvl="1" indent="0">
              <a:lnSpc>
                <a:spcPct val="90000"/>
              </a:lnSpc>
              <a:buNone/>
              <a:defRPr/>
            </a:pPr>
            <a:r>
              <a:rPr lang="en-US" altLang="en-US" sz="3200" b="1" dirty="0">
                <a:solidFill>
                  <a:srgbClr val="000090"/>
                </a:solidFill>
                <a:latin typeface="Arial"/>
                <a:cs typeface="Arial"/>
              </a:rPr>
              <a:t>FDA Review: Non-Significant Risk Device</a:t>
            </a:r>
            <a:endParaRPr lang="en-US" altLang="en-US" sz="2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97467" y="778920"/>
            <a:ext cx="8398933" cy="138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J</a:t>
            </a:r>
            <a:r>
              <a:rPr lang="en-US" sz="3200" dirty="0"/>
              <a:t>oe/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mitabh/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andy </a:t>
            </a:r>
            <a:r>
              <a:rPr lang="en-US" sz="3200" dirty="0" err="1">
                <a:solidFill>
                  <a:srgbClr val="FF0000"/>
                </a:solidFill>
              </a:rPr>
              <a:t>S</a:t>
            </a:r>
            <a:r>
              <a:rPr lang="en-US" sz="3200" dirty="0" err="1"/>
              <a:t>wallowable</a:t>
            </a:r>
            <a:r>
              <a:rPr lang="en-US" sz="3200" dirty="0"/>
              <a:t>  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ampling Balloon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4" y="2168760"/>
            <a:ext cx="7713700" cy="25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0025" y="4481822"/>
            <a:ext cx="194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Tethered balloon 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is swallowed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4745" y="4519485"/>
            <a:ext cx="239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Balloon with structured surface: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i</a:t>
            </a:r>
            <a:r>
              <a:rPr lang="en-US" sz="1200" b="1" dirty="0">
                <a:solidFill>
                  <a:srgbClr val="000000"/>
                </a:solidFill>
              </a:rPr>
              <a:t>) inflated in the stomach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 ii) pulled back to sample distal esophagus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0685" y="4524877"/>
            <a:ext cx="180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b="1" dirty="0">
                <a:solidFill>
                  <a:srgbClr val="000000"/>
                </a:solidFill>
              </a:rPr>
              <a:t>Capsule sized balloon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5421" y="4514757"/>
            <a:ext cx="239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Balloon deflated 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for retrieval</a:t>
            </a:r>
          </a:p>
        </p:txBody>
      </p:sp>
    </p:spTree>
    <p:extLst>
      <p:ext uri="{BB962C8B-B14F-4D97-AF65-F5344CB8AC3E}">
        <p14:creationId xmlns:p14="http://schemas.microsoft.com/office/powerpoint/2010/main" val="164715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5834" y="105489"/>
            <a:ext cx="59419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Demonstration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35834" y="762000"/>
            <a:ext cx="7989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49009"/>
            <a:ext cx="9144000" cy="708991"/>
          </a:xfrm>
          <a:prstGeom prst="rect">
            <a:avLst/>
          </a:prstGeom>
          <a:solidFill>
            <a:srgbClr val="1A41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WRU SOM white-rev 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834" y="6223559"/>
            <a:ext cx="2223052" cy="55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830820" y="6581001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9" name="Picture 8" descr="UH_SeidmanCC_4CP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43" y="6149010"/>
            <a:ext cx="2413000" cy="70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AS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JASSS Balloon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62" y="1398609"/>
            <a:ext cx="8686800" cy="5137660"/>
          </a:xfrm>
        </p:spPr>
        <p:txBody>
          <a:bodyPr>
            <a:normAutofit lnSpcReduction="10000"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rgbClr val="000090"/>
                </a:solidFill>
                <a:latin typeface="Arial"/>
                <a:cs typeface="Arial"/>
              </a:rPr>
              <a:t>Small Size for Insertion and Removal Maximizes Patient Comfort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rgbClr val="000090"/>
                </a:solidFill>
                <a:latin typeface="Arial"/>
                <a:cs typeface="Arial"/>
              </a:rPr>
              <a:t>Design Maximizes Sample Quantity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rgbClr val="000090"/>
                </a:solidFill>
                <a:latin typeface="Arial"/>
                <a:cs typeface="Arial"/>
              </a:rPr>
              <a:t>Maximizes Biomarker Signal to Noise by: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sz="15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371600" lvl="3" indent="-457200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altLang="en-US" sz="3000" b="1" dirty="0">
                <a:solidFill>
                  <a:srgbClr val="000090"/>
                </a:solidFill>
                <a:latin typeface="Arial"/>
                <a:cs typeface="Arial"/>
              </a:rPr>
              <a:t>Targeting Sampling to Distal Esophagus</a:t>
            </a:r>
          </a:p>
          <a:p>
            <a:pPr marL="1257300" lvl="3" indent="-342900">
              <a:lnSpc>
                <a:spcPct val="90000"/>
              </a:lnSpc>
              <a:buFont typeface="Wingdings" charset="2"/>
              <a:buChar char="§"/>
              <a:defRPr/>
            </a:pPr>
            <a:endParaRPr lang="en-US" altLang="en-US" sz="15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371600" lvl="3" indent="-457200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altLang="en-US" sz="3000" b="1" dirty="0">
                <a:solidFill>
                  <a:srgbClr val="000090"/>
                </a:solidFill>
                <a:latin typeface="Arial"/>
                <a:cs typeface="Arial"/>
              </a:rPr>
              <a:t>Protecting Sample from Dilution and Contamination in Proximal Esophagus and Oropharynx</a:t>
            </a:r>
          </a:p>
          <a:p>
            <a:pPr lvl="1" indent="0">
              <a:lnSpc>
                <a:spcPct val="90000"/>
              </a:lnSpc>
              <a:buNone/>
              <a:defRPr/>
            </a:pPr>
            <a:endParaRPr lang="en-US" altLang="en-US" sz="32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914400" lvl="2" indent="0">
              <a:lnSpc>
                <a:spcPct val="90000"/>
              </a:lnSpc>
              <a:buNone/>
              <a:defRPr/>
            </a:pPr>
            <a:endParaRPr lang="en-US" altLang="en-US" sz="24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0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8699"/>
            <a:ext cx="8686800" cy="5727701"/>
          </a:xfrm>
        </p:spPr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Patients with BE, EAC, or GERD controls were recruited for JASSS prior to EGD at 3 hospitals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JASSS sampling was performed with sips of water and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prn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pharyngeal anesthesia 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Balloons were placed in vials and frozen 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DNA was extracted from balloons, bisulfite converted, and sequenced with NGS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A software pipeline calculated % DNA reads arising from bisulfite converted methylated versus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unmethylated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Vim and CCNA1 templates </a:t>
            </a:r>
          </a:p>
        </p:txBody>
      </p:sp>
    </p:spTree>
    <p:extLst>
      <p:ext uri="{BB962C8B-B14F-4D97-AF65-F5344CB8AC3E}">
        <p14:creationId xmlns:p14="http://schemas.microsoft.com/office/powerpoint/2010/main" val="95303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90"/>
                </a:solidFill>
              </a:rPr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0165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156 patients recruited from 3 hospitals. </a:t>
            </a:r>
          </a:p>
          <a:p>
            <a:pPr marL="0" indent="0">
              <a:buNone/>
            </a:pP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128 (82%) successfully swallowed first generation device.</a:t>
            </a:r>
          </a:p>
          <a:p>
            <a:pPr marL="0" indent="0">
              <a:buNone/>
            </a:pP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28600" lvl="1">
              <a:buFontTx/>
              <a:buChar char="•"/>
            </a:pP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116 (91%) balloons collected &gt; 60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ng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of DNA, which was adequate for NGS analysis</a:t>
            </a:r>
          </a:p>
          <a:p>
            <a:pPr marL="0" lvl="1" indent="0">
              <a:buNone/>
            </a:pP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86 individuals had evaluable diagnoses                     (Exclusions: 23 post ablation, 4 gastric IM, 3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cardia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IM / IM of GEJ / Irregular Z line)</a:t>
            </a:r>
          </a:p>
        </p:txBody>
      </p:sp>
    </p:spTree>
    <p:extLst>
      <p:ext uri="{BB962C8B-B14F-4D97-AF65-F5344CB8AC3E}">
        <p14:creationId xmlns:p14="http://schemas.microsoft.com/office/powerpoint/2010/main" val="1190158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90"/>
                </a:solidFill>
              </a:rPr>
              <a:t>Results -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2201"/>
            <a:ext cx="8686800" cy="5715000"/>
          </a:xfrm>
        </p:spPr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Procedure took mean 3.1 minutes (range, 1 – 14 min).</a:t>
            </a:r>
          </a:p>
          <a:p>
            <a:pPr marL="0" indent="0">
              <a:buNone/>
            </a:pPr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72% of the 128 subjects rated overall tolerance as excellent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93% preferred JASS to EGD and were willing to repeat it again.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Scores of 1 or 2 on a 10-point Likert scale, denoting little to no anxiety, pain, or choking, were reported by 75%, 95%, and 82% of subjects, respectively.  </a:t>
            </a: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Scores for gagging during swallowing were slightly higher, &gt;2, in 47% of subjects. </a:t>
            </a:r>
          </a:p>
        </p:txBody>
      </p:sp>
    </p:spTree>
    <p:extLst>
      <p:ext uri="{BB962C8B-B14F-4D97-AF65-F5344CB8AC3E}">
        <p14:creationId xmlns:p14="http://schemas.microsoft.com/office/powerpoint/2010/main" val="1074255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78" y="0"/>
            <a:ext cx="8001000" cy="914400"/>
          </a:xfrm>
        </p:spPr>
        <p:txBody>
          <a:bodyPr/>
          <a:lstStyle/>
          <a:p>
            <a:r>
              <a:rPr lang="en-US" sz="2800" dirty="0">
                <a:solidFill>
                  <a:srgbClr val="000090"/>
                </a:solidFill>
              </a:rPr>
              <a:t>Performance Equals Endoscopic Brushings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r="14555"/>
          <a:stretch/>
        </p:blipFill>
        <p:spPr>
          <a:xfrm>
            <a:off x="4549839" y="1630593"/>
            <a:ext cx="4097216" cy="429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r="14693"/>
          <a:stretch/>
        </p:blipFill>
        <p:spPr>
          <a:xfrm>
            <a:off x="435044" y="1630593"/>
            <a:ext cx="4149970" cy="42976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01711"/>
              </p:ext>
            </p:extLst>
          </p:nvPr>
        </p:nvGraphicFramePr>
        <p:xfrm>
          <a:off x="2340875" y="3976705"/>
          <a:ext cx="1926755" cy="893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5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N=36 controls,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50 cases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371067"/>
              </p:ext>
            </p:extLst>
          </p:nvPr>
        </p:nvGraphicFramePr>
        <p:xfrm>
          <a:off x="6387681" y="3976705"/>
          <a:ext cx="1926755" cy="893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5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AUC: 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N=36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controls, 50 cases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8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 bwMode="auto">
          <a:xfrm>
            <a:off x="1275570" y="1630592"/>
            <a:ext cx="3010505" cy="5196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 err="1">
                <a:solidFill>
                  <a:srgbClr val="000090"/>
                </a:solidFill>
                <a:latin typeface="Arial"/>
                <a:cs typeface="Arial"/>
              </a:rPr>
              <a:t>mVIM</a:t>
            </a:r>
            <a:endParaRPr lang="en-US" kern="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422609" y="1657003"/>
            <a:ext cx="3010505" cy="5196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90"/>
                </a:solidFill>
                <a:latin typeface="Arial"/>
                <a:cs typeface="Arial"/>
              </a:rPr>
              <a:t>mCCNA1</a:t>
            </a:r>
          </a:p>
        </p:txBody>
      </p:sp>
    </p:spTree>
    <p:extLst>
      <p:ext uri="{BB962C8B-B14F-4D97-AF65-F5344CB8AC3E}">
        <p14:creationId xmlns:p14="http://schemas.microsoft.com/office/powerpoint/2010/main" val="1689956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7665" y="264836"/>
            <a:ext cx="55595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90"/>
                </a:solidFill>
              </a:rPr>
              <a:t>Performance in 86 Subjects</a:t>
            </a:r>
            <a:endParaRPr lang="en-US" sz="32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560900"/>
              </p:ext>
            </p:extLst>
          </p:nvPr>
        </p:nvGraphicFramePr>
        <p:xfrm>
          <a:off x="290253" y="1670776"/>
          <a:ext cx="8665092" cy="3692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5022"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Sample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#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ctr" fontAlgn="b"/>
                      <a:r>
                        <a:rPr lang="en-US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mVIM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(Positive if &gt;1.0%) </a:t>
                      </a:r>
                    </a:p>
                    <a:p>
                      <a:pPr algn="ctr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mCCNA1 (Positive if &gt;1.0%) </a:t>
                      </a:r>
                    </a:p>
                    <a:p>
                      <a:pPr algn="ctr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Either </a:t>
                      </a:r>
                      <a:r>
                        <a:rPr lang="en-US" sz="18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mVIM</a:t>
                      </a:r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Or </a:t>
                      </a:r>
                      <a:r>
                        <a:rPr lang="en-US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mCCNA1 Positive</a:t>
                      </a:r>
                    </a:p>
                    <a:p>
                      <a:pPr algn="ctr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4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Specificity on Controls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/>
                          <a:cs typeface="Arial"/>
                        </a:rPr>
                        <a:t>92%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4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Sensitivity:</a:t>
                      </a:r>
                    </a:p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Non-Dysplastic BE  (&gt;1cm)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/>
                          <a:cs typeface="Arial"/>
                        </a:rPr>
                        <a:t>90%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036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Sensitivity: </a:t>
                      </a:r>
                    </a:p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All Dysplastic BE           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/>
                          <a:cs typeface="Arial"/>
                        </a:rPr>
                        <a:t>82%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44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Sensitivity:</a:t>
                      </a:r>
                    </a:p>
                    <a:p>
                      <a:pPr lvl="1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All Cases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/>
                          <a:cs typeface="Arial"/>
                        </a:rPr>
                        <a:t>88%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27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JASSS encapsulated balloon can sample the distal esophagus with excellent tolerability and acceptability. 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Methylated Vimentin and CCNA1 can be successfully assayed on JASSS samples by NGS bisulfite sequencing. 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BE and EAC detected with high sensitivity and specificity, demonstrating the feasibility of non-endoscopic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unsedated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BE screening. </a:t>
            </a:r>
          </a:p>
          <a:p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73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7" y="3454398"/>
            <a:ext cx="5594947" cy="3403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463" y="1075320"/>
            <a:ext cx="64977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Esophageal Cancer (EAC):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growing cancer in U.S.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5-year survival &lt; 20%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 toll now exceeds ovarian cancer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Seldom detected early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762000"/>
            <a:ext cx="7989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tilliumMaps26L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1521" y="3473920"/>
            <a:ext cx="1305153" cy="43763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Maps26L" pitchFamily="50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61833" y="-74864"/>
            <a:ext cx="48767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The EAC Challenge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577" y="3809975"/>
            <a:ext cx="1841500" cy="176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811" y="3479796"/>
            <a:ext cx="1016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536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Next Steps</a:t>
            </a:r>
          </a:p>
        </p:txBody>
      </p:sp>
      <p:sp>
        <p:nvSpPr>
          <p:cNvPr id="67" name="Content Placeholder 2"/>
          <p:cNvSpPr>
            <a:spLocks noGrp="1"/>
          </p:cNvSpPr>
          <p:nvPr>
            <p:ph idx="1"/>
          </p:nvPr>
        </p:nvSpPr>
        <p:spPr>
          <a:xfrm>
            <a:off x="228600" y="1104899"/>
            <a:ext cx="8686800" cy="5715001"/>
          </a:xfrm>
        </p:spPr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800" b="1" baseline="30000" dirty="0">
                <a:solidFill>
                  <a:srgbClr val="000090"/>
                </a:solidFill>
                <a:latin typeface="Arial"/>
                <a:cs typeface="Arial"/>
              </a:rPr>
              <a:t>nd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Generation JASSS Balloon with Improved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Swallowability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and Increased DNA Collection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Case Control Study to define optimal performance of New Balloon with Marker Panel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Multi-center BE detection study in at risk screening population. 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CLIA Grade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mVIM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and mCCNA1 assays</a:t>
            </a:r>
          </a:p>
          <a:p>
            <a:endParaRPr lang="en-US" sz="1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Biomarker Discovery to Distinguish BE versus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Dysplasias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and Cancers to Allow for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Nonendoscopic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BE Surveillance</a:t>
            </a:r>
          </a:p>
        </p:txBody>
      </p:sp>
    </p:spTree>
    <p:extLst>
      <p:ext uri="{BB962C8B-B14F-4D97-AF65-F5344CB8AC3E}">
        <p14:creationId xmlns:p14="http://schemas.microsoft.com/office/powerpoint/2010/main" val="192443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395" y="1082219"/>
            <a:ext cx="4427913" cy="57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01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C7811-8024-ED48-BF10-65BD4E795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Gen 1 JASSS device had a 17% failure to swallow rate </a:t>
            </a:r>
          </a:p>
          <a:p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Gen 1 had a 9% rate of inadequate DNA (&lt;60 ng) </a:t>
            </a: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398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18D2C-A9BB-8B43-BCD1-9D964575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Gen 2 - improved design of JASSS balloon to improve swallowing and DNA sampling</a:t>
            </a:r>
          </a:p>
          <a:p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Recruited 59 subjects, Only 2 failed to swallow (&lt;4%)</a:t>
            </a: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674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18D2C-A9BB-8B43-BCD1-9D964575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Generation 1 Samples Collected on Frozen Balloons</a:t>
            </a:r>
          </a:p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Ongoing Studies – Testing Effects of Collecting Balloons in Alcohol Based Fixatives</a:t>
            </a: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76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18D2C-A9BB-8B43-BCD1-9D9645753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Next Step – Establishing Cut Point for Assay on Samples Collected in Alcohol Based Fixatives</a:t>
            </a: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273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260168"/>
              </p:ext>
            </p:extLst>
          </p:nvPr>
        </p:nvGraphicFramePr>
        <p:xfrm>
          <a:off x="1282700" y="1569972"/>
          <a:ext cx="6045199" cy="3789428"/>
        </p:xfrm>
        <a:graphic>
          <a:graphicData uri="http://schemas.openxmlformats.org/drawingml/2006/table">
            <a:tbl>
              <a:tblPr/>
              <a:tblGrid>
                <a:gridCol w="326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42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Marker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Methyl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DNAs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/>
                        <a:t>P53</a:t>
                      </a:r>
                      <a:r>
                        <a:rPr lang="en-US" sz="1400" b="1" baseline="0" dirty="0"/>
                        <a:t> +       Methyl DNAs</a:t>
                      </a:r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C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Specificity NDBE (Lesion)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88.9%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Sensitivity LGD (lesion) 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Sensitivity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HGD (lesion)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Sensitivity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All dysplasia (Lesion)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Sensitivity All cancers (lesion)</a:t>
                      </a:r>
                    </a:p>
                  </a:txBody>
                  <a:tcPr marL="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91967392-2CD6-F542-8D3D-0E75C15F8AF9}"/>
              </a:ext>
            </a:extLst>
          </p:cNvPr>
          <p:cNvSpPr txBox="1">
            <a:spLocks/>
          </p:cNvSpPr>
          <p:nvPr/>
        </p:nvSpPr>
        <p:spPr bwMode="auto">
          <a:xfrm>
            <a:off x="970745" y="222164"/>
            <a:ext cx="7606585" cy="67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BE Progression Biomarkers-Brushings</a:t>
            </a:r>
          </a:p>
        </p:txBody>
      </p:sp>
    </p:spTree>
    <p:extLst>
      <p:ext uri="{BB962C8B-B14F-4D97-AF65-F5344CB8AC3E}">
        <p14:creationId xmlns:p14="http://schemas.microsoft.com/office/powerpoint/2010/main" val="3804663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56" y="0"/>
            <a:ext cx="6231467" cy="9144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905500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State of Biomarker Research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	Pre-EDRN: No BE Biomarker Assay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	With EDRN: National Clinical Trial of BE Biomarker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Novelty</a:t>
            </a:r>
          </a:p>
          <a:p>
            <a:pPr marL="228600" lvl="1" indent="0"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BE Biomarkers: Methylated DNA, </a:t>
            </a:r>
            <a:r>
              <a:rPr lang="en-US" sz="2400" b="1" dirty="0" err="1">
                <a:solidFill>
                  <a:srgbClr val="000090"/>
                </a:solidFill>
                <a:latin typeface="Arial"/>
                <a:cs typeface="Arial"/>
              </a:rPr>
              <a:t>mVim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, CCNA1, </a:t>
            </a:r>
          </a:p>
          <a:p>
            <a:pPr marL="228600" lvl="1" indent="0">
              <a:buNone/>
            </a:pP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	Balloon Device for Non-Endoscopic Sampling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Biomarker Discovery, </a:t>
            </a:r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Prevalidation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, and Validation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b="1" dirty="0" err="1">
                <a:solidFill>
                  <a:srgbClr val="000090"/>
                </a:solidFill>
                <a:latin typeface="Arial"/>
                <a:cs typeface="Arial"/>
              </a:rPr>
              <a:t>mVim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, mCCNA1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Team Science</a:t>
            </a:r>
          </a:p>
          <a:p>
            <a:pPr marL="685800" lvl="3" indent="0">
              <a:buNone/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BE Biomarker Discovery, </a:t>
            </a:r>
            <a:r>
              <a:rPr lang="en-US" sz="2400" b="1" dirty="0" err="1">
                <a:solidFill>
                  <a:srgbClr val="000090"/>
                </a:solidFill>
                <a:latin typeface="Arial"/>
                <a:cs typeface="Arial"/>
              </a:rPr>
              <a:t>Prevalidation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, Validation Collaborative with EDRN, </a:t>
            </a:r>
            <a:r>
              <a:rPr lang="en-US" sz="2400" b="1" dirty="0" err="1">
                <a:solidFill>
                  <a:srgbClr val="000090"/>
                </a:solidFill>
                <a:latin typeface="Arial"/>
                <a:cs typeface="Arial"/>
              </a:rPr>
              <a:t>BETRNet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, GI SPOREs Program</a:t>
            </a:r>
          </a:p>
          <a:p>
            <a:pPr marL="685800" lvl="3" indent="0">
              <a:buNone/>
            </a:pP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	CRC Biomarker Studies Collaborative with Schoen, Vogelstein, and GLNE (Brenner and Colleagues)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620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762000"/>
            <a:ext cx="7989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tilliumMaps26L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1" y="3477045"/>
            <a:ext cx="4918489" cy="30853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506" y="1483350"/>
            <a:ext cx="835742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known precursor to EAC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Occurs in distal esophagus in patients with GERD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883" y="1031461"/>
            <a:ext cx="3953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Barrett’s esophagus (BE)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61833" y="-74864"/>
            <a:ext cx="48767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The EAC Opportunity</a:t>
            </a:r>
          </a:p>
        </p:txBody>
      </p:sp>
    </p:spTree>
    <p:extLst>
      <p:ext uri="{BB962C8B-B14F-4D97-AF65-F5344CB8AC3E}">
        <p14:creationId xmlns:p14="http://schemas.microsoft.com/office/powerpoint/2010/main" val="23932610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304800" y="762000"/>
            <a:ext cx="7989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tilliumMaps26L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1" y="3477045"/>
            <a:ext cx="4918489" cy="30853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506" y="1483350"/>
            <a:ext cx="83574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known precursor to EAC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Occurs in distal esophagus in patients with GERD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of BE and ablation of dysplastic BE can prevent cancer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883" y="1031461"/>
            <a:ext cx="3953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Barrett’s esophagus (BE)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61833" y="-74864"/>
            <a:ext cx="48767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latin typeface="Century Gothic" pitchFamily="34" charset="0"/>
                <a:ea typeface="ＭＳ Ｐゴシック" pitchFamily="1" charset="-128"/>
                <a:cs typeface="Century Gothic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23A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dirty="0">
                <a:solidFill>
                  <a:srgbClr val="000090"/>
                </a:solidFill>
                <a:latin typeface="Century Gothic"/>
                <a:cs typeface="Century Gothic"/>
              </a:rPr>
              <a:t>The EAC Opportunity</a:t>
            </a:r>
          </a:p>
        </p:txBody>
      </p:sp>
    </p:spTree>
    <p:extLst>
      <p:ext uri="{BB962C8B-B14F-4D97-AF65-F5344CB8AC3E}">
        <p14:creationId xmlns:p14="http://schemas.microsoft.com/office/powerpoint/2010/main" val="36130035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98" y="693218"/>
            <a:ext cx="1698836" cy="114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6531" y="-32806"/>
            <a:ext cx="8669866" cy="10985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b="1" dirty="0">
                <a:solidFill>
                  <a:srgbClr val="000090"/>
                </a:solidFill>
                <a:latin typeface="Century Gothic"/>
                <a:cs typeface="Century Gothic"/>
              </a:rPr>
              <a:t>    Challenges to BE Screening by EGD</a:t>
            </a:r>
          </a:p>
        </p:txBody>
      </p:sp>
    </p:spTree>
    <p:extLst>
      <p:ext uri="{BB962C8B-B14F-4D97-AF65-F5344CB8AC3E}">
        <p14:creationId xmlns:p14="http://schemas.microsoft.com/office/powerpoint/2010/main" val="77725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98" y="693218"/>
            <a:ext cx="1698836" cy="114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6531" y="-32806"/>
            <a:ext cx="8669866" cy="10985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b="1" dirty="0">
                <a:solidFill>
                  <a:srgbClr val="000090"/>
                </a:solidFill>
                <a:latin typeface="Century Gothic"/>
                <a:cs typeface="Century Gothic"/>
              </a:rPr>
              <a:t>    Challenges to BE Screening by EGD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60" y="1762700"/>
            <a:ext cx="9040441" cy="501063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EGD is costly, requires sedation, day off work.</a:t>
            </a: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EGD Screening only recommended by AGA, and only in those with chronic GERD + additional risk factors.</a:t>
            </a: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EGD screening, even in GERD, not generally accepted by primary care physicians or patients.</a:t>
            </a: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Effectiveness Limited – 40% of EAC pts have no GERD symptoms. </a:t>
            </a: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Challenge: Antecedent BE recognized beforehand in &lt;10% of EAC cases.</a:t>
            </a:r>
          </a:p>
        </p:txBody>
      </p:sp>
    </p:spTree>
    <p:extLst>
      <p:ext uri="{BB962C8B-B14F-4D97-AF65-F5344CB8AC3E}">
        <p14:creationId xmlns:p14="http://schemas.microsoft.com/office/powerpoint/2010/main" val="17348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2665" y="85725"/>
            <a:ext cx="8669866" cy="10985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en-US" altLang="en-US" sz="3600" b="1" dirty="0">
                <a:solidFill>
                  <a:srgbClr val="000090"/>
                </a:solidFill>
                <a:latin typeface="Century Gothic"/>
                <a:cs typeface="Century Gothic"/>
              </a:rPr>
              <a:t>    The Need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61" y="1271643"/>
            <a:ext cx="8794750" cy="50106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altLang="en-US" sz="900" b="1" dirty="0">
              <a:solidFill>
                <a:srgbClr val="000090"/>
              </a:solidFill>
            </a:endParaRPr>
          </a:p>
          <a:p>
            <a:pPr marL="800100" lvl="1" indent="-46196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90"/>
                </a:solidFill>
              </a:rPr>
              <a:t>Needed: Non-EGD Biomarker Driven approaches that can detect BE more easily and at less expense than EGD. </a:t>
            </a:r>
          </a:p>
        </p:txBody>
      </p:sp>
    </p:spTree>
    <p:extLst>
      <p:ext uri="{BB962C8B-B14F-4D97-AF65-F5344CB8AC3E}">
        <p14:creationId xmlns:p14="http://schemas.microsoft.com/office/powerpoint/2010/main" val="3673922674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Custom 1">
      <a:dk1>
        <a:srgbClr val="002F5D"/>
      </a:dk1>
      <a:lt1>
        <a:srgbClr val="FFFFFF"/>
      </a:lt1>
      <a:dk2>
        <a:srgbClr val="808080"/>
      </a:dk2>
      <a:lt2>
        <a:srgbClr val="EEF0F2"/>
      </a:lt2>
      <a:accent1>
        <a:srgbClr val="99CC00"/>
      </a:accent1>
      <a:accent2>
        <a:srgbClr val="002F5D"/>
      </a:accent2>
      <a:accent3>
        <a:srgbClr val="808080"/>
      </a:accent3>
      <a:accent4>
        <a:srgbClr val="0063C5"/>
      </a:accent4>
      <a:accent5>
        <a:srgbClr val="800000"/>
      </a:accent5>
      <a:accent6>
        <a:srgbClr val="FFFFFF"/>
      </a:accent6>
      <a:hlink>
        <a:srgbClr val="002F5D"/>
      </a:hlink>
      <a:folHlink>
        <a:srgbClr val="99CC00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25740</TotalTime>
  <Words>2211</Words>
  <Application>Microsoft Office PowerPoint</Application>
  <PresentationFormat>On-screen Show (4:3)</PresentationFormat>
  <Paragraphs>503</Paragraphs>
  <Slides>47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ＭＳ Ｐゴシック</vt:lpstr>
      <vt:lpstr>ＭＳ Ｐゴシック</vt:lpstr>
      <vt:lpstr>Arial</vt:lpstr>
      <vt:lpstr>Calibri</vt:lpstr>
      <vt:lpstr>Cambria</vt:lpstr>
      <vt:lpstr>Century Gothic</vt:lpstr>
      <vt:lpstr>FuturTBoo</vt:lpstr>
      <vt:lpstr>Palatino Linotype</vt:lpstr>
      <vt:lpstr>Times</vt:lpstr>
      <vt:lpstr>TitilliumMaps26L</vt:lpstr>
      <vt:lpstr>TitilliumMaps26L 500 wt</vt:lpstr>
      <vt:lpstr>Wingdings</vt:lpstr>
      <vt:lpstr>2_Custom Design</vt:lpstr>
      <vt:lpstr>PowerPoint Presentation</vt:lpstr>
      <vt:lpstr>COI DISCLOSURE</vt:lpstr>
      <vt:lpstr>The Team</vt:lpstr>
      <vt:lpstr>PowerPoint Presentation</vt:lpstr>
      <vt:lpstr>PowerPoint Presentation</vt:lpstr>
      <vt:lpstr>PowerPoint Presentation</vt:lpstr>
      <vt:lpstr>    Challenges to BE Screening by EGD</vt:lpstr>
      <vt:lpstr>    Challenges to BE Screening by EGD</vt:lpstr>
      <vt:lpstr>    The Need</vt:lpstr>
      <vt:lpstr>    Biomarker Approach</vt:lpstr>
      <vt:lpstr>PowerPoint Presentation</vt:lpstr>
      <vt:lpstr>Vimentin Gene Methylation (mVim) is a                      Colon Cancer Biomarker</vt:lpstr>
      <vt:lpstr>Vimentin Gene Methylation (mVim) is a                      Colon Cancer Biomarker</vt:lpstr>
      <vt:lpstr>Cancer Epidemiology, Biomarkers &amp;     Prevention, April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The Power of Pairs</vt:lpstr>
      <vt:lpstr>JASSS Balloon</vt:lpstr>
      <vt:lpstr>JASSS Balloon</vt:lpstr>
      <vt:lpstr>PowerPoint Presentation</vt:lpstr>
      <vt:lpstr>JASSS Balloon Advantages</vt:lpstr>
      <vt:lpstr>Study Design</vt:lpstr>
      <vt:lpstr>Results</vt:lpstr>
      <vt:lpstr>Results - Tolerance</vt:lpstr>
      <vt:lpstr>Performance Equals Endoscopic Brushings</vt:lpstr>
      <vt:lpstr>PowerPoint Presentation</vt:lpstr>
      <vt:lpstr>CONCLUSIONS</vt:lpstr>
      <vt:lpstr>Next Steps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Malnik, Royceann</cp:lastModifiedBy>
  <cp:revision>670</cp:revision>
  <cp:lastPrinted>2014-03-31T16:00:58Z</cp:lastPrinted>
  <dcterms:created xsi:type="dcterms:W3CDTF">2014-03-30T01:35:32Z</dcterms:created>
  <dcterms:modified xsi:type="dcterms:W3CDTF">2018-09-10T21:40:18Z</dcterms:modified>
</cp:coreProperties>
</file>