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7" r:id="rId2"/>
    <p:sldMasterId id="2147483689" r:id="rId3"/>
    <p:sldMasterId id="2147483715" r:id="rId4"/>
    <p:sldMasterId id="2147483733" r:id="rId5"/>
    <p:sldMasterId id="2147483745" r:id="rId6"/>
    <p:sldMasterId id="2147483761" r:id="rId7"/>
    <p:sldMasterId id="2147483779" r:id="rId8"/>
    <p:sldMasterId id="2147483789" r:id="rId9"/>
  </p:sldMasterIdLst>
  <p:notesMasterIdLst>
    <p:notesMasterId r:id="rId37"/>
  </p:notesMasterIdLst>
  <p:handoutMasterIdLst>
    <p:handoutMasterId r:id="rId38"/>
  </p:handoutMasterIdLst>
  <p:sldIdLst>
    <p:sldId id="353" r:id="rId10"/>
    <p:sldId id="329" r:id="rId11"/>
    <p:sldId id="268" r:id="rId12"/>
    <p:sldId id="323" r:id="rId13"/>
    <p:sldId id="341" r:id="rId14"/>
    <p:sldId id="256" r:id="rId15"/>
    <p:sldId id="443" r:id="rId16"/>
    <p:sldId id="362" r:id="rId17"/>
    <p:sldId id="444" r:id="rId18"/>
    <p:sldId id="445" r:id="rId19"/>
    <p:sldId id="330" r:id="rId20"/>
    <p:sldId id="358" r:id="rId21"/>
    <p:sldId id="440" r:id="rId22"/>
    <p:sldId id="442" r:id="rId23"/>
    <p:sldId id="261" r:id="rId24"/>
    <p:sldId id="276" r:id="rId25"/>
    <p:sldId id="278" r:id="rId26"/>
    <p:sldId id="519" r:id="rId27"/>
    <p:sldId id="459" r:id="rId28"/>
    <p:sldId id="257" r:id="rId29"/>
    <p:sldId id="259" r:id="rId30"/>
    <p:sldId id="351" r:id="rId31"/>
    <p:sldId id="262" r:id="rId32"/>
    <p:sldId id="263" r:id="rId33"/>
    <p:sldId id="347" r:id="rId34"/>
    <p:sldId id="334" r:id="rId35"/>
    <p:sldId id="34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E75"/>
    <a:srgbClr val="0A3067"/>
    <a:srgbClr val="E9F9A1"/>
    <a:srgbClr val="246AA9"/>
    <a:srgbClr val="7FCDBB"/>
    <a:srgbClr val="EE4000"/>
    <a:srgbClr val="00868B"/>
    <a:srgbClr val="FF00FF"/>
    <a:srgbClr val="8000FF"/>
    <a:srgbClr val="FF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0"/>
    <p:restoredTop sz="94597"/>
  </p:normalViewPr>
  <p:slideViewPr>
    <p:cSldViewPr snapToGrid="0" snapToObjects="1">
      <p:cViewPr varScale="1">
        <p:scale>
          <a:sx n="81" d="100"/>
          <a:sy n="81" d="100"/>
        </p:scale>
        <p:origin x="1056"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7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64E3C9-8E07-184E-A87F-C810FAE27031}" type="datetimeFigureOut">
              <a:rPr lang="en-US" smtClean="0"/>
              <a:t>9/6/18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4C4D24-0E16-3145-B4C8-55CB7B806EF6}" type="slidenum">
              <a:rPr lang="en-US" smtClean="0"/>
              <a:t>‹#›</a:t>
            </a:fld>
            <a:endParaRPr lang="en-US" dirty="0"/>
          </a:p>
        </p:txBody>
      </p:sp>
    </p:spTree>
    <p:extLst>
      <p:ext uri="{BB962C8B-B14F-4D97-AF65-F5344CB8AC3E}">
        <p14:creationId xmlns:p14="http://schemas.microsoft.com/office/powerpoint/2010/main" val="18188902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1E4B6B-84CC-7849-B5CB-1F671637F205}" type="datetimeFigureOut">
              <a:rPr lang="en-US" smtClean="0"/>
              <a:t>9/6/18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191A82-6F3B-6845-BBFE-B543DB4D241C}" type="slidenum">
              <a:rPr lang="en-US" smtClean="0"/>
              <a:t>‹#›</a:t>
            </a:fld>
            <a:endParaRPr lang="en-US" dirty="0"/>
          </a:p>
        </p:txBody>
      </p:sp>
    </p:spTree>
    <p:extLst>
      <p:ext uri="{BB962C8B-B14F-4D97-AF65-F5344CB8AC3E}">
        <p14:creationId xmlns:p14="http://schemas.microsoft.com/office/powerpoint/2010/main" val="28734021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2"/>
          <p:cNvSpPr>
            <a:spLocks noGrp="1" noRot="1" noChangeAspect="1" noChangeArrowheads="1" noTextEdit="1"/>
          </p:cNvSpPr>
          <p:nvPr>
            <p:ph type="sldImg"/>
          </p:nvPr>
        </p:nvSpPr>
        <p:spPr bwMode="auto">
          <a:xfrm>
            <a:off x="1146175" y="687388"/>
            <a:ext cx="4565650" cy="3425825"/>
          </a:xfrm>
          <a:prstGeom prst="rect">
            <a:avLst/>
          </a:prstGeom>
          <a:noFill/>
          <a:ln w="12700">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sp>
      <p:sp>
        <p:nvSpPr>
          <p:cNvPr id="1280003" name="Rectangle 3"/>
          <p:cNvSpPr>
            <a:spLocks noGrp="1" noChangeArrowheads="1"/>
          </p:cNvSpPr>
          <p:nvPr>
            <p:ph type="body" idx="1"/>
          </p:nvPr>
        </p:nvSpPr>
        <p:spPr bwMode="auto">
          <a:xfrm>
            <a:off x="914921" y="4342893"/>
            <a:ext cx="5028161" cy="411456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128" tIns="45285" rIns="92128" bIns="45285"/>
          <a:lstStyle/>
          <a:p>
            <a:pPr>
              <a:spcBef>
                <a:spcPct val="0"/>
              </a:spcBef>
            </a:pPr>
            <a:endParaRPr lang="en-US" sz="2400">
              <a:latin typeface="Times New Roman" charset="0"/>
            </a:endParaRPr>
          </a:p>
        </p:txBody>
      </p:sp>
    </p:spTree>
    <p:extLst>
      <p:ext uri="{BB962C8B-B14F-4D97-AF65-F5344CB8AC3E}">
        <p14:creationId xmlns:p14="http://schemas.microsoft.com/office/powerpoint/2010/main" val="1802181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PCA3 has limited use as a stand-alone marker</a:t>
            </a:r>
          </a:p>
          <a:p>
            <a:r>
              <a:rPr lang="en-US" dirty="0"/>
              <a:t>We began our studies by</a:t>
            </a:r>
            <a:r>
              <a:rPr lang="en-US" baseline="0" dirty="0"/>
              <a:t> optimizing the conditions required for RNA isolation from urine</a:t>
            </a:r>
            <a:endParaRPr lang="en-US" dirty="0"/>
          </a:p>
        </p:txBody>
      </p:sp>
      <p:sp>
        <p:nvSpPr>
          <p:cNvPr id="4" name="Slide Number Placeholder 3"/>
          <p:cNvSpPr>
            <a:spLocks noGrp="1"/>
          </p:cNvSpPr>
          <p:nvPr>
            <p:ph type="sldNum" sz="quarter" idx="10"/>
          </p:nvPr>
        </p:nvSpPr>
        <p:spPr/>
        <p:txBody>
          <a:bodyPr/>
          <a:lstStyle/>
          <a:p>
            <a:fld id="{D4FD6C54-BC55-214C-B976-C2A369296083}"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405040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PCA3 has limited use as a stand-alone marker</a:t>
            </a:r>
          </a:p>
          <a:p>
            <a:r>
              <a:rPr lang="en-US" dirty="0"/>
              <a:t>We began our studies by</a:t>
            </a:r>
            <a:r>
              <a:rPr lang="en-US" baseline="0" dirty="0"/>
              <a:t> optimizing the conditions required for RNA isolation from urine</a:t>
            </a:r>
            <a:endParaRPr lang="en-US" dirty="0"/>
          </a:p>
        </p:txBody>
      </p:sp>
      <p:sp>
        <p:nvSpPr>
          <p:cNvPr id="4" name="Slide Number Placeholder 3"/>
          <p:cNvSpPr>
            <a:spLocks noGrp="1"/>
          </p:cNvSpPr>
          <p:nvPr>
            <p:ph type="sldNum" sz="quarter" idx="10"/>
          </p:nvPr>
        </p:nvSpPr>
        <p:spPr/>
        <p:txBody>
          <a:bodyPr/>
          <a:lstStyle/>
          <a:p>
            <a:fld id="{D4FD6C54-BC55-214C-B976-C2A369296083}" type="slidenum">
              <a:rPr lang="en-US" smtClean="0"/>
              <a:t>5</a:t>
            </a:fld>
            <a:endParaRPr lang="en-US"/>
          </a:p>
        </p:txBody>
      </p:sp>
    </p:spTree>
    <p:extLst>
      <p:ext uri="{BB962C8B-B14F-4D97-AF65-F5344CB8AC3E}">
        <p14:creationId xmlns:p14="http://schemas.microsoft.com/office/powerpoint/2010/main" val="2213031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 UCSD patients.</a:t>
            </a:r>
            <a:r>
              <a:rPr lang="en-US" baseline="0" dirty="0"/>
              <a:t>  Tumor and normal prostate ROIs were drawn on the T2 based on the whole mount path.  ROIs were copied to RSI maps, Ktrans maps and ADC maps.  ROC performance was derived.  RSI was acquired with B values of 1000, 375 and 125 with 15, 6 and 6 directions respectively.  ADC maps were acquired from conventional DWI (B0 and B1000) without spatial distortion correction.</a:t>
            </a:r>
          </a:p>
          <a:p>
            <a:endParaRPr lang="en-US" dirty="0">
              <a:latin typeface="Arial" charset="0"/>
            </a:endParaRPr>
          </a:p>
          <a:p>
            <a:r>
              <a:rPr lang="en-US" dirty="0">
                <a:latin typeface="Arial" charset="0"/>
              </a:rPr>
              <a:t>Example tumor (red) and normal PZ (blue) ROI assignment to the patient’s T2 image </a:t>
            </a:r>
            <a:r>
              <a:rPr lang="en-US" i="1" dirty="0">
                <a:latin typeface="Arial" charset="0"/>
              </a:rPr>
              <a:t>(A)</a:t>
            </a:r>
            <a:r>
              <a:rPr lang="en-US" dirty="0">
                <a:latin typeface="Arial" charset="0"/>
              </a:rPr>
              <a:t>, subsequently reregistered to the </a:t>
            </a:r>
            <a:r>
              <a:rPr lang="en-US" i="1" dirty="0">
                <a:latin typeface="Arial" charset="0"/>
              </a:rPr>
              <a:t>K</a:t>
            </a:r>
            <a:r>
              <a:rPr lang="en-US" i="1" baseline="30000" dirty="0">
                <a:latin typeface="Arial" charset="0"/>
              </a:rPr>
              <a:t>tran</a:t>
            </a:r>
            <a:r>
              <a:rPr lang="en-US" dirty="0">
                <a:latin typeface="Arial" charset="0"/>
              </a:rPr>
              <a:t> map overlaid on T2 </a:t>
            </a:r>
            <a:r>
              <a:rPr lang="en-US" i="1" dirty="0">
                <a:latin typeface="Arial" charset="0"/>
              </a:rPr>
              <a:t>(B)</a:t>
            </a:r>
            <a:r>
              <a:rPr lang="en-US" dirty="0">
                <a:latin typeface="Arial" charset="0"/>
              </a:rPr>
              <a:t>, conventional ADC map </a:t>
            </a:r>
            <a:r>
              <a:rPr lang="en-US" i="1" dirty="0">
                <a:latin typeface="Arial" charset="0"/>
              </a:rPr>
              <a:t>(C)</a:t>
            </a:r>
            <a:r>
              <a:rPr lang="en-US" dirty="0">
                <a:latin typeface="Arial" charset="0"/>
              </a:rPr>
              <a:t>, and RSI-CM overlaid on T2 </a:t>
            </a:r>
            <a:r>
              <a:rPr lang="en-US" i="1" dirty="0">
                <a:latin typeface="Arial" charset="0"/>
              </a:rPr>
              <a:t>(D)</a:t>
            </a:r>
            <a:r>
              <a:rPr lang="en-US" dirty="0">
                <a:latin typeface="Arial" charset="0"/>
              </a:rPr>
              <a:t>. ROI definitions were made on T2 images by an experienced radiologist based on the whole mount H&amp;E section </a:t>
            </a:r>
            <a:r>
              <a:rPr lang="en-US" i="1" dirty="0">
                <a:latin typeface="Arial" charset="0"/>
              </a:rPr>
              <a:t>(E)</a:t>
            </a:r>
            <a:r>
              <a:rPr lang="en-US" dirty="0">
                <a:latin typeface="Arial" charset="0"/>
              </a:rPr>
              <a:t> tumor outlines provided by genitourinary pathology.</a:t>
            </a:r>
            <a:r>
              <a:rPr lang="en-US" dirty="0">
                <a:effectLst/>
              </a:rPr>
              <a:t> </a:t>
            </a:r>
          </a:p>
          <a:p>
            <a:endParaRPr lang="en-US" dirty="0">
              <a:effectLst/>
            </a:endParaRPr>
          </a:p>
          <a:p>
            <a:r>
              <a:rPr lang="en-US" dirty="0">
                <a:effectLst/>
              </a:rPr>
              <a:t>UCSD</a:t>
            </a:r>
            <a:r>
              <a:rPr lang="en-US" baseline="0" dirty="0">
                <a:effectLst/>
              </a:rPr>
              <a:t> case.  No </a:t>
            </a:r>
            <a:r>
              <a:rPr lang="en-US" baseline="0" dirty="0" err="1">
                <a:effectLst/>
              </a:rPr>
              <a:t>endorectal</a:t>
            </a:r>
            <a:r>
              <a:rPr lang="en-US" baseline="0" dirty="0">
                <a:effectLst/>
              </a:rPr>
              <a:t> coil.</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04719-C896-8847-B977-3E36AEAB7D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735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000" dirty="0"/>
          </a:p>
        </p:txBody>
      </p:sp>
      <p:sp>
        <p:nvSpPr>
          <p:cNvPr id="4" name="Slide Number Placeholder 3"/>
          <p:cNvSpPr>
            <a:spLocks noGrp="1"/>
          </p:cNvSpPr>
          <p:nvPr>
            <p:ph type="sldNum" sz="quarter" idx="10"/>
          </p:nvPr>
        </p:nvSpPr>
        <p:spPr/>
        <p:txBody>
          <a:bodyPr/>
          <a:lstStyle/>
          <a:p>
            <a:fld id="{7A0CBDD8-CE48-437E-B067-91B0113F3EB2}" type="slidenum">
              <a:rPr lang="en-US" smtClean="0"/>
              <a:t>12</a:t>
            </a:fld>
            <a:endParaRPr lang="en-US" dirty="0"/>
          </a:p>
        </p:txBody>
      </p:sp>
    </p:spTree>
    <p:extLst>
      <p:ext uri="{BB962C8B-B14F-4D97-AF65-F5344CB8AC3E}">
        <p14:creationId xmlns:p14="http://schemas.microsoft.com/office/powerpoint/2010/main" val="87610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20180905</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33B3A-C6B6-4061-8A45-283A9DA90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938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1C99B6-07BF-4095-B388-F8F73EAC6F2D}" type="slidenum">
              <a:rPr lang="en-US" smtClean="0"/>
              <a:t>23</a:t>
            </a:fld>
            <a:endParaRPr lang="en-US"/>
          </a:p>
        </p:txBody>
      </p:sp>
    </p:spTree>
    <p:extLst>
      <p:ext uri="{BB962C8B-B14F-4D97-AF65-F5344CB8AC3E}">
        <p14:creationId xmlns:p14="http://schemas.microsoft.com/office/powerpoint/2010/main" val="3230621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2"/>
          <p:cNvSpPr>
            <a:spLocks noGrp="1" noRot="1" noChangeAspect="1" noChangeArrowheads="1" noTextEdit="1"/>
          </p:cNvSpPr>
          <p:nvPr>
            <p:ph type="sldImg"/>
          </p:nvPr>
        </p:nvSpPr>
        <p:spPr bwMode="auto">
          <a:xfrm>
            <a:off x="1146175" y="687388"/>
            <a:ext cx="4565650" cy="3425825"/>
          </a:xfrm>
          <a:prstGeom prst="rect">
            <a:avLst/>
          </a:prstGeom>
          <a:noFill/>
          <a:ln w="12700">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sp>
      <p:sp>
        <p:nvSpPr>
          <p:cNvPr id="1280003" name="Rectangle 3"/>
          <p:cNvSpPr>
            <a:spLocks noGrp="1" noChangeArrowheads="1"/>
          </p:cNvSpPr>
          <p:nvPr>
            <p:ph type="body" idx="1"/>
          </p:nvPr>
        </p:nvSpPr>
        <p:spPr bwMode="auto">
          <a:xfrm>
            <a:off x="914921" y="4342893"/>
            <a:ext cx="5028161" cy="4114565"/>
          </a:xfrm>
          <a:prstGeom prst="rect">
            <a:avLst/>
          </a:prstGeo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2128" tIns="45285" rIns="92128" bIns="45285"/>
          <a:lstStyle/>
          <a:p>
            <a:pPr>
              <a:spcBef>
                <a:spcPct val="0"/>
              </a:spcBef>
            </a:pPr>
            <a:endParaRPr lang="en-US" sz="2400">
              <a:latin typeface="Times New Roman" charset="0"/>
            </a:endParaRPr>
          </a:p>
        </p:txBody>
      </p:sp>
    </p:spTree>
    <p:extLst>
      <p:ext uri="{BB962C8B-B14F-4D97-AF65-F5344CB8AC3E}">
        <p14:creationId xmlns:p14="http://schemas.microsoft.com/office/powerpoint/2010/main" val="3800824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2058AA4-206E-6042-BA28-478150D528AA}" type="datetime1">
              <a:rPr lang="en-US" smtClean="0"/>
              <a:t>9/6/18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93360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2EBB1-8D54-6B47-BBE1-7D31F7759FA1}" type="datetime1">
              <a:rPr lang="en-US" smtClean="0"/>
              <a:t>9/6/18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24809402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2488" y="2599346"/>
            <a:ext cx="6858002" cy="3365519"/>
          </a:xfrm>
        </p:spPr>
        <p:txBody>
          <a:bodyPr>
            <a:normAutofit/>
          </a:bodyPr>
          <a:lstStyle>
            <a:lvl1pPr marL="216694" indent="-216694">
              <a:lnSpc>
                <a:spcPct val="150000"/>
              </a:lnSpc>
              <a:buFont typeface="Arial" panose="020B0604020202020204" pitchFamily="34" charset="0"/>
              <a:buChar char="•"/>
              <a:defRPr sz="1350">
                <a:solidFill>
                  <a:schemeClr val="tx1"/>
                </a:solidFill>
              </a:defRPr>
            </a:lvl1pPr>
            <a:lvl2pPr marL="517922" indent="-175022">
              <a:buFont typeface="Arial" panose="020B0604020202020204" pitchFamily="34" charset="0"/>
              <a:buChar char="•"/>
              <a:defRPr sz="1350">
                <a:solidFill>
                  <a:schemeClr val="tx1"/>
                </a:solidFill>
              </a:defRPr>
            </a:lvl2pPr>
            <a:lvl3pPr marL="942975" indent="-257175">
              <a:buFont typeface="Arial" panose="020B0604020202020204" pitchFamily="34" charset="0"/>
              <a:buChar char="•"/>
              <a:defRPr sz="1500"/>
            </a:lvl3pPr>
            <a:lvl4pPr marL="1243013" indent="-214313">
              <a:buFont typeface="Arial" panose="020B0604020202020204" pitchFamily="34" charset="0"/>
              <a:buChar char="•"/>
              <a:defRPr sz="1350"/>
            </a:lvl4pPr>
            <a:lvl5pPr marL="1585913" indent="-214313">
              <a:buFont typeface="Arial" panose="020B0604020202020204" pitchFamily="34" charset="0"/>
              <a:buChar char="•"/>
              <a:defRPr sz="13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p:txBody>
      </p:sp>
      <p:sp>
        <p:nvSpPr>
          <p:cNvPr id="8" name="Text Placeholder 10"/>
          <p:cNvSpPr>
            <a:spLocks noGrp="1"/>
          </p:cNvSpPr>
          <p:nvPr>
            <p:ph type="body" sz="quarter" idx="11"/>
          </p:nvPr>
        </p:nvSpPr>
        <p:spPr>
          <a:xfrm>
            <a:off x="1082489" y="1827516"/>
            <a:ext cx="6858000" cy="696913"/>
          </a:xfrm>
        </p:spPr>
        <p:txBody>
          <a:bodyPr>
            <a:normAutofit/>
          </a:bodyPr>
          <a:lstStyle>
            <a:lvl1pPr algn="l">
              <a:defRPr lang="en-US" sz="1350" b="0" baseline="0" dirty="0">
                <a:solidFill>
                  <a:schemeClr val="tx1"/>
                </a:solidFill>
              </a:defRPr>
            </a:lvl1pPr>
          </a:lstStyle>
          <a:p>
            <a:pPr lvl="0"/>
            <a:r>
              <a:rPr lang="en-US"/>
              <a:t>Click to edit Master text styles</a:t>
            </a:r>
          </a:p>
        </p:txBody>
      </p:sp>
      <p:sp>
        <p:nvSpPr>
          <p:cNvPr id="10" name="Title 9"/>
          <p:cNvSpPr>
            <a:spLocks noGrp="1"/>
          </p:cNvSpPr>
          <p:nvPr>
            <p:ph type="title"/>
          </p:nvPr>
        </p:nvSpPr>
        <p:spPr>
          <a:xfrm>
            <a:off x="1082488" y="352118"/>
            <a:ext cx="6858001" cy="1325563"/>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889192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raphic Layout">
    <p:spTree>
      <p:nvGrpSpPr>
        <p:cNvPr id="1" name=""/>
        <p:cNvGrpSpPr/>
        <p:nvPr/>
      </p:nvGrpSpPr>
      <p:grpSpPr>
        <a:xfrm>
          <a:off x="0" y="0"/>
          <a:ext cx="0" cy="0"/>
          <a:chOff x="0" y="0"/>
          <a:chExt cx="0" cy="0"/>
        </a:xfrm>
      </p:grpSpPr>
      <p:sp>
        <p:nvSpPr>
          <p:cNvPr id="4" name="Content Placeholder 8"/>
          <p:cNvSpPr>
            <a:spLocks noGrp="1"/>
          </p:cNvSpPr>
          <p:nvPr>
            <p:ph sz="quarter" idx="44"/>
          </p:nvPr>
        </p:nvSpPr>
        <p:spPr>
          <a:xfrm>
            <a:off x="898879" y="3833311"/>
            <a:ext cx="2214563" cy="1813510"/>
          </a:xfrm>
        </p:spPr>
        <p:txBody>
          <a:bodyPr>
            <a:normAutofit/>
          </a:bodyPr>
          <a:lstStyle>
            <a:lvl2pPr marL="0" algn="ctr">
              <a:defRPr sz="1050" baseline="0">
                <a:solidFill>
                  <a:schemeClr val="bg2">
                    <a:lumMod val="90000"/>
                    <a:lumOff val="10000"/>
                  </a:schemeClr>
                </a:solidFill>
              </a:defRPr>
            </a:lvl2pPr>
          </a:lstStyle>
          <a:p>
            <a:pPr lvl="0"/>
            <a:r>
              <a:rPr lang="en-US"/>
              <a:t>Click to edit Master text styles</a:t>
            </a:r>
          </a:p>
        </p:txBody>
      </p:sp>
      <p:sp>
        <p:nvSpPr>
          <p:cNvPr id="5" name="Title 1"/>
          <p:cNvSpPr>
            <a:spLocks noGrp="1"/>
          </p:cNvSpPr>
          <p:nvPr>
            <p:ph type="title"/>
          </p:nvPr>
        </p:nvSpPr>
        <p:spPr>
          <a:xfrm>
            <a:off x="554831" y="685515"/>
            <a:ext cx="7886700" cy="824965"/>
          </a:xfrm>
        </p:spPr>
        <p:txBody>
          <a:bodyPr bIns="0">
            <a:normAutofit/>
          </a:bodyPr>
          <a:lstStyle>
            <a:lvl1pPr>
              <a:defRPr sz="3675">
                <a:solidFill>
                  <a:srgbClr val="20245E"/>
                </a:solidFill>
              </a:defRPr>
            </a:lvl1pPr>
          </a:lstStyle>
          <a:p>
            <a:r>
              <a:rPr lang="en-US"/>
              <a:t>Click to edit Master title style</a:t>
            </a:r>
            <a:endParaRPr lang="en-US" dirty="0"/>
          </a:p>
        </p:txBody>
      </p:sp>
      <p:sp>
        <p:nvSpPr>
          <p:cNvPr id="6" name="Text Placeholder 34"/>
          <p:cNvSpPr>
            <a:spLocks noGrp="1"/>
          </p:cNvSpPr>
          <p:nvPr>
            <p:ph type="body" sz="quarter" idx="38"/>
          </p:nvPr>
        </p:nvSpPr>
        <p:spPr>
          <a:xfrm>
            <a:off x="895350" y="3400927"/>
            <a:ext cx="2221626" cy="432385"/>
          </a:xfrm>
        </p:spPr>
        <p:txBody>
          <a:bodyPr tIns="128016"/>
          <a:lstStyle>
            <a:lvl1pPr algn="ctr">
              <a:lnSpc>
                <a:spcPct val="100000"/>
              </a:lnSpc>
              <a:defRPr sz="1050" i="1" cap="all" spc="75" baseline="0">
                <a:solidFill>
                  <a:schemeClr val="bg2">
                    <a:lumMod val="90000"/>
                    <a:lumOff val="10000"/>
                  </a:schemeClr>
                </a:solidFill>
                <a:latin typeface="Franklin Gothic Book" panose="020B0503020102020204" pitchFamily="34" charset="0"/>
              </a:defRPr>
            </a:lvl1pPr>
            <a:lvl2pPr marL="0" indent="0" algn="ctr">
              <a:spcBef>
                <a:spcPts val="600"/>
              </a:spcBef>
              <a:defRPr sz="1050">
                <a:solidFill>
                  <a:schemeClr val="accent2"/>
                </a:solidFill>
                <a:latin typeface="Calibri Light" panose="020F0302020204030204" pitchFamily="34" charset="0"/>
              </a:defRPr>
            </a:lvl2pPr>
          </a:lstStyle>
          <a:p>
            <a:pPr lvl="0"/>
            <a:r>
              <a:rPr lang="en-US"/>
              <a:t>Click to edit Master text styles</a:t>
            </a:r>
          </a:p>
        </p:txBody>
      </p:sp>
      <p:sp>
        <p:nvSpPr>
          <p:cNvPr id="7" name="Text Placeholder 24"/>
          <p:cNvSpPr>
            <a:spLocks noGrp="1"/>
          </p:cNvSpPr>
          <p:nvPr>
            <p:ph type="body" sz="quarter" idx="11"/>
          </p:nvPr>
        </p:nvSpPr>
        <p:spPr>
          <a:xfrm>
            <a:off x="895350" y="2589259"/>
            <a:ext cx="2222201" cy="780478"/>
          </a:xfrm>
        </p:spPr>
        <p:txBody>
          <a:bodyPr>
            <a:noAutofit/>
          </a:bodyPr>
          <a:lstStyle>
            <a:lvl1pPr algn="ctr">
              <a:lnSpc>
                <a:spcPct val="100000"/>
              </a:lnSpc>
              <a:defRPr sz="3675">
                <a:solidFill>
                  <a:schemeClr val="accent6">
                    <a:lumMod val="75000"/>
                  </a:schemeClr>
                </a:solidFill>
                <a:latin typeface="Franklin Gothic Demi" panose="020B0703020102020204" pitchFamily="34" charset="0"/>
              </a:defRPr>
            </a:lvl1pPr>
          </a:lstStyle>
          <a:p>
            <a:pPr lvl="0"/>
            <a:r>
              <a:rPr lang="en-US"/>
              <a:t>Click to edit Master text styles</a:t>
            </a:r>
          </a:p>
        </p:txBody>
      </p:sp>
      <p:sp>
        <p:nvSpPr>
          <p:cNvPr id="8" name="Text Placeholder 24"/>
          <p:cNvSpPr>
            <a:spLocks noGrp="1"/>
          </p:cNvSpPr>
          <p:nvPr>
            <p:ph type="body" sz="quarter" idx="12"/>
          </p:nvPr>
        </p:nvSpPr>
        <p:spPr>
          <a:xfrm>
            <a:off x="3481431" y="2589259"/>
            <a:ext cx="2210253" cy="780479"/>
          </a:xfrm>
        </p:spPr>
        <p:txBody>
          <a:bodyPr>
            <a:noAutofit/>
          </a:bodyPr>
          <a:lstStyle>
            <a:lvl1pPr algn="ctr">
              <a:lnSpc>
                <a:spcPct val="100000"/>
              </a:lnSpc>
              <a:defRPr sz="3675">
                <a:solidFill>
                  <a:schemeClr val="accent6">
                    <a:lumMod val="75000"/>
                  </a:schemeClr>
                </a:solidFill>
                <a:latin typeface="Franklin Gothic Demi" panose="020B0703020102020204" pitchFamily="34" charset="0"/>
              </a:defRPr>
            </a:lvl1pPr>
          </a:lstStyle>
          <a:p>
            <a:pPr lvl="0"/>
            <a:r>
              <a:rPr lang="en-US"/>
              <a:t>Click to edit Master text styles</a:t>
            </a:r>
          </a:p>
        </p:txBody>
      </p:sp>
      <p:sp>
        <p:nvSpPr>
          <p:cNvPr id="9" name="Text Placeholder 24"/>
          <p:cNvSpPr>
            <a:spLocks noGrp="1"/>
          </p:cNvSpPr>
          <p:nvPr>
            <p:ph type="body" sz="quarter" idx="13"/>
          </p:nvPr>
        </p:nvSpPr>
        <p:spPr>
          <a:xfrm>
            <a:off x="6063782" y="2589259"/>
            <a:ext cx="2215137" cy="780478"/>
          </a:xfrm>
        </p:spPr>
        <p:txBody>
          <a:bodyPr>
            <a:noAutofit/>
          </a:bodyPr>
          <a:lstStyle>
            <a:lvl1pPr algn="ctr">
              <a:lnSpc>
                <a:spcPct val="100000"/>
              </a:lnSpc>
              <a:defRPr sz="3675">
                <a:solidFill>
                  <a:schemeClr val="accent6">
                    <a:lumMod val="75000"/>
                  </a:schemeClr>
                </a:solidFill>
                <a:latin typeface="Franklin Gothic Demi" panose="020B0703020102020204" pitchFamily="34" charset="0"/>
              </a:defRPr>
            </a:lvl1pPr>
          </a:lstStyle>
          <a:p>
            <a:pPr lvl="0"/>
            <a:r>
              <a:rPr lang="en-US"/>
              <a:t>Click to edit Master text styles</a:t>
            </a:r>
          </a:p>
        </p:txBody>
      </p:sp>
      <p:sp>
        <p:nvSpPr>
          <p:cNvPr id="12" name="Text Placeholder 34"/>
          <p:cNvSpPr>
            <a:spLocks noGrp="1"/>
          </p:cNvSpPr>
          <p:nvPr>
            <p:ph type="body" sz="quarter" idx="40"/>
          </p:nvPr>
        </p:nvSpPr>
        <p:spPr>
          <a:xfrm>
            <a:off x="3484189" y="3400927"/>
            <a:ext cx="2207495" cy="432385"/>
          </a:xfrm>
        </p:spPr>
        <p:txBody>
          <a:bodyPr tIns="128016"/>
          <a:lstStyle>
            <a:lvl1pPr algn="ctr">
              <a:lnSpc>
                <a:spcPct val="100000"/>
              </a:lnSpc>
              <a:defRPr sz="1050" i="1" cap="all" spc="75" baseline="0">
                <a:solidFill>
                  <a:schemeClr val="bg2">
                    <a:lumMod val="90000"/>
                    <a:lumOff val="10000"/>
                  </a:schemeClr>
                </a:solidFill>
                <a:latin typeface="Franklin Gothic Book" panose="020B0503020102020204" pitchFamily="34" charset="0"/>
              </a:defRPr>
            </a:lvl1pPr>
            <a:lvl2pPr marL="0" indent="0" algn="ctr">
              <a:spcBef>
                <a:spcPts val="600"/>
              </a:spcBef>
              <a:defRPr sz="1050">
                <a:solidFill>
                  <a:schemeClr val="accent2"/>
                </a:solidFill>
                <a:latin typeface="Calibri Light" panose="020F0302020204030204" pitchFamily="34" charset="0"/>
              </a:defRPr>
            </a:lvl2pPr>
          </a:lstStyle>
          <a:p>
            <a:pPr lvl="0"/>
            <a:r>
              <a:rPr lang="en-US"/>
              <a:t>Click to edit Master text styles</a:t>
            </a:r>
          </a:p>
        </p:txBody>
      </p:sp>
      <p:sp>
        <p:nvSpPr>
          <p:cNvPr id="13" name="Text Placeholder 34"/>
          <p:cNvSpPr>
            <a:spLocks noGrp="1"/>
          </p:cNvSpPr>
          <p:nvPr>
            <p:ph type="body" sz="quarter" idx="42"/>
          </p:nvPr>
        </p:nvSpPr>
        <p:spPr>
          <a:xfrm>
            <a:off x="6063781" y="3400927"/>
            <a:ext cx="2207495" cy="432385"/>
          </a:xfrm>
        </p:spPr>
        <p:txBody>
          <a:bodyPr tIns="128016"/>
          <a:lstStyle>
            <a:lvl1pPr algn="ctr">
              <a:lnSpc>
                <a:spcPct val="100000"/>
              </a:lnSpc>
              <a:defRPr sz="1050" i="1" cap="all" spc="75" baseline="0">
                <a:solidFill>
                  <a:schemeClr val="bg2">
                    <a:lumMod val="90000"/>
                    <a:lumOff val="10000"/>
                  </a:schemeClr>
                </a:solidFill>
                <a:latin typeface="Franklin Gothic Book" panose="020B0503020102020204" pitchFamily="34" charset="0"/>
              </a:defRPr>
            </a:lvl1pPr>
            <a:lvl2pPr marL="0" indent="0" algn="ctr">
              <a:spcBef>
                <a:spcPts val="600"/>
              </a:spcBef>
              <a:defRPr sz="1050">
                <a:solidFill>
                  <a:schemeClr val="accent2"/>
                </a:solidFill>
                <a:latin typeface="Calibri Light" panose="020F0302020204030204" pitchFamily="34" charset="0"/>
              </a:defRPr>
            </a:lvl2pPr>
          </a:lstStyle>
          <a:p>
            <a:pPr lvl="0"/>
            <a:r>
              <a:rPr lang="en-US"/>
              <a:t>Click to edit Master text styles</a:t>
            </a:r>
          </a:p>
        </p:txBody>
      </p:sp>
      <p:sp>
        <p:nvSpPr>
          <p:cNvPr id="14" name="Content Placeholder 8"/>
          <p:cNvSpPr>
            <a:spLocks noGrp="1"/>
          </p:cNvSpPr>
          <p:nvPr>
            <p:ph sz="quarter" idx="45"/>
          </p:nvPr>
        </p:nvSpPr>
        <p:spPr>
          <a:xfrm>
            <a:off x="3480655" y="3833311"/>
            <a:ext cx="2214563" cy="1813510"/>
          </a:xfrm>
        </p:spPr>
        <p:txBody>
          <a:bodyPr>
            <a:normAutofit/>
          </a:bodyPr>
          <a:lstStyle>
            <a:lvl2pPr marL="0" algn="ctr">
              <a:defRPr sz="1050" baseline="0">
                <a:solidFill>
                  <a:schemeClr val="bg2">
                    <a:lumMod val="90000"/>
                    <a:lumOff val="10000"/>
                  </a:schemeClr>
                </a:solidFill>
              </a:defRPr>
            </a:lvl2pPr>
          </a:lstStyle>
          <a:p>
            <a:pPr lvl="0"/>
            <a:r>
              <a:rPr lang="en-US"/>
              <a:t>Click to edit Master text styles</a:t>
            </a:r>
          </a:p>
        </p:txBody>
      </p:sp>
      <p:sp>
        <p:nvSpPr>
          <p:cNvPr id="15" name="Content Placeholder 8"/>
          <p:cNvSpPr>
            <a:spLocks noGrp="1"/>
          </p:cNvSpPr>
          <p:nvPr>
            <p:ph sz="quarter" idx="46"/>
          </p:nvPr>
        </p:nvSpPr>
        <p:spPr>
          <a:xfrm>
            <a:off x="6060247" y="3833311"/>
            <a:ext cx="2214563" cy="1813510"/>
          </a:xfrm>
        </p:spPr>
        <p:txBody>
          <a:bodyPr>
            <a:normAutofit/>
          </a:bodyPr>
          <a:lstStyle>
            <a:lvl2pPr marL="0" algn="ctr">
              <a:defRPr sz="1050" baseline="0">
                <a:solidFill>
                  <a:schemeClr val="bg2">
                    <a:lumMod val="90000"/>
                    <a:lumOff val="10000"/>
                  </a:schemeClr>
                </a:solidFill>
              </a:defRPr>
            </a:lvl2pPr>
          </a:lstStyle>
          <a:p>
            <a:pPr lvl="0"/>
            <a:r>
              <a:rPr lang="en-US"/>
              <a:t>Click to edit Master text styles</a:t>
            </a:r>
          </a:p>
        </p:txBody>
      </p:sp>
    </p:spTree>
    <p:extLst>
      <p:ext uri="{BB962C8B-B14F-4D97-AF65-F5344CB8AC3E}">
        <p14:creationId xmlns:p14="http://schemas.microsoft.com/office/powerpoint/2010/main" val="698544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lt Graphic Layout">
    <p:spTree>
      <p:nvGrpSpPr>
        <p:cNvPr id="1" name=""/>
        <p:cNvGrpSpPr/>
        <p:nvPr/>
      </p:nvGrpSpPr>
      <p:grpSpPr>
        <a:xfrm>
          <a:off x="0" y="0"/>
          <a:ext cx="0" cy="0"/>
          <a:chOff x="0" y="0"/>
          <a:chExt cx="0" cy="0"/>
        </a:xfrm>
      </p:grpSpPr>
      <p:sp>
        <p:nvSpPr>
          <p:cNvPr id="10" name="Content Placeholder 3"/>
          <p:cNvSpPr>
            <a:spLocks noGrp="1"/>
          </p:cNvSpPr>
          <p:nvPr>
            <p:ph sz="quarter" idx="45"/>
          </p:nvPr>
        </p:nvSpPr>
        <p:spPr>
          <a:xfrm>
            <a:off x="0" y="0"/>
            <a:ext cx="9144000" cy="3048000"/>
          </a:xfrm>
        </p:spPr>
        <p:txBody>
          <a:bodyPr/>
          <a:lstStyle/>
          <a:p>
            <a:pPr lvl="0"/>
            <a:r>
              <a:rPr lang="en-US"/>
              <a:t>Click to edit Master text styles</a:t>
            </a:r>
          </a:p>
        </p:txBody>
      </p:sp>
      <p:sp>
        <p:nvSpPr>
          <p:cNvPr id="11" name="Text Placeholder 34"/>
          <p:cNvSpPr>
            <a:spLocks noGrp="1"/>
          </p:cNvSpPr>
          <p:nvPr>
            <p:ph type="body" sz="quarter" idx="33"/>
          </p:nvPr>
        </p:nvSpPr>
        <p:spPr>
          <a:xfrm>
            <a:off x="634122" y="4418403"/>
            <a:ext cx="2151460" cy="307962"/>
          </a:xfrm>
        </p:spPr>
        <p:txBody>
          <a:bodyPr tIns="0" anchor="ctr"/>
          <a:lstStyle>
            <a:lvl1pPr algn="ctr">
              <a:defRPr sz="1050" i="1" cap="all" spc="75" baseline="0">
                <a:solidFill>
                  <a:schemeClr val="bg2">
                    <a:lumMod val="90000"/>
                    <a:lumOff val="10000"/>
                  </a:schemeClr>
                </a:solidFill>
                <a:latin typeface="Franklin Gothic Book" panose="020B0503020102020204" pitchFamily="34" charset="0"/>
              </a:defRPr>
            </a:lvl1pPr>
            <a:lvl2pPr marL="0" indent="0" algn="ctr">
              <a:spcBef>
                <a:spcPts val="600"/>
              </a:spcBef>
              <a:defRPr sz="1050">
                <a:solidFill>
                  <a:schemeClr val="accent2"/>
                </a:solidFill>
                <a:latin typeface="Calibri Light" panose="020F0302020204030204" pitchFamily="34" charset="0"/>
              </a:defRPr>
            </a:lvl2pPr>
          </a:lstStyle>
          <a:p>
            <a:pPr lvl="0"/>
            <a:r>
              <a:rPr lang="en-US"/>
              <a:t>Click to edit Master text styles</a:t>
            </a:r>
          </a:p>
        </p:txBody>
      </p:sp>
      <p:sp>
        <p:nvSpPr>
          <p:cNvPr id="12" name="Text Placeholder 47"/>
          <p:cNvSpPr>
            <a:spLocks noGrp="1"/>
          </p:cNvSpPr>
          <p:nvPr>
            <p:ph type="body" sz="quarter" idx="34"/>
          </p:nvPr>
        </p:nvSpPr>
        <p:spPr>
          <a:xfrm>
            <a:off x="630492" y="4755329"/>
            <a:ext cx="2158721" cy="1092200"/>
          </a:xfrm>
        </p:spPr>
        <p:txBody>
          <a:bodyPr tIns="0">
            <a:normAutofit/>
          </a:bodyPr>
          <a:lstStyle>
            <a:lvl2pPr marL="0" indent="0" algn="ctr">
              <a:lnSpc>
                <a:spcPct val="150000"/>
              </a:lnSpc>
              <a:defRPr sz="1050">
                <a:solidFill>
                  <a:schemeClr val="bg2">
                    <a:lumMod val="90000"/>
                    <a:lumOff val="10000"/>
                  </a:schemeClr>
                </a:solidFill>
                <a:latin typeface="Calibri Light" panose="020F0302020204030204" pitchFamily="34" charset="0"/>
              </a:defRPr>
            </a:lvl2pPr>
          </a:lstStyle>
          <a:p>
            <a:pPr lvl="1"/>
            <a:endParaRPr lang="en-US" dirty="0"/>
          </a:p>
        </p:txBody>
      </p:sp>
      <p:sp>
        <p:nvSpPr>
          <p:cNvPr id="13" name="Picture Placeholder 8"/>
          <p:cNvSpPr>
            <a:spLocks noGrp="1"/>
          </p:cNvSpPr>
          <p:nvPr>
            <p:ph type="pic" sz="quarter" idx="25"/>
          </p:nvPr>
        </p:nvSpPr>
        <p:spPr>
          <a:xfrm>
            <a:off x="3492640" y="3556114"/>
            <a:ext cx="2155091" cy="691116"/>
          </a:xfrm>
        </p:spPr>
        <p:txBody>
          <a:bodyPr rtlCol="0">
            <a:normAutofit/>
          </a:bodyPr>
          <a:lstStyle>
            <a:lvl1pPr>
              <a:defRPr>
                <a:solidFill>
                  <a:schemeClr val="bg2">
                    <a:lumMod val="90000"/>
                    <a:lumOff val="10000"/>
                  </a:schemeClr>
                </a:solidFill>
              </a:defRPr>
            </a:lvl1pPr>
          </a:lstStyle>
          <a:p>
            <a:pPr lvl="0"/>
            <a:r>
              <a:rPr lang="en-US" noProof="0"/>
              <a:t>Click icon to add picture</a:t>
            </a:r>
            <a:endParaRPr lang="en-US" noProof="0" dirty="0"/>
          </a:p>
        </p:txBody>
      </p:sp>
      <p:sp>
        <p:nvSpPr>
          <p:cNvPr id="14" name="Picture Placeholder 8"/>
          <p:cNvSpPr>
            <a:spLocks noGrp="1"/>
          </p:cNvSpPr>
          <p:nvPr>
            <p:ph type="pic" sz="quarter" idx="26"/>
          </p:nvPr>
        </p:nvSpPr>
        <p:spPr>
          <a:xfrm>
            <a:off x="630492" y="3556114"/>
            <a:ext cx="2155090" cy="691116"/>
          </a:xfrm>
        </p:spPr>
        <p:txBody>
          <a:bodyPr rtlCol="0">
            <a:normAutofit/>
          </a:bodyPr>
          <a:lstStyle>
            <a:lvl1pPr>
              <a:defRPr>
                <a:solidFill>
                  <a:schemeClr val="bg2">
                    <a:lumMod val="90000"/>
                    <a:lumOff val="10000"/>
                  </a:schemeClr>
                </a:solidFill>
              </a:defRPr>
            </a:lvl1pPr>
          </a:lstStyle>
          <a:p>
            <a:pPr lvl="0"/>
            <a:r>
              <a:rPr lang="en-US" noProof="0"/>
              <a:t>Click icon to add picture</a:t>
            </a:r>
            <a:endParaRPr lang="en-US" noProof="0" dirty="0"/>
          </a:p>
        </p:txBody>
      </p:sp>
      <p:sp>
        <p:nvSpPr>
          <p:cNvPr id="15" name="Picture Placeholder 8"/>
          <p:cNvSpPr>
            <a:spLocks noGrp="1"/>
          </p:cNvSpPr>
          <p:nvPr>
            <p:ph type="pic" sz="quarter" idx="27"/>
          </p:nvPr>
        </p:nvSpPr>
        <p:spPr>
          <a:xfrm>
            <a:off x="6334356" y="3586147"/>
            <a:ext cx="2155091" cy="691116"/>
          </a:xfrm>
        </p:spPr>
        <p:txBody>
          <a:bodyPr rtlCol="0">
            <a:normAutofit/>
          </a:bodyPr>
          <a:lstStyle>
            <a:lvl1pPr>
              <a:defRPr>
                <a:solidFill>
                  <a:schemeClr val="bg2">
                    <a:lumMod val="90000"/>
                    <a:lumOff val="10000"/>
                  </a:schemeClr>
                </a:solidFill>
              </a:defRPr>
            </a:lvl1pPr>
          </a:lstStyle>
          <a:p>
            <a:pPr lvl="0"/>
            <a:r>
              <a:rPr lang="en-US" noProof="0"/>
              <a:t>Click icon to add picture</a:t>
            </a:r>
            <a:endParaRPr lang="en-US" noProof="0" dirty="0"/>
          </a:p>
        </p:txBody>
      </p:sp>
      <p:sp>
        <p:nvSpPr>
          <p:cNvPr id="16" name="Text Placeholder 34"/>
          <p:cNvSpPr>
            <a:spLocks noGrp="1"/>
          </p:cNvSpPr>
          <p:nvPr>
            <p:ph type="body" sz="quarter" idx="41"/>
          </p:nvPr>
        </p:nvSpPr>
        <p:spPr>
          <a:xfrm>
            <a:off x="3496271" y="4418403"/>
            <a:ext cx="2151460" cy="307962"/>
          </a:xfrm>
        </p:spPr>
        <p:txBody>
          <a:bodyPr tIns="0" anchor="ctr"/>
          <a:lstStyle>
            <a:lvl1pPr algn="ctr">
              <a:defRPr sz="1050" i="1" cap="all" spc="75" baseline="0">
                <a:solidFill>
                  <a:schemeClr val="bg2">
                    <a:lumMod val="90000"/>
                    <a:lumOff val="10000"/>
                  </a:schemeClr>
                </a:solidFill>
                <a:latin typeface="Franklin Gothic Book" panose="020B0503020102020204" pitchFamily="34" charset="0"/>
              </a:defRPr>
            </a:lvl1pPr>
            <a:lvl2pPr marL="0" indent="0" algn="ctr">
              <a:spcBef>
                <a:spcPts val="600"/>
              </a:spcBef>
              <a:defRPr sz="1050">
                <a:solidFill>
                  <a:schemeClr val="accent2"/>
                </a:solidFill>
                <a:latin typeface="Calibri Light" panose="020F0302020204030204" pitchFamily="34" charset="0"/>
              </a:defRPr>
            </a:lvl2pPr>
          </a:lstStyle>
          <a:p>
            <a:pPr lvl="0"/>
            <a:r>
              <a:rPr lang="en-US"/>
              <a:t>Click to edit Master text styles</a:t>
            </a:r>
          </a:p>
        </p:txBody>
      </p:sp>
      <p:sp>
        <p:nvSpPr>
          <p:cNvPr id="17" name="Text Placeholder 47"/>
          <p:cNvSpPr>
            <a:spLocks noGrp="1"/>
          </p:cNvSpPr>
          <p:nvPr>
            <p:ph type="body" sz="quarter" idx="42"/>
          </p:nvPr>
        </p:nvSpPr>
        <p:spPr>
          <a:xfrm>
            <a:off x="3492640" y="4755329"/>
            <a:ext cx="2158721" cy="1092200"/>
          </a:xfrm>
        </p:spPr>
        <p:txBody>
          <a:bodyPr tIns="0">
            <a:normAutofit/>
          </a:bodyPr>
          <a:lstStyle>
            <a:lvl2pPr marL="0" indent="0" algn="ctr">
              <a:lnSpc>
                <a:spcPct val="150000"/>
              </a:lnSpc>
              <a:defRPr sz="1050">
                <a:solidFill>
                  <a:schemeClr val="bg2">
                    <a:lumMod val="90000"/>
                    <a:lumOff val="10000"/>
                  </a:schemeClr>
                </a:solidFill>
                <a:latin typeface="Calibri Light" panose="020F0302020204030204" pitchFamily="34" charset="0"/>
              </a:defRPr>
            </a:lvl2pPr>
          </a:lstStyle>
          <a:p>
            <a:pPr lvl="1"/>
            <a:endParaRPr lang="en-US" dirty="0"/>
          </a:p>
        </p:txBody>
      </p:sp>
      <p:sp>
        <p:nvSpPr>
          <p:cNvPr id="18" name="Text Placeholder 34"/>
          <p:cNvSpPr>
            <a:spLocks noGrp="1"/>
          </p:cNvSpPr>
          <p:nvPr>
            <p:ph type="body" sz="quarter" idx="43"/>
          </p:nvPr>
        </p:nvSpPr>
        <p:spPr>
          <a:xfrm>
            <a:off x="6334357" y="4418403"/>
            <a:ext cx="2155090" cy="307962"/>
          </a:xfrm>
        </p:spPr>
        <p:txBody>
          <a:bodyPr tIns="0" anchor="ctr"/>
          <a:lstStyle>
            <a:lvl1pPr algn="ctr">
              <a:defRPr sz="1050" i="1" cap="all" spc="75" baseline="0">
                <a:solidFill>
                  <a:schemeClr val="bg2">
                    <a:lumMod val="90000"/>
                    <a:lumOff val="10000"/>
                  </a:schemeClr>
                </a:solidFill>
                <a:latin typeface="Franklin Gothic Book" panose="020B0503020102020204" pitchFamily="34" charset="0"/>
              </a:defRPr>
            </a:lvl1pPr>
            <a:lvl2pPr marL="0" indent="0" algn="ctr">
              <a:spcBef>
                <a:spcPts val="600"/>
              </a:spcBef>
              <a:defRPr sz="1050">
                <a:solidFill>
                  <a:schemeClr val="accent2"/>
                </a:solidFill>
                <a:latin typeface="Calibri Light" panose="020F0302020204030204" pitchFamily="34" charset="0"/>
              </a:defRPr>
            </a:lvl2pPr>
          </a:lstStyle>
          <a:p>
            <a:pPr lvl="0"/>
            <a:r>
              <a:rPr lang="en-US"/>
              <a:t>Click to edit Master text styles</a:t>
            </a:r>
          </a:p>
        </p:txBody>
      </p:sp>
      <p:sp>
        <p:nvSpPr>
          <p:cNvPr id="19" name="Text Placeholder 47"/>
          <p:cNvSpPr>
            <a:spLocks noGrp="1"/>
          </p:cNvSpPr>
          <p:nvPr>
            <p:ph type="body" sz="quarter" idx="44"/>
          </p:nvPr>
        </p:nvSpPr>
        <p:spPr>
          <a:xfrm>
            <a:off x="6334357" y="4755329"/>
            <a:ext cx="2158721" cy="1092200"/>
          </a:xfrm>
        </p:spPr>
        <p:txBody>
          <a:bodyPr tIns="0">
            <a:normAutofit/>
          </a:bodyPr>
          <a:lstStyle>
            <a:lvl2pPr marL="0" indent="0" algn="ctr">
              <a:lnSpc>
                <a:spcPct val="150000"/>
              </a:lnSpc>
              <a:defRPr sz="1050">
                <a:solidFill>
                  <a:schemeClr val="bg2">
                    <a:lumMod val="90000"/>
                    <a:lumOff val="10000"/>
                  </a:schemeClr>
                </a:solidFill>
                <a:latin typeface="Calibri Light" panose="020F0302020204030204" pitchFamily="34" charset="0"/>
              </a:defRPr>
            </a:lvl2pPr>
          </a:lstStyle>
          <a:p>
            <a:pPr lvl="1"/>
            <a:endParaRPr lang="en-US" dirty="0"/>
          </a:p>
        </p:txBody>
      </p:sp>
    </p:spTree>
    <p:extLst>
      <p:ext uri="{BB962C8B-B14F-4D97-AF65-F5344CB8AC3E}">
        <p14:creationId xmlns:p14="http://schemas.microsoft.com/office/powerpoint/2010/main" val="11173155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2449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7676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1262263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10944277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37030187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F5CE2B-5235-4625-A1A9-1E336448A9F3}" type="datetimeFigureOut">
              <a:rPr lang="en-US" smtClean="0"/>
              <a:t>9/6/18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14662111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F5CE2B-5235-4625-A1A9-1E336448A9F3}" type="datetimeFigureOut">
              <a:rPr lang="en-US" smtClean="0"/>
              <a:t>9/6/18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2131592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5F1C1-7D4E-1645-AD37-9A891535CE41}" type="datetime1">
              <a:rPr lang="en-US" smtClean="0"/>
              <a:t>9/6/18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1134352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F5CE2B-5235-4625-A1A9-1E336448A9F3}" type="datetimeFigureOut">
              <a:rPr lang="en-US" smtClean="0"/>
              <a:t>9/6/18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37549010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F5CE2B-5235-4625-A1A9-1E336448A9F3}" type="datetimeFigureOut">
              <a:rPr lang="en-US" smtClean="0"/>
              <a:t>9/6/18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21473272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F5CE2B-5235-4625-A1A9-1E336448A9F3}" type="datetimeFigureOut">
              <a:rPr lang="en-US" smtClean="0"/>
              <a:t>9/6/18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32104611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3F5CE2B-5235-4625-A1A9-1E336448A9F3}" type="datetimeFigureOut">
              <a:rPr lang="en-US" smtClean="0"/>
              <a:t>9/6/18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4682137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30376231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8645801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7124561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407909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3769799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229284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56257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F5CE2B-5235-4625-A1A9-1E336448A9F3}" type="datetimeFigureOut">
              <a:rPr lang="en-US" smtClean="0"/>
              <a:t>9/6/18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1F3E7A-DAC7-49BC-AF10-5114B644D02E}" type="slidenum">
              <a:rPr lang="en-US" smtClean="0"/>
              <a:t>‹#›</a:t>
            </a:fld>
            <a:endParaRPr lang="en-US"/>
          </a:p>
        </p:txBody>
      </p:sp>
    </p:spTree>
    <p:extLst>
      <p:ext uri="{BB962C8B-B14F-4D97-AF65-F5344CB8AC3E}">
        <p14:creationId xmlns:p14="http://schemas.microsoft.com/office/powerpoint/2010/main" val="873940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845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4991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7701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54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2612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6645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98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B2DB25-618A-7944-B189-945B8A09F250}" type="datetime1">
              <a:rPr lang="en-US" smtClean="0"/>
              <a:t>9/6/18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192598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8991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7977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96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4"/>
          <p:cNvGrpSpPr>
            <a:grpSpLocks/>
          </p:cNvGrpSpPr>
          <p:nvPr/>
        </p:nvGrpSpPr>
        <p:grpSpPr bwMode="auto">
          <a:xfrm>
            <a:off x="11115" y="11117"/>
            <a:ext cx="9121775" cy="6834187"/>
            <a:chOff x="7" y="7"/>
            <a:chExt cx="5746" cy="4305"/>
          </a:xfrm>
        </p:grpSpPr>
        <p:grpSp>
          <p:nvGrpSpPr>
            <p:cNvPr id="5" name="Group 32"/>
            <p:cNvGrpSpPr>
              <a:grpSpLocks/>
            </p:cNvGrpSpPr>
            <p:nvPr/>
          </p:nvGrpSpPr>
          <p:grpSpPr bwMode="auto">
            <a:xfrm>
              <a:off x="7" y="7"/>
              <a:ext cx="5746" cy="4305"/>
              <a:chOff x="7" y="7"/>
              <a:chExt cx="5746" cy="4305"/>
            </a:xfrm>
          </p:grpSpPr>
          <p:sp>
            <p:nvSpPr>
              <p:cNvPr id="7" name="Line 2"/>
              <p:cNvSpPr>
                <a:spLocks noChangeShapeType="1"/>
              </p:cNvSpPr>
              <p:nvPr/>
            </p:nvSpPr>
            <p:spPr bwMode="ltGray">
              <a:xfrm flipH="1">
                <a:off x="7" y="7"/>
                <a:ext cx="398" cy="4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Line 3"/>
              <p:cNvSpPr>
                <a:spLocks noChangeShapeType="1"/>
              </p:cNvSpPr>
              <p:nvPr/>
            </p:nvSpPr>
            <p:spPr bwMode="ltGray">
              <a:xfrm flipH="1">
                <a:off x="7" y="7"/>
                <a:ext cx="718" cy="80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Line 4"/>
              <p:cNvSpPr>
                <a:spLocks noChangeShapeType="1"/>
              </p:cNvSpPr>
              <p:nvPr/>
            </p:nvSpPr>
            <p:spPr bwMode="ltGray">
              <a:xfrm flipH="1">
                <a:off x="7" y="7"/>
                <a:ext cx="1049" cy="118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Line 5"/>
              <p:cNvSpPr>
                <a:spLocks noChangeShapeType="1"/>
              </p:cNvSpPr>
              <p:nvPr/>
            </p:nvSpPr>
            <p:spPr bwMode="ltGray">
              <a:xfrm flipH="1">
                <a:off x="7" y="7"/>
                <a:ext cx="1358" cy="152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1" name="Line 6"/>
              <p:cNvSpPr>
                <a:spLocks noChangeShapeType="1"/>
              </p:cNvSpPr>
              <p:nvPr/>
            </p:nvSpPr>
            <p:spPr bwMode="ltGray">
              <a:xfrm flipH="1">
                <a:off x="7" y="7"/>
                <a:ext cx="1678" cy="188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2" name="Line 7"/>
              <p:cNvSpPr>
                <a:spLocks noChangeShapeType="1"/>
              </p:cNvSpPr>
              <p:nvPr/>
            </p:nvSpPr>
            <p:spPr bwMode="ltGray">
              <a:xfrm flipH="1">
                <a:off x="7" y="7"/>
                <a:ext cx="2009" cy="226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Line 8"/>
              <p:cNvSpPr>
                <a:spLocks noChangeShapeType="1"/>
              </p:cNvSpPr>
              <p:nvPr/>
            </p:nvSpPr>
            <p:spPr bwMode="ltGray">
              <a:xfrm flipH="1">
                <a:off x="7" y="7"/>
                <a:ext cx="2340" cy="263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4" name="Line 9"/>
              <p:cNvSpPr>
                <a:spLocks noChangeShapeType="1"/>
              </p:cNvSpPr>
              <p:nvPr/>
            </p:nvSpPr>
            <p:spPr bwMode="ltGray">
              <a:xfrm flipH="1">
                <a:off x="7" y="7"/>
                <a:ext cx="2681" cy="301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Line 10"/>
              <p:cNvSpPr>
                <a:spLocks noChangeShapeType="1"/>
              </p:cNvSpPr>
              <p:nvPr/>
            </p:nvSpPr>
            <p:spPr bwMode="ltGray">
              <a:xfrm flipH="1">
                <a:off x="7" y="7"/>
                <a:ext cx="2990" cy="336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Line 11"/>
              <p:cNvSpPr>
                <a:spLocks noChangeShapeType="1"/>
              </p:cNvSpPr>
              <p:nvPr/>
            </p:nvSpPr>
            <p:spPr bwMode="ltGray">
              <a:xfrm flipH="1">
                <a:off x="7" y="7"/>
                <a:ext cx="3332" cy="37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Line 12"/>
              <p:cNvSpPr>
                <a:spLocks noChangeShapeType="1"/>
              </p:cNvSpPr>
              <p:nvPr/>
            </p:nvSpPr>
            <p:spPr bwMode="ltGray">
              <a:xfrm flipH="1">
                <a:off x="7" y="7"/>
                <a:ext cx="3662" cy="412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8" name="Line 13"/>
              <p:cNvSpPr>
                <a:spLocks noChangeShapeType="1"/>
              </p:cNvSpPr>
              <p:nvPr/>
            </p:nvSpPr>
            <p:spPr bwMode="ltGray">
              <a:xfrm flipH="1">
                <a:off x="18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Line 14"/>
              <p:cNvSpPr>
                <a:spLocks noChangeShapeType="1"/>
              </p:cNvSpPr>
              <p:nvPr/>
            </p:nvSpPr>
            <p:spPr bwMode="ltGray">
              <a:xfrm flipH="1">
                <a:off x="50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Line 15"/>
              <p:cNvSpPr>
                <a:spLocks noChangeShapeType="1"/>
              </p:cNvSpPr>
              <p:nvPr/>
            </p:nvSpPr>
            <p:spPr bwMode="ltGray">
              <a:xfrm flipH="1">
                <a:off x="83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Line 16"/>
              <p:cNvSpPr>
                <a:spLocks noChangeShapeType="1"/>
              </p:cNvSpPr>
              <p:nvPr/>
            </p:nvSpPr>
            <p:spPr bwMode="ltGray">
              <a:xfrm flipH="1">
                <a:off x="1134"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2" name="Line 17"/>
              <p:cNvSpPr>
                <a:spLocks noChangeShapeType="1"/>
              </p:cNvSpPr>
              <p:nvPr/>
            </p:nvSpPr>
            <p:spPr bwMode="ltGray">
              <a:xfrm flipH="1">
                <a:off x="146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Line 18"/>
              <p:cNvSpPr>
                <a:spLocks noChangeShapeType="1"/>
              </p:cNvSpPr>
              <p:nvPr/>
            </p:nvSpPr>
            <p:spPr bwMode="ltGray">
              <a:xfrm flipH="1">
                <a:off x="1778" y="11"/>
                <a:ext cx="3822" cy="430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 name="Line 19"/>
              <p:cNvSpPr>
                <a:spLocks noChangeShapeType="1"/>
              </p:cNvSpPr>
              <p:nvPr/>
            </p:nvSpPr>
            <p:spPr bwMode="ltGray">
              <a:xfrm flipH="1">
                <a:off x="2428" y="571"/>
                <a:ext cx="3325" cy="374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Line 20"/>
              <p:cNvSpPr>
                <a:spLocks noChangeShapeType="1"/>
              </p:cNvSpPr>
              <p:nvPr/>
            </p:nvSpPr>
            <p:spPr bwMode="ltGray">
              <a:xfrm flipH="1">
                <a:off x="2727" y="907"/>
                <a:ext cx="3026" cy="34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Line 21"/>
              <p:cNvSpPr>
                <a:spLocks noChangeShapeType="1"/>
              </p:cNvSpPr>
              <p:nvPr/>
            </p:nvSpPr>
            <p:spPr bwMode="ltGray">
              <a:xfrm flipH="1">
                <a:off x="3036" y="1255"/>
                <a:ext cx="2717" cy="305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Line 22"/>
              <p:cNvSpPr>
                <a:spLocks noChangeShapeType="1"/>
              </p:cNvSpPr>
              <p:nvPr/>
            </p:nvSpPr>
            <p:spPr bwMode="ltGray">
              <a:xfrm flipH="1">
                <a:off x="3356" y="1615"/>
                <a:ext cx="2397" cy="269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8" name="Line 23"/>
              <p:cNvSpPr>
                <a:spLocks noChangeShapeType="1"/>
              </p:cNvSpPr>
              <p:nvPr/>
            </p:nvSpPr>
            <p:spPr bwMode="ltGray">
              <a:xfrm flipH="1">
                <a:off x="3698" y="1999"/>
                <a:ext cx="2055" cy="231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Line 24"/>
              <p:cNvSpPr>
                <a:spLocks noChangeShapeType="1"/>
              </p:cNvSpPr>
              <p:nvPr/>
            </p:nvSpPr>
            <p:spPr bwMode="ltGray">
              <a:xfrm flipH="1">
                <a:off x="4039" y="2383"/>
                <a:ext cx="1714" cy="192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Line 25"/>
              <p:cNvSpPr>
                <a:spLocks noChangeShapeType="1"/>
              </p:cNvSpPr>
              <p:nvPr/>
            </p:nvSpPr>
            <p:spPr bwMode="ltGray">
              <a:xfrm flipH="1">
                <a:off x="4359" y="2743"/>
                <a:ext cx="1394" cy="156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1" name="Line 26"/>
              <p:cNvSpPr>
                <a:spLocks noChangeShapeType="1"/>
              </p:cNvSpPr>
              <p:nvPr/>
            </p:nvSpPr>
            <p:spPr bwMode="ltGray">
              <a:xfrm flipH="1">
                <a:off x="4690" y="3115"/>
                <a:ext cx="1063" cy="119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Line 27"/>
              <p:cNvSpPr>
                <a:spLocks noChangeShapeType="1"/>
              </p:cNvSpPr>
              <p:nvPr/>
            </p:nvSpPr>
            <p:spPr bwMode="ltGray">
              <a:xfrm flipH="1">
                <a:off x="4999" y="3463"/>
                <a:ext cx="754" cy="8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3" name="Line 28"/>
              <p:cNvSpPr>
                <a:spLocks noChangeShapeType="1"/>
              </p:cNvSpPr>
              <p:nvPr/>
            </p:nvSpPr>
            <p:spPr bwMode="ltGray">
              <a:xfrm flipH="1">
                <a:off x="5298" y="3799"/>
                <a:ext cx="455" cy="51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Line 29"/>
              <p:cNvSpPr>
                <a:spLocks noChangeShapeType="1"/>
              </p:cNvSpPr>
              <p:nvPr/>
            </p:nvSpPr>
            <p:spPr bwMode="ltGray">
              <a:xfrm flipH="1">
                <a:off x="5596" y="4135"/>
                <a:ext cx="157" cy="17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Line 30"/>
              <p:cNvSpPr>
                <a:spLocks noChangeShapeType="1"/>
              </p:cNvSpPr>
              <p:nvPr/>
            </p:nvSpPr>
            <p:spPr bwMode="ltGray">
              <a:xfrm flipH="1">
                <a:off x="7" y="7"/>
                <a:ext cx="121" cy="13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Line 31"/>
              <p:cNvSpPr>
                <a:spLocks noChangeShapeType="1"/>
              </p:cNvSpPr>
              <p:nvPr/>
            </p:nvSpPr>
            <p:spPr bwMode="ltGray">
              <a:xfrm flipH="1">
                <a:off x="2126" y="235"/>
                <a:ext cx="3623" cy="407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6" name="Rectangle 33"/>
            <p:cNvSpPr>
              <a:spLocks noChangeArrowheads="1"/>
            </p:cNvSpPr>
            <p:nvPr/>
          </p:nvSpPr>
          <p:spPr bwMode="blackWhite">
            <a:xfrm>
              <a:off x="292" y="1012"/>
              <a:ext cx="5176" cy="2632"/>
            </a:xfrm>
            <a:prstGeom prst="rect">
              <a:avLst/>
            </a:prstGeom>
            <a:gradFill rotWithShape="0">
              <a:gsLst>
                <a:gs pos="0">
                  <a:schemeClr val="bg2"/>
                </a:gs>
                <a:gs pos="100000">
                  <a:schemeClr val="bg1"/>
                </a:gs>
              </a:gsLst>
              <a:lin ang="5400000" scaled="1"/>
            </a:gradFill>
            <a:ln w="12700">
              <a:solidFill>
                <a:schemeClr val="hlink"/>
              </a:solidFill>
              <a:miter lim="800000"/>
              <a:headEnd/>
              <a:tailEnd/>
            </a:ln>
            <a:effectLst>
              <a:outerShdw blurRad="63500" dist="125724"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3107" name="Rectangle 35"/>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108" name="Rectangle 36"/>
          <p:cNvSpPr>
            <a:spLocks noGrp="1" noChangeArrowheads="1"/>
          </p:cNvSpPr>
          <p:nvPr>
            <p:ph type="subTitle" sz="quarter" idx="1"/>
          </p:nvPr>
        </p:nvSpPr>
        <p:spPr>
          <a:xfrm>
            <a:off x="1371600" y="3733800"/>
            <a:ext cx="6400800" cy="1752600"/>
          </a:xfrm>
        </p:spPr>
        <p:txBody>
          <a:bodyPr/>
          <a:lstStyle>
            <a:lvl1pPr marL="0" indent="0" algn="ctr">
              <a:buFont typeface="Monotype Sorts" pitchFamily="2" charset="2"/>
              <a:buNone/>
              <a:defRPr/>
            </a:lvl1pPr>
          </a:lstStyle>
          <a:p>
            <a:pPr lvl="0"/>
            <a:r>
              <a:rPr lang="en-US" noProof="0"/>
              <a:t>Click to edit Master subtitle style</a:t>
            </a:r>
          </a:p>
        </p:txBody>
      </p:sp>
      <p:sp>
        <p:nvSpPr>
          <p:cNvPr id="37" name="Rectangle 37"/>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38" name="Rectangle 3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39" name="Rectangle 39"/>
          <p:cNvSpPr>
            <a:spLocks noGrp="1" noChangeArrowheads="1"/>
          </p:cNvSpPr>
          <p:nvPr>
            <p:ph type="sldNum" sz="quarter" idx="12"/>
          </p:nvPr>
        </p:nvSpPr>
        <p:spPr>
          <a:xfrm>
            <a:off x="6553200" y="6248400"/>
            <a:ext cx="1905000" cy="457200"/>
          </a:xfrm>
        </p:spPr>
        <p:txBody>
          <a:bodyPr/>
          <a:lstStyle>
            <a:lvl1pPr>
              <a:defRPr/>
            </a:lvl1pPr>
          </a:lstStyle>
          <a:p>
            <a:pPr>
              <a:defRPr/>
            </a:pPr>
            <a:fld id="{4828F2A6-CE17-684A-A8C9-9ECD0E5923E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26695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5BB0A7B2-3B8B-1147-88F0-11DE0739CDB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333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B235A9E3-8AEC-8949-8C36-4D4A2896AE7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82888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A9D1C3EA-F291-F846-AD2D-84532507192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18295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9"/>
          <p:cNvSpPr>
            <a:spLocks noGrp="1" noChangeArrowheads="1"/>
          </p:cNvSpPr>
          <p:nvPr>
            <p:ph type="sldNum" sz="quarter" idx="12"/>
          </p:nvPr>
        </p:nvSpPr>
        <p:spPr>
          <a:ln/>
        </p:spPr>
        <p:txBody>
          <a:bodyPr/>
          <a:lstStyle>
            <a:lvl1pPr>
              <a:defRPr/>
            </a:lvl1pPr>
          </a:lstStyle>
          <a:p>
            <a:pPr>
              <a:defRPr/>
            </a:pPr>
            <a:fld id="{8AF2E95A-3432-4F4C-904A-5396FC8DE23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60816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9"/>
          <p:cNvSpPr>
            <a:spLocks noGrp="1" noChangeArrowheads="1"/>
          </p:cNvSpPr>
          <p:nvPr>
            <p:ph type="sldNum" sz="quarter" idx="12"/>
          </p:nvPr>
        </p:nvSpPr>
        <p:spPr>
          <a:ln/>
        </p:spPr>
        <p:txBody>
          <a:bodyPr/>
          <a:lstStyle>
            <a:lvl1pPr>
              <a:defRPr/>
            </a:lvl1pPr>
          </a:lstStyle>
          <a:p>
            <a:pPr>
              <a:defRPr/>
            </a:pPr>
            <a:fld id="{E46C45B6-8106-7B4B-90AC-BB38DFE990F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48861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9"/>
          <p:cNvSpPr>
            <a:spLocks noGrp="1" noChangeArrowheads="1"/>
          </p:cNvSpPr>
          <p:nvPr>
            <p:ph type="sldNum" sz="quarter" idx="12"/>
          </p:nvPr>
        </p:nvSpPr>
        <p:spPr>
          <a:ln/>
        </p:spPr>
        <p:txBody>
          <a:bodyPr/>
          <a:lstStyle>
            <a:lvl1pPr>
              <a:defRPr/>
            </a:lvl1pPr>
          </a:lstStyle>
          <a:p>
            <a:pPr>
              <a:defRPr/>
            </a:pPr>
            <a:fld id="{3CE3CEEB-5BA4-314A-8E48-8D737FE70EC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34673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C68CBA-19F9-AA45-AA52-6C480661CCCC}" type="datetime1">
              <a:rPr lang="en-US" smtClean="0"/>
              <a:t>9/6/18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3418546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71159A06-81E4-FD47-B8A5-4366735A5EA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83995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845F23AE-5423-F64D-B3D0-39DA3A99A95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68889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01CC83B7-66B8-BB44-B3E1-501E34BEDAD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36626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8C61A7DF-22E7-824E-ABA3-CAD5F9817EF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091927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74B76A06-992B-774E-BD7B-9EA1AB1868F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35122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9"/>
          <p:cNvSpPr>
            <a:spLocks noGrp="1" noChangeArrowheads="1"/>
          </p:cNvSpPr>
          <p:nvPr>
            <p:ph type="sldNum" sz="quarter" idx="12"/>
          </p:nvPr>
        </p:nvSpPr>
        <p:spPr>
          <a:ln/>
        </p:spPr>
        <p:txBody>
          <a:bodyPr/>
          <a:lstStyle>
            <a:lvl1pPr>
              <a:defRPr/>
            </a:lvl1pPr>
          </a:lstStyle>
          <a:p>
            <a:pPr>
              <a:defRPr/>
            </a:pPr>
            <a:fld id="{EBBFEE59-A9CC-C045-B280-26321261746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0802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4"/>
          <p:cNvGrpSpPr>
            <a:grpSpLocks/>
          </p:cNvGrpSpPr>
          <p:nvPr/>
        </p:nvGrpSpPr>
        <p:grpSpPr bwMode="auto">
          <a:xfrm>
            <a:off x="11113" y="11113"/>
            <a:ext cx="9121775" cy="6834187"/>
            <a:chOff x="7" y="7"/>
            <a:chExt cx="5746" cy="4305"/>
          </a:xfrm>
        </p:grpSpPr>
        <p:grpSp>
          <p:nvGrpSpPr>
            <p:cNvPr id="3" name="Group 32"/>
            <p:cNvGrpSpPr>
              <a:grpSpLocks/>
            </p:cNvGrpSpPr>
            <p:nvPr/>
          </p:nvGrpSpPr>
          <p:grpSpPr bwMode="auto">
            <a:xfrm>
              <a:off x="7" y="7"/>
              <a:ext cx="5746" cy="4305"/>
              <a:chOff x="7" y="7"/>
              <a:chExt cx="5746" cy="4305"/>
            </a:xfrm>
          </p:grpSpPr>
          <p:sp>
            <p:nvSpPr>
              <p:cNvPr id="7" name="Line 2"/>
              <p:cNvSpPr>
                <a:spLocks noChangeShapeType="1"/>
              </p:cNvSpPr>
              <p:nvPr/>
            </p:nvSpPr>
            <p:spPr bwMode="ltGray">
              <a:xfrm flipH="1">
                <a:off x="7" y="7"/>
                <a:ext cx="398" cy="4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8" name="Line 3"/>
              <p:cNvSpPr>
                <a:spLocks noChangeShapeType="1"/>
              </p:cNvSpPr>
              <p:nvPr/>
            </p:nvSpPr>
            <p:spPr bwMode="ltGray">
              <a:xfrm flipH="1">
                <a:off x="7" y="7"/>
                <a:ext cx="718" cy="80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9" name="Line 4"/>
              <p:cNvSpPr>
                <a:spLocks noChangeShapeType="1"/>
              </p:cNvSpPr>
              <p:nvPr/>
            </p:nvSpPr>
            <p:spPr bwMode="ltGray">
              <a:xfrm flipH="1">
                <a:off x="7" y="7"/>
                <a:ext cx="1049" cy="118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0" name="Line 5"/>
              <p:cNvSpPr>
                <a:spLocks noChangeShapeType="1"/>
              </p:cNvSpPr>
              <p:nvPr/>
            </p:nvSpPr>
            <p:spPr bwMode="ltGray">
              <a:xfrm flipH="1">
                <a:off x="7" y="7"/>
                <a:ext cx="1358" cy="152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1" name="Line 6"/>
              <p:cNvSpPr>
                <a:spLocks noChangeShapeType="1"/>
              </p:cNvSpPr>
              <p:nvPr/>
            </p:nvSpPr>
            <p:spPr bwMode="ltGray">
              <a:xfrm flipH="1">
                <a:off x="7" y="7"/>
                <a:ext cx="1678" cy="188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2" name="Line 7"/>
              <p:cNvSpPr>
                <a:spLocks noChangeShapeType="1"/>
              </p:cNvSpPr>
              <p:nvPr/>
            </p:nvSpPr>
            <p:spPr bwMode="ltGray">
              <a:xfrm flipH="1">
                <a:off x="7" y="7"/>
                <a:ext cx="2009" cy="226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3" name="Line 8"/>
              <p:cNvSpPr>
                <a:spLocks noChangeShapeType="1"/>
              </p:cNvSpPr>
              <p:nvPr/>
            </p:nvSpPr>
            <p:spPr bwMode="ltGray">
              <a:xfrm flipH="1">
                <a:off x="7" y="7"/>
                <a:ext cx="2340" cy="263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4" name="Line 9"/>
              <p:cNvSpPr>
                <a:spLocks noChangeShapeType="1"/>
              </p:cNvSpPr>
              <p:nvPr/>
            </p:nvSpPr>
            <p:spPr bwMode="ltGray">
              <a:xfrm flipH="1">
                <a:off x="7" y="7"/>
                <a:ext cx="2681" cy="301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5" name="Line 10"/>
              <p:cNvSpPr>
                <a:spLocks noChangeShapeType="1"/>
              </p:cNvSpPr>
              <p:nvPr/>
            </p:nvSpPr>
            <p:spPr bwMode="ltGray">
              <a:xfrm flipH="1">
                <a:off x="7" y="7"/>
                <a:ext cx="2990" cy="336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6" name="Line 11"/>
              <p:cNvSpPr>
                <a:spLocks noChangeShapeType="1"/>
              </p:cNvSpPr>
              <p:nvPr/>
            </p:nvSpPr>
            <p:spPr bwMode="ltGray">
              <a:xfrm flipH="1">
                <a:off x="7" y="7"/>
                <a:ext cx="3332" cy="37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7" name="Line 12"/>
              <p:cNvSpPr>
                <a:spLocks noChangeShapeType="1"/>
              </p:cNvSpPr>
              <p:nvPr/>
            </p:nvSpPr>
            <p:spPr bwMode="ltGray">
              <a:xfrm flipH="1">
                <a:off x="7" y="7"/>
                <a:ext cx="3662" cy="412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8" name="Line 13"/>
              <p:cNvSpPr>
                <a:spLocks noChangeShapeType="1"/>
              </p:cNvSpPr>
              <p:nvPr/>
            </p:nvSpPr>
            <p:spPr bwMode="ltGray">
              <a:xfrm flipH="1">
                <a:off x="18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19" name="Line 14"/>
              <p:cNvSpPr>
                <a:spLocks noChangeShapeType="1"/>
              </p:cNvSpPr>
              <p:nvPr/>
            </p:nvSpPr>
            <p:spPr bwMode="ltGray">
              <a:xfrm flipH="1">
                <a:off x="50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 name="Line 15"/>
              <p:cNvSpPr>
                <a:spLocks noChangeShapeType="1"/>
              </p:cNvSpPr>
              <p:nvPr/>
            </p:nvSpPr>
            <p:spPr bwMode="ltGray">
              <a:xfrm flipH="1">
                <a:off x="83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1" name="Line 16"/>
              <p:cNvSpPr>
                <a:spLocks noChangeShapeType="1"/>
              </p:cNvSpPr>
              <p:nvPr/>
            </p:nvSpPr>
            <p:spPr bwMode="ltGray">
              <a:xfrm flipH="1">
                <a:off x="1134"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2" name="Line 17"/>
              <p:cNvSpPr>
                <a:spLocks noChangeShapeType="1"/>
              </p:cNvSpPr>
              <p:nvPr/>
            </p:nvSpPr>
            <p:spPr bwMode="ltGray">
              <a:xfrm flipH="1">
                <a:off x="146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3" name="Line 18"/>
              <p:cNvSpPr>
                <a:spLocks noChangeShapeType="1"/>
              </p:cNvSpPr>
              <p:nvPr/>
            </p:nvSpPr>
            <p:spPr bwMode="ltGray">
              <a:xfrm flipH="1">
                <a:off x="1778" y="11"/>
                <a:ext cx="3822" cy="430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4" name="Line 19"/>
              <p:cNvSpPr>
                <a:spLocks noChangeShapeType="1"/>
              </p:cNvSpPr>
              <p:nvPr/>
            </p:nvSpPr>
            <p:spPr bwMode="ltGray">
              <a:xfrm flipH="1">
                <a:off x="2428" y="571"/>
                <a:ext cx="3325" cy="374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5" name="Line 20"/>
              <p:cNvSpPr>
                <a:spLocks noChangeShapeType="1"/>
              </p:cNvSpPr>
              <p:nvPr/>
            </p:nvSpPr>
            <p:spPr bwMode="ltGray">
              <a:xfrm flipH="1">
                <a:off x="2727" y="907"/>
                <a:ext cx="3026" cy="34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6" name="Line 21"/>
              <p:cNvSpPr>
                <a:spLocks noChangeShapeType="1"/>
              </p:cNvSpPr>
              <p:nvPr/>
            </p:nvSpPr>
            <p:spPr bwMode="ltGray">
              <a:xfrm flipH="1">
                <a:off x="3036" y="1255"/>
                <a:ext cx="2717" cy="305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7" name="Line 22"/>
              <p:cNvSpPr>
                <a:spLocks noChangeShapeType="1"/>
              </p:cNvSpPr>
              <p:nvPr/>
            </p:nvSpPr>
            <p:spPr bwMode="ltGray">
              <a:xfrm flipH="1">
                <a:off x="3356" y="1615"/>
                <a:ext cx="2397" cy="269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8" name="Line 23"/>
              <p:cNvSpPr>
                <a:spLocks noChangeShapeType="1"/>
              </p:cNvSpPr>
              <p:nvPr/>
            </p:nvSpPr>
            <p:spPr bwMode="ltGray">
              <a:xfrm flipH="1">
                <a:off x="3698" y="1999"/>
                <a:ext cx="2055" cy="231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9" name="Line 24"/>
              <p:cNvSpPr>
                <a:spLocks noChangeShapeType="1"/>
              </p:cNvSpPr>
              <p:nvPr/>
            </p:nvSpPr>
            <p:spPr bwMode="ltGray">
              <a:xfrm flipH="1">
                <a:off x="4039" y="2383"/>
                <a:ext cx="1714" cy="192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30" name="Line 25"/>
              <p:cNvSpPr>
                <a:spLocks noChangeShapeType="1"/>
              </p:cNvSpPr>
              <p:nvPr/>
            </p:nvSpPr>
            <p:spPr bwMode="ltGray">
              <a:xfrm flipH="1">
                <a:off x="4359" y="2743"/>
                <a:ext cx="1394" cy="156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31" name="Line 26"/>
              <p:cNvSpPr>
                <a:spLocks noChangeShapeType="1"/>
              </p:cNvSpPr>
              <p:nvPr/>
            </p:nvSpPr>
            <p:spPr bwMode="ltGray">
              <a:xfrm flipH="1">
                <a:off x="4690" y="3115"/>
                <a:ext cx="1063" cy="119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32" name="Line 27"/>
              <p:cNvSpPr>
                <a:spLocks noChangeShapeType="1"/>
              </p:cNvSpPr>
              <p:nvPr/>
            </p:nvSpPr>
            <p:spPr bwMode="ltGray">
              <a:xfrm flipH="1">
                <a:off x="4999" y="3463"/>
                <a:ext cx="754" cy="8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33" name="Line 28"/>
              <p:cNvSpPr>
                <a:spLocks noChangeShapeType="1"/>
              </p:cNvSpPr>
              <p:nvPr/>
            </p:nvSpPr>
            <p:spPr bwMode="ltGray">
              <a:xfrm flipH="1">
                <a:off x="5298" y="3799"/>
                <a:ext cx="455" cy="51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34" name="Line 29"/>
              <p:cNvSpPr>
                <a:spLocks noChangeShapeType="1"/>
              </p:cNvSpPr>
              <p:nvPr/>
            </p:nvSpPr>
            <p:spPr bwMode="ltGray">
              <a:xfrm flipH="1">
                <a:off x="5596" y="4135"/>
                <a:ext cx="157" cy="17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35" name="Line 30"/>
              <p:cNvSpPr>
                <a:spLocks noChangeShapeType="1"/>
              </p:cNvSpPr>
              <p:nvPr/>
            </p:nvSpPr>
            <p:spPr bwMode="ltGray">
              <a:xfrm flipH="1">
                <a:off x="7" y="7"/>
                <a:ext cx="121" cy="13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36" name="Line 31"/>
              <p:cNvSpPr>
                <a:spLocks noChangeShapeType="1"/>
              </p:cNvSpPr>
              <p:nvPr/>
            </p:nvSpPr>
            <p:spPr bwMode="ltGray">
              <a:xfrm flipH="1">
                <a:off x="2126" y="235"/>
                <a:ext cx="3623" cy="407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grpSp>
        <p:sp>
          <p:nvSpPr>
            <p:cNvPr id="6" name="Rectangle 33"/>
            <p:cNvSpPr>
              <a:spLocks noChangeArrowheads="1"/>
            </p:cNvSpPr>
            <p:nvPr/>
          </p:nvSpPr>
          <p:spPr bwMode="blackWhite">
            <a:xfrm>
              <a:off x="292" y="1012"/>
              <a:ext cx="5176" cy="2632"/>
            </a:xfrm>
            <a:prstGeom prst="rect">
              <a:avLst/>
            </a:prstGeom>
            <a:gradFill rotWithShape="0">
              <a:gsLst>
                <a:gs pos="0">
                  <a:schemeClr val="bg2"/>
                </a:gs>
                <a:gs pos="100000">
                  <a:schemeClr val="bg1"/>
                </a:gs>
              </a:gsLst>
              <a:lin ang="5400000" scaled="1"/>
            </a:gradFill>
            <a:ln w="12700">
              <a:solidFill>
                <a:schemeClr val="hlink"/>
              </a:solidFill>
              <a:miter lim="800000"/>
              <a:headEnd/>
              <a:tailEnd/>
            </a:ln>
            <a:effectLst>
              <a:outerShdw blurRad="63500" dist="125724"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grpSp>
      <p:sp>
        <p:nvSpPr>
          <p:cNvPr id="3107" name="Rectangle 35"/>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108" name="Rectangle 36"/>
          <p:cNvSpPr>
            <a:spLocks noGrp="1" noChangeArrowheads="1"/>
          </p:cNvSpPr>
          <p:nvPr>
            <p:ph type="subTitle" sz="quarter" idx="1"/>
          </p:nvPr>
        </p:nvSpPr>
        <p:spPr>
          <a:xfrm>
            <a:off x="1371600" y="3733800"/>
            <a:ext cx="6400800" cy="1752600"/>
          </a:xfrm>
        </p:spPr>
        <p:txBody>
          <a:bodyPr/>
          <a:lstStyle>
            <a:lvl1pPr marL="0" indent="0" algn="ctr">
              <a:buFont typeface="Monotype Sorts" pitchFamily="2" charset="2"/>
              <a:buNone/>
              <a:defRPr/>
            </a:lvl1pPr>
          </a:lstStyle>
          <a:p>
            <a:pPr lvl="0"/>
            <a:r>
              <a:rPr lang="en-US" noProof="0"/>
              <a:t>Click to edit Master subtitle style</a:t>
            </a:r>
          </a:p>
        </p:txBody>
      </p:sp>
      <p:sp>
        <p:nvSpPr>
          <p:cNvPr id="37" name="Rectangle 37"/>
          <p:cNvSpPr>
            <a:spLocks noGrp="1" noChangeArrowheads="1"/>
          </p:cNvSpPr>
          <p:nvPr>
            <p:ph type="dt" sz="quarter"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38" name="Rectangle 3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39" name="Rectangle 39"/>
          <p:cNvSpPr>
            <a:spLocks noGrp="1" noChangeArrowheads="1"/>
          </p:cNvSpPr>
          <p:nvPr>
            <p:ph type="sldNum" sz="quarter" idx="12"/>
          </p:nvPr>
        </p:nvSpPr>
        <p:spPr>
          <a:xfrm>
            <a:off x="6553200" y="6248400"/>
            <a:ext cx="1905000" cy="457200"/>
          </a:xfrm>
        </p:spPr>
        <p:txBody>
          <a:bodyPr/>
          <a:lstStyle>
            <a:lvl1pPr>
              <a:defRPr/>
            </a:lvl1pPr>
          </a:lstStyle>
          <a:p>
            <a:pPr>
              <a:defRPr/>
            </a:pPr>
            <a:fld id="{4828F2A6-CE17-684A-A8C9-9ECD0E5923E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15975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5BB0A7B2-3B8B-1147-88F0-11DE0739CDB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74320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B235A9E3-8AEC-8949-8C36-4D4A2896AE7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73971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A9D1C3EA-F291-F846-AD2D-84532507192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36972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389465-6C94-334E-9240-7D9129F704E2}" type="datetime1">
              <a:rPr lang="en-US" smtClean="0"/>
              <a:t>9/6/18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1150660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9"/>
          <p:cNvSpPr>
            <a:spLocks noGrp="1" noChangeArrowheads="1"/>
          </p:cNvSpPr>
          <p:nvPr>
            <p:ph type="sldNum" sz="quarter" idx="12"/>
          </p:nvPr>
        </p:nvSpPr>
        <p:spPr>
          <a:ln/>
        </p:spPr>
        <p:txBody>
          <a:bodyPr/>
          <a:lstStyle>
            <a:lvl1pPr>
              <a:defRPr/>
            </a:lvl1pPr>
          </a:lstStyle>
          <a:p>
            <a:pPr>
              <a:defRPr/>
            </a:pPr>
            <a:fld id="{8AF2E95A-3432-4F4C-904A-5396FC8DE23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786579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9"/>
          <p:cNvSpPr>
            <a:spLocks noGrp="1" noChangeArrowheads="1"/>
          </p:cNvSpPr>
          <p:nvPr>
            <p:ph type="sldNum" sz="quarter" idx="12"/>
          </p:nvPr>
        </p:nvSpPr>
        <p:spPr>
          <a:ln/>
        </p:spPr>
        <p:txBody>
          <a:bodyPr/>
          <a:lstStyle>
            <a:lvl1pPr>
              <a:defRPr/>
            </a:lvl1pPr>
          </a:lstStyle>
          <a:p>
            <a:pPr>
              <a:defRPr/>
            </a:pPr>
            <a:fld id="{E46C45B6-8106-7B4B-90AC-BB38DFE990F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00092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9"/>
          <p:cNvSpPr>
            <a:spLocks noGrp="1" noChangeArrowheads="1"/>
          </p:cNvSpPr>
          <p:nvPr>
            <p:ph type="sldNum" sz="quarter" idx="12"/>
          </p:nvPr>
        </p:nvSpPr>
        <p:spPr>
          <a:ln/>
        </p:spPr>
        <p:txBody>
          <a:bodyPr/>
          <a:lstStyle>
            <a:lvl1pPr>
              <a:defRPr/>
            </a:lvl1pPr>
          </a:lstStyle>
          <a:p>
            <a:pPr>
              <a:defRPr/>
            </a:pPr>
            <a:fld id="{3CE3CEEB-5BA4-314A-8E48-8D737FE70EC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0575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71159A06-81E4-FD47-B8A5-4366735A5EA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754817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845F23AE-5423-F64D-B3D0-39DA3A99A95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18483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01CC83B7-66B8-BB44-B3E1-501E34BEDAD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59325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8C61A7DF-22E7-824E-ABA3-CAD5F9817EF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32899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74B76A06-992B-774E-BD7B-9EA1AB1868F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2399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9"/>
          <p:cNvSpPr>
            <a:spLocks noGrp="1" noChangeArrowheads="1"/>
          </p:cNvSpPr>
          <p:nvPr>
            <p:ph type="sldNum" sz="quarter" idx="12"/>
          </p:nvPr>
        </p:nvSpPr>
        <p:spPr>
          <a:ln/>
        </p:spPr>
        <p:txBody>
          <a:bodyPr/>
          <a:lstStyle>
            <a:lvl1pPr>
              <a:defRPr/>
            </a:lvl1pPr>
          </a:lstStyle>
          <a:p>
            <a:pPr>
              <a:defRPr/>
            </a:pPr>
            <a:fld id="{EBBFEE59-A9CC-C045-B280-26321261746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08490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D562CA78-71C7-904C-B67C-12D12B689D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7882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37C5E7-F2C7-0241-99BD-DA7B42FD88A7}" type="datetime1">
              <a:rPr lang="en-US" smtClean="0"/>
              <a:t>9/6/18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1666075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a:lstStyle/>
          <a:p>
            <a:pPr lvl="0"/>
            <a:endParaRPr lang="en-US" noProof="0"/>
          </a:p>
        </p:txBody>
      </p:sp>
      <p:sp>
        <p:nvSpPr>
          <p:cNvPr id="4" name="Rectangle 37"/>
          <p:cNvSpPr>
            <a:spLocks noGrp="1" noChangeArrowheads="1"/>
          </p:cNvSpPr>
          <p:nvPr>
            <p:ph type="dt" sz="half" idx="10"/>
          </p:nvPr>
        </p:nvSpPr>
        <p:spPr>
          <a:ln/>
        </p:spPr>
        <p:txBody>
          <a:bodyPr/>
          <a:lstStyle>
            <a:lvl1pPr>
              <a:defRPr/>
            </a:lvl1pPr>
          </a:lstStyle>
          <a:p>
            <a:pPr>
              <a:defRPr/>
            </a:pPr>
            <a:fld id="{039C1390-A38F-49A7-B3E9-8D1A0B8CBF79}" type="datetimeFigureOut">
              <a:rPr lang="en-US">
                <a:solidFill>
                  <a:srgbClr val="FFFFFF"/>
                </a:solidFill>
              </a:rPr>
              <a:pPr>
                <a:defRPr/>
              </a:pPr>
              <a:t>9/6/18</a:t>
            </a:fld>
            <a:endParaRPr lang="en-US">
              <a:solidFill>
                <a:srgbClr val="FFFFFF"/>
              </a:solidFill>
            </a:endParaRPr>
          </a:p>
        </p:txBody>
      </p:sp>
      <p:sp>
        <p:nvSpPr>
          <p:cNvPr id="5"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9"/>
          <p:cNvSpPr>
            <a:spLocks noGrp="1" noChangeArrowheads="1"/>
          </p:cNvSpPr>
          <p:nvPr>
            <p:ph type="sldNum" sz="quarter" idx="12"/>
          </p:nvPr>
        </p:nvSpPr>
        <p:spPr>
          <a:ln/>
        </p:spPr>
        <p:txBody>
          <a:bodyPr/>
          <a:lstStyle>
            <a:lvl1pPr>
              <a:defRPr/>
            </a:lvl1pPr>
          </a:lstStyle>
          <a:p>
            <a:pPr>
              <a:defRPr/>
            </a:pPr>
            <a:fld id="{E9E784AE-16F8-413C-8EC0-B3815DDC704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73933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7"/>
          <p:cNvSpPr>
            <a:spLocks noGrp="1" noChangeArrowheads="1"/>
          </p:cNvSpPr>
          <p:nvPr>
            <p:ph type="dt" sz="half" idx="10"/>
          </p:nvPr>
        </p:nvSpPr>
        <p:spPr>
          <a:ln/>
        </p:spPr>
        <p:txBody>
          <a:bodyPr/>
          <a:lstStyle>
            <a:lvl1pPr>
              <a:defRPr/>
            </a:lvl1pPr>
          </a:lstStyle>
          <a:p>
            <a:pPr>
              <a:defRPr/>
            </a:pPr>
            <a:fld id="{6EC26CEE-BD88-4692-9FEF-2610BA033153}" type="datetimeFigureOut">
              <a:rPr lang="en-US">
                <a:solidFill>
                  <a:srgbClr val="FFFFFF"/>
                </a:solidFill>
              </a:rPr>
              <a:pPr>
                <a:defRPr/>
              </a:pPr>
              <a:t>9/6/18</a:t>
            </a:fld>
            <a:endParaRPr lang="en-US">
              <a:solidFill>
                <a:srgbClr val="FFFFFF"/>
              </a:solidFill>
            </a:endParaRPr>
          </a:p>
        </p:txBody>
      </p:sp>
      <p:sp>
        <p:nvSpPr>
          <p:cNvPr id="6"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9"/>
          <p:cNvSpPr>
            <a:spLocks noGrp="1" noChangeArrowheads="1"/>
          </p:cNvSpPr>
          <p:nvPr>
            <p:ph type="sldNum" sz="quarter" idx="12"/>
          </p:nvPr>
        </p:nvSpPr>
        <p:spPr>
          <a:ln/>
        </p:spPr>
        <p:txBody>
          <a:bodyPr/>
          <a:lstStyle>
            <a:lvl1pPr>
              <a:defRPr/>
            </a:lvl1pPr>
          </a:lstStyle>
          <a:p>
            <a:pPr>
              <a:defRPr/>
            </a:pPr>
            <a:fld id="{0833739B-AF51-49F1-B8C3-0C9993C74AC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8589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39"/>
          <p:cNvSpPr>
            <a:spLocks noGrp="1" noChangeArrowheads="1"/>
          </p:cNvSpPr>
          <p:nvPr>
            <p:ph type="sldNum" sz="quarter" idx="12"/>
          </p:nvPr>
        </p:nvSpPr>
        <p:spPr>
          <a:ln/>
        </p:spPr>
        <p:txBody>
          <a:bodyPr/>
          <a:lstStyle>
            <a:lvl1pPr>
              <a:defRPr/>
            </a:lvl1pPr>
          </a:lstStyle>
          <a:p>
            <a:pPr>
              <a:defRPr/>
            </a:pPr>
            <a:fld id="{65AEB230-8913-4B61-A93F-32C8BDEF7A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17772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3795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6924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505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9442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14040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6752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909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68370B-A4ED-7447-A564-15C04FDD32FD}" type="datetime1">
              <a:rPr lang="en-US" smtClean="0"/>
              <a:t>9/6/18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612059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9785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2416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6011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9698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fontAlgn="base">
                <a:spcBef>
                  <a:spcPct val="0"/>
                </a:spcBef>
                <a:spcAft>
                  <a:spcPct val="0"/>
                </a:spcAft>
                <a:defRPr/>
              </a:pPr>
              <a:endParaRPr lang="en-US" sz="1800">
                <a:solidFill>
                  <a:srgbClr val="FFFFFF"/>
                </a:solidFill>
                <a:effectLst>
                  <a:outerShdw blurRad="38100" dist="38100" dir="2700000" algn="tl">
                    <a:srgbClr val="000000">
                      <a:alpha val="43137"/>
                    </a:srgbClr>
                  </a:outerShdw>
                </a:effectLst>
              </a:endParaRPr>
            </a:p>
          </p:txBody>
        </p:sp>
        <p:sp>
          <p:nvSpPr>
            <p:cNvPr id="6"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fontAlgn="base">
                <a:spcBef>
                  <a:spcPct val="0"/>
                </a:spcBef>
                <a:spcAft>
                  <a:spcPct val="0"/>
                </a:spcAft>
                <a:defRPr/>
              </a:pPr>
              <a:endParaRPr lang="en-US" sz="1800">
                <a:solidFill>
                  <a:srgbClr val="FFFFFF"/>
                </a:solidFill>
                <a:effectLst>
                  <a:outerShdw blurRad="38100" dist="38100" dir="2700000" algn="tl">
                    <a:srgbClr val="000000">
                      <a:alpha val="43137"/>
                    </a:srgbClr>
                  </a:outerShdw>
                </a:effectLst>
              </a:endParaRPr>
            </a:p>
          </p:txBody>
        </p:sp>
        <p:sp>
          <p:nvSpPr>
            <p:cNvPr id="7"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fontAlgn="base">
                <a:spcBef>
                  <a:spcPct val="0"/>
                </a:spcBef>
                <a:spcAft>
                  <a:spcPct val="0"/>
                </a:spcAft>
                <a:defRPr/>
              </a:pPr>
              <a:endParaRPr lang="en-US" sz="1800">
                <a:solidFill>
                  <a:srgbClr val="FFFFFF"/>
                </a:solidFill>
                <a:effectLst>
                  <a:outerShdw blurRad="38100" dist="38100" dir="2700000" algn="tl">
                    <a:srgbClr val="000000">
                      <a:alpha val="43137"/>
                    </a:srgbClr>
                  </a:outerShdw>
                </a:effectLst>
              </a:endParaRPr>
            </a:p>
          </p:txBody>
        </p:sp>
        <p:sp>
          <p:nvSpPr>
            <p:cNvPr id="8"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fontAlgn="base">
                <a:spcBef>
                  <a:spcPct val="0"/>
                </a:spcBef>
                <a:spcAft>
                  <a:spcPct val="0"/>
                </a:spcAft>
                <a:defRPr/>
              </a:pPr>
              <a:endParaRPr lang="en-US" sz="1800">
                <a:solidFill>
                  <a:srgbClr val="FFFFFF"/>
                </a:solidFill>
                <a:effectLst>
                  <a:outerShdw blurRad="38100" dist="38100" dir="2700000" algn="tl">
                    <a:srgbClr val="000000">
                      <a:alpha val="43137"/>
                    </a:srgbClr>
                  </a:outerShdw>
                </a:effectLst>
              </a:endParaRPr>
            </a:p>
          </p:txBody>
        </p:sp>
      </p:grpSp>
      <p:sp>
        <p:nvSpPr>
          <p:cNvPr id="333831"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333832"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2"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2F432088-4AA7-4489-A7E1-376FBFDBDF9C}" type="slidenum">
              <a:rPr lang="en-US" altLang="en-US"/>
              <a:pPr>
                <a:defRPr/>
              </a:pPr>
              <a:t>‹#›</a:t>
            </a:fld>
            <a:endParaRPr lang="en-US" altLang="en-US"/>
          </a:p>
        </p:txBody>
      </p:sp>
    </p:spTree>
    <p:extLst>
      <p:ext uri="{BB962C8B-B14F-4D97-AF65-F5344CB8AC3E}">
        <p14:creationId xmlns:p14="http://schemas.microsoft.com/office/powerpoint/2010/main" val="2463996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5F96AA9-2CB7-4C31-8A45-84647A4C3DE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01172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C08605-59BA-4049-8FCB-3F224301E0C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56803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06542-E0C5-4A49-8B55-C91C8AA752A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04363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5621330-453A-4F09-B4E8-8D1A3A2CB48A}"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53819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194B7F9-3589-4328-AD57-820442C5A560}"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0593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EBC07-616E-7D48-9A79-D2B1AB66BDCC}" type="datetime1">
              <a:rPr lang="en-US" smtClean="0"/>
              <a:t>9/6/18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55869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A4BE5BB-869F-48F5-A423-E227F2AFCD06}"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74547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B8042FF-5CCE-4B40-A8A0-3E33E9ABE514}"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09830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47385BD-4FD3-481B-AB77-E348932AD94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4080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E0BA5469-902D-469D-A188-6E66F2D1FF6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947647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0C88848-70ED-4392-9807-4F62A4608AB7}"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066922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able Placeholder 2"/>
          <p:cNvSpPr>
            <a:spLocks noGrp="1"/>
          </p:cNvSpPr>
          <p:nvPr>
            <p:ph type="tbl" idx="1"/>
          </p:nvPr>
        </p:nvSpPr>
        <p:spPr>
          <a:xfrm>
            <a:off x="685800" y="1641475"/>
            <a:ext cx="7772400" cy="4454525"/>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7E1BAA-943B-4118-9280-06177D8C669B}"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82722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Chart Placeholder 2"/>
          <p:cNvSpPr>
            <a:spLocks noGrp="1"/>
          </p:cNvSpPr>
          <p:nvPr>
            <p:ph type="chart" idx="1"/>
          </p:nvPr>
        </p:nvSpPr>
        <p:spPr>
          <a:xfrm>
            <a:off x="685800" y="1641475"/>
            <a:ext cx="7772400" cy="4454525"/>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7A6A083-C508-48C6-9A07-A34256EABF95}"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316309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SmartArt Placeholder 2"/>
          <p:cNvSpPr>
            <a:spLocks noGrp="1"/>
          </p:cNvSpPr>
          <p:nvPr>
            <p:ph type="dgm" idx="1"/>
          </p:nvPr>
        </p:nvSpPr>
        <p:spPr>
          <a:xfrm>
            <a:off x="685800" y="1641475"/>
            <a:ext cx="7772400" cy="4454525"/>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6F632B7-0769-4684-A41A-87E691A3245E}"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219911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73B3DA0-E3DC-475C-B5A5-FBB4732A4AC9}" type="slidenum">
              <a:rPr lang="en-US"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016931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1" y="-2"/>
            <a:ext cx="9143999"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697393" y="1255211"/>
            <a:ext cx="7288760" cy="2715557"/>
          </a:xfrm>
        </p:spPr>
        <p:txBody>
          <a:bodyPr anchor="b" anchorCtr="0">
            <a:noAutofit/>
          </a:bodyPr>
          <a:lstStyle>
            <a:lvl1pPr marL="0" indent="0">
              <a:lnSpc>
                <a:spcPct val="90000"/>
              </a:lnSpc>
              <a:spcBef>
                <a:spcPts val="0"/>
              </a:spcBef>
              <a:buNone/>
              <a:defRPr sz="6000" baseline="0">
                <a:solidFill>
                  <a:schemeClr val="bg1"/>
                </a:solidFill>
              </a:defRPr>
            </a:lvl1pPr>
          </a:lstStyle>
          <a:p>
            <a:pPr lvl="0"/>
            <a:r>
              <a:rPr lang="en-US" dirty="0"/>
              <a:t>Presentation Title</a:t>
            </a:r>
          </a:p>
          <a:p>
            <a:pPr lvl="0"/>
            <a:r>
              <a:rPr lang="en-US" dirty="0"/>
              <a:t>Goes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6106" y="5092169"/>
            <a:ext cx="3458206" cy="1189002"/>
          </a:xfrm>
          <a:prstGeom prst="rect">
            <a:avLst/>
          </a:prstGeom>
        </p:spPr>
      </p:pic>
    </p:spTree>
    <p:extLst>
      <p:ext uri="{BB962C8B-B14F-4D97-AF65-F5344CB8AC3E}">
        <p14:creationId xmlns:p14="http://schemas.microsoft.com/office/powerpoint/2010/main" val="165001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044267-DFCB-314D-A1EB-6AECAA37FC92}" type="datetime1">
              <a:rPr lang="en-US" smtClean="0"/>
              <a:t>9/6/18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29447220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1" y="0"/>
            <a:ext cx="9143999"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697393" y="1177154"/>
            <a:ext cx="7288760"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12061035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taff Divider">
    <p:bg>
      <p:bgPr>
        <a:solidFill>
          <a:schemeClr val="bg1">
            <a:alpha val="37000"/>
          </a:schemeClr>
        </a:solidFill>
        <a:effectLst/>
      </p:bgPr>
    </p:bg>
    <p:spTree>
      <p:nvGrpSpPr>
        <p:cNvPr id="1" name=""/>
        <p:cNvGrpSpPr/>
        <p:nvPr/>
      </p:nvGrpSpPr>
      <p:grpSpPr>
        <a:xfrm>
          <a:off x="0" y="0"/>
          <a:ext cx="0" cy="0"/>
          <a:chOff x="0" y="0"/>
          <a:chExt cx="0" cy="0"/>
        </a:xfrm>
      </p:grpSpPr>
      <p:sp>
        <p:nvSpPr>
          <p:cNvPr id="4" name="Rectangle 3"/>
          <p:cNvSpPr/>
          <p:nvPr/>
        </p:nvSpPr>
        <p:spPr>
          <a:xfrm>
            <a:off x="1" y="0"/>
            <a:ext cx="9143999"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sp>
        <p:nvSpPr>
          <p:cNvPr id="5" name="Text Placeholder 4"/>
          <p:cNvSpPr>
            <a:spLocks noGrp="1"/>
          </p:cNvSpPr>
          <p:nvPr>
            <p:ph type="body" sz="quarter" idx="10" hasCustomPrompt="1"/>
          </p:nvPr>
        </p:nvSpPr>
        <p:spPr>
          <a:xfrm>
            <a:off x="697393" y="1177155"/>
            <a:ext cx="7288760" cy="2715557"/>
          </a:xfrm>
        </p:spPr>
        <p:txBody>
          <a:bodyPr anchor="b" anchorCtr="0">
            <a:noAutofit/>
          </a:bodyPr>
          <a:lstStyle>
            <a:lvl1pPr marL="0" indent="0">
              <a:lnSpc>
                <a:spcPct val="90000"/>
              </a:lnSpc>
              <a:spcBef>
                <a:spcPts val="0"/>
              </a:spcBef>
              <a:buNone/>
              <a:defRPr sz="4500" baseline="0">
                <a:solidFill>
                  <a:schemeClr val="bg1"/>
                </a:solidFill>
              </a:defRPr>
            </a:lvl1pPr>
          </a:lstStyle>
          <a:p>
            <a:pPr lvl="0"/>
            <a:r>
              <a:rPr lang="en-US" dirty="0"/>
              <a:t>Section Headline</a:t>
            </a:r>
          </a:p>
          <a:p>
            <a:pPr lvl="0"/>
            <a:r>
              <a:rPr lang="en-US" dirty="0"/>
              <a:t>Goes Here</a:t>
            </a:r>
          </a:p>
        </p:txBody>
      </p:sp>
    </p:spTree>
    <p:extLst>
      <p:ext uri="{BB962C8B-B14F-4D97-AF65-F5344CB8AC3E}">
        <p14:creationId xmlns:p14="http://schemas.microsoft.com/office/powerpoint/2010/main" val="3383295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hoto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4651515"/>
            <a:ext cx="7886700" cy="1063486"/>
          </a:xfrm>
          <a:solidFill>
            <a:schemeClr val="accent2"/>
          </a:solidFill>
          <a:ln>
            <a:noFill/>
          </a:ln>
        </p:spPr>
        <p:txBody>
          <a:bodyPr lIns="182880" tIns="91440" rIns="274320" bIns="274320" anchor="t" anchorCtr="0">
            <a:normAutofit/>
          </a:bodyPr>
          <a:lstStyle>
            <a:lvl1pPr>
              <a:lnSpc>
                <a:spcPct val="100000"/>
              </a:lnSpc>
              <a:defRPr sz="2400">
                <a:solidFill>
                  <a:schemeClr val="bg2"/>
                </a:solidFill>
              </a:defRPr>
            </a:lvl1pPr>
          </a:lstStyle>
          <a:p>
            <a:r>
              <a:rPr lang="en-US" dirty="0"/>
              <a:t>Click to insert photo caption.</a:t>
            </a:r>
          </a:p>
        </p:txBody>
      </p:sp>
      <p:sp>
        <p:nvSpPr>
          <p:cNvPr id="5" name="Picture Placeholder 4"/>
          <p:cNvSpPr>
            <a:spLocks noGrp="1"/>
          </p:cNvSpPr>
          <p:nvPr>
            <p:ph type="pic" sz="quarter" idx="10"/>
          </p:nvPr>
        </p:nvSpPr>
        <p:spPr>
          <a:xfrm>
            <a:off x="628650" y="872890"/>
            <a:ext cx="7886700" cy="3778624"/>
          </a:xfrm>
        </p:spPr>
        <p:txBody>
          <a:bodyPr anchor="ctr" anchorCtr="0"/>
          <a:lstStyle>
            <a:lvl1pPr marL="0" indent="0" algn="ctr">
              <a:buNone/>
              <a:defRPr>
                <a:solidFill>
                  <a:schemeClr val="accent2"/>
                </a:solidFill>
              </a:defRPr>
            </a:lvl1pPr>
          </a:lstStyle>
          <a:p>
            <a:r>
              <a:rPr lang="en-US" dirty="0"/>
              <a:t>Drag picture to placeholder or click icon to add</a:t>
            </a:r>
          </a:p>
        </p:txBody>
      </p:sp>
    </p:spTree>
    <p:extLst>
      <p:ext uri="{BB962C8B-B14F-4D97-AF65-F5344CB8AC3E}">
        <p14:creationId xmlns:p14="http://schemas.microsoft.com/office/powerpoint/2010/main" val="80233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 Column Text +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597368"/>
            <a:ext cx="7886700" cy="1191092"/>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629842" y="1922930"/>
            <a:ext cx="3868340" cy="4172604"/>
          </a:xfrm>
        </p:spPr>
        <p:txBody>
          <a:bodyPr>
            <a:normAutofit/>
          </a:bodyPr>
          <a:lstStyle>
            <a:lvl1pPr marL="0" indent="0">
              <a:buNone/>
              <a:defRPr sz="2200">
                <a:solidFill>
                  <a:schemeClr val="tx2"/>
                </a:solidFill>
              </a:defRPr>
            </a:lvl1pPr>
          </a:lstStyle>
          <a:p>
            <a:pPr lvl="0"/>
            <a:r>
              <a:rPr lang="en-US" dirty="0"/>
              <a:t>Click to insert text</a:t>
            </a:r>
          </a:p>
        </p:txBody>
      </p:sp>
      <p:sp>
        <p:nvSpPr>
          <p:cNvPr id="11" name="Picture Placeholder 10"/>
          <p:cNvSpPr>
            <a:spLocks noGrp="1"/>
          </p:cNvSpPr>
          <p:nvPr>
            <p:ph type="pic" sz="quarter" idx="10"/>
          </p:nvPr>
        </p:nvSpPr>
        <p:spPr>
          <a:xfrm>
            <a:off x="4863703" y="1922930"/>
            <a:ext cx="3652838" cy="3671046"/>
          </a:xfrm>
        </p:spPr>
        <p:txBody>
          <a:bodyPr anchor="ctr" anchorCtr="0"/>
          <a:lstStyle>
            <a:lvl1pPr marL="0" indent="0" algn="ctr">
              <a:buNone/>
              <a:defRPr>
                <a:solidFill>
                  <a:schemeClr val="accent2"/>
                </a:solidFill>
              </a:defRPr>
            </a:lvl1pPr>
          </a:lstStyle>
          <a:p>
            <a:r>
              <a:rPr lang="en-US" dirty="0"/>
              <a:t>Drag picture to placeholder or click icon to add</a:t>
            </a:r>
          </a:p>
        </p:txBody>
      </p:sp>
    </p:spTree>
    <p:extLst>
      <p:ext uri="{BB962C8B-B14F-4D97-AF65-F5344CB8AC3E}">
        <p14:creationId xmlns:p14="http://schemas.microsoft.com/office/powerpoint/2010/main" val="26942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Subhead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39" y="1044076"/>
            <a:ext cx="2514600" cy="569572"/>
          </a:xfrm>
        </p:spPr>
        <p:txBody>
          <a:bodyPr>
            <a:normAutofit/>
          </a:bodyPr>
          <a:lstStyle>
            <a:lvl1pPr>
              <a:defRPr sz="2700" baseline="0">
                <a:solidFill>
                  <a:schemeClr val="accent1"/>
                </a:solidFill>
              </a:defRPr>
            </a:lvl1pPr>
          </a:lstStyle>
          <a:p>
            <a:r>
              <a:rPr lang="en-US" dirty="0"/>
              <a:t>Headline 1</a:t>
            </a:r>
          </a:p>
        </p:txBody>
      </p:sp>
      <p:sp>
        <p:nvSpPr>
          <p:cNvPr id="4" name="Content Placeholder 3"/>
          <p:cNvSpPr>
            <a:spLocks noGrp="1"/>
          </p:cNvSpPr>
          <p:nvPr>
            <p:ph sz="half" idx="2" hasCustomPrompt="1"/>
          </p:nvPr>
        </p:nvSpPr>
        <p:spPr>
          <a:xfrm>
            <a:off x="629840" y="1775014"/>
            <a:ext cx="2514600" cy="3913093"/>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6" name="Content Placeholder 3"/>
          <p:cNvSpPr>
            <a:spLocks noGrp="1"/>
          </p:cNvSpPr>
          <p:nvPr>
            <p:ph sz="half" idx="10" hasCustomPrompt="1"/>
          </p:nvPr>
        </p:nvSpPr>
        <p:spPr>
          <a:xfrm>
            <a:off x="3288265" y="1775014"/>
            <a:ext cx="2514600" cy="3913093"/>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8" name="Content Placeholder 3"/>
          <p:cNvSpPr>
            <a:spLocks noGrp="1"/>
          </p:cNvSpPr>
          <p:nvPr>
            <p:ph sz="half" idx="11" hasCustomPrompt="1"/>
          </p:nvPr>
        </p:nvSpPr>
        <p:spPr>
          <a:xfrm>
            <a:off x="5946690" y="1775014"/>
            <a:ext cx="2514600" cy="3913093"/>
          </a:xfrm>
        </p:spPr>
        <p:txBody>
          <a:bodyPr>
            <a:normAutofit/>
          </a:bodyPr>
          <a:lstStyle>
            <a:lvl1pPr marL="0" indent="0">
              <a:lnSpc>
                <a:spcPct val="90000"/>
              </a:lnSpc>
              <a:spcBef>
                <a:spcPts val="750"/>
              </a:spcBef>
              <a:buNone/>
              <a:defRPr sz="1800">
                <a:solidFill>
                  <a:schemeClr val="tx2"/>
                </a:solidFill>
              </a:defRPr>
            </a:lvl1pPr>
          </a:lstStyle>
          <a:p>
            <a:pPr lvl="0"/>
            <a:r>
              <a:rPr lang="en-US" dirty="0"/>
              <a:t>Click to insert text</a:t>
            </a:r>
          </a:p>
        </p:txBody>
      </p:sp>
      <p:sp>
        <p:nvSpPr>
          <p:cNvPr id="11" name="Text Placeholder 10"/>
          <p:cNvSpPr>
            <a:spLocks noGrp="1"/>
          </p:cNvSpPr>
          <p:nvPr>
            <p:ph type="body" sz="quarter" idx="12" hasCustomPrompt="1"/>
          </p:nvPr>
        </p:nvSpPr>
        <p:spPr>
          <a:xfrm>
            <a:off x="3288263" y="1043609"/>
            <a:ext cx="2514600" cy="569572"/>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2</a:t>
            </a:r>
          </a:p>
        </p:txBody>
      </p:sp>
      <p:sp>
        <p:nvSpPr>
          <p:cNvPr id="13" name="Text Placeholder 12"/>
          <p:cNvSpPr>
            <a:spLocks noGrp="1"/>
          </p:cNvSpPr>
          <p:nvPr>
            <p:ph type="body" sz="quarter" idx="13" hasCustomPrompt="1"/>
          </p:nvPr>
        </p:nvSpPr>
        <p:spPr>
          <a:xfrm>
            <a:off x="5946689" y="1043062"/>
            <a:ext cx="2514600" cy="569837"/>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Headline 3</a:t>
            </a:r>
          </a:p>
        </p:txBody>
      </p:sp>
    </p:spTree>
    <p:extLst>
      <p:ext uri="{BB962C8B-B14F-4D97-AF65-F5344CB8AC3E}">
        <p14:creationId xmlns:p14="http://schemas.microsoft.com/office/powerpoint/2010/main" val="19583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871003"/>
            <a:ext cx="7886700" cy="699379"/>
          </a:xfrm>
        </p:spPr>
        <p:txBody>
          <a:bodyPr>
            <a:normAutofit/>
          </a:bodyPr>
          <a:lstStyle>
            <a:lvl1pPr>
              <a:defRPr sz="4000" baseline="0"/>
            </a:lvl1pPr>
          </a:lstStyle>
          <a:p>
            <a:r>
              <a:rPr lang="en-US" dirty="0"/>
              <a:t>Click to insert Slide Headline</a:t>
            </a:r>
          </a:p>
        </p:txBody>
      </p:sp>
      <p:sp>
        <p:nvSpPr>
          <p:cNvPr id="4" name="Content Placeholder 3"/>
          <p:cNvSpPr>
            <a:spLocks noGrp="1"/>
          </p:cNvSpPr>
          <p:nvPr>
            <p:ph sz="half" idx="2" hasCustomPrompt="1"/>
          </p:nvPr>
        </p:nvSpPr>
        <p:spPr>
          <a:xfrm>
            <a:off x="629841" y="2268587"/>
            <a:ext cx="3787518" cy="3614393"/>
          </a:xfrm>
        </p:spPr>
        <p:txBody>
          <a:bodyPr>
            <a:normAutofit/>
          </a:bodyPr>
          <a:lstStyle>
            <a:lvl1pPr marL="0" indent="0">
              <a:buNone/>
              <a:defRPr sz="2200">
                <a:solidFill>
                  <a:schemeClr val="tx2"/>
                </a:solidFill>
              </a:defRPr>
            </a:lvl1pPr>
          </a:lstStyle>
          <a:p>
            <a:pPr lvl="0"/>
            <a:r>
              <a:rPr lang="en-US" dirty="0"/>
              <a:t>Click to insert text</a:t>
            </a:r>
          </a:p>
        </p:txBody>
      </p:sp>
      <p:sp>
        <p:nvSpPr>
          <p:cNvPr id="7" name="Content Placeholder 3"/>
          <p:cNvSpPr>
            <a:spLocks noGrp="1"/>
          </p:cNvSpPr>
          <p:nvPr>
            <p:ph sz="half" idx="10" hasCustomPrompt="1"/>
          </p:nvPr>
        </p:nvSpPr>
        <p:spPr>
          <a:xfrm>
            <a:off x="4730004" y="2268587"/>
            <a:ext cx="3786538" cy="3614393"/>
          </a:xfrm>
        </p:spPr>
        <p:txBody>
          <a:bodyPr>
            <a:normAutofit/>
          </a:bodyPr>
          <a:lstStyle>
            <a:lvl1pPr marL="0" indent="0">
              <a:buNone/>
              <a:defRPr sz="22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629841" y="1632479"/>
            <a:ext cx="3787376" cy="544194"/>
          </a:xfrm>
        </p:spPr>
        <p:txBody>
          <a:bodyPr anchor="ctr" anchorCtr="0">
            <a:normAutofit/>
          </a:bodyPr>
          <a:lstStyle>
            <a:lvl1pPr marL="0" indent="0">
              <a:spcBef>
                <a:spcPts val="0"/>
              </a:spcBef>
              <a:buNone/>
              <a:defRPr sz="2700" baseline="0">
                <a:solidFill>
                  <a:schemeClr val="accent1"/>
                </a:solidFill>
              </a:defRPr>
            </a:lvl1pPr>
            <a:lvl2pPr>
              <a:defRPr sz="2700">
                <a:solidFill>
                  <a:schemeClr val="accent1">
                    <a:lumMod val="40000"/>
                    <a:lumOff val="60000"/>
                  </a:schemeClr>
                </a:solidFill>
              </a:defRPr>
            </a:lvl2pPr>
            <a:lvl3pPr>
              <a:defRPr sz="2700">
                <a:solidFill>
                  <a:schemeClr val="accent1">
                    <a:lumMod val="40000"/>
                    <a:lumOff val="60000"/>
                  </a:schemeClr>
                </a:solidFill>
              </a:defRPr>
            </a:lvl3pPr>
            <a:lvl4pPr>
              <a:defRPr sz="2700">
                <a:solidFill>
                  <a:schemeClr val="accent1">
                    <a:lumMod val="40000"/>
                    <a:lumOff val="60000"/>
                  </a:schemeClr>
                </a:solidFill>
              </a:defRPr>
            </a:lvl4pPr>
            <a:lvl5pPr>
              <a:defRPr sz="2700">
                <a:solidFill>
                  <a:schemeClr val="accent1">
                    <a:lumMod val="40000"/>
                    <a:lumOff val="60000"/>
                  </a:schemeClr>
                </a:solidFill>
              </a:defRPr>
            </a:lvl5pPr>
          </a:lstStyle>
          <a:p>
            <a:pPr lvl="0"/>
            <a:r>
              <a:rPr lang="en-US" dirty="0"/>
              <a:t>Insert Subhead</a:t>
            </a:r>
          </a:p>
        </p:txBody>
      </p:sp>
      <p:sp>
        <p:nvSpPr>
          <p:cNvPr id="10" name="Text Placeholder 9"/>
          <p:cNvSpPr>
            <a:spLocks noGrp="1"/>
          </p:cNvSpPr>
          <p:nvPr>
            <p:ph type="body" sz="quarter" idx="12" hasCustomPrompt="1"/>
          </p:nvPr>
        </p:nvSpPr>
        <p:spPr>
          <a:xfrm>
            <a:off x="4730004" y="1632852"/>
            <a:ext cx="3786538" cy="544194"/>
          </a:xfrm>
        </p:spPr>
        <p:txBody>
          <a:bodyPr anchor="ctr" anchorCtr="0">
            <a:noAutofit/>
          </a:bodyPr>
          <a:lstStyle>
            <a:lvl1pPr marL="0" indent="0">
              <a:buNone/>
              <a:defRPr sz="2700">
                <a:solidFill>
                  <a:schemeClr val="accent1"/>
                </a:solidFill>
              </a:defRPr>
            </a:lvl1pPr>
            <a:lvl2pPr marL="342900" indent="0">
              <a:buNone/>
              <a:defRPr sz="2700">
                <a:solidFill>
                  <a:schemeClr val="accent1"/>
                </a:solidFill>
              </a:defRPr>
            </a:lvl2pPr>
            <a:lvl3pPr marL="685800" indent="0">
              <a:buNone/>
              <a:defRPr sz="2700">
                <a:solidFill>
                  <a:schemeClr val="accent1"/>
                </a:solidFill>
              </a:defRPr>
            </a:lvl3pPr>
            <a:lvl4pPr marL="1028700" indent="0">
              <a:buNone/>
              <a:defRPr sz="2700">
                <a:solidFill>
                  <a:schemeClr val="accent1"/>
                </a:solidFill>
              </a:defRPr>
            </a:lvl4pPr>
            <a:lvl5pPr marL="1371600" indent="0">
              <a:buNone/>
              <a:defRPr sz="2700">
                <a:solidFill>
                  <a:schemeClr val="accent1"/>
                </a:solidFill>
              </a:defRPr>
            </a:lvl5pPr>
          </a:lstStyle>
          <a:p>
            <a:pPr lvl="0"/>
            <a:r>
              <a:rPr lang="en-US" dirty="0"/>
              <a:t>Insert Subhead</a:t>
            </a:r>
          </a:p>
        </p:txBody>
      </p:sp>
    </p:spTree>
    <p:extLst>
      <p:ext uri="{BB962C8B-B14F-4D97-AF65-F5344CB8AC3E}">
        <p14:creationId xmlns:p14="http://schemas.microsoft.com/office/powerpoint/2010/main" val="7231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Column Text + Subhead">
    <p:spTree>
      <p:nvGrpSpPr>
        <p:cNvPr id="1" name=""/>
        <p:cNvGrpSpPr/>
        <p:nvPr/>
      </p:nvGrpSpPr>
      <p:grpSpPr>
        <a:xfrm>
          <a:off x="0" y="0"/>
          <a:ext cx="0" cy="0"/>
          <a:chOff x="0" y="0"/>
          <a:chExt cx="0" cy="0"/>
        </a:xfrm>
      </p:grpSpPr>
      <p:sp>
        <p:nvSpPr>
          <p:cNvPr id="2" name="Title 1"/>
          <p:cNvSpPr>
            <a:spLocks noGrp="1"/>
          </p:cNvSpPr>
          <p:nvPr>
            <p:ph type="title"/>
          </p:nvPr>
        </p:nvSpPr>
        <p:spPr>
          <a:xfrm>
            <a:off x="628650" y="877813"/>
            <a:ext cx="7886700" cy="696323"/>
          </a:xfrm>
        </p:spPr>
        <p:txBody>
          <a:bodyPr>
            <a:normAutofit/>
          </a:bodyPr>
          <a:lstStyle>
            <a:lvl1pPr>
              <a:defRPr sz="4000"/>
            </a:lvl1pPr>
          </a:lstStyle>
          <a:p>
            <a:r>
              <a:rPr lang="en-US"/>
              <a:t>Click to edit Master title style</a:t>
            </a:r>
            <a:endParaRPr lang="en-US" dirty="0"/>
          </a:p>
        </p:txBody>
      </p:sp>
      <p:sp>
        <p:nvSpPr>
          <p:cNvPr id="4" name="Content Placeholder 3"/>
          <p:cNvSpPr>
            <a:spLocks noGrp="1"/>
          </p:cNvSpPr>
          <p:nvPr>
            <p:ph sz="half" idx="2" hasCustomPrompt="1"/>
          </p:nvPr>
        </p:nvSpPr>
        <p:spPr>
          <a:xfrm>
            <a:off x="628650" y="2373020"/>
            <a:ext cx="7886700" cy="3312871"/>
          </a:xfrm>
        </p:spPr>
        <p:txBody>
          <a:bodyPr numCol="3" spcCol="274320">
            <a:normAutofit/>
          </a:bodyPr>
          <a:lstStyle>
            <a:lvl1pPr marL="0" indent="0">
              <a:buNone/>
              <a:defRPr sz="2000">
                <a:solidFill>
                  <a:schemeClr val="tx2"/>
                </a:solidFill>
              </a:defRPr>
            </a:lvl1pPr>
          </a:lstStyle>
          <a:p>
            <a:pPr lvl="0"/>
            <a:r>
              <a:rPr lang="en-US" dirty="0"/>
              <a:t>Click to insert text</a:t>
            </a:r>
          </a:p>
        </p:txBody>
      </p:sp>
      <p:sp>
        <p:nvSpPr>
          <p:cNvPr id="5" name="Text Placeholder 4"/>
          <p:cNvSpPr>
            <a:spLocks noGrp="1"/>
          </p:cNvSpPr>
          <p:nvPr>
            <p:ph type="body" sz="quarter" idx="11" hasCustomPrompt="1"/>
          </p:nvPr>
        </p:nvSpPr>
        <p:spPr>
          <a:xfrm>
            <a:off x="628650" y="1623831"/>
            <a:ext cx="7886700" cy="552839"/>
          </a:xfrm>
        </p:spPr>
        <p:txBody>
          <a:bodyPr anchor="ctr" anchorCtr="0">
            <a:normAutofit/>
          </a:bodyPr>
          <a:lstStyle>
            <a:lvl1pPr marL="0" indent="0">
              <a:spcBef>
                <a:spcPts val="0"/>
              </a:spcBef>
              <a:buNone/>
              <a:defRPr sz="2700" baseline="0">
                <a:solidFill>
                  <a:schemeClr val="accent1"/>
                </a:solidFill>
              </a:defRPr>
            </a:lvl1pPr>
            <a:lvl2pPr>
              <a:defRPr sz="3600">
                <a:solidFill>
                  <a:schemeClr val="accent1">
                    <a:lumMod val="40000"/>
                    <a:lumOff val="60000"/>
                  </a:schemeClr>
                </a:solidFill>
              </a:defRPr>
            </a:lvl2pPr>
            <a:lvl3pPr>
              <a:defRPr sz="3600">
                <a:solidFill>
                  <a:schemeClr val="accent1">
                    <a:lumMod val="40000"/>
                    <a:lumOff val="60000"/>
                  </a:schemeClr>
                </a:solidFill>
              </a:defRPr>
            </a:lvl3pPr>
            <a:lvl4pPr>
              <a:defRPr sz="3600">
                <a:solidFill>
                  <a:schemeClr val="accent1">
                    <a:lumMod val="40000"/>
                    <a:lumOff val="60000"/>
                  </a:schemeClr>
                </a:solidFill>
              </a:defRPr>
            </a:lvl4pPr>
            <a:lvl5pPr>
              <a:defRPr sz="3600">
                <a:solidFill>
                  <a:schemeClr val="accent1">
                    <a:lumMod val="40000"/>
                    <a:lumOff val="60000"/>
                  </a:schemeClr>
                </a:solidFill>
              </a:defRPr>
            </a:lvl5pPr>
          </a:lstStyle>
          <a:p>
            <a:pPr lvl="0"/>
            <a:r>
              <a:rPr lang="en-US" dirty="0"/>
              <a:t>Insert Subhead</a:t>
            </a:r>
          </a:p>
        </p:txBody>
      </p:sp>
    </p:spTree>
    <p:extLst>
      <p:ext uri="{BB962C8B-B14F-4D97-AF65-F5344CB8AC3E}">
        <p14:creationId xmlns:p14="http://schemas.microsoft.com/office/powerpoint/2010/main" val="257602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Column Text + Footnote">
    <p:spTree>
      <p:nvGrpSpPr>
        <p:cNvPr id="1" name=""/>
        <p:cNvGrpSpPr/>
        <p:nvPr/>
      </p:nvGrpSpPr>
      <p:grpSpPr>
        <a:xfrm>
          <a:off x="0" y="0"/>
          <a:ext cx="0" cy="0"/>
          <a:chOff x="0" y="0"/>
          <a:chExt cx="0" cy="0"/>
        </a:xfrm>
      </p:grpSpPr>
      <p:sp>
        <p:nvSpPr>
          <p:cNvPr id="2" name="Title 1"/>
          <p:cNvSpPr>
            <a:spLocks noGrp="1"/>
          </p:cNvSpPr>
          <p:nvPr>
            <p:ph type="title"/>
          </p:nvPr>
        </p:nvSpPr>
        <p:spPr>
          <a:xfrm>
            <a:off x="628650" y="799084"/>
            <a:ext cx="7886700" cy="586992"/>
          </a:xfrm>
        </p:spPr>
        <p:txBody>
          <a:bodyPr>
            <a:normAutofit/>
          </a:bodyPr>
          <a:lstStyle>
            <a:lvl1pPr>
              <a:defRPr sz="2700"/>
            </a:lvl1pPr>
          </a:lstStyle>
          <a:p>
            <a:r>
              <a:rPr lang="en-US"/>
              <a:t>Click to edit Master title style</a:t>
            </a:r>
          </a:p>
        </p:txBody>
      </p:sp>
      <p:sp>
        <p:nvSpPr>
          <p:cNvPr id="7" name="Content Placeholder 3"/>
          <p:cNvSpPr>
            <a:spLocks noGrp="1"/>
          </p:cNvSpPr>
          <p:nvPr>
            <p:ph sz="half" idx="2" hasCustomPrompt="1"/>
          </p:nvPr>
        </p:nvSpPr>
        <p:spPr>
          <a:xfrm>
            <a:off x="628651" y="1788610"/>
            <a:ext cx="7886699" cy="3111381"/>
          </a:xfrm>
        </p:spPr>
        <p:txBody>
          <a:bodyPr numCol="4" spcCol="274320">
            <a:normAutofit/>
          </a:bodyPr>
          <a:lstStyle>
            <a:lvl1pPr marL="0" indent="0">
              <a:lnSpc>
                <a:spcPct val="90000"/>
              </a:lnSpc>
              <a:spcBef>
                <a:spcPts val="1000"/>
              </a:spcBef>
              <a:buNone/>
              <a:defRPr sz="1600">
                <a:solidFill>
                  <a:schemeClr val="tx2"/>
                </a:solidFill>
              </a:defRPr>
            </a:lvl1pPr>
          </a:lstStyle>
          <a:p>
            <a:pPr lvl="0"/>
            <a:r>
              <a:rPr lang="en-US" dirty="0"/>
              <a:t>Click to insert text</a:t>
            </a:r>
          </a:p>
        </p:txBody>
      </p:sp>
      <p:sp>
        <p:nvSpPr>
          <p:cNvPr id="8" name="Text Placeholder 4"/>
          <p:cNvSpPr>
            <a:spLocks noGrp="1"/>
          </p:cNvSpPr>
          <p:nvPr>
            <p:ph type="body" sz="quarter" idx="10" hasCustomPrompt="1"/>
          </p:nvPr>
        </p:nvSpPr>
        <p:spPr>
          <a:xfrm>
            <a:off x="628650" y="5874026"/>
            <a:ext cx="6310993" cy="728397"/>
          </a:xfrm>
        </p:spPr>
        <p:txBody>
          <a:bodyPr anchor="t" anchorCtr="0">
            <a:normAutofit/>
          </a:bodyPr>
          <a:lstStyle>
            <a:lvl1pPr>
              <a:lnSpc>
                <a:spcPct val="110000"/>
              </a:lnSpc>
              <a:defRPr sz="1100">
                <a:solidFill>
                  <a:schemeClr val="tx2">
                    <a:lumMod val="50000"/>
                    <a:lumOff val="50000"/>
                  </a:schemeClr>
                </a:solidFill>
              </a:defRPr>
            </a:lvl1pPr>
            <a:lvl2pPr>
              <a:defRPr sz="1500">
                <a:solidFill>
                  <a:schemeClr val="tx2">
                    <a:lumMod val="50000"/>
                    <a:lumOff val="50000"/>
                  </a:schemeClr>
                </a:solidFill>
              </a:defRPr>
            </a:lvl2pPr>
            <a:lvl3pPr>
              <a:defRPr sz="1500">
                <a:solidFill>
                  <a:schemeClr val="tx2">
                    <a:lumMod val="50000"/>
                    <a:lumOff val="50000"/>
                  </a:schemeClr>
                </a:solidFill>
              </a:defRPr>
            </a:lvl3pPr>
            <a:lvl4pPr>
              <a:defRPr sz="1500">
                <a:solidFill>
                  <a:schemeClr val="tx2">
                    <a:lumMod val="50000"/>
                    <a:lumOff val="50000"/>
                  </a:schemeClr>
                </a:solidFill>
              </a:defRPr>
            </a:lvl4pPr>
            <a:lvl5pPr>
              <a:defRPr sz="1500">
                <a:solidFill>
                  <a:schemeClr val="tx2">
                    <a:lumMod val="50000"/>
                    <a:lumOff val="50000"/>
                  </a:schemeClr>
                </a:solidFill>
              </a:defRPr>
            </a:lvl5pPr>
          </a:lstStyle>
          <a:p>
            <a:pPr lvl="0"/>
            <a:r>
              <a:rPr lang="en-US" dirty="0"/>
              <a:t>Click to insert footer content. </a:t>
            </a:r>
          </a:p>
        </p:txBody>
      </p:sp>
    </p:spTree>
    <p:extLst>
      <p:ext uri="{BB962C8B-B14F-4D97-AF65-F5344CB8AC3E}">
        <p14:creationId xmlns:p14="http://schemas.microsoft.com/office/powerpoint/2010/main" val="164957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804488"/>
            <a:ext cx="7886700" cy="586991"/>
          </a:xfrm>
        </p:spPr>
        <p:txBody>
          <a:bodyPr>
            <a:normAutofit/>
          </a:bodyPr>
          <a:lstStyle>
            <a:lvl1pPr>
              <a:defRPr sz="2700"/>
            </a:lvl1pPr>
          </a:lstStyle>
          <a:p>
            <a:r>
              <a:rPr lang="en-US"/>
              <a:t>Click to edit Master title style</a:t>
            </a:r>
          </a:p>
        </p:txBody>
      </p:sp>
      <p:sp>
        <p:nvSpPr>
          <p:cNvPr id="4" name="Content Placeholder 3"/>
          <p:cNvSpPr>
            <a:spLocks noGrp="1"/>
          </p:cNvSpPr>
          <p:nvPr>
            <p:ph sz="half" idx="2" hasCustomPrompt="1"/>
          </p:nvPr>
        </p:nvSpPr>
        <p:spPr>
          <a:xfrm>
            <a:off x="628651" y="1788659"/>
            <a:ext cx="7886699" cy="3628167"/>
          </a:xfrm>
        </p:spPr>
        <p:txBody>
          <a:bodyPr numCol="3" spcCol="274320">
            <a:normAutofit/>
          </a:bodyPr>
          <a:lstStyle>
            <a:lvl1pPr marL="0" indent="0">
              <a:lnSpc>
                <a:spcPct val="90000"/>
              </a:lnSpc>
              <a:spcBef>
                <a:spcPts val="1000"/>
              </a:spcBef>
              <a:buNone/>
              <a:defRPr sz="1800" b="0">
                <a:solidFill>
                  <a:schemeClr val="tx2"/>
                </a:solidFill>
              </a:defRPr>
            </a:lvl1pPr>
          </a:lstStyle>
          <a:p>
            <a:pPr lvl="0"/>
            <a:r>
              <a:rPr lang="en-US" dirty="0"/>
              <a:t>Click to insert text</a:t>
            </a:r>
          </a:p>
        </p:txBody>
      </p:sp>
    </p:spTree>
    <p:extLst>
      <p:ext uri="{BB962C8B-B14F-4D97-AF65-F5344CB8AC3E}">
        <p14:creationId xmlns:p14="http://schemas.microsoft.com/office/powerpoint/2010/main" val="203553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umbers">
    <p:spTree>
      <p:nvGrpSpPr>
        <p:cNvPr id="1" name=""/>
        <p:cNvGrpSpPr/>
        <p:nvPr/>
      </p:nvGrpSpPr>
      <p:grpSpPr>
        <a:xfrm>
          <a:off x="0" y="0"/>
          <a:ext cx="0" cy="0"/>
          <a:chOff x="0" y="0"/>
          <a:chExt cx="0" cy="0"/>
        </a:xfrm>
      </p:grpSpPr>
      <p:sp>
        <p:nvSpPr>
          <p:cNvPr id="9" name="Content Placeholder 3"/>
          <p:cNvSpPr>
            <a:spLocks noGrp="1"/>
          </p:cNvSpPr>
          <p:nvPr>
            <p:ph sz="half" idx="2" hasCustomPrompt="1"/>
          </p:nvPr>
        </p:nvSpPr>
        <p:spPr>
          <a:xfrm>
            <a:off x="629842" y="3523131"/>
            <a:ext cx="1803237"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0" name="Content Placeholder 3"/>
          <p:cNvSpPr>
            <a:spLocks noGrp="1"/>
          </p:cNvSpPr>
          <p:nvPr>
            <p:ph sz="half" idx="10" hasCustomPrompt="1"/>
          </p:nvPr>
        </p:nvSpPr>
        <p:spPr>
          <a:xfrm>
            <a:off x="2649422" y="3523131"/>
            <a:ext cx="1803237"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1" name="Content Placeholder 3"/>
          <p:cNvSpPr>
            <a:spLocks noGrp="1"/>
          </p:cNvSpPr>
          <p:nvPr>
            <p:ph sz="half" idx="11" hasCustomPrompt="1"/>
          </p:nvPr>
        </p:nvSpPr>
        <p:spPr>
          <a:xfrm>
            <a:off x="4669001" y="3523131"/>
            <a:ext cx="1803237"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2" name="Content Placeholder 3"/>
          <p:cNvSpPr>
            <a:spLocks noGrp="1"/>
          </p:cNvSpPr>
          <p:nvPr>
            <p:ph sz="half" idx="12" hasCustomPrompt="1"/>
          </p:nvPr>
        </p:nvSpPr>
        <p:spPr>
          <a:xfrm>
            <a:off x="6688581" y="3523131"/>
            <a:ext cx="1803237" cy="1963269"/>
          </a:xfrm>
        </p:spPr>
        <p:txBody>
          <a:bodyPr>
            <a:normAutofit/>
          </a:bodyPr>
          <a:lstStyle>
            <a:lvl1pPr marL="0" indent="0">
              <a:buNone/>
              <a:defRPr sz="1500">
                <a:solidFill>
                  <a:schemeClr val="tx2"/>
                </a:solidFill>
              </a:defRPr>
            </a:lvl1pPr>
          </a:lstStyle>
          <a:p>
            <a:pPr lvl="0"/>
            <a:r>
              <a:rPr lang="en-US" dirty="0"/>
              <a:t>Click to insert short paragraph.</a:t>
            </a:r>
          </a:p>
        </p:txBody>
      </p:sp>
      <p:sp>
        <p:nvSpPr>
          <p:cNvPr id="18" name="TextBox 17"/>
          <p:cNvSpPr txBox="1"/>
          <p:nvPr/>
        </p:nvSpPr>
        <p:spPr>
          <a:xfrm>
            <a:off x="3105780" y="1563452"/>
            <a:ext cx="796739" cy="1107996"/>
          </a:xfrm>
          <a:prstGeom prst="rect">
            <a:avLst/>
          </a:prstGeom>
          <a:noFill/>
        </p:spPr>
        <p:txBody>
          <a:bodyPr wrap="square" rtlCol="0">
            <a:spAutoFit/>
          </a:bodyPr>
          <a:lstStyle/>
          <a:p>
            <a:pPr algn="ctr"/>
            <a:r>
              <a:rPr lang="en-US" sz="6600" b="0" i="0" dirty="0">
                <a:solidFill>
                  <a:schemeClr val="bg2"/>
                </a:solidFill>
                <a:latin typeface="Goudy Oldstyle Std Regular" charset="0"/>
                <a:ea typeface="Goudy Oldstyle Std Regular" charset="0"/>
                <a:cs typeface="Goudy Oldstyle Std Regular" charset="0"/>
              </a:rPr>
              <a:t>2</a:t>
            </a:r>
          </a:p>
        </p:txBody>
      </p:sp>
      <p:sp>
        <p:nvSpPr>
          <p:cNvPr id="24" name="Text Placeholder 23"/>
          <p:cNvSpPr>
            <a:spLocks noGrp="1"/>
          </p:cNvSpPr>
          <p:nvPr>
            <p:ph type="body" sz="quarter" idx="14" hasCustomPrompt="1"/>
          </p:nvPr>
        </p:nvSpPr>
        <p:spPr>
          <a:xfrm>
            <a:off x="629842" y="1563452"/>
            <a:ext cx="1633818" cy="1636776"/>
          </a:xfrm>
          <a:prstGeom prst="ellipse">
            <a:avLst/>
          </a:prstGeom>
          <a:solidFill>
            <a:schemeClr val="accent4"/>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5" name="Text Placeholder 23"/>
          <p:cNvSpPr>
            <a:spLocks noGrp="1"/>
          </p:cNvSpPr>
          <p:nvPr>
            <p:ph type="body" sz="quarter" idx="15" hasCustomPrompt="1"/>
          </p:nvPr>
        </p:nvSpPr>
        <p:spPr>
          <a:xfrm>
            <a:off x="2654465" y="1563452"/>
            <a:ext cx="1633818" cy="1636776"/>
          </a:xfrm>
          <a:prstGeom prst="ellipse">
            <a:avLst/>
          </a:prstGeom>
          <a:solidFill>
            <a:schemeClr val="accent2"/>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6" name="Text Placeholder 23"/>
          <p:cNvSpPr>
            <a:spLocks noGrp="1"/>
          </p:cNvSpPr>
          <p:nvPr>
            <p:ph type="body" sz="quarter" idx="16" hasCustomPrompt="1"/>
          </p:nvPr>
        </p:nvSpPr>
        <p:spPr>
          <a:xfrm>
            <a:off x="4669001" y="1563452"/>
            <a:ext cx="1633818" cy="1636776"/>
          </a:xfrm>
          <a:prstGeom prst="ellipse">
            <a:avLst/>
          </a:prstGeom>
          <a:solidFill>
            <a:schemeClr val="accent1"/>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
        <p:nvSpPr>
          <p:cNvPr id="27" name="Text Placeholder 23"/>
          <p:cNvSpPr>
            <a:spLocks noGrp="1"/>
          </p:cNvSpPr>
          <p:nvPr>
            <p:ph type="body" sz="quarter" idx="17" hasCustomPrompt="1"/>
          </p:nvPr>
        </p:nvSpPr>
        <p:spPr>
          <a:xfrm>
            <a:off x="6683538" y="1563452"/>
            <a:ext cx="1633818" cy="1636776"/>
          </a:xfrm>
          <a:prstGeom prst="ellipse">
            <a:avLst/>
          </a:prstGeom>
          <a:solidFill>
            <a:schemeClr val="accent3"/>
          </a:solidFill>
          <a:effectLst/>
        </p:spPr>
        <p:txBody>
          <a:bodyPr lIns="274320" tIns="274320" rIns="274320" bIns="274320" anchor="ctr" anchorCtr="0">
            <a:noAutofit/>
          </a:bodyPr>
          <a:lstStyle>
            <a:lvl1pPr algn="ctr">
              <a:lnSpc>
                <a:spcPct val="100000"/>
              </a:lnSpc>
              <a:spcBef>
                <a:spcPts val="0"/>
              </a:spcBef>
              <a:defRPr sz="7000">
                <a:solidFill>
                  <a:schemeClr val="bg2"/>
                </a:solidFill>
              </a:defRPr>
            </a:lvl1pPr>
          </a:lstStyle>
          <a:p>
            <a:pPr lvl="0"/>
            <a:r>
              <a:rPr lang="en-US" dirty="0"/>
              <a:t>#</a:t>
            </a:r>
          </a:p>
        </p:txBody>
      </p:sp>
    </p:spTree>
    <p:extLst>
      <p:ext uri="{BB962C8B-B14F-4D97-AF65-F5344CB8AC3E}">
        <p14:creationId xmlns:p14="http://schemas.microsoft.com/office/powerpoint/2010/main" val="180927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8B6AD2-994B-F047-88D1-5BD0D1E305FD}" type="datetime1">
              <a:rPr lang="en-US" smtClean="0"/>
              <a:t>9/6/18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5763B0-05F8-8347-9053-BDFBF5F8566B}" type="slidenum">
              <a:rPr lang="en-US" smtClean="0"/>
              <a:t>‹#›</a:t>
            </a:fld>
            <a:endParaRPr lang="en-US" dirty="0"/>
          </a:p>
        </p:txBody>
      </p:sp>
    </p:spTree>
    <p:extLst>
      <p:ext uri="{BB962C8B-B14F-4D97-AF65-F5344CB8AC3E}">
        <p14:creationId xmlns:p14="http://schemas.microsoft.com/office/powerpoint/2010/main" val="19914410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Quote">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7079877" y="5351930"/>
            <a:ext cx="2064124" cy="12909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 Placeholder 4"/>
          <p:cNvSpPr>
            <a:spLocks noGrp="1"/>
          </p:cNvSpPr>
          <p:nvPr>
            <p:ph type="body" sz="quarter" idx="10" hasCustomPrompt="1"/>
          </p:nvPr>
        </p:nvSpPr>
        <p:spPr>
          <a:xfrm>
            <a:off x="623888" y="1371508"/>
            <a:ext cx="7947772" cy="3886293"/>
          </a:xfrm>
        </p:spPr>
        <p:txBody>
          <a:bodyPr anchor="ctr" anchorCtr="0">
            <a:normAutofit/>
          </a:bodyPr>
          <a:lstStyle>
            <a:lvl1pPr marL="0" marR="0" indent="0" algn="l" defTabSz="685800" rtl="0" eaLnBrk="1" fontAlgn="auto" latinLnBrk="0" hangingPunct="1">
              <a:lnSpc>
                <a:spcPct val="90000"/>
              </a:lnSpc>
              <a:spcBef>
                <a:spcPts val="750"/>
              </a:spcBef>
              <a:spcAft>
                <a:spcPts val="0"/>
              </a:spcAft>
              <a:buClrTx/>
              <a:buSzTx/>
              <a:buFont typeface="Arial"/>
              <a:buNone/>
              <a:tabLst/>
              <a:defRPr sz="6000" baseline="0">
                <a:solidFill>
                  <a:schemeClr val="bg1"/>
                </a:solidFill>
              </a:defRPr>
            </a:lvl1pPr>
            <a:lvl2pPr marL="342900" indent="0">
              <a:buNone/>
              <a:defRPr sz="4500">
                <a:solidFill>
                  <a:schemeClr val="bg1"/>
                </a:solidFill>
              </a:defRPr>
            </a:lvl2pPr>
            <a:lvl3pPr marL="685800" indent="0">
              <a:buNone/>
              <a:defRPr sz="4500">
                <a:solidFill>
                  <a:schemeClr val="bg1"/>
                </a:solidFill>
              </a:defRPr>
            </a:lvl3pPr>
            <a:lvl4pPr marL="1028700" indent="0">
              <a:buNone/>
              <a:defRPr sz="4500">
                <a:solidFill>
                  <a:schemeClr val="bg1"/>
                </a:solidFill>
              </a:defRPr>
            </a:lvl4pPr>
            <a:lvl5pPr marL="1371600" indent="0">
              <a:buNone/>
              <a:defRPr sz="4500">
                <a:solidFill>
                  <a:schemeClr val="bg1"/>
                </a:solidFill>
              </a:defRPr>
            </a:lvl5pPr>
          </a:lstStyle>
          <a:p>
            <a:pPr marL="0" marR="0" lvl="0" indent="0" algn="l" defTabSz="685800" rtl="0" eaLnBrk="1" fontAlgn="auto" latinLnBrk="0" hangingPunct="1">
              <a:lnSpc>
                <a:spcPct val="90000"/>
              </a:lnSpc>
              <a:spcBef>
                <a:spcPts val="750"/>
              </a:spcBef>
              <a:spcAft>
                <a:spcPts val="0"/>
              </a:spcAft>
              <a:buClrTx/>
              <a:buSzTx/>
              <a:buFont typeface="Arial"/>
              <a:buNone/>
              <a:tabLst/>
              <a:defRPr/>
            </a:pPr>
            <a:r>
              <a:rPr lang="en-US" dirty="0"/>
              <a:t>Insert inspiring quote here. Insert inspiring quote here.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3417" y="6089658"/>
            <a:ext cx="1389888" cy="477871"/>
          </a:xfrm>
          <a:prstGeom prst="rect">
            <a:avLst/>
          </a:prstGeom>
        </p:spPr>
      </p:pic>
    </p:spTree>
    <p:extLst>
      <p:ext uri="{BB962C8B-B14F-4D97-AF65-F5344CB8AC3E}">
        <p14:creationId xmlns:p14="http://schemas.microsoft.com/office/powerpoint/2010/main" val="13755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597368"/>
            <a:ext cx="7886700" cy="806889"/>
          </a:xfrm>
        </p:spPr>
        <p:txBody>
          <a:bodyPr>
            <a:normAutofit/>
          </a:bodyPr>
          <a:lstStyle>
            <a:lvl1pPr>
              <a:defRPr sz="2700" baseline="0"/>
            </a:lvl1pPr>
          </a:lstStyle>
          <a:p>
            <a:r>
              <a:rPr lang="en-US" dirty="0"/>
              <a:t>Click to insert Chart Title</a:t>
            </a:r>
          </a:p>
        </p:txBody>
      </p:sp>
      <p:sp>
        <p:nvSpPr>
          <p:cNvPr id="5" name="Chart Placeholder 4"/>
          <p:cNvSpPr>
            <a:spLocks noGrp="1"/>
          </p:cNvSpPr>
          <p:nvPr>
            <p:ph type="chart" sz="quarter" idx="10"/>
          </p:nvPr>
        </p:nvSpPr>
        <p:spPr>
          <a:xfrm>
            <a:off x="629841" y="1567544"/>
            <a:ext cx="7886701" cy="4114800"/>
          </a:xfrm>
        </p:spPr>
        <p:txBody>
          <a:bodyPr anchor="ctr" anchorCtr="0"/>
          <a:lstStyle>
            <a:lvl1pPr algn="ctr">
              <a:defRPr>
                <a:solidFill>
                  <a:schemeClr val="accent2"/>
                </a:solidFill>
              </a:defRPr>
            </a:lvl1pPr>
          </a:lstStyle>
          <a:p>
            <a:r>
              <a:rPr lang="en-US" dirty="0"/>
              <a:t>Click icon to add chart</a:t>
            </a:r>
          </a:p>
        </p:txBody>
      </p:sp>
    </p:spTree>
    <p:extLst>
      <p:ext uri="{BB962C8B-B14F-4D97-AF65-F5344CB8AC3E}">
        <p14:creationId xmlns:p14="http://schemas.microsoft.com/office/powerpoint/2010/main" val="300757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6844554" y="4666130"/>
            <a:ext cx="2299447" cy="219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89034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a:xfrm>
            <a:off x="8404411" y="219635"/>
            <a:ext cx="493059" cy="365125"/>
          </a:xfrm>
          <a:prstGeom prst="rect">
            <a:avLst/>
          </a:prstGeom>
        </p:spPr>
        <p:txBody>
          <a:bodyPr/>
          <a:lstStyle/>
          <a:p>
            <a:fld id="{2754ED01-E2A0-4C1E-8E21-014B99041579}" type="slidenum">
              <a:rPr lang="en-US" smtClean="0"/>
              <a:pPr/>
              <a:t>‹#›</a:t>
            </a:fld>
            <a:endParaRPr lang="en-US" dirty="0"/>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381000" y="6288741"/>
            <a:ext cx="1887537" cy="365125"/>
          </a:xfrm>
          <a:prstGeom prst="rect">
            <a:avLst/>
          </a:prstGeom>
        </p:spPr>
        <p:txBody>
          <a:bodyPr/>
          <a:lstStyle/>
          <a:p>
            <a:fld id="{7D0065BE-0657-4A47-90AD-C21C55E16B19}" type="datetime4">
              <a:rPr lang="en-US" smtClean="0"/>
              <a:pPr/>
              <a:t>September 6, 2018</a:t>
            </a:fld>
            <a:endParaRPr lang="en-US" dirty="0"/>
          </a:p>
        </p:txBody>
      </p:sp>
      <p:sp>
        <p:nvSpPr>
          <p:cNvPr id="5" name="Footer Placeholder 4"/>
          <p:cNvSpPr>
            <a:spLocks noGrp="1"/>
          </p:cNvSpPr>
          <p:nvPr>
            <p:ph type="ftr" sz="quarter" idx="11"/>
          </p:nvPr>
        </p:nvSpPr>
        <p:spPr>
          <a:xfrm>
            <a:off x="3304615" y="6288741"/>
            <a:ext cx="5238750" cy="365125"/>
          </a:xfrm>
          <a:prstGeom prst="rect">
            <a:avLst/>
          </a:prstGeom>
        </p:spPr>
        <p:txBody>
          <a:bodyPr/>
          <a:lstStyle/>
          <a:p>
            <a:endParaRPr lang="en-US" dirty="0"/>
          </a:p>
        </p:txBody>
      </p:sp>
      <p:pic>
        <p:nvPicPr>
          <p:cNvPr id="9" name="Picture 5" descr="Updated CTRC_UTMed_HSCSA_1 627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00400" y="5410200"/>
            <a:ext cx="2743200" cy="112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41475531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p:cNvSpPr/>
          <p:nvPr userDrawn="1"/>
        </p:nvSpPr>
        <p:spPr>
          <a:xfrm>
            <a:off x="-28576" y="0"/>
            <a:ext cx="9172575" cy="8382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p>
        </p:txBody>
      </p:sp>
      <p:sp>
        <p:nvSpPr>
          <p:cNvPr id="2" name="Title 1"/>
          <p:cNvSpPr>
            <a:spLocks noGrp="1"/>
          </p:cNvSpPr>
          <p:nvPr>
            <p:ph type="title"/>
          </p:nvPr>
        </p:nvSpPr>
        <p:spPr>
          <a:xfrm>
            <a:off x="1219200" y="0"/>
            <a:ext cx="6248400" cy="639762"/>
          </a:xfrm>
        </p:spPr>
        <p:txBody>
          <a:bodyPr>
            <a:normAutofit/>
          </a:bodyPr>
          <a:lstStyle>
            <a:lvl1pPr algn="ctr">
              <a:defRPr sz="32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905000"/>
            <a:ext cx="8229600" cy="4114800"/>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0" hasCustomPrompt="1"/>
          </p:nvPr>
        </p:nvSpPr>
        <p:spPr>
          <a:xfrm>
            <a:off x="421341" y="6394450"/>
            <a:ext cx="5943600" cy="463550"/>
          </a:xfrm>
        </p:spPr>
        <p:txBody>
          <a:bodyPr>
            <a:noAutofit/>
          </a:bodyPr>
          <a:lstStyle>
            <a:lvl1pPr>
              <a:defRPr sz="1400" i="1">
                <a:latin typeface="Arial" pitchFamily="34" charset="0"/>
                <a:cs typeface="Arial" pitchFamily="34" charset="0"/>
              </a:defRPr>
            </a:lvl1pPr>
            <a:lvl2pPr>
              <a:defRPr sz="1400">
                <a:latin typeface="Arial" pitchFamily="34" charset="0"/>
                <a:cs typeface="Arial" pitchFamily="34" charset="0"/>
              </a:defRPr>
            </a:lvl2pPr>
            <a:lvl3pPr>
              <a:defRPr sz="14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a:r>
              <a:rPr lang="en-US" dirty="0"/>
              <a:t>Enter any shared resources/funding/publications</a:t>
            </a:r>
          </a:p>
        </p:txBody>
      </p:sp>
      <p:pic>
        <p:nvPicPr>
          <p:cNvPr id="8" name="Picture 1" descr="CTRC_UTMed_HSC_H_color&amp; whit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467600" y="37960"/>
            <a:ext cx="1600200" cy="647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76200" y="838200"/>
            <a:ext cx="9324975" cy="0"/>
          </a:xfrm>
          <a:prstGeom prst="line">
            <a:avLst/>
          </a:prstGeom>
          <a:ln w="635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8805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381000" y="6288741"/>
            <a:ext cx="1887537" cy="365125"/>
          </a:xfrm>
          <a:prstGeom prst="rect">
            <a:avLst/>
          </a:prstGeom>
        </p:spPr>
        <p:txBody>
          <a:bodyPr/>
          <a:lstStyle/>
          <a:p>
            <a:fld id="{4AC61B15-8B8F-43A2-9AEB-6435948B7278}" type="datetimeFigureOut">
              <a:rPr lang="en-US" smtClean="0"/>
              <a:pPr/>
              <a:t>9/6/18</a:t>
            </a:fld>
            <a:endParaRPr lang="en-US" dirty="0"/>
          </a:p>
        </p:txBody>
      </p:sp>
      <p:sp>
        <p:nvSpPr>
          <p:cNvPr id="5" name="Footer Placeholder 4"/>
          <p:cNvSpPr>
            <a:spLocks noGrp="1"/>
          </p:cNvSpPr>
          <p:nvPr>
            <p:ph type="ftr" sz="quarter" idx="11"/>
          </p:nvPr>
        </p:nvSpPr>
        <p:spPr>
          <a:xfrm>
            <a:off x="3304615" y="6288741"/>
            <a:ext cx="523875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404411" y="219635"/>
            <a:ext cx="493059" cy="365125"/>
          </a:xfrm>
          <a:prstGeom prst="rect">
            <a:avLst/>
          </a:prstGeom>
        </p:spPr>
        <p:txBody>
          <a:bodyPr/>
          <a:lstStyle/>
          <a:p>
            <a:fld id="{AA635A77-6FC0-417E-A4A6-8C7904FB06DC}" type="slidenum">
              <a:rPr lang="en-US" smtClean="0"/>
              <a:pPr/>
              <a:t>‹#›</a:t>
            </a:fld>
            <a:endParaRPr lang="en-US" dirty="0"/>
          </a:p>
        </p:txBody>
      </p:sp>
    </p:spTree>
    <p:extLst>
      <p:ext uri="{BB962C8B-B14F-4D97-AF65-F5344CB8AC3E}">
        <p14:creationId xmlns:p14="http://schemas.microsoft.com/office/powerpoint/2010/main" val="1739723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p:nvPr/>
        </p:nvSpPr>
        <p:spPr>
          <a:xfrm>
            <a:off x="0" y="6307138"/>
            <a:ext cx="9144000" cy="550862"/>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US" sz="1350">
              <a:solidFill>
                <a:srgbClr val="FFFFFF"/>
              </a:solidFill>
            </a:endParaRPr>
          </a:p>
        </p:txBody>
      </p:sp>
      <p:pic>
        <p:nvPicPr>
          <p:cNvPr id="6" name="Picture 7"/>
          <p:cNvPicPr>
            <a:picLocks noChangeAspect="1"/>
          </p:cNvPicPr>
          <p:nvPr userDrawn="1"/>
        </p:nvPicPr>
        <p:blipFill>
          <a:blip r:embed="rId2"/>
          <a:srcRect/>
          <a:stretch>
            <a:fillRect/>
          </a:stretch>
        </p:blipFill>
        <p:spPr bwMode="auto">
          <a:xfrm>
            <a:off x="1143000" y="4595143"/>
            <a:ext cx="1157288" cy="1082675"/>
          </a:xfrm>
          <a:prstGeom prst="rect">
            <a:avLst/>
          </a:prstGeom>
          <a:noFill/>
          <a:ln w="9525">
            <a:noFill/>
            <a:miter lim="800000"/>
            <a:headEnd/>
            <a:tailEnd/>
          </a:ln>
        </p:spPr>
      </p:pic>
      <p:pic>
        <p:nvPicPr>
          <p:cNvPr id="8" name="Picture 10"/>
          <p:cNvPicPr>
            <a:picLocks noChangeAspect="1"/>
          </p:cNvPicPr>
          <p:nvPr userDrawn="1"/>
        </p:nvPicPr>
        <p:blipFill>
          <a:blip r:embed="rId3"/>
          <a:srcRect/>
          <a:stretch>
            <a:fillRect/>
          </a:stretch>
        </p:blipFill>
        <p:spPr bwMode="auto">
          <a:xfrm>
            <a:off x="3588544" y="4833267"/>
            <a:ext cx="620316" cy="785813"/>
          </a:xfrm>
          <a:prstGeom prst="rect">
            <a:avLst/>
          </a:prstGeom>
          <a:noFill/>
          <a:ln w="9525">
            <a:noFill/>
            <a:miter lim="800000"/>
            <a:headEnd/>
            <a:tailEnd/>
          </a:ln>
        </p:spPr>
      </p:pic>
      <p:sp>
        <p:nvSpPr>
          <p:cNvPr id="2" name="Title 1"/>
          <p:cNvSpPr>
            <a:spLocks noGrp="1"/>
          </p:cNvSpPr>
          <p:nvPr>
            <p:ph type="ctrTitle"/>
          </p:nvPr>
        </p:nvSpPr>
        <p:spPr>
          <a:xfrm>
            <a:off x="1143000" y="1462311"/>
            <a:ext cx="6858001" cy="2020035"/>
          </a:xfrm>
        </p:spPr>
        <p:txBody>
          <a:bodyPr/>
          <a:lstStyle>
            <a:lvl1pPr algn="l">
              <a:defRPr sz="4500">
                <a:solidFill>
                  <a:schemeClr val="tx1"/>
                </a:solidFill>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1143000" y="3558627"/>
            <a:ext cx="6858000" cy="696913"/>
          </a:xfrm>
        </p:spPr>
        <p:txBody>
          <a:bodyPr>
            <a:normAutofit/>
          </a:bodyPr>
          <a:lstStyle>
            <a:lvl1pPr algn="l">
              <a:defRPr lang="en-US" sz="1200" b="0" dirty="0">
                <a:solidFill>
                  <a:schemeClr val="tx1"/>
                </a:solidFill>
              </a:defRPr>
            </a:lvl1pPr>
          </a:lstStyle>
          <a:p>
            <a:pPr lvl="0"/>
            <a:r>
              <a:rPr lang="en-US"/>
              <a:t>Click to edit Master text styles</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4993" y="4735049"/>
            <a:ext cx="463036" cy="942768"/>
          </a:xfrm>
          <a:prstGeom prst="rect">
            <a:avLst/>
          </a:prstGeom>
        </p:spPr>
      </p:pic>
    </p:spTree>
    <p:extLst>
      <p:ext uri="{BB962C8B-B14F-4D97-AF65-F5344CB8AC3E}">
        <p14:creationId xmlns:p14="http://schemas.microsoft.com/office/powerpoint/2010/main" val="2737915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2076007" y="2421894"/>
            <a:ext cx="4991987" cy="2054409"/>
          </a:xfrm>
          <a:solidFill>
            <a:schemeClr val="tx2"/>
          </a:solidFill>
        </p:spPr>
        <p:txBody>
          <a:bodyPr tIns="91440" bIns="91440" anchor="ctr">
            <a:spAutoFit/>
          </a:bodyPr>
          <a:lstStyle>
            <a:lvl1pPr algn="ctr">
              <a:lnSpc>
                <a:spcPct val="100000"/>
              </a:lnSpc>
              <a:defRPr sz="4050" cap="all" baseline="0">
                <a:solidFill>
                  <a:schemeClr val="bg1"/>
                </a:solidFill>
                <a:latin typeface="Franklin Gothic Demi" panose="020B07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20216196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lt Transition Slide">
    <p:spTree>
      <p:nvGrpSpPr>
        <p:cNvPr id="1" name=""/>
        <p:cNvGrpSpPr/>
        <p:nvPr/>
      </p:nvGrpSpPr>
      <p:grpSpPr>
        <a:xfrm>
          <a:off x="0" y="0"/>
          <a:ext cx="0" cy="0"/>
          <a:chOff x="0" y="0"/>
          <a:chExt cx="0" cy="0"/>
        </a:xfrm>
      </p:grpSpPr>
      <p:cxnSp>
        <p:nvCxnSpPr>
          <p:cNvPr id="4" name="Straight Connector 3"/>
          <p:cNvCxnSpPr/>
          <p:nvPr userDrawn="1"/>
        </p:nvCxnSpPr>
        <p:spPr>
          <a:xfrm>
            <a:off x="1238251" y="3352800"/>
            <a:ext cx="1183481" cy="0"/>
          </a:xfrm>
          <a:prstGeom prst="line">
            <a:avLst/>
          </a:prstGeom>
          <a:ln w="19050">
            <a:solidFill>
              <a:srgbClr val="533560"/>
            </a:solidFill>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ctrTitle"/>
          </p:nvPr>
        </p:nvSpPr>
        <p:spPr>
          <a:xfrm>
            <a:off x="1143000" y="1331396"/>
            <a:ext cx="6858001" cy="2020035"/>
          </a:xfrm>
        </p:spPr>
        <p:txBody>
          <a:bodyPr/>
          <a:lstStyle>
            <a:lvl1pPr algn="l">
              <a:defRPr sz="4500">
                <a:solidFill>
                  <a:schemeClr val="tx1"/>
                </a:solidFill>
              </a:defRPr>
            </a:lvl1pPr>
          </a:lstStyle>
          <a:p>
            <a:r>
              <a:rPr lang="en-US"/>
              <a:t>Click to edit Master title style</a:t>
            </a:r>
            <a:endParaRPr lang="en-US" dirty="0"/>
          </a:p>
        </p:txBody>
      </p:sp>
      <p:sp>
        <p:nvSpPr>
          <p:cNvPr id="5" name="Text Placeholder 10"/>
          <p:cNvSpPr>
            <a:spLocks noGrp="1"/>
          </p:cNvSpPr>
          <p:nvPr>
            <p:ph type="body" sz="quarter" idx="11"/>
          </p:nvPr>
        </p:nvSpPr>
        <p:spPr>
          <a:xfrm>
            <a:off x="1143000" y="3427711"/>
            <a:ext cx="6858000" cy="696913"/>
          </a:xfrm>
        </p:spPr>
        <p:txBody>
          <a:bodyPr>
            <a:normAutofit/>
          </a:bodyPr>
          <a:lstStyle>
            <a:lvl1pPr algn="l">
              <a:defRPr lang="en-US" sz="1350" b="0" baseline="0" dirty="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912811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Heavy">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3591" y="916774"/>
            <a:ext cx="4696394" cy="5048091"/>
          </a:xfrm>
        </p:spPr>
        <p:txBody>
          <a:bodyPr>
            <a:normAutofit/>
          </a:bodyPr>
          <a:lstStyle>
            <a:lvl1pPr marL="216694" indent="-216694">
              <a:lnSpc>
                <a:spcPct val="150000"/>
              </a:lnSpc>
              <a:buFont typeface="Arial" panose="020B0604020202020204" pitchFamily="34" charset="0"/>
              <a:buChar char="•"/>
              <a:defRPr sz="1350">
                <a:solidFill>
                  <a:schemeClr val="tx1"/>
                </a:solidFill>
              </a:defRPr>
            </a:lvl1pPr>
            <a:lvl2pPr marL="517922" indent="-175022">
              <a:buFont typeface="Arial" panose="020B0604020202020204" pitchFamily="34" charset="0"/>
              <a:buChar char="•"/>
              <a:defRPr sz="1350">
                <a:solidFill>
                  <a:schemeClr val="tx1"/>
                </a:solidFill>
              </a:defRPr>
            </a:lvl2pPr>
            <a:lvl3pPr marL="942975" indent="-257175">
              <a:buFont typeface="Arial" panose="020B0604020202020204" pitchFamily="34" charset="0"/>
              <a:buChar char="•"/>
              <a:defRPr sz="1500"/>
            </a:lvl3pPr>
            <a:lvl4pPr marL="1243013" indent="-214313">
              <a:buFont typeface="Arial" panose="020B0604020202020204" pitchFamily="34" charset="0"/>
              <a:buChar char="•"/>
              <a:defRPr sz="1350"/>
            </a:lvl4pPr>
            <a:lvl5pPr marL="1585913" indent="-214313">
              <a:buFont typeface="Arial" panose="020B0604020202020204" pitchFamily="34" charset="0"/>
              <a:buChar char="•"/>
              <a:defRPr sz="13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p:txBody>
      </p:sp>
      <p:sp>
        <p:nvSpPr>
          <p:cNvPr id="2" name="Title 1"/>
          <p:cNvSpPr>
            <a:spLocks noGrp="1"/>
          </p:cNvSpPr>
          <p:nvPr>
            <p:ph type="title"/>
          </p:nvPr>
        </p:nvSpPr>
        <p:spPr>
          <a:xfrm>
            <a:off x="1" y="827986"/>
            <a:ext cx="3100259" cy="1788951"/>
          </a:xfrm>
          <a:solidFill>
            <a:schemeClr val="tx2"/>
          </a:solidFill>
        </p:spPr>
        <p:txBody>
          <a:bodyPr lIns="0" rIns="320040">
            <a:spAutoFit/>
          </a:bodyPr>
          <a:lstStyle>
            <a:lvl1pPr algn="r">
              <a:lnSpc>
                <a:spcPct val="100000"/>
              </a:lnSpc>
              <a:defRPr sz="3675" baseline="0">
                <a:solidFill>
                  <a:schemeClr val="bg1"/>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37048" y="3424480"/>
            <a:ext cx="2011597" cy="687258"/>
          </a:xfrm>
        </p:spPr>
        <p:txBody>
          <a:bodyPr lIns="0" tIns="0" rIns="0" bIns="0"/>
          <a:lstStyle>
            <a:lvl1pPr marL="0" indent="0" algn="ctr">
              <a:lnSpc>
                <a:spcPct val="100000"/>
              </a:lnSpc>
              <a:buNone/>
              <a:defRPr sz="3675">
                <a:solidFill>
                  <a:schemeClr val="accent2"/>
                </a:solidFill>
                <a:latin typeface="Franklin Gothic Demi" panose="020B07030201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Text Placeholder 13"/>
          <p:cNvSpPr>
            <a:spLocks noGrp="1"/>
          </p:cNvSpPr>
          <p:nvPr>
            <p:ph type="body" sz="quarter" idx="10"/>
          </p:nvPr>
        </p:nvSpPr>
        <p:spPr>
          <a:xfrm>
            <a:off x="837049" y="4159864"/>
            <a:ext cx="2012156" cy="736600"/>
          </a:xfrm>
        </p:spPr>
        <p:txBody>
          <a:bodyPr lIns="228600" tIns="109728" rIns="228600">
            <a:normAutofit/>
          </a:bodyPr>
          <a:lstStyle>
            <a:lvl1pPr algn="ctr">
              <a:lnSpc>
                <a:spcPct val="100000"/>
              </a:lnSpc>
              <a:defRPr sz="1050" i="1" cap="all" baseline="0">
                <a:solidFill>
                  <a:schemeClr val="tx1"/>
                </a:solidFill>
                <a:latin typeface="Franklin Gothic Book" panose="020B0503020102020204" pitchFamily="34" charset="0"/>
              </a:defRPr>
            </a:lvl1pPr>
          </a:lstStyle>
          <a:p>
            <a:pPr lvl="0"/>
            <a:r>
              <a:rPr lang="en-US"/>
              <a:t>Click to edit Master text styles</a:t>
            </a:r>
          </a:p>
        </p:txBody>
      </p:sp>
    </p:spTree>
    <p:extLst>
      <p:ext uri="{BB962C8B-B14F-4D97-AF65-F5344CB8AC3E}">
        <p14:creationId xmlns:p14="http://schemas.microsoft.com/office/powerpoint/2010/main" val="1670394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7.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1.emf"/><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7.png"/><Relationship Id="rId5" Type="http://schemas.openxmlformats.org/officeDocument/2006/relationships/slideLayout" Target="../slideLayouts/slideLayout100.xml"/><Relationship Id="rId10" Type="http://schemas.openxmlformats.org/officeDocument/2006/relationships/theme" Target="../theme/theme8.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theme" Target="../theme/theme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CD623-E0EF-A24A-A494-2432D964AED6}" type="datetime1">
              <a:rPr lang="en-US" smtClean="0"/>
              <a:t>9/6/18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035630" y="6532674"/>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6D5763B0-05F8-8347-9053-BDFBF5F8566B}" type="slidenum">
              <a:rPr lang="en-US" smtClean="0"/>
              <a:pPr/>
              <a:t>‹#›</a:t>
            </a:fld>
            <a:endParaRPr lang="en-US" dirty="0"/>
          </a:p>
        </p:txBody>
      </p:sp>
    </p:spTree>
    <p:extLst>
      <p:ext uri="{BB962C8B-B14F-4D97-AF65-F5344CB8AC3E}">
        <p14:creationId xmlns:p14="http://schemas.microsoft.com/office/powerpoint/2010/main" val="2043697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3200" b="1"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298060"/>
            <a:ext cx="8229600" cy="52109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552CC-7E83-8D49-A988-39F5595DB0CD}"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FD0C0-E6B5-5046-B371-EC751507D28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2" name="Title Placeholder 1"/>
          <p:cNvSpPr>
            <a:spLocks noGrp="1"/>
          </p:cNvSpPr>
          <p:nvPr>
            <p:ph type="title"/>
          </p:nvPr>
        </p:nvSpPr>
        <p:spPr>
          <a:xfrm>
            <a:off x="0" y="0"/>
            <a:ext cx="9144000" cy="83307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5109069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457200" rtl="0" eaLnBrk="1" latinLnBrk="0" hangingPunct="1">
        <a:spcBef>
          <a:spcPct val="0"/>
        </a:spcBef>
        <a:buNone/>
        <a:defRPr sz="3200" b="1"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180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16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14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34"/>
          <p:cNvGrpSpPr>
            <a:grpSpLocks/>
          </p:cNvGrpSpPr>
          <p:nvPr/>
        </p:nvGrpSpPr>
        <p:grpSpPr bwMode="auto">
          <a:xfrm>
            <a:off x="11115" y="11117"/>
            <a:ext cx="9121775" cy="6834187"/>
            <a:chOff x="7" y="7"/>
            <a:chExt cx="5746" cy="4305"/>
          </a:xfrm>
        </p:grpSpPr>
        <p:grpSp>
          <p:nvGrpSpPr>
            <p:cNvPr id="1032" name="Group 32"/>
            <p:cNvGrpSpPr>
              <a:grpSpLocks/>
            </p:cNvGrpSpPr>
            <p:nvPr/>
          </p:nvGrpSpPr>
          <p:grpSpPr bwMode="auto">
            <a:xfrm>
              <a:off x="7" y="7"/>
              <a:ext cx="5746" cy="4305"/>
              <a:chOff x="7" y="7"/>
              <a:chExt cx="5746" cy="4305"/>
            </a:xfrm>
          </p:grpSpPr>
          <p:sp>
            <p:nvSpPr>
              <p:cNvPr id="2058" name="Line 2"/>
              <p:cNvSpPr>
                <a:spLocks noChangeShapeType="1"/>
              </p:cNvSpPr>
              <p:nvPr/>
            </p:nvSpPr>
            <p:spPr bwMode="ltGray">
              <a:xfrm flipH="1">
                <a:off x="7" y="7"/>
                <a:ext cx="398" cy="4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59" name="Line 3"/>
              <p:cNvSpPr>
                <a:spLocks noChangeShapeType="1"/>
              </p:cNvSpPr>
              <p:nvPr/>
            </p:nvSpPr>
            <p:spPr bwMode="ltGray">
              <a:xfrm flipH="1">
                <a:off x="7" y="7"/>
                <a:ext cx="718" cy="80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0" name="Line 4"/>
              <p:cNvSpPr>
                <a:spLocks noChangeShapeType="1"/>
              </p:cNvSpPr>
              <p:nvPr/>
            </p:nvSpPr>
            <p:spPr bwMode="ltGray">
              <a:xfrm flipH="1">
                <a:off x="7" y="7"/>
                <a:ext cx="1049" cy="118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1" name="Line 5"/>
              <p:cNvSpPr>
                <a:spLocks noChangeShapeType="1"/>
              </p:cNvSpPr>
              <p:nvPr/>
            </p:nvSpPr>
            <p:spPr bwMode="ltGray">
              <a:xfrm flipH="1">
                <a:off x="7" y="7"/>
                <a:ext cx="1358" cy="152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2" name="Line 6"/>
              <p:cNvSpPr>
                <a:spLocks noChangeShapeType="1"/>
              </p:cNvSpPr>
              <p:nvPr/>
            </p:nvSpPr>
            <p:spPr bwMode="ltGray">
              <a:xfrm flipH="1">
                <a:off x="7" y="7"/>
                <a:ext cx="1678" cy="188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3" name="Line 7"/>
              <p:cNvSpPr>
                <a:spLocks noChangeShapeType="1"/>
              </p:cNvSpPr>
              <p:nvPr/>
            </p:nvSpPr>
            <p:spPr bwMode="ltGray">
              <a:xfrm flipH="1">
                <a:off x="7" y="7"/>
                <a:ext cx="2009" cy="226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4" name="Line 8"/>
              <p:cNvSpPr>
                <a:spLocks noChangeShapeType="1"/>
              </p:cNvSpPr>
              <p:nvPr/>
            </p:nvSpPr>
            <p:spPr bwMode="ltGray">
              <a:xfrm flipH="1">
                <a:off x="7" y="7"/>
                <a:ext cx="2340" cy="263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5" name="Line 9"/>
              <p:cNvSpPr>
                <a:spLocks noChangeShapeType="1"/>
              </p:cNvSpPr>
              <p:nvPr/>
            </p:nvSpPr>
            <p:spPr bwMode="ltGray">
              <a:xfrm flipH="1">
                <a:off x="7" y="7"/>
                <a:ext cx="2681" cy="301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6" name="Line 10"/>
              <p:cNvSpPr>
                <a:spLocks noChangeShapeType="1"/>
              </p:cNvSpPr>
              <p:nvPr/>
            </p:nvSpPr>
            <p:spPr bwMode="ltGray">
              <a:xfrm flipH="1">
                <a:off x="7" y="7"/>
                <a:ext cx="2990" cy="336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7" name="Line 11"/>
              <p:cNvSpPr>
                <a:spLocks noChangeShapeType="1"/>
              </p:cNvSpPr>
              <p:nvPr/>
            </p:nvSpPr>
            <p:spPr bwMode="ltGray">
              <a:xfrm flipH="1">
                <a:off x="7" y="7"/>
                <a:ext cx="3332" cy="37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8" name="Line 12"/>
              <p:cNvSpPr>
                <a:spLocks noChangeShapeType="1"/>
              </p:cNvSpPr>
              <p:nvPr/>
            </p:nvSpPr>
            <p:spPr bwMode="ltGray">
              <a:xfrm flipH="1">
                <a:off x="7" y="7"/>
                <a:ext cx="3662" cy="412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69" name="Line 13"/>
              <p:cNvSpPr>
                <a:spLocks noChangeShapeType="1"/>
              </p:cNvSpPr>
              <p:nvPr/>
            </p:nvSpPr>
            <p:spPr bwMode="ltGray">
              <a:xfrm flipH="1">
                <a:off x="18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0" name="Line 14"/>
              <p:cNvSpPr>
                <a:spLocks noChangeShapeType="1"/>
              </p:cNvSpPr>
              <p:nvPr/>
            </p:nvSpPr>
            <p:spPr bwMode="ltGray">
              <a:xfrm flipH="1">
                <a:off x="50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1" name="Line 15"/>
              <p:cNvSpPr>
                <a:spLocks noChangeShapeType="1"/>
              </p:cNvSpPr>
              <p:nvPr/>
            </p:nvSpPr>
            <p:spPr bwMode="ltGray">
              <a:xfrm flipH="1">
                <a:off x="83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2" name="Line 16"/>
              <p:cNvSpPr>
                <a:spLocks noChangeShapeType="1"/>
              </p:cNvSpPr>
              <p:nvPr/>
            </p:nvSpPr>
            <p:spPr bwMode="ltGray">
              <a:xfrm flipH="1">
                <a:off x="1134"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3" name="Line 17"/>
              <p:cNvSpPr>
                <a:spLocks noChangeShapeType="1"/>
              </p:cNvSpPr>
              <p:nvPr/>
            </p:nvSpPr>
            <p:spPr bwMode="ltGray">
              <a:xfrm flipH="1">
                <a:off x="146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4" name="Line 18"/>
              <p:cNvSpPr>
                <a:spLocks noChangeShapeType="1"/>
              </p:cNvSpPr>
              <p:nvPr/>
            </p:nvSpPr>
            <p:spPr bwMode="ltGray">
              <a:xfrm flipH="1">
                <a:off x="1778" y="11"/>
                <a:ext cx="3822" cy="430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5" name="Line 19"/>
              <p:cNvSpPr>
                <a:spLocks noChangeShapeType="1"/>
              </p:cNvSpPr>
              <p:nvPr/>
            </p:nvSpPr>
            <p:spPr bwMode="ltGray">
              <a:xfrm flipH="1">
                <a:off x="2428" y="571"/>
                <a:ext cx="3325" cy="374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6" name="Line 20"/>
              <p:cNvSpPr>
                <a:spLocks noChangeShapeType="1"/>
              </p:cNvSpPr>
              <p:nvPr/>
            </p:nvSpPr>
            <p:spPr bwMode="ltGray">
              <a:xfrm flipH="1">
                <a:off x="2727" y="907"/>
                <a:ext cx="3026" cy="34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7" name="Line 21"/>
              <p:cNvSpPr>
                <a:spLocks noChangeShapeType="1"/>
              </p:cNvSpPr>
              <p:nvPr/>
            </p:nvSpPr>
            <p:spPr bwMode="ltGray">
              <a:xfrm flipH="1">
                <a:off x="3036" y="1255"/>
                <a:ext cx="2717" cy="305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8" name="Line 22"/>
              <p:cNvSpPr>
                <a:spLocks noChangeShapeType="1"/>
              </p:cNvSpPr>
              <p:nvPr/>
            </p:nvSpPr>
            <p:spPr bwMode="ltGray">
              <a:xfrm flipH="1">
                <a:off x="3356" y="1615"/>
                <a:ext cx="2397" cy="269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79" name="Line 23"/>
              <p:cNvSpPr>
                <a:spLocks noChangeShapeType="1"/>
              </p:cNvSpPr>
              <p:nvPr/>
            </p:nvSpPr>
            <p:spPr bwMode="ltGray">
              <a:xfrm flipH="1">
                <a:off x="3698" y="1999"/>
                <a:ext cx="2055" cy="231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80" name="Line 24"/>
              <p:cNvSpPr>
                <a:spLocks noChangeShapeType="1"/>
              </p:cNvSpPr>
              <p:nvPr/>
            </p:nvSpPr>
            <p:spPr bwMode="ltGray">
              <a:xfrm flipH="1">
                <a:off x="4039" y="2383"/>
                <a:ext cx="1714" cy="192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81" name="Line 25"/>
              <p:cNvSpPr>
                <a:spLocks noChangeShapeType="1"/>
              </p:cNvSpPr>
              <p:nvPr/>
            </p:nvSpPr>
            <p:spPr bwMode="ltGray">
              <a:xfrm flipH="1">
                <a:off x="4359" y="2743"/>
                <a:ext cx="1394" cy="156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82" name="Line 26"/>
              <p:cNvSpPr>
                <a:spLocks noChangeShapeType="1"/>
              </p:cNvSpPr>
              <p:nvPr/>
            </p:nvSpPr>
            <p:spPr bwMode="ltGray">
              <a:xfrm flipH="1">
                <a:off x="4690" y="3115"/>
                <a:ext cx="1063" cy="119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83" name="Line 27"/>
              <p:cNvSpPr>
                <a:spLocks noChangeShapeType="1"/>
              </p:cNvSpPr>
              <p:nvPr/>
            </p:nvSpPr>
            <p:spPr bwMode="ltGray">
              <a:xfrm flipH="1">
                <a:off x="4999" y="3463"/>
                <a:ext cx="754" cy="8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84" name="Line 28"/>
              <p:cNvSpPr>
                <a:spLocks noChangeShapeType="1"/>
              </p:cNvSpPr>
              <p:nvPr/>
            </p:nvSpPr>
            <p:spPr bwMode="ltGray">
              <a:xfrm flipH="1">
                <a:off x="5298" y="3799"/>
                <a:ext cx="455" cy="51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85" name="Line 29"/>
              <p:cNvSpPr>
                <a:spLocks noChangeShapeType="1"/>
              </p:cNvSpPr>
              <p:nvPr/>
            </p:nvSpPr>
            <p:spPr bwMode="ltGray">
              <a:xfrm flipH="1">
                <a:off x="5596" y="4135"/>
                <a:ext cx="157" cy="17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86" name="Line 30"/>
              <p:cNvSpPr>
                <a:spLocks noChangeShapeType="1"/>
              </p:cNvSpPr>
              <p:nvPr/>
            </p:nvSpPr>
            <p:spPr bwMode="ltGray">
              <a:xfrm flipH="1">
                <a:off x="7" y="7"/>
                <a:ext cx="121" cy="13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87" name="Line 31"/>
              <p:cNvSpPr>
                <a:spLocks noChangeShapeType="1"/>
              </p:cNvSpPr>
              <p:nvPr/>
            </p:nvSpPr>
            <p:spPr bwMode="ltGray">
              <a:xfrm flipH="1">
                <a:off x="2126" y="235"/>
                <a:ext cx="3623" cy="407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2057" name="Rectangle 33"/>
            <p:cNvSpPr>
              <a:spLocks noChangeArrowheads="1"/>
            </p:cNvSpPr>
            <p:nvPr/>
          </p:nvSpPr>
          <p:spPr bwMode="blackWhite">
            <a:xfrm>
              <a:off x="292" y="292"/>
              <a:ext cx="5176" cy="3736"/>
            </a:xfrm>
            <a:prstGeom prst="rect">
              <a:avLst/>
            </a:prstGeom>
            <a:gradFill rotWithShape="0">
              <a:gsLst>
                <a:gs pos="0">
                  <a:schemeClr val="bg2"/>
                </a:gs>
                <a:gs pos="100000">
                  <a:schemeClr val="bg1"/>
                </a:gs>
              </a:gsLst>
              <a:lin ang="5400000" scaled="1"/>
            </a:gradFill>
            <a:ln w="12700">
              <a:solidFill>
                <a:schemeClr val="hlink"/>
              </a:solidFill>
              <a:miter lim="800000"/>
              <a:headEnd/>
              <a:tailEnd/>
            </a:ln>
            <a:effectLst>
              <a:outerShdw blurRad="63500" dist="125724"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2051" name="Rectangle 3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60" name="Rectangle 3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1" name="Rectangle 37"/>
          <p:cNvSpPr>
            <a:spLocks noGrp="1" noChangeArrowheads="1"/>
          </p:cNvSpPr>
          <p:nvPr>
            <p:ph type="dt" sz="half" idx="2"/>
          </p:nvPr>
        </p:nvSpPr>
        <p:spPr bwMode="auto">
          <a:xfrm>
            <a:off x="685800" y="63992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62" name="Rectangle 38"/>
          <p:cNvSpPr>
            <a:spLocks noGrp="1" noChangeArrowheads="1"/>
          </p:cNvSpPr>
          <p:nvPr>
            <p:ph type="ftr" sz="quarter" idx="3"/>
          </p:nvPr>
        </p:nvSpPr>
        <p:spPr bwMode="auto">
          <a:xfrm>
            <a:off x="3124200" y="639921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63" name="Rectangle 39"/>
          <p:cNvSpPr>
            <a:spLocks noGrp="1" noChangeArrowheads="1"/>
          </p:cNvSpPr>
          <p:nvPr>
            <p:ph type="sldNum" sz="quarter" idx="4"/>
          </p:nvPr>
        </p:nvSpPr>
        <p:spPr bwMode="auto">
          <a:xfrm>
            <a:off x="6553200" y="63992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1C0D72C6-6A29-2A40-9A7F-A2950E6F0E32}" type="slidenum">
              <a:rPr lang="en-US">
                <a:solidFill>
                  <a:srgbClr val="FFFFFF"/>
                </a:solidFill>
                <a:latin typeface="Arial" charset="0"/>
                <a:ea typeface="ＭＳ Ｐゴシック" charset="0"/>
              </a:rPr>
              <a:pPr defTabSz="914400" eaLnBrk="0" fontAlgn="base" hangingPunct="0">
                <a:spcBef>
                  <a:spcPct val="0"/>
                </a:spcBef>
                <a:spcAft>
                  <a:spcPct val="0"/>
                </a:spcAft>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623781891"/>
      </p:ext>
    </p:extLst>
  </p:cSld>
  <p:clrMap bg1="dk2" tx1="lt1" bg2="dk1"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62000"/>
        <a:buFont typeface="Monotype Sort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 name="Group 34"/>
          <p:cNvGrpSpPr>
            <a:grpSpLocks/>
          </p:cNvGrpSpPr>
          <p:nvPr/>
        </p:nvGrpSpPr>
        <p:grpSpPr bwMode="auto">
          <a:xfrm>
            <a:off x="11113" y="11113"/>
            <a:ext cx="9121775" cy="6834187"/>
            <a:chOff x="7" y="7"/>
            <a:chExt cx="5746" cy="4305"/>
          </a:xfrm>
        </p:grpSpPr>
        <p:grpSp>
          <p:nvGrpSpPr>
            <p:cNvPr id="3" name="Group 32"/>
            <p:cNvGrpSpPr>
              <a:grpSpLocks/>
            </p:cNvGrpSpPr>
            <p:nvPr/>
          </p:nvGrpSpPr>
          <p:grpSpPr bwMode="auto">
            <a:xfrm>
              <a:off x="7" y="7"/>
              <a:ext cx="5746" cy="4305"/>
              <a:chOff x="7" y="7"/>
              <a:chExt cx="5746" cy="4305"/>
            </a:xfrm>
          </p:grpSpPr>
          <p:sp>
            <p:nvSpPr>
              <p:cNvPr id="2058" name="Line 2"/>
              <p:cNvSpPr>
                <a:spLocks noChangeShapeType="1"/>
              </p:cNvSpPr>
              <p:nvPr/>
            </p:nvSpPr>
            <p:spPr bwMode="ltGray">
              <a:xfrm flipH="1">
                <a:off x="7" y="7"/>
                <a:ext cx="398" cy="4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59" name="Line 3"/>
              <p:cNvSpPr>
                <a:spLocks noChangeShapeType="1"/>
              </p:cNvSpPr>
              <p:nvPr/>
            </p:nvSpPr>
            <p:spPr bwMode="ltGray">
              <a:xfrm flipH="1">
                <a:off x="7" y="7"/>
                <a:ext cx="718" cy="80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0" name="Line 4"/>
              <p:cNvSpPr>
                <a:spLocks noChangeShapeType="1"/>
              </p:cNvSpPr>
              <p:nvPr/>
            </p:nvSpPr>
            <p:spPr bwMode="ltGray">
              <a:xfrm flipH="1">
                <a:off x="7" y="7"/>
                <a:ext cx="1049" cy="118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1" name="Line 5"/>
              <p:cNvSpPr>
                <a:spLocks noChangeShapeType="1"/>
              </p:cNvSpPr>
              <p:nvPr/>
            </p:nvSpPr>
            <p:spPr bwMode="ltGray">
              <a:xfrm flipH="1">
                <a:off x="7" y="7"/>
                <a:ext cx="1358" cy="152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2" name="Line 6"/>
              <p:cNvSpPr>
                <a:spLocks noChangeShapeType="1"/>
              </p:cNvSpPr>
              <p:nvPr/>
            </p:nvSpPr>
            <p:spPr bwMode="ltGray">
              <a:xfrm flipH="1">
                <a:off x="7" y="7"/>
                <a:ext cx="1678" cy="188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3" name="Line 7"/>
              <p:cNvSpPr>
                <a:spLocks noChangeShapeType="1"/>
              </p:cNvSpPr>
              <p:nvPr/>
            </p:nvSpPr>
            <p:spPr bwMode="ltGray">
              <a:xfrm flipH="1">
                <a:off x="7" y="7"/>
                <a:ext cx="2009" cy="226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4" name="Line 8"/>
              <p:cNvSpPr>
                <a:spLocks noChangeShapeType="1"/>
              </p:cNvSpPr>
              <p:nvPr/>
            </p:nvSpPr>
            <p:spPr bwMode="ltGray">
              <a:xfrm flipH="1">
                <a:off x="7" y="7"/>
                <a:ext cx="2340" cy="263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5" name="Line 9"/>
              <p:cNvSpPr>
                <a:spLocks noChangeShapeType="1"/>
              </p:cNvSpPr>
              <p:nvPr/>
            </p:nvSpPr>
            <p:spPr bwMode="ltGray">
              <a:xfrm flipH="1">
                <a:off x="7" y="7"/>
                <a:ext cx="2681" cy="301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6" name="Line 10"/>
              <p:cNvSpPr>
                <a:spLocks noChangeShapeType="1"/>
              </p:cNvSpPr>
              <p:nvPr/>
            </p:nvSpPr>
            <p:spPr bwMode="ltGray">
              <a:xfrm flipH="1">
                <a:off x="7" y="7"/>
                <a:ext cx="2990" cy="336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7" name="Line 11"/>
              <p:cNvSpPr>
                <a:spLocks noChangeShapeType="1"/>
              </p:cNvSpPr>
              <p:nvPr/>
            </p:nvSpPr>
            <p:spPr bwMode="ltGray">
              <a:xfrm flipH="1">
                <a:off x="7" y="7"/>
                <a:ext cx="3332" cy="37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8" name="Line 12"/>
              <p:cNvSpPr>
                <a:spLocks noChangeShapeType="1"/>
              </p:cNvSpPr>
              <p:nvPr/>
            </p:nvSpPr>
            <p:spPr bwMode="ltGray">
              <a:xfrm flipH="1">
                <a:off x="7" y="7"/>
                <a:ext cx="3662" cy="412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69" name="Line 13"/>
              <p:cNvSpPr>
                <a:spLocks noChangeShapeType="1"/>
              </p:cNvSpPr>
              <p:nvPr/>
            </p:nvSpPr>
            <p:spPr bwMode="ltGray">
              <a:xfrm flipH="1">
                <a:off x="18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0" name="Line 14"/>
              <p:cNvSpPr>
                <a:spLocks noChangeShapeType="1"/>
              </p:cNvSpPr>
              <p:nvPr/>
            </p:nvSpPr>
            <p:spPr bwMode="ltGray">
              <a:xfrm flipH="1">
                <a:off x="50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1" name="Line 15"/>
              <p:cNvSpPr>
                <a:spLocks noChangeShapeType="1"/>
              </p:cNvSpPr>
              <p:nvPr/>
            </p:nvSpPr>
            <p:spPr bwMode="ltGray">
              <a:xfrm flipH="1">
                <a:off x="83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2" name="Line 16"/>
              <p:cNvSpPr>
                <a:spLocks noChangeShapeType="1"/>
              </p:cNvSpPr>
              <p:nvPr/>
            </p:nvSpPr>
            <p:spPr bwMode="ltGray">
              <a:xfrm flipH="1">
                <a:off x="1134"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3" name="Line 17"/>
              <p:cNvSpPr>
                <a:spLocks noChangeShapeType="1"/>
              </p:cNvSpPr>
              <p:nvPr/>
            </p:nvSpPr>
            <p:spPr bwMode="ltGray">
              <a:xfrm flipH="1">
                <a:off x="1465" y="7"/>
                <a:ext cx="3826" cy="43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4" name="Line 18"/>
              <p:cNvSpPr>
                <a:spLocks noChangeShapeType="1"/>
              </p:cNvSpPr>
              <p:nvPr/>
            </p:nvSpPr>
            <p:spPr bwMode="ltGray">
              <a:xfrm flipH="1">
                <a:off x="1778" y="11"/>
                <a:ext cx="3822" cy="430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5" name="Line 19"/>
              <p:cNvSpPr>
                <a:spLocks noChangeShapeType="1"/>
              </p:cNvSpPr>
              <p:nvPr/>
            </p:nvSpPr>
            <p:spPr bwMode="ltGray">
              <a:xfrm flipH="1">
                <a:off x="2428" y="571"/>
                <a:ext cx="3325" cy="3741"/>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6" name="Line 20"/>
              <p:cNvSpPr>
                <a:spLocks noChangeShapeType="1"/>
              </p:cNvSpPr>
              <p:nvPr/>
            </p:nvSpPr>
            <p:spPr bwMode="ltGray">
              <a:xfrm flipH="1">
                <a:off x="2727" y="907"/>
                <a:ext cx="3026" cy="3405"/>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7" name="Line 21"/>
              <p:cNvSpPr>
                <a:spLocks noChangeShapeType="1"/>
              </p:cNvSpPr>
              <p:nvPr/>
            </p:nvSpPr>
            <p:spPr bwMode="ltGray">
              <a:xfrm flipH="1">
                <a:off x="3036" y="1255"/>
                <a:ext cx="2717" cy="305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8" name="Line 22"/>
              <p:cNvSpPr>
                <a:spLocks noChangeShapeType="1"/>
              </p:cNvSpPr>
              <p:nvPr/>
            </p:nvSpPr>
            <p:spPr bwMode="ltGray">
              <a:xfrm flipH="1">
                <a:off x="3356" y="1615"/>
                <a:ext cx="2397" cy="269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79" name="Line 23"/>
              <p:cNvSpPr>
                <a:spLocks noChangeShapeType="1"/>
              </p:cNvSpPr>
              <p:nvPr/>
            </p:nvSpPr>
            <p:spPr bwMode="ltGray">
              <a:xfrm flipH="1">
                <a:off x="3698" y="1999"/>
                <a:ext cx="2055" cy="231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80" name="Line 24"/>
              <p:cNvSpPr>
                <a:spLocks noChangeShapeType="1"/>
              </p:cNvSpPr>
              <p:nvPr/>
            </p:nvSpPr>
            <p:spPr bwMode="ltGray">
              <a:xfrm flipH="1">
                <a:off x="4039" y="2383"/>
                <a:ext cx="1714" cy="192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81" name="Line 25"/>
              <p:cNvSpPr>
                <a:spLocks noChangeShapeType="1"/>
              </p:cNvSpPr>
              <p:nvPr/>
            </p:nvSpPr>
            <p:spPr bwMode="ltGray">
              <a:xfrm flipH="1">
                <a:off x="4359" y="2743"/>
                <a:ext cx="1394" cy="156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82" name="Line 26"/>
              <p:cNvSpPr>
                <a:spLocks noChangeShapeType="1"/>
              </p:cNvSpPr>
              <p:nvPr/>
            </p:nvSpPr>
            <p:spPr bwMode="ltGray">
              <a:xfrm flipH="1">
                <a:off x="4690" y="3115"/>
                <a:ext cx="1063" cy="119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83" name="Line 27"/>
              <p:cNvSpPr>
                <a:spLocks noChangeShapeType="1"/>
              </p:cNvSpPr>
              <p:nvPr/>
            </p:nvSpPr>
            <p:spPr bwMode="ltGray">
              <a:xfrm flipH="1">
                <a:off x="4999" y="3463"/>
                <a:ext cx="754" cy="849"/>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84" name="Line 28"/>
              <p:cNvSpPr>
                <a:spLocks noChangeShapeType="1"/>
              </p:cNvSpPr>
              <p:nvPr/>
            </p:nvSpPr>
            <p:spPr bwMode="ltGray">
              <a:xfrm flipH="1">
                <a:off x="5298" y="3799"/>
                <a:ext cx="455" cy="513"/>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85" name="Line 29"/>
              <p:cNvSpPr>
                <a:spLocks noChangeShapeType="1"/>
              </p:cNvSpPr>
              <p:nvPr/>
            </p:nvSpPr>
            <p:spPr bwMode="ltGray">
              <a:xfrm flipH="1">
                <a:off x="5596" y="4135"/>
                <a:ext cx="157" cy="17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86" name="Line 30"/>
              <p:cNvSpPr>
                <a:spLocks noChangeShapeType="1"/>
              </p:cNvSpPr>
              <p:nvPr/>
            </p:nvSpPr>
            <p:spPr bwMode="ltGray">
              <a:xfrm flipH="1">
                <a:off x="7" y="7"/>
                <a:ext cx="121" cy="13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sp>
            <p:nvSpPr>
              <p:cNvPr id="2087" name="Line 31"/>
              <p:cNvSpPr>
                <a:spLocks noChangeShapeType="1"/>
              </p:cNvSpPr>
              <p:nvPr/>
            </p:nvSpPr>
            <p:spPr bwMode="ltGray">
              <a:xfrm flipH="1">
                <a:off x="2126" y="235"/>
                <a:ext cx="3623" cy="4077"/>
              </a:xfrm>
              <a:prstGeom prst="line">
                <a:avLst/>
              </a:prstGeom>
              <a:noFill/>
              <a:ln w="12700">
                <a:solidFill>
                  <a:schemeClr val="bg2"/>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grpSp>
        <p:sp>
          <p:nvSpPr>
            <p:cNvPr id="2057" name="Rectangle 33"/>
            <p:cNvSpPr>
              <a:spLocks noChangeArrowheads="1"/>
            </p:cNvSpPr>
            <p:nvPr/>
          </p:nvSpPr>
          <p:spPr bwMode="blackWhite">
            <a:xfrm>
              <a:off x="292" y="292"/>
              <a:ext cx="5176" cy="3736"/>
            </a:xfrm>
            <a:prstGeom prst="rect">
              <a:avLst/>
            </a:prstGeom>
            <a:gradFill rotWithShape="0">
              <a:gsLst>
                <a:gs pos="0">
                  <a:schemeClr val="bg2"/>
                </a:gs>
                <a:gs pos="100000">
                  <a:schemeClr val="bg1"/>
                </a:gs>
              </a:gsLst>
              <a:lin ang="5400000" scaled="1"/>
            </a:gradFill>
            <a:ln w="12700">
              <a:solidFill>
                <a:schemeClr val="hlink"/>
              </a:solidFill>
              <a:miter lim="800000"/>
              <a:headEnd/>
              <a:tailEnd/>
            </a:ln>
            <a:effectLst>
              <a:outerShdw blurRad="63500" dist="125724"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a:ea typeface="ＭＳ Ｐゴシック" charset="0"/>
                <a:cs typeface="ＭＳ Ｐゴシック" charset="0"/>
              </a:endParaRPr>
            </a:p>
          </p:txBody>
        </p:sp>
      </p:grpSp>
      <p:sp>
        <p:nvSpPr>
          <p:cNvPr id="2051" name="Rectangle 3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60" name="Rectangle 3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1" name="Rectangle 37"/>
          <p:cNvSpPr>
            <a:spLocks noGrp="1" noChangeArrowheads="1"/>
          </p:cNvSpPr>
          <p:nvPr>
            <p:ph type="dt" sz="half" idx="2"/>
          </p:nvPr>
        </p:nvSpPr>
        <p:spPr bwMode="auto">
          <a:xfrm>
            <a:off x="685800" y="63992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62" name="Rectangle 38"/>
          <p:cNvSpPr>
            <a:spLocks noGrp="1" noChangeArrowheads="1"/>
          </p:cNvSpPr>
          <p:nvPr>
            <p:ph type="ftr" sz="quarter" idx="3"/>
          </p:nvPr>
        </p:nvSpPr>
        <p:spPr bwMode="auto">
          <a:xfrm>
            <a:off x="3124200" y="6399213"/>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1063" name="Rectangle 39"/>
          <p:cNvSpPr>
            <a:spLocks noGrp="1" noChangeArrowheads="1"/>
          </p:cNvSpPr>
          <p:nvPr>
            <p:ph type="sldNum" sz="quarter" idx="4"/>
          </p:nvPr>
        </p:nvSpPr>
        <p:spPr bwMode="auto">
          <a:xfrm>
            <a:off x="6553200" y="6399213"/>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a:cs typeface="+mn-cs"/>
              </a:defRPr>
            </a:lvl1pPr>
          </a:lstStyle>
          <a:p>
            <a:pPr defTabSz="914400" eaLnBrk="0" fontAlgn="base" hangingPunct="0">
              <a:spcBef>
                <a:spcPct val="0"/>
              </a:spcBef>
              <a:spcAft>
                <a:spcPct val="0"/>
              </a:spcAft>
              <a:defRPr/>
            </a:pPr>
            <a:fld id="{1C0D72C6-6A29-2A40-9A7F-A2950E6F0E32}" type="slidenum">
              <a:rPr lang="en-US">
                <a:solidFill>
                  <a:srgbClr val="FFFFFF"/>
                </a:solidFill>
                <a:latin typeface="Arial"/>
                <a:ea typeface="ＭＳ Ｐゴシック" charset="0"/>
              </a:rPr>
              <a:pPr defTabSz="914400" eaLnBrk="0" fontAlgn="base" hangingPunct="0">
                <a:spcBef>
                  <a:spcPct val="0"/>
                </a:spcBef>
                <a:spcAft>
                  <a:spcPct val="0"/>
                </a:spcAft>
                <a:defRPr/>
              </a:pPr>
              <a:t>‹#›</a:t>
            </a:fld>
            <a:endParaRPr lang="en-US">
              <a:solidFill>
                <a:srgbClr val="FFFFFF"/>
              </a:solidFill>
              <a:latin typeface="Arial"/>
              <a:ea typeface="ＭＳ Ｐゴシック" charset="0"/>
            </a:endParaRPr>
          </a:p>
        </p:txBody>
      </p:sp>
    </p:spTree>
    <p:extLst>
      <p:ext uri="{BB962C8B-B14F-4D97-AF65-F5344CB8AC3E}">
        <p14:creationId xmlns:p14="http://schemas.microsoft.com/office/powerpoint/2010/main" val="770490845"/>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62000"/>
        <a:buFont typeface="Monotype Sort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8564C-7647-8C49-86F0-F8B2C2AD4925}" type="datetimeFigureOut">
              <a:rPr lang="en-US" smtClean="0">
                <a:solidFill>
                  <a:prstClr val="black">
                    <a:tint val="75000"/>
                  </a:prstClr>
                </a:solidFill>
                <a:latin typeface="Calibri"/>
              </a:rPr>
              <a:pPr/>
              <a:t>9/6/18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84DE1F-4818-6A40-8C77-74079109EBB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789641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332803" name="Freeform 3"/>
            <p:cNvSpPr>
              <a:spLocks/>
            </p:cNvSpPr>
            <p:nvPr/>
          </p:nvSpPr>
          <p:spPr bwMode="auto">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a:noFill/>
              <a:round/>
              <a:headEnd type="none" w="sm" len="sm"/>
              <a:tailEnd type="none" w="sm" len="sm"/>
            </a:ln>
            <a:effectLst/>
          </p:spPr>
          <p:txBody>
            <a:bodyPr/>
            <a:lstStyle/>
            <a:p>
              <a:pPr fontAlgn="base">
                <a:spcBef>
                  <a:spcPct val="0"/>
                </a:spcBef>
                <a:spcAft>
                  <a:spcPct val="0"/>
                </a:spcAft>
                <a:defRPr/>
              </a:pPr>
              <a:endParaRPr lang="en-US" sz="1800">
                <a:solidFill>
                  <a:srgbClr val="FFFFFF"/>
                </a:solidFill>
                <a:effectLst>
                  <a:outerShdw blurRad="38100" dist="38100" dir="2700000" algn="tl">
                    <a:srgbClr val="000000">
                      <a:alpha val="43137"/>
                    </a:srgbClr>
                  </a:outerShdw>
                </a:effectLst>
              </a:endParaRPr>
            </a:p>
          </p:txBody>
        </p:sp>
        <p:sp>
          <p:nvSpPr>
            <p:cNvPr id="332804" name="Freeform 4"/>
            <p:cNvSpPr>
              <a:spLocks/>
            </p:cNvSpPr>
            <p:nvPr/>
          </p:nvSpPr>
          <p:spPr bwMode="auto">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a:noFill/>
              <a:round/>
              <a:headEnd type="none" w="sm" len="sm"/>
              <a:tailEnd type="none" w="sm" len="sm"/>
            </a:ln>
            <a:effectLst/>
          </p:spPr>
          <p:txBody>
            <a:bodyPr/>
            <a:lstStyle/>
            <a:p>
              <a:pPr fontAlgn="base">
                <a:spcBef>
                  <a:spcPct val="0"/>
                </a:spcBef>
                <a:spcAft>
                  <a:spcPct val="0"/>
                </a:spcAft>
                <a:defRPr/>
              </a:pPr>
              <a:endParaRPr lang="en-US" sz="1800">
                <a:solidFill>
                  <a:srgbClr val="FFFFFF"/>
                </a:solidFill>
                <a:effectLst>
                  <a:outerShdw blurRad="38100" dist="38100" dir="2700000" algn="tl">
                    <a:srgbClr val="000000">
                      <a:alpha val="43137"/>
                    </a:srgbClr>
                  </a:outerShdw>
                </a:effectLst>
              </a:endParaRPr>
            </a:p>
          </p:txBody>
        </p:sp>
        <p:sp>
          <p:nvSpPr>
            <p:cNvPr id="332805" name="Freeform 5"/>
            <p:cNvSpPr>
              <a:spLocks/>
            </p:cNvSpPr>
            <p:nvPr/>
          </p:nvSpPr>
          <p:spPr bwMode="auto">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a:noFill/>
              <a:round/>
              <a:headEnd type="none" w="sm" len="sm"/>
              <a:tailEnd type="none" w="sm" len="sm"/>
            </a:ln>
            <a:effectLst/>
          </p:spPr>
          <p:txBody>
            <a:bodyPr/>
            <a:lstStyle/>
            <a:p>
              <a:pPr fontAlgn="base">
                <a:spcBef>
                  <a:spcPct val="0"/>
                </a:spcBef>
                <a:spcAft>
                  <a:spcPct val="0"/>
                </a:spcAft>
                <a:defRPr/>
              </a:pPr>
              <a:endParaRPr lang="en-US" sz="1800">
                <a:solidFill>
                  <a:srgbClr val="FFFFFF"/>
                </a:solidFill>
                <a:effectLst>
                  <a:outerShdw blurRad="38100" dist="38100" dir="2700000" algn="tl">
                    <a:srgbClr val="000000">
                      <a:alpha val="43137"/>
                    </a:srgbClr>
                  </a:outerShdw>
                </a:effectLst>
              </a:endParaRPr>
            </a:p>
          </p:txBody>
        </p:sp>
        <p:sp>
          <p:nvSpPr>
            <p:cNvPr id="332806" name="Freeform 6"/>
            <p:cNvSpPr>
              <a:spLocks/>
            </p:cNvSpPr>
            <p:nvPr/>
          </p:nvSpPr>
          <p:spPr bwMode="auto">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a:noFill/>
              <a:round/>
              <a:headEnd type="none" w="sm" len="sm"/>
              <a:tailEnd type="none" w="sm" len="sm"/>
            </a:ln>
            <a:effectLst/>
          </p:spPr>
          <p:txBody>
            <a:bodyPr/>
            <a:lstStyle/>
            <a:p>
              <a:pPr fontAlgn="base">
                <a:spcBef>
                  <a:spcPct val="0"/>
                </a:spcBef>
                <a:spcAft>
                  <a:spcPct val="0"/>
                </a:spcAft>
                <a:defRPr/>
              </a:pPr>
              <a:endParaRPr lang="en-US" sz="1800">
                <a:solidFill>
                  <a:srgbClr val="FFFFFF"/>
                </a:solidFill>
                <a:effectLst>
                  <a:outerShdw blurRad="38100" dist="38100" dir="2700000" algn="tl">
                    <a:srgbClr val="000000">
                      <a:alpha val="43137"/>
                    </a:srgbClr>
                  </a:outerShdw>
                </a:effectLst>
              </a:endParaRPr>
            </a:p>
          </p:txBody>
        </p:sp>
      </p:grpSp>
      <p:sp>
        <p:nvSpPr>
          <p:cNvPr id="332807"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32808"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050">
                <a:effectLst/>
              </a:defRPr>
            </a:lvl1pPr>
          </a:lstStyle>
          <a:p>
            <a:pPr fontAlgn="base">
              <a:spcAft>
                <a:spcPct val="0"/>
              </a:spcAft>
              <a:defRPr/>
            </a:pPr>
            <a:endParaRPr lang="en-US">
              <a:solidFill>
                <a:srgbClr val="FFFFFF"/>
              </a:solidFill>
            </a:endParaRPr>
          </a:p>
        </p:txBody>
      </p:sp>
      <p:sp>
        <p:nvSpPr>
          <p:cNvPr id="332809"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050">
                <a:effectLst/>
              </a:defRPr>
            </a:lvl1pPr>
          </a:lstStyle>
          <a:p>
            <a:pPr fontAlgn="base">
              <a:spcAft>
                <a:spcPct val="0"/>
              </a:spcAft>
              <a:defRPr/>
            </a:pPr>
            <a:endParaRPr lang="en-US">
              <a:solidFill>
                <a:srgbClr val="FFFFFF"/>
              </a:solidFill>
            </a:endParaRPr>
          </a:p>
        </p:txBody>
      </p:sp>
      <p:sp>
        <p:nvSpPr>
          <p:cNvPr id="332810"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050">
                <a:effectLst/>
              </a:defRPr>
            </a:lvl1pPr>
          </a:lstStyle>
          <a:p>
            <a:pPr fontAlgn="base">
              <a:spcAft>
                <a:spcPct val="0"/>
              </a:spcAft>
              <a:defRPr/>
            </a:pPr>
            <a:fld id="{225CC725-E333-4B6F-8AA7-3206AC47547F}" type="slidenum">
              <a:rPr lang="en-US" altLang="en-US">
                <a:solidFill>
                  <a:srgbClr val="FFFFFF"/>
                </a:solidFill>
              </a:rPr>
              <a:pPr fontAlgn="base">
                <a:spcAft>
                  <a:spcPct val="0"/>
                </a:spcAft>
                <a:defRPr/>
              </a:pPr>
              <a:t>‹#›</a:t>
            </a:fld>
            <a:endParaRPr lang="en-US" altLang="en-US">
              <a:solidFill>
                <a:srgbClr val="FFFFFF"/>
              </a:solidFill>
            </a:endParaRPr>
          </a:p>
        </p:txBody>
      </p:sp>
      <p:sp>
        <p:nvSpPr>
          <p:cNvPr id="332811"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5570728"/>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3300">
          <a:solidFill>
            <a:schemeClr val="tx2"/>
          </a:solidFill>
          <a:effectLst>
            <a:outerShdw blurRad="38100" dist="38100" dir="2700000" algn="tl">
              <a:srgbClr val="000000"/>
            </a:outerShdw>
          </a:effectLst>
          <a:latin typeface="Times New Roman" pitchFamily="18"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Times New Roman" pitchFamily="18"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Times New Roman" pitchFamily="18"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Times New Roman" pitchFamily="18"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Times New Roman" pitchFamily="18" charset="0"/>
        </a:defRPr>
      </a:lvl9pPr>
    </p:titleStyle>
    <p:bodyStyle>
      <a:lvl1pPr marL="257175" indent="-257175" algn="l" rtl="0" eaLnBrk="0" fontAlgn="base" hangingPunct="0">
        <a:spcBef>
          <a:spcPct val="20000"/>
        </a:spcBef>
        <a:spcAft>
          <a:spcPct val="0"/>
        </a:spcAft>
        <a:buClr>
          <a:schemeClr val="tx2"/>
        </a:buClr>
        <a:buSzPct val="7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557213" indent="-214313" algn="l" rtl="0" eaLnBrk="0" fontAlgn="base" hangingPunct="0">
        <a:spcBef>
          <a:spcPct val="20000"/>
        </a:spcBef>
        <a:spcAft>
          <a:spcPct val="0"/>
        </a:spcAft>
        <a:buClr>
          <a:schemeClr val="tx1"/>
        </a:buClr>
        <a:buChar char="–"/>
        <a:defRPr sz="2100">
          <a:solidFill>
            <a:schemeClr val="tx1"/>
          </a:solidFill>
          <a:effectLst>
            <a:outerShdw blurRad="38100" dist="38100" dir="2700000" algn="tl">
              <a:srgbClr val="000000"/>
            </a:outerShdw>
          </a:effectLst>
          <a:latin typeface="+mn-lt"/>
        </a:defRPr>
      </a:lvl2pPr>
      <a:lvl3pPr marL="857250" indent="-171450" algn="l" rtl="0" eaLnBrk="0" fontAlgn="base" hangingPunct="0">
        <a:spcBef>
          <a:spcPct val="20000"/>
        </a:spcBef>
        <a:spcAft>
          <a:spcPct val="0"/>
        </a:spcAft>
        <a:buClr>
          <a:schemeClr val="tx1"/>
        </a:buClr>
        <a:buChar char="»"/>
        <a:defRPr sz="1800">
          <a:solidFill>
            <a:schemeClr val="tx1"/>
          </a:solidFill>
          <a:effectLst>
            <a:outerShdw blurRad="38100" dist="38100" dir="2700000" algn="tl">
              <a:srgbClr val="000000"/>
            </a:outerShdw>
          </a:effectLst>
          <a:latin typeface="+mn-lt"/>
        </a:defRPr>
      </a:lvl3pPr>
      <a:lvl4pPr marL="1200150" indent="-171450" algn="l" rtl="0" eaLnBrk="0" fontAlgn="base" hangingPunct="0">
        <a:spcBef>
          <a:spcPct val="20000"/>
        </a:spcBef>
        <a:spcAft>
          <a:spcPct val="0"/>
        </a:spcAft>
        <a:buClr>
          <a:schemeClr val="tx2"/>
        </a:buClr>
        <a:buSzPct val="75000"/>
        <a:buFont typeface="Wingdings" panose="05000000000000000000" pitchFamily="2" charset="2"/>
        <a:buChar char="n"/>
        <a:defRPr sz="1500">
          <a:solidFill>
            <a:schemeClr val="tx1"/>
          </a:solidFill>
          <a:effectLst>
            <a:outerShdw blurRad="38100" dist="38100" dir="2700000" algn="tl">
              <a:srgbClr val="000000"/>
            </a:outerShdw>
          </a:effectLst>
          <a:latin typeface="+mn-lt"/>
        </a:defRPr>
      </a:lvl4pPr>
      <a:lvl5pPr marL="1543050" indent="-171450" algn="l" rtl="0" eaLnBrk="0" fontAlgn="base" hangingPunct="0">
        <a:spcBef>
          <a:spcPct val="20000"/>
        </a:spcBef>
        <a:spcAft>
          <a:spcPct val="0"/>
        </a:spcAft>
        <a:buClr>
          <a:schemeClr val="tx1"/>
        </a:buClr>
        <a:buChar char="–"/>
        <a:defRPr sz="1500">
          <a:solidFill>
            <a:schemeClr val="tx1"/>
          </a:solidFill>
          <a:effectLst>
            <a:outerShdw blurRad="38100" dist="38100" dir="2700000" algn="tl">
              <a:srgbClr val="000000"/>
            </a:outerShdw>
          </a:effectLst>
          <a:latin typeface="+mn-lt"/>
        </a:defRPr>
      </a:lvl5pPr>
      <a:lvl6pPr marL="1885950" indent="-171450" algn="l" rtl="0" fontAlgn="base">
        <a:spcBef>
          <a:spcPct val="20000"/>
        </a:spcBef>
        <a:spcAft>
          <a:spcPct val="0"/>
        </a:spcAft>
        <a:buClr>
          <a:schemeClr val="tx1"/>
        </a:buClr>
        <a:buChar char="–"/>
        <a:defRPr sz="1500">
          <a:solidFill>
            <a:schemeClr val="tx1"/>
          </a:solidFill>
          <a:effectLst>
            <a:outerShdw blurRad="38100" dist="38100" dir="2700000" algn="tl">
              <a:srgbClr val="000000"/>
            </a:outerShdw>
          </a:effectLst>
          <a:latin typeface="+mn-lt"/>
        </a:defRPr>
      </a:lvl6pPr>
      <a:lvl7pPr marL="2228850" indent="-171450" algn="l" rtl="0" fontAlgn="base">
        <a:spcBef>
          <a:spcPct val="20000"/>
        </a:spcBef>
        <a:spcAft>
          <a:spcPct val="0"/>
        </a:spcAft>
        <a:buClr>
          <a:schemeClr val="tx1"/>
        </a:buClr>
        <a:buChar char="–"/>
        <a:defRPr sz="1500">
          <a:solidFill>
            <a:schemeClr val="tx1"/>
          </a:solidFill>
          <a:effectLst>
            <a:outerShdw blurRad="38100" dist="38100" dir="2700000" algn="tl">
              <a:srgbClr val="000000"/>
            </a:outerShdw>
          </a:effectLst>
          <a:latin typeface="+mn-lt"/>
        </a:defRPr>
      </a:lvl7pPr>
      <a:lvl8pPr marL="2571750" indent="-171450" algn="l" rtl="0" fontAlgn="base">
        <a:spcBef>
          <a:spcPct val="20000"/>
        </a:spcBef>
        <a:spcAft>
          <a:spcPct val="0"/>
        </a:spcAft>
        <a:buClr>
          <a:schemeClr val="tx1"/>
        </a:buClr>
        <a:buChar char="–"/>
        <a:defRPr sz="1500">
          <a:solidFill>
            <a:schemeClr val="tx1"/>
          </a:solidFill>
          <a:effectLst>
            <a:outerShdw blurRad="38100" dist="38100" dir="2700000" algn="tl">
              <a:srgbClr val="000000"/>
            </a:outerShdw>
          </a:effectLst>
          <a:latin typeface="+mn-lt"/>
        </a:defRPr>
      </a:lvl8pPr>
      <a:lvl9pPr marL="2914650" indent="-171450" algn="l" rtl="0" fontAlgn="base">
        <a:spcBef>
          <a:spcPct val="20000"/>
        </a:spcBef>
        <a:spcAft>
          <a:spcPct val="0"/>
        </a:spcAft>
        <a:buClr>
          <a:schemeClr val="tx1"/>
        </a:buClr>
        <a:buChar char="–"/>
        <a:defRPr sz="1500">
          <a:solidFill>
            <a:schemeClr val="tx1"/>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645460"/>
            <a:ext cx="7886700" cy="104522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3929716"/>
          </a:xfrm>
          <a:prstGeom prst="rect">
            <a:avLst/>
          </a:prstGeom>
        </p:spPr>
        <p:txBody>
          <a:bodyPr vert="horz" lIns="91440" tIns="45720" rIns="91440" bIns="45720" rtlCol="0">
            <a:normAutofit/>
          </a:bodyPr>
          <a:lstStyle/>
          <a:p>
            <a:pPr lvl="0"/>
            <a:r>
              <a:rPr lang="en-US" dirty="0"/>
              <a:t>Click to edit Master </a:t>
            </a:r>
            <a:r>
              <a:rPr lang="en-US"/>
              <a:t>text styles</a:t>
            </a:r>
          </a:p>
          <a:p>
            <a:pPr lvl="0"/>
            <a:endParaRPr lang="en-US" dirty="0"/>
          </a:p>
        </p:txBody>
      </p:sp>
      <p:sp>
        <p:nvSpPr>
          <p:cNvPr id="7" name="Rectangle 6"/>
          <p:cNvSpPr/>
          <p:nvPr/>
        </p:nvSpPr>
        <p:spPr>
          <a:xfrm>
            <a:off x="7443417" y="6726854"/>
            <a:ext cx="1700583" cy="1344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Goudy Oldstyle Std Regular" charset="0"/>
            </a:endParaRPr>
          </a:p>
        </p:txBody>
      </p:sp>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43417" y="6090883"/>
            <a:ext cx="1386323" cy="476646"/>
          </a:xfrm>
          <a:prstGeom prst="rect">
            <a:avLst/>
          </a:prstGeom>
        </p:spPr>
      </p:pic>
    </p:spTree>
    <p:extLst>
      <p:ext uri="{BB962C8B-B14F-4D97-AF65-F5344CB8AC3E}">
        <p14:creationId xmlns:p14="http://schemas.microsoft.com/office/powerpoint/2010/main" val="405225111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b="0" i="0" kern="1200">
          <a:solidFill>
            <a:schemeClr val="tx1"/>
          </a:solidFill>
          <a:latin typeface="Goudy Oldstyle Std Regular" charset="0"/>
          <a:ea typeface="+mj-ea"/>
          <a:cs typeface="+mj-cs"/>
        </a:defRPr>
      </a:lvl1pPr>
    </p:titleStyle>
    <p:bodyStyle>
      <a:lvl1pPr marL="0" indent="0" algn="l" defTabSz="685800" rtl="0" eaLnBrk="1" latinLnBrk="0" hangingPunct="1">
        <a:lnSpc>
          <a:spcPct val="90000"/>
        </a:lnSpc>
        <a:spcBef>
          <a:spcPts val="750"/>
        </a:spcBef>
        <a:buFont typeface="Arial"/>
        <a:buNone/>
        <a:defRPr sz="1800" b="0" i="0" kern="1200">
          <a:solidFill>
            <a:schemeClr val="tx2"/>
          </a:solidFill>
          <a:latin typeface="Goudy Oldstyle Std Regular" charset="0"/>
          <a:ea typeface="+mn-ea"/>
          <a:cs typeface="+mn-cs"/>
        </a:defRPr>
      </a:lvl1pPr>
      <a:lvl2pPr marL="342900" indent="0" algn="l" defTabSz="685800" rtl="0" eaLnBrk="1" latinLnBrk="0" hangingPunct="1">
        <a:lnSpc>
          <a:spcPct val="90000"/>
        </a:lnSpc>
        <a:spcBef>
          <a:spcPts val="375"/>
        </a:spcBef>
        <a:buFont typeface="Arial"/>
        <a:buNone/>
        <a:defRPr sz="1800" b="0" i="0" kern="1200">
          <a:solidFill>
            <a:schemeClr val="tx2"/>
          </a:solidFill>
          <a:latin typeface="Goudy Oldstyle Std Regular" charset="0"/>
          <a:ea typeface="+mn-ea"/>
          <a:cs typeface="+mn-cs"/>
        </a:defRPr>
      </a:lvl2pPr>
      <a:lvl3pPr marL="685800" indent="0" algn="l" defTabSz="685800" rtl="0" eaLnBrk="1" latinLnBrk="0" hangingPunct="1">
        <a:lnSpc>
          <a:spcPct val="90000"/>
        </a:lnSpc>
        <a:spcBef>
          <a:spcPts val="375"/>
        </a:spcBef>
        <a:buFont typeface="Arial"/>
        <a:buNone/>
        <a:defRPr sz="1500" b="0" i="0" kern="1200">
          <a:solidFill>
            <a:schemeClr val="tx2"/>
          </a:solidFill>
          <a:latin typeface="Goudy Oldstyle Std Regular" charset="0"/>
          <a:ea typeface="+mn-ea"/>
          <a:cs typeface="+mn-cs"/>
        </a:defRPr>
      </a:lvl3pPr>
      <a:lvl4pPr marL="10287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4pPr>
      <a:lvl5pPr marL="1371600" indent="0" algn="l" defTabSz="685800" rtl="0" eaLnBrk="1" latinLnBrk="0" hangingPunct="1">
        <a:lnSpc>
          <a:spcPct val="90000"/>
        </a:lnSpc>
        <a:spcBef>
          <a:spcPts val="375"/>
        </a:spcBef>
        <a:buFont typeface="Arial"/>
        <a:buNone/>
        <a:defRPr sz="1350" b="0" i="0" kern="1200">
          <a:solidFill>
            <a:schemeClr val="tx2"/>
          </a:solidFill>
          <a:latin typeface="Goudy Oldstyle Std Regular"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a:t>
            </a:r>
          </a:p>
        </p:txBody>
      </p:sp>
      <p:sp>
        <p:nvSpPr>
          <p:cNvPr id="1027" name="Text Placeholder 2"/>
          <p:cNvSpPr>
            <a:spLocks noGrp="1"/>
          </p:cNvSpPr>
          <p:nvPr>
            <p:ph type="body" idx="1"/>
          </p:nvPr>
        </p:nvSpPr>
        <p:spPr bwMode="auto">
          <a:xfrm>
            <a:off x="628650" y="1825625"/>
            <a:ext cx="7886700" cy="4183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999999"/>
                </a:solidFill>
              </a:defRPr>
            </a:lvl1pPr>
          </a:lstStyle>
          <a:p>
            <a:fld id="{14EA2ECC-EFE5-4C90-894C-B5C407FFE301}" type="datetimeFigureOut">
              <a:rPr lang="en-US"/>
              <a:pPr/>
              <a:t>9/6/18</a:t>
            </a:fld>
            <a:endParaRPr lang="en-US"/>
          </a:p>
        </p:txBody>
      </p:sp>
      <p:pic>
        <p:nvPicPr>
          <p:cNvPr id="1029" name="Picture 11"/>
          <p:cNvPicPr>
            <a:picLocks noChangeAspect="1"/>
          </p:cNvPicPr>
          <p:nvPr userDrawn="1"/>
        </p:nvPicPr>
        <p:blipFill>
          <a:blip r:embed="rId11"/>
          <a:srcRect/>
          <a:stretch>
            <a:fillRect/>
          </a:stretch>
        </p:blipFill>
        <p:spPr bwMode="auto">
          <a:xfrm>
            <a:off x="8324850" y="6100763"/>
            <a:ext cx="664369" cy="620712"/>
          </a:xfrm>
          <a:prstGeom prst="rect">
            <a:avLst/>
          </a:prstGeom>
          <a:noFill/>
          <a:ln w="9525">
            <a:noFill/>
            <a:miter lim="800000"/>
            <a:headEnd/>
            <a:tailEnd/>
          </a:ln>
        </p:spPr>
      </p:pic>
    </p:spTree>
    <p:extLst>
      <p:ext uri="{BB962C8B-B14F-4D97-AF65-F5344CB8AC3E}">
        <p14:creationId xmlns:p14="http://schemas.microsoft.com/office/powerpoint/2010/main" val="166877305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txStyles>
    <p:titleStyle>
      <a:lvl1pPr algn="l" rtl="0" eaLnBrk="0" fontAlgn="base" hangingPunct="0">
        <a:lnSpc>
          <a:spcPct val="90000"/>
        </a:lnSpc>
        <a:spcBef>
          <a:spcPct val="0"/>
        </a:spcBef>
        <a:spcAft>
          <a:spcPct val="0"/>
        </a:spcAft>
        <a:defRPr sz="4050" kern="1200">
          <a:solidFill>
            <a:schemeClr val="tx1"/>
          </a:solidFill>
          <a:latin typeface="Franklin Gothic Demi" panose="020B0703020102020204" pitchFamily="34" charset="0"/>
          <a:ea typeface="+mj-ea"/>
          <a:cs typeface="+mj-cs"/>
        </a:defRPr>
      </a:lvl1pPr>
      <a:lvl2pPr algn="l" rtl="0" eaLnBrk="0" fontAlgn="base" hangingPunct="0">
        <a:lnSpc>
          <a:spcPct val="90000"/>
        </a:lnSpc>
        <a:spcBef>
          <a:spcPct val="0"/>
        </a:spcBef>
        <a:spcAft>
          <a:spcPct val="0"/>
        </a:spcAft>
        <a:defRPr sz="4050">
          <a:solidFill>
            <a:schemeClr val="tx1"/>
          </a:solidFill>
          <a:latin typeface="Franklin Gothic Demi" charset="0"/>
        </a:defRPr>
      </a:lvl2pPr>
      <a:lvl3pPr algn="l" rtl="0" eaLnBrk="0" fontAlgn="base" hangingPunct="0">
        <a:lnSpc>
          <a:spcPct val="90000"/>
        </a:lnSpc>
        <a:spcBef>
          <a:spcPct val="0"/>
        </a:spcBef>
        <a:spcAft>
          <a:spcPct val="0"/>
        </a:spcAft>
        <a:defRPr sz="4050">
          <a:solidFill>
            <a:schemeClr val="tx1"/>
          </a:solidFill>
          <a:latin typeface="Franklin Gothic Demi" charset="0"/>
        </a:defRPr>
      </a:lvl3pPr>
      <a:lvl4pPr algn="l" rtl="0" eaLnBrk="0" fontAlgn="base" hangingPunct="0">
        <a:lnSpc>
          <a:spcPct val="90000"/>
        </a:lnSpc>
        <a:spcBef>
          <a:spcPct val="0"/>
        </a:spcBef>
        <a:spcAft>
          <a:spcPct val="0"/>
        </a:spcAft>
        <a:defRPr sz="4050">
          <a:solidFill>
            <a:schemeClr val="tx1"/>
          </a:solidFill>
          <a:latin typeface="Franklin Gothic Demi" charset="0"/>
        </a:defRPr>
      </a:lvl4pPr>
      <a:lvl5pPr algn="l" rtl="0" eaLnBrk="0" fontAlgn="base" hangingPunct="0">
        <a:lnSpc>
          <a:spcPct val="90000"/>
        </a:lnSpc>
        <a:spcBef>
          <a:spcPct val="0"/>
        </a:spcBef>
        <a:spcAft>
          <a:spcPct val="0"/>
        </a:spcAft>
        <a:defRPr sz="4050">
          <a:solidFill>
            <a:schemeClr val="tx1"/>
          </a:solidFill>
          <a:latin typeface="Franklin Gothic Demi" charset="0"/>
        </a:defRPr>
      </a:lvl5pPr>
      <a:lvl6pPr marL="342900" algn="l" rtl="0" fontAlgn="base">
        <a:lnSpc>
          <a:spcPct val="90000"/>
        </a:lnSpc>
        <a:spcBef>
          <a:spcPct val="0"/>
        </a:spcBef>
        <a:spcAft>
          <a:spcPct val="0"/>
        </a:spcAft>
        <a:defRPr sz="4050">
          <a:solidFill>
            <a:schemeClr val="tx1"/>
          </a:solidFill>
          <a:latin typeface="Franklin Gothic Demi" charset="0"/>
        </a:defRPr>
      </a:lvl6pPr>
      <a:lvl7pPr marL="685800" algn="l" rtl="0" fontAlgn="base">
        <a:lnSpc>
          <a:spcPct val="90000"/>
        </a:lnSpc>
        <a:spcBef>
          <a:spcPct val="0"/>
        </a:spcBef>
        <a:spcAft>
          <a:spcPct val="0"/>
        </a:spcAft>
        <a:defRPr sz="4050">
          <a:solidFill>
            <a:schemeClr val="tx1"/>
          </a:solidFill>
          <a:latin typeface="Franklin Gothic Demi" charset="0"/>
        </a:defRPr>
      </a:lvl7pPr>
      <a:lvl8pPr marL="1028700" algn="l" rtl="0" fontAlgn="base">
        <a:lnSpc>
          <a:spcPct val="90000"/>
        </a:lnSpc>
        <a:spcBef>
          <a:spcPct val="0"/>
        </a:spcBef>
        <a:spcAft>
          <a:spcPct val="0"/>
        </a:spcAft>
        <a:defRPr sz="4050">
          <a:solidFill>
            <a:schemeClr val="tx1"/>
          </a:solidFill>
          <a:latin typeface="Franklin Gothic Demi" charset="0"/>
        </a:defRPr>
      </a:lvl8pPr>
      <a:lvl9pPr marL="1371600" algn="l" rtl="0" fontAlgn="base">
        <a:lnSpc>
          <a:spcPct val="90000"/>
        </a:lnSpc>
        <a:spcBef>
          <a:spcPct val="0"/>
        </a:spcBef>
        <a:spcAft>
          <a:spcPct val="0"/>
        </a:spcAft>
        <a:defRPr sz="4050">
          <a:solidFill>
            <a:schemeClr val="tx1"/>
          </a:solidFill>
          <a:latin typeface="Franklin Gothic Demi" charset="0"/>
        </a:defRPr>
      </a:lvl9pPr>
    </p:titleStyle>
    <p:bodyStyle>
      <a:lvl1pPr algn="l" rtl="0" eaLnBrk="0" fontAlgn="base" hangingPunct="0">
        <a:lnSpc>
          <a:spcPct val="150000"/>
        </a:lnSpc>
        <a:spcBef>
          <a:spcPts val="750"/>
        </a:spcBef>
        <a:spcAft>
          <a:spcPct val="0"/>
        </a:spcAft>
        <a:buFont typeface="Arial" pitchFamily="34" charset="0"/>
        <a:defRPr sz="1500" kern="1200">
          <a:solidFill>
            <a:schemeClr val="tx1"/>
          </a:solidFill>
          <a:latin typeface="Calibri Light" panose="020F0302020204030204" pitchFamily="34" charset="0"/>
          <a:ea typeface="+mn-ea"/>
          <a:cs typeface="+mn-cs"/>
        </a:defRPr>
      </a:lvl1pPr>
      <a:lvl2pPr marL="342900" algn="l" rtl="0" eaLnBrk="0" fontAlgn="base" hangingPunct="0">
        <a:lnSpc>
          <a:spcPct val="150000"/>
        </a:lnSpc>
        <a:spcBef>
          <a:spcPts val="375"/>
        </a:spcBef>
        <a:spcAft>
          <a:spcPct val="0"/>
        </a:spcAft>
        <a:buFont typeface="Arial" pitchFamily="34" charset="0"/>
        <a:defRPr kern="1200">
          <a:solidFill>
            <a:schemeClr val="tx1"/>
          </a:solidFill>
          <a:latin typeface="Calibri Light" panose="020F0302020204030204" pitchFamily="34" charset="0"/>
          <a:ea typeface="+mn-ea"/>
          <a:cs typeface="+mn-cs"/>
        </a:defRPr>
      </a:lvl2pPr>
      <a:lvl3pPr marL="685800" algn="l" rtl="0" eaLnBrk="0" fontAlgn="base" hangingPunct="0">
        <a:lnSpc>
          <a:spcPct val="150000"/>
        </a:lnSpc>
        <a:spcBef>
          <a:spcPts val="375"/>
        </a:spcBef>
        <a:spcAft>
          <a:spcPct val="0"/>
        </a:spcAft>
        <a:buFont typeface="Arial" pitchFamily="34" charset="0"/>
        <a:defRPr sz="1200" kern="1200">
          <a:solidFill>
            <a:schemeClr val="tx1"/>
          </a:solidFill>
          <a:latin typeface="Calibri Light" panose="020F0302020204030204" pitchFamily="34" charset="0"/>
          <a:ea typeface="+mn-ea"/>
          <a:cs typeface="+mn-cs"/>
        </a:defRPr>
      </a:lvl3pPr>
      <a:lvl4pPr marL="1028700" algn="l" rtl="0" eaLnBrk="0" fontAlgn="base" hangingPunct="0">
        <a:lnSpc>
          <a:spcPct val="150000"/>
        </a:lnSpc>
        <a:spcBef>
          <a:spcPts val="375"/>
        </a:spcBef>
        <a:spcAft>
          <a:spcPct val="0"/>
        </a:spcAft>
        <a:buFont typeface="Arial" pitchFamily="34" charset="0"/>
        <a:defRPr sz="1050" kern="1200">
          <a:solidFill>
            <a:schemeClr val="tx1"/>
          </a:solidFill>
          <a:latin typeface="Calibri Light" panose="020F0302020204030204" pitchFamily="34" charset="0"/>
          <a:ea typeface="+mn-ea"/>
          <a:cs typeface="+mn-cs"/>
        </a:defRPr>
      </a:lvl4pPr>
      <a:lvl5pPr marL="1371600" algn="l" rtl="0" eaLnBrk="0" fontAlgn="base" hangingPunct="0">
        <a:lnSpc>
          <a:spcPct val="150000"/>
        </a:lnSpc>
        <a:spcBef>
          <a:spcPts val="375"/>
        </a:spcBef>
        <a:spcAft>
          <a:spcPct val="0"/>
        </a:spcAft>
        <a:buFont typeface="Arial" pitchFamily="34" charset="0"/>
        <a:defRPr sz="1050" kern="1200">
          <a:solidFill>
            <a:schemeClr val="tx1"/>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63F5CE2B-5235-4625-A1A9-1E336448A9F3}" type="datetimeFigureOut">
              <a:rPr lang="en-US" smtClean="0"/>
              <a:t>9/6/18</a:t>
            </a:fld>
            <a:endParaRPr lang="en-US"/>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281F3E7A-DAC7-49BC-AF10-5114B644D02E}" type="slidenum">
              <a:rPr lang="en-US" smtClean="0"/>
              <a:t>‹#›</a:t>
            </a:fld>
            <a:endParaRPr lang="en-US"/>
          </a:p>
        </p:txBody>
      </p:sp>
    </p:spTree>
    <p:extLst>
      <p:ext uri="{BB962C8B-B14F-4D97-AF65-F5344CB8AC3E}">
        <p14:creationId xmlns:p14="http://schemas.microsoft.com/office/powerpoint/2010/main" val="102611611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0.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2.em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image" Target="../media/image11.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4.xml"/><Relationship Id="rId1" Type="http://schemas.openxmlformats.org/officeDocument/2006/relationships/slideLayout" Target="../slideLayouts/slideLayout95.xml"/><Relationship Id="rId5" Type="http://schemas.openxmlformats.org/officeDocument/2006/relationships/image" Target="../media/image22.emf"/><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9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
          <p:cNvSpPr>
            <a:spLocks noGrp="1" noChangeArrowheads="1"/>
          </p:cNvSpPr>
          <p:nvPr>
            <p:ph idx="1"/>
          </p:nvPr>
        </p:nvSpPr>
        <p:spPr>
          <a:xfrm>
            <a:off x="499337" y="1443207"/>
            <a:ext cx="8145325" cy="4137785"/>
          </a:xfrm>
          <a:noFill/>
          <a:ln/>
        </p:spPr>
        <p:txBody>
          <a:bodyPr/>
          <a:lstStyle/>
          <a:p>
            <a:pPr marL="0" indent="0">
              <a:lnSpc>
                <a:spcPct val="80000"/>
              </a:lnSpc>
              <a:buSzTx/>
              <a:buNone/>
            </a:pPr>
            <a:endParaRPr lang="en-US" sz="1200" dirty="0"/>
          </a:p>
          <a:p>
            <a:pPr lvl="1">
              <a:buClr>
                <a:schemeClr val="tx2"/>
              </a:buClr>
              <a:buFont typeface="Wingdings" charset="2"/>
              <a:buChar char="v"/>
            </a:pPr>
            <a:r>
              <a:rPr lang="en-US" sz="2400" dirty="0"/>
              <a:t>Ongoing refinement of validated biomarker</a:t>
            </a:r>
          </a:p>
          <a:p>
            <a:pPr lvl="2">
              <a:buClr>
                <a:schemeClr val="tx2"/>
              </a:buClr>
              <a:buFont typeface="Wingdings" charset="2"/>
              <a:buChar char="v"/>
            </a:pPr>
            <a:r>
              <a:rPr lang="en-US" sz="2000" dirty="0"/>
              <a:t>Blood: -2proPSA (Prostate Health Index) </a:t>
            </a:r>
          </a:p>
          <a:p>
            <a:pPr lvl="2">
              <a:buClr>
                <a:schemeClr val="tx2"/>
              </a:buClr>
              <a:buFont typeface="Wingdings" charset="2"/>
              <a:buChar char="v"/>
            </a:pPr>
            <a:r>
              <a:rPr lang="en-US" sz="2000" dirty="0"/>
              <a:t>Post-DRE Urine: PCA3, T2:Erg</a:t>
            </a:r>
            <a:endParaRPr lang="en-US" sz="2400" dirty="0"/>
          </a:p>
          <a:p>
            <a:pPr lvl="1">
              <a:buClr>
                <a:schemeClr val="tx2"/>
              </a:buClr>
              <a:buFont typeface="Wingdings" charset="2"/>
              <a:buChar char="v"/>
            </a:pPr>
            <a:r>
              <a:rPr lang="en-US" sz="2400" dirty="0"/>
              <a:t> Multiplex Biomarker Discovery/Development</a:t>
            </a:r>
          </a:p>
          <a:p>
            <a:pPr lvl="2">
              <a:buClr>
                <a:schemeClr val="tx2"/>
              </a:buClr>
              <a:buFont typeface="Wingdings" charset="2"/>
              <a:buChar char="v"/>
            </a:pPr>
            <a:r>
              <a:rPr lang="en-US" sz="2000" dirty="0"/>
              <a:t>Multiplex RNA (EV’s in post-DRE Urine)</a:t>
            </a:r>
          </a:p>
          <a:p>
            <a:pPr lvl="2">
              <a:buClr>
                <a:schemeClr val="tx2"/>
              </a:buClr>
              <a:buFont typeface="Wingdings" charset="2"/>
              <a:buChar char="v"/>
            </a:pPr>
            <a:r>
              <a:rPr lang="en-US" sz="2000" dirty="0"/>
              <a:t>Proteomics (Mass Spec, post-DRE Urine and Blood)</a:t>
            </a:r>
          </a:p>
          <a:p>
            <a:pPr lvl="2">
              <a:buClr>
                <a:schemeClr val="tx2"/>
              </a:buClr>
              <a:buFont typeface="Wingdings" charset="2"/>
              <a:buChar char="v"/>
            </a:pPr>
            <a:r>
              <a:rPr lang="en-US" sz="2000" dirty="0"/>
              <a:t>Imaging (Prostate MRI as a Biomarker)</a:t>
            </a:r>
            <a:endParaRPr lang="en-US" sz="2400" dirty="0">
              <a:solidFill>
                <a:srgbClr val="FFFFFF"/>
              </a:solidFill>
            </a:endParaRPr>
          </a:p>
          <a:p>
            <a:pPr lvl="1">
              <a:buClr>
                <a:schemeClr val="tx2"/>
              </a:buClr>
              <a:buFont typeface="Wingdings" charset="2"/>
              <a:buChar char="v"/>
            </a:pPr>
            <a:r>
              <a:rPr lang="en-US" sz="2400" dirty="0">
                <a:solidFill>
                  <a:srgbClr val="FFFFFF"/>
                </a:solidFill>
              </a:rPr>
              <a:t> Collaborative Group Studies</a:t>
            </a:r>
          </a:p>
          <a:p>
            <a:pPr lvl="2">
              <a:buClr>
                <a:schemeClr val="tx2"/>
              </a:buClr>
              <a:buFont typeface="Wingdings" charset="2"/>
              <a:buChar char="v"/>
            </a:pPr>
            <a:r>
              <a:rPr lang="en-US" sz="2000" dirty="0">
                <a:solidFill>
                  <a:srgbClr val="FFFFFF"/>
                </a:solidFill>
              </a:rPr>
              <a:t>Initial </a:t>
            </a:r>
            <a:r>
              <a:rPr lang="en-US" sz="2000" dirty="0" err="1">
                <a:solidFill>
                  <a:srgbClr val="FFFFFF"/>
                </a:solidFill>
              </a:rPr>
              <a:t>Dx</a:t>
            </a:r>
            <a:r>
              <a:rPr lang="en-US" sz="2000" dirty="0">
                <a:solidFill>
                  <a:srgbClr val="FFFFFF"/>
                </a:solidFill>
              </a:rPr>
              <a:t>: PCA3 Trial (serum </a:t>
            </a:r>
            <a:r>
              <a:rPr lang="en-US" sz="2000" dirty="0" err="1">
                <a:solidFill>
                  <a:srgbClr val="FFFFFF"/>
                </a:solidFill>
              </a:rPr>
              <a:t>phi+urinary</a:t>
            </a:r>
            <a:r>
              <a:rPr lang="en-US" sz="2000" dirty="0">
                <a:solidFill>
                  <a:srgbClr val="FFFFFF"/>
                </a:solidFill>
              </a:rPr>
              <a:t> PCA3/T2Erg)</a:t>
            </a:r>
          </a:p>
          <a:p>
            <a:pPr lvl="2">
              <a:buClr>
                <a:schemeClr val="tx2"/>
              </a:buClr>
              <a:buFont typeface="Wingdings" charset="2"/>
              <a:buChar char="v"/>
            </a:pPr>
            <a:r>
              <a:rPr lang="en-US" sz="2000" dirty="0">
                <a:solidFill>
                  <a:srgbClr val="FFFFFF"/>
                </a:solidFill>
              </a:rPr>
              <a:t>Detecting treatable cancers: Upgrading study (blood, urine)</a:t>
            </a:r>
          </a:p>
          <a:p>
            <a:pPr lvl="2">
              <a:buClr>
                <a:schemeClr val="tx2"/>
              </a:buClr>
              <a:buFont typeface="Wingdings" charset="2"/>
              <a:buChar char="v"/>
            </a:pPr>
            <a:r>
              <a:rPr lang="en-US" sz="2000" dirty="0">
                <a:solidFill>
                  <a:srgbClr val="FFFFFF"/>
                </a:solidFill>
              </a:rPr>
              <a:t>MRI as biomarker: MRI trial (initial diagnosis)    </a:t>
            </a:r>
            <a:endParaRPr lang="en-US" sz="1800" dirty="0">
              <a:solidFill>
                <a:srgbClr val="FFFFFF"/>
              </a:solidFill>
            </a:endParaRPr>
          </a:p>
          <a:p>
            <a:pPr marL="1238250" lvl="2" indent="-381000">
              <a:lnSpc>
                <a:spcPct val="80000"/>
              </a:lnSpc>
              <a:buClr>
                <a:srgbClr val="FF0000"/>
              </a:buClr>
              <a:buSzPct val="100000"/>
              <a:buFont typeface="Wingdings" charset="2"/>
              <a:buChar char="Ø"/>
            </a:pPr>
            <a:endParaRPr lang="en-US" sz="1000" dirty="0">
              <a:solidFill>
                <a:srgbClr val="FFFFFF"/>
              </a:solidFill>
            </a:endParaRPr>
          </a:p>
          <a:p>
            <a:pPr marL="857250" lvl="2" indent="0">
              <a:lnSpc>
                <a:spcPct val="80000"/>
              </a:lnSpc>
              <a:buClr>
                <a:srgbClr val="FF0000"/>
              </a:buClr>
              <a:buSzPct val="100000"/>
              <a:buNone/>
            </a:pPr>
            <a:endParaRPr lang="en-US" sz="800" dirty="0">
              <a:solidFill>
                <a:srgbClr val="FFFF00"/>
              </a:solidFill>
            </a:endParaRPr>
          </a:p>
          <a:p>
            <a:pPr marL="457200" lvl="1" indent="0">
              <a:lnSpc>
                <a:spcPct val="80000"/>
              </a:lnSpc>
              <a:buNone/>
            </a:pPr>
            <a:endParaRPr lang="en-US" sz="2400" dirty="0">
              <a:solidFill>
                <a:srgbClr val="FFFF00"/>
              </a:solidFill>
            </a:endParaRPr>
          </a:p>
          <a:p>
            <a:pPr marL="457200" indent="-457200">
              <a:lnSpc>
                <a:spcPct val="80000"/>
              </a:lnSpc>
              <a:buSzTx/>
              <a:buFont typeface="Monotype Sorts" charset="0"/>
              <a:buAutoNum type="alphaUcPeriod"/>
            </a:pPr>
            <a:endParaRPr lang="en-US" sz="2000" b="1" dirty="0">
              <a:solidFill>
                <a:srgbClr val="FFFF00"/>
              </a:solidFill>
            </a:endParaRPr>
          </a:p>
          <a:p>
            <a:pPr marL="57150" indent="0">
              <a:lnSpc>
                <a:spcPct val="80000"/>
              </a:lnSpc>
              <a:buNone/>
            </a:pPr>
            <a:endParaRPr lang="en-US" sz="2600" dirty="0"/>
          </a:p>
          <a:p>
            <a:pPr marL="838200" lvl="1" indent="-381000">
              <a:lnSpc>
                <a:spcPct val="80000"/>
              </a:lnSpc>
            </a:pPr>
            <a:endParaRPr lang="en-US" sz="1600" dirty="0"/>
          </a:p>
          <a:p>
            <a:pPr marL="0" indent="0">
              <a:lnSpc>
                <a:spcPct val="80000"/>
              </a:lnSpc>
              <a:buNone/>
            </a:pPr>
            <a:endParaRPr lang="en-US" sz="2800" dirty="0"/>
          </a:p>
        </p:txBody>
      </p:sp>
      <p:sp>
        <p:nvSpPr>
          <p:cNvPr id="7" name="Rectangle 2"/>
          <p:cNvSpPr>
            <a:spLocks noGrp="1" noChangeArrowheads="1"/>
          </p:cNvSpPr>
          <p:nvPr>
            <p:ph type="title"/>
          </p:nvPr>
        </p:nvSpPr>
        <p:spPr>
          <a:xfrm>
            <a:off x="533400" y="457200"/>
            <a:ext cx="8077200" cy="1143000"/>
          </a:xfrm>
        </p:spPr>
        <p:txBody>
          <a:bodyPr/>
          <a:lstStyle/>
          <a:p>
            <a:pPr>
              <a:defRPr/>
            </a:pPr>
            <a:r>
              <a:rPr lang="en-US" sz="2600" dirty="0">
                <a:solidFill>
                  <a:srgbClr val="FFFF00"/>
                </a:solidFill>
                <a:effectLst>
                  <a:outerShdw blurRad="38100" dist="38100" dir="2700000" algn="tl">
                    <a:srgbClr val="000000"/>
                  </a:outerShdw>
                </a:effectLst>
                <a:latin typeface="Arial" charset="0"/>
              </a:rPr>
              <a:t>Prostate Cancer Detection Collaborative Group</a:t>
            </a:r>
            <a:endParaRPr lang="en-US" sz="2800"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926033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88106" y="1229789"/>
            <a:ext cx="9144000" cy="447675"/>
          </a:xfrm>
        </p:spPr>
        <p:txBody>
          <a:bodyPr/>
          <a:lstStyle/>
          <a:p>
            <a:pPr algn="ctr" eaLnBrk="1" hangingPunct="1"/>
            <a:r>
              <a:rPr lang="en-US" sz="1800" dirty="0">
                <a:solidFill>
                  <a:srgbClr val="0021A5"/>
                </a:solidFill>
              </a:rPr>
              <a:t>International Collaboration</a:t>
            </a:r>
            <a:br>
              <a:rPr lang="en-US" sz="1800" dirty="0">
                <a:solidFill>
                  <a:srgbClr val="545454"/>
                </a:solidFill>
              </a:rPr>
            </a:br>
            <a:r>
              <a:rPr lang="en-US" sz="1800" dirty="0">
                <a:solidFill>
                  <a:srgbClr val="545454"/>
                </a:solidFill>
              </a:rPr>
              <a:t>NCI-EDRN, USU-CPDR and </a:t>
            </a:r>
            <a:br>
              <a:rPr lang="en-US" sz="1800" dirty="0">
                <a:solidFill>
                  <a:srgbClr val="545454"/>
                </a:solidFill>
              </a:rPr>
            </a:br>
            <a:r>
              <a:rPr lang="en-US" sz="1800" dirty="0">
                <a:solidFill>
                  <a:srgbClr val="0021A5"/>
                </a:solidFill>
              </a:rPr>
              <a:t>Chinese Academy of Sciences-Key Laboratory of Computational Biology, Shanghai </a:t>
            </a:r>
            <a:endParaRPr lang="en-US" sz="1500" dirty="0">
              <a:solidFill>
                <a:srgbClr val="0021A5"/>
              </a:solidFill>
            </a:endParaRPr>
          </a:p>
        </p:txBody>
      </p:sp>
      <p:grpSp>
        <p:nvGrpSpPr>
          <p:cNvPr id="2" name="Group 1"/>
          <p:cNvGrpSpPr/>
          <p:nvPr/>
        </p:nvGrpSpPr>
        <p:grpSpPr>
          <a:xfrm>
            <a:off x="482203" y="1677464"/>
            <a:ext cx="8319311" cy="4354188"/>
            <a:chOff x="642937" y="1093618"/>
            <a:chExt cx="11092415" cy="5805584"/>
          </a:xfrm>
        </p:grpSpPr>
        <p:sp>
          <p:nvSpPr>
            <p:cNvPr id="28" name="Text Placeholder 2"/>
            <p:cNvSpPr txBox="1">
              <a:spLocks/>
            </p:cNvSpPr>
            <p:nvPr/>
          </p:nvSpPr>
          <p:spPr bwMode="auto">
            <a:xfrm>
              <a:off x="642937" y="1093618"/>
              <a:ext cx="5983289" cy="5805584"/>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p>
              <a:pPr marL="257175" indent="-257175" defTabSz="685800" fontAlgn="base">
                <a:spcAft>
                  <a:spcPct val="0"/>
                </a:spcAft>
                <a:buFont typeface="Arial" charset="0"/>
                <a:buChar char="•"/>
              </a:pPr>
              <a:r>
                <a:rPr lang="en-US" sz="1350" b="1" u="sng" dirty="0">
                  <a:solidFill>
                    <a:srgbClr val="545454"/>
                  </a:solidFill>
                  <a:latin typeface="Calibri Light" panose="020F0302020204030204" pitchFamily="34" charset="0"/>
                </a:rPr>
                <a:t>Collaborators</a:t>
              </a:r>
              <a:r>
                <a:rPr lang="en-US" sz="1350" b="1" dirty="0">
                  <a:solidFill>
                    <a:srgbClr val="545454"/>
                  </a:solidFill>
                  <a:latin typeface="Calibri Light" panose="020F0302020204030204" pitchFamily="34" charset="0"/>
                </a:rPr>
                <a:t>: Dr. </a:t>
              </a:r>
              <a:r>
                <a:rPr lang="en-US" sz="1350" b="1" dirty="0" err="1">
                  <a:solidFill>
                    <a:srgbClr val="545454"/>
                  </a:solidFill>
                  <a:latin typeface="Calibri Light" panose="020F0302020204030204" pitchFamily="34" charset="0"/>
                </a:rPr>
                <a:t>Gouping</a:t>
              </a:r>
              <a:r>
                <a:rPr lang="en-US" sz="1350" b="1" dirty="0">
                  <a:solidFill>
                    <a:srgbClr val="545454"/>
                  </a:solidFill>
                  <a:latin typeface="Calibri Light" panose="020F0302020204030204" pitchFamily="34" charset="0"/>
                </a:rPr>
                <a:t> Zhao, Dr. </a:t>
              </a:r>
              <a:r>
                <a:rPr lang="en-US" sz="1350" b="1" dirty="0" err="1">
                  <a:solidFill>
                    <a:srgbClr val="545454"/>
                  </a:solidFill>
                  <a:latin typeface="Calibri Light" panose="020F0302020204030204" pitchFamily="34" charset="0"/>
                </a:rPr>
                <a:t>Yixue</a:t>
              </a:r>
              <a:r>
                <a:rPr lang="en-US" sz="1350" b="1" dirty="0">
                  <a:solidFill>
                    <a:srgbClr val="545454"/>
                  </a:solidFill>
                  <a:latin typeface="Calibri Light" panose="020F0302020204030204" pitchFamily="34" charset="0"/>
                </a:rPr>
                <a:t> Li and Dr. Hong Li and Dr. Yuan  Ji,  Chinese Academy of Sciences; Max-Planck-Society Partner Institute for Computational Biology</a:t>
              </a:r>
            </a:p>
            <a:p>
              <a:pPr marL="257175" indent="-257175" defTabSz="685800" fontAlgn="base">
                <a:spcAft>
                  <a:spcPct val="0"/>
                </a:spcAft>
                <a:buFont typeface="Arial" charset="0"/>
                <a:buChar char="•"/>
              </a:pPr>
              <a:r>
                <a:rPr lang="en-US" sz="1350" b="1" u="sng" dirty="0">
                  <a:solidFill>
                    <a:srgbClr val="545454"/>
                  </a:solidFill>
                  <a:latin typeface="Calibri Light" panose="020F0302020204030204" pitchFamily="34" charset="0"/>
                </a:rPr>
                <a:t>EDRN Directions: </a:t>
              </a:r>
              <a:r>
                <a:rPr lang="en-US" sz="1350" b="1" dirty="0">
                  <a:solidFill>
                    <a:srgbClr val="545454"/>
                  </a:solidFill>
                  <a:latin typeface="Calibri Light" panose="020F0302020204030204" pitchFamily="34" charset="0"/>
                </a:rPr>
                <a:t>Dr. </a:t>
              </a:r>
              <a:r>
                <a:rPr lang="en-US" sz="1350" b="1" dirty="0" err="1">
                  <a:solidFill>
                    <a:srgbClr val="545454"/>
                  </a:solidFill>
                  <a:latin typeface="Calibri Light" panose="020F0302020204030204" pitchFamily="34" charset="0"/>
                </a:rPr>
                <a:t>Sudhir</a:t>
              </a:r>
              <a:r>
                <a:rPr lang="en-US" sz="1350" b="1" dirty="0">
                  <a:solidFill>
                    <a:srgbClr val="545454"/>
                  </a:solidFill>
                  <a:latin typeface="Calibri Light" panose="020F0302020204030204" pitchFamily="34" charset="0"/>
                </a:rPr>
                <a:t> </a:t>
              </a:r>
              <a:r>
                <a:rPr lang="en-US" sz="1350" b="1" dirty="0" err="1">
                  <a:solidFill>
                    <a:srgbClr val="545454"/>
                  </a:solidFill>
                  <a:latin typeface="Calibri Light" panose="020F0302020204030204" pitchFamily="34" charset="0"/>
                </a:rPr>
                <a:t>Srivastava</a:t>
              </a:r>
              <a:r>
                <a:rPr lang="en-US" sz="1350" b="1" dirty="0">
                  <a:solidFill>
                    <a:srgbClr val="545454"/>
                  </a:solidFill>
                  <a:latin typeface="Calibri Light" panose="020F0302020204030204" pitchFamily="34" charset="0"/>
                </a:rPr>
                <a:t>, Dr. Wendy Wang</a:t>
              </a:r>
            </a:p>
            <a:p>
              <a:pPr marL="257175" indent="-257175" defTabSz="685800" fontAlgn="base">
                <a:spcAft>
                  <a:spcPct val="0"/>
                </a:spcAft>
                <a:buFont typeface="Arial" charset="0"/>
                <a:buChar char="•"/>
              </a:pPr>
              <a:endParaRPr lang="en-US" sz="1350" b="1" dirty="0">
                <a:solidFill>
                  <a:srgbClr val="545454"/>
                </a:solidFill>
                <a:latin typeface="Calibri Light" panose="020F0302020204030204" pitchFamily="34" charset="0"/>
              </a:endParaRPr>
            </a:p>
            <a:p>
              <a:pPr marL="257175" indent="-257175" defTabSz="685800" fontAlgn="base">
                <a:spcAft>
                  <a:spcPct val="0"/>
                </a:spcAft>
                <a:buFont typeface="Arial" charset="0"/>
                <a:buChar char="•"/>
              </a:pPr>
              <a:endParaRPr lang="en-US" sz="1350" b="1" dirty="0">
                <a:solidFill>
                  <a:srgbClr val="545454"/>
                </a:solidFill>
                <a:latin typeface="Calibri Light" panose="020F0302020204030204" pitchFamily="34" charset="0"/>
              </a:endParaRPr>
            </a:p>
            <a:p>
              <a:pPr marL="257175" indent="-257175" defTabSz="685800" fontAlgn="base">
                <a:spcAft>
                  <a:spcPct val="0"/>
                </a:spcAft>
                <a:buFont typeface="Arial" charset="0"/>
                <a:buChar char="•"/>
              </a:pPr>
              <a:endParaRPr lang="en-US" sz="1350" b="1" dirty="0">
                <a:solidFill>
                  <a:srgbClr val="545454"/>
                </a:solidFill>
                <a:latin typeface="Calibri Light" panose="020F0302020204030204" pitchFamily="34" charset="0"/>
              </a:endParaRPr>
            </a:p>
            <a:p>
              <a:pPr marL="257175" indent="-257175" defTabSz="685800" fontAlgn="base">
                <a:spcAft>
                  <a:spcPct val="0"/>
                </a:spcAft>
                <a:buFont typeface="Arial" charset="0"/>
                <a:buChar char="•"/>
              </a:pPr>
              <a:endParaRPr lang="en-US" sz="1350" b="1" dirty="0">
                <a:solidFill>
                  <a:srgbClr val="545454"/>
                </a:solidFill>
                <a:latin typeface="Calibri Light" panose="020F0302020204030204" pitchFamily="34" charset="0"/>
              </a:endParaRPr>
            </a:p>
            <a:p>
              <a:pPr marL="257175" indent="-257175" defTabSz="685800" fontAlgn="base">
                <a:spcAft>
                  <a:spcPct val="0"/>
                </a:spcAft>
                <a:buFont typeface="Arial" charset="0"/>
                <a:buChar char="•"/>
              </a:pPr>
              <a:endParaRPr lang="en-US" sz="1350" b="1" dirty="0">
                <a:solidFill>
                  <a:srgbClr val="545454"/>
                </a:solidFill>
                <a:latin typeface="Calibri Light" panose="020F0302020204030204" pitchFamily="34" charset="0"/>
              </a:endParaRPr>
            </a:p>
            <a:p>
              <a:pPr marL="257175" indent="-257175" defTabSz="685800" fontAlgn="base">
                <a:spcAft>
                  <a:spcPct val="0"/>
                </a:spcAft>
                <a:buFont typeface="Arial" charset="0"/>
                <a:buChar char="•"/>
              </a:pPr>
              <a:endParaRPr lang="en-US" sz="1350" b="1" dirty="0">
                <a:solidFill>
                  <a:srgbClr val="545454"/>
                </a:solidFill>
                <a:latin typeface="Calibri Light" panose="020F0302020204030204" pitchFamily="34" charset="0"/>
              </a:endParaRPr>
            </a:p>
            <a:p>
              <a:pPr defTabSz="685800" fontAlgn="base">
                <a:spcAft>
                  <a:spcPct val="0"/>
                </a:spcAft>
              </a:pPr>
              <a:endParaRPr lang="en-US" sz="1350" b="1" dirty="0">
                <a:solidFill>
                  <a:srgbClr val="20245D">
                    <a:lumMod val="60000"/>
                    <a:lumOff val="40000"/>
                  </a:srgbClr>
                </a:solidFill>
                <a:latin typeface="Calibri Light" panose="020F0302020204030204" pitchFamily="34" charset="0"/>
              </a:endParaRPr>
            </a:p>
            <a:p>
              <a:pPr marL="257175" indent="-257175" defTabSz="685800" fontAlgn="base">
                <a:spcAft>
                  <a:spcPct val="0"/>
                </a:spcAft>
                <a:buFont typeface="Arial" charset="0"/>
                <a:buChar char="•"/>
              </a:pPr>
              <a:r>
                <a:rPr lang="en-US" sz="1350" b="1" dirty="0">
                  <a:solidFill>
                    <a:srgbClr val="545454"/>
                  </a:solidFill>
                  <a:latin typeface="Calibri Light" panose="020F0302020204030204" pitchFamily="34" charset="0"/>
                </a:rPr>
                <a:t>Continuing studies are addressing  genomic and gene expression alterations in </a:t>
              </a:r>
              <a:r>
                <a:rPr lang="en-US" sz="1350" b="1" dirty="0">
                  <a:solidFill>
                    <a:srgbClr val="0021A5"/>
                  </a:solidFill>
                  <a:latin typeface="Calibri Light" panose="020F0302020204030204" pitchFamily="34" charset="0"/>
                </a:rPr>
                <a:t>prostate cancer in China</a:t>
              </a:r>
            </a:p>
            <a:p>
              <a:pPr marL="257175" indent="-257175" defTabSz="685800" fontAlgn="base">
                <a:spcAft>
                  <a:spcPct val="0"/>
                </a:spcAft>
                <a:buFont typeface="Arial" charset="0"/>
                <a:buChar char="•"/>
              </a:pPr>
              <a:r>
                <a:rPr lang="en-US" sz="1350" b="1" dirty="0">
                  <a:solidFill>
                    <a:srgbClr val="545454"/>
                  </a:solidFill>
                  <a:latin typeface="Calibri Light" panose="020F0302020204030204" pitchFamily="34" charset="0"/>
                </a:rPr>
                <a:t>An ERG IHC  study has been completed assessing 100 FFPE prostate specimens indicating </a:t>
              </a:r>
              <a:r>
                <a:rPr lang="en-US" sz="1350" b="1" dirty="0">
                  <a:solidFill>
                    <a:srgbClr val="0021A5"/>
                  </a:solidFill>
                  <a:latin typeface="Calibri Light" panose="020F0302020204030204" pitchFamily="34" charset="0"/>
                </a:rPr>
                <a:t>22% ERG frequency </a:t>
              </a:r>
            </a:p>
            <a:p>
              <a:pPr marL="257175" indent="-257175" defTabSz="685800" fontAlgn="base">
                <a:spcAft>
                  <a:spcPct val="0"/>
                </a:spcAft>
                <a:buFont typeface="Arial" charset="0"/>
                <a:buChar char="•"/>
              </a:pPr>
              <a:endParaRPr lang="en-US" sz="1350" b="1" dirty="0">
                <a:solidFill>
                  <a:srgbClr val="545454"/>
                </a:solidFill>
                <a:latin typeface="Calibri Light" panose="020F0302020204030204" pitchFamily="34" charset="0"/>
              </a:endParaRPr>
            </a:p>
          </p:txBody>
        </p:sp>
        <p:sp>
          <p:nvSpPr>
            <p:cNvPr id="10" name="TextBox 9"/>
            <p:cNvSpPr txBox="1"/>
            <p:nvPr/>
          </p:nvSpPr>
          <p:spPr>
            <a:xfrm>
              <a:off x="7488485" y="1512149"/>
              <a:ext cx="3461632" cy="461665"/>
            </a:xfrm>
            <a:prstGeom prst="rect">
              <a:avLst/>
            </a:prstGeom>
            <a:noFill/>
          </p:spPr>
          <p:txBody>
            <a:bodyPr wrap="none" rtlCol="0">
              <a:spAutoFit/>
            </a:bodyPr>
            <a:lstStyle/>
            <a:p>
              <a:pPr defTabSz="685800" eaLnBrk="0" fontAlgn="base" hangingPunct="0">
                <a:spcBef>
                  <a:spcPct val="0"/>
                </a:spcBef>
                <a:spcAft>
                  <a:spcPct val="0"/>
                </a:spcAft>
              </a:pPr>
              <a:r>
                <a:rPr lang="en-US" sz="1650" b="1" dirty="0">
                  <a:solidFill>
                    <a:srgbClr val="545454"/>
                  </a:solidFill>
                  <a:latin typeface="Calibri" pitchFamily="34" charset="0"/>
                </a:rPr>
                <a:t>ERG frequencies worldwide</a:t>
              </a:r>
            </a:p>
          </p:txBody>
        </p:sp>
        <p:sp>
          <p:nvSpPr>
            <p:cNvPr id="11" name="TextBox 10"/>
            <p:cNvSpPr txBox="1"/>
            <p:nvPr/>
          </p:nvSpPr>
          <p:spPr>
            <a:xfrm>
              <a:off x="7552156" y="1868385"/>
              <a:ext cx="4183196" cy="338555"/>
            </a:xfrm>
            <a:prstGeom prst="rect">
              <a:avLst/>
            </a:prstGeom>
            <a:noFill/>
          </p:spPr>
          <p:txBody>
            <a:bodyPr wrap="none" rtlCol="0">
              <a:spAutoFit/>
            </a:bodyPr>
            <a:lstStyle/>
            <a:p>
              <a:pPr defTabSz="685800" eaLnBrk="0" fontAlgn="base" hangingPunct="0">
                <a:spcBef>
                  <a:spcPct val="0"/>
                </a:spcBef>
                <a:spcAft>
                  <a:spcPct val="0"/>
                </a:spcAft>
              </a:pPr>
              <a:r>
                <a:rPr lang="en-US" sz="1050" b="1" dirty="0" err="1">
                  <a:solidFill>
                    <a:srgbClr val="545454"/>
                  </a:solidFill>
                  <a:latin typeface="Calibri" pitchFamily="34" charset="0"/>
                </a:rPr>
                <a:t>Sedarsky</a:t>
              </a:r>
              <a:r>
                <a:rPr lang="en-US" sz="1050" b="1" dirty="0">
                  <a:solidFill>
                    <a:srgbClr val="545454"/>
                  </a:solidFill>
                  <a:latin typeface="Calibri" pitchFamily="34" charset="0"/>
                </a:rPr>
                <a:t> et al., Nature Reviews </a:t>
              </a:r>
              <a:r>
                <a:rPr lang="en-US" sz="1050" b="1" dirty="0" err="1">
                  <a:solidFill>
                    <a:srgbClr val="545454"/>
                  </a:solidFill>
                  <a:latin typeface="Calibri" pitchFamily="34" charset="0"/>
                </a:rPr>
                <a:t>Urol</a:t>
              </a:r>
              <a:r>
                <a:rPr lang="en-US" sz="1050" b="1" dirty="0">
                  <a:solidFill>
                    <a:srgbClr val="545454"/>
                  </a:solidFill>
                  <a:latin typeface="Calibri" pitchFamily="34" charset="0"/>
                </a:rPr>
                <a:t> 2017 (modified)</a:t>
              </a:r>
            </a:p>
          </p:txBody>
        </p:sp>
        <p:pic>
          <p:nvPicPr>
            <p:cNvPr id="1026" name="Picture 2" descr="C:\Users\adobi\Desktop\Figure 3_Sedarsky et al NRU-11-253V1B_071717.jpg"/>
            <p:cNvPicPr>
              <a:picLocks noChangeAspect="1" noChangeArrowheads="1"/>
            </p:cNvPicPr>
            <p:nvPr/>
          </p:nvPicPr>
          <p:blipFill>
            <a:blip r:embed="rId2"/>
            <a:srcRect/>
            <a:stretch>
              <a:fillRect/>
            </a:stretch>
          </p:blipFill>
          <p:spPr bwMode="auto">
            <a:xfrm>
              <a:off x="7080730" y="2183015"/>
              <a:ext cx="4222532" cy="2486025"/>
            </a:xfrm>
            <a:prstGeom prst="rect">
              <a:avLst/>
            </a:prstGeom>
            <a:noFill/>
          </p:spPr>
        </p:pic>
        <p:sp>
          <p:nvSpPr>
            <p:cNvPr id="13" name="Rectangle 12"/>
            <p:cNvSpPr/>
            <p:nvPr/>
          </p:nvSpPr>
          <p:spPr>
            <a:xfrm>
              <a:off x="7362825" y="4909019"/>
              <a:ext cx="4224676" cy="1477328"/>
            </a:xfrm>
            <a:prstGeom prst="rect">
              <a:avLst/>
            </a:prstGeom>
          </p:spPr>
          <p:txBody>
            <a:bodyPr wrap="square">
              <a:spAutoFit/>
            </a:bodyPr>
            <a:lstStyle/>
            <a:p>
              <a:pPr defTabSz="685800" eaLnBrk="0" fontAlgn="base" hangingPunct="0">
                <a:spcBef>
                  <a:spcPct val="0"/>
                </a:spcBef>
                <a:spcAft>
                  <a:spcPct val="0"/>
                </a:spcAft>
              </a:pPr>
              <a:r>
                <a:rPr lang="en-US" sz="1650" b="1" dirty="0">
                  <a:solidFill>
                    <a:srgbClr val="545454"/>
                  </a:solidFill>
                  <a:latin typeface="Calibri Light" panose="020F0302020204030204" pitchFamily="34" charset="0"/>
                </a:rPr>
                <a:t>Goal: develop  race/ethnicity informed biomarkers for the early detection of clinically significant prostate cancer.</a:t>
              </a:r>
              <a:endParaRPr lang="en-US" sz="1650" dirty="0">
                <a:solidFill>
                  <a:srgbClr val="545454"/>
                </a:solidFill>
                <a:latin typeface="Calibri" pitchFamily="34" charset="0"/>
              </a:endParaRPr>
            </a:p>
          </p:txBody>
        </p:sp>
        <p:pic>
          <p:nvPicPr>
            <p:cNvPr id="14" name="Picture 3" descr="C:\Users\adobi\Desktop\E+.jpg"/>
            <p:cNvPicPr>
              <a:picLocks noChangeAspect="1" noChangeArrowheads="1"/>
            </p:cNvPicPr>
            <p:nvPr/>
          </p:nvPicPr>
          <p:blipFill>
            <a:blip r:embed="rId3"/>
            <a:srcRect/>
            <a:stretch>
              <a:fillRect/>
            </a:stretch>
          </p:blipFill>
          <p:spPr bwMode="auto">
            <a:xfrm>
              <a:off x="2410932" y="5384986"/>
              <a:ext cx="1947921" cy="1310029"/>
            </a:xfrm>
            <a:prstGeom prst="rect">
              <a:avLst/>
            </a:prstGeom>
            <a:noFill/>
            <a:ln>
              <a:solidFill>
                <a:schemeClr val="accent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68" y="2516697"/>
              <a:ext cx="5499684" cy="1649397"/>
            </a:xfrm>
            <a:prstGeom prst="rect">
              <a:avLst/>
            </a:prstGeom>
            <a:ln>
              <a:solidFill>
                <a:srgbClr val="0021A5"/>
              </a:solidFill>
            </a:ln>
          </p:spPr>
        </p:pic>
        <p:sp>
          <p:nvSpPr>
            <p:cNvPr id="3" name="TextBox 2"/>
            <p:cNvSpPr txBox="1"/>
            <p:nvPr/>
          </p:nvSpPr>
          <p:spPr>
            <a:xfrm>
              <a:off x="4395988" y="6325683"/>
              <a:ext cx="3165075" cy="400109"/>
            </a:xfrm>
            <a:prstGeom prst="rect">
              <a:avLst/>
            </a:prstGeom>
            <a:noFill/>
          </p:spPr>
          <p:txBody>
            <a:bodyPr wrap="square" rtlCol="0">
              <a:spAutoFit/>
            </a:bodyPr>
            <a:lstStyle/>
            <a:p>
              <a:pPr defTabSz="685800" eaLnBrk="0" fontAlgn="base" hangingPunct="0">
                <a:spcBef>
                  <a:spcPct val="0"/>
                </a:spcBef>
                <a:spcAft>
                  <a:spcPct val="0"/>
                </a:spcAft>
              </a:pPr>
              <a:r>
                <a:rPr lang="en-US" sz="1350" dirty="0">
                  <a:solidFill>
                    <a:srgbClr val="545454"/>
                  </a:solidFill>
                  <a:latin typeface="Calibri" pitchFamily="34" charset="0"/>
                </a:rPr>
                <a:t>Manuscript (in preparation)</a:t>
              </a:r>
            </a:p>
          </p:txBody>
        </p:sp>
      </p:grpSp>
    </p:spTree>
    <p:extLst>
      <p:ext uri="{BB962C8B-B14F-4D97-AF65-F5344CB8AC3E}">
        <p14:creationId xmlns:p14="http://schemas.microsoft.com/office/powerpoint/2010/main" val="560431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p:cNvSpPr>
            <a:spLocks noGrp="1"/>
          </p:cNvSpPr>
          <p:nvPr>
            <p:ph type="body" sz="quarter" idx="11"/>
          </p:nvPr>
        </p:nvSpPr>
        <p:spPr>
          <a:xfrm>
            <a:off x="187391" y="1853049"/>
            <a:ext cx="4370322" cy="3151919"/>
          </a:xfrm>
        </p:spPr>
        <p:txBody>
          <a:bodyPr>
            <a:noAutofit/>
          </a:bodyPr>
          <a:lstStyle/>
          <a:p>
            <a:pPr eaLnBrk="1" hangingPunct="1">
              <a:lnSpc>
                <a:spcPct val="100000"/>
              </a:lnSpc>
              <a:spcBef>
                <a:spcPts val="0"/>
              </a:spcBef>
            </a:pPr>
            <a:r>
              <a:rPr lang="en-US" sz="1500" b="1" u="sng" dirty="0">
                <a:solidFill>
                  <a:srgbClr val="0021A5"/>
                </a:solidFill>
              </a:rPr>
              <a:t>CPDR: </a:t>
            </a:r>
            <a:r>
              <a:rPr lang="en-US" sz="1500" b="1" u="sng" dirty="0">
                <a:solidFill>
                  <a:schemeClr val="bg2"/>
                </a:solidFill>
              </a:rPr>
              <a:t>Dr. Jennifer Cullen, Dr. Gyorgy Petrovics, </a:t>
            </a:r>
          </a:p>
          <a:p>
            <a:pPr eaLnBrk="1" hangingPunct="1">
              <a:lnSpc>
                <a:spcPct val="100000"/>
              </a:lnSpc>
              <a:spcBef>
                <a:spcPts val="0"/>
              </a:spcBef>
            </a:pPr>
            <a:r>
              <a:rPr lang="en-US" sz="1500" b="1" u="sng" dirty="0">
                <a:solidFill>
                  <a:schemeClr val="bg2"/>
                </a:solidFill>
              </a:rPr>
              <a:t>Dr. Isabell A. Sesterhenn, </a:t>
            </a:r>
          </a:p>
          <a:p>
            <a:pPr eaLnBrk="1" hangingPunct="1">
              <a:lnSpc>
                <a:spcPct val="100000"/>
              </a:lnSpc>
              <a:spcBef>
                <a:spcPts val="0"/>
              </a:spcBef>
            </a:pPr>
            <a:r>
              <a:rPr lang="en-US" sz="1500" b="1" u="sng" dirty="0">
                <a:solidFill>
                  <a:schemeClr val="bg2"/>
                </a:solidFill>
              </a:rPr>
              <a:t>COL Inger Rosner and Shiv Srivastava</a:t>
            </a:r>
            <a:endParaRPr lang="en-US" sz="1500" b="1" dirty="0">
              <a:solidFill>
                <a:schemeClr val="bg2"/>
              </a:solidFill>
            </a:endParaRPr>
          </a:p>
          <a:p>
            <a:pPr eaLnBrk="1" hangingPunct="1">
              <a:lnSpc>
                <a:spcPct val="100000"/>
              </a:lnSpc>
              <a:spcBef>
                <a:spcPts val="0"/>
              </a:spcBef>
            </a:pPr>
            <a:r>
              <a:rPr lang="en-US" sz="1500" b="1" dirty="0">
                <a:solidFill>
                  <a:srgbClr val="0021A5"/>
                </a:solidFill>
              </a:rPr>
              <a:t>PNNL: </a:t>
            </a:r>
            <a:r>
              <a:rPr lang="en-US" sz="1500" b="1" dirty="0">
                <a:solidFill>
                  <a:schemeClr val="bg2"/>
                </a:solidFill>
              </a:rPr>
              <a:t>Dr. Tao Liu and Dr. Karin Rodland</a:t>
            </a:r>
          </a:p>
          <a:p>
            <a:pPr eaLnBrk="1" hangingPunct="1">
              <a:lnSpc>
                <a:spcPct val="100000"/>
              </a:lnSpc>
              <a:spcBef>
                <a:spcPts val="0"/>
              </a:spcBef>
            </a:pPr>
            <a:r>
              <a:rPr lang="en-US" sz="1500" b="1" u="sng" dirty="0">
                <a:solidFill>
                  <a:srgbClr val="0021A5"/>
                </a:solidFill>
              </a:rPr>
              <a:t>EDRN Directions: </a:t>
            </a:r>
            <a:r>
              <a:rPr lang="en-US" sz="1500" b="1" dirty="0">
                <a:solidFill>
                  <a:schemeClr val="bg2"/>
                </a:solidFill>
              </a:rPr>
              <a:t>Dr. Jacob Kagan and </a:t>
            </a:r>
          </a:p>
          <a:p>
            <a:pPr eaLnBrk="1" hangingPunct="1">
              <a:lnSpc>
                <a:spcPct val="100000"/>
              </a:lnSpc>
              <a:spcBef>
                <a:spcPts val="0"/>
              </a:spcBef>
            </a:pPr>
            <a:r>
              <a:rPr lang="en-US" sz="1500" b="1" dirty="0">
                <a:solidFill>
                  <a:schemeClr val="bg2"/>
                </a:solidFill>
              </a:rPr>
              <a:t>Dr. Sudhir Srivastava</a:t>
            </a:r>
          </a:p>
          <a:p>
            <a:pPr algn="ctr" eaLnBrk="1" hangingPunct="1">
              <a:lnSpc>
                <a:spcPct val="100000"/>
              </a:lnSpc>
              <a:spcBef>
                <a:spcPts val="0"/>
              </a:spcBef>
            </a:pPr>
            <a:endParaRPr lang="en-US" sz="1500" b="1" dirty="0">
              <a:solidFill>
                <a:srgbClr val="0021A5"/>
              </a:solidFill>
            </a:endParaRPr>
          </a:p>
          <a:p>
            <a:pPr algn="ctr" eaLnBrk="1" hangingPunct="1">
              <a:lnSpc>
                <a:spcPct val="100000"/>
              </a:lnSpc>
              <a:spcBef>
                <a:spcPts val="0"/>
              </a:spcBef>
            </a:pPr>
            <a:endParaRPr lang="en-US" sz="1500" b="1" dirty="0">
              <a:solidFill>
                <a:srgbClr val="0021A5"/>
              </a:solidFill>
            </a:endParaRPr>
          </a:p>
          <a:p>
            <a:pPr eaLnBrk="1" hangingPunct="1">
              <a:lnSpc>
                <a:spcPct val="100000"/>
              </a:lnSpc>
              <a:spcBef>
                <a:spcPts val="0"/>
              </a:spcBef>
            </a:pPr>
            <a:r>
              <a:rPr lang="en-US" sz="1500" b="1" dirty="0">
                <a:solidFill>
                  <a:srgbClr val="0021A5"/>
                </a:solidFill>
              </a:rPr>
              <a:t>Study Cohort (N=279)</a:t>
            </a:r>
          </a:p>
          <a:p>
            <a:pPr eaLnBrk="1" hangingPunct="1">
              <a:lnSpc>
                <a:spcPct val="100000"/>
              </a:lnSpc>
              <a:spcBef>
                <a:spcPts val="0"/>
              </a:spcBef>
            </a:pPr>
            <a:r>
              <a:rPr lang="en-US" sz="1500" b="1" dirty="0">
                <a:solidFill>
                  <a:srgbClr val="0021A5"/>
                </a:solidFill>
              </a:rPr>
              <a:t> Metastatic progression (N=38)</a:t>
            </a:r>
          </a:p>
          <a:p>
            <a:pPr eaLnBrk="1" hangingPunct="1">
              <a:lnSpc>
                <a:spcPct val="100000"/>
              </a:lnSpc>
              <a:spcBef>
                <a:spcPts val="0"/>
              </a:spcBef>
            </a:pPr>
            <a:r>
              <a:rPr lang="en-US" sz="1500" b="1" dirty="0">
                <a:solidFill>
                  <a:srgbClr val="0021A5"/>
                </a:solidFill>
              </a:rPr>
              <a:t> Developed BCR (N=106)</a:t>
            </a:r>
          </a:p>
          <a:p>
            <a:pPr eaLnBrk="1" hangingPunct="1">
              <a:lnSpc>
                <a:spcPct val="100000"/>
              </a:lnSpc>
              <a:spcBef>
                <a:spcPts val="0"/>
              </a:spcBef>
            </a:pPr>
            <a:r>
              <a:rPr lang="en-US" sz="1500" b="1" dirty="0">
                <a:solidFill>
                  <a:srgbClr val="0021A5"/>
                </a:solidFill>
              </a:rPr>
              <a:t> No progression after over 10 years follow-up (N=135)</a:t>
            </a:r>
          </a:p>
          <a:p>
            <a:pPr algn="ctr" eaLnBrk="1" hangingPunct="1">
              <a:lnSpc>
                <a:spcPct val="100000"/>
              </a:lnSpc>
              <a:spcBef>
                <a:spcPts val="0"/>
              </a:spcBef>
            </a:pPr>
            <a:endParaRPr lang="en-US" sz="1500" b="1" dirty="0">
              <a:solidFill>
                <a:schemeClr val="tx2">
                  <a:lumMod val="60000"/>
                  <a:lumOff val="40000"/>
                </a:schemeClr>
              </a:solidFill>
            </a:endParaRPr>
          </a:p>
        </p:txBody>
      </p:sp>
      <p:sp>
        <p:nvSpPr>
          <p:cNvPr id="8" name="Title 3"/>
          <p:cNvSpPr>
            <a:spLocks noGrp="1"/>
          </p:cNvSpPr>
          <p:nvPr>
            <p:ph type="title"/>
          </p:nvPr>
        </p:nvSpPr>
        <p:spPr>
          <a:xfrm>
            <a:off x="0" y="857251"/>
            <a:ext cx="9144000" cy="770657"/>
          </a:xfrm>
        </p:spPr>
        <p:txBody>
          <a:bodyPr/>
          <a:lstStyle/>
          <a:p>
            <a:pPr algn="ctr" eaLnBrk="1" hangingPunct="1"/>
            <a:r>
              <a:rPr lang="en-US" sz="2400" dirty="0">
                <a:solidFill>
                  <a:schemeClr val="tx2">
                    <a:lumMod val="60000"/>
                    <a:lumOff val="40000"/>
                  </a:schemeClr>
                </a:solidFill>
              </a:rPr>
              <a:t>Early Predictive Protein Markers of Metastatic Progression (EDRN GU Group-Collaboration)</a:t>
            </a:r>
          </a:p>
        </p:txBody>
      </p:sp>
      <p:pic>
        <p:nvPicPr>
          <p:cNvPr id="3" name="Picture 2"/>
          <p:cNvPicPr>
            <a:picLocks noChangeAspect="1"/>
          </p:cNvPicPr>
          <p:nvPr/>
        </p:nvPicPr>
        <p:blipFill>
          <a:blip r:embed="rId2">
            <a:lum bright="-14000" contrast="23000"/>
          </a:blip>
          <a:stretch>
            <a:fillRect/>
          </a:stretch>
        </p:blipFill>
        <p:spPr>
          <a:xfrm>
            <a:off x="6324453" y="2010377"/>
            <a:ext cx="2586038" cy="2487451"/>
          </a:xfrm>
          <a:prstGeom prst="rect">
            <a:avLst/>
          </a:prstGeom>
        </p:spPr>
      </p:pic>
      <p:graphicFrame>
        <p:nvGraphicFramePr>
          <p:cNvPr id="2" name="Table 1"/>
          <p:cNvGraphicFramePr>
            <a:graphicFrameLocks noGrp="1"/>
          </p:cNvGraphicFramePr>
          <p:nvPr>
            <p:extLst/>
          </p:nvPr>
        </p:nvGraphicFramePr>
        <p:xfrm>
          <a:off x="3437649" y="2376454"/>
          <a:ext cx="2701900" cy="1714090"/>
        </p:xfrm>
        <a:graphic>
          <a:graphicData uri="http://schemas.openxmlformats.org/drawingml/2006/table">
            <a:tbl>
              <a:tblPr firstRow="1" firstCol="1" bandRow="1">
                <a:tableStyleId>{5C22544A-7EE6-4342-B048-85BDC9FD1C3A}</a:tableStyleId>
              </a:tblPr>
              <a:tblGrid>
                <a:gridCol w="644498">
                  <a:extLst>
                    <a:ext uri="{9D8B030D-6E8A-4147-A177-3AD203B41FA5}">
                      <a16:colId xmlns:a16="http://schemas.microsoft.com/office/drawing/2014/main" val="20000"/>
                    </a:ext>
                  </a:extLst>
                </a:gridCol>
                <a:gridCol w="515174">
                  <a:extLst>
                    <a:ext uri="{9D8B030D-6E8A-4147-A177-3AD203B41FA5}">
                      <a16:colId xmlns:a16="http://schemas.microsoft.com/office/drawing/2014/main" val="20001"/>
                    </a:ext>
                  </a:extLst>
                </a:gridCol>
                <a:gridCol w="514076">
                  <a:extLst>
                    <a:ext uri="{9D8B030D-6E8A-4147-A177-3AD203B41FA5}">
                      <a16:colId xmlns:a16="http://schemas.microsoft.com/office/drawing/2014/main" val="20002"/>
                    </a:ext>
                  </a:extLst>
                </a:gridCol>
                <a:gridCol w="514076">
                  <a:extLst>
                    <a:ext uri="{9D8B030D-6E8A-4147-A177-3AD203B41FA5}">
                      <a16:colId xmlns:a16="http://schemas.microsoft.com/office/drawing/2014/main" val="20003"/>
                    </a:ext>
                  </a:extLst>
                </a:gridCol>
                <a:gridCol w="514076">
                  <a:extLst>
                    <a:ext uri="{9D8B030D-6E8A-4147-A177-3AD203B41FA5}">
                      <a16:colId xmlns:a16="http://schemas.microsoft.com/office/drawing/2014/main" val="20004"/>
                    </a:ext>
                  </a:extLst>
                </a:gridCol>
              </a:tblGrid>
              <a:tr h="140058">
                <a:tc>
                  <a:txBody>
                    <a:bodyPr/>
                    <a:lstStyle/>
                    <a:p>
                      <a:pPr marL="0" marR="0">
                        <a:lnSpc>
                          <a:spcPct val="115000"/>
                        </a:lnSpc>
                        <a:spcBef>
                          <a:spcPts val="0"/>
                        </a:spcBef>
                        <a:spcAft>
                          <a:spcPts val="0"/>
                        </a:spcAft>
                      </a:pPr>
                      <a:r>
                        <a:rPr lang="en-US" sz="800" dirty="0">
                          <a:effectLst/>
                        </a:rPr>
                        <a:t>Protein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AUC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800" dirty="0">
                          <a:effectLst/>
                        </a:rPr>
                        <a:t>Protein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dirty="0">
                          <a:effectLst/>
                        </a:rPr>
                        <a:t>AUC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0"/>
                  </a:ext>
                </a:extLst>
              </a:tr>
              <a:tr h="196754">
                <a:tc>
                  <a:txBody>
                    <a:bodyPr/>
                    <a:lstStyle/>
                    <a:p>
                      <a:pPr marL="0" marR="0">
                        <a:lnSpc>
                          <a:spcPct val="115000"/>
                        </a:lnSpc>
                        <a:spcBef>
                          <a:spcPts val="0"/>
                        </a:spcBef>
                        <a:spcAft>
                          <a:spcPts val="0"/>
                        </a:spcAft>
                      </a:pPr>
                      <a:r>
                        <a:rPr lang="en-US" sz="800">
                          <a:effectLst/>
                        </a:rPr>
                        <a:t>ANXA2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0.5989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800">
                          <a:effectLst/>
                        </a:rPr>
                        <a:t>NCOA2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0.6363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1"/>
                  </a:ext>
                </a:extLst>
              </a:tr>
              <a:tr h="196754">
                <a:tc>
                  <a:txBody>
                    <a:bodyPr/>
                    <a:lstStyle/>
                    <a:p>
                      <a:pPr marL="0" marR="0">
                        <a:lnSpc>
                          <a:spcPct val="115000"/>
                        </a:lnSpc>
                        <a:spcBef>
                          <a:spcPts val="0"/>
                        </a:spcBef>
                        <a:spcAft>
                          <a:spcPts val="0"/>
                        </a:spcAft>
                      </a:pPr>
                      <a:r>
                        <a:rPr lang="en-US" sz="800">
                          <a:effectLst/>
                        </a:rPr>
                        <a:t>CAMKK2</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0.5880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800" dirty="0">
                          <a:solidFill>
                            <a:srgbClr val="FF0000"/>
                          </a:solidFill>
                          <a:effectLst/>
                        </a:rPr>
                        <a:t>PSA</a:t>
                      </a:r>
                      <a:endParaRPr lang="en-US" sz="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dirty="0">
                          <a:solidFill>
                            <a:srgbClr val="FF0000"/>
                          </a:solidFill>
                          <a:effectLst/>
                        </a:rPr>
                        <a:t>0.7271</a:t>
                      </a:r>
                      <a:endParaRPr lang="en-US" sz="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2"/>
                  </a:ext>
                </a:extLst>
              </a:tr>
              <a:tr h="196754">
                <a:tc>
                  <a:txBody>
                    <a:bodyPr/>
                    <a:lstStyle/>
                    <a:p>
                      <a:pPr marL="0" marR="0">
                        <a:lnSpc>
                          <a:spcPct val="115000"/>
                        </a:lnSpc>
                        <a:spcBef>
                          <a:spcPts val="0"/>
                        </a:spcBef>
                        <a:spcAft>
                          <a:spcPts val="0"/>
                        </a:spcAft>
                      </a:pPr>
                      <a:r>
                        <a:rPr lang="en-US" sz="800">
                          <a:effectLst/>
                        </a:rPr>
                        <a:t>CCND1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dirty="0">
                          <a:effectLst/>
                        </a:rPr>
                        <a:t>0.5103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800">
                          <a:effectLst/>
                        </a:rPr>
                        <a:t>SMAD4</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0.4848</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3"/>
                  </a:ext>
                </a:extLst>
              </a:tr>
              <a:tr h="196754">
                <a:tc>
                  <a:txBody>
                    <a:bodyPr/>
                    <a:lstStyle/>
                    <a:p>
                      <a:pPr marL="0" marR="0">
                        <a:lnSpc>
                          <a:spcPct val="115000"/>
                        </a:lnSpc>
                        <a:spcBef>
                          <a:spcPts val="0"/>
                        </a:spcBef>
                        <a:spcAft>
                          <a:spcPts val="0"/>
                        </a:spcAft>
                      </a:pPr>
                      <a:r>
                        <a:rPr lang="en-US" sz="800">
                          <a:effectLst/>
                        </a:rPr>
                        <a:t>EGFR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0.6156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800">
                          <a:effectLst/>
                        </a:rPr>
                        <a:t>SPINK1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0.5323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4"/>
                  </a:ext>
                </a:extLst>
              </a:tr>
              <a:tr h="196754">
                <a:tc>
                  <a:txBody>
                    <a:bodyPr/>
                    <a:lstStyle/>
                    <a:p>
                      <a:pPr marL="0" marR="0">
                        <a:lnSpc>
                          <a:spcPct val="115000"/>
                        </a:lnSpc>
                        <a:spcBef>
                          <a:spcPts val="0"/>
                        </a:spcBef>
                        <a:spcAft>
                          <a:spcPts val="0"/>
                        </a:spcAft>
                      </a:pPr>
                      <a:r>
                        <a:rPr lang="en-US" sz="800">
                          <a:effectLst/>
                        </a:rPr>
                        <a:t>ERG_pan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0.5331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800" dirty="0">
                          <a:solidFill>
                            <a:srgbClr val="FF0000"/>
                          </a:solidFill>
                          <a:effectLst/>
                        </a:rPr>
                        <a:t>SPRC</a:t>
                      </a:r>
                      <a:endParaRPr lang="en-US" sz="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dirty="0">
                          <a:solidFill>
                            <a:srgbClr val="FF0000"/>
                          </a:solidFill>
                          <a:effectLst/>
                        </a:rPr>
                        <a:t>0.7784</a:t>
                      </a:r>
                      <a:endParaRPr lang="en-US" sz="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5"/>
                  </a:ext>
                </a:extLst>
              </a:tr>
              <a:tr h="196754">
                <a:tc>
                  <a:txBody>
                    <a:bodyPr/>
                    <a:lstStyle/>
                    <a:p>
                      <a:pPr marL="0" marR="0">
                        <a:lnSpc>
                          <a:spcPct val="115000"/>
                        </a:lnSpc>
                        <a:spcBef>
                          <a:spcPts val="0"/>
                        </a:spcBef>
                        <a:spcAft>
                          <a:spcPts val="0"/>
                        </a:spcAft>
                      </a:pPr>
                      <a:r>
                        <a:rPr lang="en-US" sz="800">
                          <a:effectLst/>
                        </a:rPr>
                        <a:t>FOLH1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0.6467</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800" dirty="0">
                          <a:effectLst/>
                        </a:rPr>
                        <a:t>TFF3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0.5706</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6"/>
                  </a:ext>
                </a:extLst>
              </a:tr>
              <a:tr h="196754">
                <a:tc>
                  <a:txBody>
                    <a:bodyPr/>
                    <a:lstStyle/>
                    <a:p>
                      <a:pPr marL="0" marR="0">
                        <a:lnSpc>
                          <a:spcPct val="115000"/>
                        </a:lnSpc>
                        <a:spcBef>
                          <a:spcPts val="0"/>
                        </a:spcBef>
                        <a:spcAft>
                          <a:spcPts val="0"/>
                        </a:spcAft>
                      </a:pPr>
                      <a:r>
                        <a:rPr lang="en-US" sz="800">
                          <a:effectLst/>
                        </a:rPr>
                        <a:t>MMP9</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0.5670</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a:effectLst/>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US" sz="800" dirty="0">
                          <a:solidFill>
                            <a:srgbClr val="FF0000"/>
                          </a:solidFill>
                          <a:effectLst/>
                        </a:rPr>
                        <a:t>TGFB1</a:t>
                      </a:r>
                      <a:endParaRPr lang="en-US" sz="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dirty="0">
                          <a:solidFill>
                            <a:srgbClr val="FF0000"/>
                          </a:solidFill>
                          <a:effectLst/>
                        </a:rPr>
                        <a:t>0.7883</a:t>
                      </a:r>
                      <a:endParaRPr lang="en-US" sz="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extLst>
                  <a:ext uri="{0D108BD9-81ED-4DB2-BD59-A6C34878D82A}">
                    <a16:rowId xmlns:a16="http://schemas.microsoft.com/office/drawing/2014/main" val="10007"/>
                  </a:ext>
                </a:extLst>
              </a:tr>
              <a:tr h="196754">
                <a:tc>
                  <a:txBody>
                    <a:bodyPr/>
                    <a:lstStyle/>
                    <a:p>
                      <a:pPr marL="0" marR="0">
                        <a:lnSpc>
                          <a:spcPct val="115000"/>
                        </a:lnSpc>
                        <a:spcBef>
                          <a:spcPts val="0"/>
                        </a:spcBef>
                        <a:spcAft>
                          <a:spcPts val="0"/>
                        </a:spcAft>
                      </a:pPr>
                      <a:r>
                        <a:rPr lang="en-US" sz="800">
                          <a:effectLst/>
                        </a:rPr>
                        <a:t>MUC1</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0.5953</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b"/>
                </a:tc>
                <a:tc>
                  <a:txBody>
                    <a:bodyPr/>
                    <a:lstStyle/>
                    <a:p>
                      <a:pPr marL="0" marR="0" algn="ctr">
                        <a:lnSpc>
                          <a:spcPct val="115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a:effectLst/>
                        </a:rPr>
                        <a:t>VEGFA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marL="0" marR="0" algn="ctr">
                        <a:lnSpc>
                          <a:spcPct val="115000"/>
                        </a:lnSpc>
                        <a:spcBef>
                          <a:spcPts val="0"/>
                        </a:spcBef>
                        <a:spcAft>
                          <a:spcPts val="0"/>
                        </a:spcAft>
                      </a:pPr>
                      <a:r>
                        <a:rPr lang="en-US" sz="800" dirty="0">
                          <a:effectLst/>
                        </a:rPr>
                        <a:t>0.5592</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008"/>
                  </a:ext>
                </a:extLst>
              </a:tr>
            </a:tbl>
          </a:graphicData>
        </a:graphic>
      </p:graphicFrame>
      <p:sp>
        <p:nvSpPr>
          <p:cNvPr id="4" name="Rectangle 28"/>
          <p:cNvSpPr>
            <a:spLocks noChangeArrowheads="1"/>
          </p:cNvSpPr>
          <p:nvPr/>
        </p:nvSpPr>
        <p:spPr bwMode="auto">
          <a:xfrm>
            <a:off x="3899308" y="4196901"/>
            <a:ext cx="2171107"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825" dirty="0">
                <a:solidFill>
                  <a:srgbClr val="545454"/>
                </a:solidFill>
                <a:latin typeface="Calibri" panose="020F0502020204030204" pitchFamily="34" charset="0"/>
                <a:ea typeface="Calibri" panose="020F0502020204030204" pitchFamily="34" charset="0"/>
                <a:cs typeface="Times New Roman" panose="02020603050405020304" pitchFamily="18" charset="0"/>
              </a:rPr>
              <a:t>AUC of each protein to </a:t>
            </a:r>
            <a:r>
              <a:rPr lang="en-US" altLang="en-US" sz="825" b="1" dirty="0">
                <a:solidFill>
                  <a:srgbClr val="545454"/>
                </a:solidFill>
                <a:latin typeface="Calibri" panose="020F0502020204030204" pitchFamily="34" charset="0"/>
                <a:ea typeface="Calibri" panose="020F0502020204030204" pitchFamily="34" charset="0"/>
                <a:cs typeface="Times New Roman" panose="02020603050405020304" pitchFamily="18" charset="0"/>
              </a:rPr>
              <a:t>metastatic progression</a:t>
            </a:r>
            <a:r>
              <a:rPr lang="en-US" altLang="en-US" sz="825" dirty="0">
                <a:solidFill>
                  <a:srgbClr val="545454"/>
                </a:solidFill>
                <a:latin typeface="Calibri" panose="020F0502020204030204" pitchFamily="34" charset="0"/>
                <a:ea typeface="Calibri" panose="020F0502020204030204" pitchFamily="34" charset="0"/>
                <a:cs typeface="Times New Roman" panose="02020603050405020304" pitchFamily="18" charset="0"/>
              </a:rPr>
              <a:t> </a:t>
            </a:r>
            <a:endParaRPr lang="en-US" altLang="en-US" sz="675" dirty="0">
              <a:solidFill>
                <a:srgbClr val="545454"/>
              </a:solidFill>
              <a:latin typeface="Calibri" pitchFamily="34" charset="0"/>
            </a:endParaRPr>
          </a:p>
          <a:p>
            <a:pPr defTabSz="685800" eaLnBrk="0" fontAlgn="base" hangingPunct="0">
              <a:spcBef>
                <a:spcPct val="0"/>
              </a:spcBef>
              <a:spcAft>
                <a:spcPct val="0"/>
              </a:spcAft>
            </a:pPr>
            <a:endParaRPr lang="en-US" altLang="en-US" sz="1350" dirty="0">
              <a:solidFill>
                <a:srgbClr val="545454"/>
              </a:solidFill>
              <a:latin typeface="Arial" panose="020B0604020202020204" pitchFamily="34" charset="0"/>
            </a:endParaRPr>
          </a:p>
        </p:txBody>
      </p:sp>
      <p:sp>
        <p:nvSpPr>
          <p:cNvPr id="5" name="Rectangle 4"/>
          <p:cNvSpPr/>
          <p:nvPr/>
        </p:nvSpPr>
        <p:spPr>
          <a:xfrm>
            <a:off x="2286000" y="5056776"/>
            <a:ext cx="4572000" cy="715581"/>
          </a:xfrm>
          <a:prstGeom prst="rect">
            <a:avLst/>
          </a:prstGeom>
        </p:spPr>
        <p:txBody>
          <a:bodyPr>
            <a:spAutoFit/>
          </a:bodyPr>
          <a:lstStyle/>
          <a:p>
            <a:pPr algn="ctr" defTabSz="685800" fontAlgn="base">
              <a:spcAft>
                <a:spcPct val="0"/>
              </a:spcAft>
            </a:pPr>
            <a:r>
              <a:rPr lang="en-US" sz="1350" b="1" dirty="0">
                <a:solidFill>
                  <a:srgbClr val="20245D">
                    <a:lumMod val="60000"/>
                    <a:lumOff val="40000"/>
                  </a:srgbClr>
                </a:solidFill>
                <a:latin typeface="Calibri" pitchFamily="34" charset="0"/>
              </a:rPr>
              <a:t>Identified a SRM assay protein markers for detection of aggressive prostate (metastatic progression) cancer (SPRC, </a:t>
            </a:r>
            <a:r>
              <a:rPr lang="en-US" sz="1350" b="1" i="1" dirty="0">
                <a:solidFill>
                  <a:srgbClr val="0021A5"/>
                </a:solidFill>
                <a:latin typeface="Calibri" pitchFamily="34" charset="0"/>
              </a:rPr>
              <a:t>TGF-</a:t>
            </a:r>
            <a:r>
              <a:rPr lang="en-US" sz="1350" b="1" i="1" dirty="0">
                <a:solidFill>
                  <a:srgbClr val="0021A5"/>
                </a:solidFill>
                <a:latin typeface="Symbol" panose="05050102010706020507" pitchFamily="18" charset="2"/>
              </a:rPr>
              <a:t>b </a:t>
            </a:r>
            <a:r>
              <a:rPr lang="en-US" sz="1350" b="1" dirty="0">
                <a:solidFill>
                  <a:srgbClr val="20245D">
                    <a:lumMod val="60000"/>
                    <a:lumOff val="40000"/>
                  </a:srgbClr>
                </a:solidFill>
                <a:latin typeface="Calibri" pitchFamily="34" charset="0"/>
              </a:rPr>
              <a:t>and PSA)</a:t>
            </a:r>
          </a:p>
        </p:txBody>
      </p:sp>
    </p:spTree>
    <p:extLst>
      <p:ext uri="{BB962C8B-B14F-4D97-AF65-F5344CB8AC3E}">
        <p14:creationId xmlns:p14="http://schemas.microsoft.com/office/powerpoint/2010/main" val="556691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47"/>
          <p:cNvPicPr>
            <a:picLocks noChangeAspect="1" noChangeArrowheads="1"/>
          </p:cNvPicPr>
          <p:nvPr/>
        </p:nvPicPr>
        <p:blipFill>
          <a:blip r:embed="rId3" cstate="print"/>
          <a:srcRect/>
          <a:stretch>
            <a:fillRect/>
          </a:stretch>
        </p:blipFill>
        <p:spPr bwMode="auto">
          <a:xfrm>
            <a:off x="76200" y="5562600"/>
            <a:ext cx="1997075" cy="1295400"/>
          </a:xfrm>
          <a:prstGeom prst="rect">
            <a:avLst/>
          </a:prstGeom>
          <a:noFill/>
          <a:ln w="9525">
            <a:noFill/>
            <a:miter lim="800000"/>
            <a:headEnd/>
            <a:tailEnd/>
          </a:ln>
        </p:spPr>
      </p:pic>
      <p:sp>
        <p:nvSpPr>
          <p:cNvPr id="7" name="Title 1"/>
          <p:cNvSpPr txBox="1">
            <a:spLocks/>
          </p:cNvSpPr>
          <p:nvPr/>
        </p:nvSpPr>
        <p:spPr>
          <a:xfrm>
            <a:off x="507206" y="5334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prstClr val="black"/>
              </a:solidFill>
            </a:endParaRPr>
          </a:p>
        </p:txBody>
      </p:sp>
      <p:sp>
        <p:nvSpPr>
          <p:cNvPr id="8" name="Title 7"/>
          <p:cNvSpPr>
            <a:spLocks noGrp="1"/>
          </p:cNvSpPr>
          <p:nvPr>
            <p:ph type="ctrTitle"/>
          </p:nvPr>
        </p:nvSpPr>
        <p:spPr>
          <a:xfrm>
            <a:off x="1447800" y="685800"/>
            <a:ext cx="6553200" cy="1470025"/>
          </a:xfrm>
        </p:spPr>
        <p:txBody>
          <a:bodyPr>
            <a:normAutofit fontScale="90000"/>
          </a:bodyPr>
          <a:lstStyle/>
          <a:p>
            <a:r>
              <a:rPr lang="en-US" dirty="0"/>
              <a:t>Leveraging the transcriptome for the early detection of prostate cancer</a:t>
            </a:r>
            <a:endParaRPr lang="en-US" sz="3600" b="1" dirty="0"/>
          </a:p>
        </p:txBody>
      </p:sp>
      <p:pic>
        <p:nvPicPr>
          <p:cNvPr id="9" name="Picture 2" descr="Image result for michigan medicin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794" y="5562600"/>
            <a:ext cx="1992156" cy="12954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507206" y="2895600"/>
            <a:ext cx="8229600" cy="14478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Arul M Chinnaiyan, M.D., Ph.D.</a:t>
            </a:r>
          </a:p>
          <a:p>
            <a:r>
              <a:rPr lang="en-US" sz="2800" dirty="0"/>
              <a:t>Scott A. Tomlins, M.D., Ph.D.</a:t>
            </a:r>
          </a:p>
          <a:p>
            <a:endParaRPr lang="en-US" sz="2800" dirty="0"/>
          </a:p>
          <a:p>
            <a:r>
              <a:rPr lang="en-US" sz="2800" dirty="0"/>
              <a:t>EDRN BDL</a:t>
            </a:r>
          </a:p>
        </p:txBody>
      </p:sp>
    </p:spTree>
    <p:extLst>
      <p:ext uri="{BB962C8B-B14F-4D97-AF65-F5344CB8AC3E}">
        <p14:creationId xmlns:p14="http://schemas.microsoft.com/office/powerpoint/2010/main" val="593689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a:bodyPr>
          <a:lstStyle/>
          <a:p>
            <a:r>
              <a:rPr lang="en-US" sz="3200" dirty="0"/>
              <a:t>Research Highlights</a:t>
            </a:r>
          </a:p>
        </p:txBody>
      </p:sp>
      <p:sp>
        <p:nvSpPr>
          <p:cNvPr id="3" name="Content Placeholder 2"/>
          <p:cNvSpPr>
            <a:spLocks noGrp="1"/>
          </p:cNvSpPr>
          <p:nvPr>
            <p:ph idx="1"/>
          </p:nvPr>
        </p:nvSpPr>
        <p:spPr>
          <a:xfrm>
            <a:off x="533400" y="1295400"/>
            <a:ext cx="8229600" cy="2971800"/>
          </a:xfrm>
        </p:spPr>
        <p:txBody>
          <a:bodyPr>
            <a:normAutofit/>
          </a:bodyPr>
          <a:lstStyle/>
          <a:p>
            <a:r>
              <a:rPr lang="en-US" sz="2400" dirty="0"/>
              <a:t>Established </a:t>
            </a:r>
            <a:r>
              <a:rPr lang="en-US" sz="2400" dirty="0" err="1"/>
              <a:t>MiPS</a:t>
            </a:r>
            <a:r>
              <a:rPr lang="en-US" sz="2400" dirty="0"/>
              <a:t>-NGS assay</a:t>
            </a:r>
          </a:p>
          <a:p>
            <a:r>
              <a:rPr lang="en-US" sz="2400" dirty="0"/>
              <a:t>Discovered/characterized novel </a:t>
            </a:r>
            <a:r>
              <a:rPr lang="en-US" sz="2400" dirty="0" err="1"/>
              <a:t>lncRNA</a:t>
            </a:r>
            <a:r>
              <a:rPr lang="en-US" sz="2400" dirty="0"/>
              <a:t> biomarkers (PCAT14, ARLNC1, and THOR)</a:t>
            </a:r>
          </a:p>
          <a:p>
            <a:r>
              <a:rPr lang="en-US" sz="2400" dirty="0"/>
              <a:t>Identified CDK12 a biomarker for sensitivity to immune checkpoint inhibitors</a:t>
            </a:r>
          </a:p>
        </p:txBody>
      </p:sp>
      <p:pic>
        <p:nvPicPr>
          <p:cNvPr id="4" name="Picture 3">
            <a:extLst>
              <a:ext uri="{FF2B5EF4-FFF2-40B4-BE49-F238E27FC236}">
                <a16:creationId xmlns:a16="http://schemas.microsoft.com/office/drawing/2014/main" id="{D838B958-D68A-4BA1-BDCD-EB4CC1510CDA}"/>
              </a:ext>
            </a:extLst>
          </p:cNvPr>
          <p:cNvPicPr>
            <a:picLocks noChangeAspect="1"/>
          </p:cNvPicPr>
          <p:nvPr/>
        </p:nvPicPr>
        <p:blipFill>
          <a:blip r:embed="rId2"/>
          <a:stretch>
            <a:fillRect/>
          </a:stretch>
        </p:blipFill>
        <p:spPr>
          <a:xfrm>
            <a:off x="2971800" y="3429000"/>
            <a:ext cx="3200400" cy="3184397"/>
          </a:xfrm>
          <a:prstGeom prst="rect">
            <a:avLst/>
          </a:prstGeom>
        </p:spPr>
      </p:pic>
      <p:sp>
        <p:nvSpPr>
          <p:cNvPr id="5" name="TextBox 4">
            <a:extLst>
              <a:ext uri="{FF2B5EF4-FFF2-40B4-BE49-F238E27FC236}">
                <a16:creationId xmlns:a16="http://schemas.microsoft.com/office/drawing/2014/main" id="{15EC8FDD-6418-4A32-819C-B306A12B6FAE}"/>
              </a:ext>
            </a:extLst>
          </p:cNvPr>
          <p:cNvSpPr txBox="1"/>
          <p:nvPr/>
        </p:nvSpPr>
        <p:spPr>
          <a:xfrm>
            <a:off x="329296" y="6096000"/>
            <a:ext cx="2260904" cy="461665"/>
          </a:xfrm>
          <a:prstGeom prst="rect">
            <a:avLst/>
          </a:prstGeom>
          <a:noFill/>
        </p:spPr>
        <p:txBody>
          <a:bodyPr wrap="square" rtlCol="0">
            <a:spAutoFit/>
          </a:bodyPr>
          <a:lstStyle/>
          <a:p>
            <a:r>
              <a:rPr lang="en-US" sz="1200" dirty="0">
                <a:solidFill>
                  <a:srgbClr val="000000"/>
                </a:solidFill>
              </a:rPr>
              <a:t>Wu, Cieslik, Robinson et al,  </a:t>
            </a:r>
            <a:r>
              <a:rPr lang="en-US" sz="1200" i="1" dirty="0">
                <a:solidFill>
                  <a:srgbClr val="000000"/>
                </a:solidFill>
              </a:rPr>
              <a:t>Cell </a:t>
            </a:r>
            <a:r>
              <a:rPr lang="en-US" sz="1200" dirty="0">
                <a:solidFill>
                  <a:srgbClr val="000000"/>
                </a:solidFill>
              </a:rPr>
              <a:t>2018</a:t>
            </a:r>
          </a:p>
        </p:txBody>
      </p:sp>
    </p:spTree>
    <p:extLst>
      <p:ext uri="{BB962C8B-B14F-4D97-AF65-F5344CB8AC3E}">
        <p14:creationId xmlns:p14="http://schemas.microsoft.com/office/powerpoint/2010/main" val="3154904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4142"/>
            <a:ext cx="8229600" cy="1143000"/>
          </a:xfrm>
        </p:spPr>
        <p:txBody>
          <a:bodyPr>
            <a:normAutofit/>
          </a:bodyPr>
          <a:lstStyle/>
          <a:p>
            <a:r>
              <a:rPr lang="en-US" sz="3200" dirty="0"/>
              <a:t>Challenges</a:t>
            </a:r>
          </a:p>
        </p:txBody>
      </p:sp>
      <p:sp>
        <p:nvSpPr>
          <p:cNvPr id="5" name="Content Placeholder 4"/>
          <p:cNvSpPr>
            <a:spLocks noGrp="1"/>
          </p:cNvSpPr>
          <p:nvPr>
            <p:ph idx="1"/>
          </p:nvPr>
        </p:nvSpPr>
        <p:spPr>
          <a:xfrm>
            <a:off x="762000" y="860738"/>
            <a:ext cx="8229600" cy="1500982"/>
          </a:xfrm>
        </p:spPr>
        <p:txBody>
          <a:bodyPr>
            <a:normAutofit fontScale="92500" lnSpcReduction="20000"/>
          </a:bodyPr>
          <a:lstStyle/>
          <a:p>
            <a:r>
              <a:rPr lang="en-US" sz="1600" dirty="0"/>
              <a:t>Co-PI, Scott Tomlins recruited to industry (however we have maintained 5% effort at U-M)</a:t>
            </a:r>
          </a:p>
          <a:p>
            <a:r>
              <a:rPr lang="en-US" sz="1600" dirty="0"/>
              <a:t>Issues with Commercial Partner (</a:t>
            </a:r>
            <a:r>
              <a:rPr lang="en-US" sz="1600" dirty="0" err="1"/>
              <a:t>Hologic</a:t>
            </a:r>
            <a:r>
              <a:rPr lang="en-US" sz="1600" dirty="0"/>
              <a:t>/Gen-Probe) for urine PCA3 and T2-ERG assays</a:t>
            </a:r>
          </a:p>
          <a:p>
            <a:r>
              <a:rPr lang="en-US" sz="1600" dirty="0"/>
              <a:t>Requirement of post-DRE not ideal (need more sensitive assays)</a:t>
            </a:r>
          </a:p>
          <a:p>
            <a:r>
              <a:rPr lang="en-US" sz="1600" dirty="0"/>
              <a:t>Advent of prostate MRI</a:t>
            </a:r>
          </a:p>
          <a:p>
            <a:r>
              <a:rPr lang="en-US" sz="1600" dirty="0"/>
              <a:t>While early diagnosis is possibly with a urine test, developing a test that picks up aggressive prostate cancer is the key</a:t>
            </a:r>
          </a:p>
          <a:p>
            <a:endParaRPr lang="en-US" sz="1400" dirty="0"/>
          </a:p>
        </p:txBody>
      </p:sp>
      <p:sp>
        <p:nvSpPr>
          <p:cNvPr id="6" name="Title 1"/>
          <p:cNvSpPr txBox="1">
            <a:spLocks/>
          </p:cNvSpPr>
          <p:nvPr/>
        </p:nvSpPr>
        <p:spPr>
          <a:xfrm>
            <a:off x="381000" y="443420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Outlook/Future Plans</a:t>
            </a:r>
          </a:p>
        </p:txBody>
      </p:sp>
      <p:sp>
        <p:nvSpPr>
          <p:cNvPr id="7" name="Title 1"/>
          <p:cNvSpPr txBox="1">
            <a:spLocks/>
          </p:cNvSpPr>
          <p:nvPr/>
        </p:nvSpPr>
        <p:spPr>
          <a:xfrm>
            <a:off x="228600" y="247578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Patents, Licenses, and International Collaborations</a:t>
            </a:r>
          </a:p>
        </p:txBody>
      </p:sp>
      <p:sp>
        <p:nvSpPr>
          <p:cNvPr id="8" name="Content Placeholder 4"/>
          <p:cNvSpPr txBox="1">
            <a:spLocks/>
          </p:cNvSpPr>
          <p:nvPr/>
        </p:nvSpPr>
        <p:spPr>
          <a:xfrm>
            <a:off x="878305" y="3618780"/>
            <a:ext cx="8229600" cy="15009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t>Secured PCA3 license from </a:t>
            </a:r>
            <a:r>
              <a:rPr lang="en-US" sz="1400" dirty="0" err="1"/>
              <a:t>Hologic</a:t>
            </a:r>
            <a:r>
              <a:rPr lang="en-US" sz="1400" dirty="0"/>
              <a:t>; T2-ERG IP returned to U-M (considering new commercial partners)</a:t>
            </a:r>
          </a:p>
          <a:p>
            <a:r>
              <a:rPr lang="en-US" sz="1400" dirty="0" err="1"/>
              <a:t>MiPS</a:t>
            </a:r>
            <a:r>
              <a:rPr lang="en-US" sz="1400" dirty="0"/>
              <a:t> in the U-M  CLIA Pathology labs as offered as urine test</a:t>
            </a:r>
          </a:p>
          <a:p>
            <a:r>
              <a:rPr lang="en-US" sz="1400" dirty="0"/>
              <a:t>U-M has secured a supply contract from </a:t>
            </a:r>
            <a:r>
              <a:rPr lang="en-US" sz="1400" dirty="0" err="1"/>
              <a:t>Hologic</a:t>
            </a:r>
            <a:r>
              <a:rPr lang="en-US" sz="1400" dirty="0"/>
              <a:t> for T2-ERG urine assay reagents</a:t>
            </a:r>
          </a:p>
          <a:p>
            <a:r>
              <a:rPr lang="en-US" sz="1400" dirty="0"/>
              <a:t>International collaborations with institutions in China are under discussion</a:t>
            </a:r>
          </a:p>
        </p:txBody>
      </p:sp>
      <p:sp>
        <p:nvSpPr>
          <p:cNvPr id="9" name="Content Placeholder 4"/>
          <p:cNvSpPr txBox="1">
            <a:spLocks/>
          </p:cNvSpPr>
          <p:nvPr/>
        </p:nvSpPr>
        <p:spPr>
          <a:xfrm>
            <a:off x="906379" y="5357018"/>
            <a:ext cx="8229600" cy="15009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t>Establish </a:t>
            </a:r>
            <a:r>
              <a:rPr lang="en-US" sz="1400" dirty="0" err="1"/>
              <a:t>MiPS</a:t>
            </a:r>
            <a:r>
              <a:rPr lang="en-US" sz="1400" dirty="0"/>
              <a:t> NGS as the new urine </a:t>
            </a:r>
            <a:r>
              <a:rPr lang="en-US" sz="1400" dirty="0" err="1"/>
              <a:t>MiPS</a:t>
            </a:r>
            <a:r>
              <a:rPr lang="en-US" sz="1400" dirty="0"/>
              <a:t> test (will be used as part of EDRN CORE project)</a:t>
            </a:r>
          </a:p>
          <a:p>
            <a:r>
              <a:rPr lang="en-US" sz="1400" dirty="0"/>
              <a:t>Refine content of </a:t>
            </a:r>
            <a:r>
              <a:rPr lang="en-US" sz="1400" dirty="0" err="1"/>
              <a:t>MiPS</a:t>
            </a:r>
            <a:r>
              <a:rPr lang="en-US" sz="1400" dirty="0"/>
              <a:t> NGS</a:t>
            </a:r>
          </a:p>
          <a:p>
            <a:r>
              <a:rPr lang="en-US" sz="1400" dirty="0"/>
              <a:t>Carry out </a:t>
            </a:r>
            <a:r>
              <a:rPr lang="en-US" sz="1400" dirty="0" err="1"/>
              <a:t>MiPS</a:t>
            </a:r>
            <a:r>
              <a:rPr lang="en-US" sz="1400" dirty="0"/>
              <a:t>-NGS validation studies as part of the EDRN.</a:t>
            </a:r>
          </a:p>
          <a:p>
            <a:r>
              <a:rPr lang="en-US" sz="1400" dirty="0"/>
              <a:t>Identify a new commercial partner to develop and market </a:t>
            </a:r>
            <a:r>
              <a:rPr lang="en-US" sz="1400" dirty="0" err="1"/>
              <a:t>MiPS</a:t>
            </a:r>
            <a:r>
              <a:rPr lang="en-US" sz="1400" dirty="0"/>
              <a:t> and </a:t>
            </a:r>
            <a:r>
              <a:rPr lang="en-US" sz="1400" dirty="0" err="1"/>
              <a:t>MiPS</a:t>
            </a:r>
            <a:r>
              <a:rPr lang="en-US" sz="1400" dirty="0"/>
              <a:t>-NGS </a:t>
            </a:r>
          </a:p>
          <a:p>
            <a:pPr marL="0" indent="0">
              <a:buNone/>
            </a:pPr>
            <a:endParaRPr lang="en-US" sz="1400" dirty="0"/>
          </a:p>
        </p:txBody>
      </p:sp>
    </p:spTree>
    <p:extLst>
      <p:ext uri="{BB962C8B-B14F-4D97-AF65-F5344CB8AC3E}">
        <p14:creationId xmlns:p14="http://schemas.microsoft.com/office/powerpoint/2010/main" val="1972664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799DFE-D457-DB4B-88DC-38BF01A3D6A8}"/>
              </a:ext>
            </a:extLst>
          </p:cNvPr>
          <p:cNvSpPr txBox="1">
            <a:spLocks/>
          </p:cNvSpPr>
          <p:nvPr/>
        </p:nvSpPr>
        <p:spPr>
          <a:xfrm>
            <a:off x="0" y="863200"/>
            <a:ext cx="9144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latin typeface="Arial" panose="020B0604020202020204" pitchFamily="34" charset="0"/>
                <a:cs typeface="Arial" panose="020B0604020202020204" pitchFamily="34" charset="0"/>
              </a:rPr>
              <a:t>Overview of Generated Data</a:t>
            </a:r>
          </a:p>
        </p:txBody>
      </p:sp>
      <p:grpSp>
        <p:nvGrpSpPr>
          <p:cNvPr id="4" name="Group 3">
            <a:extLst>
              <a:ext uri="{FF2B5EF4-FFF2-40B4-BE49-F238E27FC236}">
                <a16:creationId xmlns:a16="http://schemas.microsoft.com/office/drawing/2014/main" id="{094BDC5F-5AEC-E946-AF14-827C00FE7260}"/>
              </a:ext>
            </a:extLst>
          </p:cNvPr>
          <p:cNvGrpSpPr/>
          <p:nvPr/>
        </p:nvGrpSpPr>
        <p:grpSpPr>
          <a:xfrm>
            <a:off x="423407" y="2829670"/>
            <a:ext cx="6407186" cy="702000"/>
            <a:chOff x="564543" y="2035533"/>
            <a:chExt cx="8542914" cy="936000"/>
          </a:xfrm>
        </p:grpSpPr>
        <p:sp>
          <p:nvSpPr>
            <p:cNvPr id="3" name="Rectangle 2">
              <a:extLst>
                <a:ext uri="{FF2B5EF4-FFF2-40B4-BE49-F238E27FC236}">
                  <a16:creationId xmlns:a16="http://schemas.microsoft.com/office/drawing/2014/main" id="{F8015D9D-5F34-554C-A87E-F6EC21AFEE12}"/>
                </a:ext>
              </a:extLst>
            </p:cNvPr>
            <p:cNvSpPr/>
            <p:nvPr/>
          </p:nvSpPr>
          <p:spPr>
            <a:xfrm>
              <a:off x="564543" y="2035533"/>
              <a:ext cx="2520000" cy="936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Post-DRE Urines</a:t>
              </a:r>
            </a:p>
          </p:txBody>
        </p:sp>
        <p:sp>
          <p:nvSpPr>
            <p:cNvPr id="6" name="Rectangle 5">
              <a:extLst>
                <a:ext uri="{FF2B5EF4-FFF2-40B4-BE49-F238E27FC236}">
                  <a16:creationId xmlns:a16="http://schemas.microsoft.com/office/drawing/2014/main" id="{83442C14-EF7F-C34B-846D-71B119F6B1CE}"/>
                </a:ext>
              </a:extLst>
            </p:cNvPr>
            <p:cNvSpPr/>
            <p:nvPr/>
          </p:nvSpPr>
          <p:spPr>
            <a:xfrm>
              <a:off x="3576000" y="2035533"/>
              <a:ext cx="2520000" cy="936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Direct-EPS</a:t>
              </a:r>
            </a:p>
          </p:txBody>
        </p:sp>
        <p:sp>
          <p:nvSpPr>
            <p:cNvPr id="7" name="Rectangle 6">
              <a:extLst>
                <a:ext uri="{FF2B5EF4-FFF2-40B4-BE49-F238E27FC236}">
                  <a16:creationId xmlns:a16="http://schemas.microsoft.com/office/drawing/2014/main" id="{74AB4BF0-73B0-8F45-8A36-2C57E509DC96}"/>
                </a:ext>
              </a:extLst>
            </p:cNvPr>
            <p:cNvSpPr/>
            <p:nvPr/>
          </p:nvSpPr>
          <p:spPr>
            <a:xfrm>
              <a:off x="6587457" y="2035533"/>
              <a:ext cx="2520000" cy="93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Frozen Tissues</a:t>
              </a:r>
            </a:p>
          </p:txBody>
        </p:sp>
      </p:grpSp>
      <p:grpSp>
        <p:nvGrpSpPr>
          <p:cNvPr id="5" name="Group 4">
            <a:extLst>
              <a:ext uri="{FF2B5EF4-FFF2-40B4-BE49-F238E27FC236}">
                <a16:creationId xmlns:a16="http://schemas.microsoft.com/office/drawing/2014/main" id="{76538758-80D6-E34C-BF9C-BF5E387BC454}"/>
              </a:ext>
            </a:extLst>
          </p:cNvPr>
          <p:cNvGrpSpPr/>
          <p:nvPr/>
        </p:nvGrpSpPr>
        <p:grpSpPr>
          <a:xfrm>
            <a:off x="423407" y="3612176"/>
            <a:ext cx="6407186" cy="648730"/>
            <a:chOff x="564543" y="3078874"/>
            <a:chExt cx="8542914" cy="864973"/>
          </a:xfrm>
        </p:grpSpPr>
        <p:sp>
          <p:nvSpPr>
            <p:cNvPr id="9" name="Line">
              <a:extLst>
                <a:ext uri="{FF2B5EF4-FFF2-40B4-BE49-F238E27FC236}">
                  <a16:creationId xmlns:a16="http://schemas.microsoft.com/office/drawing/2014/main" id="{C041FED5-03A5-254D-B119-D2CCFCF4AC32}"/>
                </a:ext>
              </a:extLst>
            </p:cNvPr>
            <p:cNvSpPr/>
            <p:nvPr/>
          </p:nvSpPr>
          <p:spPr>
            <a:xfrm>
              <a:off x="7837687" y="3078874"/>
              <a:ext cx="1" cy="323851"/>
            </a:xfrm>
            <a:prstGeom prst="line">
              <a:avLst/>
            </a:prstGeom>
            <a:noFill/>
            <a:ln w="76200" cap="flat">
              <a:solidFill>
                <a:srgbClr val="000000"/>
              </a:solidFill>
              <a:prstDash val="solid"/>
              <a:miter lim="400000"/>
              <a:tailEnd type="triangle" w="med" len="med"/>
            </a:ln>
            <a:effectLst/>
          </p:spPr>
          <p:txBody>
            <a:bodyPr wrap="square" lIns="19050" tIns="19050" rIns="19050" bIns="19050" numCol="1" anchor="ctr">
              <a:noAutofit/>
            </a:bodyPr>
            <a:lstStyle/>
            <a:p>
              <a:pPr>
                <a:defRPr sz="3200"/>
              </a:pPr>
              <a:endParaRPr sz="1200">
                <a:latin typeface="Arial" panose="020B0604020202020204" pitchFamily="34" charset="0"/>
                <a:cs typeface="Arial" panose="020B0604020202020204" pitchFamily="34" charset="0"/>
              </a:endParaRPr>
            </a:p>
          </p:txBody>
        </p:sp>
        <p:sp>
          <p:nvSpPr>
            <p:cNvPr id="10" name="Line">
              <a:extLst>
                <a:ext uri="{FF2B5EF4-FFF2-40B4-BE49-F238E27FC236}">
                  <a16:creationId xmlns:a16="http://schemas.microsoft.com/office/drawing/2014/main" id="{F9AC9D13-7383-414A-8473-B6C2BADC947B}"/>
                </a:ext>
              </a:extLst>
            </p:cNvPr>
            <p:cNvSpPr/>
            <p:nvPr/>
          </p:nvSpPr>
          <p:spPr>
            <a:xfrm>
              <a:off x="1824542" y="3078875"/>
              <a:ext cx="1" cy="323851"/>
            </a:xfrm>
            <a:prstGeom prst="line">
              <a:avLst/>
            </a:prstGeom>
            <a:noFill/>
            <a:ln w="76200" cap="flat">
              <a:solidFill>
                <a:srgbClr val="000000"/>
              </a:solidFill>
              <a:prstDash val="solid"/>
              <a:miter lim="400000"/>
              <a:tailEnd type="triangle" w="med" len="med"/>
            </a:ln>
            <a:effectLst/>
          </p:spPr>
          <p:txBody>
            <a:bodyPr wrap="square" lIns="19050" tIns="19050" rIns="19050" bIns="19050" numCol="1" anchor="ctr">
              <a:noAutofit/>
            </a:bodyPr>
            <a:lstStyle/>
            <a:p>
              <a:pPr>
                <a:defRPr sz="3200"/>
              </a:pPr>
              <a:endParaRPr sz="1200">
                <a:latin typeface="Arial" panose="020B0604020202020204" pitchFamily="34" charset="0"/>
                <a:cs typeface="Arial" panose="020B0604020202020204" pitchFamily="34" charset="0"/>
              </a:endParaRPr>
            </a:p>
          </p:txBody>
        </p:sp>
        <p:sp>
          <p:nvSpPr>
            <p:cNvPr id="11" name="Line">
              <a:extLst>
                <a:ext uri="{FF2B5EF4-FFF2-40B4-BE49-F238E27FC236}">
                  <a16:creationId xmlns:a16="http://schemas.microsoft.com/office/drawing/2014/main" id="{79655D18-3900-0440-BB0C-A3986056672A}"/>
                </a:ext>
              </a:extLst>
            </p:cNvPr>
            <p:cNvSpPr/>
            <p:nvPr/>
          </p:nvSpPr>
          <p:spPr>
            <a:xfrm>
              <a:off x="4835998" y="3078875"/>
              <a:ext cx="1" cy="323851"/>
            </a:xfrm>
            <a:prstGeom prst="line">
              <a:avLst/>
            </a:prstGeom>
            <a:noFill/>
            <a:ln w="76200" cap="flat">
              <a:solidFill>
                <a:srgbClr val="000000"/>
              </a:solidFill>
              <a:prstDash val="solid"/>
              <a:miter lim="400000"/>
              <a:tailEnd type="triangle" w="med" len="med"/>
            </a:ln>
            <a:effectLst/>
          </p:spPr>
          <p:txBody>
            <a:bodyPr wrap="square" lIns="19050" tIns="19050" rIns="19050" bIns="19050" numCol="1" anchor="ctr">
              <a:noAutofit/>
            </a:bodyPr>
            <a:lstStyle/>
            <a:p>
              <a:pPr>
                <a:defRPr sz="3200"/>
              </a:pPr>
              <a:endParaRPr sz="12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422C4D76-8B9B-7A47-9615-C7F65EF2F175}"/>
                </a:ext>
              </a:extLst>
            </p:cNvPr>
            <p:cNvSpPr/>
            <p:nvPr/>
          </p:nvSpPr>
          <p:spPr>
            <a:xfrm>
              <a:off x="564543" y="3510068"/>
              <a:ext cx="8542914" cy="43377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Method Optimization</a:t>
              </a:r>
            </a:p>
          </p:txBody>
        </p:sp>
      </p:grpSp>
      <p:sp>
        <p:nvSpPr>
          <p:cNvPr id="13" name="Rectangle 12">
            <a:extLst>
              <a:ext uri="{FF2B5EF4-FFF2-40B4-BE49-F238E27FC236}">
                <a16:creationId xmlns:a16="http://schemas.microsoft.com/office/drawing/2014/main" id="{58958DBD-8311-FC4C-BC3D-B8ADAF99D09C}"/>
              </a:ext>
            </a:extLst>
          </p:cNvPr>
          <p:cNvSpPr/>
          <p:nvPr/>
        </p:nvSpPr>
        <p:spPr>
          <a:xfrm>
            <a:off x="423408" y="4502140"/>
            <a:ext cx="4148593" cy="32533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MStern</a:t>
            </a:r>
            <a:r>
              <a:rPr lang="en-US" b="1" dirty="0">
                <a:solidFill>
                  <a:schemeClr val="tx1"/>
                </a:solidFill>
              </a:rPr>
              <a:t> &amp; EV isolation</a:t>
            </a:r>
          </a:p>
        </p:txBody>
      </p:sp>
      <p:grpSp>
        <p:nvGrpSpPr>
          <p:cNvPr id="29" name="Group 28">
            <a:extLst>
              <a:ext uri="{FF2B5EF4-FFF2-40B4-BE49-F238E27FC236}">
                <a16:creationId xmlns:a16="http://schemas.microsoft.com/office/drawing/2014/main" id="{C3A8FC97-82FA-A347-B94C-A91F1FDDF3C8}"/>
              </a:ext>
            </a:extLst>
          </p:cNvPr>
          <p:cNvGrpSpPr/>
          <p:nvPr/>
        </p:nvGrpSpPr>
        <p:grpSpPr>
          <a:xfrm>
            <a:off x="3382819" y="4921211"/>
            <a:ext cx="535724" cy="1110241"/>
            <a:chOff x="4510428" y="4824254"/>
            <a:chExt cx="714299" cy="1480320"/>
          </a:xfrm>
        </p:grpSpPr>
        <p:sp>
          <p:nvSpPr>
            <p:cNvPr id="18" name="Line">
              <a:extLst>
                <a:ext uri="{FF2B5EF4-FFF2-40B4-BE49-F238E27FC236}">
                  <a16:creationId xmlns:a16="http://schemas.microsoft.com/office/drawing/2014/main" id="{2C6D3E39-F376-5742-BB6D-A7887D9BD348}"/>
                </a:ext>
              </a:extLst>
            </p:cNvPr>
            <p:cNvSpPr/>
            <p:nvPr/>
          </p:nvSpPr>
          <p:spPr>
            <a:xfrm>
              <a:off x="4835998" y="4824254"/>
              <a:ext cx="0" cy="900000"/>
            </a:xfrm>
            <a:prstGeom prst="line">
              <a:avLst/>
            </a:prstGeom>
            <a:noFill/>
            <a:ln w="76200" cap="flat">
              <a:solidFill>
                <a:srgbClr val="FF0000"/>
              </a:solidFill>
              <a:prstDash val="solid"/>
              <a:miter lim="400000"/>
              <a:tailEnd type="triangle" w="med" len="med"/>
            </a:ln>
            <a:effectLst/>
          </p:spPr>
          <p:txBody>
            <a:bodyPr wrap="square" lIns="19050" tIns="19050" rIns="19050" bIns="19050" numCol="1" anchor="ctr">
              <a:noAutofit/>
            </a:bodyPr>
            <a:lstStyle/>
            <a:p>
              <a:pPr>
                <a:defRPr sz="3200"/>
              </a:pPr>
              <a:endParaRPr sz="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AC98E05-B02E-BE4C-AA72-3E59EE94A2CE}"/>
                </a:ext>
              </a:extLst>
            </p:cNvPr>
            <p:cNvSpPr txBox="1"/>
            <p:nvPr/>
          </p:nvSpPr>
          <p:spPr>
            <a:xfrm>
              <a:off x="4510428" y="5812132"/>
              <a:ext cx="714299" cy="492442"/>
            </a:xfrm>
            <a:prstGeom prst="rect">
              <a:avLst/>
            </a:prstGeom>
            <a:noFill/>
          </p:spPr>
          <p:txBody>
            <a:bodyPr wrap="none" rtlCol="0">
              <a:spAutoFit/>
            </a:bodyPr>
            <a:lstStyle/>
            <a:p>
              <a:r>
                <a:rPr lang="en-US" b="1" dirty="0">
                  <a:solidFill>
                    <a:srgbClr val="FF0000"/>
                  </a:solidFill>
                </a:rPr>
                <a:t>228</a:t>
              </a:r>
            </a:p>
          </p:txBody>
        </p:sp>
      </p:grpSp>
      <p:grpSp>
        <p:nvGrpSpPr>
          <p:cNvPr id="28" name="Group 27">
            <a:extLst>
              <a:ext uri="{FF2B5EF4-FFF2-40B4-BE49-F238E27FC236}">
                <a16:creationId xmlns:a16="http://schemas.microsoft.com/office/drawing/2014/main" id="{1EF90023-CFE1-644F-B20D-3F944AD375EF}"/>
              </a:ext>
            </a:extLst>
          </p:cNvPr>
          <p:cNvGrpSpPr/>
          <p:nvPr/>
        </p:nvGrpSpPr>
        <p:grpSpPr>
          <a:xfrm>
            <a:off x="718178" y="4921211"/>
            <a:ext cx="1379407" cy="1110241"/>
            <a:chOff x="957570" y="4824254"/>
            <a:chExt cx="1839210" cy="1480320"/>
          </a:xfrm>
        </p:grpSpPr>
        <p:sp>
          <p:nvSpPr>
            <p:cNvPr id="16" name="Line">
              <a:extLst>
                <a:ext uri="{FF2B5EF4-FFF2-40B4-BE49-F238E27FC236}">
                  <a16:creationId xmlns:a16="http://schemas.microsoft.com/office/drawing/2014/main" id="{AAB35B89-4402-2747-9864-FE559F584A8A}"/>
                </a:ext>
              </a:extLst>
            </p:cNvPr>
            <p:cNvSpPr/>
            <p:nvPr/>
          </p:nvSpPr>
          <p:spPr>
            <a:xfrm>
              <a:off x="1280103" y="4824254"/>
              <a:ext cx="0" cy="900000"/>
            </a:xfrm>
            <a:prstGeom prst="line">
              <a:avLst/>
            </a:prstGeom>
            <a:noFill/>
            <a:ln w="76200" cap="flat">
              <a:solidFill>
                <a:srgbClr val="00B050"/>
              </a:solidFill>
              <a:prstDash val="solid"/>
              <a:miter lim="400000"/>
              <a:tailEnd type="triangle" w="med" len="med"/>
            </a:ln>
            <a:effectLst/>
          </p:spPr>
          <p:txBody>
            <a:bodyPr wrap="square" lIns="19050" tIns="19050" rIns="19050" bIns="19050" numCol="1" anchor="ctr">
              <a:noAutofit/>
            </a:bodyPr>
            <a:lstStyle/>
            <a:p>
              <a:pPr>
                <a:defRPr sz="3200"/>
              </a:pPr>
              <a:endParaRPr sz="1200" dirty="0">
                <a:latin typeface="Arial" panose="020B0604020202020204" pitchFamily="34" charset="0"/>
                <a:cs typeface="Arial" panose="020B0604020202020204" pitchFamily="34" charset="0"/>
              </a:endParaRPr>
            </a:p>
          </p:txBody>
        </p:sp>
        <p:sp>
          <p:nvSpPr>
            <p:cNvPr id="17" name="Line">
              <a:extLst>
                <a:ext uri="{FF2B5EF4-FFF2-40B4-BE49-F238E27FC236}">
                  <a16:creationId xmlns:a16="http://schemas.microsoft.com/office/drawing/2014/main" id="{CFFD74FF-5A16-6A47-BB0B-8104E3FDE3F6}"/>
                </a:ext>
              </a:extLst>
            </p:cNvPr>
            <p:cNvSpPr/>
            <p:nvPr/>
          </p:nvSpPr>
          <p:spPr>
            <a:xfrm>
              <a:off x="2402108" y="4824254"/>
              <a:ext cx="0" cy="900000"/>
            </a:xfrm>
            <a:prstGeom prst="line">
              <a:avLst/>
            </a:prstGeom>
            <a:noFill/>
            <a:ln w="76200" cap="flat">
              <a:solidFill>
                <a:srgbClr val="00B050"/>
              </a:solidFill>
              <a:prstDash val="solid"/>
              <a:miter lim="400000"/>
              <a:tailEnd type="triangle" w="med" len="med"/>
            </a:ln>
            <a:effectLst/>
          </p:spPr>
          <p:txBody>
            <a:bodyPr wrap="square" lIns="19050" tIns="19050" rIns="19050" bIns="19050" numCol="1" anchor="ctr">
              <a:noAutofit/>
            </a:bodyPr>
            <a:lstStyle/>
            <a:p>
              <a:pPr>
                <a:defRPr sz="3200"/>
              </a:pPr>
              <a:endParaRPr sz="1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2A7858C0-6105-3E4F-B4DF-0E51EE3B5AE5}"/>
                </a:ext>
              </a:extLst>
            </p:cNvPr>
            <p:cNvSpPr txBox="1"/>
            <p:nvPr/>
          </p:nvSpPr>
          <p:spPr>
            <a:xfrm>
              <a:off x="2082481" y="5812132"/>
              <a:ext cx="714299" cy="492442"/>
            </a:xfrm>
            <a:prstGeom prst="rect">
              <a:avLst/>
            </a:prstGeom>
            <a:noFill/>
          </p:spPr>
          <p:txBody>
            <a:bodyPr wrap="none" rtlCol="0">
              <a:spAutoFit/>
            </a:bodyPr>
            <a:lstStyle/>
            <a:p>
              <a:r>
                <a:rPr lang="en-US" b="1" dirty="0">
                  <a:solidFill>
                    <a:srgbClr val="00B050"/>
                  </a:solidFill>
                </a:rPr>
                <a:t>101</a:t>
              </a:r>
            </a:p>
          </p:txBody>
        </p:sp>
        <p:sp>
          <p:nvSpPr>
            <p:cNvPr id="22" name="TextBox 21">
              <a:extLst>
                <a:ext uri="{FF2B5EF4-FFF2-40B4-BE49-F238E27FC236}">
                  <a16:creationId xmlns:a16="http://schemas.microsoft.com/office/drawing/2014/main" id="{ED4EBD27-A795-1B4C-A4F9-1A6544CB8BC9}"/>
                </a:ext>
              </a:extLst>
            </p:cNvPr>
            <p:cNvSpPr txBox="1"/>
            <p:nvPr/>
          </p:nvSpPr>
          <p:spPr>
            <a:xfrm>
              <a:off x="957570" y="5812132"/>
              <a:ext cx="714299" cy="492442"/>
            </a:xfrm>
            <a:prstGeom prst="rect">
              <a:avLst/>
            </a:prstGeom>
            <a:noFill/>
          </p:spPr>
          <p:txBody>
            <a:bodyPr wrap="none" rtlCol="0">
              <a:spAutoFit/>
            </a:bodyPr>
            <a:lstStyle/>
            <a:p>
              <a:r>
                <a:rPr lang="en-US" b="1" dirty="0">
                  <a:solidFill>
                    <a:srgbClr val="00B050"/>
                  </a:solidFill>
                </a:rPr>
                <a:t>185</a:t>
              </a:r>
            </a:p>
          </p:txBody>
        </p:sp>
      </p:grpSp>
      <p:grpSp>
        <p:nvGrpSpPr>
          <p:cNvPr id="32" name="Group 31">
            <a:extLst>
              <a:ext uri="{FF2B5EF4-FFF2-40B4-BE49-F238E27FC236}">
                <a16:creationId xmlns:a16="http://schemas.microsoft.com/office/drawing/2014/main" id="{B13A3FEC-0B77-0247-9DEF-793CC02DE3AB}"/>
              </a:ext>
            </a:extLst>
          </p:cNvPr>
          <p:cNvGrpSpPr/>
          <p:nvPr/>
        </p:nvGrpSpPr>
        <p:grpSpPr>
          <a:xfrm>
            <a:off x="4940594" y="4502139"/>
            <a:ext cx="1890000" cy="1529312"/>
            <a:chOff x="6587458" y="4265491"/>
            <a:chExt cx="2520000" cy="2039082"/>
          </a:xfrm>
        </p:grpSpPr>
        <p:sp>
          <p:nvSpPr>
            <p:cNvPr id="14" name="Rectangle 13">
              <a:extLst>
                <a:ext uri="{FF2B5EF4-FFF2-40B4-BE49-F238E27FC236}">
                  <a16:creationId xmlns:a16="http://schemas.microsoft.com/office/drawing/2014/main" id="{A319EC00-FCB2-C54B-B86A-E4692FD833F1}"/>
                </a:ext>
              </a:extLst>
            </p:cNvPr>
            <p:cNvSpPr/>
            <p:nvPr/>
          </p:nvSpPr>
          <p:spPr>
            <a:xfrm>
              <a:off x="6587458" y="4265491"/>
              <a:ext cx="2520000" cy="4337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Proteogenomics</a:t>
              </a:r>
            </a:p>
          </p:txBody>
        </p:sp>
        <p:grpSp>
          <p:nvGrpSpPr>
            <p:cNvPr id="30" name="Group 29">
              <a:extLst>
                <a:ext uri="{FF2B5EF4-FFF2-40B4-BE49-F238E27FC236}">
                  <a16:creationId xmlns:a16="http://schemas.microsoft.com/office/drawing/2014/main" id="{AE987086-687F-8D4E-8564-4CEE9063ECFC}"/>
                </a:ext>
              </a:extLst>
            </p:cNvPr>
            <p:cNvGrpSpPr/>
            <p:nvPr/>
          </p:nvGrpSpPr>
          <p:grpSpPr>
            <a:xfrm>
              <a:off x="7536905" y="4824253"/>
              <a:ext cx="714299" cy="1480320"/>
              <a:chOff x="7536905" y="4824253"/>
              <a:chExt cx="714299" cy="1480320"/>
            </a:xfrm>
          </p:grpSpPr>
          <p:sp>
            <p:nvSpPr>
              <p:cNvPr id="23" name="Line">
                <a:extLst>
                  <a:ext uri="{FF2B5EF4-FFF2-40B4-BE49-F238E27FC236}">
                    <a16:creationId xmlns:a16="http://schemas.microsoft.com/office/drawing/2014/main" id="{37F35043-EAC6-AD4B-8FD2-34D46A9A3BE0}"/>
                  </a:ext>
                </a:extLst>
              </p:cNvPr>
              <p:cNvSpPr/>
              <p:nvPr/>
            </p:nvSpPr>
            <p:spPr>
              <a:xfrm>
                <a:off x="7847455" y="4824253"/>
                <a:ext cx="0" cy="900000"/>
              </a:xfrm>
              <a:prstGeom prst="line">
                <a:avLst/>
              </a:prstGeom>
              <a:noFill/>
              <a:ln w="76200" cap="flat">
                <a:solidFill>
                  <a:schemeClr val="accent1">
                    <a:lumMod val="75000"/>
                  </a:schemeClr>
                </a:solidFill>
                <a:prstDash val="solid"/>
                <a:miter lim="400000"/>
                <a:tailEnd type="triangle" w="med" len="med"/>
              </a:ln>
              <a:effectLst/>
            </p:spPr>
            <p:txBody>
              <a:bodyPr wrap="square" lIns="19050" tIns="19050" rIns="19050" bIns="19050" numCol="1" anchor="ctr">
                <a:noAutofit/>
              </a:bodyPr>
              <a:lstStyle/>
              <a:p>
                <a:pPr>
                  <a:defRPr sz="3200"/>
                </a:pPr>
                <a:endParaRPr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749BA90-B046-0C43-AC9C-8F1F7EA4F612}"/>
                  </a:ext>
                </a:extLst>
              </p:cNvPr>
              <p:cNvSpPr txBox="1"/>
              <p:nvPr/>
            </p:nvSpPr>
            <p:spPr>
              <a:xfrm>
                <a:off x="7536905" y="5812131"/>
                <a:ext cx="714299" cy="492442"/>
              </a:xfrm>
              <a:prstGeom prst="rect">
                <a:avLst/>
              </a:prstGeom>
              <a:noFill/>
            </p:spPr>
            <p:txBody>
              <a:bodyPr wrap="none" rtlCol="0">
                <a:spAutoFit/>
              </a:bodyPr>
              <a:lstStyle/>
              <a:p>
                <a:r>
                  <a:rPr lang="en-US" b="1" dirty="0">
                    <a:solidFill>
                      <a:schemeClr val="accent1">
                        <a:lumMod val="75000"/>
                      </a:schemeClr>
                    </a:solidFill>
                  </a:rPr>
                  <a:t>100</a:t>
                </a:r>
              </a:p>
            </p:txBody>
          </p:sp>
        </p:grpSp>
      </p:grpSp>
      <p:grpSp>
        <p:nvGrpSpPr>
          <p:cNvPr id="31" name="Group 30">
            <a:extLst>
              <a:ext uri="{FF2B5EF4-FFF2-40B4-BE49-F238E27FC236}">
                <a16:creationId xmlns:a16="http://schemas.microsoft.com/office/drawing/2014/main" id="{7759CBAA-360D-B648-A7D5-DA5E818C7E75}"/>
              </a:ext>
            </a:extLst>
          </p:cNvPr>
          <p:cNvGrpSpPr/>
          <p:nvPr/>
        </p:nvGrpSpPr>
        <p:grpSpPr>
          <a:xfrm>
            <a:off x="7030970" y="2552019"/>
            <a:ext cx="1761769" cy="1883689"/>
            <a:chOff x="9374628" y="1665332"/>
            <a:chExt cx="2349025" cy="2511585"/>
          </a:xfrm>
        </p:grpSpPr>
        <p:pic>
          <p:nvPicPr>
            <p:cNvPr id="8" name="download.jpeg" descr="download.jpeg">
              <a:extLst>
                <a:ext uri="{FF2B5EF4-FFF2-40B4-BE49-F238E27FC236}">
                  <a16:creationId xmlns:a16="http://schemas.microsoft.com/office/drawing/2014/main" id="{91CAD754-7A94-0047-AEA4-67888CCBB84F}"/>
                </a:ext>
              </a:extLst>
            </p:cNvPr>
            <p:cNvPicPr>
              <a:picLocks noChangeAspect="1"/>
            </p:cNvPicPr>
            <p:nvPr/>
          </p:nvPicPr>
          <p:blipFill>
            <a:blip r:embed="rId2">
              <a:extLst/>
            </a:blip>
            <a:stretch>
              <a:fillRect/>
            </a:stretch>
          </p:blipFill>
          <p:spPr>
            <a:xfrm>
              <a:off x="10325611" y="1665332"/>
              <a:ext cx="1212851" cy="1676401"/>
            </a:xfrm>
            <a:prstGeom prst="rect">
              <a:avLst/>
            </a:prstGeom>
            <a:ln w="12700" cap="flat">
              <a:noFill/>
              <a:miter lim="400000"/>
            </a:ln>
            <a:effectLst/>
          </p:spPr>
        </p:pic>
        <p:sp>
          <p:nvSpPr>
            <p:cNvPr id="25" name="340 patients…">
              <a:extLst>
                <a:ext uri="{FF2B5EF4-FFF2-40B4-BE49-F238E27FC236}">
                  <a16:creationId xmlns:a16="http://schemas.microsoft.com/office/drawing/2014/main" id="{E1B5D18B-318B-9048-A718-7E08339A582E}"/>
                </a:ext>
              </a:extLst>
            </p:cNvPr>
            <p:cNvSpPr txBox="1"/>
            <p:nvPr/>
          </p:nvSpPr>
          <p:spPr>
            <a:xfrm>
              <a:off x="10144160" y="3510068"/>
              <a:ext cx="1579493" cy="6668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19050" tIns="19050" rIns="19050" bIns="19050" numCol="1" anchor="ctr">
              <a:spAutoFit/>
            </a:bodyPr>
            <a:lstStyle/>
            <a:p>
              <a:pPr>
                <a:defRPr sz="4000" b="1">
                  <a:latin typeface="Helvetica"/>
                  <a:ea typeface="Helvetica"/>
                  <a:cs typeface="Helvetica"/>
                  <a:sym typeface="Helvetica"/>
                </a:defRPr>
              </a:pPr>
              <a:r>
                <a:rPr lang="en-US" sz="1500" dirty="0"/>
                <a:t>524</a:t>
              </a:r>
              <a:r>
                <a:rPr sz="1500" dirty="0"/>
                <a:t> patients</a:t>
              </a:r>
            </a:p>
            <a:p>
              <a:pPr>
                <a:defRPr sz="4000" b="1">
                  <a:latin typeface="Helvetica"/>
                  <a:ea typeface="Helvetica"/>
                  <a:cs typeface="Helvetica"/>
                  <a:sym typeface="Helvetica"/>
                </a:defRPr>
              </a:pPr>
              <a:r>
                <a:rPr lang="en-US" sz="1500" dirty="0"/>
                <a:t>720</a:t>
              </a:r>
              <a:r>
                <a:rPr sz="1500" dirty="0"/>
                <a:t> samples</a:t>
              </a:r>
            </a:p>
          </p:txBody>
        </p:sp>
        <p:sp>
          <p:nvSpPr>
            <p:cNvPr id="26" name="Right Arrow 25">
              <a:extLst>
                <a:ext uri="{FF2B5EF4-FFF2-40B4-BE49-F238E27FC236}">
                  <a16:creationId xmlns:a16="http://schemas.microsoft.com/office/drawing/2014/main" id="{75DCBA9A-22CD-FF40-8DFE-073AE925CF6E}"/>
                </a:ext>
              </a:extLst>
            </p:cNvPr>
            <p:cNvSpPr/>
            <p:nvPr/>
          </p:nvSpPr>
          <p:spPr>
            <a:xfrm>
              <a:off x="9374628" y="2328603"/>
              <a:ext cx="683812" cy="34985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5" name="Group 34">
            <a:extLst>
              <a:ext uri="{FF2B5EF4-FFF2-40B4-BE49-F238E27FC236}">
                <a16:creationId xmlns:a16="http://schemas.microsoft.com/office/drawing/2014/main" id="{F662B1AF-85FD-2145-9C97-51463AF40112}"/>
              </a:ext>
            </a:extLst>
          </p:cNvPr>
          <p:cNvGrpSpPr/>
          <p:nvPr/>
        </p:nvGrpSpPr>
        <p:grpSpPr>
          <a:xfrm>
            <a:off x="476250" y="2312663"/>
            <a:ext cx="4095750" cy="369332"/>
            <a:chOff x="635000" y="1346192"/>
            <a:chExt cx="5461000" cy="492443"/>
          </a:xfrm>
        </p:grpSpPr>
        <p:cxnSp>
          <p:nvCxnSpPr>
            <p:cNvPr id="20" name="Straight Connector 19">
              <a:extLst>
                <a:ext uri="{FF2B5EF4-FFF2-40B4-BE49-F238E27FC236}">
                  <a16:creationId xmlns:a16="http://schemas.microsoft.com/office/drawing/2014/main" id="{68BE5AE6-EA34-EB49-AFC4-48B8077DB274}"/>
                </a:ext>
              </a:extLst>
            </p:cNvPr>
            <p:cNvCxnSpPr>
              <a:cxnSpLocks/>
            </p:cNvCxnSpPr>
            <p:nvPr/>
          </p:nvCxnSpPr>
          <p:spPr>
            <a:xfrm>
              <a:off x="635000" y="1805032"/>
              <a:ext cx="5461000" cy="0"/>
            </a:xfrm>
            <a:prstGeom prst="line">
              <a:avLst/>
            </a:prstGeom>
            <a:ln w="28575">
              <a:solidFill>
                <a:schemeClr val="tx1"/>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53B4995-854E-5848-BE41-0C68F63AEC44}"/>
                </a:ext>
              </a:extLst>
            </p:cNvPr>
            <p:cNvSpPr txBox="1"/>
            <p:nvPr/>
          </p:nvSpPr>
          <p:spPr>
            <a:xfrm>
              <a:off x="2836349" y="1346192"/>
              <a:ext cx="1118255" cy="492443"/>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EDRN</a:t>
              </a:r>
            </a:p>
          </p:txBody>
        </p:sp>
      </p:grpSp>
      <p:sp>
        <p:nvSpPr>
          <p:cNvPr id="15" name="Rectangle 14">
            <a:extLst>
              <a:ext uri="{FF2B5EF4-FFF2-40B4-BE49-F238E27FC236}">
                <a16:creationId xmlns:a16="http://schemas.microsoft.com/office/drawing/2014/main" id="{0E762D82-8630-4844-9DC8-EFCB4AA7CADD}"/>
              </a:ext>
            </a:extLst>
          </p:cNvPr>
          <p:cNvSpPr/>
          <p:nvPr/>
        </p:nvSpPr>
        <p:spPr>
          <a:xfrm>
            <a:off x="476250" y="1715658"/>
            <a:ext cx="6354343" cy="57789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Biofluid &amp; Tissue Resources – EVMS, PMCC &amp; SHSC</a:t>
            </a:r>
          </a:p>
        </p:txBody>
      </p:sp>
    </p:spTree>
    <p:extLst>
      <p:ext uri="{BB962C8B-B14F-4D97-AF65-F5344CB8AC3E}">
        <p14:creationId xmlns:p14="http://schemas.microsoft.com/office/powerpoint/2010/main" val="363771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1121" y="1752041"/>
            <a:ext cx="5472845" cy="369332"/>
          </a:xfrm>
          <a:prstGeom prst="rect">
            <a:avLst/>
          </a:prstGeom>
          <a:noFill/>
        </p:spPr>
        <p:txBody>
          <a:bodyPr wrap="none" rtlCol="0">
            <a:spAutoFit/>
          </a:bodyPr>
          <a:lstStyle/>
          <a:p>
            <a:pPr algn="ctr"/>
            <a:r>
              <a:rPr lang="en-US" dirty="0"/>
              <a:t>Targeted PRM Identification of Multiple CDCP1 Peptides </a:t>
            </a:r>
          </a:p>
        </p:txBody>
      </p:sp>
      <p:sp>
        <p:nvSpPr>
          <p:cNvPr id="10" name="TextBox 9">
            <a:extLst>
              <a:ext uri="{FF2B5EF4-FFF2-40B4-BE49-F238E27FC236}">
                <a16:creationId xmlns:a16="http://schemas.microsoft.com/office/drawing/2014/main" id="{7B6E168C-21C5-5945-9636-5F1D29F117E7}"/>
              </a:ext>
            </a:extLst>
          </p:cNvPr>
          <p:cNvSpPr txBox="1"/>
          <p:nvPr/>
        </p:nvSpPr>
        <p:spPr>
          <a:xfrm>
            <a:off x="57484" y="2416035"/>
            <a:ext cx="3228713" cy="507831"/>
          </a:xfrm>
          <a:prstGeom prst="rect">
            <a:avLst/>
          </a:prstGeom>
          <a:noFill/>
        </p:spPr>
        <p:txBody>
          <a:bodyPr wrap="square" rtlCol="0">
            <a:spAutoFit/>
          </a:bodyPr>
          <a:lstStyle/>
          <a:p>
            <a:pPr algn="ctr"/>
            <a:r>
              <a:rPr lang="en-US" sz="1350" dirty="0"/>
              <a:t>Panel of Biomarker Candidates and  Exosome Marker Proteins </a:t>
            </a:r>
          </a:p>
        </p:txBody>
      </p:sp>
      <p:pic>
        <p:nvPicPr>
          <p:cNvPr id="3" name="Picture 2"/>
          <p:cNvPicPr>
            <a:picLocks noChangeAspect="1"/>
          </p:cNvPicPr>
          <p:nvPr/>
        </p:nvPicPr>
        <p:blipFill>
          <a:blip r:embed="rId2"/>
          <a:stretch>
            <a:fillRect/>
          </a:stretch>
        </p:blipFill>
        <p:spPr>
          <a:xfrm>
            <a:off x="499820" y="2992227"/>
            <a:ext cx="2678612" cy="2267221"/>
          </a:xfrm>
          <a:prstGeom prst="rect">
            <a:avLst/>
          </a:prstGeom>
        </p:spPr>
      </p:pic>
      <p:sp>
        <p:nvSpPr>
          <p:cNvPr id="12" name="TextBox 11"/>
          <p:cNvSpPr txBox="1"/>
          <p:nvPr/>
        </p:nvSpPr>
        <p:spPr>
          <a:xfrm>
            <a:off x="5793382" y="2052501"/>
            <a:ext cx="1489510" cy="230832"/>
          </a:xfrm>
          <a:prstGeom prst="rect">
            <a:avLst/>
          </a:prstGeom>
          <a:noFill/>
        </p:spPr>
        <p:txBody>
          <a:bodyPr wrap="none" rtlCol="0">
            <a:spAutoFit/>
          </a:bodyPr>
          <a:lstStyle/>
          <a:p>
            <a:r>
              <a:rPr lang="en-US" sz="900" dirty="0"/>
              <a:t>Synthesized AQUA peptides</a:t>
            </a:r>
          </a:p>
        </p:txBody>
      </p:sp>
      <p:grpSp>
        <p:nvGrpSpPr>
          <p:cNvPr id="14" name="Group 13"/>
          <p:cNvGrpSpPr/>
          <p:nvPr/>
        </p:nvGrpSpPr>
        <p:grpSpPr>
          <a:xfrm>
            <a:off x="3358045" y="2294526"/>
            <a:ext cx="5597306" cy="3712658"/>
            <a:chOff x="4477393" y="1916367"/>
            <a:chExt cx="7463074" cy="4950211"/>
          </a:xfrm>
        </p:grpSpPr>
        <p:grpSp>
          <p:nvGrpSpPr>
            <p:cNvPr id="6" name="Group 5"/>
            <p:cNvGrpSpPr/>
            <p:nvPr/>
          </p:nvGrpSpPr>
          <p:grpSpPr>
            <a:xfrm>
              <a:off x="4507879" y="1925076"/>
              <a:ext cx="7432588" cy="4941502"/>
              <a:chOff x="4507879" y="1881531"/>
              <a:chExt cx="7432588" cy="4941502"/>
            </a:xfrm>
          </p:grpSpPr>
          <p:pic>
            <p:nvPicPr>
              <p:cNvPr id="7" name="Picture 6">
                <a:extLst>
                  <a:ext uri="{FF2B5EF4-FFF2-40B4-BE49-F238E27FC236}">
                    <a16:creationId xmlns:a16="http://schemas.microsoft.com/office/drawing/2014/main" id="{49B613CF-8C02-004E-8C60-4501EB867BAA}"/>
                  </a:ext>
                </a:extLst>
              </p:cNvPr>
              <p:cNvPicPr>
                <a:picLocks noChangeAspect="1"/>
              </p:cNvPicPr>
              <p:nvPr/>
            </p:nvPicPr>
            <p:blipFill>
              <a:blip r:embed="rId3"/>
              <a:stretch>
                <a:fillRect/>
              </a:stretch>
            </p:blipFill>
            <p:spPr>
              <a:xfrm>
                <a:off x="4507879" y="1881531"/>
                <a:ext cx="7432588" cy="4941502"/>
              </a:xfrm>
              <a:prstGeom prst="rect">
                <a:avLst/>
              </a:prstGeom>
            </p:spPr>
          </p:pic>
          <p:sp>
            <p:nvSpPr>
              <p:cNvPr id="5" name="Rectangle 4"/>
              <p:cNvSpPr/>
              <p:nvPr/>
            </p:nvSpPr>
            <p:spPr>
              <a:xfrm>
                <a:off x="9056914" y="3692435"/>
                <a:ext cx="174172" cy="200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 name="Rectangle 12"/>
            <p:cNvSpPr/>
            <p:nvPr/>
          </p:nvSpPr>
          <p:spPr>
            <a:xfrm>
              <a:off x="4477393" y="1916367"/>
              <a:ext cx="2332709" cy="200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5" name="Title 2">
            <a:extLst>
              <a:ext uri="{FF2B5EF4-FFF2-40B4-BE49-F238E27FC236}">
                <a16:creationId xmlns:a16="http://schemas.microsoft.com/office/drawing/2014/main" id="{902E41F7-6424-5140-BC16-8FAE8F8504BD}"/>
              </a:ext>
            </a:extLst>
          </p:cNvPr>
          <p:cNvSpPr txBox="1">
            <a:spLocks/>
          </p:cNvSpPr>
          <p:nvPr/>
        </p:nvSpPr>
        <p:spPr>
          <a:xfrm>
            <a:off x="0" y="863200"/>
            <a:ext cx="9144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latin typeface="Arial" panose="020B0604020202020204" pitchFamily="34" charset="0"/>
                <a:cs typeface="Arial" panose="020B0604020202020204" pitchFamily="34" charset="0"/>
              </a:rPr>
              <a:t>Targeted Proteomics for Exosomal Biomarkers</a:t>
            </a:r>
          </a:p>
        </p:txBody>
      </p:sp>
    </p:spTree>
    <p:extLst>
      <p:ext uri="{BB962C8B-B14F-4D97-AF65-F5344CB8AC3E}">
        <p14:creationId xmlns:p14="http://schemas.microsoft.com/office/powerpoint/2010/main" val="1071275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E4618-CB62-DE48-ACFC-DCE7CCF92B53}"/>
              </a:ext>
            </a:extLst>
          </p:cNvPr>
          <p:cNvSpPr txBox="1">
            <a:spLocks/>
          </p:cNvSpPr>
          <p:nvPr/>
        </p:nvSpPr>
        <p:spPr>
          <a:xfrm>
            <a:off x="0" y="863200"/>
            <a:ext cx="9144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latin typeface="Arial" panose="020B0604020202020204" pitchFamily="34" charset="0"/>
                <a:cs typeface="Arial" panose="020B0604020202020204" pitchFamily="34" charset="0"/>
              </a:rPr>
              <a:t>Overview of Program Progress</a:t>
            </a:r>
          </a:p>
        </p:txBody>
      </p:sp>
      <p:cxnSp>
        <p:nvCxnSpPr>
          <p:cNvPr id="5" name="Straight Connector 4">
            <a:extLst>
              <a:ext uri="{FF2B5EF4-FFF2-40B4-BE49-F238E27FC236}">
                <a16:creationId xmlns:a16="http://schemas.microsoft.com/office/drawing/2014/main" id="{E2CB19FE-DAC2-9841-B28C-02A641478352}"/>
              </a:ext>
            </a:extLst>
          </p:cNvPr>
          <p:cNvCxnSpPr/>
          <p:nvPr/>
        </p:nvCxnSpPr>
        <p:spPr>
          <a:xfrm>
            <a:off x="5639568" y="2086442"/>
            <a:ext cx="0" cy="37800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AA6A685-916A-F241-B0A1-8D90888F622A}"/>
              </a:ext>
            </a:extLst>
          </p:cNvPr>
          <p:cNvCxnSpPr/>
          <p:nvPr/>
        </p:nvCxnSpPr>
        <p:spPr>
          <a:xfrm>
            <a:off x="2264568" y="2084365"/>
            <a:ext cx="675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7531D21-7A1B-DB4E-B54B-E755AB0BC4A7}"/>
              </a:ext>
            </a:extLst>
          </p:cNvPr>
          <p:cNvCxnSpPr/>
          <p:nvPr/>
        </p:nvCxnSpPr>
        <p:spPr>
          <a:xfrm>
            <a:off x="3614568" y="1949365"/>
            <a:ext cx="0" cy="13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47A0FCF-5DF8-0F4D-97BC-29B66FBAE25F}"/>
              </a:ext>
            </a:extLst>
          </p:cNvPr>
          <p:cNvCxnSpPr>
            <a:cxnSpLocks/>
          </p:cNvCxnSpPr>
          <p:nvPr/>
        </p:nvCxnSpPr>
        <p:spPr>
          <a:xfrm>
            <a:off x="4964568" y="1949365"/>
            <a:ext cx="0" cy="13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F41741-35C0-BA43-B95A-8D1B6D1BD1FE}"/>
              </a:ext>
            </a:extLst>
          </p:cNvPr>
          <p:cNvCxnSpPr>
            <a:cxnSpLocks/>
          </p:cNvCxnSpPr>
          <p:nvPr/>
        </p:nvCxnSpPr>
        <p:spPr>
          <a:xfrm>
            <a:off x="6314568" y="1949365"/>
            <a:ext cx="0" cy="13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DD9A81-4994-B142-AE36-8AC01C545834}"/>
              </a:ext>
            </a:extLst>
          </p:cNvPr>
          <p:cNvCxnSpPr>
            <a:cxnSpLocks/>
          </p:cNvCxnSpPr>
          <p:nvPr/>
        </p:nvCxnSpPr>
        <p:spPr>
          <a:xfrm>
            <a:off x="7664568" y="1949365"/>
            <a:ext cx="0" cy="13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0C85CD-82E2-CD4D-A63E-2FA55687EBD5}"/>
              </a:ext>
            </a:extLst>
          </p:cNvPr>
          <p:cNvCxnSpPr>
            <a:cxnSpLocks/>
          </p:cNvCxnSpPr>
          <p:nvPr/>
        </p:nvCxnSpPr>
        <p:spPr>
          <a:xfrm>
            <a:off x="9014568" y="1949365"/>
            <a:ext cx="0" cy="135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BAE33AA-536B-5647-930B-0009A5983F6A}"/>
              </a:ext>
            </a:extLst>
          </p:cNvPr>
          <p:cNvSpPr txBox="1"/>
          <p:nvPr/>
        </p:nvSpPr>
        <p:spPr>
          <a:xfrm>
            <a:off x="2598759" y="1785935"/>
            <a:ext cx="752707"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Year 1</a:t>
            </a:r>
          </a:p>
        </p:txBody>
      </p:sp>
      <p:sp>
        <p:nvSpPr>
          <p:cNvPr id="19" name="TextBox 18">
            <a:extLst>
              <a:ext uri="{FF2B5EF4-FFF2-40B4-BE49-F238E27FC236}">
                <a16:creationId xmlns:a16="http://schemas.microsoft.com/office/drawing/2014/main" id="{CDF989AD-17C8-A142-B261-AB76FFC6CC72}"/>
              </a:ext>
            </a:extLst>
          </p:cNvPr>
          <p:cNvSpPr txBox="1"/>
          <p:nvPr/>
        </p:nvSpPr>
        <p:spPr>
          <a:xfrm>
            <a:off x="3948758" y="1785935"/>
            <a:ext cx="752707"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Year 2</a:t>
            </a:r>
          </a:p>
        </p:txBody>
      </p:sp>
      <p:sp>
        <p:nvSpPr>
          <p:cNvPr id="20" name="TextBox 19">
            <a:extLst>
              <a:ext uri="{FF2B5EF4-FFF2-40B4-BE49-F238E27FC236}">
                <a16:creationId xmlns:a16="http://schemas.microsoft.com/office/drawing/2014/main" id="{AA22897C-B31D-EB40-8D91-D184F4BA05D8}"/>
              </a:ext>
            </a:extLst>
          </p:cNvPr>
          <p:cNvSpPr txBox="1"/>
          <p:nvPr/>
        </p:nvSpPr>
        <p:spPr>
          <a:xfrm>
            <a:off x="5298759" y="1785935"/>
            <a:ext cx="752707"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Year 3</a:t>
            </a:r>
          </a:p>
        </p:txBody>
      </p:sp>
      <p:sp>
        <p:nvSpPr>
          <p:cNvPr id="21" name="TextBox 20">
            <a:extLst>
              <a:ext uri="{FF2B5EF4-FFF2-40B4-BE49-F238E27FC236}">
                <a16:creationId xmlns:a16="http://schemas.microsoft.com/office/drawing/2014/main" id="{03C5E105-8F59-4240-9A17-62E3E983A8AF}"/>
              </a:ext>
            </a:extLst>
          </p:cNvPr>
          <p:cNvSpPr txBox="1"/>
          <p:nvPr/>
        </p:nvSpPr>
        <p:spPr>
          <a:xfrm>
            <a:off x="6648758" y="1785935"/>
            <a:ext cx="752707"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Year 4</a:t>
            </a:r>
          </a:p>
        </p:txBody>
      </p:sp>
      <p:sp>
        <p:nvSpPr>
          <p:cNvPr id="22" name="TextBox 21">
            <a:extLst>
              <a:ext uri="{FF2B5EF4-FFF2-40B4-BE49-F238E27FC236}">
                <a16:creationId xmlns:a16="http://schemas.microsoft.com/office/drawing/2014/main" id="{6A2EF698-C24F-9145-8C6A-79E2BF1E2BEB}"/>
              </a:ext>
            </a:extLst>
          </p:cNvPr>
          <p:cNvSpPr txBox="1"/>
          <p:nvPr/>
        </p:nvSpPr>
        <p:spPr>
          <a:xfrm>
            <a:off x="7998757" y="1785935"/>
            <a:ext cx="752707"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Year 5</a:t>
            </a:r>
          </a:p>
        </p:txBody>
      </p:sp>
      <p:sp>
        <p:nvSpPr>
          <p:cNvPr id="24" name="TextBox 23">
            <a:extLst>
              <a:ext uri="{FF2B5EF4-FFF2-40B4-BE49-F238E27FC236}">
                <a16:creationId xmlns:a16="http://schemas.microsoft.com/office/drawing/2014/main" id="{6CCF88AE-633B-EA45-8C16-C1B9B82FB6A7}"/>
              </a:ext>
            </a:extLst>
          </p:cNvPr>
          <p:cNvSpPr txBox="1"/>
          <p:nvPr/>
        </p:nvSpPr>
        <p:spPr>
          <a:xfrm>
            <a:off x="429425" y="1885947"/>
            <a:ext cx="708848"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Aim 1</a:t>
            </a:r>
          </a:p>
        </p:txBody>
      </p:sp>
      <p:sp>
        <p:nvSpPr>
          <p:cNvPr id="25" name="TextBox 24">
            <a:extLst>
              <a:ext uri="{FF2B5EF4-FFF2-40B4-BE49-F238E27FC236}">
                <a16:creationId xmlns:a16="http://schemas.microsoft.com/office/drawing/2014/main" id="{D21F70C4-4E3C-3940-9EDC-69197AE7324E}"/>
              </a:ext>
            </a:extLst>
          </p:cNvPr>
          <p:cNvSpPr txBox="1"/>
          <p:nvPr/>
        </p:nvSpPr>
        <p:spPr>
          <a:xfrm>
            <a:off x="429422" y="3402457"/>
            <a:ext cx="708848"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Aim 2</a:t>
            </a:r>
          </a:p>
        </p:txBody>
      </p:sp>
      <p:sp>
        <p:nvSpPr>
          <p:cNvPr id="26" name="TextBox 25">
            <a:extLst>
              <a:ext uri="{FF2B5EF4-FFF2-40B4-BE49-F238E27FC236}">
                <a16:creationId xmlns:a16="http://schemas.microsoft.com/office/drawing/2014/main" id="{936E2648-B420-8148-90CF-F75BB111361A}"/>
              </a:ext>
            </a:extLst>
          </p:cNvPr>
          <p:cNvSpPr txBox="1"/>
          <p:nvPr/>
        </p:nvSpPr>
        <p:spPr>
          <a:xfrm>
            <a:off x="429423" y="4691974"/>
            <a:ext cx="708848" cy="323165"/>
          </a:xfrm>
          <a:prstGeom prst="rect">
            <a:avLst/>
          </a:prstGeom>
          <a:noFill/>
        </p:spPr>
        <p:txBody>
          <a:bodyPr wrap="none" rtlCol="0">
            <a:spAutoFit/>
          </a:bodyPr>
          <a:lstStyle/>
          <a:p>
            <a:r>
              <a:rPr lang="en-US" sz="1500" b="1" dirty="0">
                <a:latin typeface="Arial" panose="020B0604020202020204" pitchFamily="34" charset="0"/>
                <a:cs typeface="Arial" panose="020B0604020202020204" pitchFamily="34" charset="0"/>
              </a:rPr>
              <a:t>Aim 3</a:t>
            </a:r>
          </a:p>
        </p:txBody>
      </p:sp>
      <p:sp>
        <p:nvSpPr>
          <p:cNvPr id="27" name="TextBox 26">
            <a:extLst>
              <a:ext uri="{FF2B5EF4-FFF2-40B4-BE49-F238E27FC236}">
                <a16:creationId xmlns:a16="http://schemas.microsoft.com/office/drawing/2014/main" id="{D4E89372-2CF4-E745-97F6-0C80A2CA3C44}"/>
              </a:ext>
            </a:extLst>
          </p:cNvPr>
          <p:cNvSpPr txBox="1"/>
          <p:nvPr/>
        </p:nvSpPr>
        <p:spPr>
          <a:xfrm>
            <a:off x="100810" y="2130799"/>
            <a:ext cx="1172116"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Assay Optimization</a:t>
            </a:r>
          </a:p>
        </p:txBody>
      </p:sp>
      <p:sp>
        <p:nvSpPr>
          <p:cNvPr id="28" name="TextBox 27">
            <a:extLst>
              <a:ext uri="{FF2B5EF4-FFF2-40B4-BE49-F238E27FC236}">
                <a16:creationId xmlns:a16="http://schemas.microsoft.com/office/drawing/2014/main" id="{3A698E62-1B59-FB4A-BB6F-5B2AA07865A6}"/>
              </a:ext>
            </a:extLst>
          </p:cNvPr>
          <p:cNvSpPr txBox="1"/>
          <p:nvPr/>
        </p:nvSpPr>
        <p:spPr>
          <a:xfrm>
            <a:off x="100810" y="2334143"/>
            <a:ext cx="2223686"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PRM-MS application to new </a:t>
            </a:r>
            <a:r>
              <a:rPr lang="en-US" sz="900" dirty="0" err="1">
                <a:latin typeface="Arial" panose="020B0604020202020204" pitchFamily="34" charset="0"/>
                <a:cs typeface="Arial" panose="020B0604020202020204" pitchFamily="34" charset="0"/>
              </a:rPr>
              <a:t>pDU</a:t>
            </a:r>
            <a:r>
              <a:rPr lang="en-US" sz="900" dirty="0">
                <a:latin typeface="Arial" panose="020B0604020202020204" pitchFamily="34" charset="0"/>
                <a:cs typeface="Arial" panose="020B0604020202020204" pitchFamily="34" charset="0"/>
              </a:rPr>
              <a:t> cohort</a:t>
            </a:r>
          </a:p>
        </p:txBody>
      </p:sp>
      <p:sp>
        <p:nvSpPr>
          <p:cNvPr id="29" name="TextBox 28">
            <a:extLst>
              <a:ext uri="{FF2B5EF4-FFF2-40B4-BE49-F238E27FC236}">
                <a16:creationId xmlns:a16="http://schemas.microsoft.com/office/drawing/2014/main" id="{45A3B65C-09EC-C74E-83AD-00C731805314}"/>
              </a:ext>
            </a:extLst>
          </p:cNvPr>
          <p:cNvSpPr txBox="1"/>
          <p:nvPr/>
        </p:nvSpPr>
        <p:spPr>
          <a:xfrm>
            <a:off x="100810" y="2537488"/>
            <a:ext cx="1396536"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Novel discovery - </a:t>
            </a:r>
            <a:r>
              <a:rPr lang="en-US" sz="900" dirty="0" err="1">
                <a:latin typeface="Arial" panose="020B0604020202020204" pitchFamily="34" charset="0"/>
                <a:cs typeface="Arial" panose="020B0604020202020204" pitchFamily="34" charset="0"/>
              </a:rPr>
              <a:t>dEPS</a:t>
            </a:r>
            <a:endParaRPr lang="en-US" sz="9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099CCB2D-0058-D541-89C9-5E0A393C625A}"/>
              </a:ext>
            </a:extLst>
          </p:cNvPr>
          <p:cNvSpPr txBox="1"/>
          <p:nvPr/>
        </p:nvSpPr>
        <p:spPr>
          <a:xfrm>
            <a:off x="100810" y="2740832"/>
            <a:ext cx="1261884"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Novel discovery </a:t>
            </a:r>
            <a:r>
              <a:rPr lang="en-US" sz="900" dirty="0" err="1">
                <a:latin typeface="Arial" panose="020B0604020202020204" pitchFamily="34" charset="0"/>
                <a:cs typeface="Arial" panose="020B0604020202020204" pitchFamily="34" charset="0"/>
              </a:rPr>
              <a:t>pDU</a:t>
            </a:r>
            <a:endParaRPr lang="en-US" sz="9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3617E6E-3551-EC44-AFC2-6C10F26402EF}"/>
              </a:ext>
            </a:extLst>
          </p:cNvPr>
          <p:cNvSpPr txBox="1"/>
          <p:nvPr/>
        </p:nvSpPr>
        <p:spPr>
          <a:xfrm>
            <a:off x="100810" y="2944177"/>
            <a:ext cx="1588897"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Novel discovery </a:t>
            </a:r>
            <a:r>
              <a:rPr lang="en-US" sz="900" dirty="0" err="1">
                <a:latin typeface="Arial" panose="020B0604020202020204" pitchFamily="34" charset="0"/>
                <a:cs typeface="Arial" panose="020B0604020202020204" pitchFamily="34" charset="0"/>
              </a:rPr>
              <a:t>pDU</a:t>
            </a:r>
            <a:r>
              <a:rPr lang="en-US" sz="900" dirty="0">
                <a:latin typeface="Arial" panose="020B0604020202020204" pitchFamily="34" charset="0"/>
                <a:cs typeface="Arial" panose="020B0604020202020204" pitchFamily="34" charset="0"/>
              </a:rPr>
              <a:t> glycol</a:t>
            </a:r>
          </a:p>
        </p:txBody>
      </p:sp>
      <p:sp>
        <p:nvSpPr>
          <p:cNvPr id="32" name="TextBox 31">
            <a:extLst>
              <a:ext uri="{FF2B5EF4-FFF2-40B4-BE49-F238E27FC236}">
                <a16:creationId xmlns:a16="http://schemas.microsoft.com/office/drawing/2014/main" id="{859054A1-5588-1A47-827D-FAE8D2AF5C8A}"/>
              </a:ext>
            </a:extLst>
          </p:cNvPr>
          <p:cNvSpPr txBox="1"/>
          <p:nvPr/>
        </p:nvSpPr>
        <p:spPr>
          <a:xfrm>
            <a:off x="100810" y="3147523"/>
            <a:ext cx="212109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Data mining &amp; new PRM-MS develop.</a:t>
            </a:r>
          </a:p>
        </p:txBody>
      </p:sp>
      <p:sp>
        <p:nvSpPr>
          <p:cNvPr id="33" name="TextBox 32">
            <a:extLst>
              <a:ext uri="{FF2B5EF4-FFF2-40B4-BE49-F238E27FC236}">
                <a16:creationId xmlns:a16="http://schemas.microsoft.com/office/drawing/2014/main" id="{BA854ABA-842F-4A49-8F89-B82A299549AF}"/>
              </a:ext>
            </a:extLst>
          </p:cNvPr>
          <p:cNvSpPr txBox="1"/>
          <p:nvPr/>
        </p:nvSpPr>
        <p:spPr>
          <a:xfrm>
            <a:off x="100810" y="3632387"/>
            <a:ext cx="162736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Novel discovery - exosomes</a:t>
            </a:r>
          </a:p>
        </p:txBody>
      </p:sp>
      <p:sp>
        <p:nvSpPr>
          <p:cNvPr id="34" name="TextBox 33">
            <a:extLst>
              <a:ext uri="{FF2B5EF4-FFF2-40B4-BE49-F238E27FC236}">
                <a16:creationId xmlns:a16="http://schemas.microsoft.com/office/drawing/2014/main" id="{187B6E84-96CB-0F4F-8618-2F2BFCB612D1}"/>
              </a:ext>
            </a:extLst>
          </p:cNvPr>
          <p:cNvSpPr txBox="1"/>
          <p:nvPr/>
        </p:nvSpPr>
        <p:spPr>
          <a:xfrm>
            <a:off x="100810" y="3835732"/>
            <a:ext cx="192873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Novel discovery - exosomes </a:t>
            </a:r>
            <a:r>
              <a:rPr lang="en-US" sz="900" dirty="0" err="1">
                <a:latin typeface="Arial" panose="020B0604020202020204" pitchFamily="34" charset="0"/>
                <a:cs typeface="Arial" panose="020B0604020202020204" pitchFamily="34" charset="0"/>
              </a:rPr>
              <a:t>glyco</a:t>
            </a:r>
            <a:endParaRPr lang="en-US" sz="9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CE682C0-28CD-894F-832E-EDC2F85464D2}"/>
              </a:ext>
            </a:extLst>
          </p:cNvPr>
          <p:cNvSpPr txBox="1"/>
          <p:nvPr/>
        </p:nvSpPr>
        <p:spPr>
          <a:xfrm>
            <a:off x="100810" y="4039076"/>
            <a:ext cx="201208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Data mining and HRM development</a:t>
            </a:r>
          </a:p>
        </p:txBody>
      </p:sp>
      <p:sp>
        <p:nvSpPr>
          <p:cNvPr id="36" name="TextBox 35">
            <a:extLst>
              <a:ext uri="{FF2B5EF4-FFF2-40B4-BE49-F238E27FC236}">
                <a16:creationId xmlns:a16="http://schemas.microsoft.com/office/drawing/2014/main" id="{BA7E3E1A-92BA-2A4D-87C2-0D88A126852A}"/>
              </a:ext>
            </a:extLst>
          </p:cNvPr>
          <p:cNvSpPr txBox="1"/>
          <p:nvPr/>
        </p:nvSpPr>
        <p:spPr>
          <a:xfrm>
            <a:off x="100810" y="4242421"/>
            <a:ext cx="178766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Validation of HRM assay (</a:t>
            </a:r>
            <a:r>
              <a:rPr lang="en-US" sz="900" dirty="0" err="1">
                <a:latin typeface="Arial" panose="020B0604020202020204" pitchFamily="34" charset="0"/>
                <a:cs typeface="Arial" panose="020B0604020202020204" pitchFamily="34" charset="0"/>
              </a:rPr>
              <a:t>pDU</a:t>
            </a:r>
            <a:r>
              <a:rPr lang="en-US" sz="900" dirty="0">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84097FC0-9285-274E-9D63-13BE07C49171}"/>
              </a:ext>
            </a:extLst>
          </p:cNvPr>
          <p:cNvSpPr txBox="1"/>
          <p:nvPr/>
        </p:nvSpPr>
        <p:spPr>
          <a:xfrm>
            <a:off x="100810" y="4445765"/>
            <a:ext cx="183255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Assay refinement &amp; optimization</a:t>
            </a:r>
          </a:p>
        </p:txBody>
      </p:sp>
      <p:sp>
        <p:nvSpPr>
          <p:cNvPr id="38" name="TextBox 37">
            <a:extLst>
              <a:ext uri="{FF2B5EF4-FFF2-40B4-BE49-F238E27FC236}">
                <a16:creationId xmlns:a16="http://schemas.microsoft.com/office/drawing/2014/main" id="{F3A16537-578D-D14F-BE4E-A703BF9194E5}"/>
              </a:ext>
            </a:extLst>
          </p:cNvPr>
          <p:cNvSpPr txBox="1"/>
          <p:nvPr/>
        </p:nvSpPr>
        <p:spPr>
          <a:xfrm>
            <a:off x="100810" y="4930630"/>
            <a:ext cx="1826141"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Assay performance optimization</a:t>
            </a:r>
          </a:p>
        </p:txBody>
      </p:sp>
      <p:sp>
        <p:nvSpPr>
          <p:cNvPr id="39" name="TextBox 38">
            <a:extLst>
              <a:ext uri="{FF2B5EF4-FFF2-40B4-BE49-F238E27FC236}">
                <a16:creationId xmlns:a16="http://schemas.microsoft.com/office/drawing/2014/main" id="{22165F10-8043-A14E-A4C8-6225122C4EDD}"/>
              </a:ext>
            </a:extLst>
          </p:cNvPr>
          <p:cNvSpPr txBox="1"/>
          <p:nvPr/>
        </p:nvSpPr>
        <p:spPr>
          <a:xfrm>
            <a:off x="100810" y="5133974"/>
            <a:ext cx="1729961"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Discovery of novel biomarkers</a:t>
            </a:r>
          </a:p>
        </p:txBody>
      </p:sp>
      <p:sp>
        <p:nvSpPr>
          <p:cNvPr id="40" name="TextBox 39">
            <a:extLst>
              <a:ext uri="{FF2B5EF4-FFF2-40B4-BE49-F238E27FC236}">
                <a16:creationId xmlns:a16="http://schemas.microsoft.com/office/drawing/2014/main" id="{3F601351-675A-684F-B28D-05BCC908C557}"/>
              </a:ext>
            </a:extLst>
          </p:cNvPr>
          <p:cNvSpPr txBox="1"/>
          <p:nvPr/>
        </p:nvSpPr>
        <p:spPr>
          <a:xfrm>
            <a:off x="100810" y="5337319"/>
            <a:ext cx="1935145"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Integration &amp; comparison w/o data</a:t>
            </a:r>
          </a:p>
        </p:txBody>
      </p:sp>
      <p:sp>
        <p:nvSpPr>
          <p:cNvPr id="41" name="TextBox 40">
            <a:extLst>
              <a:ext uri="{FF2B5EF4-FFF2-40B4-BE49-F238E27FC236}">
                <a16:creationId xmlns:a16="http://schemas.microsoft.com/office/drawing/2014/main" id="{C20D3F76-9EB7-ED40-A1AF-18355573011E}"/>
              </a:ext>
            </a:extLst>
          </p:cNvPr>
          <p:cNvSpPr txBox="1"/>
          <p:nvPr/>
        </p:nvSpPr>
        <p:spPr>
          <a:xfrm>
            <a:off x="100810" y="5540663"/>
            <a:ext cx="164019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Examining biomarker origins</a:t>
            </a:r>
          </a:p>
        </p:txBody>
      </p:sp>
      <p:sp>
        <p:nvSpPr>
          <p:cNvPr id="43" name="Rectangle 42">
            <a:extLst>
              <a:ext uri="{FF2B5EF4-FFF2-40B4-BE49-F238E27FC236}">
                <a16:creationId xmlns:a16="http://schemas.microsoft.com/office/drawing/2014/main" id="{64CA97F4-8BB7-AB46-8BA9-480A3218069E}"/>
              </a:ext>
            </a:extLst>
          </p:cNvPr>
          <p:cNvSpPr/>
          <p:nvPr/>
        </p:nvSpPr>
        <p:spPr>
          <a:xfrm>
            <a:off x="2276235" y="2164971"/>
            <a:ext cx="1349999" cy="13500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30038E10-0458-3B49-AA7A-5A6A0DB2BD0E}"/>
              </a:ext>
            </a:extLst>
          </p:cNvPr>
          <p:cNvSpPr/>
          <p:nvPr/>
        </p:nvSpPr>
        <p:spPr>
          <a:xfrm>
            <a:off x="4286258" y="2573862"/>
            <a:ext cx="1349999" cy="13500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51AE73AF-B310-A74A-B794-453D94E976BA}"/>
              </a:ext>
            </a:extLst>
          </p:cNvPr>
          <p:cNvSpPr/>
          <p:nvPr/>
        </p:nvSpPr>
        <p:spPr>
          <a:xfrm>
            <a:off x="4961257" y="2779052"/>
            <a:ext cx="1349999" cy="13500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00D7374D-E596-254D-BEFF-A34E98F3B235}"/>
              </a:ext>
            </a:extLst>
          </p:cNvPr>
          <p:cNvSpPr/>
          <p:nvPr/>
        </p:nvSpPr>
        <p:spPr>
          <a:xfrm>
            <a:off x="5631707" y="2982396"/>
            <a:ext cx="2025000" cy="135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0E2C7C39-4F7C-7540-B5B3-5D262860920D}"/>
              </a:ext>
            </a:extLst>
          </p:cNvPr>
          <p:cNvSpPr/>
          <p:nvPr/>
        </p:nvSpPr>
        <p:spPr>
          <a:xfrm>
            <a:off x="6986257" y="3183897"/>
            <a:ext cx="2025000" cy="135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96122EE2-C9DD-D94F-A3A3-B8D2A4DECFC3}"/>
              </a:ext>
            </a:extLst>
          </p:cNvPr>
          <p:cNvSpPr/>
          <p:nvPr/>
        </p:nvSpPr>
        <p:spPr>
          <a:xfrm>
            <a:off x="2276234" y="3668762"/>
            <a:ext cx="1349999" cy="135000"/>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FC9731A3-5B91-F44B-853A-B4C14DD62576}"/>
              </a:ext>
            </a:extLst>
          </p:cNvPr>
          <p:cNvSpPr/>
          <p:nvPr/>
        </p:nvSpPr>
        <p:spPr>
          <a:xfrm>
            <a:off x="2934384" y="3872106"/>
            <a:ext cx="1349999" cy="1350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F24841BE-7A67-0E41-A0CD-CC1C29E631B7}"/>
              </a:ext>
            </a:extLst>
          </p:cNvPr>
          <p:cNvSpPr/>
          <p:nvPr/>
        </p:nvSpPr>
        <p:spPr>
          <a:xfrm>
            <a:off x="3626234" y="4053321"/>
            <a:ext cx="2025000" cy="1350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650F352B-6BAC-F841-A62D-3A63519175C0}"/>
              </a:ext>
            </a:extLst>
          </p:cNvPr>
          <p:cNvSpPr/>
          <p:nvPr/>
        </p:nvSpPr>
        <p:spPr>
          <a:xfrm>
            <a:off x="4964568" y="4281777"/>
            <a:ext cx="2025000" cy="135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9EEBFAEA-A153-D54C-9E5F-011722DE551C}"/>
              </a:ext>
            </a:extLst>
          </p:cNvPr>
          <p:cNvSpPr/>
          <p:nvPr/>
        </p:nvSpPr>
        <p:spPr>
          <a:xfrm>
            <a:off x="6938482" y="4482140"/>
            <a:ext cx="2025000" cy="135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27DF0B16-0115-4743-B487-86535E17AD1D}"/>
              </a:ext>
            </a:extLst>
          </p:cNvPr>
          <p:cNvSpPr/>
          <p:nvPr/>
        </p:nvSpPr>
        <p:spPr>
          <a:xfrm>
            <a:off x="2264568" y="4970540"/>
            <a:ext cx="6075000" cy="1350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E31A9A5F-CBE0-644A-992E-10DEF15704B1}"/>
              </a:ext>
            </a:extLst>
          </p:cNvPr>
          <p:cNvSpPr/>
          <p:nvPr/>
        </p:nvSpPr>
        <p:spPr>
          <a:xfrm>
            <a:off x="2276233" y="5170349"/>
            <a:ext cx="4725000" cy="1350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2237BC8B-6000-4843-9A58-9BD25E9E0FDF}"/>
              </a:ext>
            </a:extLst>
          </p:cNvPr>
          <p:cNvSpPr/>
          <p:nvPr/>
        </p:nvSpPr>
        <p:spPr>
          <a:xfrm>
            <a:off x="4238482" y="5370157"/>
            <a:ext cx="4725000" cy="1350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9F6592AF-06D3-E44A-BE18-3AC514DC7AF8}"/>
              </a:ext>
            </a:extLst>
          </p:cNvPr>
          <p:cNvSpPr/>
          <p:nvPr/>
        </p:nvSpPr>
        <p:spPr>
          <a:xfrm>
            <a:off x="6263482" y="5580020"/>
            <a:ext cx="2700000" cy="135000"/>
          </a:xfrm>
          <a:prstGeom prst="rect">
            <a:avLst/>
          </a:prstGeom>
          <a:solidFill>
            <a:srgbClr val="FF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4" name="Straight Connector 3">
            <a:extLst>
              <a:ext uri="{FF2B5EF4-FFF2-40B4-BE49-F238E27FC236}">
                <a16:creationId xmlns:a16="http://schemas.microsoft.com/office/drawing/2014/main" id="{47CF876A-E589-D143-8E81-278A508A5E14}"/>
              </a:ext>
            </a:extLst>
          </p:cNvPr>
          <p:cNvCxnSpPr>
            <a:cxnSpLocks/>
          </p:cNvCxnSpPr>
          <p:nvPr/>
        </p:nvCxnSpPr>
        <p:spPr>
          <a:xfrm>
            <a:off x="8524875" y="2426247"/>
            <a:ext cx="0" cy="67500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647E7D3-81C5-2A46-94F4-18A2ACEA4100}"/>
              </a:ext>
            </a:extLst>
          </p:cNvPr>
          <p:cNvCxnSpPr/>
          <p:nvPr/>
        </p:nvCxnSpPr>
        <p:spPr>
          <a:xfrm flipH="1">
            <a:off x="5076825" y="2433144"/>
            <a:ext cx="3448050"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F24841BE-7A67-0E41-A0CD-CC1C29E631B7}"/>
              </a:ext>
            </a:extLst>
          </p:cNvPr>
          <p:cNvSpPr/>
          <p:nvPr/>
        </p:nvSpPr>
        <p:spPr>
          <a:xfrm>
            <a:off x="2939568" y="2367447"/>
            <a:ext cx="2025000" cy="135000"/>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07331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Autofit/>
          </a:bodyPr>
          <a:lstStyle/>
          <a:p>
            <a:r>
              <a:rPr lang="en-US" sz="1800" dirty="0"/>
              <a:t>Hui Zhang</a:t>
            </a:r>
          </a:p>
          <a:p>
            <a:r>
              <a:rPr lang="en-US" sz="1800" dirty="0"/>
              <a:t>Johns Hopkins University</a:t>
            </a:r>
          </a:p>
          <a:p>
            <a:endParaRPr lang="en-US" sz="1800" dirty="0"/>
          </a:p>
          <a:p>
            <a:r>
              <a:rPr lang="en-US" sz="1800" dirty="0"/>
              <a:t>Ruedi Aebersold</a:t>
            </a:r>
          </a:p>
          <a:p>
            <a:r>
              <a:rPr lang="en-US" sz="1800" dirty="0"/>
              <a:t>Institute for Molecular Systems Biology</a:t>
            </a:r>
          </a:p>
        </p:txBody>
      </p:sp>
      <p:sp>
        <p:nvSpPr>
          <p:cNvPr id="3" name="Title 2"/>
          <p:cNvSpPr>
            <a:spLocks noGrp="1"/>
          </p:cNvSpPr>
          <p:nvPr>
            <p:ph type="ctrTitle"/>
          </p:nvPr>
        </p:nvSpPr>
        <p:spPr/>
        <p:txBody>
          <a:bodyPr>
            <a:noAutofit/>
          </a:bodyPr>
          <a:lstStyle/>
          <a:p>
            <a:r>
              <a:rPr lang="en-US" sz="2700" dirty="0">
                <a:solidFill>
                  <a:srgbClr val="006600"/>
                </a:solidFill>
              </a:rPr>
              <a:t>High Throughput Analysis of Prostate Samples Reveals Protein Modifications Associated with Cancer Aggressiveness</a:t>
            </a:r>
          </a:p>
        </p:txBody>
      </p:sp>
    </p:spTree>
    <p:extLst>
      <p:ext uri="{BB962C8B-B14F-4D97-AF65-F5344CB8AC3E}">
        <p14:creationId xmlns:p14="http://schemas.microsoft.com/office/powerpoint/2010/main" val="1273846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341" y="1226705"/>
            <a:ext cx="6447501" cy="990600"/>
          </a:xfrm>
        </p:spPr>
        <p:txBody>
          <a:bodyPr/>
          <a:lstStyle/>
          <a:p>
            <a:pPr algn="ctr"/>
            <a:r>
              <a:rPr lang="en-US" dirty="0">
                <a:solidFill>
                  <a:srgbClr val="006600"/>
                </a:solidFill>
                <a:latin typeface="Arial" panose="020B0604020202020204" pitchFamily="34" charset="0"/>
                <a:cs typeface="Arial" panose="020B0604020202020204" pitchFamily="34" charset="0"/>
              </a:rPr>
              <a:t>Outlook and plans for the future</a:t>
            </a:r>
          </a:p>
        </p:txBody>
      </p:sp>
      <p:sp>
        <p:nvSpPr>
          <p:cNvPr id="4" name="Rectangle 3"/>
          <p:cNvSpPr/>
          <p:nvPr/>
        </p:nvSpPr>
        <p:spPr>
          <a:xfrm>
            <a:off x="396689" y="1908022"/>
            <a:ext cx="8580120" cy="1754326"/>
          </a:xfrm>
          <a:prstGeom prst="rect">
            <a:avLst/>
          </a:prstGeom>
        </p:spPr>
        <p:txBody>
          <a:bodyPr wrap="square">
            <a:spAutoFit/>
          </a:bodyPr>
          <a:lstStyle/>
          <a:p>
            <a:pPr marL="257175" indent="-257175" defTabSz="685800">
              <a:buFont typeface="Wingdings" panose="05000000000000000000" pitchFamily="2" charset="2"/>
              <a:buChar char="v"/>
            </a:pPr>
            <a:r>
              <a:rPr lang="en-US" sz="1350" dirty="0">
                <a:solidFill>
                  <a:srgbClr val="002060"/>
                </a:solidFill>
                <a:latin typeface="Arial" pitchFamily="34" charset="0"/>
                <a:cs typeface="Arial" pitchFamily="34" charset="0"/>
              </a:rPr>
              <a:t>Analyze urine specimens using developed SRM and ELISA assays to validate urinary glycoproteins associated with aggressive prostate cancer</a:t>
            </a:r>
          </a:p>
          <a:p>
            <a:pPr marL="257175" indent="-257175" defTabSz="685800">
              <a:buFont typeface="Wingdings" panose="05000000000000000000" pitchFamily="2" charset="2"/>
              <a:buChar char="v"/>
            </a:pPr>
            <a:endParaRPr lang="en-US" sz="1350" dirty="0">
              <a:solidFill>
                <a:srgbClr val="002060"/>
              </a:solidFill>
              <a:latin typeface="Arial" pitchFamily="34" charset="0"/>
              <a:cs typeface="Arial" pitchFamily="34" charset="0"/>
            </a:endParaRPr>
          </a:p>
          <a:p>
            <a:pPr marL="257175" indent="-257175" defTabSz="685800">
              <a:buFont typeface="Wingdings" panose="05000000000000000000" pitchFamily="2" charset="2"/>
              <a:buChar char="v"/>
            </a:pPr>
            <a:r>
              <a:rPr lang="en-US" sz="1350" dirty="0">
                <a:solidFill>
                  <a:srgbClr val="002060"/>
                </a:solidFill>
                <a:latin typeface="Arial" pitchFamily="34" charset="0"/>
                <a:cs typeface="Arial" pitchFamily="34" charset="0"/>
              </a:rPr>
              <a:t>Verify the association of fucosylated glycoproteins in prostate cancer tissue and urine samples </a:t>
            </a:r>
          </a:p>
          <a:p>
            <a:pPr marL="257175" indent="-257175" defTabSz="685800">
              <a:buFont typeface="Wingdings" panose="05000000000000000000" pitchFamily="2" charset="2"/>
              <a:buChar char="v"/>
            </a:pPr>
            <a:endParaRPr lang="en-US" sz="1350" dirty="0">
              <a:solidFill>
                <a:srgbClr val="002060"/>
              </a:solidFill>
              <a:latin typeface="Arial" pitchFamily="34" charset="0"/>
              <a:cs typeface="Arial" pitchFamily="34" charset="0"/>
            </a:endParaRPr>
          </a:p>
          <a:p>
            <a:pPr marL="257175" indent="-257175" defTabSz="685800">
              <a:buFont typeface="Wingdings" panose="05000000000000000000" pitchFamily="2" charset="2"/>
              <a:buChar char="v"/>
            </a:pPr>
            <a:r>
              <a:rPr lang="en-US" sz="1350" dirty="0">
                <a:solidFill>
                  <a:srgbClr val="002060"/>
                </a:solidFill>
                <a:latin typeface="Arial" pitchFamily="34" charset="0"/>
                <a:cs typeface="Arial" pitchFamily="34" charset="0"/>
              </a:rPr>
              <a:t>Validate </a:t>
            </a:r>
            <a:r>
              <a:rPr lang="en-US" sz="1350" dirty="0" err="1">
                <a:solidFill>
                  <a:srgbClr val="002060"/>
                </a:solidFill>
                <a:latin typeface="Arial" pitchFamily="34" charset="0"/>
                <a:cs typeface="Arial" pitchFamily="34" charset="0"/>
              </a:rPr>
              <a:t>IHC</a:t>
            </a:r>
            <a:r>
              <a:rPr lang="en-US" sz="1350" dirty="0">
                <a:solidFill>
                  <a:srgbClr val="002060"/>
                </a:solidFill>
                <a:latin typeface="Arial" pitchFamily="34" charset="0"/>
                <a:cs typeface="Arial" pitchFamily="34" charset="0"/>
              </a:rPr>
              <a:t> assays for FUT8, periostin, PTK7, and </a:t>
            </a:r>
            <a:r>
              <a:rPr lang="en-US" sz="1350" dirty="0" err="1">
                <a:solidFill>
                  <a:srgbClr val="002060"/>
                </a:solidFill>
                <a:latin typeface="Arial" pitchFamily="34" charset="0"/>
                <a:cs typeface="Arial" pitchFamily="34" charset="0"/>
              </a:rPr>
              <a:t>NAAA</a:t>
            </a:r>
            <a:r>
              <a:rPr lang="en-US" sz="1350" dirty="0">
                <a:solidFill>
                  <a:srgbClr val="002060"/>
                </a:solidFill>
                <a:latin typeface="Arial" pitchFamily="34" charset="0"/>
                <a:cs typeface="Arial" pitchFamily="34" charset="0"/>
              </a:rPr>
              <a:t> in TMAs from AS</a:t>
            </a:r>
          </a:p>
          <a:p>
            <a:pPr marL="257175" indent="-257175" defTabSz="685800">
              <a:buFont typeface="Wingdings" panose="05000000000000000000" pitchFamily="2" charset="2"/>
              <a:buChar char="v"/>
            </a:pPr>
            <a:endParaRPr lang="en-US" sz="1350" dirty="0">
              <a:solidFill>
                <a:srgbClr val="002060"/>
              </a:solidFill>
              <a:latin typeface="Arial" pitchFamily="34" charset="0"/>
              <a:cs typeface="Arial" pitchFamily="34" charset="0"/>
            </a:endParaRPr>
          </a:p>
          <a:p>
            <a:pPr marL="257175" indent="-257175" defTabSz="685800">
              <a:buFont typeface="Wingdings" panose="05000000000000000000" pitchFamily="2" charset="2"/>
              <a:buChar char="v"/>
            </a:pPr>
            <a:r>
              <a:rPr lang="en-US" sz="1350" dirty="0">
                <a:solidFill>
                  <a:srgbClr val="002060"/>
                </a:solidFill>
                <a:latin typeface="Arial" pitchFamily="34" charset="0"/>
                <a:cs typeface="Arial" pitchFamily="34" charset="0"/>
              </a:rPr>
              <a:t>Work with BRL to validate fucosylated PSA assays for serum levels of </a:t>
            </a:r>
            <a:r>
              <a:rPr lang="en-US" sz="1350" dirty="0" err="1">
                <a:solidFill>
                  <a:srgbClr val="002060"/>
                </a:solidFill>
                <a:latin typeface="Arial" pitchFamily="34" charset="0"/>
                <a:cs typeface="Arial" pitchFamily="34" charset="0"/>
              </a:rPr>
              <a:t>fuc</a:t>
            </a:r>
            <a:r>
              <a:rPr lang="en-US" sz="1350" dirty="0">
                <a:solidFill>
                  <a:srgbClr val="002060"/>
                </a:solidFill>
                <a:latin typeface="Arial" pitchFamily="34" charset="0"/>
                <a:cs typeface="Arial" pitchFamily="34" charset="0"/>
              </a:rPr>
              <a:t>-PSA test</a:t>
            </a:r>
          </a:p>
        </p:txBody>
      </p:sp>
      <p:sp>
        <p:nvSpPr>
          <p:cNvPr id="5" name="Title 1"/>
          <p:cNvSpPr txBox="1">
            <a:spLocks/>
          </p:cNvSpPr>
          <p:nvPr/>
        </p:nvSpPr>
        <p:spPr>
          <a:xfrm>
            <a:off x="241300" y="3966210"/>
            <a:ext cx="8628380" cy="990600"/>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342900"/>
            <a:r>
              <a:rPr lang="en-US" sz="2700" dirty="0">
                <a:solidFill>
                  <a:srgbClr val="006600"/>
                </a:solidFill>
                <a:latin typeface="Trebuchet MS" panose="020B0603020202020204"/>
              </a:rPr>
              <a:t>Challenges and help needed to complete the projects</a:t>
            </a:r>
          </a:p>
        </p:txBody>
      </p:sp>
      <p:sp>
        <p:nvSpPr>
          <p:cNvPr id="6" name="Vertical Text Placeholder 2"/>
          <p:cNvSpPr>
            <a:spLocks noGrp="1"/>
          </p:cNvSpPr>
          <p:nvPr>
            <p:ph type="body" orient="vert" idx="1"/>
          </p:nvPr>
        </p:nvSpPr>
        <p:spPr>
          <a:xfrm rot="16200000">
            <a:off x="3296813" y="1045507"/>
            <a:ext cx="2103120" cy="7706135"/>
          </a:xfrm>
        </p:spPr>
        <p:txBody>
          <a:bodyPr>
            <a:normAutofit lnSpcReduction="10000"/>
          </a:bodyPr>
          <a:lstStyle/>
          <a:p>
            <a:pPr>
              <a:buFont typeface="Wingdings" panose="05000000000000000000" pitchFamily="2" charset="2"/>
              <a:buChar char="v"/>
            </a:pPr>
            <a:endParaRPr lang="en-US"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v"/>
            </a:pPr>
            <a:endParaRPr lang="en-US"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dirty="0">
                <a:solidFill>
                  <a:srgbClr val="002060"/>
                </a:solidFill>
                <a:latin typeface="Arial" panose="020B0604020202020204" pitchFamily="34" charset="0"/>
                <a:cs typeface="Arial" panose="020B0604020202020204" pitchFamily="34" charset="0"/>
              </a:rPr>
              <a:t>We have 145 urine specimens from Johns Hopkins Urology (50% Gleason 6 and 50 % Gleason 8 and above</a:t>
            </a:r>
          </a:p>
          <a:p>
            <a:r>
              <a:rPr lang="en-US" dirty="0">
                <a:solidFill>
                  <a:srgbClr val="002060"/>
                </a:solidFill>
                <a:latin typeface="Arial" panose="020B0604020202020204" pitchFamily="34" charset="0"/>
                <a:cs typeface="Arial" panose="020B0604020202020204" pitchFamily="34" charset="0"/>
              </a:rPr>
              <a:t>Dr. Shiv Srivastava from Center for Prostate Disease Research has potentially 200 urine specimens and we have written the IRB for the collaboration and IRB was approved. We are waiting for MTA from DOD</a:t>
            </a:r>
            <a:r>
              <a:rPr lang="nn-NO" dirty="0"/>
              <a:t> </a:t>
            </a:r>
            <a:endParaRPr lang="en-US"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v"/>
            </a:pPr>
            <a:r>
              <a:rPr lang="en-US" dirty="0">
                <a:solidFill>
                  <a:srgbClr val="002060"/>
                </a:solidFill>
                <a:latin typeface="Arial" panose="020B0604020202020204" pitchFamily="34" charset="0"/>
                <a:cs typeface="Arial" panose="020B0604020202020204" pitchFamily="34" charset="0"/>
              </a:rPr>
              <a:t>We would like to collaborate with other institutions on analysis of urinary biomarkers</a:t>
            </a:r>
          </a:p>
        </p:txBody>
      </p:sp>
    </p:spTree>
    <p:extLst>
      <p:ext uri="{BB962C8B-B14F-4D97-AF65-F5344CB8AC3E}">
        <p14:creationId xmlns:p14="http://schemas.microsoft.com/office/powerpoint/2010/main" val="2069634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ory_color.pdf"/>
          <p:cNvPicPr>
            <a:picLocks/>
          </p:cNvPicPr>
          <p:nvPr/>
        </p:nvPicPr>
        <p:blipFill>
          <a:blip r:embed="rId3">
            <a:extLst>
              <a:ext uri="{28A0092B-C50C-407E-A947-70E740481C1C}">
                <a14:useLocalDpi xmlns:a14="http://schemas.microsoft.com/office/drawing/2010/main" val="0"/>
              </a:ext>
            </a:extLst>
          </a:blip>
          <a:stretch>
            <a:fillRect/>
          </a:stretch>
        </p:blipFill>
        <p:spPr>
          <a:xfrm rot="16200000">
            <a:off x="4142480" y="-4142477"/>
            <a:ext cx="877329" cy="9162286"/>
          </a:xfrm>
          <a:prstGeom prst="rect">
            <a:avLst/>
          </a:prstGeom>
        </p:spPr>
      </p:pic>
      <p:sp>
        <p:nvSpPr>
          <p:cNvPr id="2" name="Title 1"/>
          <p:cNvSpPr>
            <a:spLocks noGrp="1"/>
          </p:cNvSpPr>
          <p:nvPr>
            <p:ph type="title"/>
          </p:nvPr>
        </p:nvSpPr>
        <p:spPr>
          <a:xfrm>
            <a:off x="868574" y="52924"/>
            <a:ext cx="8154313" cy="755734"/>
          </a:xfrm>
        </p:spPr>
        <p:txBody>
          <a:bodyPr>
            <a:noAutofit/>
          </a:bodyPr>
          <a:lstStyle/>
          <a:p>
            <a:r>
              <a:rPr lang="en-US" sz="2000" b="0" dirty="0">
                <a:solidFill>
                  <a:srgbClr val="FFFFFF"/>
                </a:solidFill>
                <a:latin typeface="+mn-lt"/>
              </a:rPr>
              <a:t>Aim 1: Combining Serum Prostate Health Index with post-DRE Urine PCA3 and T2Erg Clinical Assays to Predict Aggressive Prostate </a:t>
            </a:r>
            <a:r>
              <a:rPr lang="en-US" sz="2000" b="0" dirty="0" err="1">
                <a:solidFill>
                  <a:srgbClr val="FFFFFF"/>
                </a:solidFill>
                <a:latin typeface="+mn-lt"/>
              </a:rPr>
              <a:t>Ca</a:t>
            </a:r>
            <a:r>
              <a:rPr lang="en-US" sz="2000" b="0" dirty="0">
                <a:solidFill>
                  <a:srgbClr val="FFFFFF"/>
                </a:solidFill>
                <a:latin typeface="+mn-lt"/>
              </a:rPr>
              <a:t> (E Huang et al)</a:t>
            </a:r>
          </a:p>
        </p:txBody>
      </p:sp>
      <p:pic>
        <p:nvPicPr>
          <p:cNvPr id="8" name="Picture 7" descr="EU_vt_rev.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24" y="59127"/>
            <a:ext cx="679862" cy="790859"/>
          </a:xfrm>
          <a:prstGeom prst="rect">
            <a:avLst/>
          </a:prstGeom>
        </p:spPr>
      </p:pic>
      <p:sp>
        <p:nvSpPr>
          <p:cNvPr id="35" name="TextBox 34"/>
          <p:cNvSpPr txBox="1"/>
          <p:nvPr/>
        </p:nvSpPr>
        <p:spPr>
          <a:xfrm>
            <a:off x="450977" y="904102"/>
            <a:ext cx="8324768" cy="553998"/>
          </a:xfrm>
          <a:prstGeom prst="rect">
            <a:avLst/>
          </a:prstGeom>
          <a:noFill/>
        </p:spPr>
        <p:txBody>
          <a:bodyPr wrap="square" rtlCol="0">
            <a:spAutoFit/>
          </a:bodyPr>
          <a:lstStyle/>
          <a:p>
            <a:pPr algn="ctr"/>
            <a:r>
              <a:rPr lang="en-US" sz="1500" b="1" i="1" dirty="0">
                <a:solidFill>
                  <a:prstClr val="black"/>
                </a:solidFill>
                <a:latin typeface="Calibri"/>
                <a:cs typeface="Arial" panose="020B0604020202020204" pitchFamily="34" charset="0"/>
              </a:rPr>
              <a:t>Serum Prostate Health Index (y axis), post-DRE Urine PCA3 (x axis), and T2Erg (z axis) clinical assay results stratified by aggressive Gleason 7+ prostate cancer (red) vs benign or indolent (blue) N=512</a:t>
            </a:r>
          </a:p>
        </p:txBody>
      </p:sp>
      <p:pic>
        <p:nvPicPr>
          <p:cNvPr id="13" name="Picture 12" descr="fig"/>
          <p:cNvPicPr/>
          <p:nvPr/>
        </p:nvPicPr>
        <p:blipFill>
          <a:blip r:embed="rId5">
            <a:extLst>
              <a:ext uri="{28A0092B-C50C-407E-A947-70E740481C1C}">
                <a14:useLocalDpi xmlns:a14="http://schemas.microsoft.com/office/drawing/2010/main" val="0"/>
              </a:ext>
            </a:extLst>
          </a:blip>
          <a:srcRect/>
          <a:stretch>
            <a:fillRect/>
          </a:stretch>
        </p:blipFill>
        <p:spPr bwMode="auto">
          <a:xfrm>
            <a:off x="2016912" y="808658"/>
            <a:ext cx="5128462" cy="3878169"/>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049902809"/>
              </p:ext>
            </p:extLst>
          </p:nvPr>
        </p:nvGraphicFramePr>
        <p:xfrm>
          <a:off x="287764" y="4405859"/>
          <a:ext cx="8586759" cy="2225040"/>
        </p:xfrm>
        <a:graphic>
          <a:graphicData uri="http://schemas.openxmlformats.org/drawingml/2006/table">
            <a:tbl>
              <a:tblPr firstRow="1" bandRow="1">
                <a:tableStyleId>{5C22544A-7EE6-4342-B048-85BDC9FD1C3A}</a:tableStyleId>
              </a:tblPr>
              <a:tblGrid>
                <a:gridCol w="2473145">
                  <a:extLst>
                    <a:ext uri="{9D8B030D-6E8A-4147-A177-3AD203B41FA5}">
                      <a16:colId xmlns:a16="http://schemas.microsoft.com/office/drawing/2014/main" val="20000"/>
                    </a:ext>
                  </a:extLst>
                </a:gridCol>
                <a:gridCol w="3220035">
                  <a:extLst>
                    <a:ext uri="{9D8B030D-6E8A-4147-A177-3AD203B41FA5}">
                      <a16:colId xmlns:a16="http://schemas.microsoft.com/office/drawing/2014/main" val="20001"/>
                    </a:ext>
                  </a:extLst>
                </a:gridCol>
                <a:gridCol w="1454209">
                  <a:extLst>
                    <a:ext uri="{9D8B030D-6E8A-4147-A177-3AD203B41FA5}">
                      <a16:colId xmlns:a16="http://schemas.microsoft.com/office/drawing/2014/main" val="20002"/>
                    </a:ext>
                  </a:extLst>
                </a:gridCol>
                <a:gridCol w="1439370">
                  <a:extLst>
                    <a:ext uri="{9D8B030D-6E8A-4147-A177-3AD203B41FA5}">
                      <a16:colId xmlns:a16="http://schemas.microsoft.com/office/drawing/2014/main" val="20003"/>
                    </a:ext>
                  </a:extLst>
                </a:gridCol>
              </a:tblGrid>
              <a:tr h="370840">
                <a:tc>
                  <a:txBody>
                    <a:bodyPr/>
                    <a:lstStyle/>
                    <a:p>
                      <a:r>
                        <a:rPr lang="en-US" baseline="0" dirty="0" err="1"/>
                        <a:t>Biospecimen</a:t>
                      </a:r>
                      <a:r>
                        <a:rPr lang="en-US" baseline="0" dirty="0"/>
                        <a:t> Substrate</a:t>
                      </a:r>
                      <a:endParaRPr lang="en-US" dirty="0"/>
                    </a:p>
                  </a:txBody>
                  <a:tcPr/>
                </a:tc>
                <a:tc>
                  <a:txBody>
                    <a:bodyPr/>
                    <a:lstStyle/>
                    <a:p>
                      <a:r>
                        <a:rPr lang="en-US" dirty="0"/>
                        <a:t>Biomarker Combination</a:t>
                      </a:r>
                    </a:p>
                  </a:txBody>
                  <a:tcPr/>
                </a:tc>
                <a:tc>
                  <a:txBody>
                    <a:bodyPr/>
                    <a:lstStyle/>
                    <a:p>
                      <a:r>
                        <a:rPr lang="en-US" dirty="0"/>
                        <a:t>Sensitivity</a:t>
                      </a:r>
                    </a:p>
                  </a:txBody>
                  <a:tcPr/>
                </a:tc>
                <a:tc>
                  <a:txBody>
                    <a:bodyPr/>
                    <a:lstStyle/>
                    <a:p>
                      <a:r>
                        <a:rPr lang="en-US" dirty="0"/>
                        <a:t>Specificity</a:t>
                      </a:r>
                    </a:p>
                  </a:txBody>
                  <a:tcPr/>
                </a:tc>
                <a:extLst>
                  <a:ext uri="{0D108BD9-81ED-4DB2-BD59-A6C34878D82A}">
                    <a16:rowId xmlns:a16="http://schemas.microsoft.com/office/drawing/2014/main" val="10000"/>
                  </a:ext>
                </a:extLst>
              </a:tr>
              <a:tr h="370840">
                <a:tc>
                  <a:txBody>
                    <a:bodyPr/>
                    <a:lstStyle/>
                    <a:p>
                      <a:r>
                        <a:rPr lang="en-US" dirty="0"/>
                        <a:t>Blood (serum)</a:t>
                      </a:r>
                    </a:p>
                  </a:txBody>
                  <a:tcPr/>
                </a:tc>
                <a:tc>
                  <a:txBody>
                    <a:bodyPr/>
                    <a:lstStyle/>
                    <a:p>
                      <a:r>
                        <a:rPr lang="en-US" dirty="0"/>
                        <a:t>Prostate Health Index (</a:t>
                      </a:r>
                      <a:r>
                        <a:rPr lang="en-US" i="1" dirty="0"/>
                        <a:t>phi)</a:t>
                      </a:r>
                      <a:endParaRPr lang="en-US" dirty="0"/>
                    </a:p>
                  </a:txBody>
                  <a:tcPr/>
                </a:tc>
                <a:tc>
                  <a:txBody>
                    <a:bodyPr/>
                    <a:lstStyle/>
                    <a:p>
                      <a:r>
                        <a:rPr lang="en-US" dirty="0"/>
                        <a:t>95</a:t>
                      </a:r>
                    </a:p>
                  </a:txBody>
                  <a:tcPr/>
                </a:tc>
                <a:tc>
                  <a:txBody>
                    <a:bodyPr/>
                    <a:lstStyle/>
                    <a:p>
                      <a:r>
                        <a:rPr lang="en-US" dirty="0"/>
                        <a:t>27</a:t>
                      </a:r>
                    </a:p>
                  </a:txBody>
                  <a:tcPr/>
                </a:tc>
                <a:extLst>
                  <a:ext uri="{0D108BD9-81ED-4DB2-BD59-A6C34878D82A}">
                    <a16:rowId xmlns:a16="http://schemas.microsoft.com/office/drawing/2014/main" val="10001"/>
                  </a:ext>
                </a:extLst>
              </a:tr>
              <a:tr h="370840">
                <a:tc>
                  <a:txBody>
                    <a:bodyPr/>
                    <a:lstStyle/>
                    <a:p>
                      <a:r>
                        <a:rPr lang="en-US" dirty="0"/>
                        <a:t>Urine (post-DRE)</a:t>
                      </a:r>
                    </a:p>
                  </a:txBody>
                  <a:tcPr/>
                </a:tc>
                <a:tc>
                  <a:txBody>
                    <a:bodyPr/>
                    <a:lstStyle/>
                    <a:p>
                      <a:r>
                        <a:rPr lang="en-US" dirty="0"/>
                        <a:t>PCA3 + T2Erg</a:t>
                      </a:r>
                    </a:p>
                  </a:txBody>
                  <a:tcPr/>
                </a:tc>
                <a:tc>
                  <a:txBody>
                    <a:bodyPr/>
                    <a:lstStyle/>
                    <a:p>
                      <a:r>
                        <a:rPr lang="en-US" dirty="0"/>
                        <a:t>92</a:t>
                      </a:r>
                    </a:p>
                  </a:txBody>
                  <a:tcPr/>
                </a:tc>
                <a:tc>
                  <a:txBody>
                    <a:bodyPr/>
                    <a:lstStyle/>
                    <a:p>
                      <a:r>
                        <a:rPr lang="en-US" dirty="0"/>
                        <a:t>36</a:t>
                      </a:r>
                    </a:p>
                  </a:txBody>
                  <a:tcPr/>
                </a:tc>
                <a:extLst>
                  <a:ext uri="{0D108BD9-81ED-4DB2-BD59-A6C34878D82A}">
                    <a16:rowId xmlns:a16="http://schemas.microsoft.com/office/drawing/2014/main" val="10002"/>
                  </a:ext>
                </a:extLst>
              </a:tr>
              <a:tr h="370840">
                <a:tc>
                  <a:txBody>
                    <a:bodyPr/>
                    <a:lstStyle/>
                    <a:p>
                      <a:r>
                        <a:rPr lang="en-US" dirty="0"/>
                        <a:t>Blood </a:t>
                      </a:r>
                      <a:r>
                        <a:rPr lang="en-US" i="1" dirty="0"/>
                        <a:t>and </a:t>
                      </a:r>
                      <a:r>
                        <a:rPr lang="en-US" dirty="0"/>
                        <a:t>Urine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phi</a:t>
                      </a:r>
                      <a:r>
                        <a:rPr lang="en-US" baseline="0" dirty="0"/>
                        <a:t> + </a:t>
                      </a:r>
                      <a:r>
                        <a:rPr lang="en-US" dirty="0"/>
                        <a:t>PCA3 + T2erg</a:t>
                      </a:r>
                    </a:p>
                  </a:txBody>
                  <a:tcPr/>
                </a:tc>
                <a:tc>
                  <a:txBody>
                    <a:bodyPr/>
                    <a:lstStyle/>
                    <a:p>
                      <a:r>
                        <a:rPr lang="en-US" dirty="0"/>
                        <a:t>97</a:t>
                      </a:r>
                    </a:p>
                  </a:txBody>
                  <a:tcPr/>
                </a:tc>
                <a:tc>
                  <a:txBody>
                    <a:bodyPr/>
                    <a:lstStyle/>
                    <a:p>
                      <a:r>
                        <a:rPr lang="en-US" dirty="0"/>
                        <a:t>41</a:t>
                      </a:r>
                    </a:p>
                  </a:txBody>
                  <a:tcPr/>
                </a:tc>
                <a:extLst>
                  <a:ext uri="{0D108BD9-81ED-4DB2-BD59-A6C34878D82A}">
                    <a16:rowId xmlns:a16="http://schemas.microsoft.com/office/drawing/2014/main" val="10003"/>
                  </a:ext>
                </a:extLst>
              </a:tr>
              <a:tr h="370840">
                <a:tc>
                  <a:txBody>
                    <a:bodyPr/>
                    <a:lstStyle/>
                    <a:p>
                      <a:r>
                        <a:rPr lang="en-US" dirty="0"/>
                        <a:t>1</a:t>
                      </a:r>
                      <a:r>
                        <a:rPr lang="en-US" baseline="30000" dirty="0"/>
                        <a:t>st</a:t>
                      </a:r>
                      <a:r>
                        <a:rPr lang="en-US" dirty="0"/>
                        <a:t> Blood, then Urine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phi </a:t>
                      </a:r>
                      <a:r>
                        <a:rPr lang="en-US" i="0" dirty="0"/>
                        <a:t>&gt; </a:t>
                      </a:r>
                      <a:r>
                        <a:rPr lang="en-US" dirty="0"/>
                        <a:t>PCA3 + T2erg</a:t>
                      </a:r>
                    </a:p>
                  </a:txBody>
                  <a:tcPr/>
                </a:tc>
                <a:tc>
                  <a:txBody>
                    <a:bodyPr/>
                    <a:lstStyle/>
                    <a:p>
                      <a:r>
                        <a:rPr lang="en-US" dirty="0"/>
                        <a:t>97</a:t>
                      </a:r>
                    </a:p>
                  </a:txBody>
                  <a:tcPr/>
                </a:tc>
                <a:tc>
                  <a:txBody>
                    <a:bodyPr/>
                    <a:lstStyle/>
                    <a:p>
                      <a:r>
                        <a:rPr lang="en-US" dirty="0"/>
                        <a:t>45</a:t>
                      </a:r>
                    </a:p>
                  </a:txBody>
                  <a:tcPr/>
                </a:tc>
                <a:extLst>
                  <a:ext uri="{0D108BD9-81ED-4DB2-BD59-A6C34878D82A}">
                    <a16:rowId xmlns:a16="http://schemas.microsoft.com/office/drawing/2014/main" val="10004"/>
                  </a:ext>
                </a:extLst>
              </a:tr>
              <a:tr h="370840">
                <a:tc>
                  <a:txBody>
                    <a:bodyPr/>
                    <a:lstStyle/>
                    <a:p>
                      <a:r>
                        <a:rPr lang="en-US" dirty="0"/>
                        <a:t>1</a:t>
                      </a:r>
                      <a:r>
                        <a:rPr lang="en-US" baseline="30000" dirty="0"/>
                        <a:t>st</a:t>
                      </a:r>
                      <a:r>
                        <a:rPr lang="en-US" dirty="0"/>
                        <a:t> Urine,</a:t>
                      </a:r>
                      <a:r>
                        <a:rPr lang="en-US" baseline="0" dirty="0"/>
                        <a:t> then Blood</a:t>
                      </a:r>
                      <a:endParaRPr lang="en-US" dirty="0"/>
                    </a:p>
                  </a:txBody>
                  <a:tcPr/>
                </a:tc>
                <a:tc>
                  <a:txBody>
                    <a:bodyPr/>
                    <a:lstStyle/>
                    <a:p>
                      <a:r>
                        <a:rPr lang="en-US" dirty="0"/>
                        <a:t>PCA3 + T2erg &gt; </a:t>
                      </a:r>
                      <a:r>
                        <a:rPr lang="en-US" i="1" dirty="0"/>
                        <a:t>phi</a:t>
                      </a:r>
                      <a:endParaRPr lang="en-US" dirty="0"/>
                    </a:p>
                  </a:txBody>
                  <a:tcPr/>
                </a:tc>
                <a:tc>
                  <a:txBody>
                    <a:bodyPr/>
                    <a:lstStyle/>
                    <a:p>
                      <a:r>
                        <a:rPr lang="en-US" dirty="0"/>
                        <a:t>96</a:t>
                      </a:r>
                    </a:p>
                  </a:txBody>
                  <a:tcPr/>
                </a:tc>
                <a:tc>
                  <a:txBody>
                    <a:bodyPr/>
                    <a:lstStyle/>
                    <a:p>
                      <a:r>
                        <a:rPr lang="en-US" dirty="0"/>
                        <a:t>46</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591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59" y="1122512"/>
            <a:ext cx="8592987" cy="866956"/>
          </a:xfrm>
        </p:spPr>
        <p:txBody>
          <a:bodyPr/>
          <a:lstStyle/>
          <a:p>
            <a:r>
              <a:rPr lang="en-US" sz="2100" dirty="0"/>
              <a:t>EDRN Biomarker Reference Laboratory (BRL) at Johns Hopkins</a:t>
            </a:r>
            <a:br>
              <a:rPr lang="en-US" sz="2100" dirty="0"/>
            </a:br>
            <a:r>
              <a:rPr lang="en-US" sz="2100" dirty="0"/>
              <a:t>2018 research project Updates – Daniel W. Chan, Ph.D. (PI)</a:t>
            </a:r>
            <a:br>
              <a:rPr lang="en-US" sz="2100" dirty="0"/>
            </a:br>
            <a:r>
              <a:rPr lang="en-US" sz="2100" dirty="0"/>
              <a:t>Research Highlights</a:t>
            </a:r>
          </a:p>
        </p:txBody>
      </p:sp>
      <p:sp>
        <p:nvSpPr>
          <p:cNvPr id="3" name="Content Placeholder 2"/>
          <p:cNvSpPr>
            <a:spLocks noGrp="1"/>
          </p:cNvSpPr>
          <p:nvPr>
            <p:ph idx="1"/>
          </p:nvPr>
        </p:nvSpPr>
        <p:spPr>
          <a:xfrm>
            <a:off x="600614" y="2067106"/>
            <a:ext cx="8308316" cy="3478917"/>
          </a:xfrm>
        </p:spPr>
        <p:txBody>
          <a:bodyPr/>
          <a:lstStyle/>
          <a:p>
            <a:pPr marL="0" indent="0">
              <a:buNone/>
            </a:pPr>
            <a:r>
              <a:rPr lang="en-US" sz="1200" i="1" dirty="0">
                <a:solidFill>
                  <a:srgbClr val="00FF00"/>
                </a:solidFill>
              </a:rPr>
              <a:t>EDRN Collaborative Group network and validation Studies.</a:t>
            </a:r>
          </a:p>
          <a:p>
            <a:r>
              <a:rPr lang="en-US" sz="1200" dirty="0"/>
              <a:t>Prospective Active Surveillance Study for prostate cancer: Emory CVC (PI Martin Sanda) </a:t>
            </a:r>
          </a:p>
          <a:p>
            <a:r>
              <a:rPr lang="en-US" sz="1200" dirty="0"/>
              <a:t>Prostate MRI Biomarker Study and Longitudinal Testing of Validated Biomarkers: Michigan BDL (PI John Wei).</a:t>
            </a:r>
          </a:p>
          <a:p>
            <a:r>
              <a:rPr lang="en-US" sz="1200" dirty="0"/>
              <a:t>Tissue Upgrading Study for prostate cancer: UT San Antonio CVC (PI Robin Leach)</a:t>
            </a:r>
          </a:p>
          <a:p>
            <a:r>
              <a:rPr lang="en-US" sz="1200" dirty="0"/>
              <a:t>Urine biomarkers for aggressive prostate cancer: JHU BDL (PI Hui Zhang)</a:t>
            </a:r>
          </a:p>
          <a:p>
            <a:r>
              <a:rPr lang="en-US" sz="1200" dirty="0"/>
              <a:t>Development of an 8 biomarker multiplexed immunoassay on the </a:t>
            </a:r>
            <a:r>
              <a:rPr lang="en-US" sz="1200" dirty="0" err="1"/>
              <a:t>BioPlex</a:t>
            </a:r>
            <a:r>
              <a:rPr lang="en-US" sz="1200" dirty="0"/>
              <a:t>/MSD Sector for the analysis of 200 ovarian cancer samples: Harvard BDL (PI Steve Skates).</a:t>
            </a:r>
          </a:p>
          <a:p>
            <a:pPr marL="0" indent="0">
              <a:buNone/>
            </a:pPr>
            <a:r>
              <a:rPr lang="en-US" sz="1200" i="1" dirty="0">
                <a:solidFill>
                  <a:srgbClr val="00FF00"/>
                </a:solidFill>
              </a:rPr>
              <a:t>Industrial Collaborations </a:t>
            </a:r>
          </a:p>
          <a:p>
            <a:r>
              <a:rPr lang="en-US" sz="1200" dirty="0"/>
              <a:t>Development and validation of </a:t>
            </a:r>
            <a:r>
              <a:rPr lang="en-US" sz="1200" dirty="0" err="1"/>
              <a:t>MiCheck</a:t>
            </a:r>
            <a:r>
              <a:rPr lang="en-US" sz="1200" dirty="0"/>
              <a:t>® - a </a:t>
            </a:r>
            <a:r>
              <a:rPr lang="en-US" sz="1200" dirty="0" err="1"/>
              <a:t>Multianalyte</a:t>
            </a:r>
            <a:r>
              <a:rPr lang="en-US" sz="1200" dirty="0"/>
              <a:t> Index Assay (MIA) that combines  Glypican-1 (GPC-1) and additional protein biomarkers in an algorithm: </a:t>
            </a:r>
            <a:r>
              <a:rPr lang="en-US" sz="1200" dirty="0" err="1"/>
              <a:t>Minomic</a:t>
            </a:r>
            <a:r>
              <a:rPr lang="en-US" sz="1200" dirty="0"/>
              <a:t> Inc. </a:t>
            </a:r>
          </a:p>
          <a:p>
            <a:r>
              <a:rPr lang="en-US" sz="1200" dirty="0"/>
              <a:t>Analysis of a panel of biomarkers (AFP, PIVKA-II), GP73, HGF, DPP4, DPP4/</a:t>
            </a:r>
            <a:r>
              <a:rPr lang="en-US" sz="1200" dirty="0" err="1"/>
              <a:t>Seprase</a:t>
            </a:r>
            <a:r>
              <a:rPr lang="en-US" sz="1200" dirty="0"/>
              <a:t>) for hepatocellular cancer (HCC) on the Architect Immunoassay Analyzer: Abbott Labs (Associate Member).</a:t>
            </a:r>
          </a:p>
          <a:p>
            <a:pPr marL="0" indent="0">
              <a:buNone/>
            </a:pPr>
            <a:r>
              <a:rPr lang="en-US" sz="1200" i="1" dirty="0">
                <a:solidFill>
                  <a:srgbClr val="00FF00"/>
                </a:solidFill>
              </a:rPr>
              <a:t>Product Development </a:t>
            </a:r>
          </a:p>
          <a:p>
            <a:r>
              <a:rPr lang="en-US" sz="1200" dirty="0"/>
              <a:t>Development of AGPC - An in vitro diagnostic multivariate index assay (IVDMIA) for aggressive prostate cancer. The panel will include 2 biomarkers discovered and published from our EDRN BRL - </a:t>
            </a:r>
            <a:r>
              <a:rPr lang="en-US" sz="1200" dirty="0" err="1"/>
              <a:t>fucosylated</a:t>
            </a:r>
            <a:r>
              <a:rPr lang="en-US" sz="1200" dirty="0"/>
              <a:t> PSA and sTIE-2 (soluble angiopoietin-2) and additional biomarkers. We plan to perform clinical validation using the EDRN prostate cancer reference sets. </a:t>
            </a:r>
          </a:p>
        </p:txBody>
      </p:sp>
    </p:spTree>
    <p:extLst>
      <p:ext uri="{BB962C8B-B14F-4D97-AF65-F5344CB8AC3E}">
        <p14:creationId xmlns:p14="http://schemas.microsoft.com/office/powerpoint/2010/main" val="87288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909009"/>
            <a:ext cx="8410755" cy="1066441"/>
          </a:xfrm>
        </p:spPr>
        <p:txBody>
          <a:bodyPr/>
          <a:lstStyle/>
          <a:p>
            <a:r>
              <a:rPr lang="en-US" sz="2400" dirty="0"/>
              <a:t>JHU BRL - Challenges and help needed to complete their projects</a:t>
            </a:r>
          </a:p>
        </p:txBody>
      </p:sp>
      <p:sp>
        <p:nvSpPr>
          <p:cNvPr id="3" name="Content Placeholder 2"/>
          <p:cNvSpPr>
            <a:spLocks noGrp="1"/>
          </p:cNvSpPr>
          <p:nvPr>
            <p:ph idx="1"/>
          </p:nvPr>
        </p:nvSpPr>
        <p:spPr>
          <a:xfrm>
            <a:off x="662078" y="1795372"/>
            <a:ext cx="8326648" cy="3303917"/>
          </a:xfrm>
        </p:spPr>
        <p:txBody>
          <a:bodyPr/>
          <a:lstStyle/>
          <a:p>
            <a:pPr marL="0" indent="0">
              <a:buNone/>
            </a:pPr>
            <a:r>
              <a:rPr lang="en-US" sz="1800" dirty="0"/>
              <a:t>Timelines for collaborative projects: Uncertainties.</a:t>
            </a:r>
          </a:p>
          <a:p>
            <a:pPr marL="0" indent="0">
              <a:buNone/>
            </a:pPr>
            <a:r>
              <a:rPr lang="en-US" sz="1800" dirty="0"/>
              <a:t>Reagent provided by company: Contractual delays (Beckman) </a:t>
            </a:r>
          </a:p>
          <a:p>
            <a:pPr marL="0" indent="0">
              <a:buNone/>
            </a:pPr>
            <a:r>
              <a:rPr lang="en-US" sz="1800" dirty="0"/>
              <a:t>Prostate cancer specimens and reference set for validation for product development study.</a:t>
            </a:r>
          </a:p>
          <a:p>
            <a:pPr marL="0" indent="0">
              <a:buNone/>
            </a:pPr>
            <a:r>
              <a:rPr lang="en-US" dirty="0"/>
              <a:t> </a:t>
            </a:r>
            <a:r>
              <a:rPr lang="en-US" dirty="0">
                <a:solidFill>
                  <a:srgbClr val="FFFF00"/>
                </a:solidFill>
              </a:rPr>
              <a:t>Outlook and plans for the future</a:t>
            </a:r>
          </a:p>
          <a:p>
            <a:pPr marL="0" indent="0">
              <a:buNone/>
            </a:pPr>
            <a:r>
              <a:rPr lang="en-US" sz="1800" dirty="0"/>
              <a:t>Continue supporting EDRN investigators with BRL activities</a:t>
            </a:r>
          </a:p>
          <a:p>
            <a:pPr marL="0" indent="0">
              <a:buNone/>
            </a:pPr>
            <a:r>
              <a:rPr lang="en-US" sz="1800" dirty="0"/>
              <a:t>Continue supporting Cooperative Group Collaborative Projects: Prostate cancer and Gynecological cancer. </a:t>
            </a:r>
          </a:p>
          <a:p>
            <a:pPr marL="0" indent="0">
              <a:buNone/>
            </a:pPr>
            <a:r>
              <a:rPr lang="en-US" sz="1800" dirty="0"/>
              <a:t>Continue industry collaborations</a:t>
            </a:r>
          </a:p>
          <a:p>
            <a:pPr marL="0" indent="0">
              <a:buNone/>
            </a:pPr>
            <a:r>
              <a:rPr lang="en-US" sz="1800" dirty="0"/>
              <a:t>Continue product development of AGPC - An in vitro diagnostic multivariate index assay (IVDMIA) for aggressive prostate cancer.</a:t>
            </a:r>
          </a:p>
          <a:p>
            <a:pPr marL="0" indent="0">
              <a:buNone/>
            </a:pPr>
            <a:endParaRPr lang="en-US" sz="1800" dirty="0"/>
          </a:p>
          <a:p>
            <a:pPr marL="0" indent="0">
              <a:buNone/>
            </a:pPr>
            <a:endParaRPr lang="en-US" sz="1800" dirty="0">
              <a:solidFill>
                <a:srgbClr val="FFFF00"/>
              </a:solidFill>
            </a:endParaRPr>
          </a:p>
          <a:p>
            <a:pPr marL="0" indent="0">
              <a:buNone/>
            </a:pPr>
            <a:endParaRPr lang="en-US" dirty="0">
              <a:solidFill>
                <a:srgbClr val="FFFF00"/>
              </a:solidFill>
            </a:endParaRPr>
          </a:p>
          <a:p>
            <a:pPr marL="0" indent="0">
              <a:buNone/>
            </a:pPr>
            <a:endParaRPr lang="en-US" dirty="0">
              <a:solidFill>
                <a:srgbClr val="FFFF00"/>
              </a:solidFill>
            </a:endParaRPr>
          </a:p>
          <a:p>
            <a:endParaRPr lang="en-US" dirty="0"/>
          </a:p>
          <a:p>
            <a:endParaRPr lang="en-US" dirty="0"/>
          </a:p>
        </p:txBody>
      </p:sp>
    </p:spTree>
    <p:extLst>
      <p:ext uri="{BB962C8B-B14F-4D97-AF65-F5344CB8AC3E}">
        <p14:creationId xmlns:p14="http://schemas.microsoft.com/office/powerpoint/2010/main" val="1505831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44000" cy="1082842"/>
          </a:xfrm>
          <a:prstGeom prst="rect">
            <a:avLst/>
          </a:prstGeom>
          <a:solidFill>
            <a:srgbClr val="0A30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71048"/>
            <a:ext cx="9144000" cy="1218043"/>
          </a:xfrm>
        </p:spPr>
        <p:txBody>
          <a:bodyPr>
            <a:normAutofit/>
          </a:bodyPr>
          <a:lstStyle/>
          <a:p>
            <a:r>
              <a:rPr lang="en-US" dirty="0">
                <a:solidFill>
                  <a:srgbClr val="FFFFFF"/>
                </a:solidFill>
              </a:rPr>
              <a:t>Emory CVC Sample Distribution 2016-18</a:t>
            </a:r>
          </a:p>
        </p:txBody>
      </p:sp>
      <p:sp>
        <p:nvSpPr>
          <p:cNvPr id="3" name="Slide Number Placeholder 2"/>
          <p:cNvSpPr>
            <a:spLocks noGrp="1"/>
          </p:cNvSpPr>
          <p:nvPr>
            <p:ph type="sldNum" sz="quarter" idx="12"/>
          </p:nvPr>
        </p:nvSpPr>
        <p:spPr/>
        <p:txBody>
          <a:bodyPr/>
          <a:lstStyle/>
          <a:p>
            <a:fld id="{6D5763B0-05F8-8347-9053-BDFBF5F8566B}" type="slidenum">
              <a:rPr lang="en-US" smtClean="0"/>
              <a:t>22</a:t>
            </a:fld>
            <a:endParaRPr lang="en-US" dirty="0"/>
          </a:p>
        </p:txBody>
      </p:sp>
      <p:graphicFrame>
        <p:nvGraphicFramePr>
          <p:cNvPr id="6" name="Table 5">
            <a:extLst>
              <a:ext uri="{FF2B5EF4-FFF2-40B4-BE49-F238E27FC236}">
                <a16:creationId xmlns:a16="http://schemas.microsoft.com/office/drawing/2014/main" id="{A0B421DF-774A-EB40-8813-573A1B25EA4C}"/>
              </a:ext>
            </a:extLst>
          </p:cNvPr>
          <p:cNvGraphicFramePr>
            <a:graphicFrameLocks noGrp="1"/>
          </p:cNvGraphicFramePr>
          <p:nvPr>
            <p:extLst>
              <p:ext uri="{D42A27DB-BD31-4B8C-83A1-F6EECF244321}">
                <p14:modId xmlns:p14="http://schemas.microsoft.com/office/powerpoint/2010/main" val="392420353"/>
              </p:ext>
            </p:extLst>
          </p:nvPr>
        </p:nvGraphicFramePr>
        <p:xfrm>
          <a:off x="460844" y="1218043"/>
          <a:ext cx="8131362" cy="5250486"/>
        </p:xfrm>
        <a:graphic>
          <a:graphicData uri="http://schemas.openxmlformats.org/drawingml/2006/table">
            <a:tbl>
              <a:tblPr firstRow="1" firstCol="1" bandRow="1"/>
              <a:tblGrid>
                <a:gridCol w="797807">
                  <a:extLst>
                    <a:ext uri="{9D8B030D-6E8A-4147-A177-3AD203B41FA5}">
                      <a16:colId xmlns:a16="http://schemas.microsoft.com/office/drawing/2014/main" val="1562749129"/>
                    </a:ext>
                  </a:extLst>
                </a:gridCol>
                <a:gridCol w="2265060">
                  <a:extLst>
                    <a:ext uri="{9D8B030D-6E8A-4147-A177-3AD203B41FA5}">
                      <a16:colId xmlns:a16="http://schemas.microsoft.com/office/drawing/2014/main" val="2700191182"/>
                    </a:ext>
                  </a:extLst>
                </a:gridCol>
                <a:gridCol w="1200773">
                  <a:extLst>
                    <a:ext uri="{9D8B030D-6E8A-4147-A177-3AD203B41FA5}">
                      <a16:colId xmlns:a16="http://schemas.microsoft.com/office/drawing/2014/main" val="3065770700"/>
                    </a:ext>
                  </a:extLst>
                </a:gridCol>
                <a:gridCol w="1892966">
                  <a:extLst>
                    <a:ext uri="{9D8B030D-6E8A-4147-A177-3AD203B41FA5}">
                      <a16:colId xmlns:a16="http://schemas.microsoft.com/office/drawing/2014/main" val="137120790"/>
                    </a:ext>
                  </a:extLst>
                </a:gridCol>
                <a:gridCol w="98905">
                  <a:extLst>
                    <a:ext uri="{9D8B030D-6E8A-4147-A177-3AD203B41FA5}">
                      <a16:colId xmlns:a16="http://schemas.microsoft.com/office/drawing/2014/main" val="3676893967"/>
                    </a:ext>
                  </a:extLst>
                </a:gridCol>
                <a:gridCol w="1046413">
                  <a:extLst>
                    <a:ext uri="{9D8B030D-6E8A-4147-A177-3AD203B41FA5}">
                      <a16:colId xmlns:a16="http://schemas.microsoft.com/office/drawing/2014/main" val="4265772286"/>
                    </a:ext>
                  </a:extLst>
                </a:gridCol>
                <a:gridCol w="829438">
                  <a:extLst>
                    <a:ext uri="{9D8B030D-6E8A-4147-A177-3AD203B41FA5}">
                      <a16:colId xmlns:a16="http://schemas.microsoft.com/office/drawing/2014/main" val="4218180353"/>
                    </a:ext>
                  </a:extLst>
                </a:gridCol>
              </a:tblGrid>
              <a:tr h="166696">
                <a:tc>
                  <a:txBody>
                    <a:bodyPr/>
                    <a:lstStyle/>
                    <a:p>
                      <a:pPr marL="0" marR="0" algn="ctr">
                        <a:lnSpc>
                          <a:spcPct val="115000"/>
                        </a:lnSpc>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Year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Recipient PI / Institution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Sample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Biomarker / Project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marL="0" marR="0" algn="ctr">
                        <a:lnSpc>
                          <a:spcPct val="115000"/>
                        </a:lnSpc>
                        <a:spcBef>
                          <a:spcPts val="0"/>
                        </a:spcBef>
                        <a:spcAft>
                          <a:spcPts val="0"/>
                        </a:spcAft>
                      </a:pPr>
                      <a:r>
                        <a:rPr lang="en-U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Subjects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marL="0" marR="0" algn="ctr">
                        <a:lnSpc>
                          <a:spcPct val="115000"/>
                        </a:lnSpc>
                        <a:spcBef>
                          <a:spcPts val="0"/>
                        </a:spcBef>
                        <a:spcAft>
                          <a:spcPts val="0"/>
                        </a:spcAft>
                      </a:pPr>
                      <a:r>
                        <a:rPr lang="en-US" sz="9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sample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07179122"/>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A. Perry / Dublin, Ireland</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Urine Pellets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epiCaPture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91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91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2190677"/>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H Whitaker/Cambridge, UK </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Whole Urine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Movember GAP Study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181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181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3418207"/>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H Pandha/Surrey, UK </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Whole Urine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181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5601651"/>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E. Diamandis/Toronto, Canada</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Whole Urine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179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0482850"/>
                  </a:ext>
                </a:extLst>
              </a:tr>
              <a:tr h="306565">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E. Davicioni/ San Diego </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Urine EV cDNA &amp; FFPE tissue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Comparison of urine and prostate transcriptomes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30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1235326"/>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J. Clark / Newcastle, UK </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Urine EV cDNA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Prostate Urine Risk Signature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275979"/>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A. McDonald/ Penn State </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Plasma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microRNA project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34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102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4364787"/>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W. Catalona / Northwestern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Buffy Coat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Genomics of men on AS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30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51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250854"/>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Saliva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71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71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062773"/>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E. Riley / Freenome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Plasma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Genomic Analysis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176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323812"/>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J. Codington / Emory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Serum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Diagnostic Sr. Antibody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31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31</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353050"/>
                  </a:ext>
                </a:extLst>
              </a:tr>
              <a:tr h="306565">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T. Liu / Pacific Northwest National Laboratory</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Whole Urine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Proteomics of Whole Urine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30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30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403138"/>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C. Moreno / Emory </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Serum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Acuray platform test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246701"/>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R. Arnold / Emory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Urine Pellets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mtDNA Mutations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45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45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9469248"/>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NCI Central Repository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Serum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URS Study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52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810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2351715"/>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Plasma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486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639946"/>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Whole Urine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147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3983961"/>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Supernatant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48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146271"/>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PBS Pellet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17</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568029"/>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RNALater Pellet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6891113"/>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FHCRC Central Repository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Frozen Tissue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PASS Study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69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8"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38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4825821"/>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Serum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648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505506"/>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Plasma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972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003783"/>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Buffy Coat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44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9268458"/>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Whole Urine</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226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5044052"/>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Supernatant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124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2503498"/>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PBS Pellet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1467981"/>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2017-18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RNALater Pellet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58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1064550"/>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R. Cummings / BIDMC </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9</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Serum</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Glycomics analysis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50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60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991265"/>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E. Davicioni/ San Diego </a:t>
                      </a:r>
                      <a:r>
                        <a:rPr lang="en-US" sz="800" baseline="30000">
                          <a:effectLst/>
                          <a:latin typeface="Arial" panose="020B0604020202020204" pitchFamily="34" charset="0"/>
                          <a:ea typeface="Calibri" panose="020F0502020204030204" pitchFamily="34" charset="0"/>
                          <a:cs typeface="Times New Roman" panose="02020603050405020304" pitchFamily="18" charset="0"/>
                        </a:rPr>
                        <a:t>10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Urine EV cDNA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Urine Classifier Development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44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44</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1191246"/>
                  </a:ext>
                </a:extLst>
              </a:tr>
              <a:tr h="148190">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2018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R. Arnold / Emory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Urine EV RNA</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mtDNA Mutations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Calibri" panose="020F0502020204030204" pitchFamily="34" charset="0"/>
                          <a:cs typeface="Times New Roman" panose="02020603050405020304" pitchFamily="18" charset="0"/>
                        </a:rPr>
                        <a:t>13</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778483"/>
                  </a:ext>
                </a:extLst>
              </a:tr>
              <a:tr h="173150">
                <a:tc gridSpan="5">
                  <a:txBody>
                    <a:bodyPr/>
                    <a:lstStyle/>
                    <a:p>
                      <a:pPr marL="0" marR="0">
                        <a:lnSpc>
                          <a:spcPct val="115000"/>
                        </a:lnSpc>
                        <a:spcBef>
                          <a:spcPts val="0"/>
                        </a:spcBef>
                        <a:spcAft>
                          <a:spcPts val="0"/>
                        </a:spcAft>
                      </a:pPr>
                      <a:r>
                        <a:rPr lang="en-US" sz="900" b="1" dirty="0">
                          <a:effectLst/>
                          <a:latin typeface="Arial" panose="020B0604020202020204" pitchFamily="34" charset="0"/>
                          <a:ea typeface="Calibri" panose="020F0502020204030204" pitchFamily="34" charset="0"/>
                          <a:cs typeface="Times New Roman" panose="02020603050405020304" pitchFamily="18" charset="0"/>
                        </a:rPr>
                        <a:t>Total</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900" b="1">
                          <a:effectLst/>
                          <a:latin typeface="Arial" panose="020B0604020202020204" pitchFamily="34" charset="0"/>
                          <a:ea typeface="Calibri" panose="020F0502020204030204" pitchFamily="34" charset="0"/>
                          <a:cs typeface="Times New Roman" panose="02020603050405020304" pitchFamily="18" charset="0"/>
                        </a:rPr>
                        <a:t>886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621030" algn="l"/>
                        </a:tabLst>
                      </a:pPr>
                      <a:r>
                        <a:rPr lang="en-US" sz="900" b="1" dirty="0">
                          <a:effectLst/>
                          <a:latin typeface="Arial" panose="020B0604020202020204" pitchFamily="34" charset="0"/>
                          <a:ea typeface="Calibri" panose="020F0502020204030204" pitchFamily="34" charset="0"/>
                          <a:cs typeface="Times New Roman" panose="02020603050405020304" pitchFamily="18" charset="0"/>
                        </a:rPr>
                        <a:t>5061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3421" marR="534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813307"/>
                  </a:ext>
                </a:extLst>
              </a:tr>
            </a:tbl>
          </a:graphicData>
        </a:graphic>
      </p:graphicFrame>
    </p:spTree>
    <p:extLst>
      <p:ext uri="{BB962C8B-B14F-4D97-AF65-F5344CB8AC3E}">
        <p14:creationId xmlns:p14="http://schemas.microsoft.com/office/powerpoint/2010/main" val="779785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Aims of Upgrading Cohort</a:t>
            </a:r>
          </a:p>
        </p:txBody>
      </p:sp>
      <p:sp>
        <p:nvSpPr>
          <p:cNvPr id="3" name="Content Placeholder 2"/>
          <p:cNvSpPr>
            <a:spLocks noGrp="1"/>
          </p:cNvSpPr>
          <p:nvPr>
            <p:ph idx="1"/>
          </p:nvPr>
        </p:nvSpPr>
        <p:spPr>
          <a:xfrm>
            <a:off x="395654" y="2024429"/>
            <a:ext cx="7985613" cy="3560885"/>
          </a:xfrm>
        </p:spPr>
        <p:txBody>
          <a:bodyPr>
            <a:normAutofit fontScale="77500" lnSpcReduction="20000"/>
          </a:bodyPr>
          <a:lstStyle/>
          <a:p>
            <a:pPr marL="1503760" indent="-1503760">
              <a:buNone/>
            </a:pPr>
            <a:r>
              <a:rPr lang="en-US" b="1" dirty="0"/>
              <a:t>Specific Aim </a:t>
            </a:r>
            <a:r>
              <a:rPr lang="en-US" dirty="0"/>
              <a:t>1: Recruitment of 340 men w/ </a:t>
            </a:r>
            <a:r>
              <a:rPr lang="en-US" dirty="0" err="1"/>
              <a:t>bx</a:t>
            </a:r>
            <a:r>
              <a:rPr lang="en-US" dirty="0"/>
              <a:t> Gleason 3+3 who have elected to undergo radical prostatectomy for PCA. </a:t>
            </a:r>
          </a:p>
          <a:p>
            <a:pPr marL="685800" lvl="1" indent="-385763">
              <a:buFont typeface="+mj-lt"/>
              <a:buAutoNum type="alphaLcPeriod"/>
            </a:pPr>
            <a:r>
              <a:rPr lang="en-US" dirty="0"/>
              <a:t>Preoperative blood and urine samples, </a:t>
            </a:r>
          </a:p>
          <a:p>
            <a:pPr marL="685800" lvl="1" indent="-385763">
              <a:buFont typeface="+mj-lt"/>
              <a:buAutoNum type="alphaLcPeriod"/>
            </a:pPr>
            <a:r>
              <a:rPr lang="en-US" dirty="0"/>
              <a:t>Prostate biopsy slides/blocks, RP slides/blocks </a:t>
            </a:r>
          </a:p>
          <a:p>
            <a:pPr marL="685800" lvl="1" indent="-385763">
              <a:buFont typeface="+mj-lt"/>
              <a:buAutoNum type="alphaLcPeriod"/>
            </a:pPr>
            <a:r>
              <a:rPr lang="en-US" dirty="0"/>
              <a:t>Demographic data collection  collected. </a:t>
            </a:r>
          </a:p>
          <a:p>
            <a:pPr marL="1503760" indent="-1503760">
              <a:buNone/>
            </a:pPr>
            <a:r>
              <a:rPr lang="en-US" b="1" dirty="0"/>
              <a:t>Specific Aim 2</a:t>
            </a:r>
            <a:r>
              <a:rPr lang="en-US" dirty="0"/>
              <a:t>: Identify clinical and demographic risk factors associated with upgrading (defined as &gt; 3+4 at time of RP)</a:t>
            </a:r>
          </a:p>
          <a:p>
            <a:pPr marL="685800" lvl="1" indent="-385763">
              <a:buFont typeface="+mj-lt"/>
              <a:buAutoNum type="alphaLcPeriod"/>
            </a:pPr>
            <a:r>
              <a:rPr lang="en-US" dirty="0"/>
              <a:t>Biopsy and RP H&amp;E will undergo Central Review (Cornell). </a:t>
            </a:r>
          </a:p>
          <a:p>
            <a:pPr marL="685800" lvl="1" indent="-385763">
              <a:buFont typeface="+mj-lt"/>
              <a:buAutoNum type="alphaLcPeriod"/>
            </a:pPr>
            <a:r>
              <a:rPr lang="en-US" dirty="0"/>
              <a:t>Patients will be followed to one intermediate endpoint (tumor grade and state at RP).</a:t>
            </a:r>
          </a:p>
          <a:p>
            <a:pPr marL="685800" lvl="1" indent="-385763">
              <a:buFont typeface="+mj-lt"/>
              <a:buAutoNum type="alphaLcPeriod"/>
            </a:pPr>
            <a:r>
              <a:rPr lang="en-US" dirty="0"/>
              <a:t> Patients consented for collection of follow-up data to determine adjuvant or salvage treatments and disease recurrence. </a:t>
            </a:r>
          </a:p>
          <a:p>
            <a:pPr marL="0" indent="0">
              <a:buNone/>
            </a:pPr>
            <a:r>
              <a:rPr lang="en-US" b="1" dirty="0"/>
              <a:t>Specific Aim 3</a:t>
            </a:r>
            <a:r>
              <a:rPr lang="en-US" dirty="0"/>
              <a:t>: Utilize biologics to identify biomarkers for upgrading (Phase II)</a:t>
            </a:r>
          </a:p>
          <a:p>
            <a:pPr marL="0" indent="0">
              <a:buNone/>
            </a:pPr>
            <a:endParaRPr lang="en-US" dirty="0"/>
          </a:p>
        </p:txBody>
      </p:sp>
    </p:spTree>
    <p:extLst>
      <p:ext uri="{BB962C8B-B14F-4D97-AF65-F5344CB8AC3E}">
        <p14:creationId xmlns:p14="http://schemas.microsoft.com/office/powerpoint/2010/main" val="2534691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3229"/>
            <a:ext cx="8229600" cy="539980"/>
          </a:xfrm>
        </p:spPr>
        <p:txBody>
          <a:bodyPr>
            <a:normAutofit fontScale="90000"/>
          </a:bodyPr>
          <a:lstStyle/>
          <a:p>
            <a:r>
              <a:rPr lang="en-US" dirty="0"/>
              <a:t>Status of recruitment</a:t>
            </a:r>
          </a:p>
        </p:txBody>
      </p:sp>
      <p:sp>
        <p:nvSpPr>
          <p:cNvPr id="3" name="Content Placeholder 2"/>
          <p:cNvSpPr>
            <a:spLocks noGrp="1"/>
          </p:cNvSpPr>
          <p:nvPr>
            <p:ph idx="1"/>
          </p:nvPr>
        </p:nvSpPr>
        <p:spPr>
          <a:xfrm>
            <a:off x="1063870" y="1603208"/>
            <a:ext cx="7622930" cy="4174958"/>
          </a:xfrm>
        </p:spPr>
        <p:txBody>
          <a:bodyPr>
            <a:noAutofit/>
          </a:bodyPr>
          <a:lstStyle/>
          <a:p>
            <a:r>
              <a:rPr lang="en-US" sz="1500" dirty="0"/>
              <a:t>261 participants enrolled to date, 58 subjects are ineligible</a:t>
            </a:r>
          </a:p>
          <a:p>
            <a:pPr lvl="1"/>
            <a:r>
              <a:rPr lang="en-US" sz="1500" dirty="0"/>
              <a:t>30 subjects identified as ineligible at Round 1 for the following reasons: </a:t>
            </a:r>
            <a:endParaRPr lang="en-US" sz="1500" dirty="0">
              <a:solidFill>
                <a:srgbClr val="FF0000"/>
              </a:solidFill>
            </a:endParaRPr>
          </a:p>
          <a:p>
            <a:pPr lvl="2"/>
            <a:r>
              <a:rPr lang="en-US" sz="1350" dirty="0"/>
              <a:t>10 unable to provide urine/blood sample or adequate sample</a:t>
            </a:r>
          </a:p>
          <a:p>
            <a:pPr lvl="2"/>
            <a:r>
              <a:rPr lang="en-US" sz="1350" dirty="0"/>
              <a:t>5 specimens collected outside of time or w/o DRE (newest criteria)</a:t>
            </a:r>
          </a:p>
          <a:p>
            <a:pPr lvl="2"/>
            <a:r>
              <a:rPr lang="en-US" sz="1350" dirty="0"/>
              <a:t>5 withdrew</a:t>
            </a:r>
          </a:p>
          <a:p>
            <a:pPr lvl="2"/>
            <a:r>
              <a:rPr lang="en-US" sz="1350" dirty="0"/>
              <a:t>4 not diagnosed w/in 2 years of scheduled prostatectomy</a:t>
            </a:r>
          </a:p>
          <a:p>
            <a:pPr lvl="2"/>
            <a:r>
              <a:rPr lang="en-US" sz="1350" dirty="0"/>
              <a:t>3 unwilling to contribute samples to reference set</a:t>
            </a:r>
          </a:p>
          <a:p>
            <a:pPr lvl="2"/>
            <a:r>
              <a:rPr lang="en-US" sz="1350" dirty="0"/>
              <a:t>2 did not proceed to prostatectomy or chose other treatment</a:t>
            </a:r>
          </a:p>
          <a:p>
            <a:pPr lvl="2"/>
            <a:r>
              <a:rPr lang="en-US" sz="1350" dirty="0"/>
              <a:t>1 site did not have supplies needed to collect urine</a:t>
            </a:r>
          </a:p>
          <a:p>
            <a:pPr lvl="1"/>
            <a:r>
              <a:rPr lang="en-US" sz="1500" dirty="0"/>
              <a:t>28 subjects identified as ineligible at Round 2 (Central Pathology Review did not concur w/ sites biopsy Gleason score of 3+3)</a:t>
            </a:r>
          </a:p>
          <a:p>
            <a:r>
              <a:rPr lang="en-US" sz="1500" dirty="0"/>
              <a:t>To date 193 biopsies have been sent for Central Review (UTHSCSA: 10, UW: 10, Stanford: 37, UM: 27, UC Irvine: 1, Emory: 37, Cleveland Clinic: 71, U Miami: 0)</a:t>
            </a:r>
          </a:p>
          <a:p>
            <a:r>
              <a:rPr lang="en-US" sz="1500" dirty="0"/>
              <a:t>New sites added: Johns Hopkins (Dr. Alan </a:t>
            </a:r>
            <a:r>
              <a:rPr lang="en-US" sz="1500" dirty="0" err="1"/>
              <a:t>Partin</a:t>
            </a:r>
            <a:r>
              <a:rPr lang="en-US" sz="1500" dirty="0"/>
              <a:t>), Eastern Virginia Medical School (Dr. John Semmes &amp; Dr. Michael </a:t>
            </a:r>
            <a:r>
              <a:rPr lang="en-US" sz="1500" dirty="0" err="1"/>
              <a:t>Fabrizio</a:t>
            </a:r>
            <a:r>
              <a:rPr lang="en-US" sz="1500" dirty="0"/>
              <a:t> of Urology of Virginia), Weill Cornell Medicine-Urology (Dr. Jim Hu) and Icahn School of Medicine at Mt. Sinai (Dr. </a:t>
            </a:r>
            <a:r>
              <a:rPr lang="en-US" sz="1500" dirty="0" err="1"/>
              <a:t>Ashutosh</a:t>
            </a:r>
            <a:r>
              <a:rPr lang="en-US" sz="1500" dirty="0"/>
              <a:t> </a:t>
            </a:r>
            <a:r>
              <a:rPr lang="en-US" sz="1500" dirty="0" err="1"/>
              <a:t>Tewari</a:t>
            </a:r>
            <a:r>
              <a:rPr lang="en-US" sz="1500" dirty="0"/>
              <a:t>)</a:t>
            </a:r>
          </a:p>
        </p:txBody>
      </p:sp>
    </p:spTree>
    <p:extLst>
      <p:ext uri="{BB962C8B-B14F-4D97-AF65-F5344CB8AC3E}">
        <p14:creationId xmlns:p14="http://schemas.microsoft.com/office/powerpoint/2010/main" val="2574198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5763B0-05F8-8347-9053-BDFBF5F8566B}" type="slidenum">
              <a:rPr lang="en-US" smtClean="0"/>
              <a:t>25</a:t>
            </a:fld>
            <a:endParaRPr lang="en-US" dirty="0"/>
          </a:p>
        </p:txBody>
      </p:sp>
      <p:pic>
        <p:nvPicPr>
          <p:cNvPr id="5" name="Picture 4"/>
          <p:cNvPicPr>
            <a:picLocks noChangeAspect="1"/>
          </p:cNvPicPr>
          <p:nvPr/>
        </p:nvPicPr>
        <p:blipFill>
          <a:blip r:embed="rId2"/>
          <a:stretch>
            <a:fillRect/>
          </a:stretch>
        </p:blipFill>
        <p:spPr>
          <a:xfrm>
            <a:off x="0" y="12700"/>
            <a:ext cx="9144000" cy="6816258"/>
          </a:xfrm>
          <a:prstGeom prst="rect">
            <a:avLst/>
          </a:prstGeom>
        </p:spPr>
      </p:pic>
    </p:spTree>
    <p:extLst>
      <p:ext uri="{BB962C8B-B14F-4D97-AF65-F5344CB8AC3E}">
        <p14:creationId xmlns:p14="http://schemas.microsoft.com/office/powerpoint/2010/main" val="993694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81" y="274638"/>
            <a:ext cx="8343619" cy="681597"/>
          </a:xfrm>
        </p:spPr>
        <p:txBody>
          <a:bodyPr>
            <a:normAutofit/>
          </a:bodyPr>
          <a:lstStyle/>
          <a:p>
            <a:r>
              <a:rPr lang="en-US" sz="2200" i="1" dirty="0">
                <a:effectLst>
                  <a:outerShdw blurRad="38100" dist="38100" dir="2700000" algn="tl">
                    <a:srgbClr val="000000"/>
                  </a:outerShdw>
                </a:effectLst>
                <a:latin typeface="Arial" charset="0"/>
              </a:rPr>
              <a:t>Biomarkers Suitable for Updated EDRN Urine Processing SOP</a:t>
            </a:r>
            <a:endParaRPr lang="en-US" sz="2200" i="1"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49552078"/>
              </p:ext>
            </p:extLst>
          </p:nvPr>
        </p:nvGraphicFramePr>
        <p:xfrm>
          <a:off x="597646" y="821764"/>
          <a:ext cx="7963647" cy="5564905"/>
        </p:xfrm>
        <a:graphic>
          <a:graphicData uri="http://schemas.openxmlformats.org/drawingml/2006/table">
            <a:tbl>
              <a:tblPr firstRow="1" bandRow="1">
                <a:tableStyleId>{5C22544A-7EE6-4342-B048-85BDC9FD1C3A}</a:tableStyleId>
              </a:tblPr>
              <a:tblGrid>
                <a:gridCol w="1942354">
                  <a:extLst>
                    <a:ext uri="{9D8B030D-6E8A-4147-A177-3AD203B41FA5}">
                      <a16:colId xmlns:a16="http://schemas.microsoft.com/office/drawing/2014/main" val="20000"/>
                    </a:ext>
                  </a:extLst>
                </a:gridCol>
                <a:gridCol w="1867647">
                  <a:extLst>
                    <a:ext uri="{9D8B030D-6E8A-4147-A177-3AD203B41FA5}">
                      <a16:colId xmlns:a16="http://schemas.microsoft.com/office/drawing/2014/main" val="20001"/>
                    </a:ext>
                  </a:extLst>
                </a:gridCol>
                <a:gridCol w="1509059">
                  <a:extLst>
                    <a:ext uri="{9D8B030D-6E8A-4147-A177-3AD203B41FA5}">
                      <a16:colId xmlns:a16="http://schemas.microsoft.com/office/drawing/2014/main" val="20002"/>
                    </a:ext>
                  </a:extLst>
                </a:gridCol>
                <a:gridCol w="2644587">
                  <a:extLst>
                    <a:ext uri="{9D8B030D-6E8A-4147-A177-3AD203B41FA5}">
                      <a16:colId xmlns:a16="http://schemas.microsoft.com/office/drawing/2014/main" val="20003"/>
                    </a:ext>
                  </a:extLst>
                </a:gridCol>
              </a:tblGrid>
              <a:tr h="351838">
                <a:tc>
                  <a:txBody>
                    <a:bodyPr/>
                    <a:lstStyle/>
                    <a:p>
                      <a:r>
                        <a:rPr lang="en-US" dirty="0"/>
                        <a:t>Biomarker</a:t>
                      </a:r>
                    </a:p>
                  </a:txBody>
                  <a:tcPr/>
                </a:tc>
                <a:tc>
                  <a:txBody>
                    <a:bodyPr/>
                    <a:lstStyle/>
                    <a:p>
                      <a:r>
                        <a:rPr lang="en-US" dirty="0"/>
                        <a:t>Site</a:t>
                      </a:r>
                    </a:p>
                  </a:txBody>
                  <a:tcPr/>
                </a:tc>
                <a:tc>
                  <a:txBody>
                    <a:bodyPr/>
                    <a:lstStyle/>
                    <a:p>
                      <a:r>
                        <a:rPr lang="en-US" dirty="0"/>
                        <a:t>Status</a:t>
                      </a:r>
                    </a:p>
                  </a:txBody>
                  <a:tcPr/>
                </a:tc>
                <a:tc>
                  <a:txBody>
                    <a:bodyPr/>
                    <a:lstStyle/>
                    <a:p>
                      <a:r>
                        <a:rPr lang="en-US" dirty="0"/>
                        <a:t>Analytic Plan</a:t>
                      </a:r>
                    </a:p>
                  </a:txBody>
                  <a:tcPr/>
                </a:tc>
                <a:extLst>
                  <a:ext uri="{0D108BD9-81ED-4DB2-BD59-A6C34878D82A}">
                    <a16:rowId xmlns:a16="http://schemas.microsoft.com/office/drawing/2014/main" val="10000"/>
                  </a:ext>
                </a:extLst>
              </a:tr>
              <a:tr h="5997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Prostate Health Index (</a:t>
                      </a:r>
                      <a:r>
                        <a:rPr lang="en-US" sz="1600" i="1" dirty="0"/>
                        <a:t>phi)</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Hopkins BRL (Chan, </a:t>
                      </a:r>
                      <a:r>
                        <a:rPr lang="en-US" sz="1600" dirty="0" err="1"/>
                        <a:t>Sokoll</a:t>
                      </a:r>
                      <a:r>
                        <a:rPr lang="en-US" sz="1600" dirty="0"/>
                        <a:t>)</a:t>
                      </a:r>
                    </a:p>
                  </a:txBody>
                  <a:tcPr/>
                </a:tc>
                <a:tc>
                  <a:txBody>
                    <a:bodyPr/>
                    <a:lstStyle/>
                    <a:p>
                      <a:r>
                        <a:rPr lang="en-US" sz="1600" dirty="0"/>
                        <a:t>FDA-approved</a:t>
                      </a:r>
                    </a:p>
                    <a:p>
                      <a:r>
                        <a:rPr lang="en-US" sz="1600" dirty="0"/>
                        <a:t>Awaiting CPT</a:t>
                      </a:r>
                    </a:p>
                  </a:txBody>
                  <a:tcPr/>
                </a:tc>
                <a:tc>
                  <a:txBody>
                    <a:bodyPr/>
                    <a:lstStyle/>
                    <a:p>
                      <a:r>
                        <a:rPr lang="en-US" sz="1600" dirty="0"/>
                        <a:t>Optimize</a:t>
                      </a:r>
                      <a:r>
                        <a:rPr lang="en-US" sz="1600" baseline="0" dirty="0"/>
                        <a:t> (t</a:t>
                      </a:r>
                      <a:r>
                        <a:rPr lang="en-US" sz="1600" dirty="0"/>
                        <a:t>rain)</a:t>
                      </a:r>
                      <a:r>
                        <a:rPr lang="en-US" sz="1600" baseline="0" dirty="0"/>
                        <a:t> &amp; validate for upgrading endpoint</a:t>
                      </a:r>
                      <a:endParaRPr lang="en-US" sz="1600" dirty="0"/>
                    </a:p>
                  </a:txBody>
                  <a:tcPr/>
                </a:tc>
                <a:extLst>
                  <a:ext uri="{0D108BD9-81ED-4DB2-BD59-A6C34878D82A}">
                    <a16:rowId xmlns:a16="http://schemas.microsoft.com/office/drawing/2014/main" val="10001"/>
                  </a:ext>
                </a:extLst>
              </a:tr>
              <a:tr h="599733">
                <a:tc>
                  <a:txBody>
                    <a:bodyPr/>
                    <a:lstStyle/>
                    <a:p>
                      <a:r>
                        <a:rPr lang="en-US" sz="1600" dirty="0"/>
                        <a:t>Urine PCA3, T2:Erg (</a:t>
                      </a:r>
                      <a:r>
                        <a:rPr lang="en-US" sz="1600" dirty="0" err="1"/>
                        <a:t>eg</a:t>
                      </a:r>
                      <a:r>
                        <a:rPr lang="en-US" sz="1600" dirty="0"/>
                        <a:t> </a:t>
                      </a:r>
                      <a:r>
                        <a:rPr lang="en-US" sz="1600" i="0" dirty="0"/>
                        <a:t>MIPs)</a:t>
                      </a:r>
                    </a:p>
                  </a:txBody>
                  <a:tcPr/>
                </a:tc>
                <a:tc>
                  <a:txBody>
                    <a:bodyPr/>
                    <a:lstStyle/>
                    <a:p>
                      <a:r>
                        <a:rPr lang="en-US" sz="1600" dirty="0"/>
                        <a:t>Michigan (</a:t>
                      </a:r>
                      <a:r>
                        <a:rPr lang="en-US" sz="1600" dirty="0" err="1"/>
                        <a:t>Tomlins</a:t>
                      </a:r>
                      <a:r>
                        <a:rPr lang="en-US" sz="1600" dirty="0"/>
                        <a:t>, </a:t>
                      </a:r>
                      <a:r>
                        <a:rPr lang="en-US" sz="1600" dirty="0" err="1"/>
                        <a:t>Chinnaiyan</a:t>
                      </a:r>
                      <a:r>
                        <a:rPr lang="en-US" sz="1600" dirty="0"/>
                        <a:t> et al)</a:t>
                      </a:r>
                    </a:p>
                  </a:txBody>
                  <a:tcPr/>
                </a:tc>
                <a:tc>
                  <a:txBody>
                    <a:bodyPr/>
                    <a:lstStyle/>
                    <a:p>
                      <a:r>
                        <a:rPr lang="en-US" sz="1600" dirty="0"/>
                        <a:t>FDA (PCA3), CLIA (T2:Erg)</a:t>
                      </a:r>
                    </a:p>
                  </a:txBody>
                  <a:tcPr/>
                </a:tc>
                <a:tc>
                  <a:txBody>
                    <a:bodyPr/>
                    <a:lstStyle/>
                    <a:p>
                      <a:r>
                        <a:rPr lang="en-US" sz="1600" dirty="0"/>
                        <a:t>Optimize</a:t>
                      </a:r>
                      <a:r>
                        <a:rPr lang="en-US" sz="1600" baseline="0" dirty="0"/>
                        <a:t> (t</a:t>
                      </a:r>
                      <a:r>
                        <a:rPr lang="en-US" sz="1600" dirty="0"/>
                        <a:t>rain)</a:t>
                      </a:r>
                      <a:r>
                        <a:rPr lang="en-US" sz="1600" baseline="0" dirty="0"/>
                        <a:t> &amp; validate for upgrading endpoint</a:t>
                      </a:r>
                      <a:endParaRPr lang="en-US" sz="1600" dirty="0"/>
                    </a:p>
                  </a:txBody>
                  <a:tcPr/>
                </a:tc>
                <a:extLst>
                  <a:ext uri="{0D108BD9-81ED-4DB2-BD59-A6C34878D82A}">
                    <a16:rowId xmlns:a16="http://schemas.microsoft.com/office/drawing/2014/main" val="10002"/>
                  </a:ext>
                </a:extLst>
              </a:tr>
              <a:tr h="599733">
                <a:tc>
                  <a:txBody>
                    <a:bodyPr/>
                    <a:lstStyle/>
                    <a:p>
                      <a:r>
                        <a:rPr lang="en-US" sz="1600" dirty="0"/>
                        <a:t>Tissue</a:t>
                      </a:r>
                      <a:r>
                        <a:rPr lang="en-US" sz="1600" baseline="0" dirty="0"/>
                        <a:t> RNA-</a:t>
                      </a:r>
                      <a:r>
                        <a:rPr lang="en-US" sz="1600" baseline="0" dirty="0" err="1"/>
                        <a:t>Seq</a:t>
                      </a:r>
                      <a:r>
                        <a:rPr lang="en-US" sz="1600" baseline="0" dirty="0"/>
                        <a:t> (Targeted)</a:t>
                      </a:r>
                      <a:endParaRPr lang="en-US" sz="160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Michigan</a:t>
                      </a:r>
                    </a:p>
                  </a:txBody>
                  <a:tcPr/>
                </a:tc>
                <a:tc>
                  <a:txBody>
                    <a:bodyPr/>
                    <a:lstStyle/>
                    <a:p>
                      <a:r>
                        <a:rPr lang="en-US" sz="1600" dirty="0"/>
                        <a:t>CLIA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Optimize</a:t>
                      </a:r>
                      <a:r>
                        <a:rPr lang="en-US" sz="1600" baseline="0" dirty="0"/>
                        <a:t> (t</a:t>
                      </a:r>
                      <a:r>
                        <a:rPr lang="en-US" sz="1600" dirty="0"/>
                        <a:t>rain)</a:t>
                      </a:r>
                      <a:r>
                        <a:rPr lang="en-US" sz="1600" baseline="0" dirty="0"/>
                        <a:t> &amp; validate for upgrading &amp; imaging</a:t>
                      </a:r>
                      <a:endParaRPr lang="en-US" sz="1600" dirty="0"/>
                    </a:p>
                  </a:txBody>
                  <a:tcPr/>
                </a:tc>
                <a:extLst>
                  <a:ext uri="{0D108BD9-81ED-4DB2-BD59-A6C34878D82A}">
                    <a16:rowId xmlns:a16="http://schemas.microsoft.com/office/drawing/2014/main" val="10003"/>
                  </a:ext>
                </a:extLst>
              </a:tr>
              <a:tr h="419813">
                <a:tc>
                  <a:txBody>
                    <a:bodyPr/>
                    <a:lstStyle/>
                    <a:p>
                      <a:r>
                        <a:rPr lang="en-US" sz="1600" i="0" dirty="0"/>
                        <a:t>Urine </a:t>
                      </a:r>
                      <a:r>
                        <a:rPr lang="en-US" sz="1600" baseline="0" dirty="0"/>
                        <a:t>RNA-</a:t>
                      </a:r>
                      <a:r>
                        <a:rPr lang="en-US" sz="1600" baseline="0" dirty="0" err="1"/>
                        <a:t>Seq</a:t>
                      </a:r>
                      <a:r>
                        <a:rPr lang="en-US" sz="1600" baseline="0" dirty="0"/>
                        <a:t> </a:t>
                      </a:r>
                      <a:endParaRPr lang="en-US" sz="1600" i="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Michigan</a:t>
                      </a:r>
                    </a:p>
                  </a:txBody>
                  <a:tcPr/>
                </a:tc>
                <a:tc>
                  <a:txBody>
                    <a:bodyPr/>
                    <a:lstStyle/>
                    <a:p>
                      <a:r>
                        <a:rPr lang="en-US" sz="1600" dirty="0"/>
                        <a:t>Laboratory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Prevalidation</a:t>
                      </a:r>
                      <a:endParaRPr lang="en-US" sz="1600" dirty="0"/>
                    </a:p>
                  </a:txBody>
                  <a:tcPr/>
                </a:tc>
                <a:extLst>
                  <a:ext uri="{0D108BD9-81ED-4DB2-BD59-A6C34878D82A}">
                    <a16:rowId xmlns:a16="http://schemas.microsoft.com/office/drawing/2014/main" val="10004"/>
                  </a:ext>
                </a:extLst>
              </a:tr>
              <a:tr h="557077">
                <a:tc>
                  <a:txBody>
                    <a:bodyPr/>
                    <a:lstStyle/>
                    <a:p>
                      <a:r>
                        <a:rPr lang="en-US" sz="1600" dirty="0"/>
                        <a:t>Urine </a:t>
                      </a:r>
                      <a:r>
                        <a:rPr lang="en-US" sz="1600" dirty="0" err="1"/>
                        <a:t>Transcriptome</a:t>
                      </a:r>
                      <a:endParaRPr lang="en-US" sz="1600" dirty="0"/>
                    </a:p>
                  </a:txBody>
                  <a:tcPr/>
                </a:tc>
                <a:tc>
                  <a:txBody>
                    <a:bodyPr/>
                    <a:lstStyle/>
                    <a:p>
                      <a:r>
                        <a:rPr lang="en-US" sz="1600" dirty="0"/>
                        <a:t>Emory (Moreno, </a:t>
                      </a:r>
                      <a:r>
                        <a:rPr lang="en-US" sz="1600" dirty="0" err="1"/>
                        <a:t>Pelligrini</a:t>
                      </a:r>
                      <a:r>
                        <a:rPr lang="en-US" sz="1600" dirty="0"/>
                        <a:t>,</a:t>
                      </a:r>
                      <a:r>
                        <a:rPr lang="en-US" sz="1600" baseline="0" dirty="0"/>
                        <a:t> Sanda)</a:t>
                      </a:r>
                      <a:endParaRPr lang="en-US" sz="1600" dirty="0"/>
                    </a:p>
                  </a:txBody>
                  <a:tcPr/>
                </a:tc>
                <a:tc>
                  <a:txBody>
                    <a:bodyPr/>
                    <a:lstStyle/>
                    <a:p>
                      <a:r>
                        <a:rPr lang="en-US" sz="1600" dirty="0"/>
                        <a:t>CLIA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Optimize</a:t>
                      </a:r>
                      <a:r>
                        <a:rPr lang="en-US" sz="1600" baseline="0" dirty="0"/>
                        <a:t> (t</a:t>
                      </a:r>
                      <a:r>
                        <a:rPr lang="en-US" sz="1600" dirty="0"/>
                        <a:t>rain)</a:t>
                      </a:r>
                      <a:r>
                        <a:rPr lang="en-US" sz="1600" baseline="0" dirty="0"/>
                        <a:t> &amp; validate for upgrading &amp; imaging</a:t>
                      </a:r>
                      <a:endParaRPr lang="en-US" sz="1600" dirty="0"/>
                    </a:p>
                  </a:txBody>
                  <a:tcPr/>
                </a:tc>
                <a:extLst>
                  <a:ext uri="{0D108BD9-81ED-4DB2-BD59-A6C34878D82A}">
                    <a16:rowId xmlns:a16="http://schemas.microsoft.com/office/drawing/2014/main" val="10005"/>
                  </a:ext>
                </a:extLst>
              </a:tr>
              <a:tr h="557077">
                <a:tc>
                  <a:txBody>
                    <a:bodyPr/>
                    <a:lstStyle/>
                    <a:p>
                      <a:r>
                        <a:rPr lang="en-US" sz="1600" i="0" dirty="0"/>
                        <a:t>Urine RNA</a:t>
                      </a:r>
                    </a:p>
                  </a:txBody>
                  <a:tcPr/>
                </a:tc>
                <a:tc>
                  <a:txBody>
                    <a:bodyPr/>
                    <a:lstStyle/>
                    <a:p>
                      <a:r>
                        <a:rPr lang="en-US" sz="1600" dirty="0"/>
                        <a:t>CPDR (</a:t>
                      </a:r>
                      <a:r>
                        <a:rPr lang="en-US" sz="1600" dirty="0" err="1"/>
                        <a:t>Petrovics</a:t>
                      </a:r>
                      <a:r>
                        <a:rPr lang="en-US" sz="1600" dirty="0"/>
                        <a:t>, </a:t>
                      </a:r>
                      <a:r>
                        <a:rPr lang="en-US" sz="1600" dirty="0" err="1"/>
                        <a:t>Srivastava</a:t>
                      </a:r>
                      <a:r>
                        <a:rPr lang="en-US" sz="1600" dirty="0"/>
                        <a:t>)</a:t>
                      </a:r>
                    </a:p>
                  </a:txBody>
                  <a:tcPr/>
                </a:tc>
                <a:tc>
                  <a:txBody>
                    <a:bodyPr/>
                    <a:lstStyle/>
                    <a:p>
                      <a:r>
                        <a:rPr lang="en-US" sz="1600" dirty="0"/>
                        <a:t>Laboratory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Optimize</a:t>
                      </a:r>
                      <a:r>
                        <a:rPr lang="en-US" sz="1600" baseline="0" dirty="0"/>
                        <a:t> (t</a:t>
                      </a:r>
                      <a:r>
                        <a:rPr lang="en-US" sz="1600" dirty="0"/>
                        <a:t>rain)</a:t>
                      </a:r>
                      <a:r>
                        <a:rPr lang="en-US" sz="1600" baseline="0" dirty="0"/>
                        <a:t> &amp; validate for upgrading &amp; imaging</a:t>
                      </a:r>
                      <a:endParaRPr lang="en-US" sz="1600" dirty="0"/>
                    </a:p>
                  </a:txBody>
                  <a:tcPr/>
                </a:tc>
                <a:extLst>
                  <a:ext uri="{0D108BD9-81ED-4DB2-BD59-A6C34878D82A}">
                    <a16:rowId xmlns:a16="http://schemas.microsoft.com/office/drawing/2014/main" val="10006"/>
                  </a:ext>
                </a:extLst>
              </a:tr>
              <a:tr h="791636">
                <a:tc>
                  <a:txBody>
                    <a:bodyPr/>
                    <a:lstStyle/>
                    <a:p>
                      <a:r>
                        <a:rPr lang="en-US" sz="1600" i="0" dirty="0"/>
                        <a:t>Urine Proteome</a:t>
                      </a:r>
                    </a:p>
                  </a:txBody>
                  <a:tcPr/>
                </a:tc>
                <a:tc>
                  <a:txBody>
                    <a:bodyPr/>
                    <a:lstStyle/>
                    <a:p>
                      <a:r>
                        <a:rPr lang="en-US" sz="1600" dirty="0"/>
                        <a:t>Eastern </a:t>
                      </a:r>
                      <a:r>
                        <a:rPr lang="en-US" sz="1600" dirty="0" err="1"/>
                        <a:t>Va</a:t>
                      </a:r>
                      <a:r>
                        <a:rPr lang="en-US" sz="1600" baseline="0" dirty="0"/>
                        <a:t> M S, </a:t>
                      </a:r>
                      <a:r>
                        <a:rPr lang="en-US" sz="1600" baseline="0" dirty="0" err="1"/>
                        <a:t>Univ</a:t>
                      </a:r>
                      <a:r>
                        <a:rPr lang="en-US" sz="1600" baseline="0" dirty="0"/>
                        <a:t> Toronto (Semmes et al)</a:t>
                      </a:r>
                      <a:endParaRPr lang="en-US" sz="1600" dirty="0"/>
                    </a:p>
                  </a:txBody>
                  <a:tcPr/>
                </a:tc>
                <a:tc>
                  <a:txBody>
                    <a:bodyPr/>
                    <a:lstStyle/>
                    <a:p>
                      <a:r>
                        <a:rPr lang="en-US" sz="1600" dirty="0"/>
                        <a:t>Laboratory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Optimize</a:t>
                      </a:r>
                      <a:r>
                        <a:rPr lang="en-US" sz="1600" baseline="0" dirty="0"/>
                        <a:t> (t</a:t>
                      </a:r>
                      <a:r>
                        <a:rPr lang="en-US" sz="1600" dirty="0"/>
                        <a:t>rain)</a:t>
                      </a:r>
                      <a:r>
                        <a:rPr lang="en-US" sz="1600" baseline="0" dirty="0"/>
                        <a:t> &amp; validate for upgrading &amp; imaging</a:t>
                      </a:r>
                      <a:endParaRPr lang="en-US" sz="1600" dirty="0"/>
                    </a:p>
                  </a:txBody>
                  <a:tcPr/>
                </a:tc>
                <a:extLst>
                  <a:ext uri="{0D108BD9-81ED-4DB2-BD59-A6C34878D82A}">
                    <a16:rowId xmlns:a16="http://schemas.microsoft.com/office/drawing/2014/main" val="10007"/>
                  </a:ext>
                </a:extLst>
              </a:tr>
              <a:tr h="419813">
                <a:tc>
                  <a:txBody>
                    <a:bodyPr/>
                    <a:lstStyle/>
                    <a:p>
                      <a:r>
                        <a:rPr lang="en-US" sz="1600" i="0" dirty="0"/>
                        <a:t>Urine Proteome</a:t>
                      </a:r>
                    </a:p>
                  </a:txBody>
                  <a:tcPr/>
                </a:tc>
                <a:tc>
                  <a:txBody>
                    <a:bodyPr/>
                    <a:lstStyle/>
                    <a:p>
                      <a:r>
                        <a:rPr lang="en-US" sz="1600" dirty="0"/>
                        <a:t>PNNL (Liu)</a:t>
                      </a:r>
                    </a:p>
                  </a:txBody>
                  <a:tcPr/>
                </a:tc>
                <a:tc>
                  <a:txBody>
                    <a:bodyPr/>
                    <a:lstStyle/>
                    <a:p>
                      <a:r>
                        <a:rPr lang="en-US" sz="1600" dirty="0"/>
                        <a:t>Laboratory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Prevalidation</a:t>
                      </a:r>
                      <a:endParaRPr lang="en-US" sz="1600" dirty="0"/>
                    </a:p>
                  </a:txBody>
                  <a:tcPr/>
                </a:tc>
                <a:extLst>
                  <a:ext uri="{0D108BD9-81ED-4DB2-BD59-A6C34878D82A}">
                    <a16:rowId xmlns:a16="http://schemas.microsoft.com/office/drawing/2014/main" val="10008"/>
                  </a:ext>
                </a:extLst>
              </a:tr>
              <a:tr h="557077">
                <a:tc>
                  <a:txBody>
                    <a:bodyPr/>
                    <a:lstStyle/>
                    <a:p>
                      <a:r>
                        <a:rPr lang="en-US" sz="1600" i="0" dirty="0"/>
                        <a:t>Urine </a:t>
                      </a:r>
                      <a:r>
                        <a:rPr lang="en-US" sz="1600" i="0" dirty="0" err="1"/>
                        <a:t>Glycomics</a:t>
                      </a:r>
                      <a:endParaRPr lang="en-US" sz="1600" i="0" dirty="0"/>
                    </a:p>
                  </a:txBody>
                  <a:tcPr/>
                </a:tc>
                <a:tc>
                  <a:txBody>
                    <a:bodyPr/>
                    <a:lstStyle/>
                    <a:p>
                      <a:r>
                        <a:rPr lang="en-US" sz="1600" dirty="0"/>
                        <a:t>Hopkins (Zhang)</a:t>
                      </a:r>
                    </a:p>
                  </a:txBody>
                  <a:tcPr/>
                </a:tc>
                <a:tc>
                  <a:txBody>
                    <a:bodyPr/>
                    <a:lstStyle/>
                    <a:p>
                      <a:r>
                        <a:rPr lang="en-US" sz="1600" dirty="0"/>
                        <a:t>Laboratory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Prevalidation</a:t>
                      </a:r>
                      <a:endParaRPr lang="en-US" sz="16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65195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
          <p:cNvSpPr>
            <a:spLocks noGrp="1" noChangeArrowheads="1"/>
          </p:cNvSpPr>
          <p:nvPr>
            <p:ph idx="1"/>
          </p:nvPr>
        </p:nvSpPr>
        <p:spPr>
          <a:xfrm>
            <a:off x="533400" y="1471613"/>
            <a:ext cx="8077200" cy="4177691"/>
          </a:xfrm>
          <a:noFill/>
          <a:ln/>
        </p:spPr>
        <p:txBody>
          <a:bodyPr/>
          <a:lstStyle/>
          <a:p>
            <a:pPr marL="0" indent="0">
              <a:lnSpc>
                <a:spcPct val="80000"/>
              </a:lnSpc>
              <a:buSzTx/>
              <a:buNone/>
            </a:pPr>
            <a:endParaRPr lang="en-US" sz="1200" dirty="0"/>
          </a:p>
          <a:p>
            <a:pPr marL="0" indent="0">
              <a:buNone/>
            </a:pPr>
            <a:r>
              <a:rPr lang="en-US" sz="2000" dirty="0"/>
              <a:t>“Good Will Hunting” (Robin Williams &amp; Matt Damon…NEXT DOOR!!)</a:t>
            </a:r>
          </a:p>
          <a:p>
            <a:pPr lvl="1">
              <a:buClr>
                <a:schemeClr val="tx2"/>
              </a:buClr>
              <a:buFont typeface="Wingdings" charset="2"/>
              <a:buChar char="v"/>
            </a:pPr>
            <a:r>
              <a:rPr lang="en-US" sz="2000" dirty="0"/>
              <a:t>What are the computational challenges to optimizing “informative impact” of potentially effective multiplex biomarker combinations? (aka the power struggle)</a:t>
            </a:r>
          </a:p>
          <a:p>
            <a:pPr lvl="1">
              <a:buClr>
                <a:schemeClr val="tx2"/>
              </a:buClr>
              <a:buFont typeface="Wingdings" charset="2"/>
              <a:buChar char="v"/>
            </a:pPr>
            <a:endParaRPr lang="en-US" sz="1200" dirty="0"/>
          </a:p>
          <a:p>
            <a:pPr marL="0" lvl="0" indent="0">
              <a:buClr>
                <a:srgbClr val="FFFF00"/>
              </a:buClr>
              <a:buNone/>
            </a:pPr>
            <a:r>
              <a:rPr lang="en-US" sz="2000" dirty="0">
                <a:solidFill>
                  <a:srgbClr val="FFFFFF"/>
                </a:solidFill>
              </a:rPr>
              <a:t>“Jerry McGuire” (Show Me the Money! Tom Cruise) </a:t>
            </a:r>
          </a:p>
          <a:p>
            <a:pPr lvl="1">
              <a:buClr>
                <a:srgbClr val="FFFF00"/>
              </a:buClr>
              <a:buFont typeface="Wingdings" charset="2"/>
              <a:buChar char="v"/>
            </a:pPr>
            <a:r>
              <a:rPr lang="en-US" sz="2000" dirty="0">
                <a:solidFill>
                  <a:srgbClr val="FFFFFF"/>
                </a:solidFill>
              </a:rPr>
              <a:t>What happens when payors cover invalid diagnostic tests? (haste)…or when FDA approves and payors balk (waste)?</a:t>
            </a:r>
            <a:endParaRPr lang="en-US" sz="800" dirty="0">
              <a:solidFill>
                <a:srgbClr val="FFFFFF"/>
              </a:solidFill>
            </a:endParaRPr>
          </a:p>
          <a:p>
            <a:pPr lvl="1">
              <a:buClr>
                <a:srgbClr val="FFFF00"/>
              </a:buClr>
              <a:buFont typeface="Wingdings" charset="2"/>
              <a:buChar char="v"/>
            </a:pPr>
            <a:endParaRPr lang="en-US" sz="1200" dirty="0">
              <a:solidFill>
                <a:srgbClr val="FFFFFF"/>
              </a:solidFill>
            </a:endParaRPr>
          </a:p>
          <a:p>
            <a:pPr marL="0" indent="0">
              <a:buNone/>
            </a:pPr>
            <a:r>
              <a:rPr lang="en-US" sz="2000" dirty="0"/>
              <a:t>“The Wolf of Wall Street” (Leonardo DiCaprio)</a:t>
            </a:r>
          </a:p>
          <a:p>
            <a:pPr lvl="1">
              <a:buClr>
                <a:schemeClr val="tx2"/>
              </a:buClr>
              <a:buFont typeface="Wingdings" charset="2"/>
              <a:buChar char="v"/>
            </a:pPr>
            <a:r>
              <a:rPr lang="en-US" sz="2000" dirty="0"/>
              <a:t>How do we stabilize the bridge over biomarker commercial partners’ chasm of fickleness? </a:t>
            </a:r>
          </a:p>
          <a:p>
            <a:pPr lvl="1">
              <a:buClr>
                <a:schemeClr val="tx2"/>
              </a:buClr>
              <a:buFont typeface="Wingdings" charset="2"/>
              <a:buChar char="v"/>
            </a:pPr>
            <a:endParaRPr lang="en-US" sz="800" dirty="0"/>
          </a:p>
          <a:p>
            <a:pPr marL="0" indent="0" algn="ctr">
              <a:buNone/>
            </a:pPr>
            <a:r>
              <a:rPr lang="en-US" sz="2400" dirty="0">
                <a:solidFill>
                  <a:schemeClr val="tx2"/>
                </a:solidFill>
              </a:rPr>
              <a:t>How will the EDRN restructure to meet these challenges?</a:t>
            </a:r>
          </a:p>
          <a:p>
            <a:pPr lvl="1">
              <a:buClr>
                <a:schemeClr val="tx2"/>
              </a:buClr>
              <a:buFont typeface="Wingdings" charset="2"/>
              <a:buChar char="v"/>
            </a:pPr>
            <a:endParaRPr lang="en-US" sz="1000" dirty="0">
              <a:solidFill>
                <a:srgbClr val="FFFFFF"/>
              </a:solidFill>
            </a:endParaRPr>
          </a:p>
          <a:p>
            <a:pPr marL="857250" lvl="2" indent="0">
              <a:lnSpc>
                <a:spcPct val="80000"/>
              </a:lnSpc>
              <a:buClr>
                <a:srgbClr val="FF0000"/>
              </a:buClr>
              <a:buSzPct val="100000"/>
              <a:buNone/>
            </a:pPr>
            <a:endParaRPr lang="en-US" sz="800" dirty="0">
              <a:solidFill>
                <a:srgbClr val="FFFF00"/>
              </a:solidFill>
            </a:endParaRPr>
          </a:p>
          <a:p>
            <a:pPr marL="457200" lvl="1" indent="0">
              <a:lnSpc>
                <a:spcPct val="80000"/>
              </a:lnSpc>
              <a:buNone/>
            </a:pPr>
            <a:endParaRPr lang="en-US" sz="2400" dirty="0">
              <a:solidFill>
                <a:srgbClr val="FFFF00"/>
              </a:solidFill>
            </a:endParaRPr>
          </a:p>
          <a:p>
            <a:pPr marL="457200" indent="-457200">
              <a:lnSpc>
                <a:spcPct val="80000"/>
              </a:lnSpc>
              <a:buSzTx/>
              <a:buFont typeface="Monotype Sorts" charset="0"/>
              <a:buAutoNum type="alphaUcPeriod"/>
            </a:pPr>
            <a:endParaRPr lang="en-US" sz="2000" b="1" dirty="0">
              <a:solidFill>
                <a:srgbClr val="FFFF00"/>
              </a:solidFill>
            </a:endParaRPr>
          </a:p>
          <a:p>
            <a:pPr marL="57150" indent="0">
              <a:lnSpc>
                <a:spcPct val="80000"/>
              </a:lnSpc>
              <a:buNone/>
            </a:pPr>
            <a:endParaRPr lang="en-US" sz="2600" dirty="0"/>
          </a:p>
          <a:p>
            <a:pPr marL="838200" lvl="1" indent="-381000">
              <a:lnSpc>
                <a:spcPct val="80000"/>
              </a:lnSpc>
            </a:pPr>
            <a:endParaRPr lang="en-US" sz="1600" dirty="0"/>
          </a:p>
          <a:p>
            <a:pPr marL="0" indent="0">
              <a:lnSpc>
                <a:spcPct val="80000"/>
              </a:lnSpc>
              <a:buNone/>
            </a:pPr>
            <a:endParaRPr lang="en-US" sz="2800" dirty="0"/>
          </a:p>
        </p:txBody>
      </p:sp>
      <p:sp>
        <p:nvSpPr>
          <p:cNvPr id="7" name="Rectangle 2"/>
          <p:cNvSpPr>
            <a:spLocks noGrp="1" noChangeArrowheads="1"/>
          </p:cNvSpPr>
          <p:nvPr>
            <p:ph type="title"/>
          </p:nvPr>
        </p:nvSpPr>
        <p:spPr>
          <a:xfrm>
            <a:off x="533400" y="457200"/>
            <a:ext cx="8077200" cy="1143000"/>
          </a:xfrm>
        </p:spPr>
        <p:txBody>
          <a:bodyPr/>
          <a:lstStyle/>
          <a:p>
            <a:pPr>
              <a:defRPr/>
            </a:pPr>
            <a:r>
              <a:rPr lang="en-US" sz="2600" dirty="0">
                <a:solidFill>
                  <a:srgbClr val="FFFF00"/>
                </a:solidFill>
                <a:effectLst>
                  <a:outerShdw blurRad="38100" dist="38100" dir="2700000" algn="tl">
                    <a:srgbClr val="000000"/>
                  </a:outerShdw>
                </a:effectLst>
                <a:latin typeface="Arial" charset="0"/>
              </a:rPr>
              <a:t>Challenges and Opportunities for the EDRN</a:t>
            </a:r>
            <a:br>
              <a:rPr lang="en-US" sz="2600" dirty="0">
                <a:solidFill>
                  <a:srgbClr val="FFFF00"/>
                </a:solidFill>
                <a:effectLst>
                  <a:outerShdw blurRad="38100" dist="38100" dir="2700000" algn="tl">
                    <a:srgbClr val="000000"/>
                  </a:outerShdw>
                </a:effectLst>
                <a:latin typeface="Arial" charset="0"/>
              </a:rPr>
            </a:br>
            <a:r>
              <a:rPr lang="en-US" sz="2000" dirty="0">
                <a:solidFill>
                  <a:srgbClr val="FFFF00"/>
                </a:solidFill>
                <a:effectLst>
                  <a:outerShdw blurRad="38100" dist="38100" dir="2700000" algn="tl">
                    <a:srgbClr val="000000"/>
                  </a:outerShdw>
                </a:effectLst>
                <a:latin typeface="Arial" charset="0"/>
              </a:rPr>
              <a:t>(via Hollywood, with apologies)</a:t>
            </a:r>
            <a:endParaRPr lang="en-US" sz="2000"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72830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animEffect transition="in" filter="checkerboard(across)">
                                      <p:cBhvr>
                                        <p:cTn id="7" dur="500"/>
                                        <p:tgtEl>
                                          <p:spTgt spid="37">
                                            <p:txEl>
                                              <p:pRg st="1" end="1"/>
                                            </p:txEl>
                                          </p:spTgt>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37">
                                            <p:txEl>
                                              <p:pRg st="2" end="2"/>
                                            </p:txEl>
                                          </p:spTgt>
                                        </p:tgtEl>
                                        <p:attrNameLst>
                                          <p:attrName>style.visibility</p:attrName>
                                        </p:attrNameLst>
                                      </p:cBhvr>
                                      <p:to>
                                        <p:strVal val="visible"/>
                                      </p:to>
                                    </p:set>
                                    <p:animEffect transition="in" filter="checkerboard(across)">
                                      <p:cBhvr>
                                        <p:cTn id="10" dur="500"/>
                                        <p:tgtEl>
                                          <p:spTgt spid="3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1" nodeType="clickEffect">
                                  <p:stCondLst>
                                    <p:cond delay="0"/>
                                  </p:stCondLst>
                                  <p:childTnLst>
                                    <p:set>
                                      <p:cBhvr>
                                        <p:cTn id="14" dur="1" fill="hold">
                                          <p:stCondLst>
                                            <p:cond delay="0"/>
                                          </p:stCondLst>
                                        </p:cTn>
                                        <p:tgtEl>
                                          <p:spTgt spid="37">
                                            <p:txEl>
                                              <p:pRg st="4" end="4"/>
                                            </p:txEl>
                                          </p:spTgt>
                                        </p:tgtEl>
                                        <p:attrNameLst>
                                          <p:attrName>style.visibility</p:attrName>
                                        </p:attrNameLst>
                                      </p:cBhvr>
                                      <p:to>
                                        <p:strVal val="visible"/>
                                      </p:to>
                                    </p:set>
                                    <p:animEffect transition="in" filter="checkerboard(across)">
                                      <p:cBhvr>
                                        <p:cTn id="15" dur="500"/>
                                        <p:tgtEl>
                                          <p:spTgt spid="37">
                                            <p:txEl>
                                              <p:pRg st="4" end="4"/>
                                            </p:txEl>
                                          </p:spTgt>
                                        </p:tgtEl>
                                      </p:cBhvr>
                                    </p:animEffect>
                                  </p:childTnLst>
                                </p:cTn>
                              </p:par>
                              <p:par>
                                <p:cTn id="16" presetID="5" presetClass="entr" presetSubtype="10" fill="hold" grpId="1" nodeType="withEffect">
                                  <p:stCondLst>
                                    <p:cond delay="0"/>
                                  </p:stCondLst>
                                  <p:childTnLst>
                                    <p:set>
                                      <p:cBhvr>
                                        <p:cTn id="17" dur="1" fill="hold">
                                          <p:stCondLst>
                                            <p:cond delay="0"/>
                                          </p:stCondLst>
                                        </p:cTn>
                                        <p:tgtEl>
                                          <p:spTgt spid="37">
                                            <p:txEl>
                                              <p:pRg st="5" end="5"/>
                                            </p:txEl>
                                          </p:spTgt>
                                        </p:tgtEl>
                                        <p:attrNameLst>
                                          <p:attrName>style.visibility</p:attrName>
                                        </p:attrNameLst>
                                      </p:cBhvr>
                                      <p:to>
                                        <p:strVal val="visible"/>
                                      </p:to>
                                    </p:set>
                                    <p:animEffect transition="in" filter="checkerboard(across)">
                                      <p:cBhvr>
                                        <p:cTn id="18" dur="500"/>
                                        <p:tgtEl>
                                          <p:spTgt spid="37">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1" nodeType="clickEffect">
                                  <p:stCondLst>
                                    <p:cond delay="0"/>
                                  </p:stCondLst>
                                  <p:childTnLst>
                                    <p:set>
                                      <p:cBhvr>
                                        <p:cTn id="22" dur="1" fill="hold">
                                          <p:stCondLst>
                                            <p:cond delay="0"/>
                                          </p:stCondLst>
                                        </p:cTn>
                                        <p:tgtEl>
                                          <p:spTgt spid="37">
                                            <p:txEl>
                                              <p:pRg st="7" end="7"/>
                                            </p:txEl>
                                          </p:spTgt>
                                        </p:tgtEl>
                                        <p:attrNameLst>
                                          <p:attrName>style.visibility</p:attrName>
                                        </p:attrNameLst>
                                      </p:cBhvr>
                                      <p:to>
                                        <p:strVal val="visible"/>
                                      </p:to>
                                    </p:set>
                                    <p:animEffect transition="in" filter="checkerboard(across)">
                                      <p:cBhvr>
                                        <p:cTn id="23" dur="500"/>
                                        <p:tgtEl>
                                          <p:spTgt spid="37">
                                            <p:txEl>
                                              <p:pRg st="7" end="7"/>
                                            </p:txEl>
                                          </p:spTgt>
                                        </p:tgtEl>
                                      </p:cBhvr>
                                    </p:animEffect>
                                  </p:childTnLst>
                                </p:cTn>
                              </p:par>
                              <p:par>
                                <p:cTn id="24" presetID="5" presetClass="entr" presetSubtype="10" fill="hold" grpId="1" nodeType="withEffect">
                                  <p:stCondLst>
                                    <p:cond delay="0"/>
                                  </p:stCondLst>
                                  <p:childTnLst>
                                    <p:set>
                                      <p:cBhvr>
                                        <p:cTn id="25" dur="1" fill="hold">
                                          <p:stCondLst>
                                            <p:cond delay="0"/>
                                          </p:stCondLst>
                                        </p:cTn>
                                        <p:tgtEl>
                                          <p:spTgt spid="37">
                                            <p:txEl>
                                              <p:pRg st="8" end="8"/>
                                            </p:txEl>
                                          </p:spTgt>
                                        </p:tgtEl>
                                        <p:attrNameLst>
                                          <p:attrName>style.visibility</p:attrName>
                                        </p:attrNameLst>
                                      </p:cBhvr>
                                      <p:to>
                                        <p:strVal val="visible"/>
                                      </p:to>
                                    </p:set>
                                    <p:animEffect transition="in" filter="checkerboard(across)">
                                      <p:cBhvr>
                                        <p:cTn id="26" dur="500"/>
                                        <p:tgtEl>
                                          <p:spTgt spid="37">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1" nodeType="clickEffect">
                                  <p:stCondLst>
                                    <p:cond delay="0"/>
                                  </p:stCondLst>
                                  <p:childTnLst>
                                    <p:set>
                                      <p:cBhvr>
                                        <p:cTn id="30" dur="1" fill="hold">
                                          <p:stCondLst>
                                            <p:cond delay="0"/>
                                          </p:stCondLst>
                                        </p:cTn>
                                        <p:tgtEl>
                                          <p:spTgt spid="37">
                                            <p:txEl>
                                              <p:pRg st="10" end="10"/>
                                            </p:txEl>
                                          </p:spTgt>
                                        </p:tgtEl>
                                        <p:attrNameLst>
                                          <p:attrName>style.visibility</p:attrName>
                                        </p:attrNameLst>
                                      </p:cBhvr>
                                      <p:to>
                                        <p:strVal val="visible"/>
                                      </p:to>
                                    </p:set>
                                    <p:animEffect transition="in" filter="checkerboard(across)">
                                      <p:cBhvr>
                                        <p:cTn id="31" dur="500"/>
                                        <p:tgtEl>
                                          <p:spTgt spid="3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6" y="2295278"/>
            <a:ext cx="9197236" cy="4185568"/>
          </a:xfrm>
          <a:prstGeom prst="rect">
            <a:avLst/>
          </a:prstGeom>
        </p:spPr>
      </p:pic>
      <p:sp>
        <p:nvSpPr>
          <p:cNvPr id="44" name="Rectangle 43"/>
          <p:cNvSpPr/>
          <p:nvPr/>
        </p:nvSpPr>
        <p:spPr>
          <a:xfrm>
            <a:off x="0" y="0"/>
            <a:ext cx="9144000" cy="1082842"/>
          </a:xfrm>
          <a:prstGeom prst="rect">
            <a:avLst/>
          </a:prstGeom>
          <a:solidFill>
            <a:srgbClr val="0A30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24334"/>
            <a:ext cx="9144000" cy="833077"/>
          </a:xfrm>
        </p:spPr>
        <p:txBody>
          <a:bodyPr>
            <a:normAutofit/>
          </a:bodyPr>
          <a:lstStyle/>
          <a:p>
            <a:r>
              <a:rPr lang="en-US" dirty="0">
                <a:solidFill>
                  <a:srgbClr val="FFFFFF"/>
                </a:solidFill>
              </a:rPr>
              <a:t>Urine Vesicles Enriched for Prostate RNAs</a:t>
            </a:r>
          </a:p>
        </p:txBody>
      </p:sp>
      <p:sp>
        <p:nvSpPr>
          <p:cNvPr id="3" name="Content Placeholder 2"/>
          <p:cNvSpPr>
            <a:spLocks noGrp="1"/>
          </p:cNvSpPr>
          <p:nvPr>
            <p:ph idx="1"/>
          </p:nvPr>
        </p:nvSpPr>
        <p:spPr>
          <a:xfrm>
            <a:off x="457200" y="1298060"/>
            <a:ext cx="8229600" cy="939886"/>
          </a:xfrm>
        </p:spPr>
        <p:txBody>
          <a:bodyPr/>
          <a:lstStyle/>
          <a:p>
            <a:pPr marL="0" indent="0" algn="ctr">
              <a:spcBef>
                <a:spcPts val="0"/>
              </a:spcBef>
              <a:spcAft>
                <a:spcPts val="600"/>
              </a:spcAft>
              <a:buNone/>
            </a:pPr>
            <a:r>
              <a:rPr lang="en-US" dirty="0"/>
              <a:t>Prostate-specific transcripts were detectable in post-DRE urine at higher levels than kidney/bladder-specific genes</a:t>
            </a:r>
          </a:p>
        </p:txBody>
      </p:sp>
      <p:sp>
        <p:nvSpPr>
          <p:cNvPr id="6" name="Slide Number Placeholder 5"/>
          <p:cNvSpPr>
            <a:spLocks noGrp="1"/>
          </p:cNvSpPr>
          <p:nvPr>
            <p:ph type="sldNum" sz="quarter" idx="12"/>
          </p:nvPr>
        </p:nvSpPr>
        <p:spPr/>
        <p:txBody>
          <a:bodyPr/>
          <a:lstStyle/>
          <a:p>
            <a:fld id="{6D5763B0-05F8-8347-9053-BDFBF5F8566B}" type="slidenum">
              <a:rPr lang="en-US" smtClean="0"/>
              <a:t>3</a:t>
            </a:fld>
            <a:endParaRPr lang="en-US" dirty="0"/>
          </a:p>
        </p:txBody>
      </p:sp>
    </p:spTree>
    <p:extLst>
      <p:ext uri="{BB962C8B-B14F-4D97-AF65-F5344CB8AC3E}">
        <p14:creationId xmlns:p14="http://schemas.microsoft.com/office/powerpoint/2010/main" val="61165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9144000" cy="1082842"/>
          </a:xfrm>
          <a:prstGeom prst="rect">
            <a:avLst/>
          </a:prstGeom>
          <a:solidFill>
            <a:srgbClr val="0A30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32"/>
          <p:cNvSpPr>
            <a:spLocks noGrp="1"/>
          </p:cNvSpPr>
          <p:nvPr>
            <p:ph type="title"/>
          </p:nvPr>
        </p:nvSpPr>
        <p:spPr>
          <a:xfrm>
            <a:off x="0" y="7680"/>
            <a:ext cx="9144000" cy="1075162"/>
          </a:xfrm>
        </p:spPr>
        <p:txBody>
          <a:bodyPr/>
          <a:lstStyle/>
          <a:p>
            <a:r>
              <a:rPr lang="en-US" dirty="0">
                <a:solidFill>
                  <a:srgbClr val="FFFFFF"/>
                </a:solidFill>
              </a:rPr>
              <a:t>Many Genes Detected in Both RP and Urine</a:t>
            </a:r>
          </a:p>
        </p:txBody>
      </p:sp>
      <p:sp>
        <p:nvSpPr>
          <p:cNvPr id="15" name="Content Placeholder 2"/>
          <p:cNvSpPr>
            <a:spLocks noGrp="1"/>
          </p:cNvSpPr>
          <p:nvPr>
            <p:ph idx="1"/>
          </p:nvPr>
        </p:nvSpPr>
        <p:spPr>
          <a:xfrm>
            <a:off x="457200" y="1326701"/>
            <a:ext cx="8229600" cy="5358961"/>
          </a:xfrm>
        </p:spPr>
        <p:txBody>
          <a:bodyPr>
            <a:normAutofit/>
          </a:bodyPr>
          <a:lstStyle/>
          <a:p>
            <a:r>
              <a:rPr lang="en-US" sz="2400" dirty="0"/>
              <a:t>Over 9000 genes were detected in the RP tissue or post-DRE urine EV specimens for all 15 patients</a:t>
            </a:r>
          </a:p>
          <a:p>
            <a:pPr lvl="1"/>
            <a:r>
              <a:rPr lang="en-US" sz="2000" dirty="0"/>
              <a:t>Almost 4000 of these genes were common between RP and EVs</a:t>
            </a:r>
          </a:p>
          <a:p>
            <a:pPr lvl="1"/>
            <a:r>
              <a:rPr lang="en-US" sz="2000" dirty="0"/>
              <a:t>Over 15000 genes were not detected in any specimen tested</a:t>
            </a:r>
            <a:endParaRPr lang="en-US" dirty="0">
              <a:latin typeface="Helvetica"/>
              <a:cs typeface="Helvetica"/>
            </a:endParaRPr>
          </a:p>
          <a:p>
            <a:endParaRPr lang="en-US" sz="2400" dirty="0">
              <a:latin typeface="Helvetica"/>
              <a:cs typeface="Helvetica"/>
            </a:endParaRPr>
          </a:p>
          <a:p>
            <a:endParaRPr lang="en-US" sz="2400" dirty="0"/>
          </a:p>
          <a:p>
            <a:endParaRPr lang="en-US" sz="2400" dirty="0">
              <a:latin typeface="Helvetica"/>
              <a:cs typeface="Helvetica"/>
            </a:endParaRPr>
          </a:p>
          <a:p>
            <a:endParaRPr lang="en-US" sz="2400" dirty="0">
              <a:latin typeface="Helvetica"/>
              <a:cs typeface="Helvetica"/>
            </a:endParaRPr>
          </a:p>
          <a:p>
            <a:endParaRPr lang="en-US" sz="2400" dirty="0"/>
          </a:p>
          <a:p>
            <a:r>
              <a:rPr lang="en-US" sz="2400" dirty="0"/>
              <a:t>High degree of overlap between RP- and urine-detected genes</a:t>
            </a:r>
          </a:p>
          <a:p>
            <a:pPr lvl="1"/>
            <a:r>
              <a:rPr lang="en-US" sz="2000" dirty="0"/>
              <a:t>Other genes may be specific to a particular specimen type</a:t>
            </a:r>
            <a:endParaRPr lang="en-US" sz="2000" dirty="0">
              <a:latin typeface="Helvetica"/>
              <a:cs typeface="Helvetica"/>
            </a:endParaRPr>
          </a:p>
        </p:txBody>
      </p:sp>
      <p:sp>
        <p:nvSpPr>
          <p:cNvPr id="5" name="Oval 4"/>
          <p:cNvSpPr/>
          <p:nvPr/>
        </p:nvSpPr>
        <p:spPr>
          <a:xfrm>
            <a:off x="4310100" y="3391598"/>
            <a:ext cx="1135725" cy="1137545"/>
          </a:xfrm>
          <a:prstGeom prst="ellipse">
            <a:avLst/>
          </a:prstGeom>
          <a:solidFill>
            <a:srgbClr val="7FCDBB">
              <a:alpha val="20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4880030" y="3393081"/>
            <a:ext cx="1143514" cy="1137545"/>
          </a:xfrm>
          <a:prstGeom prst="ellipse">
            <a:avLst/>
          </a:prstGeom>
          <a:solidFill>
            <a:srgbClr val="E9F9A1">
              <a:alpha val="20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12727" y="3789361"/>
            <a:ext cx="749773" cy="338554"/>
          </a:xfrm>
          <a:prstGeom prst="rect">
            <a:avLst/>
          </a:prstGeom>
          <a:noFill/>
        </p:spPr>
        <p:txBody>
          <a:bodyPr wrap="square" rtlCol="0">
            <a:spAutoFit/>
          </a:bodyPr>
          <a:lstStyle/>
          <a:p>
            <a:pPr algn="ctr"/>
            <a:r>
              <a:rPr lang="en-US" sz="1600" dirty="0">
                <a:latin typeface="Helvetica"/>
                <a:cs typeface="Helvetica"/>
              </a:rPr>
              <a:t>2766</a:t>
            </a:r>
          </a:p>
        </p:txBody>
      </p:sp>
      <p:sp>
        <p:nvSpPr>
          <p:cNvPr id="8" name="TextBox 7"/>
          <p:cNvSpPr txBox="1"/>
          <p:nvPr/>
        </p:nvSpPr>
        <p:spPr>
          <a:xfrm>
            <a:off x="4744966" y="3789361"/>
            <a:ext cx="831825" cy="338554"/>
          </a:xfrm>
          <a:prstGeom prst="rect">
            <a:avLst/>
          </a:prstGeom>
          <a:noFill/>
        </p:spPr>
        <p:txBody>
          <a:bodyPr wrap="square" rtlCol="0">
            <a:spAutoFit/>
          </a:bodyPr>
          <a:lstStyle/>
          <a:p>
            <a:pPr algn="ctr"/>
            <a:r>
              <a:rPr lang="en-US" sz="1600" dirty="0">
                <a:latin typeface="Helvetica"/>
                <a:cs typeface="Helvetica"/>
              </a:rPr>
              <a:t>3898</a:t>
            </a:r>
          </a:p>
        </p:txBody>
      </p:sp>
      <p:sp>
        <p:nvSpPr>
          <p:cNvPr id="9" name="TextBox 8"/>
          <p:cNvSpPr txBox="1"/>
          <p:nvPr/>
        </p:nvSpPr>
        <p:spPr>
          <a:xfrm>
            <a:off x="5369958" y="3789361"/>
            <a:ext cx="736056" cy="338554"/>
          </a:xfrm>
          <a:prstGeom prst="rect">
            <a:avLst/>
          </a:prstGeom>
          <a:noFill/>
        </p:spPr>
        <p:txBody>
          <a:bodyPr wrap="square" rtlCol="0">
            <a:spAutoFit/>
          </a:bodyPr>
          <a:lstStyle/>
          <a:p>
            <a:pPr algn="ctr"/>
            <a:r>
              <a:rPr lang="en-US" sz="1600" dirty="0">
                <a:latin typeface="Helvetica"/>
                <a:cs typeface="Helvetica"/>
              </a:rPr>
              <a:t>2351</a:t>
            </a:r>
          </a:p>
        </p:txBody>
      </p:sp>
      <p:sp>
        <p:nvSpPr>
          <p:cNvPr id="10" name="TextBox 9"/>
          <p:cNvSpPr txBox="1"/>
          <p:nvPr/>
        </p:nvSpPr>
        <p:spPr>
          <a:xfrm>
            <a:off x="5576791" y="4382020"/>
            <a:ext cx="907095" cy="338554"/>
          </a:xfrm>
          <a:prstGeom prst="rect">
            <a:avLst/>
          </a:prstGeom>
          <a:noFill/>
        </p:spPr>
        <p:txBody>
          <a:bodyPr wrap="square" rtlCol="0">
            <a:spAutoFit/>
          </a:bodyPr>
          <a:lstStyle/>
          <a:p>
            <a:pPr algn="r"/>
            <a:r>
              <a:rPr lang="en-US" sz="1600" dirty="0">
                <a:latin typeface="Helvetica"/>
                <a:cs typeface="Helvetica"/>
              </a:rPr>
              <a:t>37035</a:t>
            </a:r>
          </a:p>
        </p:txBody>
      </p:sp>
      <p:sp>
        <p:nvSpPr>
          <p:cNvPr id="11" name="Rectangle 10"/>
          <p:cNvSpPr/>
          <p:nvPr/>
        </p:nvSpPr>
        <p:spPr>
          <a:xfrm>
            <a:off x="3872726" y="3238935"/>
            <a:ext cx="2611160" cy="14816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100168" y="3223804"/>
            <a:ext cx="572443" cy="338554"/>
          </a:xfrm>
          <a:prstGeom prst="rect">
            <a:avLst/>
          </a:prstGeom>
          <a:noFill/>
        </p:spPr>
        <p:txBody>
          <a:bodyPr wrap="square" rtlCol="0">
            <a:spAutoFit/>
          </a:bodyPr>
          <a:lstStyle/>
          <a:p>
            <a:pPr algn="ctr"/>
            <a:r>
              <a:rPr lang="en-US" sz="1600" dirty="0">
                <a:latin typeface="Helvetica"/>
                <a:cs typeface="Helvetica"/>
              </a:rPr>
              <a:t>RP</a:t>
            </a:r>
          </a:p>
        </p:txBody>
      </p:sp>
      <p:sp>
        <p:nvSpPr>
          <p:cNvPr id="13" name="TextBox 12"/>
          <p:cNvSpPr txBox="1"/>
          <p:nvPr/>
        </p:nvSpPr>
        <p:spPr>
          <a:xfrm>
            <a:off x="5651212" y="3222321"/>
            <a:ext cx="744663" cy="338554"/>
          </a:xfrm>
          <a:prstGeom prst="rect">
            <a:avLst/>
          </a:prstGeom>
          <a:noFill/>
        </p:spPr>
        <p:txBody>
          <a:bodyPr wrap="square" rtlCol="0">
            <a:spAutoFit/>
          </a:bodyPr>
          <a:lstStyle/>
          <a:p>
            <a:pPr algn="ctr"/>
            <a:r>
              <a:rPr lang="en-US" sz="1600" dirty="0">
                <a:latin typeface="Helvetica"/>
                <a:cs typeface="Helvetica"/>
              </a:rPr>
              <a:t>Urine</a:t>
            </a:r>
          </a:p>
        </p:txBody>
      </p:sp>
      <p:sp>
        <p:nvSpPr>
          <p:cNvPr id="14" name="TextBox 13"/>
          <p:cNvSpPr txBox="1"/>
          <p:nvPr/>
        </p:nvSpPr>
        <p:spPr>
          <a:xfrm>
            <a:off x="2520199" y="3443414"/>
            <a:ext cx="1352528" cy="1077218"/>
          </a:xfrm>
          <a:prstGeom prst="rect">
            <a:avLst/>
          </a:prstGeom>
          <a:noFill/>
        </p:spPr>
        <p:txBody>
          <a:bodyPr wrap="square" rtlCol="0">
            <a:spAutoFit/>
          </a:bodyPr>
          <a:lstStyle/>
          <a:p>
            <a:pPr algn="ctr"/>
            <a:r>
              <a:rPr lang="en-US" sz="1600" dirty="0">
                <a:latin typeface="Helvetica"/>
                <a:cs typeface="Helvetica"/>
              </a:rPr>
              <a:t>Genes detected for all 15 patients</a:t>
            </a:r>
          </a:p>
        </p:txBody>
      </p:sp>
    </p:spTree>
    <p:extLst>
      <p:ext uri="{BB962C8B-B14F-4D97-AF65-F5344CB8AC3E}">
        <p14:creationId xmlns:p14="http://schemas.microsoft.com/office/powerpoint/2010/main" val="240399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ory_color.pdf"/>
          <p:cNvPicPr>
            <a:picLocks/>
          </p:cNvPicPr>
          <p:nvPr/>
        </p:nvPicPr>
        <p:blipFill>
          <a:blip r:embed="rId3">
            <a:extLst>
              <a:ext uri="{28A0092B-C50C-407E-A947-70E740481C1C}">
                <a14:useLocalDpi xmlns:a14="http://schemas.microsoft.com/office/drawing/2010/main" val="0"/>
              </a:ext>
            </a:extLst>
          </a:blip>
          <a:stretch>
            <a:fillRect/>
          </a:stretch>
        </p:blipFill>
        <p:spPr>
          <a:xfrm rot="16200000">
            <a:off x="4142482" y="-4142477"/>
            <a:ext cx="877329" cy="9162286"/>
          </a:xfrm>
          <a:prstGeom prst="rect">
            <a:avLst/>
          </a:prstGeom>
        </p:spPr>
      </p:pic>
      <p:sp>
        <p:nvSpPr>
          <p:cNvPr id="2" name="Title 1"/>
          <p:cNvSpPr>
            <a:spLocks noGrp="1"/>
          </p:cNvSpPr>
          <p:nvPr>
            <p:ph type="title"/>
          </p:nvPr>
        </p:nvSpPr>
        <p:spPr>
          <a:xfrm>
            <a:off x="868576" y="52924"/>
            <a:ext cx="8154313" cy="755734"/>
          </a:xfrm>
        </p:spPr>
        <p:txBody>
          <a:bodyPr>
            <a:noAutofit/>
          </a:bodyPr>
          <a:lstStyle/>
          <a:p>
            <a:r>
              <a:rPr lang="en-US" sz="2000" dirty="0">
                <a:solidFill>
                  <a:srgbClr val="FFFFFF"/>
                </a:solidFill>
                <a:latin typeface="+mn-lt"/>
              </a:rPr>
              <a:t>Aim 3: Detection of Prostate Cancer </a:t>
            </a:r>
            <a:r>
              <a:rPr lang="en-US" sz="2000" dirty="0" err="1">
                <a:solidFill>
                  <a:srgbClr val="FFFFFF"/>
                </a:solidFill>
                <a:latin typeface="+mn-lt"/>
              </a:rPr>
              <a:t>Micrometastatic</a:t>
            </a:r>
            <a:r>
              <a:rPr lang="en-US" sz="2000" dirty="0">
                <a:solidFill>
                  <a:srgbClr val="FFFFFF"/>
                </a:solidFill>
                <a:latin typeface="+mn-lt"/>
              </a:rPr>
              <a:t> Disease by FACBC-PET</a:t>
            </a:r>
            <a:br>
              <a:rPr lang="en-US" sz="2000" dirty="0">
                <a:solidFill>
                  <a:srgbClr val="FFFFFF"/>
                </a:solidFill>
                <a:latin typeface="+mn-lt"/>
              </a:rPr>
            </a:br>
            <a:r>
              <a:rPr lang="en-US" sz="1800" i="1" dirty="0">
                <a:solidFill>
                  <a:srgbClr val="FFFFFF"/>
                </a:solidFill>
              </a:rPr>
              <a:t>D Schuster, </a:t>
            </a:r>
            <a:r>
              <a:rPr lang="en-US" sz="1800" b="0" i="1" dirty="0">
                <a:solidFill>
                  <a:srgbClr val="FFFFFF"/>
                </a:solidFill>
                <a:latin typeface="+mn-lt"/>
              </a:rPr>
              <a:t>M Goodman, </a:t>
            </a:r>
            <a:r>
              <a:rPr lang="en-US" sz="1800" b="0" i="1" dirty="0" err="1">
                <a:solidFill>
                  <a:srgbClr val="FFFFFF"/>
                </a:solidFill>
                <a:latin typeface="+mn-lt"/>
              </a:rPr>
              <a:t>Dept</a:t>
            </a:r>
            <a:r>
              <a:rPr lang="en-US" sz="1800" b="0" i="1" dirty="0">
                <a:solidFill>
                  <a:srgbClr val="FFFFFF"/>
                </a:solidFill>
                <a:latin typeface="+mn-lt"/>
              </a:rPr>
              <a:t> of Radiology; </a:t>
            </a:r>
            <a:r>
              <a:rPr lang="en-US" sz="1800" i="1" dirty="0">
                <a:solidFill>
                  <a:srgbClr val="FFFFFF"/>
                </a:solidFill>
                <a:latin typeface="+mn-lt"/>
              </a:rPr>
              <a:t>M </a:t>
            </a:r>
            <a:r>
              <a:rPr lang="en-US" sz="1800" i="1" dirty="0" err="1">
                <a:solidFill>
                  <a:srgbClr val="FFFFFF"/>
                </a:solidFill>
                <a:latin typeface="+mn-lt"/>
              </a:rPr>
              <a:t>Alemozaffar</a:t>
            </a:r>
            <a:r>
              <a:rPr lang="en-US" sz="1800" i="1" dirty="0">
                <a:solidFill>
                  <a:srgbClr val="FFFFFF"/>
                </a:solidFill>
                <a:latin typeface="+mn-lt"/>
              </a:rPr>
              <a:t>, </a:t>
            </a:r>
            <a:r>
              <a:rPr lang="en-US" sz="1800" i="1" dirty="0" err="1">
                <a:solidFill>
                  <a:srgbClr val="FFFFFF"/>
                </a:solidFill>
                <a:latin typeface="+mn-lt"/>
              </a:rPr>
              <a:t>Dept</a:t>
            </a:r>
            <a:r>
              <a:rPr lang="en-US" sz="1800" i="1" dirty="0">
                <a:solidFill>
                  <a:srgbClr val="FFFFFF"/>
                </a:solidFill>
                <a:latin typeface="+mn-lt"/>
              </a:rPr>
              <a:t> of Urology</a:t>
            </a:r>
            <a:endParaRPr lang="en-US" sz="1800" b="0" dirty="0">
              <a:solidFill>
                <a:srgbClr val="FFFFFF"/>
              </a:solidFill>
              <a:latin typeface="+mn-lt"/>
            </a:endParaRPr>
          </a:p>
        </p:txBody>
      </p:sp>
      <p:pic>
        <p:nvPicPr>
          <p:cNvPr id="8" name="Picture 7" descr="EU_vt_rev.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24" y="59131"/>
            <a:ext cx="679862" cy="790859"/>
          </a:xfrm>
          <a:prstGeom prst="rect">
            <a:avLst/>
          </a:prstGeom>
        </p:spPr>
      </p:pic>
      <p:sp>
        <p:nvSpPr>
          <p:cNvPr id="35" name="TextBox 34"/>
          <p:cNvSpPr txBox="1"/>
          <p:nvPr/>
        </p:nvSpPr>
        <p:spPr>
          <a:xfrm>
            <a:off x="5609970" y="1205780"/>
            <a:ext cx="3015599" cy="830997"/>
          </a:xfrm>
          <a:prstGeom prst="rect">
            <a:avLst/>
          </a:prstGeom>
          <a:noFill/>
        </p:spPr>
        <p:txBody>
          <a:bodyPr wrap="square" rtlCol="0">
            <a:spAutoFit/>
          </a:bodyPr>
          <a:lstStyle/>
          <a:p>
            <a:pPr algn="ctr"/>
            <a:r>
              <a:rPr lang="en-US" sz="1600" b="1" i="1" u="sng" dirty="0">
                <a:latin typeface="+mj-lt"/>
                <a:cs typeface="Arial" panose="020B0604020202020204" pitchFamily="34" charset="0"/>
              </a:rPr>
              <a:t>FACBC </a:t>
            </a:r>
            <a:r>
              <a:rPr lang="en-US" sz="1600" b="1" i="1" u="sng" dirty="0" err="1">
                <a:latin typeface="+mj-lt"/>
                <a:cs typeface="Arial" panose="020B0604020202020204" pitchFamily="34" charset="0"/>
              </a:rPr>
              <a:t>fluciclovine</a:t>
            </a:r>
            <a:r>
              <a:rPr lang="en-US" sz="1600" b="1" i="1" u="sng" dirty="0">
                <a:latin typeface="+mj-lt"/>
                <a:cs typeface="Arial" panose="020B0604020202020204" pitchFamily="34" charset="0"/>
              </a:rPr>
              <a:t> (</a:t>
            </a:r>
            <a:r>
              <a:rPr lang="en-US" sz="1600" b="1" i="1" u="sng" dirty="0" err="1">
                <a:latin typeface="+mj-lt"/>
                <a:cs typeface="Arial" panose="020B0604020202020204" pitchFamily="34" charset="0"/>
              </a:rPr>
              <a:t>Axumin</a:t>
            </a:r>
            <a:r>
              <a:rPr lang="en-US" sz="1600" b="1" i="1" u="sng" dirty="0">
                <a:latin typeface="+mj-lt"/>
                <a:cs typeface="Arial" panose="020B0604020202020204" pitchFamily="34" charset="0"/>
              </a:rPr>
              <a:t>)</a:t>
            </a:r>
            <a:r>
              <a:rPr lang="en-US" sz="1600" b="1" i="1" dirty="0">
                <a:latin typeface="+mj-lt"/>
                <a:cs typeface="Arial" panose="020B0604020202020204" pitchFamily="34" charset="0"/>
              </a:rPr>
              <a:t>: </a:t>
            </a:r>
          </a:p>
          <a:p>
            <a:pPr algn="ctr"/>
            <a:r>
              <a:rPr lang="en-US" sz="1600" b="1" dirty="0">
                <a:latin typeface="+mj-lt"/>
                <a:cs typeface="Arial" panose="020B0604020202020204" pitchFamily="34" charset="0"/>
              </a:rPr>
              <a:t>Non-natural alicyclic amino acid analogue PET radiotracer </a:t>
            </a:r>
          </a:p>
        </p:txBody>
      </p:sp>
      <p:pic>
        <p:nvPicPr>
          <p:cNvPr id="9" name="Picture 8"/>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1530" y="1978348"/>
            <a:ext cx="2478901" cy="15581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857089" y="1996887"/>
            <a:ext cx="2332750" cy="15396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41530" y="3740042"/>
            <a:ext cx="2489315" cy="16107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8410"/>
          <a:stretch/>
        </p:blipFill>
        <p:spPr bwMode="auto">
          <a:xfrm>
            <a:off x="2857089" y="3740042"/>
            <a:ext cx="2332750" cy="16415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16085" y="3198316"/>
            <a:ext cx="3675551" cy="25457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7" name="Rectangle 16"/>
          <p:cNvSpPr/>
          <p:nvPr/>
        </p:nvSpPr>
        <p:spPr>
          <a:xfrm>
            <a:off x="5955958" y="5764821"/>
            <a:ext cx="3188043" cy="523220"/>
          </a:xfrm>
          <a:prstGeom prst="rect">
            <a:avLst/>
          </a:prstGeom>
        </p:spPr>
        <p:txBody>
          <a:bodyPr wrap="square">
            <a:spAutoFit/>
          </a:bodyPr>
          <a:lstStyle/>
          <a:p>
            <a:r>
              <a:rPr lang="en-US" sz="1400" i="1" dirty="0" err="1"/>
              <a:t>Ganapathy</a:t>
            </a:r>
            <a:r>
              <a:rPr lang="en-US" sz="1400" i="1" dirty="0"/>
              <a:t> et al. Pharmacology &amp; Therapeutics 2009;121:29 </a:t>
            </a:r>
          </a:p>
        </p:txBody>
      </p:sp>
      <p:pic>
        <p:nvPicPr>
          <p:cNvPr id="18" name="Picture 6"/>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14387" y="2222082"/>
            <a:ext cx="1568080" cy="790929"/>
          </a:xfrm>
          <a:prstGeom prst="rect">
            <a:avLst/>
          </a:prstGeom>
          <a:solidFill>
            <a:srgbClr val="0099FF"/>
          </a:solidFill>
          <a:ln w="9525">
            <a:solidFill>
              <a:schemeClr val="tx1"/>
            </a:solidFill>
            <a:miter lim="800000"/>
            <a:headEnd/>
            <a:tailEnd/>
          </a:ln>
        </p:spPr>
      </p:pic>
      <p:sp>
        <p:nvSpPr>
          <p:cNvPr id="19" name="TextBox 18"/>
          <p:cNvSpPr txBox="1"/>
          <p:nvPr/>
        </p:nvSpPr>
        <p:spPr>
          <a:xfrm>
            <a:off x="209824" y="1223121"/>
            <a:ext cx="4980014" cy="584775"/>
          </a:xfrm>
          <a:prstGeom prst="rect">
            <a:avLst/>
          </a:prstGeom>
          <a:noFill/>
        </p:spPr>
        <p:txBody>
          <a:bodyPr wrap="square" rtlCol="0">
            <a:spAutoFit/>
          </a:bodyPr>
          <a:lstStyle/>
          <a:p>
            <a:r>
              <a:rPr lang="en-US" sz="1600" b="1" i="1" dirty="0">
                <a:latin typeface="+mj-lt"/>
                <a:cs typeface="Arial" panose="020B0604020202020204" pitchFamily="34" charset="0"/>
              </a:rPr>
              <a:t>Detection of sub-centimeter lymph node metastases in patient with rising PSA (0.46) after prostatectomy:</a:t>
            </a:r>
            <a:endParaRPr lang="en-US" sz="1600" b="1" dirty="0">
              <a:latin typeface="+mj-lt"/>
              <a:cs typeface="Arial" panose="020B0604020202020204" pitchFamily="34" charset="0"/>
            </a:endParaRPr>
          </a:p>
        </p:txBody>
      </p:sp>
    </p:spTree>
    <p:extLst>
      <p:ext uri="{BB962C8B-B14F-4D97-AF65-F5344CB8AC3E}">
        <p14:creationId xmlns:p14="http://schemas.microsoft.com/office/powerpoint/2010/main" val="2283976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7062" y="392388"/>
            <a:ext cx="8057140" cy="2812985"/>
          </a:xfrm>
        </p:spPr>
        <p:txBody>
          <a:bodyPr/>
          <a:lstStyle/>
          <a:p>
            <a:r>
              <a:rPr lang="en-US" sz="4800" b="1" dirty="0"/>
              <a:t>Restriction Spectrum Imaging to Improve Prostate MRI  </a:t>
            </a:r>
          </a:p>
        </p:txBody>
      </p:sp>
      <p:sp>
        <p:nvSpPr>
          <p:cNvPr id="2" name="TextBox 1"/>
          <p:cNvSpPr txBox="1"/>
          <p:nvPr/>
        </p:nvSpPr>
        <p:spPr>
          <a:xfrm>
            <a:off x="0" y="5494338"/>
            <a:ext cx="5485220" cy="1274195"/>
          </a:xfrm>
          <a:prstGeom prst="rect">
            <a:avLst/>
          </a:prstGeom>
          <a:noFill/>
        </p:spPr>
        <p:txBody>
          <a:bodyPr wrap="non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Michael A. Liss M.D., M.A.S.</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EDRN Associate Member</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Assistant Professor of Urology</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University of Texas Health San Antonio</a:t>
            </a:r>
          </a:p>
        </p:txBody>
      </p:sp>
    </p:spTree>
    <p:extLst>
      <p:ext uri="{BB962C8B-B14F-4D97-AF65-F5344CB8AC3E}">
        <p14:creationId xmlns:p14="http://schemas.microsoft.com/office/powerpoint/2010/main" val="192918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546" y="419479"/>
            <a:ext cx="800078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C4800"/>
                </a:solidFill>
                <a:effectLst/>
                <a:uLnTx/>
                <a:uFillTx/>
                <a:latin typeface="Garamond"/>
                <a:ea typeface="+mn-ea"/>
                <a:cs typeface="+mn-cs"/>
              </a:rPr>
              <a:t>Aim 1: Improve ROC performance of Prostate MRI</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69336" y="1476084"/>
            <a:ext cx="8644466" cy="1698931"/>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4696554" y="3335866"/>
            <a:ext cx="4157133" cy="3352800"/>
          </a:xfrm>
          <a:prstGeom prst="rect">
            <a:avLst/>
          </a:prstGeom>
        </p:spPr>
      </p:pic>
      <p:sp>
        <p:nvSpPr>
          <p:cNvPr id="9" name="TextBox 8"/>
          <p:cNvSpPr txBox="1"/>
          <p:nvPr/>
        </p:nvSpPr>
        <p:spPr>
          <a:xfrm>
            <a:off x="4491569" y="6519446"/>
            <a:ext cx="319500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BC4800"/>
                </a:solidFill>
                <a:effectLst/>
                <a:uLnTx/>
                <a:uFillTx/>
                <a:latin typeface="Garamond"/>
                <a:ea typeface="+mn-ea"/>
                <a:cs typeface="+mn-cs"/>
              </a:rPr>
              <a:t>McCammack, et al.  </a:t>
            </a:r>
            <a:r>
              <a:rPr kumimoji="0" lang="en-US" sz="1600" b="0" i="1" u="none" strike="noStrike" kern="1200" cap="none" spc="0" normalizeH="0" baseline="0" noProof="0" dirty="0">
                <a:ln>
                  <a:noFill/>
                </a:ln>
                <a:solidFill>
                  <a:srgbClr val="BC4800"/>
                </a:solidFill>
                <a:effectLst/>
                <a:uLnTx/>
                <a:uFillTx/>
                <a:latin typeface="Garamond"/>
                <a:ea typeface="+mn-ea"/>
                <a:cs typeface="+mn-cs"/>
              </a:rPr>
              <a:t>PCAN 2016</a:t>
            </a:r>
            <a:r>
              <a:rPr kumimoji="0" lang="en-US" sz="1600" b="0" i="0" u="none" strike="noStrike" kern="1200" cap="none" spc="0" normalizeH="0" baseline="0" noProof="0" dirty="0">
                <a:ln>
                  <a:noFill/>
                </a:ln>
                <a:solidFill>
                  <a:srgbClr val="BC4800"/>
                </a:solidFill>
                <a:effectLst/>
                <a:uLnTx/>
                <a:uFillTx/>
                <a:latin typeface="Garamond"/>
                <a:ea typeface="+mn-ea"/>
                <a:cs typeface="+mn-cs"/>
              </a:rPr>
              <a:t>.  </a:t>
            </a:r>
          </a:p>
        </p:txBody>
      </p:sp>
      <p:pic>
        <p:nvPicPr>
          <p:cNvPr id="8" name="Picture 7">
            <a:extLst>
              <a:ext uri="{FF2B5EF4-FFF2-40B4-BE49-F238E27FC236}">
                <a16:creationId xmlns:a16="http://schemas.microsoft.com/office/drawing/2014/main" id="{CC586624-EDE3-5A41-8F5A-48E641DDD491}"/>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400903"/>
            <a:ext cx="4980027" cy="2892655"/>
          </a:xfrm>
          <a:prstGeom prst="rect">
            <a:avLst/>
          </a:prstGeom>
          <a:noFill/>
          <a:ln>
            <a:noFill/>
          </a:ln>
          <a:extLs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a:ext>
          </a:extLst>
        </p:spPr>
      </p:pic>
    </p:spTree>
    <p:extLst>
      <p:ext uri="{BB962C8B-B14F-4D97-AF65-F5344CB8AC3E}">
        <p14:creationId xmlns:p14="http://schemas.microsoft.com/office/powerpoint/2010/main" val="156680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1D2A7D-5EA9-D443-8007-BF5D368F69DD}"/>
              </a:ext>
            </a:extLst>
          </p:cNvPr>
          <p:cNvSpPr/>
          <p:nvPr/>
        </p:nvSpPr>
        <p:spPr>
          <a:xfrm>
            <a:off x="0" y="857249"/>
            <a:ext cx="2629353" cy="567766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15" name="Rectangle 14">
            <a:extLst>
              <a:ext uri="{FF2B5EF4-FFF2-40B4-BE49-F238E27FC236}">
                <a16:creationId xmlns:a16="http://schemas.microsoft.com/office/drawing/2014/main" id="{E3BD183A-7D88-114C-94CC-FE3E6DF3B8E7}"/>
              </a:ext>
            </a:extLst>
          </p:cNvPr>
          <p:cNvSpPr/>
          <p:nvPr/>
        </p:nvSpPr>
        <p:spPr>
          <a:xfrm>
            <a:off x="2539872" y="857250"/>
            <a:ext cx="4278409" cy="5677662"/>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8" name="Rectangle 7">
            <a:extLst>
              <a:ext uri="{FF2B5EF4-FFF2-40B4-BE49-F238E27FC236}">
                <a16:creationId xmlns:a16="http://schemas.microsoft.com/office/drawing/2014/main" id="{DCDFD8DD-CC34-B346-8E74-4FAD23DB423B}"/>
              </a:ext>
            </a:extLst>
          </p:cNvPr>
          <p:cNvSpPr/>
          <p:nvPr/>
        </p:nvSpPr>
        <p:spPr>
          <a:xfrm>
            <a:off x="6776699" y="857250"/>
            <a:ext cx="2367301" cy="517522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Trebuchet MS"/>
              <a:ea typeface="+mn-ea"/>
              <a:cs typeface="+mn-cs"/>
            </a:endParaRPr>
          </a:p>
        </p:txBody>
      </p:sp>
      <p:sp>
        <p:nvSpPr>
          <p:cNvPr id="5" name="TextBox 4">
            <a:extLst>
              <a:ext uri="{FF2B5EF4-FFF2-40B4-BE49-F238E27FC236}">
                <a16:creationId xmlns:a16="http://schemas.microsoft.com/office/drawing/2014/main" id="{8D386DA4-F204-344B-BD6E-8A3DD580E582}"/>
              </a:ext>
            </a:extLst>
          </p:cNvPr>
          <p:cNvSpPr txBox="1"/>
          <p:nvPr/>
        </p:nvSpPr>
        <p:spPr>
          <a:xfrm>
            <a:off x="380123" y="1971503"/>
            <a:ext cx="14735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MRI T2 Transverse</a:t>
            </a:r>
          </a:p>
        </p:txBody>
      </p:sp>
      <p:sp>
        <p:nvSpPr>
          <p:cNvPr id="7" name="TextBox 6">
            <a:extLst>
              <a:ext uri="{FF2B5EF4-FFF2-40B4-BE49-F238E27FC236}">
                <a16:creationId xmlns:a16="http://schemas.microsoft.com/office/drawing/2014/main" id="{41AC4F1E-310D-4745-839A-DB682D20A96E}"/>
              </a:ext>
            </a:extLst>
          </p:cNvPr>
          <p:cNvSpPr txBox="1"/>
          <p:nvPr/>
        </p:nvSpPr>
        <p:spPr>
          <a:xfrm>
            <a:off x="7085584" y="931386"/>
            <a:ext cx="169287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Pathology</a:t>
            </a:r>
          </a:p>
        </p:txBody>
      </p:sp>
      <p:sp>
        <p:nvSpPr>
          <p:cNvPr id="10" name="Right Arrow 9">
            <a:extLst>
              <a:ext uri="{FF2B5EF4-FFF2-40B4-BE49-F238E27FC236}">
                <a16:creationId xmlns:a16="http://schemas.microsoft.com/office/drawing/2014/main" id="{7F702A79-47F6-8F40-9FDC-3C7CA28E1749}"/>
              </a:ext>
            </a:extLst>
          </p:cNvPr>
          <p:cNvSpPr/>
          <p:nvPr/>
        </p:nvSpPr>
        <p:spPr>
          <a:xfrm>
            <a:off x="6472638" y="3710128"/>
            <a:ext cx="515108" cy="3489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BE6BD6D-7FAD-9643-BA91-CB3E0C8020CD}"/>
              </a:ext>
            </a:extLst>
          </p:cNvPr>
          <p:cNvPicPr>
            <a:picLocks noChangeAspect="1"/>
          </p:cNvPicPr>
          <p:nvPr/>
        </p:nvPicPr>
        <p:blipFill>
          <a:blip r:embed="rId2"/>
          <a:stretch>
            <a:fillRect/>
          </a:stretch>
        </p:blipFill>
        <p:spPr>
          <a:xfrm>
            <a:off x="7060378" y="4630871"/>
            <a:ext cx="1959976" cy="1278924"/>
          </a:xfrm>
          <a:prstGeom prst="rect">
            <a:avLst/>
          </a:prstGeom>
        </p:spPr>
      </p:pic>
      <p:pic>
        <p:nvPicPr>
          <p:cNvPr id="27" name="Picture 26">
            <a:extLst>
              <a:ext uri="{FF2B5EF4-FFF2-40B4-BE49-F238E27FC236}">
                <a16:creationId xmlns:a16="http://schemas.microsoft.com/office/drawing/2014/main" id="{AC4A9902-5AD5-4D48-8E5A-74EC73713966}"/>
              </a:ext>
            </a:extLst>
          </p:cNvPr>
          <p:cNvPicPr>
            <a:picLocks noChangeAspect="1"/>
          </p:cNvPicPr>
          <p:nvPr/>
        </p:nvPicPr>
        <p:blipFill>
          <a:blip r:embed="rId3"/>
          <a:stretch>
            <a:fillRect/>
          </a:stretch>
        </p:blipFill>
        <p:spPr>
          <a:xfrm>
            <a:off x="7062420" y="3233475"/>
            <a:ext cx="1957934" cy="1339289"/>
          </a:xfrm>
          <a:prstGeom prst="rect">
            <a:avLst/>
          </a:prstGeom>
        </p:spPr>
      </p:pic>
      <p:pic>
        <p:nvPicPr>
          <p:cNvPr id="29" name="Picture 28">
            <a:extLst>
              <a:ext uri="{FF2B5EF4-FFF2-40B4-BE49-F238E27FC236}">
                <a16:creationId xmlns:a16="http://schemas.microsoft.com/office/drawing/2014/main" id="{8CFAF335-A41B-054B-A0AB-7AF936B22F3D}"/>
              </a:ext>
            </a:extLst>
          </p:cNvPr>
          <p:cNvPicPr>
            <a:picLocks noChangeAspect="1"/>
          </p:cNvPicPr>
          <p:nvPr/>
        </p:nvPicPr>
        <p:blipFill>
          <a:blip r:embed="rId4"/>
          <a:stretch>
            <a:fillRect/>
          </a:stretch>
        </p:blipFill>
        <p:spPr>
          <a:xfrm>
            <a:off x="7060378" y="1692416"/>
            <a:ext cx="1985180" cy="1473685"/>
          </a:xfrm>
          <a:prstGeom prst="rect">
            <a:avLst/>
          </a:prstGeom>
        </p:spPr>
      </p:pic>
      <p:sp>
        <p:nvSpPr>
          <p:cNvPr id="12" name="TextBox 11">
            <a:extLst>
              <a:ext uri="{FF2B5EF4-FFF2-40B4-BE49-F238E27FC236}">
                <a16:creationId xmlns:a16="http://schemas.microsoft.com/office/drawing/2014/main" id="{DADFEA5A-AA8C-F543-91D0-5E5021193154}"/>
              </a:ext>
            </a:extLst>
          </p:cNvPr>
          <p:cNvSpPr txBox="1"/>
          <p:nvPr/>
        </p:nvSpPr>
        <p:spPr>
          <a:xfrm>
            <a:off x="2996458" y="1155404"/>
            <a:ext cx="3130661"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Patient Demographics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Age: 67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PSA: 10.1 ng/mL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Prostate Size: 70 cc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Previous biopsy: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Previous pathology: HGPIN 1/12 cores</a:t>
            </a:r>
          </a:p>
        </p:txBody>
      </p:sp>
      <p:pic>
        <p:nvPicPr>
          <p:cNvPr id="6" name="Picture 5">
            <a:extLst>
              <a:ext uri="{FF2B5EF4-FFF2-40B4-BE49-F238E27FC236}">
                <a16:creationId xmlns:a16="http://schemas.microsoft.com/office/drawing/2014/main" id="{E170E26A-3782-C849-BC58-67C50BAEEEEA}"/>
              </a:ext>
            </a:extLst>
          </p:cNvPr>
          <p:cNvPicPr>
            <a:picLocks noChangeAspect="1"/>
          </p:cNvPicPr>
          <p:nvPr/>
        </p:nvPicPr>
        <p:blipFill rotWithShape="1">
          <a:blip r:embed="rId5"/>
          <a:srcRect l="18952" t="3243" r="1867"/>
          <a:stretch/>
        </p:blipFill>
        <p:spPr>
          <a:xfrm>
            <a:off x="2708686" y="2928778"/>
            <a:ext cx="3700909" cy="2543874"/>
          </a:xfrm>
          <a:prstGeom prst="rect">
            <a:avLst/>
          </a:prstGeom>
        </p:spPr>
      </p:pic>
      <p:sp>
        <p:nvSpPr>
          <p:cNvPr id="14" name="TextBox 13">
            <a:extLst>
              <a:ext uri="{FF2B5EF4-FFF2-40B4-BE49-F238E27FC236}">
                <a16:creationId xmlns:a16="http://schemas.microsoft.com/office/drawing/2014/main" id="{E1789B9F-3D5B-4640-9649-E73F55923BDC}"/>
              </a:ext>
            </a:extLst>
          </p:cNvPr>
          <p:cNvSpPr txBox="1"/>
          <p:nvPr/>
        </p:nvSpPr>
        <p:spPr>
          <a:xfrm>
            <a:off x="3020735" y="888976"/>
            <a:ext cx="30698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Urology - MRI Fusion Prostate Biopsy</a:t>
            </a:r>
          </a:p>
        </p:txBody>
      </p:sp>
      <p:sp>
        <p:nvSpPr>
          <p:cNvPr id="17" name="Right Arrow 16">
            <a:extLst>
              <a:ext uri="{FF2B5EF4-FFF2-40B4-BE49-F238E27FC236}">
                <a16:creationId xmlns:a16="http://schemas.microsoft.com/office/drawing/2014/main" id="{7269F3C7-F022-A64B-8FC8-75ABC56D3F96}"/>
              </a:ext>
            </a:extLst>
          </p:cNvPr>
          <p:cNvSpPr/>
          <p:nvPr/>
        </p:nvSpPr>
        <p:spPr>
          <a:xfrm>
            <a:off x="2140487" y="3710128"/>
            <a:ext cx="515108" cy="34891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C6417B99-5F77-B849-AB14-F8693CAB16E9}"/>
              </a:ext>
            </a:extLst>
          </p:cNvPr>
          <p:cNvSpPr txBox="1"/>
          <p:nvPr/>
        </p:nvSpPr>
        <p:spPr>
          <a:xfrm>
            <a:off x="97098" y="931386"/>
            <a:ext cx="22363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Radiology - Prostate MRI</a:t>
            </a:r>
          </a:p>
        </p:txBody>
      </p:sp>
      <p:pic>
        <p:nvPicPr>
          <p:cNvPr id="19" name="Picture 3">
            <a:extLst>
              <a:ext uri="{FF2B5EF4-FFF2-40B4-BE49-F238E27FC236}">
                <a16:creationId xmlns:a16="http://schemas.microsoft.com/office/drawing/2014/main" id="{1CFD78B0-B499-1E45-9C3C-C08C814D8A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565" t="33967" r="22125" b="32922"/>
          <a:stretch/>
        </p:blipFill>
        <p:spPr bwMode="auto">
          <a:xfrm>
            <a:off x="373951" y="2184711"/>
            <a:ext cx="1568357" cy="1074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a:extLst>
              <a:ext uri="{FF2B5EF4-FFF2-40B4-BE49-F238E27FC236}">
                <a16:creationId xmlns:a16="http://schemas.microsoft.com/office/drawing/2014/main" id="{6697FD73-45E7-874A-9501-1BECDEE33ED2}"/>
              </a:ext>
            </a:extLst>
          </p:cNvPr>
          <p:cNvSpPr txBox="1"/>
          <p:nvPr/>
        </p:nvSpPr>
        <p:spPr>
          <a:xfrm>
            <a:off x="1" y="1156950"/>
            <a:ext cx="2496113"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MRI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Phillips  3T with endorectal coil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T1,T2, DWI, DCE, B=0,700, 1400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PI-RADS = 3</a:t>
            </a:r>
          </a:p>
        </p:txBody>
      </p:sp>
      <p:pic>
        <p:nvPicPr>
          <p:cNvPr id="9" name="Picture 8">
            <a:extLst>
              <a:ext uri="{FF2B5EF4-FFF2-40B4-BE49-F238E27FC236}">
                <a16:creationId xmlns:a16="http://schemas.microsoft.com/office/drawing/2014/main" id="{EFA8F5C4-D79F-4D42-B96F-9BDF0D306227}"/>
              </a:ext>
            </a:extLst>
          </p:cNvPr>
          <p:cNvPicPr>
            <a:picLocks noChangeAspect="1"/>
          </p:cNvPicPr>
          <p:nvPr/>
        </p:nvPicPr>
        <p:blipFill>
          <a:blip r:embed="rId7"/>
          <a:stretch>
            <a:fillRect/>
          </a:stretch>
        </p:blipFill>
        <p:spPr>
          <a:xfrm>
            <a:off x="393013" y="3468474"/>
            <a:ext cx="1518755" cy="1247549"/>
          </a:xfrm>
          <a:prstGeom prst="rect">
            <a:avLst/>
          </a:prstGeom>
        </p:spPr>
      </p:pic>
      <p:sp>
        <p:nvSpPr>
          <p:cNvPr id="24" name="TextBox 23">
            <a:extLst>
              <a:ext uri="{FF2B5EF4-FFF2-40B4-BE49-F238E27FC236}">
                <a16:creationId xmlns:a16="http://schemas.microsoft.com/office/drawing/2014/main" id="{10FDF317-377E-1446-BF70-3576E75870A6}"/>
              </a:ext>
            </a:extLst>
          </p:cNvPr>
          <p:cNvSpPr txBox="1"/>
          <p:nvPr/>
        </p:nvSpPr>
        <p:spPr>
          <a:xfrm>
            <a:off x="405202" y="3275462"/>
            <a:ext cx="14735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MRI T2 Coronal</a:t>
            </a:r>
          </a:p>
        </p:txBody>
      </p:sp>
      <p:pic>
        <p:nvPicPr>
          <p:cNvPr id="22" name="Picture 21">
            <a:extLst>
              <a:ext uri="{FF2B5EF4-FFF2-40B4-BE49-F238E27FC236}">
                <a16:creationId xmlns:a16="http://schemas.microsoft.com/office/drawing/2014/main" id="{DC0E4456-BE8E-2A41-9B25-B83ABA311A3A}"/>
              </a:ext>
            </a:extLst>
          </p:cNvPr>
          <p:cNvPicPr>
            <a:picLocks noChangeAspect="1"/>
          </p:cNvPicPr>
          <p:nvPr/>
        </p:nvPicPr>
        <p:blipFill rotWithShape="1">
          <a:blip r:embed="rId8"/>
          <a:srcRect t="14789"/>
          <a:stretch/>
        </p:blipFill>
        <p:spPr>
          <a:xfrm rot="16200000">
            <a:off x="684729" y="4673483"/>
            <a:ext cx="1004104" cy="1625660"/>
          </a:xfrm>
          <a:prstGeom prst="rect">
            <a:avLst/>
          </a:prstGeom>
        </p:spPr>
      </p:pic>
      <p:sp>
        <p:nvSpPr>
          <p:cNvPr id="26" name="TextBox 25">
            <a:extLst>
              <a:ext uri="{FF2B5EF4-FFF2-40B4-BE49-F238E27FC236}">
                <a16:creationId xmlns:a16="http://schemas.microsoft.com/office/drawing/2014/main" id="{2C1D4289-AA94-FC4E-B508-7C17032B3F16}"/>
              </a:ext>
            </a:extLst>
          </p:cNvPr>
          <p:cNvSpPr txBox="1"/>
          <p:nvPr/>
        </p:nvSpPr>
        <p:spPr>
          <a:xfrm>
            <a:off x="450775" y="4795156"/>
            <a:ext cx="14735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MRI T2 Sagittal</a:t>
            </a:r>
          </a:p>
        </p:txBody>
      </p:sp>
      <p:cxnSp>
        <p:nvCxnSpPr>
          <p:cNvPr id="25" name="Straight Arrow Connector 24">
            <a:extLst>
              <a:ext uri="{FF2B5EF4-FFF2-40B4-BE49-F238E27FC236}">
                <a16:creationId xmlns:a16="http://schemas.microsoft.com/office/drawing/2014/main" id="{8E1E0344-AA78-3442-8507-CBAB7100AE19}"/>
              </a:ext>
            </a:extLst>
          </p:cNvPr>
          <p:cNvCxnSpPr>
            <a:cxnSpLocks/>
          </p:cNvCxnSpPr>
          <p:nvPr/>
        </p:nvCxnSpPr>
        <p:spPr>
          <a:xfrm flipH="1">
            <a:off x="1645617" y="2545452"/>
            <a:ext cx="525694" cy="2245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D66149D-EB18-0F4D-8C25-E3C99162BDC3}"/>
              </a:ext>
            </a:extLst>
          </p:cNvPr>
          <p:cNvCxnSpPr>
            <a:cxnSpLocks/>
          </p:cNvCxnSpPr>
          <p:nvPr/>
        </p:nvCxnSpPr>
        <p:spPr>
          <a:xfrm flipH="1">
            <a:off x="1430513" y="3545240"/>
            <a:ext cx="717977" cy="3114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6DD7C69-B7EC-4042-85AD-C4D8582E2DB0}"/>
              </a:ext>
            </a:extLst>
          </p:cNvPr>
          <p:cNvCxnSpPr>
            <a:cxnSpLocks/>
          </p:cNvCxnSpPr>
          <p:nvPr/>
        </p:nvCxnSpPr>
        <p:spPr>
          <a:xfrm flipH="1">
            <a:off x="1303447" y="5117109"/>
            <a:ext cx="892685" cy="4571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7CB4AE3-91D0-F54C-86E9-A309A774B024}"/>
              </a:ext>
            </a:extLst>
          </p:cNvPr>
          <p:cNvCxnSpPr>
            <a:cxnSpLocks/>
          </p:cNvCxnSpPr>
          <p:nvPr/>
        </p:nvCxnSpPr>
        <p:spPr>
          <a:xfrm flipH="1">
            <a:off x="8127669" y="1689099"/>
            <a:ext cx="520768" cy="328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127E9C7-897B-3144-A0D0-13B641CBC81B}"/>
              </a:ext>
            </a:extLst>
          </p:cNvPr>
          <p:cNvSpPr txBox="1"/>
          <p:nvPr/>
        </p:nvSpPr>
        <p:spPr>
          <a:xfrm>
            <a:off x="1991981" y="2267410"/>
            <a:ext cx="747532"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FF0000"/>
                </a:solidFill>
                <a:effectLst/>
                <a:uLnTx/>
                <a:uFillTx/>
                <a:latin typeface="Trebuchet MS"/>
                <a:ea typeface="+mn-ea"/>
                <a:cs typeface="+mn-cs"/>
              </a:rPr>
              <a:t>lesion</a:t>
            </a:r>
          </a:p>
        </p:txBody>
      </p:sp>
      <p:sp>
        <p:nvSpPr>
          <p:cNvPr id="41" name="TextBox 40">
            <a:extLst>
              <a:ext uri="{FF2B5EF4-FFF2-40B4-BE49-F238E27FC236}">
                <a16:creationId xmlns:a16="http://schemas.microsoft.com/office/drawing/2014/main" id="{270264B1-9669-3147-BF4E-324BBDD67151}"/>
              </a:ext>
            </a:extLst>
          </p:cNvPr>
          <p:cNvSpPr txBox="1"/>
          <p:nvPr/>
        </p:nvSpPr>
        <p:spPr>
          <a:xfrm>
            <a:off x="7075226" y="1618415"/>
            <a:ext cx="1414725"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srgbClr val="FF0000"/>
                </a:solidFill>
                <a:effectLst/>
                <a:uLnTx/>
                <a:uFillTx/>
                <a:latin typeface="Trebuchet MS"/>
                <a:ea typeface="+mn-ea"/>
                <a:cs typeface="+mn-cs"/>
              </a:rPr>
              <a:t>inflammation</a:t>
            </a:r>
          </a:p>
        </p:txBody>
      </p:sp>
      <p:sp>
        <p:nvSpPr>
          <p:cNvPr id="28" name="TextBox 27">
            <a:extLst>
              <a:ext uri="{FF2B5EF4-FFF2-40B4-BE49-F238E27FC236}">
                <a16:creationId xmlns:a16="http://schemas.microsoft.com/office/drawing/2014/main" id="{5C1B9879-05FF-294B-90A3-D31EB8B42B9E}"/>
              </a:ext>
            </a:extLst>
          </p:cNvPr>
          <p:cNvSpPr txBox="1"/>
          <p:nvPr/>
        </p:nvSpPr>
        <p:spPr>
          <a:xfrm>
            <a:off x="7270302" y="1172807"/>
            <a:ext cx="1565331"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All Cores Negative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C4800"/>
                </a:solidFill>
                <a:effectLst/>
                <a:uLnTx/>
                <a:uFillTx/>
                <a:latin typeface="Arial" panose="020B0604020202020204" pitchFamily="34" charset="0"/>
                <a:ea typeface="+mn-ea"/>
                <a:cs typeface="Arial" panose="020B0604020202020204" pitchFamily="34" charset="0"/>
              </a:rPr>
              <a:t>Focal inflammation</a:t>
            </a:r>
          </a:p>
        </p:txBody>
      </p:sp>
      <p:sp>
        <p:nvSpPr>
          <p:cNvPr id="2" name="TextBox 1">
            <a:extLst>
              <a:ext uri="{FF2B5EF4-FFF2-40B4-BE49-F238E27FC236}">
                <a16:creationId xmlns:a16="http://schemas.microsoft.com/office/drawing/2014/main" id="{368CBA4A-0824-0B45-BD51-9FEF15C41609}"/>
              </a:ext>
            </a:extLst>
          </p:cNvPr>
          <p:cNvSpPr txBox="1"/>
          <p:nvPr/>
        </p:nvSpPr>
        <p:spPr>
          <a:xfrm>
            <a:off x="94389" y="175201"/>
            <a:ext cx="89511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C4800"/>
                </a:solidFill>
                <a:effectLst/>
                <a:uLnTx/>
                <a:uFillTx/>
                <a:latin typeface="Times New Roman" panose="02020603050405020304" pitchFamily="18" charset="0"/>
                <a:ea typeface="+mn-ea"/>
                <a:cs typeface="Times New Roman" panose="02020603050405020304" pitchFamily="18" charset="0"/>
              </a:rPr>
              <a:t>Aim 2: RSI may reduce Inflammation on Prostate MRI</a:t>
            </a:r>
          </a:p>
        </p:txBody>
      </p:sp>
    </p:spTree>
    <p:extLst>
      <p:ext uri="{BB962C8B-B14F-4D97-AF65-F5344CB8AC3E}">
        <p14:creationId xmlns:p14="http://schemas.microsoft.com/office/powerpoint/2010/main" val="1343879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a:xfrm>
            <a:off x="0" y="857251"/>
            <a:ext cx="9144000" cy="595313"/>
          </a:xfrm>
        </p:spPr>
        <p:txBody>
          <a:bodyPr/>
          <a:lstStyle/>
          <a:p>
            <a:pPr algn="ctr" eaLnBrk="1" hangingPunct="1"/>
            <a:r>
              <a:rPr lang="en-US" sz="1800" dirty="0">
                <a:solidFill>
                  <a:srgbClr val="545454"/>
                </a:solidFill>
              </a:rPr>
              <a:t>CPDR Urine Exosome Gene Expression Panel Assay to Enhance Biomarkers </a:t>
            </a:r>
            <a:br>
              <a:rPr lang="en-US" sz="1800" dirty="0">
                <a:solidFill>
                  <a:srgbClr val="545454"/>
                </a:solidFill>
              </a:rPr>
            </a:br>
            <a:r>
              <a:rPr lang="en-US" sz="1800" dirty="0">
                <a:solidFill>
                  <a:srgbClr val="545454"/>
                </a:solidFill>
              </a:rPr>
              <a:t>for African American Prostate Cancers (Shiv Shrivastava, PI)</a:t>
            </a:r>
          </a:p>
        </p:txBody>
      </p:sp>
      <p:sp>
        <p:nvSpPr>
          <p:cNvPr id="8194" name="Text Placeholder 2"/>
          <p:cNvSpPr>
            <a:spLocks noGrp="1"/>
          </p:cNvSpPr>
          <p:nvPr>
            <p:ph type="body" sz="quarter" idx="11"/>
          </p:nvPr>
        </p:nvSpPr>
        <p:spPr>
          <a:xfrm>
            <a:off x="5578544" y="1571776"/>
            <a:ext cx="3488192" cy="3755765"/>
          </a:xfrm>
        </p:spPr>
        <p:txBody>
          <a:bodyPr>
            <a:noAutofit/>
          </a:bodyPr>
          <a:lstStyle/>
          <a:p>
            <a:pPr eaLnBrk="1" hangingPunct="1">
              <a:lnSpc>
                <a:spcPct val="100000"/>
              </a:lnSpc>
              <a:spcBef>
                <a:spcPts val="0"/>
              </a:spcBef>
            </a:pPr>
            <a:r>
              <a:rPr lang="en-US" b="1" dirty="0">
                <a:solidFill>
                  <a:srgbClr val="0021A5"/>
                </a:solidFill>
              </a:rPr>
              <a:t>Background/Hypothesis:</a:t>
            </a:r>
          </a:p>
          <a:p>
            <a:pPr eaLnBrk="1" hangingPunct="1">
              <a:lnSpc>
                <a:spcPct val="100000"/>
              </a:lnSpc>
              <a:spcBef>
                <a:spcPts val="0"/>
              </a:spcBef>
            </a:pPr>
            <a:r>
              <a:rPr lang="en-US" b="1" dirty="0">
                <a:solidFill>
                  <a:srgbClr val="545454"/>
                </a:solidFill>
              </a:rPr>
              <a:t>Commonly used prostate cancer gene expression markers  have limited  diagnostic potential in AA </a:t>
            </a:r>
            <a:r>
              <a:rPr lang="en-US" b="1" dirty="0" err="1">
                <a:solidFill>
                  <a:srgbClr val="545454"/>
                </a:solidFill>
              </a:rPr>
              <a:t>CaP</a:t>
            </a:r>
            <a:r>
              <a:rPr lang="en-US" b="1" dirty="0">
                <a:solidFill>
                  <a:srgbClr val="545454"/>
                </a:solidFill>
              </a:rPr>
              <a:t> patients. </a:t>
            </a:r>
            <a:r>
              <a:rPr b="1" dirty="0">
                <a:solidFill>
                  <a:srgbClr val="545454"/>
                </a:solidFill>
              </a:rPr>
              <a:t> </a:t>
            </a:r>
          </a:p>
          <a:p>
            <a:pPr eaLnBrk="1" hangingPunct="1">
              <a:lnSpc>
                <a:spcPct val="100000"/>
              </a:lnSpc>
              <a:spcBef>
                <a:spcPts val="0"/>
              </a:spcBef>
            </a:pPr>
            <a:endParaRPr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b="1" dirty="0">
              <a:solidFill>
                <a:srgbClr val="545454"/>
              </a:solidFill>
            </a:endParaRPr>
          </a:p>
          <a:p>
            <a:pPr eaLnBrk="1" hangingPunct="1">
              <a:lnSpc>
                <a:spcPct val="100000"/>
              </a:lnSpc>
              <a:spcBef>
                <a:spcPts val="0"/>
              </a:spcBef>
            </a:pPr>
            <a:r>
              <a:rPr b="1" dirty="0">
                <a:solidFill>
                  <a:srgbClr val="545454"/>
                </a:solidFill>
              </a:rPr>
              <a:t>Assays for g</a:t>
            </a:r>
            <a:r>
              <a:rPr lang="en-US" b="1" dirty="0">
                <a:solidFill>
                  <a:srgbClr val="545454"/>
                </a:solidFill>
              </a:rPr>
              <a:t>ene expression marker panels  that perform well for AA or CA </a:t>
            </a:r>
            <a:r>
              <a:rPr lang="en-US" b="1" dirty="0" err="1">
                <a:solidFill>
                  <a:srgbClr val="545454"/>
                </a:solidFill>
              </a:rPr>
              <a:t>CaP</a:t>
            </a:r>
            <a:r>
              <a:rPr lang="en-US" b="1" dirty="0">
                <a:solidFill>
                  <a:srgbClr val="545454"/>
                </a:solidFill>
              </a:rPr>
              <a:t> have been developed and evaluated in urine (non-DRE) </a:t>
            </a:r>
            <a:r>
              <a:rPr lang="en-US" b="1" dirty="0" err="1">
                <a:solidFill>
                  <a:srgbClr val="545454"/>
                </a:solidFill>
              </a:rPr>
              <a:t>exosomes</a:t>
            </a:r>
            <a:r>
              <a:rPr lang="en-US" b="1" dirty="0">
                <a:solidFill>
                  <a:srgbClr val="545454"/>
                </a:solidFill>
              </a:rPr>
              <a:t>.  </a:t>
            </a:r>
          </a:p>
          <a:p>
            <a:r>
              <a:rPr lang="en-US" b="1" u="sng" dirty="0">
                <a:solidFill>
                  <a:srgbClr val="0021A5"/>
                </a:solidFill>
              </a:rPr>
              <a:t>Focus on Gene panel</a:t>
            </a:r>
            <a:r>
              <a:rPr lang="en-US" b="1" dirty="0">
                <a:solidFill>
                  <a:srgbClr val="0021A5"/>
                </a:solidFill>
              </a:rPr>
              <a:t> e.g.,  </a:t>
            </a:r>
            <a:r>
              <a:rPr lang="en-US" b="1" i="1" dirty="0">
                <a:solidFill>
                  <a:srgbClr val="0021A5"/>
                </a:solidFill>
              </a:rPr>
              <a:t>PSGR, PCGEM1, PCA3, ERG, HOXC6 </a:t>
            </a:r>
            <a:r>
              <a:rPr lang="en-US" b="1" dirty="0">
                <a:solidFill>
                  <a:srgbClr val="0021A5"/>
                </a:solidFill>
              </a:rPr>
              <a:t>and normalization control </a:t>
            </a:r>
            <a:r>
              <a:rPr lang="en-US" b="1" i="1" dirty="0">
                <a:solidFill>
                  <a:srgbClr val="0021A5"/>
                </a:solidFill>
              </a:rPr>
              <a:t>SPDEF</a:t>
            </a:r>
          </a:p>
          <a:p>
            <a:endParaRPr lang="en-US" b="1" i="1" dirty="0">
              <a:solidFill>
                <a:srgbClr val="0021A5"/>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lang="en-US" b="1" dirty="0">
              <a:solidFill>
                <a:srgbClr val="545454"/>
              </a:solidFill>
            </a:endParaRPr>
          </a:p>
          <a:p>
            <a:pPr eaLnBrk="1" hangingPunct="1">
              <a:lnSpc>
                <a:spcPct val="100000"/>
              </a:lnSpc>
              <a:spcBef>
                <a:spcPts val="0"/>
              </a:spcBef>
            </a:pPr>
            <a:endParaRPr lang="en-US" b="1" dirty="0">
              <a:solidFill>
                <a:srgbClr val="545454"/>
              </a:solidFill>
            </a:endParaRPr>
          </a:p>
        </p:txBody>
      </p:sp>
      <p:pic>
        <p:nvPicPr>
          <p:cNvPr id="6" name="Picture 1"/>
          <p:cNvPicPr>
            <a:picLocks noChangeAspect="1"/>
          </p:cNvPicPr>
          <p:nvPr/>
        </p:nvPicPr>
        <p:blipFill rotWithShape="1">
          <a:blip r:embed="rId2" cstate="print">
            <a:lum bright="-19000" contrast="20000"/>
          </a:blip>
          <a:srcRect l="3588" t="4281" r="4110" b="4066"/>
          <a:stretch/>
        </p:blipFill>
        <p:spPr bwMode="auto">
          <a:xfrm>
            <a:off x="354422" y="1542010"/>
            <a:ext cx="4745800" cy="4121096"/>
          </a:xfrm>
          <a:prstGeom prst="rect">
            <a:avLst/>
          </a:prstGeom>
          <a:solidFill>
            <a:schemeClr val="bg1"/>
          </a:solidFill>
          <a:ln w="9525">
            <a:noFill/>
            <a:miter lim="800000"/>
            <a:headEnd/>
            <a:tailEnd/>
          </a:ln>
        </p:spPr>
      </p:pic>
      <p:pic>
        <p:nvPicPr>
          <p:cNvPr id="7" name="Picture 4"/>
          <p:cNvPicPr>
            <a:picLocks noChangeAspect="1" noChangeArrowheads="1"/>
          </p:cNvPicPr>
          <p:nvPr/>
        </p:nvPicPr>
        <p:blipFill>
          <a:blip r:embed="rId3"/>
          <a:srcRect l="13451"/>
          <a:stretch>
            <a:fillRect/>
          </a:stretch>
        </p:blipFill>
        <p:spPr bwMode="auto">
          <a:xfrm>
            <a:off x="6667341" y="2445318"/>
            <a:ext cx="2023375" cy="1281488"/>
          </a:xfrm>
          <a:prstGeom prst="rect">
            <a:avLst/>
          </a:prstGeom>
          <a:noFill/>
          <a:ln w="9525">
            <a:solidFill>
              <a:srgbClr val="00B0F0"/>
            </a:solidFill>
            <a:miter lim="800000"/>
            <a:headEnd/>
            <a:tailEnd/>
          </a:ln>
          <a:effectLst/>
        </p:spPr>
      </p:pic>
      <p:sp>
        <p:nvSpPr>
          <p:cNvPr id="2" name="Rectangle 1"/>
          <p:cNvSpPr/>
          <p:nvPr/>
        </p:nvSpPr>
        <p:spPr>
          <a:xfrm>
            <a:off x="3507846" y="5558641"/>
            <a:ext cx="1103379" cy="300082"/>
          </a:xfrm>
          <a:prstGeom prst="rect">
            <a:avLst/>
          </a:prstGeom>
        </p:spPr>
        <p:txBody>
          <a:bodyPr wrap="none">
            <a:spAutoFit/>
          </a:bodyPr>
          <a:lstStyle/>
          <a:p>
            <a:pPr defTabSz="685800" eaLnBrk="0" fontAlgn="base" hangingPunct="0">
              <a:spcBef>
                <a:spcPct val="0"/>
              </a:spcBef>
              <a:spcAft>
                <a:spcPct val="0"/>
              </a:spcAft>
            </a:pPr>
            <a:r>
              <a:rPr lang="en-US" sz="1350" b="1" i="1" dirty="0">
                <a:solidFill>
                  <a:srgbClr val="0021A5"/>
                </a:solidFill>
                <a:latin typeface="Calibri" pitchFamily="34" charset="0"/>
              </a:rPr>
              <a:t>Kohaar et al.</a:t>
            </a:r>
          </a:p>
        </p:txBody>
      </p:sp>
    </p:spTree>
    <p:extLst>
      <p:ext uri="{BB962C8B-B14F-4D97-AF65-F5344CB8AC3E}">
        <p14:creationId xmlns:p14="http://schemas.microsoft.com/office/powerpoint/2010/main" val="2146933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
      <a:dk1>
        <a:srgbClr val="003B3B"/>
      </a:dk1>
      <a:lt1>
        <a:srgbClr val="FFFFFF"/>
      </a:lt1>
      <a:dk2>
        <a:srgbClr val="3333FF"/>
      </a:dk2>
      <a:lt2>
        <a:srgbClr val="FFFF00"/>
      </a:lt2>
      <a:accent1>
        <a:srgbClr val="CC0066"/>
      </a:accent1>
      <a:accent2>
        <a:srgbClr val="CC66FF"/>
      </a:accent2>
      <a:accent3>
        <a:srgbClr val="ADADFF"/>
      </a:accent3>
      <a:accent4>
        <a:srgbClr val="DADADA"/>
      </a:accent4>
      <a:accent5>
        <a:srgbClr val="E2AAB8"/>
      </a:accent5>
      <a:accent6>
        <a:srgbClr val="B95CE7"/>
      </a:accent6>
      <a:hlink>
        <a:srgbClr val="FF6633"/>
      </a:hlink>
      <a:folHlink>
        <a:srgbClr val="66FFFF"/>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3B3B"/>
        </a:dk1>
        <a:lt1>
          <a:srgbClr val="FFFFFF"/>
        </a:lt1>
        <a:dk2>
          <a:srgbClr val="00B7A5"/>
        </a:dk2>
        <a:lt2>
          <a:srgbClr val="FF99CC"/>
        </a:lt2>
        <a:accent1>
          <a:srgbClr val="FF9900"/>
        </a:accent1>
        <a:accent2>
          <a:srgbClr val="CC66FF"/>
        </a:accent2>
        <a:accent3>
          <a:srgbClr val="AAD8CF"/>
        </a:accent3>
        <a:accent4>
          <a:srgbClr val="DADADA"/>
        </a:accent4>
        <a:accent5>
          <a:srgbClr val="FFCAAA"/>
        </a:accent5>
        <a:accent6>
          <a:srgbClr val="B95CE7"/>
        </a:accent6>
        <a:hlink>
          <a:srgbClr val="D60093"/>
        </a:hlink>
        <a:folHlink>
          <a:srgbClr val="66FFFF"/>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6699"/>
        </a:dk2>
        <a:lt2>
          <a:srgbClr val="99D0D6"/>
        </a:lt2>
        <a:accent1>
          <a:srgbClr val="3399FF"/>
        </a:accent1>
        <a:accent2>
          <a:srgbClr val="33CC33"/>
        </a:accent2>
        <a:accent3>
          <a:srgbClr val="FFFFFF"/>
        </a:accent3>
        <a:accent4>
          <a:srgbClr val="000000"/>
        </a:accent4>
        <a:accent5>
          <a:srgbClr val="ADCAFF"/>
        </a:accent5>
        <a:accent6>
          <a:srgbClr val="2DB92D"/>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DDDDDD"/>
        </a:accent1>
        <a:accent2>
          <a:srgbClr val="B2B2B2"/>
        </a:accent2>
        <a:accent3>
          <a:srgbClr val="FFFFFF"/>
        </a:accent3>
        <a:accent4>
          <a:srgbClr val="000000"/>
        </a:accent4>
        <a:accent5>
          <a:srgbClr val="EBEBEB"/>
        </a:accent5>
        <a:accent6>
          <a:srgbClr val="A1A1A1"/>
        </a:accent6>
        <a:hlink>
          <a:srgbClr val="39393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
      <a:dk1>
        <a:srgbClr val="003B3B"/>
      </a:dk1>
      <a:lt1>
        <a:srgbClr val="FFFFFF"/>
      </a:lt1>
      <a:dk2>
        <a:srgbClr val="3333FF"/>
      </a:dk2>
      <a:lt2>
        <a:srgbClr val="FFFF00"/>
      </a:lt2>
      <a:accent1>
        <a:srgbClr val="CC0066"/>
      </a:accent1>
      <a:accent2>
        <a:srgbClr val="CC66FF"/>
      </a:accent2>
      <a:accent3>
        <a:srgbClr val="ADADFF"/>
      </a:accent3>
      <a:accent4>
        <a:srgbClr val="DADADA"/>
      </a:accent4>
      <a:accent5>
        <a:srgbClr val="E2AAB8"/>
      </a:accent5>
      <a:accent6>
        <a:srgbClr val="B95CE7"/>
      </a:accent6>
      <a:hlink>
        <a:srgbClr val="FF6633"/>
      </a:hlink>
      <a:folHlink>
        <a:srgbClr val="66FFFF"/>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3B3B"/>
        </a:dk1>
        <a:lt1>
          <a:srgbClr val="FFFFFF"/>
        </a:lt1>
        <a:dk2>
          <a:srgbClr val="00B7A5"/>
        </a:dk2>
        <a:lt2>
          <a:srgbClr val="FF99CC"/>
        </a:lt2>
        <a:accent1>
          <a:srgbClr val="FF9900"/>
        </a:accent1>
        <a:accent2>
          <a:srgbClr val="CC66FF"/>
        </a:accent2>
        <a:accent3>
          <a:srgbClr val="AAD8CF"/>
        </a:accent3>
        <a:accent4>
          <a:srgbClr val="DADADA"/>
        </a:accent4>
        <a:accent5>
          <a:srgbClr val="FFCAAA"/>
        </a:accent5>
        <a:accent6>
          <a:srgbClr val="B95CE7"/>
        </a:accent6>
        <a:hlink>
          <a:srgbClr val="D60093"/>
        </a:hlink>
        <a:folHlink>
          <a:srgbClr val="66FFFF"/>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6699"/>
        </a:dk2>
        <a:lt2>
          <a:srgbClr val="99D0D6"/>
        </a:lt2>
        <a:accent1>
          <a:srgbClr val="3399FF"/>
        </a:accent1>
        <a:accent2>
          <a:srgbClr val="33CC33"/>
        </a:accent2>
        <a:accent3>
          <a:srgbClr val="FFFFFF"/>
        </a:accent3>
        <a:accent4>
          <a:srgbClr val="000000"/>
        </a:accent4>
        <a:accent5>
          <a:srgbClr val="ADCAFF"/>
        </a:accent5>
        <a:accent6>
          <a:srgbClr val="2DB92D"/>
        </a:accent6>
        <a:hlink>
          <a:srgbClr val="6600CC"/>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5F5F5F"/>
        </a:lt2>
        <a:accent1>
          <a:srgbClr val="DDDDDD"/>
        </a:accent1>
        <a:accent2>
          <a:srgbClr val="B2B2B2"/>
        </a:accent2>
        <a:accent3>
          <a:srgbClr val="FFFFFF"/>
        </a:accent3>
        <a:accent4>
          <a:srgbClr val="000000"/>
        </a:accent4>
        <a:accent5>
          <a:srgbClr val="EBEBEB"/>
        </a:accent5>
        <a:accent6>
          <a:srgbClr val="A1A1A1"/>
        </a:accent6>
        <a:hlink>
          <a:srgbClr val="393939"/>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T Mens Health Prostate">
  <a:themeElements>
    <a:clrScheme name="UTHSA-White">
      <a:dk1>
        <a:srgbClr val="BC4800"/>
      </a:dk1>
      <a:lt1>
        <a:srgbClr val="FFFFFF"/>
      </a:lt1>
      <a:dk2>
        <a:srgbClr val="000000"/>
      </a:dk2>
      <a:lt2>
        <a:srgbClr val="FFFFFF"/>
      </a:lt2>
      <a:accent1>
        <a:srgbClr val="007298"/>
      </a:accent1>
      <a:accent2>
        <a:srgbClr val="4E7F71"/>
      </a:accent2>
      <a:accent3>
        <a:srgbClr val="624C79"/>
      </a:accent3>
      <a:accent4>
        <a:srgbClr val="D65F00"/>
      </a:accent4>
      <a:accent5>
        <a:srgbClr val="BA7828"/>
      </a:accent5>
      <a:accent6>
        <a:srgbClr val="AA999D"/>
      </a:accent6>
      <a:hlink>
        <a:srgbClr val="BC4800"/>
      </a:hlink>
      <a:folHlink>
        <a:srgbClr val="9E2A00"/>
      </a:folHlink>
    </a:clrScheme>
    <a:fontScheme name="Garamond-Trebuchet MS">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SHA PowerPoint Template_4x3_100716.potx [Read-Only]" id="{16CD5F88-FA92-4656-B3CF-CE929D82A570}" vid="{7E9595F9-95C6-4E60-96DB-C31DCBA03CF6}"/>
    </a:ext>
  </a:extLst>
</a:theme>
</file>

<file path=ppt/theme/theme8.xml><?xml version="1.0" encoding="utf-8"?>
<a:theme xmlns:a="http://schemas.openxmlformats.org/drawingml/2006/main" name="USU Presentation Template">
  <a:themeElements>
    <a:clrScheme name="USU Brand">
      <a:dk1>
        <a:srgbClr val="545454"/>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U Presentation Template" id="{14C4BF2E-3D50-42DF-814A-32B40C4326B9}" vid="{DF7B9647-D4EF-49B1-85FE-0D42549AE529}"/>
    </a:ext>
  </a:extLst>
</a:theme>
</file>

<file path=ppt/theme/theme9.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6238</TotalTime>
  <Words>2956</Words>
  <Application>Microsoft Macintosh PowerPoint</Application>
  <PresentationFormat>On-screen Show (4:3)</PresentationFormat>
  <Paragraphs>561</Paragraphs>
  <Slides>27</Slides>
  <Notes>8</Notes>
  <HiddenSlides>0</HiddenSlides>
  <MMClips>0</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27</vt:i4>
      </vt:variant>
    </vt:vector>
  </HeadingPairs>
  <TitlesOfParts>
    <vt:vector size="51" baseType="lpstr">
      <vt:lpstr>ＭＳ Ｐゴシック</vt:lpstr>
      <vt:lpstr>Arial</vt:lpstr>
      <vt:lpstr>Calibri</vt:lpstr>
      <vt:lpstr>Calibri Light</vt:lpstr>
      <vt:lpstr>Franklin Gothic Book</vt:lpstr>
      <vt:lpstr>Franklin Gothic Demi</vt:lpstr>
      <vt:lpstr>Garamond</vt:lpstr>
      <vt:lpstr>Goudy Oldstyle Std Regular</vt:lpstr>
      <vt:lpstr>Helvetica</vt:lpstr>
      <vt:lpstr>Monotype Sorts</vt:lpstr>
      <vt:lpstr>Symbol</vt:lpstr>
      <vt:lpstr>Times New Roman</vt:lpstr>
      <vt:lpstr>Trebuchet MS</vt:lpstr>
      <vt:lpstr>Wingdings</vt:lpstr>
      <vt:lpstr>Wingdings 3</vt:lpstr>
      <vt:lpstr>Office Theme</vt:lpstr>
      <vt:lpstr>1_Office Theme</vt:lpstr>
      <vt:lpstr>1_Default Design</vt:lpstr>
      <vt:lpstr>2_Default Design</vt:lpstr>
      <vt:lpstr>3_Office Theme</vt:lpstr>
      <vt:lpstr>Blue Diagonal</vt:lpstr>
      <vt:lpstr>UT Mens Health Prostate</vt:lpstr>
      <vt:lpstr>USU Presentation Template</vt:lpstr>
      <vt:lpstr>Facet</vt:lpstr>
      <vt:lpstr>Prostate Cancer Detection Collaborative Group</vt:lpstr>
      <vt:lpstr>Aim 1: Combining Serum Prostate Health Index with post-DRE Urine PCA3 and T2Erg Clinical Assays to Predict Aggressive Prostate Ca (E Huang et al)</vt:lpstr>
      <vt:lpstr>Urine Vesicles Enriched for Prostate RNAs</vt:lpstr>
      <vt:lpstr>Many Genes Detected in Both RP and Urine</vt:lpstr>
      <vt:lpstr>Aim 3: Detection of Prostate Cancer Micrometastatic Disease by FACBC-PET D Schuster, M Goodman, Dept of Radiology; M Alemozaffar, Dept of Urology</vt:lpstr>
      <vt:lpstr>PowerPoint Presentation</vt:lpstr>
      <vt:lpstr>PowerPoint Presentation</vt:lpstr>
      <vt:lpstr>PowerPoint Presentation</vt:lpstr>
      <vt:lpstr>CPDR Urine Exosome Gene Expression Panel Assay to Enhance Biomarkers  for African American Prostate Cancers (Shiv Shrivastava, PI)</vt:lpstr>
      <vt:lpstr>International Collaboration NCI-EDRN, USU-CPDR and  Chinese Academy of Sciences-Key Laboratory of Computational Biology, Shanghai </vt:lpstr>
      <vt:lpstr>Early Predictive Protein Markers of Metastatic Progression (EDRN GU Group-Collaboration)</vt:lpstr>
      <vt:lpstr>Leveraging the transcriptome for the early detection of prostate cancer</vt:lpstr>
      <vt:lpstr>Research Highlights</vt:lpstr>
      <vt:lpstr>Challenges</vt:lpstr>
      <vt:lpstr>PowerPoint Presentation</vt:lpstr>
      <vt:lpstr>PowerPoint Presentation</vt:lpstr>
      <vt:lpstr>PowerPoint Presentation</vt:lpstr>
      <vt:lpstr>High Throughput Analysis of Prostate Samples Reveals Protein Modifications Associated with Cancer Aggressiveness</vt:lpstr>
      <vt:lpstr>Outlook and plans for the future</vt:lpstr>
      <vt:lpstr>EDRN Biomarker Reference Laboratory (BRL) at Johns Hopkins 2018 research project Updates – Daniel W. Chan, Ph.D. (PI) Research Highlights</vt:lpstr>
      <vt:lpstr>JHU BRL - Challenges and help needed to complete their projects</vt:lpstr>
      <vt:lpstr>Emory CVC Sample Distribution 2016-18</vt:lpstr>
      <vt:lpstr>Aims of Upgrading Cohort</vt:lpstr>
      <vt:lpstr>Status of recruitment</vt:lpstr>
      <vt:lpstr>PowerPoint Presentation</vt:lpstr>
      <vt:lpstr>Biomarkers Suitable for Updated EDRN Urine Processing SOP</vt:lpstr>
      <vt:lpstr>Challenges and Opportunities for the EDRN (via Hollywood, with apologies)</vt:lpstr>
    </vt:vector>
  </TitlesOfParts>
  <Company>Emory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Pellegrini</dc:creator>
  <cp:lastModifiedBy>Martin Sanda</cp:lastModifiedBy>
  <cp:revision>253</cp:revision>
  <dcterms:created xsi:type="dcterms:W3CDTF">2016-07-25T17:53:28Z</dcterms:created>
  <dcterms:modified xsi:type="dcterms:W3CDTF">2018-09-06T17:30:14Z</dcterms:modified>
</cp:coreProperties>
</file>