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22" r:id="rId2"/>
    <p:sldId id="926" r:id="rId3"/>
    <p:sldId id="925" r:id="rId4"/>
    <p:sldId id="903" r:id="rId5"/>
    <p:sldId id="927" r:id="rId6"/>
    <p:sldId id="928" r:id="rId7"/>
    <p:sldId id="929" r:id="rId8"/>
    <p:sldId id="918" r:id="rId9"/>
    <p:sldId id="919" r:id="rId10"/>
    <p:sldId id="920" r:id="rId11"/>
    <p:sldId id="930" r:id="rId12"/>
    <p:sldId id="931" r:id="rId13"/>
    <p:sldId id="921" r:id="rId14"/>
    <p:sldId id="923" r:id="rId15"/>
    <p:sldId id="924" r:id="rId16"/>
    <p:sldId id="932" r:id="rId17"/>
    <p:sldId id="934" r:id="rId18"/>
    <p:sldId id="93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9811" autoAdjust="0"/>
  </p:normalViewPr>
  <p:slideViewPr>
    <p:cSldViewPr>
      <p:cViewPr>
        <p:scale>
          <a:sx n="99" d="100"/>
          <a:sy n="99" d="100"/>
        </p:scale>
        <p:origin x="-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122E301-A8D9-47B9-834D-FA3B1FC70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5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8F863-6C9D-429B-9C21-CFEA24BFB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81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8F863-6C9D-429B-9C21-CFEA24BFB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9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EF9F6-B515-46CD-BD64-E1B1FEECF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022A-964B-4386-AA25-DDF291A7A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76A1-BFF5-403B-89CF-1BA58F364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C485-E8CD-48F7-B986-C56CE134D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757E1-F3F2-48CB-B7AB-EDE104C47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13F61-E8A0-41A8-8370-D1FE2D424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2DAC-0343-484A-BBEF-667EE51E8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36114-F29B-40DA-B83C-1C7680017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0770-FF32-440A-87DF-AE0DEC952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F8F7-2591-4FB8-BD0E-E3549EB1B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C15A-4FC0-4D86-A2D7-577FECBEC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306BB2C-A61D-4758-A224-35DE0DC2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" y="0"/>
            <a:ext cx="9139010" cy="6858000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1066800"/>
            <a:ext cx="914400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66FF"/>
                </a:solidFill>
                <a:latin typeface="Bookman Old Style" pitchFamily="18" charset="0"/>
              </a:rPr>
              <a:t>The Road to Early Detection of Pancreatic Cancer </a:t>
            </a:r>
            <a:endParaRPr lang="en-US" sz="2400" b="1" dirty="0">
              <a:solidFill>
                <a:srgbClr val="3366FF"/>
              </a:solidFill>
              <a:latin typeface="Bookman Old Style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5934670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Bookman Old Style"/>
                <a:cs typeface="Bookman Old Style"/>
              </a:rPr>
              <a:t>Anirban</a:t>
            </a:r>
            <a:r>
              <a:rPr lang="en-US" b="1" dirty="0" smtClean="0">
                <a:latin typeface="Bookman Old Style"/>
                <a:cs typeface="Bookman Old Style"/>
              </a:rPr>
              <a:t> </a:t>
            </a:r>
            <a:r>
              <a:rPr lang="en-US" b="1" dirty="0" err="1">
                <a:latin typeface="Bookman Old Style"/>
                <a:cs typeface="Bookman Old Style"/>
              </a:rPr>
              <a:t>Maitra</a:t>
            </a:r>
            <a:r>
              <a:rPr lang="en-US" b="1" dirty="0">
                <a:latin typeface="Bookman Old Style"/>
                <a:cs typeface="Bookman Old Style"/>
              </a:rPr>
              <a:t>, M.B.B.S.</a:t>
            </a: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Professor </a:t>
            </a:r>
            <a:r>
              <a:rPr lang="en-US" b="1" dirty="0">
                <a:latin typeface="Bookman Old Style"/>
                <a:cs typeface="Bookman Old Style"/>
              </a:rPr>
              <a:t>of Pathology and Translational Molecular </a:t>
            </a:r>
            <a:r>
              <a:rPr lang="en-US" b="1" dirty="0" smtClean="0">
                <a:latin typeface="Bookman Old Style"/>
                <a:cs typeface="Bookman Old Style"/>
              </a:rPr>
              <a:t>Pathology</a:t>
            </a:r>
            <a:endParaRPr lang="en-US" b="1" dirty="0"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University of Texas MD Anderson Cancer Center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"/>
            <a:ext cx="1524000" cy="1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484567" cy="825499"/>
          </a:xfrm>
        </p:spPr>
        <p:txBody>
          <a:bodyPr/>
          <a:lstStyle/>
          <a:p>
            <a:r>
              <a:rPr lang="en-US" sz="3600" b="1" dirty="0" smtClean="0">
                <a:latin typeface="Bookman Old Style"/>
                <a:cs typeface="Bookman Old Style"/>
              </a:rPr>
              <a:t>Mucinous pancreatic cysts </a:t>
            </a:r>
            <a:endParaRPr lang="en-US" sz="3600" b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5519392" cy="168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066800"/>
            <a:ext cx="2798367" cy="1132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" y="2819400"/>
            <a:ext cx="3124200" cy="2243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4267200"/>
            <a:ext cx="556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Bookman Old Style"/>
                <a:cs typeface="Bookman Old Style"/>
              </a:rPr>
              <a:t>Intraductal</a:t>
            </a:r>
            <a:r>
              <a:rPr lang="en-US" sz="1600" b="1" dirty="0" smtClean="0">
                <a:latin typeface="Bookman Old Style"/>
                <a:cs typeface="Bookman Old Style"/>
              </a:rPr>
              <a:t> Papillary Mucinous Neoplasm (IPMN) with progression to pancreatic adenocarcinoma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819400"/>
            <a:ext cx="5759905" cy="1295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786" y="6504801"/>
            <a:ext cx="208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Bookman Old Style"/>
                <a:cs typeface="Bookman Old Style"/>
              </a:rPr>
              <a:t>Aatur</a:t>
            </a:r>
            <a:r>
              <a:rPr lang="en-US" sz="1400" b="1" dirty="0" smtClean="0">
                <a:latin typeface="Bookman Old Style"/>
                <a:cs typeface="Bookman Old Style"/>
              </a:rPr>
              <a:t> </a:t>
            </a:r>
            <a:r>
              <a:rPr lang="en-US" sz="1400" b="1" dirty="0" err="1" smtClean="0">
                <a:latin typeface="Bookman Old Style"/>
                <a:cs typeface="Bookman Old Style"/>
              </a:rPr>
              <a:t>Singhi</a:t>
            </a:r>
            <a:r>
              <a:rPr lang="en-US" sz="1400" b="1" dirty="0" smtClean="0">
                <a:latin typeface="Bookman Old Style"/>
                <a:cs typeface="Bookman Old Style"/>
              </a:rPr>
              <a:t> (UPMC)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3404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The vast majority of pancreatic cysts will </a:t>
            </a:r>
            <a:r>
              <a:rPr lang="en-US" sz="2000" b="1" u="sng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NOT</a:t>
            </a:r>
            <a:r>
              <a:rPr lang="en-US" sz="2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progress to cancer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b="1" dirty="0" smtClean="0">
                <a:latin typeface="Bookman Old Style"/>
                <a:cs typeface="Bookman Old Style"/>
              </a:rPr>
              <a:t>~6 million individuals with cysts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b="1" dirty="0" smtClean="0">
                <a:latin typeface="Bookman Old Style"/>
                <a:cs typeface="Bookman Old Style"/>
              </a:rPr>
              <a:t>~53,000 new cases of pancreatic cancer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b="1" dirty="0" smtClean="0">
                <a:latin typeface="Bookman Old Style"/>
                <a:cs typeface="Bookman Old Style"/>
              </a:rPr>
              <a:t>~8,000 arise on background of cystic lesions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8482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johns hopkins medicine">
            <a:extLst>
              <a:ext uri="{FF2B5EF4-FFF2-40B4-BE49-F238E27FC236}">
                <a16:creationId xmlns:a16="http://schemas.microsoft.com/office/drawing/2014/main" xmlns="" id="{891DEC34-7870-4F95-9973-4186E9BD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0" y="2012176"/>
            <a:ext cx="2010279" cy="11442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stanford school of medicine">
            <a:extLst>
              <a:ext uri="{FF2B5EF4-FFF2-40B4-BE49-F238E27FC236}">
                <a16:creationId xmlns:a16="http://schemas.microsoft.com/office/drawing/2014/main" xmlns="" id="{7C73F6EC-8F32-496F-A3E4-68D26FFC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85" y="1998717"/>
            <a:ext cx="2796265" cy="11124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ucsf medical school">
            <a:extLst>
              <a:ext uri="{FF2B5EF4-FFF2-40B4-BE49-F238E27FC236}">
                <a16:creationId xmlns:a16="http://schemas.microsoft.com/office/drawing/2014/main" xmlns="" id="{36B875C0-7E26-4659-B671-AE2BBA84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0" y="3276382"/>
            <a:ext cx="2010279" cy="23257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mage result for washington university school of medicine">
            <a:extLst>
              <a:ext uri="{FF2B5EF4-FFF2-40B4-BE49-F238E27FC236}">
                <a16:creationId xmlns:a16="http://schemas.microsoft.com/office/drawing/2014/main" xmlns="" id="{339A2E4B-345D-416A-9E21-78A7A570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92" y="3276382"/>
            <a:ext cx="2731654" cy="23257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fred hutchinson cancer research center">
            <a:extLst>
              <a:ext uri="{FF2B5EF4-FFF2-40B4-BE49-F238E27FC236}">
                <a16:creationId xmlns:a16="http://schemas.microsoft.com/office/drawing/2014/main" xmlns="" id="{BDD37739-D4B9-4CEB-B633-ED1DD7E2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407" y="4195029"/>
            <a:ext cx="3060044" cy="14071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Image result for upmc">
            <a:extLst>
              <a:ext uri="{FF2B5EF4-FFF2-40B4-BE49-F238E27FC236}">
                <a16:creationId xmlns:a16="http://schemas.microsoft.com/office/drawing/2014/main" xmlns="" id="{51E38D01-51C3-448B-B272-3D4D12962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32901" r="3333" b="31447"/>
          <a:stretch/>
        </p:blipFill>
        <p:spPr bwMode="auto">
          <a:xfrm>
            <a:off x="2781783" y="2011989"/>
            <a:ext cx="2865623" cy="11124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vari.vai.org/wp-content/uploads/sites/5/2017/07/VARI-LogoRGB.png">
            <a:extLst>
              <a:ext uri="{FF2B5EF4-FFF2-40B4-BE49-F238E27FC236}">
                <a16:creationId xmlns:a16="http://schemas.microsoft.com/office/drawing/2014/main" xmlns="" id="{850CFCBA-401A-4131-B1DC-9E6622E1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406" y="3263108"/>
            <a:ext cx="3060044" cy="77995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904A77-E044-4F75-9DA0-E47A4DA28548}"/>
              </a:ext>
            </a:extLst>
          </p:cNvPr>
          <p:cNvSpPr txBox="1"/>
          <p:nvPr/>
        </p:nvSpPr>
        <p:spPr>
          <a:xfrm>
            <a:off x="-9525" y="210312"/>
            <a:ext cx="9153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/>
                <a:ea typeface="+mn-ea"/>
                <a:cs typeface="Bookman Old Style"/>
              </a:rPr>
              <a:t>NCI EDRN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Pancreatic Cyst Biomarker Validation 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3C2F4D-5561-4D4C-98AD-6AF72F1F1A0E}"/>
              </a:ext>
            </a:extLst>
          </p:cNvPr>
          <p:cNvSpPr txBox="1"/>
          <p:nvPr/>
        </p:nvSpPr>
        <p:spPr>
          <a:xfrm>
            <a:off x="0" y="573549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Pancreatic Cyst Biomarker Alliance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D2CCEF-20EF-4B39-B4EB-92573E227A89}"/>
              </a:ext>
            </a:extLst>
          </p:cNvPr>
          <p:cNvSpPr txBox="1"/>
          <p:nvPr/>
        </p:nvSpPr>
        <p:spPr>
          <a:xfrm>
            <a:off x="2781782" y="2358156"/>
            <a:ext cx="2865623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PancreaSeq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632C8E-02F9-4A4E-B812-7E511959EC1B}"/>
              </a:ext>
            </a:extLst>
          </p:cNvPr>
          <p:cNvSpPr txBox="1"/>
          <p:nvPr/>
        </p:nvSpPr>
        <p:spPr>
          <a:xfrm>
            <a:off x="536299" y="2489361"/>
            <a:ext cx="2010279" cy="92333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DNA Methylation Markers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D0DBD4-FC90-4209-AFE1-EF8BDE3D6E01}"/>
              </a:ext>
            </a:extLst>
          </p:cNvPr>
          <p:cNvSpPr txBox="1"/>
          <p:nvPr/>
        </p:nvSpPr>
        <p:spPr>
          <a:xfrm>
            <a:off x="5647405" y="3455928"/>
            <a:ext cx="3060043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Glycoproteins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FADADD-8506-4643-A8AD-9377E99F8768}"/>
              </a:ext>
            </a:extLst>
          </p:cNvPr>
          <p:cNvSpPr txBox="1"/>
          <p:nvPr/>
        </p:nvSpPr>
        <p:spPr>
          <a:xfrm>
            <a:off x="536299" y="2062078"/>
            <a:ext cx="2010279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Telomerase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AFD5E1-87E0-4914-90E2-D1C8441FFD9E}"/>
              </a:ext>
            </a:extLst>
          </p:cNvPr>
          <p:cNvSpPr txBox="1"/>
          <p:nvPr/>
        </p:nvSpPr>
        <p:spPr>
          <a:xfrm>
            <a:off x="5911184" y="2647702"/>
            <a:ext cx="2796265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Amphiregulin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344C2D-22E2-48AB-83A8-810F55F57C9C}"/>
              </a:ext>
            </a:extLst>
          </p:cNvPr>
          <p:cNvSpPr txBox="1"/>
          <p:nvPr/>
        </p:nvSpPr>
        <p:spPr>
          <a:xfrm>
            <a:off x="5911184" y="2098533"/>
            <a:ext cx="2796265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Glucose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ACFE61-5303-4FEC-9DDB-656DF1F0C957}"/>
              </a:ext>
            </a:extLst>
          </p:cNvPr>
          <p:cNvSpPr txBox="1"/>
          <p:nvPr/>
        </p:nvSpPr>
        <p:spPr>
          <a:xfrm>
            <a:off x="2751892" y="4115597"/>
            <a:ext cx="2731654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Das-1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69BFC2-3C7A-47A8-AE27-B70F2AA8D59F}"/>
              </a:ext>
            </a:extLst>
          </p:cNvPr>
          <p:cNvSpPr txBox="1"/>
          <p:nvPr/>
        </p:nvSpPr>
        <p:spPr>
          <a:xfrm>
            <a:off x="536300" y="3807972"/>
            <a:ext cx="2010279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Gastricsin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42B756-3FDC-424F-AF0E-87D81BA4A2E7}"/>
              </a:ext>
            </a:extLst>
          </p:cNvPr>
          <p:cNvSpPr txBox="1"/>
          <p:nvPr/>
        </p:nvSpPr>
        <p:spPr>
          <a:xfrm>
            <a:off x="5647403" y="4514884"/>
            <a:ext cx="3060045" cy="646331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Data Management Coordinating Center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F7AF9D5-1A9C-4392-96BA-5240A10CA42B}"/>
              </a:ext>
            </a:extLst>
          </p:cNvPr>
          <p:cNvSpPr txBox="1"/>
          <p:nvPr/>
        </p:nvSpPr>
        <p:spPr>
          <a:xfrm>
            <a:off x="536299" y="4622438"/>
            <a:ext cx="2010279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Cathepsin E</a:t>
            </a:r>
          </a:p>
        </p:txBody>
      </p:sp>
    </p:spTree>
    <p:extLst>
      <p:ext uri="{BB962C8B-B14F-4D97-AF65-F5344CB8AC3E}">
        <p14:creationId xmlns:p14="http://schemas.microsoft.com/office/powerpoint/2010/main" val="37643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724180-1091-407A-AD9B-92287A3B4E6D}"/>
              </a:ext>
            </a:extLst>
          </p:cNvPr>
          <p:cNvSpPr txBox="1"/>
          <p:nvPr/>
        </p:nvSpPr>
        <p:spPr>
          <a:xfrm>
            <a:off x="2779776" y="2359152"/>
            <a:ext cx="286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PancreaSeq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2E39EBF-2A4D-4959-A474-8A652E9A9D88}"/>
              </a:ext>
            </a:extLst>
          </p:cNvPr>
          <p:cNvSpPr/>
          <p:nvPr/>
        </p:nvSpPr>
        <p:spPr>
          <a:xfrm>
            <a:off x="319455" y="1895257"/>
            <a:ext cx="4062108" cy="373877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Mucinous vs. Non-Mucinous Cysts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PancreaSeq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Glycoproteins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Amphiregulin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Glucose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Gastricsin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Cathepsin 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904A77-E044-4F75-9DA0-E47A4DA28548}"/>
              </a:ext>
            </a:extLst>
          </p:cNvPr>
          <p:cNvSpPr txBox="1"/>
          <p:nvPr/>
        </p:nvSpPr>
        <p:spPr>
          <a:xfrm>
            <a:off x="-9525" y="210312"/>
            <a:ext cx="9153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NCI EDRN</a:t>
            </a:r>
            <a:r>
              <a:rPr lang="en-US" sz="4400" b="1" dirty="0">
                <a:latin typeface="Bookman Old Style"/>
                <a:cs typeface="Bookman Old Style"/>
              </a:rPr>
              <a:t>: Pancreatic Cyst Biomarker Validation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ED4441-C480-46D6-A0A0-CA7E9FBEADE4}"/>
              </a:ext>
            </a:extLst>
          </p:cNvPr>
          <p:cNvSpPr txBox="1"/>
          <p:nvPr/>
        </p:nvSpPr>
        <p:spPr>
          <a:xfrm>
            <a:off x="2781782" y="2358156"/>
            <a:ext cx="286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PancreaSeq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8F1B9B-DCE5-4B61-9408-E8AE7F88D3EF}"/>
              </a:ext>
            </a:extLst>
          </p:cNvPr>
          <p:cNvSpPr txBox="1"/>
          <p:nvPr/>
        </p:nvSpPr>
        <p:spPr>
          <a:xfrm>
            <a:off x="536299" y="2489361"/>
            <a:ext cx="201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DNA Methylation Markers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B393A0-252F-44E7-A3C8-35A59FA4A2A1}"/>
              </a:ext>
            </a:extLst>
          </p:cNvPr>
          <p:cNvSpPr txBox="1"/>
          <p:nvPr/>
        </p:nvSpPr>
        <p:spPr>
          <a:xfrm>
            <a:off x="5647405" y="3455928"/>
            <a:ext cx="306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Glycoproteins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6BC409-3B03-4373-8397-F09A14316E7E}"/>
              </a:ext>
            </a:extLst>
          </p:cNvPr>
          <p:cNvSpPr txBox="1"/>
          <p:nvPr/>
        </p:nvSpPr>
        <p:spPr>
          <a:xfrm>
            <a:off x="536299" y="2062078"/>
            <a:ext cx="201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Telomerase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A4DE00-2D1E-4F8C-863A-34719D550D52}"/>
              </a:ext>
            </a:extLst>
          </p:cNvPr>
          <p:cNvSpPr txBox="1"/>
          <p:nvPr/>
        </p:nvSpPr>
        <p:spPr>
          <a:xfrm>
            <a:off x="5911184" y="2647702"/>
            <a:ext cx="279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Amphiregulin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6AD19D-DA88-4787-85B6-DB35C18C58FB}"/>
              </a:ext>
            </a:extLst>
          </p:cNvPr>
          <p:cNvSpPr txBox="1"/>
          <p:nvPr/>
        </p:nvSpPr>
        <p:spPr>
          <a:xfrm>
            <a:off x="5911184" y="2098533"/>
            <a:ext cx="279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Glucose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F7C795-75CF-4B34-9672-9BEF419298FA}"/>
              </a:ext>
            </a:extLst>
          </p:cNvPr>
          <p:cNvSpPr txBox="1"/>
          <p:nvPr/>
        </p:nvSpPr>
        <p:spPr>
          <a:xfrm>
            <a:off x="2751892" y="4115597"/>
            <a:ext cx="273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Das-1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F8BB14-AFD5-46B9-8FA3-4E8A7651F08E}"/>
              </a:ext>
            </a:extLst>
          </p:cNvPr>
          <p:cNvSpPr txBox="1"/>
          <p:nvPr/>
        </p:nvSpPr>
        <p:spPr>
          <a:xfrm>
            <a:off x="536300" y="3807972"/>
            <a:ext cx="201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Gastricsin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D72A80-D3BE-458D-8150-77B4E378E5BD}"/>
              </a:ext>
            </a:extLst>
          </p:cNvPr>
          <p:cNvSpPr txBox="1"/>
          <p:nvPr/>
        </p:nvSpPr>
        <p:spPr>
          <a:xfrm>
            <a:off x="536299" y="4622438"/>
            <a:ext cx="201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Cathepsin 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6F4D56D-B152-4241-AF29-0B9A64CC2F5B}"/>
              </a:ext>
            </a:extLst>
          </p:cNvPr>
          <p:cNvSpPr/>
          <p:nvPr/>
        </p:nvSpPr>
        <p:spPr>
          <a:xfrm>
            <a:off x="4762437" y="1892808"/>
            <a:ext cx="4062108" cy="3738777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Presence vs. Absence of Advanced Neoplasia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PancreaSeq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DNA Methylation Markers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Das-1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Telomerase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2C5944-222F-4442-A112-25701062CA52}"/>
              </a:ext>
            </a:extLst>
          </p:cNvPr>
          <p:cNvSpPr txBox="1"/>
          <p:nvPr/>
        </p:nvSpPr>
        <p:spPr>
          <a:xfrm>
            <a:off x="0" y="573549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&gt;350 Pancreatic Cysts (w/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Path)</a:t>
            </a:r>
          </a:p>
        </p:txBody>
      </p:sp>
    </p:spTree>
    <p:extLst>
      <p:ext uri="{BB962C8B-B14F-4D97-AF65-F5344CB8AC3E}">
        <p14:creationId xmlns:p14="http://schemas.microsoft.com/office/powerpoint/2010/main" val="12947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7 1.85185E-6 L -0.20434 0.10879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5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-7.40741E-7 L 0.0908 0.07477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3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4.81481E-6 L -0.54202 0.27847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1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2.22222E-6 L -0.54098 0.15602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9" y="78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1.85185E-6 L -0.52657 -0.00069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37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-7.40741E-7 L 0.08975 -0.00185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88889E-6 3.33333E-6 L 0.2823 0.11597 " pathEditMode="relative" rAng="0" ptsTypes="AA">
                                      <p:cBhvr>
                                        <p:cTn id="1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578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-3.7037E-6 L 0.57309 0.12246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6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61111E-6 1.85185E-6 L 0.29497 -0.05834 " pathEditMode="relative" rAng="0" ptsTypes="AA">
                                      <p:cBhvr>
                                        <p:cTn id="2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29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3.7037E-6 L 0.57413 0.28611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98" y="143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1" grpId="0" animBg="1"/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2" grpId="0"/>
      <p:bldP spid="22" grpId="1"/>
      <p:bldP spid="24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8" y="838200"/>
            <a:ext cx="4343400" cy="26526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" y="3505200"/>
            <a:ext cx="41271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~1% </a:t>
            </a:r>
            <a:r>
              <a:rPr lang="en-US" sz="2000" dirty="0" smtClean="0">
                <a:latin typeface="Bookman Old Style"/>
                <a:cs typeface="Bookman Old Style"/>
              </a:rPr>
              <a:t>of NOD &gt;50y harbor an occult pancreatic cancer </a:t>
            </a:r>
          </a:p>
          <a:p>
            <a:endParaRPr lang="en-US" sz="2000" dirty="0">
              <a:latin typeface="Bookman Old Style"/>
              <a:cs typeface="Bookman Old Style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25-50% </a:t>
            </a:r>
            <a:r>
              <a:rPr lang="en-US" sz="2000" dirty="0" smtClean="0">
                <a:latin typeface="Bookman Old Style"/>
                <a:cs typeface="Bookman Old Style"/>
              </a:rPr>
              <a:t>of pancreatic cancer patients may have NOD as their first symptom</a:t>
            </a:r>
          </a:p>
          <a:p>
            <a:endParaRPr lang="en-US" sz="2000" dirty="0"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NOD patients have a </a:t>
            </a: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6-8 fold </a:t>
            </a:r>
            <a:r>
              <a:rPr lang="en-US" sz="2000" dirty="0" smtClean="0">
                <a:latin typeface="Bookman Old Style"/>
                <a:cs typeface="Bookman Old Style"/>
              </a:rPr>
              <a:t>higher risk of PDAC within 3y</a:t>
            </a:r>
            <a:endParaRPr lang="en-US" sz="2000" dirty="0">
              <a:latin typeface="Bookman Old Style"/>
              <a:cs typeface="Bookman Old Style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4800" y="152400"/>
            <a:ext cx="8435060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New Onset Diabetes (NOD) as a Risk Factor of Occult Pancreatic Cancer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4571553" cy="2509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419600" y="4267200"/>
            <a:ext cx="4724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10,000 NOD </a:t>
            </a:r>
            <a:r>
              <a:rPr lang="en-US" sz="1600" dirty="0" smtClean="0">
                <a:latin typeface="Bookman Old Style"/>
                <a:cs typeface="Bookman Old Style"/>
              </a:rPr>
              <a:t>patients &gt;50y recruited prospectively </a:t>
            </a:r>
            <a:endParaRPr lang="en-US" sz="1600" dirty="0">
              <a:latin typeface="Bookman Old Style"/>
              <a:cs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143000"/>
            <a:ext cx="265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“The NOD Cohort”</a:t>
            </a: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6478209"/>
            <a:ext cx="206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Bookman Old Style"/>
                <a:cs typeface="Bookman Old Style"/>
              </a:rPr>
              <a:t>Chari, Mayo Clinic</a:t>
            </a:r>
            <a:endParaRPr lang="en-US" sz="1400" b="1" i="1" dirty="0">
              <a:latin typeface="Bookman Old Style"/>
              <a:cs typeface="Bookman Old Style"/>
            </a:endParaRPr>
          </a:p>
        </p:txBody>
      </p:sp>
      <p:sp>
        <p:nvSpPr>
          <p:cNvPr id="8" name="Right Arrow 7"/>
          <p:cNvSpPr/>
          <p:nvPr/>
        </p:nvSpPr>
        <p:spPr>
          <a:xfrm rot="19800000">
            <a:off x="4033129" y="5465982"/>
            <a:ext cx="1219200" cy="3048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5029200"/>
            <a:ext cx="365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Bookman Old Style"/>
                <a:cs typeface="Bookman Old Style"/>
              </a:rPr>
              <a:t>EMR-based enrichment algorithm 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Bookman Old Style"/>
                <a:cs typeface="Bookman Old Style"/>
              </a:rPr>
              <a:t>Biomarker studies in pre-diagnostic samples (EDRN)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56006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Arrow 30"/>
          <p:cNvSpPr/>
          <p:nvPr/>
        </p:nvSpPr>
        <p:spPr>
          <a:xfrm>
            <a:off x="1023363" y="2817515"/>
            <a:ext cx="7459458" cy="258909"/>
          </a:xfrm>
          <a:prstGeom prst="rightArrow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427652" y="3302799"/>
            <a:ext cx="2946793" cy="20514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6362117" y="3615477"/>
            <a:ext cx="1380924" cy="2253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841679" y="3854180"/>
            <a:ext cx="715121" cy="220894"/>
          </a:xfrm>
          <a:prstGeom prst="rightArrow">
            <a:avLst/>
          </a:prstGeom>
          <a:solidFill>
            <a:srgbClr val="80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79556" y="3076425"/>
            <a:ext cx="7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Risk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06070" y="3524721"/>
            <a:ext cx="267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Asymptomatic PDAC 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47708" y="3812741"/>
            <a:ext cx="157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Early stage PDAC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(symptomatic)  </a:t>
            </a:r>
            <a:endParaRPr lang="en-US" sz="12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67699" y="4051444"/>
            <a:ext cx="115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Late stage PDAC</a:t>
            </a:r>
            <a:r>
              <a:rPr lang="en-US" sz="1200" b="1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(85%)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3403006" y="1091458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-417399" y="1874396"/>
            <a:ext cx="1892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man Old Style"/>
                <a:cs typeface="Bookman Old Style"/>
              </a:rPr>
              <a:t>BIOMARKER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439981" y="1066800"/>
            <a:ext cx="4931873" cy="1775375"/>
          </a:xfrm>
          <a:prstGeom prst="straightConnector1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50748" y="1103787"/>
            <a:ext cx="7459457" cy="2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808244" y="2287370"/>
            <a:ext cx="1726156" cy="56713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CA19-9 + Most Biomarkers</a:t>
            </a:r>
            <a:endParaRPr lang="en-US" sz="11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8971" y="3524721"/>
            <a:ext cx="2582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Bookman Old Style"/>
                <a:cs typeface="Bookman Old Style"/>
              </a:rPr>
              <a:t>Families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Bookman Old Style"/>
                <a:cs typeface="Bookman Old Style"/>
              </a:rPr>
              <a:t>Cyst patients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“Sporadic” Risk</a:t>
            </a:r>
            <a:endParaRPr lang="en-US" sz="20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56753" y="4141171"/>
            <a:ext cx="2392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Bookman Old Style"/>
                <a:cs typeface="Bookman Old Style"/>
              </a:rPr>
              <a:t>Cancer induced NOD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6378906" y="1083581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751945" y="1088033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633951" y="1120568"/>
            <a:ext cx="3785086" cy="61555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Risk Marker 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(Clinical, genetic or biochemical) </a:t>
            </a:r>
            <a:endParaRPr lang="en-US" sz="1600" b="1" i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53" name="TextBox 52"/>
          <p:cNvSpPr txBox="1"/>
          <p:nvPr/>
        </p:nvSpPr>
        <p:spPr>
          <a:xfrm rot="20400000">
            <a:off x="3905069" y="1852431"/>
            <a:ext cx="237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Early Detection Marker </a:t>
            </a:r>
            <a:endParaRPr lang="en-US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204420" y="2435318"/>
            <a:ext cx="2663213" cy="258908"/>
          </a:xfrm>
          <a:prstGeom prst="leftArrow">
            <a:avLst/>
          </a:prstGeom>
          <a:pattFill prst="smGrid">
            <a:fgClr>
              <a:srgbClr val="FF0000"/>
            </a:fgClr>
            <a:bgClr>
              <a:prstClr val="white"/>
            </a:bgClr>
          </a:patt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342639" y="2316480"/>
            <a:ext cx="1853900" cy="56713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EDRN GOAL</a:t>
            </a:r>
            <a:endParaRPr lang="en-US" sz="11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71735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Let’s Talk About the “</a:t>
            </a:r>
            <a:r>
              <a:rPr lang="en-US" sz="2400" b="1" i="1" dirty="0" smtClean="0">
                <a:latin typeface="Bookman Old Style"/>
                <a:cs typeface="Bookman Old Style"/>
              </a:rPr>
              <a:t>E</a:t>
            </a:r>
            <a:r>
              <a:rPr lang="en-US" sz="2400" b="1" dirty="0" smtClean="0">
                <a:latin typeface="Bookman Old Style"/>
                <a:cs typeface="Bookman Old Style"/>
              </a:rPr>
              <a:t>” in the “</a:t>
            </a:r>
            <a:r>
              <a:rPr lang="en-US" sz="2400" b="1" i="1" dirty="0" smtClean="0">
                <a:latin typeface="Bookman Old Style"/>
                <a:cs typeface="Bookman Old Style"/>
              </a:rPr>
              <a:t>DEF</a:t>
            </a:r>
            <a:r>
              <a:rPr lang="en-US" sz="2400" b="1" dirty="0" smtClean="0">
                <a:latin typeface="Bookman Old Style"/>
                <a:cs typeface="Bookman Old Style"/>
              </a:rPr>
              <a:t>” Model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Pancreatic Cancer Biomarkers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137" y="4495800"/>
            <a:ext cx="2829263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4142" y="6550223"/>
            <a:ext cx="3369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Bookman Old Style"/>
                <a:cs typeface="Bookman Old Style"/>
              </a:rPr>
              <a:t>Cohen</a:t>
            </a:r>
            <a:r>
              <a:rPr lang="is-IS" sz="1400" b="1" dirty="0" smtClean="0">
                <a:latin typeface="Bookman Old Style"/>
                <a:cs typeface="Bookman Old Style"/>
              </a:rPr>
              <a:t>….</a:t>
            </a:r>
            <a:r>
              <a:rPr lang="en-US" sz="1400" b="1" dirty="0" smtClean="0">
                <a:latin typeface="Bookman Old Style"/>
                <a:cs typeface="Bookman Old Style"/>
              </a:rPr>
              <a:t>Vogelstein, </a:t>
            </a:r>
            <a:r>
              <a:rPr lang="en-US" sz="1400" b="1" i="1" dirty="0" smtClean="0">
                <a:latin typeface="Bookman Old Style"/>
                <a:cs typeface="Bookman Old Style"/>
              </a:rPr>
              <a:t>Science</a:t>
            </a:r>
            <a:r>
              <a:rPr lang="en-US" sz="1400" b="1" dirty="0" smtClean="0">
                <a:latin typeface="Bookman Old Style"/>
                <a:cs typeface="Bookman Old Style"/>
              </a:rPr>
              <a:t> 2018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876800"/>
            <a:ext cx="22544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Bookman Old Style"/>
                <a:cs typeface="Bookman Old Style"/>
              </a:rPr>
              <a:t>Polygenic Risk Score</a:t>
            </a:r>
          </a:p>
          <a:p>
            <a:r>
              <a:rPr lang="en-US" sz="1600" i="1" dirty="0" smtClean="0">
                <a:latin typeface="Bookman Old Style"/>
                <a:cs typeface="Bookman Old Style"/>
              </a:rPr>
              <a:t>BMI</a:t>
            </a:r>
          </a:p>
          <a:p>
            <a:r>
              <a:rPr lang="en-US" sz="1600" i="1" dirty="0" smtClean="0">
                <a:latin typeface="Bookman Old Style"/>
                <a:cs typeface="Bookman Old Style"/>
              </a:rPr>
              <a:t>Smoking history</a:t>
            </a:r>
          </a:p>
          <a:p>
            <a:r>
              <a:rPr lang="en-US" sz="1600" i="1" dirty="0" smtClean="0">
                <a:latin typeface="Bookman Old Style"/>
                <a:cs typeface="Bookman Old Style"/>
              </a:rPr>
              <a:t>Metabolites (BCAA)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81400" y="5029200"/>
            <a:ext cx="1981200" cy="762000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Surveillance Biomarkers</a:t>
            </a:r>
            <a:endParaRPr lang="en-US" sz="14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14600" y="5181600"/>
            <a:ext cx="9906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638800" y="51816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3" grpId="0"/>
      <p:bldP spid="46" grpId="0" animBg="1"/>
      <p:bldP spid="47" grpId="0"/>
      <p:bldP spid="48" grpId="0"/>
      <p:bldP spid="52" grpId="0" animBg="1"/>
      <p:bldP spid="53" grpId="0"/>
      <p:bldP spid="8" grpId="0" animBg="1"/>
      <p:bldP spid="51" grpId="0" animBg="1"/>
      <p:bldP spid="5" grpId="0"/>
      <p:bldP spid="3" grpId="0"/>
      <p:bldP spid="41" grpId="0" animBg="1"/>
      <p:bldP spid="6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90501"/>
            <a:ext cx="8686800" cy="825499"/>
          </a:xfrm>
        </p:spPr>
        <p:txBody>
          <a:bodyPr/>
          <a:lstStyle/>
          <a:p>
            <a:pPr algn="ctr"/>
            <a:r>
              <a:rPr lang="en-US" sz="2800" b="1" dirty="0" smtClean="0">
                <a:latin typeface="Bookman Old Style"/>
                <a:cs typeface="Bookman Old Style"/>
              </a:rPr>
              <a:t>Let’s end with the “F” word in “DEF”</a:t>
            </a:r>
            <a:br>
              <a:rPr lang="en-US" sz="2800" b="1" dirty="0" smtClean="0">
                <a:latin typeface="Bookman Old Style"/>
                <a:cs typeface="Bookman Old Style"/>
              </a:rPr>
            </a:br>
            <a:r>
              <a:rPr lang="en-US" sz="2400" dirty="0" smtClean="0">
                <a:latin typeface="Bookman Old Style"/>
                <a:cs typeface="Bookman Old Style"/>
              </a:rPr>
              <a:t>Your perfect biomarker is abnormal </a:t>
            </a:r>
            <a:r>
              <a:rPr lang="en-US" sz="2400" i="1" dirty="0" smtClean="0">
                <a:latin typeface="Bookman Old Style"/>
                <a:cs typeface="Bookman Old Style"/>
              </a:rPr>
              <a:t>now what?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6" y="1143000"/>
            <a:ext cx="3617544" cy="3094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343400"/>
            <a:ext cx="32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Garamond"/>
                <a:cs typeface="Garamond"/>
              </a:rPr>
              <a:t>Courtesy of Suresh Chari at Mayo Clinic</a:t>
            </a:r>
            <a:endParaRPr lang="en-US" sz="14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10000" y="1295400"/>
            <a:ext cx="5113508" cy="2895600"/>
            <a:chOff x="514045" y="1292723"/>
            <a:chExt cx="8085308" cy="4114800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5" y="1292723"/>
              <a:ext cx="8085308" cy="4114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4045" y="1292723"/>
              <a:ext cx="588233" cy="2376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57600" y="1143000"/>
            <a:ext cx="5410200" cy="3352800"/>
            <a:chOff x="478387" y="1262124"/>
            <a:chExt cx="8292742" cy="4215096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87" y="1262124"/>
              <a:ext cx="8292742" cy="421509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78387" y="1262124"/>
              <a:ext cx="700378" cy="2490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810000" y="4718739"/>
            <a:ext cx="5334000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Deep Learning Algorithm</a:t>
            </a:r>
            <a:br>
              <a:rPr lang="en-US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en-US" sz="1800" b="1" i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Computer-assisted cancer demarcation</a:t>
            </a:r>
          </a:p>
          <a:p>
            <a:pPr algn="ctr">
              <a:lnSpc>
                <a:spcPct val="100000"/>
              </a:lnSpc>
            </a:pPr>
            <a:r>
              <a:rPr lang="en-US" sz="1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Vogelstein</a:t>
            </a:r>
            <a:r>
              <a:rPr lang="en-US" sz="1800" b="1" smtClean="0">
                <a:latin typeface="Bookman Old Style" panose="02050604050505020204" pitchFamily="18" charset="0"/>
                <a:cs typeface="Arial" panose="020B0604020202020204" pitchFamily="34" charset="0"/>
              </a:rPr>
              <a:t>, Fishman et </a:t>
            </a:r>
            <a:r>
              <a:rPr lang="en-US" sz="1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al</a:t>
            </a:r>
            <a:endParaRPr lang="en-US" sz="1800" b="1" i="1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172200"/>
            <a:ext cx="3924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Enhancement Pattern Mapping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Eugene Koay, MD Anderson 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6" b="9246"/>
          <a:stretch/>
        </p:blipFill>
        <p:spPr bwMode="auto">
          <a:xfrm>
            <a:off x="-12749" y="4648200"/>
            <a:ext cx="3746549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082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EDRN As a Critical Hub for Pancreatic Cancer Biomarker Development Efforts</a:t>
            </a:r>
            <a:b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</a:br>
            <a:r>
              <a:rPr lang="en-US" sz="24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“Alliance of Consortia”</a:t>
            </a:r>
            <a:endParaRPr lang="en-US" sz="2400" b="1" i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89064" y="11802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7" name="Decagon 6"/>
          <p:cNvSpPr/>
          <p:nvPr/>
        </p:nvSpPr>
        <p:spPr>
          <a:xfrm>
            <a:off x="3699489" y="2873888"/>
            <a:ext cx="2015511" cy="1698112"/>
          </a:xfrm>
          <a:prstGeom prst="dec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EDRN</a:t>
            </a:r>
          </a:p>
        </p:txBody>
      </p:sp>
      <p:sp>
        <p:nvSpPr>
          <p:cNvPr id="19" name="Decagon 18"/>
          <p:cNvSpPr/>
          <p:nvPr/>
        </p:nvSpPr>
        <p:spPr>
          <a:xfrm>
            <a:off x="6248401" y="1219200"/>
            <a:ext cx="2743199" cy="2289417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NCI/NIDDK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CPDPC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NOD cohort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1</a:t>
            </a:r>
            <a:r>
              <a:rPr lang="en-US" sz="1200" b="1" baseline="30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st</a:t>
            </a:r>
            <a:r>
              <a:rPr lang="en-US" sz="12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phase 3 (+/- phase 4) biomarker and imaging validation study in PDAC</a:t>
            </a:r>
            <a:endParaRPr lang="en-US" sz="1100" b="1" dirty="0" smtClean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20" name="Decagon 19"/>
          <p:cNvSpPr/>
          <p:nvPr/>
        </p:nvSpPr>
        <p:spPr>
          <a:xfrm>
            <a:off x="6248401" y="4343400"/>
            <a:ext cx="2667000" cy="2286000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EDRN consortium efforts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Biomarker bakeoff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PCBA</a:t>
            </a:r>
            <a:endParaRPr lang="en-US" sz="14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228600" y="4343400"/>
            <a:ext cx="2667000" cy="2286000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PCDC</a:t>
            </a:r>
          </a:p>
          <a:p>
            <a:pPr marL="171450" indent="-171450" algn="ctr">
              <a:buFontTx/>
              <a:buChar char="-"/>
            </a:pPr>
            <a:r>
              <a:rPr lang="en-US" sz="1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Source of prospective </a:t>
            </a:r>
            <a:r>
              <a:rPr lang="en-US" sz="1400" b="1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biospecimens</a:t>
            </a:r>
            <a:r>
              <a:rPr lang="en-US" sz="1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endParaRPr lang="en-US" sz="1400" b="1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 algn="ctr">
              <a:buFontTx/>
              <a:buChar char="-"/>
            </a:pPr>
            <a:r>
              <a:rPr lang="en-US" sz="1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Additional biomarkers</a:t>
            </a:r>
          </a:p>
          <a:p>
            <a:pPr marL="171450" indent="-171450" algn="ctr">
              <a:buFontTx/>
              <a:buChar char="-"/>
            </a:pPr>
            <a:r>
              <a:rPr lang="en-US" sz="1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Imaging modalities</a:t>
            </a:r>
          </a:p>
        </p:txBody>
      </p:sp>
      <p:sp>
        <p:nvSpPr>
          <p:cNvPr id="22" name="Decagon 21"/>
          <p:cNvSpPr/>
          <p:nvPr/>
        </p:nvSpPr>
        <p:spPr>
          <a:xfrm>
            <a:off x="152400" y="1295400"/>
            <a:ext cx="2590800" cy="2133600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MCL Consortium </a:t>
            </a:r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(“</a:t>
            </a:r>
            <a:r>
              <a:rPr lang="en-US" sz="1200" b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Overdiagnosis</a:t>
            </a:r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consortium”)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Pancreatic Cystic Lesions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895600" y="4267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38800" y="41910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334000" y="25908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971800" y="2743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Decagon 34"/>
          <p:cNvSpPr/>
          <p:nvPr/>
        </p:nvSpPr>
        <p:spPr>
          <a:xfrm>
            <a:off x="3810000" y="5334000"/>
            <a:ext cx="1676400" cy="1219200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PCA/HTAN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648200" y="4572000"/>
            <a:ext cx="0" cy="7620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24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03"/>
            <a:ext cx="4483100" cy="2254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23332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1000" y="1676400"/>
            <a:ext cx="8610600" cy="762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February 2014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352800"/>
            <a:ext cx="5041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Bookman Old Style"/>
                <a:cs typeface="Bookman Old Style"/>
              </a:rPr>
              <a:t>Opportunities and Challenges: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810000"/>
            <a:ext cx="8610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Bookman Old Style"/>
                <a:cs typeface="Bookman Old Style"/>
              </a:rPr>
              <a:t>Pre-diagnostic </a:t>
            </a:r>
            <a:r>
              <a:rPr lang="en-US" b="1" i="1" dirty="0" err="1" smtClean="0">
                <a:latin typeface="Bookman Old Style"/>
                <a:cs typeface="Bookman Old Style"/>
              </a:rPr>
              <a:t>biospecimens</a:t>
            </a:r>
            <a:r>
              <a:rPr lang="en-US" b="1" i="1" dirty="0" smtClean="0">
                <a:latin typeface="Bookman Old Style"/>
                <a:cs typeface="Bookman Old Style"/>
              </a:rPr>
              <a:t> and imaging repository: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Bookman Old Style"/>
                <a:cs typeface="Bookman Old Style"/>
              </a:rPr>
              <a:t>P</a:t>
            </a:r>
            <a:r>
              <a:rPr lang="en-US" dirty="0" smtClean="0">
                <a:latin typeface="Bookman Old Style"/>
                <a:cs typeface="Bookman Old Style"/>
              </a:rPr>
              <a:t>rospective NOD cohort – to begin Q4 2018 (CPDPC)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Bookman Old Style"/>
                <a:cs typeface="Bookman Old Style"/>
              </a:rPr>
              <a:t>P</a:t>
            </a:r>
            <a:r>
              <a:rPr lang="en-US" dirty="0" smtClean="0">
                <a:latin typeface="Bookman Old Style"/>
                <a:cs typeface="Bookman Old Style"/>
              </a:rPr>
              <a:t>rospective pancreatic cyst cohorts – ongoing (MCL/EDRN/PCDC)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High risk genetic cohorts on surveillance – ongoing (PCDC)</a:t>
            </a:r>
          </a:p>
          <a:p>
            <a:endParaRPr lang="en-US" dirty="0" smtClean="0">
              <a:latin typeface="Bookman Old Style"/>
              <a:cs typeface="Bookman Old Style"/>
            </a:endParaRPr>
          </a:p>
          <a:p>
            <a:r>
              <a:rPr lang="en-US" b="1" i="1" dirty="0" smtClean="0">
                <a:latin typeface="Bookman Old Style"/>
                <a:cs typeface="Bookman Old Style"/>
              </a:rPr>
              <a:t>Defining optimal biomarker panels for surveillance in at risk populations – </a:t>
            </a:r>
            <a:r>
              <a:rPr lang="en-US" i="1" dirty="0" smtClean="0">
                <a:latin typeface="Bookman Old Style"/>
                <a:cs typeface="Bookman Old Style"/>
              </a:rPr>
              <a:t>“Bakeoff” studies </a:t>
            </a:r>
            <a:endParaRPr lang="en-US" b="1" i="1" dirty="0" smtClean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b="1" i="1" dirty="0" smtClean="0">
                <a:latin typeface="Bookman Old Style"/>
                <a:cs typeface="Bookman Old Style"/>
              </a:rPr>
              <a:t>Defining “sporadic risk” – incorporates PRS, clinical data, family history - </a:t>
            </a:r>
            <a:r>
              <a:rPr lang="en-US" i="1" dirty="0" smtClean="0">
                <a:latin typeface="Bookman Old Style"/>
                <a:cs typeface="Bookman Old Style"/>
              </a:rPr>
              <a:t>defining </a:t>
            </a:r>
            <a:r>
              <a:rPr lang="en-US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who</a:t>
            </a:r>
            <a:r>
              <a:rPr lang="en-US" i="1" dirty="0" smtClean="0">
                <a:latin typeface="Bookman Old Style"/>
                <a:cs typeface="Bookman Old Style"/>
              </a:rPr>
              <a:t> to screen from the average risk population </a:t>
            </a:r>
            <a:endParaRPr lang="en-US" b="1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9985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743200" cy="215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28600"/>
            <a:ext cx="2304495" cy="1431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1754" y="2743200"/>
            <a:ext cx="39705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Bookman Old Style"/>
                <a:cs typeface="Bookman Old Style"/>
              </a:rPr>
              <a:t>Sudhir</a:t>
            </a:r>
            <a:r>
              <a:rPr lang="en-US" sz="2000" b="1" dirty="0" smtClean="0">
                <a:latin typeface="Bookman Old Style"/>
                <a:cs typeface="Bookman Old Style"/>
              </a:rPr>
              <a:t> </a:t>
            </a:r>
            <a:r>
              <a:rPr lang="en-US" sz="2000" b="1" dirty="0" err="1" smtClean="0">
                <a:latin typeface="Bookman Old Style"/>
                <a:cs typeface="Bookman Old Style"/>
              </a:rPr>
              <a:t>Srivastava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JoAnn </a:t>
            </a:r>
            <a:r>
              <a:rPr lang="en-US" sz="2000" b="1" dirty="0" err="1" smtClean="0">
                <a:latin typeface="Bookman Old Style"/>
                <a:cs typeface="Bookman Old Style"/>
              </a:rPr>
              <a:t>Rinaudo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err="1" smtClean="0">
                <a:latin typeface="Bookman Old Style"/>
                <a:cs typeface="Bookman Old Style"/>
              </a:rPr>
              <a:t>Sharmistha</a:t>
            </a:r>
            <a:r>
              <a:rPr lang="en-US" sz="2000" b="1" dirty="0" smtClean="0">
                <a:latin typeface="Bookman Old Style"/>
                <a:cs typeface="Bookman Old Style"/>
              </a:rPr>
              <a:t> </a:t>
            </a:r>
            <a:r>
              <a:rPr lang="en-US" sz="2000" b="1" dirty="0" err="1" smtClean="0">
                <a:latin typeface="Bookman Old Style"/>
                <a:cs typeface="Bookman Old Style"/>
              </a:rPr>
              <a:t>Ghosh-Janjigian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Christos </a:t>
            </a:r>
            <a:r>
              <a:rPr lang="en-US" sz="2000" b="1" dirty="0" err="1" smtClean="0">
                <a:latin typeface="Bookman Old Style"/>
                <a:cs typeface="Bookman Old Style"/>
              </a:rPr>
              <a:t>Patriotis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Matthew Young</a:t>
            </a: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Jacob </a:t>
            </a:r>
            <a:r>
              <a:rPr lang="en-US" sz="2000" b="1" dirty="0" err="1" smtClean="0">
                <a:latin typeface="Bookman Old Style"/>
                <a:cs typeface="Bookman Old Style"/>
              </a:rPr>
              <a:t>Kagan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Lynn </a:t>
            </a:r>
            <a:r>
              <a:rPr lang="en-US" sz="2000" b="1" dirty="0" err="1" smtClean="0">
                <a:latin typeface="Bookman Old Style"/>
                <a:cs typeface="Bookman Old Style"/>
              </a:rPr>
              <a:t>Sorbara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Guillermo Marquez</a:t>
            </a:r>
          </a:p>
          <a:p>
            <a:pPr algn="ctr"/>
            <a:r>
              <a:rPr lang="en-US" sz="2000" b="1" dirty="0" smtClean="0">
                <a:latin typeface="Bookman Old Style"/>
                <a:cs typeface="Bookman Old Style"/>
              </a:rPr>
              <a:t>Richard </a:t>
            </a:r>
            <a:r>
              <a:rPr lang="en-US" sz="2000" b="1" dirty="0" err="1" smtClean="0">
                <a:latin typeface="Bookman Old Style"/>
                <a:cs typeface="Bookman Old Style"/>
              </a:rPr>
              <a:t>Mazurchuk</a:t>
            </a:r>
            <a:r>
              <a:rPr lang="en-US" sz="2000" b="1" dirty="0" smtClean="0">
                <a:latin typeface="Bookman Old Style"/>
                <a:cs typeface="Bookman Old Style"/>
              </a:rPr>
              <a:t> 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0825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636987" cy="411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29" y="4114800"/>
            <a:ext cx="3621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Scientific American April 2018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648200"/>
            <a:ext cx="32752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An aging population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Better diagnostics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Diabesity</a:t>
            </a: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” epidemic </a:t>
            </a: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48" y="152400"/>
            <a:ext cx="5407152" cy="2401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267200"/>
            <a:ext cx="21336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4800" y="30480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Bookman Old Style"/>
                <a:cs typeface="Bookman Old Style"/>
              </a:rPr>
              <a:t>In contrast to cervical cancer or lung cancer, no single major attributable risk factor (HPV, smoking) in most patients. </a:t>
            </a:r>
            <a:endParaRPr lang="en-US" i="1" dirty="0">
              <a:latin typeface="Bookman Old Style"/>
              <a:cs typeface="Bookman Old Style"/>
            </a:endParaRPr>
          </a:p>
        </p:txBody>
      </p:sp>
      <p:pic>
        <p:nvPicPr>
          <p:cNvPr id="11" name="Picture 10" descr="BxQkbnZCcAARY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14800"/>
            <a:ext cx="228600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61" y="76200"/>
            <a:ext cx="3454039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24200" y="19050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Bookman Old Style"/>
                <a:cs typeface="Bookman Old Style"/>
              </a:rPr>
              <a:t>J </a:t>
            </a:r>
            <a:r>
              <a:rPr lang="en-US" sz="1200" b="1" i="1" dirty="0" err="1">
                <a:latin typeface="Bookman Old Style"/>
                <a:cs typeface="Bookman Old Style"/>
              </a:rPr>
              <a:t>Gastrointest</a:t>
            </a:r>
            <a:r>
              <a:rPr lang="en-US" sz="1200" b="1" i="1" dirty="0">
                <a:latin typeface="Bookman Old Style"/>
                <a:cs typeface="Bookman Old Style"/>
              </a:rPr>
              <a:t> Surg. </a:t>
            </a:r>
            <a:r>
              <a:rPr lang="en-US" sz="1200" b="1" dirty="0" smtClean="0">
                <a:latin typeface="Bookman Old Style"/>
                <a:cs typeface="Bookman Old Style"/>
              </a:rPr>
              <a:t>2017.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228600"/>
            <a:ext cx="4800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man Old Style"/>
                <a:cs typeface="Bookman Old Style"/>
              </a:rPr>
              <a:t>D</a:t>
            </a:r>
            <a:r>
              <a:rPr lang="en-US" i="1" dirty="0" smtClean="0">
                <a:latin typeface="Bookman Old Style"/>
                <a:cs typeface="Bookman Old Style"/>
              </a:rPr>
              <a:t>isease specific survival is improving due to increasing adoption of </a:t>
            </a:r>
            <a:r>
              <a:rPr lang="en-US" i="1" dirty="0" err="1" smtClean="0">
                <a:latin typeface="Bookman Old Style"/>
                <a:cs typeface="Bookman Old Style"/>
              </a:rPr>
              <a:t>neoadjuvant</a:t>
            </a:r>
            <a:r>
              <a:rPr lang="en-US" i="1" dirty="0" smtClean="0">
                <a:latin typeface="Bookman Old Style"/>
                <a:cs typeface="Bookman Old Style"/>
              </a:rPr>
              <a:t> regimens and better adjuvant therapies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Median survival for overall resected patients at MDACC = </a:t>
            </a:r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43 months </a:t>
            </a:r>
          </a:p>
        </p:txBody>
      </p:sp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028"/>
            <a:ext cx="6172200" cy="3477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4419600"/>
            <a:ext cx="27657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ookman Old Style"/>
                <a:cs typeface="Bookman Old Style"/>
              </a:rPr>
              <a:t>PRODIGE 24 </a:t>
            </a:r>
          </a:p>
          <a:p>
            <a:r>
              <a:rPr lang="en-US" sz="1600" dirty="0" smtClean="0">
                <a:latin typeface="Bookman Old Style"/>
                <a:cs typeface="Bookman Old Style"/>
              </a:rPr>
              <a:t>Adjuvant </a:t>
            </a:r>
            <a:r>
              <a:rPr lang="en-US" sz="1600" dirty="0" err="1" smtClean="0">
                <a:latin typeface="Bookman Old Style"/>
                <a:cs typeface="Bookman Old Style"/>
              </a:rPr>
              <a:t>mFOLFIRINOX</a:t>
            </a:r>
            <a:r>
              <a:rPr lang="en-US" sz="1600" dirty="0" smtClean="0">
                <a:latin typeface="Bookman Old Style"/>
                <a:cs typeface="Bookman Old Style"/>
              </a:rPr>
              <a:t> v Gemcitabine in resected pancreatic cancer</a:t>
            </a:r>
          </a:p>
          <a:p>
            <a:endParaRPr lang="en-US" sz="1600" dirty="0">
              <a:latin typeface="Bookman Old Style"/>
              <a:cs typeface="Bookman Old Style"/>
            </a:endParaRPr>
          </a:p>
          <a:p>
            <a:r>
              <a:rPr lang="en-US" sz="1600" dirty="0" smtClean="0">
                <a:latin typeface="Bookman Old Style"/>
                <a:cs typeface="Bookman Old Style"/>
              </a:rPr>
              <a:t>	</a:t>
            </a:r>
            <a:r>
              <a:rPr lang="en-US" sz="1600" b="1" dirty="0" smtClean="0">
                <a:latin typeface="Bookman Old Style"/>
                <a:cs typeface="Bookman Old Style"/>
              </a:rPr>
              <a:t>ASCO 2018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2362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Exceptional survival data that requires detection at lower stage of disease (currently ~20%)</a:t>
            </a:r>
            <a:endParaRPr lang="en-US" b="1" i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00417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15212"/>
            <a:ext cx="8763000" cy="31427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24600" cy="234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828800"/>
            <a:ext cx="7897672" cy="14860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3200400"/>
            <a:ext cx="513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Otis Brawley, ACS on CA19-9 and CT scans 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76200"/>
            <a:ext cx="241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NY Times Aug 2018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83826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2954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Definition of Cancer Screening </a:t>
            </a:r>
            <a:endParaRPr lang="en-US" sz="36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296400" cy="32004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latin typeface="Bookman Old Style"/>
              <a:cs typeface="Bookman Old Style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Screening:</a:t>
            </a:r>
            <a:r>
              <a:rPr lang="en-US" dirty="0" smtClean="0">
                <a:latin typeface="Bookman Old Style"/>
                <a:cs typeface="Bookman Old Style"/>
              </a:rPr>
              <a:t> Testing in setting of asymptomatic general population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Surveillance:</a:t>
            </a:r>
            <a:r>
              <a:rPr lang="en-US" dirty="0" smtClean="0">
                <a:latin typeface="Bookman Old Style"/>
                <a:cs typeface="Bookman Old Style"/>
              </a:rPr>
              <a:t> Testing in asymptomatic high-risk individuals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Diagnostic:</a:t>
            </a:r>
            <a:r>
              <a:rPr lang="en-US" dirty="0" smtClean="0">
                <a:latin typeface="Bookman Old Style"/>
                <a:cs typeface="Bookman Old Style"/>
              </a:rPr>
              <a:t> Testing in setting of symptoms</a:t>
            </a:r>
          </a:p>
          <a:p>
            <a:pPr marL="0" indent="0">
              <a:buNone/>
            </a:pPr>
            <a:endParaRPr lang="en-US" sz="3000" dirty="0" smtClean="0">
              <a:latin typeface="Bookman Old Style"/>
              <a:cs typeface="Bookman Old Style"/>
            </a:endParaRPr>
          </a:p>
          <a:p>
            <a:pPr marL="0" indent="0">
              <a:buNone/>
            </a:pPr>
            <a:endParaRPr lang="en-US" dirty="0" smtClean="0">
              <a:latin typeface="Bookman Old Style"/>
              <a:cs typeface="Bookman Old Style"/>
            </a:endParaRPr>
          </a:p>
          <a:p>
            <a:pPr marL="0" indent="0">
              <a:buNone/>
            </a:pPr>
            <a:r>
              <a:rPr lang="en-US" dirty="0" smtClean="0">
                <a:latin typeface="Bookman Old Style"/>
                <a:cs typeface="Bookman Old Style"/>
              </a:rPr>
              <a:t> </a:t>
            </a:r>
          </a:p>
          <a:p>
            <a:pPr marL="0" indent="0">
              <a:buNone/>
            </a:pP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76800"/>
            <a:ext cx="6340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Pancreatic Cancer Screening </a:t>
            </a:r>
            <a:endParaRPr lang="en-US" sz="32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99270" y="5257800"/>
            <a:ext cx="19050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04800" y="525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4876800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Surveillance</a:t>
            </a:r>
            <a:endParaRPr lang="en-US" sz="32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2813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chemeClr val="tx1"/>
                </a:solidFill>
                <a:effectLst/>
                <a:latin typeface="Bookman Old Style"/>
                <a:ea typeface="Arial Unicode MS" pitchFamily="34" charset="-128"/>
                <a:cs typeface="Bookman Old Style"/>
              </a:rPr>
              <a:t>Can we screen the general population for Pancreatic Cancer?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53980"/>
            <a:ext cx="88392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Screen </a:t>
            </a:r>
            <a:r>
              <a:rPr lang="en-US" dirty="0">
                <a:effectLst/>
                <a:latin typeface="Bookman Old Style"/>
                <a:cs typeface="Bookman Old Style"/>
              </a:rPr>
              <a:t>100,000 asymptomatic </a:t>
            </a:r>
            <a:r>
              <a:rPr lang="en-US" dirty="0" smtClean="0">
                <a:effectLst/>
                <a:latin typeface="Bookman Old Style"/>
                <a:cs typeface="Bookman Old Style"/>
              </a:rPr>
              <a:t>individuals</a:t>
            </a:r>
          </a:p>
          <a:p>
            <a:pPr lvl="1"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Age-adjusted </a:t>
            </a:r>
            <a:r>
              <a:rPr lang="en-US" dirty="0">
                <a:effectLst/>
                <a:latin typeface="Bookman Old Style"/>
                <a:cs typeface="Bookman Old Style"/>
              </a:rPr>
              <a:t>incidence rate was </a:t>
            </a:r>
            <a:r>
              <a:rPr lang="en-US" dirty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12.0 per 100,000 </a:t>
            </a:r>
            <a:r>
              <a:rPr lang="en-US" dirty="0">
                <a:effectLst/>
                <a:latin typeface="Bookman Old Style"/>
                <a:cs typeface="Bookman Old Style"/>
              </a:rPr>
              <a:t>men and women per </a:t>
            </a:r>
            <a:r>
              <a:rPr lang="en-US" dirty="0" smtClean="0">
                <a:effectLst/>
                <a:latin typeface="Bookman Old Style"/>
                <a:cs typeface="Bookman Old Style"/>
              </a:rPr>
              <a:t>year</a:t>
            </a:r>
            <a:endParaRPr lang="en-US" dirty="0">
              <a:latin typeface="Bookman Old Style"/>
              <a:cs typeface="Bookman Old Style"/>
            </a:endParaRPr>
          </a:p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Apply a biomarker with a 100% sensitivity and 99% specificity</a:t>
            </a:r>
          </a:p>
          <a:p>
            <a:pPr lvl="1"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Detect all 12 PDAC cases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~1,000 false positive studies</a:t>
            </a:r>
          </a:p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Not feasible to screen population, must enrich </a:t>
            </a:r>
            <a:r>
              <a:rPr lang="en-US" dirty="0">
                <a:latin typeface="Bookman Old Style"/>
                <a:cs typeface="Bookman Old Style"/>
              </a:rPr>
              <a:t>	</a:t>
            </a:r>
            <a:r>
              <a:rPr lang="en-US" dirty="0" smtClean="0">
                <a:latin typeface="Bookman Old Style"/>
                <a:cs typeface="Bookman Old Style"/>
              </a:rPr>
              <a:t>				</a:t>
            </a:r>
            <a:r>
              <a:rPr lang="en-US" sz="2000" i="1" dirty="0" smtClean="0">
                <a:latin typeface="Bookman Old Style"/>
                <a:cs typeface="Bookman Old Style"/>
              </a:rPr>
              <a:t>Randall Brand, UPMC</a:t>
            </a:r>
          </a:p>
        </p:txBody>
      </p:sp>
    </p:spTree>
    <p:extLst>
      <p:ext uri="{BB962C8B-B14F-4D97-AF65-F5344CB8AC3E}">
        <p14:creationId xmlns:p14="http://schemas.microsoft.com/office/powerpoint/2010/main" val="115523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10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Screen enriched population of 10,000 </a:t>
            </a:r>
            <a:r>
              <a:rPr lang="en-US" dirty="0">
                <a:effectLst/>
                <a:latin typeface="Bookman Old Style"/>
                <a:cs typeface="Bookman Old Style"/>
              </a:rPr>
              <a:t>asymptomatic </a:t>
            </a:r>
            <a:r>
              <a:rPr lang="en-US" dirty="0" smtClean="0">
                <a:effectLst/>
                <a:latin typeface="Bookman Old Style"/>
                <a:cs typeface="Bookman Old Style"/>
              </a:rPr>
              <a:t>individuals</a:t>
            </a:r>
          </a:p>
          <a:p>
            <a:pPr lvl="1"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Age-adjusted </a:t>
            </a:r>
            <a:r>
              <a:rPr lang="en-US" dirty="0">
                <a:effectLst/>
                <a:latin typeface="Bookman Old Style"/>
                <a:cs typeface="Bookman Old Style"/>
              </a:rPr>
              <a:t>incidence rate </a:t>
            </a:r>
            <a:r>
              <a:rPr lang="en-US" dirty="0">
                <a:latin typeface="Bookman Old Style"/>
                <a:cs typeface="Bookman Old Style"/>
              </a:rPr>
              <a:t>i</a:t>
            </a:r>
            <a:r>
              <a:rPr lang="en-US" dirty="0" smtClean="0">
                <a:effectLst/>
                <a:latin typeface="Bookman Old Style"/>
                <a:cs typeface="Bookman Old Style"/>
              </a:rPr>
              <a:t>s </a:t>
            </a:r>
            <a:r>
              <a:rPr lang="en-US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120 </a:t>
            </a:r>
            <a:r>
              <a:rPr lang="en-US" dirty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per 100,000 </a:t>
            </a:r>
            <a:r>
              <a:rPr lang="en-US" dirty="0">
                <a:effectLst/>
                <a:latin typeface="Bookman Old Style"/>
                <a:cs typeface="Bookman Old Style"/>
              </a:rPr>
              <a:t>men and women per </a:t>
            </a:r>
            <a:r>
              <a:rPr lang="en-US" dirty="0" smtClean="0">
                <a:effectLst/>
                <a:latin typeface="Bookman Old Style"/>
                <a:cs typeface="Bookman Old Style"/>
              </a:rPr>
              <a:t>year</a:t>
            </a:r>
            <a:endParaRPr lang="en-US" dirty="0">
              <a:latin typeface="Bookman Old Style"/>
              <a:cs typeface="Bookman Old Style"/>
            </a:endParaRPr>
          </a:p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Apply a biomarker with a 100% sensitivity and 99% specificity</a:t>
            </a:r>
          </a:p>
          <a:p>
            <a:pPr lvl="1"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Detect all 12 PDAC cases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~100 false positive studies</a:t>
            </a:r>
          </a:p>
          <a:p>
            <a:pPr eaLnBrk="1" hangingPunct="1">
              <a:defRPr/>
            </a:pPr>
            <a:r>
              <a:rPr lang="en-US" dirty="0" smtClean="0">
                <a:effectLst/>
                <a:latin typeface="Bookman Old Style"/>
                <a:cs typeface="Bookman Old Style"/>
              </a:rPr>
              <a:t>Practical to do surveillance for PDAC</a:t>
            </a:r>
            <a:endParaRPr lang="en-US" dirty="0" smtClean="0">
              <a:latin typeface="Bookman Old Style"/>
              <a:cs typeface="Bookman Old Style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dirty="0" smtClean="0">
              <a:latin typeface="Bookman Old Style"/>
              <a:cs typeface="Bookman Old Style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i="1" dirty="0" smtClean="0">
                <a:solidFill>
                  <a:schemeClr val="tx1"/>
                </a:solidFill>
                <a:latin typeface="Bookman Old Style"/>
                <a:ea typeface="Arial Unicode MS" pitchFamily="34" charset="-128"/>
                <a:cs typeface="Bookman Old Style"/>
              </a:rPr>
              <a:t>What about surveillance in a high risk </a:t>
            </a:r>
            <a:r>
              <a:rPr lang="en-US" sz="3600" b="1" i="1" dirty="0">
                <a:solidFill>
                  <a:schemeClr val="tx1"/>
                </a:solidFill>
                <a:latin typeface="Bookman Old Style"/>
                <a:ea typeface="Arial Unicode MS" pitchFamily="34" charset="-128"/>
                <a:cs typeface="Bookman Old Style"/>
              </a:rPr>
              <a:t>Pancreatic </a:t>
            </a:r>
            <a:r>
              <a:rPr lang="en-US" sz="3600" b="1" i="1" dirty="0" smtClean="0">
                <a:solidFill>
                  <a:schemeClr val="tx1"/>
                </a:solidFill>
                <a:latin typeface="Bookman Old Style"/>
                <a:ea typeface="Arial Unicode MS" pitchFamily="34" charset="-128"/>
                <a:cs typeface="Bookman Old Style"/>
              </a:rPr>
              <a:t>Cancer population?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7400" y="6324600"/>
            <a:ext cx="268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Bookman Old Style"/>
                <a:cs typeface="Bookman Old Style"/>
              </a:rPr>
              <a:t>Randall Brand, UPMC</a:t>
            </a:r>
          </a:p>
        </p:txBody>
      </p:sp>
    </p:spTree>
    <p:extLst>
      <p:ext uri="{BB962C8B-B14F-4D97-AF65-F5344CB8AC3E}">
        <p14:creationId xmlns:p14="http://schemas.microsoft.com/office/powerpoint/2010/main" val="369002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0" y="5461337"/>
            <a:ext cx="472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Familial pancreatic cancer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Pancreatic cysts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Adult new-onset diabetes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2" name="Picture 1" descr="mpa-45-1073-g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315200" cy="4736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296287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Most likely a blood, urine or saliva-based test</a:t>
            </a:r>
          </a:p>
          <a:p>
            <a:pPr algn="ctr"/>
            <a:r>
              <a:rPr lang="en-US" b="1" i="1" dirty="0" smtClean="0">
                <a:solidFill>
                  <a:srgbClr val="000090"/>
                </a:solidFill>
                <a:latin typeface="Garamond"/>
                <a:cs typeface="Garamond"/>
              </a:rPr>
              <a:t>Cannot be ivory tower assay </a:t>
            </a:r>
            <a:endParaRPr lang="en-US" b="1" i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3506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ookman Old Style"/>
                <a:cs typeface="Bookman Old Style"/>
              </a:rPr>
              <a:t>Kenner, Maitra, Chari, </a:t>
            </a:r>
            <a:r>
              <a:rPr lang="en-US" sz="1400" i="1" dirty="0" smtClean="0">
                <a:latin typeface="Bookman Old Style"/>
                <a:cs typeface="Bookman Old Style"/>
              </a:rPr>
              <a:t>Pancreas </a:t>
            </a:r>
            <a:r>
              <a:rPr lang="en-US" sz="1400" dirty="0" smtClean="0">
                <a:latin typeface="Bookman Old Style"/>
                <a:cs typeface="Bookman Old Style"/>
              </a:rPr>
              <a:t>2017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3526" y="0"/>
            <a:ext cx="6797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Bookman Old Style"/>
                <a:cs typeface="Bookman Old Style"/>
              </a:rPr>
              <a:t>Pancreatic Cancer Surveillance</a:t>
            </a:r>
          </a:p>
          <a:p>
            <a:pPr algn="ctr"/>
            <a:r>
              <a:rPr lang="en-US" sz="2800" b="1" i="1" dirty="0" smtClean="0">
                <a:latin typeface="Bookman Old Style"/>
                <a:cs typeface="Bookman Old Style"/>
              </a:rPr>
              <a:t>“D-E-F” Model of Sequential Sieves  </a:t>
            </a:r>
            <a:endParaRPr lang="en-US" sz="2800" b="1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4656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52310" y="0"/>
            <a:ext cx="5954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ookman Old Style"/>
                <a:cs typeface="Bookman Old Style"/>
              </a:rPr>
              <a:t>Familial Pancreatic Cancer  </a:t>
            </a:r>
            <a:endParaRPr lang="en-US" sz="3200" b="1" dirty="0">
              <a:latin typeface="Bookman Old Style"/>
              <a:cs typeface="Bookman Old Style"/>
            </a:endParaRPr>
          </a:p>
        </p:txBody>
      </p:sp>
      <p:graphicFrame>
        <p:nvGraphicFramePr>
          <p:cNvPr id="8" name="Group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037090"/>
              </p:ext>
            </p:extLst>
          </p:nvPr>
        </p:nvGraphicFramePr>
        <p:xfrm>
          <a:off x="228600" y="666749"/>
          <a:ext cx="8686801" cy="6115051"/>
        </p:xfrm>
        <a:graphic>
          <a:graphicData uri="http://schemas.openxmlformats.org/drawingml/2006/table">
            <a:tbl>
              <a:tblPr/>
              <a:tblGrid>
                <a:gridCol w="3790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429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32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8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Syndrome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Relative Risk of PC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Gene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20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Familial Atypical Multiple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Mole Melanoma (FAMMM)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13 to 39-fold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CDKN2A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04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Familial Breast and Ovarian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2-fold and 3 to 9-fold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BRCA1 and  2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92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Fanconi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 Anemia, Breast CA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Unknown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PALB2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92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FAP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5-fold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APC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62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Lynch Syndrome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9 to 11-fold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MLH1, MSH6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MSH2, PMS2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11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Peutz-Jeghers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 Syndrome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132-fold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STK11/LKB1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92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Hereditary Pancreatitis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53-fold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PRSS1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92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bg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Li-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bg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Fraumeni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bg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syndrome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7-fold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p53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92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Ataxia -telangiectasia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~3-fold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ATM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76200" y="1219200"/>
            <a:ext cx="9067800" cy="9144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200" y="4572000"/>
            <a:ext cx="9067800" cy="10668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9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20366</TotalTime>
  <Words>959</Words>
  <Application>Microsoft Macintosh PowerPoint</Application>
  <PresentationFormat>On-screen Show (4:3)</PresentationFormat>
  <Paragraphs>210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Definition of Cancer Screening </vt:lpstr>
      <vt:lpstr>Can we screen the general population for Pancreatic Cancer?</vt:lpstr>
      <vt:lpstr>PowerPoint Presentation</vt:lpstr>
      <vt:lpstr>PowerPoint Presentation</vt:lpstr>
      <vt:lpstr>PowerPoint Presentation</vt:lpstr>
      <vt:lpstr>Mucinous pancreatic cysts </vt:lpstr>
      <vt:lpstr>PowerPoint Presentation</vt:lpstr>
      <vt:lpstr>PowerPoint Presentation</vt:lpstr>
      <vt:lpstr>PowerPoint Presentation</vt:lpstr>
      <vt:lpstr>PowerPoint Presentation</vt:lpstr>
      <vt:lpstr>Let’s end with the “F” word in “DEF” Your perfect biomarker is abnormal now what?</vt:lpstr>
      <vt:lpstr>EDRN As a Critical Hub for Pancreatic Cancer Biomarker Development Efforts “Alliance of Consortia”</vt:lpstr>
      <vt:lpstr>PowerPoint Presentation</vt:lpstr>
      <vt:lpstr>PowerPoint Presentation</vt:lpstr>
    </vt:vector>
  </TitlesOfParts>
  <Company>Department of Pathology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Anirban Maitra</dc:creator>
  <cp:lastModifiedBy>Anirban Maitra</cp:lastModifiedBy>
  <cp:revision>999</cp:revision>
  <dcterms:created xsi:type="dcterms:W3CDTF">2007-05-19T16:53:48Z</dcterms:created>
  <dcterms:modified xsi:type="dcterms:W3CDTF">2018-09-06T12:03:40Z</dcterms:modified>
</cp:coreProperties>
</file>