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34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30"/>
  </p:normalViewPr>
  <p:slideViewPr>
    <p:cSldViewPr snapToGrid="0" snapToObjects="1">
      <p:cViewPr varScale="1">
        <p:scale>
          <a:sx n="97" d="100"/>
          <a:sy n="97" d="100"/>
        </p:scale>
        <p:origin x="6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A304F-98EE-C748-A32C-E6B0D5B6E78B}" type="datetimeFigureOut">
              <a:rPr lang="en-US" smtClean="0"/>
              <a:t>9/6/18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B0DB6-E08D-A249-9B3B-D7B35302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53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80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921" y="4342893"/>
            <a:ext cx="5028161" cy="4114565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2128" tIns="45285" rIns="92128" bIns="45285"/>
          <a:lstStyle/>
          <a:p>
            <a:pPr>
              <a:spcBef>
                <a:spcPct val="0"/>
              </a:spcBef>
            </a:pPr>
            <a:endParaRPr lang="en-US" sz="24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130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49951-2E29-9A4C-B3FB-BBBB807CCA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2D7F5B-FEAF-7E41-8741-731AA45C68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A4BB-BDB1-3645-BFA5-C3B176E19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DB72A-99F2-364D-AEB6-6EFA51CEC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926FE-F954-6A4E-B08B-17912234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58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C4AE2-0264-4248-B5A6-B64AB7027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13C48B-822B-344C-8689-426B0F930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C0970-7C75-A144-A831-A2C8F486A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19376-089A-BB4C-B1DD-ABF7BDF62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FFB5F-528F-254F-B335-C379AD884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4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B82DC0-72E3-DD49-AAAE-DCE808D5B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0E029F-6F9F-D542-930E-9CA47922B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D363C-ABF2-E841-B739-E1CDE9BFF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48565-D5E0-AD4B-BFB4-6B0FC51E8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DD549-9771-1049-A2AB-765022DA1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84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4818" y="11114"/>
            <a:ext cx="12162367" cy="6834187"/>
            <a:chOff x="7" y="7"/>
            <a:chExt cx="5746" cy="4305"/>
          </a:xfrm>
        </p:grpSpPr>
        <p:grpSp>
          <p:nvGrpSpPr>
            <p:cNvPr id="3" name="Group 32"/>
            <p:cNvGrpSpPr>
              <a:grpSpLocks/>
            </p:cNvGrpSpPr>
            <p:nvPr/>
          </p:nvGrpSpPr>
          <p:grpSpPr bwMode="auto">
            <a:xfrm>
              <a:off x="7" y="7"/>
              <a:ext cx="5746" cy="4305"/>
              <a:chOff x="7" y="7"/>
              <a:chExt cx="5746" cy="4305"/>
            </a:xfrm>
          </p:grpSpPr>
          <p:sp>
            <p:nvSpPr>
              <p:cNvPr id="7" name="Line 2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398" cy="44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8" name="Line 3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718" cy="80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Line 4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1049" cy="118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Line 5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1358" cy="152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Line 6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1678" cy="188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2009" cy="226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Line 8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2340" cy="2633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Line 9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2681" cy="301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Line 10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2990" cy="336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Line 11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3332" cy="374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Line 12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3662" cy="412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8" name="Line 13"/>
              <p:cNvSpPr>
                <a:spLocks noChangeShapeType="1"/>
              </p:cNvSpPr>
              <p:nvPr/>
            </p:nvSpPr>
            <p:spPr bwMode="ltGray">
              <a:xfrm flipH="1">
                <a:off x="185" y="7"/>
                <a:ext cx="3826" cy="43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9" name="Line 14"/>
              <p:cNvSpPr>
                <a:spLocks noChangeShapeType="1"/>
              </p:cNvSpPr>
              <p:nvPr/>
            </p:nvSpPr>
            <p:spPr bwMode="ltGray">
              <a:xfrm flipH="1">
                <a:off x="505" y="7"/>
                <a:ext cx="3826" cy="43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" name="Line 15"/>
              <p:cNvSpPr>
                <a:spLocks noChangeShapeType="1"/>
              </p:cNvSpPr>
              <p:nvPr/>
            </p:nvSpPr>
            <p:spPr bwMode="ltGray">
              <a:xfrm flipH="1">
                <a:off x="835" y="7"/>
                <a:ext cx="3826" cy="43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1" name="Line 16"/>
              <p:cNvSpPr>
                <a:spLocks noChangeShapeType="1"/>
              </p:cNvSpPr>
              <p:nvPr/>
            </p:nvSpPr>
            <p:spPr bwMode="ltGray">
              <a:xfrm flipH="1">
                <a:off x="1134" y="7"/>
                <a:ext cx="3826" cy="43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2" name="Line 17"/>
              <p:cNvSpPr>
                <a:spLocks noChangeShapeType="1"/>
              </p:cNvSpPr>
              <p:nvPr/>
            </p:nvSpPr>
            <p:spPr bwMode="ltGray">
              <a:xfrm flipH="1">
                <a:off x="1465" y="7"/>
                <a:ext cx="3826" cy="43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3" name="Line 18"/>
              <p:cNvSpPr>
                <a:spLocks noChangeShapeType="1"/>
              </p:cNvSpPr>
              <p:nvPr/>
            </p:nvSpPr>
            <p:spPr bwMode="ltGray">
              <a:xfrm flipH="1">
                <a:off x="1778" y="11"/>
                <a:ext cx="3822" cy="430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4" name="Line 19"/>
              <p:cNvSpPr>
                <a:spLocks noChangeShapeType="1"/>
              </p:cNvSpPr>
              <p:nvPr/>
            </p:nvSpPr>
            <p:spPr bwMode="ltGray">
              <a:xfrm flipH="1">
                <a:off x="2428" y="571"/>
                <a:ext cx="3325" cy="37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5" name="Line 20"/>
              <p:cNvSpPr>
                <a:spLocks noChangeShapeType="1"/>
              </p:cNvSpPr>
              <p:nvPr/>
            </p:nvSpPr>
            <p:spPr bwMode="ltGray">
              <a:xfrm flipH="1">
                <a:off x="2727" y="907"/>
                <a:ext cx="3026" cy="34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6" name="Line 21"/>
              <p:cNvSpPr>
                <a:spLocks noChangeShapeType="1"/>
              </p:cNvSpPr>
              <p:nvPr/>
            </p:nvSpPr>
            <p:spPr bwMode="ltGray">
              <a:xfrm flipH="1">
                <a:off x="3036" y="1255"/>
                <a:ext cx="2717" cy="305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7" name="Line 22"/>
              <p:cNvSpPr>
                <a:spLocks noChangeShapeType="1"/>
              </p:cNvSpPr>
              <p:nvPr/>
            </p:nvSpPr>
            <p:spPr bwMode="ltGray">
              <a:xfrm flipH="1">
                <a:off x="3356" y="1615"/>
                <a:ext cx="2397" cy="269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8" name="Line 23"/>
              <p:cNvSpPr>
                <a:spLocks noChangeShapeType="1"/>
              </p:cNvSpPr>
              <p:nvPr/>
            </p:nvSpPr>
            <p:spPr bwMode="ltGray">
              <a:xfrm flipH="1">
                <a:off x="3698" y="1999"/>
                <a:ext cx="2055" cy="2313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9" name="Line 24"/>
              <p:cNvSpPr>
                <a:spLocks noChangeShapeType="1"/>
              </p:cNvSpPr>
              <p:nvPr/>
            </p:nvSpPr>
            <p:spPr bwMode="ltGray">
              <a:xfrm flipH="1">
                <a:off x="4039" y="2383"/>
                <a:ext cx="1714" cy="192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0" name="Line 25"/>
              <p:cNvSpPr>
                <a:spLocks noChangeShapeType="1"/>
              </p:cNvSpPr>
              <p:nvPr/>
            </p:nvSpPr>
            <p:spPr bwMode="ltGray">
              <a:xfrm flipH="1">
                <a:off x="4359" y="2743"/>
                <a:ext cx="1394" cy="156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1" name="Line 26"/>
              <p:cNvSpPr>
                <a:spLocks noChangeShapeType="1"/>
              </p:cNvSpPr>
              <p:nvPr/>
            </p:nvSpPr>
            <p:spPr bwMode="ltGray">
              <a:xfrm flipH="1">
                <a:off x="4690" y="3115"/>
                <a:ext cx="1063" cy="119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2" name="Line 27"/>
              <p:cNvSpPr>
                <a:spLocks noChangeShapeType="1"/>
              </p:cNvSpPr>
              <p:nvPr/>
            </p:nvSpPr>
            <p:spPr bwMode="ltGray">
              <a:xfrm flipH="1">
                <a:off x="4999" y="3463"/>
                <a:ext cx="754" cy="84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3" name="Line 28"/>
              <p:cNvSpPr>
                <a:spLocks noChangeShapeType="1"/>
              </p:cNvSpPr>
              <p:nvPr/>
            </p:nvSpPr>
            <p:spPr bwMode="ltGray">
              <a:xfrm flipH="1">
                <a:off x="5298" y="3799"/>
                <a:ext cx="455" cy="513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4" name="Line 29"/>
              <p:cNvSpPr>
                <a:spLocks noChangeShapeType="1"/>
              </p:cNvSpPr>
              <p:nvPr/>
            </p:nvSpPr>
            <p:spPr bwMode="ltGray">
              <a:xfrm flipH="1">
                <a:off x="5596" y="4135"/>
                <a:ext cx="157" cy="17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5" name="Line 30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121" cy="1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6" name="Line 31"/>
              <p:cNvSpPr>
                <a:spLocks noChangeShapeType="1"/>
              </p:cNvSpPr>
              <p:nvPr/>
            </p:nvSpPr>
            <p:spPr bwMode="ltGray">
              <a:xfrm flipH="1">
                <a:off x="2126" y="235"/>
                <a:ext cx="3623" cy="407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6" name="Rectangle 33"/>
            <p:cNvSpPr>
              <a:spLocks noChangeArrowheads="1"/>
            </p:cNvSpPr>
            <p:nvPr/>
          </p:nvSpPr>
          <p:spPr bwMode="blackWhite">
            <a:xfrm>
              <a:off x="292" y="1012"/>
              <a:ext cx="5176" cy="26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blurRad="63500" dist="125724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FFFFFF"/>
                </a:solidFill>
                <a:latin typeface="Arial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107" name="Rectangle 35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22860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733800"/>
            <a:ext cx="85344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7" name="Rectangle 37"/>
          <p:cNvSpPr>
            <a:spLocks noGrp="1" noChangeArrowheads="1"/>
          </p:cNvSpPr>
          <p:nvPr>
            <p:ph type="dt" sz="quarter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Rectangle 38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Rectangle 3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8F2A6-CE17-684A-A8C9-9ECD0E5923E2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0999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0A7B2-3B8B-1147-88F0-11DE0739CDB0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8687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5A9E3-8AEC-8949-8C36-4D4A2896AE71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7855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1C3EA-F291-F846-AD2D-84532507192C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250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2E95A-3432-4F4C-904A-5396FC8DE234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9459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C45B6-8106-7B4B-90AC-BB38DFE990F5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11122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3CEEB-5BA4-314A-8E48-8D737FE70ECA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8152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59A06-81E4-FD47-B8A5-4366735A5EA1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9781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7D37-0878-D845-B1AF-BB2AA4AC1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3653B-42BB-9544-ABF1-76EBD5BDD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49B62-9D52-1B43-A0BB-5EB46ECE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15937-E494-F947-9ABE-283B3DC4C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7C901-BFD0-5145-A1ED-488AD5FEA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885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F23AE-5423-F64D-B3D0-39DA3A99A952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40290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C83B7-66B8-BB44-B3E1-501E34BEDAD3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8162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1A7DF-22E7-824E-ABA3-CAD5F9817EFA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64633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76A06-992B-774E-BD7B-9EA1AB1868FF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20256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9144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FEE59-A9CC-C045-B280-263212617461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02870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2CA78-71C7-904C-B67C-12D12B689D9E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10190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C1390-A38F-49A7-B3E9-8D1A0B8CBF79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9/6/18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784AE-16F8-413C-8EC0-B3815DDC7040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65685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103632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114800"/>
            <a:ext cx="103632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26CEE-BD88-4692-9FEF-2610BA033153}" type="datetimeFigureOut">
              <a:rPr lang="en-US">
                <a:solidFill>
                  <a:srgbClr val="FFFFFF"/>
                </a:solidFill>
              </a:rPr>
              <a:pPr>
                <a:defRPr/>
              </a:pPr>
              <a:t>9/6/18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3739B-AF51-49F1-B8C3-0C9993C74AC5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50626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914400" y="4114800"/>
            <a:ext cx="103632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EB230-8913-4B61-A93F-32C8BDEF7AF0}" type="slidenum">
              <a:rPr lang="en-US">
                <a:solidFill>
                  <a:srgbClr val="FFFFFF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3916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56DE5-1177-844B-B541-422DDE7D1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DA2A4-EF67-D44F-85BA-2D7D4907D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8D542-7E17-3240-9C69-5FEE6C34A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E581E-B325-E64C-8164-C325F7CAC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A29EE-D028-1C45-B5AC-83D8D50AF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87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1633A-228E-134A-839F-1B9741D4F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FFC2F-8CA8-2D44-A278-B6EDF8BACA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D094C0-0265-B34C-995C-E39576BDC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C9E59-6A01-714C-8822-5011D5B3D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27F77-09B3-C946-A540-49EADA070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7A9698-E324-7948-9903-5599DCCDF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5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ADFCA-846D-394E-A75B-C5439B56C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52FD8-E638-FE43-81BD-11B85F2B7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D531FA-5D38-0F4C-B870-5AB147D76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E136F6-981E-4341-A69B-2F7E14A57E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84172-D217-7A4D-8E0A-C06135F9FE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B8F8B8-03D5-1E46-985A-3D0CB4F08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CE0A52-2CB5-EA43-9DD1-A67567559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D869F2-4FB9-7B42-853C-FFA92211B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81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42A00-E85F-2B4C-B29E-26F9B8841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453A47-9B36-A342-A6A6-22665AFC1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DD70A5-1837-CF4D-85FF-4EF3557F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B58CF6-39E8-6445-B2AE-FB33D8335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57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519A0B-DCA8-624E-BE50-EED55AE58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1FAD4-C932-EC45-B01E-1E33D4554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15998E-A87A-8C41-A3BD-DA52F7AD5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2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ECC90-997D-0842-8DCC-ADFCCBA93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6E1CE-B6E9-4840-90EE-CF8D0C142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F69AA2-28EC-A94F-8480-4834AD43B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2BA3AA-EB03-D34F-ACDD-9DF26A674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59D47-EC25-4F4E-9D09-F4FDC9288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FC8EE1-BC82-374A-B29D-D445D7230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52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560A-8E5C-3241-BA2B-A86337DE5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544BFE-20EA-8F43-B08C-023203F121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BAFB6-10DA-974D-A249-FFC7475FE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0BE68D-979C-564C-A2B1-ADCA9153E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DAD016-B37A-844B-A7DE-759D660C2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C8204-C47D-5741-AF75-C58FAA3C7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028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6A903F-D403-2643-9582-7B7DB3865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7B3AA-AB6B-6141-AC53-E1E08CFC9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E5492-65BD-394B-BE6D-44C9ECC3F3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EFA1C-4882-E849-93B4-68D2B9E4E070}" type="datetimeFigureOut">
              <a:rPr lang="en-US" smtClean="0"/>
              <a:t>9/6/18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AF2F2-E0E3-FE46-8DB9-A329FF00E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BD5EC-5697-0648-9F6C-A33ECB5BD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9883B-3C54-254C-998A-0C2B2A7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57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4818" y="11114"/>
            <a:ext cx="12162367" cy="6834187"/>
            <a:chOff x="7" y="7"/>
            <a:chExt cx="5746" cy="4305"/>
          </a:xfrm>
        </p:grpSpPr>
        <p:grpSp>
          <p:nvGrpSpPr>
            <p:cNvPr id="3" name="Group 32"/>
            <p:cNvGrpSpPr>
              <a:grpSpLocks/>
            </p:cNvGrpSpPr>
            <p:nvPr/>
          </p:nvGrpSpPr>
          <p:grpSpPr bwMode="auto">
            <a:xfrm>
              <a:off x="7" y="7"/>
              <a:ext cx="5746" cy="4305"/>
              <a:chOff x="7" y="7"/>
              <a:chExt cx="5746" cy="4305"/>
            </a:xfrm>
          </p:grpSpPr>
          <p:sp>
            <p:nvSpPr>
              <p:cNvPr id="2058" name="Line 2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398" cy="44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59" name="Line 3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718" cy="80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60" name="Line 4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1049" cy="118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61" name="Line 5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1358" cy="152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62" name="Line 6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1678" cy="188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63" name="Line 7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2009" cy="226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64" name="Line 8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2340" cy="2633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65" name="Line 9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2681" cy="301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66" name="Line 10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2990" cy="336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67" name="Line 11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3332" cy="374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68" name="Line 12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3662" cy="412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69" name="Line 13"/>
              <p:cNvSpPr>
                <a:spLocks noChangeShapeType="1"/>
              </p:cNvSpPr>
              <p:nvPr/>
            </p:nvSpPr>
            <p:spPr bwMode="ltGray">
              <a:xfrm flipH="1">
                <a:off x="185" y="7"/>
                <a:ext cx="3826" cy="43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70" name="Line 14"/>
              <p:cNvSpPr>
                <a:spLocks noChangeShapeType="1"/>
              </p:cNvSpPr>
              <p:nvPr/>
            </p:nvSpPr>
            <p:spPr bwMode="ltGray">
              <a:xfrm flipH="1">
                <a:off x="505" y="7"/>
                <a:ext cx="3826" cy="43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71" name="Line 15"/>
              <p:cNvSpPr>
                <a:spLocks noChangeShapeType="1"/>
              </p:cNvSpPr>
              <p:nvPr/>
            </p:nvSpPr>
            <p:spPr bwMode="ltGray">
              <a:xfrm flipH="1">
                <a:off x="835" y="7"/>
                <a:ext cx="3826" cy="43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72" name="Line 16"/>
              <p:cNvSpPr>
                <a:spLocks noChangeShapeType="1"/>
              </p:cNvSpPr>
              <p:nvPr/>
            </p:nvSpPr>
            <p:spPr bwMode="ltGray">
              <a:xfrm flipH="1">
                <a:off x="1134" y="7"/>
                <a:ext cx="3826" cy="43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73" name="Line 17"/>
              <p:cNvSpPr>
                <a:spLocks noChangeShapeType="1"/>
              </p:cNvSpPr>
              <p:nvPr/>
            </p:nvSpPr>
            <p:spPr bwMode="ltGray">
              <a:xfrm flipH="1">
                <a:off x="1465" y="7"/>
                <a:ext cx="3826" cy="43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74" name="Line 18"/>
              <p:cNvSpPr>
                <a:spLocks noChangeShapeType="1"/>
              </p:cNvSpPr>
              <p:nvPr/>
            </p:nvSpPr>
            <p:spPr bwMode="ltGray">
              <a:xfrm flipH="1">
                <a:off x="1778" y="11"/>
                <a:ext cx="3822" cy="430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75" name="Line 19"/>
              <p:cNvSpPr>
                <a:spLocks noChangeShapeType="1"/>
              </p:cNvSpPr>
              <p:nvPr/>
            </p:nvSpPr>
            <p:spPr bwMode="ltGray">
              <a:xfrm flipH="1">
                <a:off x="2428" y="571"/>
                <a:ext cx="3325" cy="37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76" name="Line 20"/>
              <p:cNvSpPr>
                <a:spLocks noChangeShapeType="1"/>
              </p:cNvSpPr>
              <p:nvPr/>
            </p:nvSpPr>
            <p:spPr bwMode="ltGray">
              <a:xfrm flipH="1">
                <a:off x="2727" y="907"/>
                <a:ext cx="3026" cy="340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77" name="Line 21"/>
              <p:cNvSpPr>
                <a:spLocks noChangeShapeType="1"/>
              </p:cNvSpPr>
              <p:nvPr/>
            </p:nvSpPr>
            <p:spPr bwMode="ltGray">
              <a:xfrm flipH="1">
                <a:off x="3036" y="1255"/>
                <a:ext cx="2717" cy="305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78" name="Line 22"/>
              <p:cNvSpPr>
                <a:spLocks noChangeShapeType="1"/>
              </p:cNvSpPr>
              <p:nvPr/>
            </p:nvSpPr>
            <p:spPr bwMode="ltGray">
              <a:xfrm flipH="1">
                <a:off x="3356" y="1615"/>
                <a:ext cx="2397" cy="269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79" name="Line 23"/>
              <p:cNvSpPr>
                <a:spLocks noChangeShapeType="1"/>
              </p:cNvSpPr>
              <p:nvPr/>
            </p:nvSpPr>
            <p:spPr bwMode="ltGray">
              <a:xfrm flipH="1">
                <a:off x="3698" y="1999"/>
                <a:ext cx="2055" cy="2313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80" name="Line 24"/>
              <p:cNvSpPr>
                <a:spLocks noChangeShapeType="1"/>
              </p:cNvSpPr>
              <p:nvPr/>
            </p:nvSpPr>
            <p:spPr bwMode="ltGray">
              <a:xfrm flipH="1">
                <a:off x="4039" y="2383"/>
                <a:ext cx="1714" cy="192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81" name="Line 25"/>
              <p:cNvSpPr>
                <a:spLocks noChangeShapeType="1"/>
              </p:cNvSpPr>
              <p:nvPr/>
            </p:nvSpPr>
            <p:spPr bwMode="ltGray">
              <a:xfrm flipH="1">
                <a:off x="4359" y="2743"/>
                <a:ext cx="1394" cy="156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82" name="Line 26"/>
              <p:cNvSpPr>
                <a:spLocks noChangeShapeType="1"/>
              </p:cNvSpPr>
              <p:nvPr/>
            </p:nvSpPr>
            <p:spPr bwMode="ltGray">
              <a:xfrm flipH="1">
                <a:off x="4690" y="3115"/>
                <a:ext cx="1063" cy="119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83" name="Line 27"/>
              <p:cNvSpPr>
                <a:spLocks noChangeShapeType="1"/>
              </p:cNvSpPr>
              <p:nvPr/>
            </p:nvSpPr>
            <p:spPr bwMode="ltGray">
              <a:xfrm flipH="1">
                <a:off x="4999" y="3463"/>
                <a:ext cx="754" cy="84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84" name="Line 28"/>
              <p:cNvSpPr>
                <a:spLocks noChangeShapeType="1"/>
              </p:cNvSpPr>
              <p:nvPr/>
            </p:nvSpPr>
            <p:spPr bwMode="ltGray">
              <a:xfrm flipH="1">
                <a:off x="5298" y="3799"/>
                <a:ext cx="455" cy="513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85" name="Line 29"/>
              <p:cNvSpPr>
                <a:spLocks noChangeShapeType="1"/>
              </p:cNvSpPr>
              <p:nvPr/>
            </p:nvSpPr>
            <p:spPr bwMode="ltGray">
              <a:xfrm flipH="1">
                <a:off x="5596" y="4135"/>
                <a:ext cx="157" cy="17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86" name="Line 30"/>
              <p:cNvSpPr>
                <a:spLocks noChangeShapeType="1"/>
              </p:cNvSpPr>
              <p:nvPr/>
            </p:nvSpPr>
            <p:spPr bwMode="ltGray">
              <a:xfrm flipH="1">
                <a:off x="7" y="7"/>
                <a:ext cx="121" cy="1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087" name="Line 31"/>
              <p:cNvSpPr>
                <a:spLocks noChangeShapeType="1"/>
              </p:cNvSpPr>
              <p:nvPr/>
            </p:nvSpPr>
            <p:spPr bwMode="ltGray">
              <a:xfrm flipH="1">
                <a:off x="2126" y="235"/>
                <a:ext cx="3623" cy="407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FFFFFF"/>
                  </a:solidFill>
                  <a:latin typeface="Arial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2057" name="Rectangle 33"/>
            <p:cNvSpPr>
              <a:spLocks noChangeArrowheads="1"/>
            </p:cNvSpPr>
            <p:nvPr/>
          </p:nvSpPr>
          <p:spPr bwMode="blackWhite">
            <a:xfrm>
              <a:off x="292" y="292"/>
              <a:ext cx="5176" cy="37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blurRad="63500" dist="125724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FFFFFF"/>
                </a:solidFill>
                <a:latin typeface="Arial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2051" name="Rectangle 35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60" name="Rectangle 3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61" name="Rectangle 3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99213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62" name="Rectangle 3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99213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63" name="Rectangle 3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99213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C0D72C6-6A29-2A40-9A7F-A2950E6F0E32}" type="slidenum">
              <a:rPr lang="en-US" smtClean="0">
                <a:solidFill>
                  <a:srgbClr val="FFFFFF"/>
                </a:solidFill>
                <a:ea typeface="ＭＳ Ｐゴシック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62441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charset="0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2000"/>
        <a:buFont typeface="Monotype Sorts" charset="0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7F04B-C64D-1A45-A497-6B7C5447EF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033731-55E1-784C-A12E-0BE6618015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86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1471614"/>
            <a:ext cx="8077200" cy="4177691"/>
          </a:xfrm>
          <a:noFill/>
          <a:ln/>
        </p:spPr>
        <p:txBody>
          <a:bodyPr/>
          <a:lstStyle/>
          <a:p>
            <a:pPr marL="0" indent="0">
              <a:lnSpc>
                <a:spcPct val="80000"/>
              </a:lnSpc>
              <a:buSzTx/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/>
              <a:t>“Good Will Hunting” (Robin Williams &amp; Matt Damon…NEXT DOOR!!)</a:t>
            </a:r>
          </a:p>
          <a:p>
            <a:pPr lvl="1">
              <a:buClr>
                <a:schemeClr val="tx2"/>
              </a:buClr>
              <a:buFont typeface="Wingdings" charset="2"/>
              <a:buChar char="v"/>
            </a:pPr>
            <a:r>
              <a:rPr lang="en-US" sz="2000" dirty="0"/>
              <a:t>What are the computational challenges to optimizing “informative impact” of potentially effective multiplex biomarker combinations? (aka the power struggle)</a:t>
            </a:r>
          </a:p>
          <a:p>
            <a:pPr lvl="1">
              <a:buClr>
                <a:schemeClr val="tx2"/>
              </a:buClr>
              <a:buFont typeface="Wingdings" charset="2"/>
              <a:buChar char="v"/>
            </a:pPr>
            <a:endParaRPr lang="en-US" sz="1200" dirty="0"/>
          </a:p>
          <a:p>
            <a:pPr marL="0" indent="0">
              <a:buClr>
                <a:srgbClr val="FFFF00"/>
              </a:buClr>
              <a:buNone/>
            </a:pPr>
            <a:r>
              <a:rPr lang="en-US" sz="2000" dirty="0">
                <a:solidFill>
                  <a:srgbClr val="FFFFFF"/>
                </a:solidFill>
              </a:rPr>
              <a:t>“Jerry McGuire” (Show Me the Money! Tom Cruise) </a:t>
            </a:r>
          </a:p>
          <a:p>
            <a:pPr lvl="1">
              <a:buClr>
                <a:srgbClr val="FFFF00"/>
              </a:buClr>
              <a:buFont typeface="Wingdings" charset="2"/>
              <a:buChar char="v"/>
            </a:pPr>
            <a:r>
              <a:rPr lang="en-US" sz="2000" dirty="0">
                <a:solidFill>
                  <a:srgbClr val="FFFFFF"/>
                </a:solidFill>
              </a:rPr>
              <a:t>What happens when payors cover invalid diagnostic tests? (haste)…or when FDA approves and payors balk (waste)?</a:t>
            </a:r>
            <a:endParaRPr lang="en-US" sz="800" dirty="0">
              <a:solidFill>
                <a:srgbClr val="FFFFFF"/>
              </a:solidFill>
            </a:endParaRPr>
          </a:p>
          <a:p>
            <a:pPr lvl="1">
              <a:buClr>
                <a:srgbClr val="FFFF00"/>
              </a:buClr>
              <a:buFont typeface="Wingdings" charset="2"/>
              <a:buChar char="v"/>
            </a:pPr>
            <a:endParaRPr lang="en-US" sz="12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000" dirty="0"/>
              <a:t>“The Wolf of Wall Street” (Leonardo DiCaprio)</a:t>
            </a:r>
          </a:p>
          <a:p>
            <a:pPr lvl="1">
              <a:buClr>
                <a:schemeClr val="tx2"/>
              </a:buClr>
              <a:buFont typeface="Wingdings" charset="2"/>
              <a:buChar char="v"/>
            </a:pPr>
            <a:r>
              <a:rPr lang="en-US" sz="2000" dirty="0"/>
              <a:t>How do we stabilize the bridge over biomarker commercial partners’ chasm of fickleness? </a:t>
            </a:r>
          </a:p>
          <a:p>
            <a:pPr lvl="1">
              <a:buClr>
                <a:schemeClr val="tx2"/>
              </a:buClr>
              <a:buFont typeface="Wingdings" charset="2"/>
              <a:buChar char="v"/>
            </a:pPr>
            <a:endParaRPr lang="en-US" sz="800" dirty="0"/>
          </a:p>
          <a:p>
            <a:pPr marL="0" indent="0" algn="ctr">
              <a:buNone/>
            </a:pPr>
            <a:r>
              <a:rPr lang="en-US" sz="2400" dirty="0">
                <a:solidFill>
                  <a:schemeClr val="tx2"/>
                </a:solidFill>
              </a:rPr>
              <a:t>How will the EDRN restructure to meet these challenges?</a:t>
            </a:r>
          </a:p>
          <a:p>
            <a:pPr lvl="1">
              <a:buClr>
                <a:schemeClr val="tx2"/>
              </a:buClr>
              <a:buFont typeface="Wingdings" charset="2"/>
              <a:buChar char="v"/>
            </a:pPr>
            <a:endParaRPr lang="en-US" sz="1000" dirty="0">
              <a:solidFill>
                <a:srgbClr val="FFFFFF"/>
              </a:solidFill>
            </a:endParaRPr>
          </a:p>
          <a:p>
            <a:pPr marL="857250" lvl="2" indent="0">
              <a:lnSpc>
                <a:spcPct val="80000"/>
              </a:lnSpc>
              <a:buClr>
                <a:srgbClr val="FF0000"/>
              </a:buClr>
              <a:buSzPct val="100000"/>
              <a:buNone/>
            </a:pPr>
            <a:endParaRPr lang="en-US" sz="800" dirty="0">
              <a:solidFill>
                <a:srgbClr val="FFFF00"/>
              </a:solidFill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80000"/>
              </a:lnSpc>
              <a:buSzTx/>
              <a:buFont typeface="Monotype Sorts" charset="0"/>
              <a:buAutoNum type="alphaUcPeriod"/>
            </a:pPr>
            <a:endParaRPr lang="en-US" sz="2000" b="1" dirty="0">
              <a:solidFill>
                <a:srgbClr val="FFFF00"/>
              </a:solidFill>
            </a:endParaRPr>
          </a:p>
          <a:p>
            <a:pPr marL="57150" indent="0">
              <a:lnSpc>
                <a:spcPct val="80000"/>
              </a:lnSpc>
              <a:buNone/>
            </a:pPr>
            <a:endParaRPr lang="en-US" sz="2600" dirty="0"/>
          </a:p>
          <a:p>
            <a:pPr marL="838200" lvl="1" indent="-381000">
              <a:lnSpc>
                <a:spcPct val="80000"/>
              </a:lnSpc>
            </a:pPr>
            <a:endParaRPr lang="en-US" sz="1600" dirty="0"/>
          </a:p>
          <a:p>
            <a:pPr marL="0" indent="0">
              <a:lnSpc>
                <a:spcPct val="80000"/>
              </a:lnSpc>
              <a:buNone/>
            </a:pPr>
            <a:endParaRPr lang="en-US" sz="2800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Challenges and Opportunities for the EDRN</a:t>
            </a:r>
            <a:br>
              <a:rPr lang="en-US" sz="2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(via Hollywood, with apologies)</a:t>
            </a: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75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Default Design">
  <a:themeElements>
    <a:clrScheme name="">
      <a:dk1>
        <a:srgbClr val="003B3B"/>
      </a:dk1>
      <a:lt1>
        <a:srgbClr val="FFFFFF"/>
      </a:lt1>
      <a:dk2>
        <a:srgbClr val="3333FF"/>
      </a:dk2>
      <a:lt2>
        <a:srgbClr val="FFFF00"/>
      </a:lt2>
      <a:accent1>
        <a:srgbClr val="CC0066"/>
      </a:accent1>
      <a:accent2>
        <a:srgbClr val="CC66FF"/>
      </a:accent2>
      <a:accent3>
        <a:srgbClr val="ADADFF"/>
      </a:accent3>
      <a:accent4>
        <a:srgbClr val="DADADA"/>
      </a:accent4>
      <a:accent5>
        <a:srgbClr val="E2AAB8"/>
      </a:accent5>
      <a:accent6>
        <a:srgbClr val="B95CE7"/>
      </a:accent6>
      <a:hlink>
        <a:srgbClr val="FF6633"/>
      </a:hlink>
      <a:folHlink>
        <a:srgbClr val="66FFFF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3B3B"/>
        </a:dk1>
        <a:lt1>
          <a:srgbClr val="FFFFFF"/>
        </a:lt1>
        <a:dk2>
          <a:srgbClr val="00B7A5"/>
        </a:dk2>
        <a:lt2>
          <a:srgbClr val="FF99CC"/>
        </a:lt2>
        <a:accent1>
          <a:srgbClr val="FF9900"/>
        </a:accent1>
        <a:accent2>
          <a:srgbClr val="CC66FF"/>
        </a:accent2>
        <a:accent3>
          <a:srgbClr val="AAD8CF"/>
        </a:accent3>
        <a:accent4>
          <a:srgbClr val="DADADA"/>
        </a:accent4>
        <a:accent5>
          <a:srgbClr val="FFCAAA"/>
        </a:accent5>
        <a:accent6>
          <a:srgbClr val="B95CE7"/>
        </a:accent6>
        <a:hlink>
          <a:srgbClr val="D60093"/>
        </a:hlink>
        <a:folHlink>
          <a:srgbClr val="66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6699"/>
        </a:dk2>
        <a:lt2>
          <a:srgbClr val="99D0D6"/>
        </a:lt2>
        <a:accent1>
          <a:srgbClr val="3399FF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2DB92D"/>
        </a:accent6>
        <a:hlink>
          <a:srgbClr val="66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39393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Macintosh PowerPoint</Application>
  <PresentationFormat>Widescreen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ＭＳ Ｐゴシック</vt:lpstr>
      <vt:lpstr>Arial</vt:lpstr>
      <vt:lpstr>Calibri</vt:lpstr>
      <vt:lpstr>Calibri Light</vt:lpstr>
      <vt:lpstr>Monotype Sorts</vt:lpstr>
      <vt:lpstr>Times New Roman</vt:lpstr>
      <vt:lpstr>Wingdings</vt:lpstr>
      <vt:lpstr>Office Theme</vt:lpstr>
      <vt:lpstr>2_Default Design</vt:lpstr>
      <vt:lpstr>PowerPoint Presentation</vt:lpstr>
      <vt:lpstr>Challenges and Opportunities for the EDRN (via Hollywood, with apologies)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Sanda</dc:creator>
  <cp:lastModifiedBy>Martin Sanda</cp:lastModifiedBy>
  <cp:revision>1</cp:revision>
  <dcterms:created xsi:type="dcterms:W3CDTF">2018-09-06T17:28:27Z</dcterms:created>
  <dcterms:modified xsi:type="dcterms:W3CDTF">2018-09-06T17:29:21Z</dcterms:modified>
</cp:coreProperties>
</file>