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  <p:sldMasterId id="2147483712" r:id="rId2"/>
    <p:sldMasterId id="2147483733" r:id="rId3"/>
    <p:sldMasterId id="2147483743" r:id="rId4"/>
    <p:sldMasterId id="2147483766" r:id="rId5"/>
    <p:sldMasterId id="2147483771" r:id="rId6"/>
    <p:sldMasterId id="2147483775" r:id="rId7"/>
    <p:sldMasterId id="2147483785" r:id="rId8"/>
    <p:sldMasterId id="2147483788" r:id="rId9"/>
  </p:sldMasterIdLst>
  <p:notesMasterIdLst>
    <p:notesMasterId r:id="rId55"/>
  </p:notesMasterIdLst>
  <p:sldIdLst>
    <p:sldId id="687" r:id="rId10"/>
    <p:sldId id="688" r:id="rId11"/>
    <p:sldId id="686" r:id="rId12"/>
    <p:sldId id="685" r:id="rId13"/>
    <p:sldId id="684" r:id="rId14"/>
    <p:sldId id="647" r:id="rId15"/>
    <p:sldId id="648" r:id="rId16"/>
    <p:sldId id="649" r:id="rId17"/>
    <p:sldId id="650" r:id="rId18"/>
    <p:sldId id="662" r:id="rId19"/>
    <p:sldId id="398" r:id="rId20"/>
    <p:sldId id="689" r:id="rId21"/>
    <p:sldId id="678" r:id="rId22"/>
    <p:sldId id="655" r:id="rId23"/>
    <p:sldId id="656" r:id="rId24"/>
    <p:sldId id="657" r:id="rId25"/>
    <p:sldId id="658" r:id="rId26"/>
    <p:sldId id="661" r:id="rId27"/>
    <p:sldId id="659" r:id="rId28"/>
    <p:sldId id="660" r:id="rId29"/>
    <p:sldId id="378" r:id="rId30"/>
    <p:sldId id="379" r:id="rId31"/>
    <p:sldId id="380" r:id="rId32"/>
    <p:sldId id="381" r:id="rId33"/>
    <p:sldId id="382" r:id="rId34"/>
    <p:sldId id="426" r:id="rId35"/>
    <p:sldId id="587" r:id="rId36"/>
    <p:sldId id="589" r:id="rId37"/>
    <p:sldId id="588" r:id="rId38"/>
    <p:sldId id="428" r:id="rId39"/>
    <p:sldId id="429" r:id="rId40"/>
    <p:sldId id="677" r:id="rId41"/>
    <p:sldId id="676" r:id="rId42"/>
    <p:sldId id="590" r:id="rId43"/>
    <p:sldId id="643" r:id="rId44"/>
    <p:sldId id="630" r:id="rId45"/>
    <p:sldId id="696" r:id="rId46"/>
    <p:sldId id="695" r:id="rId47"/>
    <p:sldId id="679" r:id="rId48"/>
    <p:sldId id="644" r:id="rId49"/>
    <p:sldId id="691" r:id="rId50"/>
    <p:sldId id="692" r:id="rId51"/>
    <p:sldId id="694" r:id="rId52"/>
    <p:sldId id="683" r:id="rId53"/>
    <p:sldId id="690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5" autoAdjust="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37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8FE8C-F789-4047-A19C-1232C163F201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8DC53-208B-A541-A7E1-39D4A5600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84926"/>
            <a:ext cx="4064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810AC98-8AF5-48CA-B214-F1C5F770FF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0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81751"/>
            <a:ext cx="400050" cy="365125"/>
          </a:xfrm>
          <a:prstGeom prst="rect">
            <a:avLst/>
          </a:prstGeom>
        </p:spPr>
        <p:txBody>
          <a:bodyPr/>
          <a:lstStyle/>
          <a:p>
            <a:fld id="{A810AC98-8AF5-48CA-B214-F1C5F770FF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16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84926"/>
            <a:ext cx="4064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810AC98-8AF5-48CA-B214-F1C5F770FF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0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84926"/>
            <a:ext cx="4064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810AC98-8AF5-48CA-B214-F1C5F770FF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84926"/>
            <a:ext cx="4064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810AC98-8AF5-48CA-B214-F1C5F770FF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D7A0C1-0B54-2548-9C34-6B4844DE8E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EACC6B-6ACD-524B-A082-5ED8881479C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84926"/>
            <a:ext cx="4064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810AC98-8AF5-48CA-B214-F1C5F770FF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84926"/>
            <a:ext cx="4064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810AC98-8AF5-48CA-B214-F1C5F770FF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0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84926"/>
            <a:ext cx="4064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810AC98-8AF5-48CA-B214-F1C5F770FF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0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914B-556C-4099-8DCA-ABFADFD73F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BAEF-B97A-473A-A862-B7C63A3F782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75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D2BF1-53CA-E946-90C3-554B22EB3E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48EA-FAAB-C447-8EE7-A2E92D54F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-12700" y="6400800"/>
            <a:ext cx="91440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ea typeface="ＭＳ Ｐゴシック" charset="-128"/>
              </a:rPr>
              <a:t>						</a:t>
            </a:r>
            <a:r>
              <a:rPr lang="en-US" sz="2600" dirty="0">
                <a:solidFill>
                  <a:prstClr val="white">
                    <a:lumMod val="85000"/>
                  </a:prstClr>
                </a:solidFill>
                <a:ea typeface="ＭＳ Ｐゴシック" charset="-128"/>
              </a:rPr>
              <a:t>Samus Therapeutics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38100" y="6629400"/>
            <a:ext cx="4305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prstClr val="white"/>
                </a:solidFill>
              </a:rPr>
              <a:t>April 2014, </a:t>
            </a:r>
            <a:r>
              <a:rPr lang="en-US" sz="1000" dirty="0" err="1">
                <a:solidFill>
                  <a:prstClr val="white"/>
                </a:solidFill>
              </a:rPr>
              <a:t>Samus</a:t>
            </a:r>
            <a:r>
              <a:rPr lang="en-US" sz="1000" dirty="0">
                <a:solidFill>
                  <a:prstClr val="white"/>
                </a:solidFill>
              </a:rPr>
              <a:t> Therapeutics, Confidential</a:t>
            </a:r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/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7048500" y="6483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B5A3C24-1FD0-4B34-8D1D-7C5617FE96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3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-12700" y="6400800"/>
            <a:ext cx="91440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ea typeface="ＭＳ Ｐゴシック" charset="-128"/>
              </a:rPr>
              <a:t>						</a:t>
            </a:r>
            <a:r>
              <a:rPr lang="en-US" sz="2600" dirty="0">
                <a:solidFill>
                  <a:prstClr val="white">
                    <a:lumMod val="85000"/>
                  </a:prstClr>
                </a:solidFill>
                <a:ea typeface="ＭＳ Ｐゴシック" charset="-128"/>
              </a:rPr>
              <a:t>Samus Therapeutics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38100" y="6629400"/>
            <a:ext cx="4305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prstClr val="white"/>
                </a:solidFill>
              </a:rPr>
              <a:t>April 2014, </a:t>
            </a:r>
            <a:r>
              <a:rPr lang="en-US" sz="1000" dirty="0" err="1">
                <a:solidFill>
                  <a:prstClr val="white"/>
                </a:solidFill>
              </a:rPr>
              <a:t>Samus</a:t>
            </a:r>
            <a:r>
              <a:rPr lang="en-US" sz="1000" dirty="0">
                <a:solidFill>
                  <a:prstClr val="white"/>
                </a:solidFill>
              </a:rPr>
              <a:t> Therapeutics, Confidential</a:t>
            </a:r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/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7048500" y="6483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B5A3C24-1FD0-4B34-8D1D-7C5617FE96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3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040" y="568861"/>
            <a:ext cx="780624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040" y="1906761"/>
            <a:ext cx="7806240" cy="43190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-112" charset="0"/>
          <a:ea typeface="msgothic" charset="0"/>
          <a:cs typeface="msgothic" charset="0"/>
        </a:defRPr>
      </a:lvl2pPr>
      <a:lvl3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-112" charset="0"/>
          <a:ea typeface="msgothic" charset="0"/>
          <a:cs typeface="msgothic" charset="0"/>
        </a:defRPr>
      </a:lvl3pPr>
      <a:lvl4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-112" charset="0"/>
          <a:ea typeface="msgothic" charset="0"/>
          <a:cs typeface="msgothic" charset="0"/>
        </a:defRPr>
      </a:lvl4pPr>
      <a:lvl5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-112" charset="0"/>
          <a:ea typeface="msgothic" charset="0"/>
          <a:cs typeface="msgothic" charset="0"/>
        </a:defRPr>
      </a:lvl5pPr>
      <a:lvl6pPr marL="1393941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112" charset="2"/>
        <a:defRPr sz="2500" b="1">
          <a:solidFill>
            <a:srgbClr val="000000"/>
          </a:solidFill>
          <a:latin typeface="Times New Roman" pitchFamily="-112" charset="0"/>
          <a:ea typeface="msgothic" charset="0"/>
          <a:cs typeface="msgothic" charset="0"/>
        </a:defRPr>
      </a:lvl6pPr>
      <a:lvl7pPr marL="1808667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112" charset="2"/>
        <a:defRPr sz="2500" b="1">
          <a:solidFill>
            <a:srgbClr val="000000"/>
          </a:solidFill>
          <a:latin typeface="Times New Roman" pitchFamily="-112" charset="0"/>
          <a:ea typeface="msgothic" charset="0"/>
          <a:cs typeface="msgothic" charset="0"/>
        </a:defRPr>
      </a:lvl7pPr>
      <a:lvl8pPr marL="2223393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112" charset="2"/>
        <a:defRPr sz="2500" b="1">
          <a:solidFill>
            <a:srgbClr val="000000"/>
          </a:solidFill>
          <a:latin typeface="Times New Roman" pitchFamily="-112" charset="0"/>
          <a:ea typeface="msgothic" charset="0"/>
          <a:cs typeface="msgothic" charset="0"/>
        </a:defRPr>
      </a:lvl8pPr>
      <a:lvl9pPr marL="2638119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112" charset="2"/>
        <a:defRPr sz="2500" b="1">
          <a:solidFill>
            <a:srgbClr val="000000"/>
          </a:solidFill>
          <a:latin typeface="Times New Roman" pitchFamily="-112" charset="0"/>
          <a:ea typeface="msgothic" charset="0"/>
          <a:cs typeface="msgothic" charset="0"/>
        </a:defRPr>
      </a:lvl9pPr>
    </p:titleStyle>
    <p:bodyStyle>
      <a:lvl1pPr marL="391686" indent="-293764" algn="l" defTabSz="414726" rtl="0" eaLnBrk="0" fontAlgn="base" hangingPunct="0">
        <a:lnSpc>
          <a:spcPct val="93000"/>
        </a:lnSpc>
        <a:spcBef>
          <a:spcPct val="0"/>
        </a:spcBef>
        <a:spcAft>
          <a:spcPts val="806"/>
        </a:spcAft>
        <a:buClr>
          <a:srgbClr val="000000"/>
        </a:buClr>
        <a:buSzPct val="100000"/>
        <a:buFont typeface="Arial" charset="0"/>
        <a:buChar char="•"/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783372" indent="-260644" algn="l" defTabSz="4147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charset="2"/>
        <a:buChar char="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75057" indent="-195843" algn="l" defTabSz="4147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charset="2"/>
        <a:buChar char="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566743" indent="-195843" algn="l" defTabSz="4147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charset="2"/>
        <a:buChar char="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958429" indent="-195843" algn="l" defTabSz="4147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373155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-112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787881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-112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202607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-112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617333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-112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0788F-F61C-8E49-9430-8E9ECBF08F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8AC05-6297-A248-B8BB-81D5921D5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-12700" y="6400800"/>
            <a:ext cx="91440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ea typeface="ＭＳ Ｐゴシック" charset="-128"/>
              </a:rPr>
              <a:t>						</a:t>
            </a:r>
            <a:r>
              <a:rPr lang="en-US" sz="2600" dirty="0">
                <a:solidFill>
                  <a:prstClr val="white">
                    <a:lumMod val="85000"/>
                  </a:prstClr>
                </a:solidFill>
                <a:ea typeface="ＭＳ Ｐゴシック" charset="-128"/>
              </a:rPr>
              <a:t>Samus Therapeutics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38100" y="6629400"/>
            <a:ext cx="4305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prstClr val="white"/>
                </a:solidFill>
              </a:rPr>
              <a:t>April 2014, </a:t>
            </a:r>
            <a:r>
              <a:rPr lang="en-US" sz="1000" dirty="0" err="1">
                <a:solidFill>
                  <a:prstClr val="white"/>
                </a:solidFill>
              </a:rPr>
              <a:t>Samus</a:t>
            </a:r>
            <a:r>
              <a:rPr lang="en-US" sz="1000" dirty="0">
                <a:solidFill>
                  <a:prstClr val="white"/>
                </a:solidFill>
              </a:rPr>
              <a:t> Therapeutics, Confidential</a:t>
            </a:r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/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7048500" y="6483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B5A3C24-1FD0-4B34-8D1D-7C5617FE96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3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-12700" y="6400800"/>
            <a:ext cx="91440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ea typeface="ＭＳ Ｐゴシック" charset="-128"/>
              </a:rPr>
              <a:t>						</a:t>
            </a:r>
            <a:r>
              <a:rPr lang="en-US" sz="2600" dirty="0">
                <a:solidFill>
                  <a:prstClr val="white">
                    <a:lumMod val="85000"/>
                  </a:prstClr>
                </a:solidFill>
                <a:ea typeface="ＭＳ Ｐゴシック" charset="-128"/>
              </a:rPr>
              <a:t>Samus Therapeutics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38100" y="6629400"/>
            <a:ext cx="4305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prstClr val="white"/>
                </a:solidFill>
              </a:rPr>
              <a:t>April 2014, </a:t>
            </a:r>
            <a:r>
              <a:rPr lang="en-US" sz="1000" dirty="0" err="1">
                <a:solidFill>
                  <a:prstClr val="white"/>
                </a:solidFill>
              </a:rPr>
              <a:t>Samus</a:t>
            </a:r>
            <a:r>
              <a:rPr lang="en-US" sz="1000" dirty="0">
                <a:solidFill>
                  <a:prstClr val="white"/>
                </a:solidFill>
              </a:rPr>
              <a:t> Therapeutics, Confidential</a:t>
            </a:r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/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7048500" y="6483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B5A3C24-1FD0-4B34-8D1D-7C5617FE96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3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EAF914B-556C-4099-8DCA-ABFADFD73F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06/09/2018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226BAEF-B97A-473A-A862-B7C63A3F782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9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-12700" y="6400800"/>
            <a:ext cx="91440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ea typeface="ＭＳ Ｐゴシック" charset="-128"/>
              </a:rPr>
              <a:t>						</a:t>
            </a:r>
            <a:r>
              <a:rPr lang="en-US" sz="2600" dirty="0">
                <a:solidFill>
                  <a:prstClr val="white">
                    <a:lumMod val="85000"/>
                  </a:prstClr>
                </a:solidFill>
                <a:ea typeface="ＭＳ Ｐゴシック" charset="-128"/>
              </a:rPr>
              <a:t>Samus Therapeutics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38100" y="6629400"/>
            <a:ext cx="4305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prstClr val="white"/>
                </a:solidFill>
              </a:rPr>
              <a:t>April 2014, </a:t>
            </a:r>
            <a:r>
              <a:rPr lang="en-US" sz="1000" dirty="0" err="1">
                <a:solidFill>
                  <a:prstClr val="white"/>
                </a:solidFill>
              </a:rPr>
              <a:t>Samus</a:t>
            </a:r>
            <a:r>
              <a:rPr lang="en-US" sz="1000" dirty="0">
                <a:solidFill>
                  <a:prstClr val="white"/>
                </a:solidFill>
              </a:rPr>
              <a:t> Therapeutics, Confidential</a:t>
            </a:r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/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7048500" y="6483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B5A3C24-1FD0-4B34-8D1D-7C5617FE96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96"/>
          <p:cNvSpPr/>
          <p:nvPr/>
        </p:nvSpPr>
        <p:spPr>
          <a:xfrm>
            <a:off x="4401692" y="963480"/>
            <a:ext cx="559054" cy="46299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 Box 8"/>
          <p:cNvSpPr txBox="1">
            <a:spLocks noChangeArrowheads="1"/>
          </p:cNvSpPr>
          <p:nvPr/>
        </p:nvSpPr>
        <p:spPr bwMode="auto">
          <a:xfrm>
            <a:off x="76200" y="17399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EDRN is All About Linked Hypotheses</a:t>
            </a:r>
            <a:endParaRPr lang="en-US" sz="28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8"/>
          <p:cNvGrpSpPr/>
          <p:nvPr/>
        </p:nvGrpSpPr>
        <p:grpSpPr>
          <a:xfrm>
            <a:off x="298328" y="701948"/>
            <a:ext cx="8716215" cy="4440108"/>
            <a:chOff x="298328" y="701948"/>
            <a:chExt cx="8716215" cy="444010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836" y="1420956"/>
              <a:ext cx="2095500" cy="37211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0533" y="1420956"/>
              <a:ext cx="2095500" cy="37211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9286" y="1420956"/>
              <a:ext cx="2095500" cy="37211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9043" y="1420956"/>
              <a:ext cx="2095500" cy="3721100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>
            <a:xfrm rot="5400000">
              <a:off x="-754582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906578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1373303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3034463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3450896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112056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5566208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7214795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42"/>
            <p:cNvGrpSpPr/>
            <p:nvPr/>
          </p:nvGrpSpPr>
          <p:grpSpPr>
            <a:xfrm>
              <a:off x="298328" y="1367042"/>
              <a:ext cx="653817" cy="3397854"/>
              <a:chOff x="235463" y="1367042"/>
              <a:chExt cx="653817" cy="3397854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35463" y="4426342"/>
                <a:ext cx="6538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10</a:t>
                </a:r>
                <a:r>
                  <a:rPr lang="en-US" sz="1600" b="1" baseline="30000" dirty="0" smtClean="0">
                    <a:solidFill>
                      <a:prstClr val="black"/>
                    </a:solidFill>
                  </a:rPr>
                  <a:t>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35463" y="3887117"/>
                <a:ext cx="6538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10</a:t>
                </a:r>
                <a:r>
                  <a:rPr lang="en-US" sz="1600" b="1" baseline="30000" dirty="0" smtClean="0">
                    <a:solidFill>
                      <a:prstClr val="black"/>
                    </a:solidFill>
                  </a:rPr>
                  <a:t>2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35463" y="3398192"/>
                <a:ext cx="6538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10</a:t>
                </a:r>
                <a:r>
                  <a:rPr lang="en-US" sz="1600" b="1" baseline="30000" dirty="0" smtClean="0">
                    <a:solidFill>
                      <a:prstClr val="black"/>
                    </a:solidFill>
                  </a:rPr>
                  <a:t>4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35463" y="2884117"/>
                <a:ext cx="6538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10</a:t>
                </a:r>
                <a:r>
                  <a:rPr lang="en-US" sz="1600" b="1" baseline="30000" dirty="0" smtClean="0">
                    <a:solidFill>
                      <a:prstClr val="black"/>
                    </a:solidFill>
                  </a:rPr>
                  <a:t>6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35463" y="2395192"/>
                <a:ext cx="6538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10</a:t>
                </a:r>
                <a:r>
                  <a:rPr lang="en-US" sz="1600" b="1" baseline="30000" dirty="0" smtClean="0">
                    <a:solidFill>
                      <a:prstClr val="black"/>
                    </a:solidFill>
                  </a:rPr>
                  <a:t>8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35463" y="1868542"/>
                <a:ext cx="6538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10</a:t>
                </a:r>
                <a:r>
                  <a:rPr lang="en-US" sz="1600" b="1" baseline="30000" dirty="0" smtClean="0">
                    <a:solidFill>
                      <a:prstClr val="black"/>
                    </a:solidFill>
                  </a:rPr>
                  <a:t>10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35463" y="1367042"/>
                <a:ext cx="6538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10</a:t>
                </a:r>
                <a:r>
                  <a:rPr lang="en-US" sz="1600" b="1" baseline="30000" dirty="0" smtClean="0">
                    <a:solidFill>
                      <a:prstClr val="black"/>
                    </a:solidFill>
                  </a:rPr>
                  <a:t>12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905284" y="1068862"/>
              <a:ext cx="1496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No Therapy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195094" y="1166550"/>
              <a:ext cx="1496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One Drug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195780" y="1166550"/>
              <a:ext cx="1496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Two Drugs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34190" y="1166550"/>
              <a:ext cx="1496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Three Drugs</a:t>
              </a:r>
            </a:p>
          </p:txBody>
        </p:sp>
        <p:grpSp>
          <p:nvGrpSpPr>
            <p:cNvPr id="4" name="Group 51"/>
            <p:cNvGrpSpPr/>
            <p:nvPr/>
          </p:nvGrpSpPr>
          <p:grpSpPr>
            <a:xfrm>
              <a:off x="3419963" y="2678440"/>
              <a:ext cx="363092" cy="289221"/>
              <a:chOff x="3419963" y="2527542"/>
              <a:chExt cx="363092" cy="440119"/>
            </a:xfrm>
          </p:grpSpPr>
          <p:sp>
            <p:nvSpPr>
              <p:cNvPr id="49" name="Down Arrow 48"/>
              <p:cNvSpPr/>
              <p:nvPr/>
            </p:nvSpPr>
            <p:spPr>
              <a:xfrm>
                <a:off x="3419963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Down Arrow 49"/>
              <p:cNvSpPr/>
              <p:nvPr/>
            </p:nvSpPr>
            <p:spPr>
              <a:xfrm>
                <a:off x="3584936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Down Arrow 50"/>
              <p:cNvSpPr/>
              <p:nvPr/>
            </p:nvSpPr>
            <p:spPr>
              <a:xfrm>
                <a:off x="3737336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52"/>
            <p:cNvGrpSpPr/>
            <p:nvPr/>
          </p:nvGrpSpPr>
          <p:grpSpPr>
            <a:xfrm>
              <a:off x="5496032" y="2678440"/>
              <a:ext cx="363092" cy="289221"/>
              <a:chOff x="3419963" y="2527542"/>
              <a:chExt cx="363092" cy="440119"/>
            </a:xfrm>
          </p:grpSpPr>
          <p:sp>
            <p:nvSpPr>
              <p:cNvPr id="54" name="Down Arrow 53"/>
              <p:cNvSpPr/>
              <p:nvPr/>
            </p:nvSpPr>
            <p:spPr>
              <a:xfrm>
                <a:off x="3419963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Down Arrow 54"/>
              <p:cNvSpPr/>
              <p:nvPr/>
            </p:nvSpPr>
            <p:spPr>
              <a:xfrm>
                <a:off x="3584936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Down Arrow 55"/>
              <p:cNvSpPr/>
              <p:nvPr/>
            </p:nvSpPr>
            <p:spPr>
              <a:xfrm>
                <a:off x="3737336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oup 56"/>
            <p:cNvGrpSpPr/>
            <p:nvPr/>
          </p:nvGrpSpPr>
          <p:grpSpPr>
            <a:xfrm>
              <a:off x="5496032" y="2252390"/>
              <a:ext cx="363092" cy="289221"/>
              <a:chOff x="3419963" y="2527542"/>
              <a:chExt cx="363092" cy="440119"/>
            </a:xfrm>
            <a:solidFill>
              <a:srgbClr val="3366FF"/>
            </a:solidFill>
          </p:grpSpPr>
          <p:sp>
            <p:nvSpPr>
              <p:cNvPr id="58" name="Down Arrow 57"/>
              <p:cNvSpPr/>
              <p:nvPr/>
            </p:nvSpPr>
            <p:spPr>
              <a:xfrm>
                <a:off x="3419963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Down Arrow 58"/>
              <p:cNvSpPr/>
              <p:nvPr/>
            </p:nvSpPr>
            <p:spPr>
              <a:xfrm>
                <a:off x="3584936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Down Arrow 59"/>
              <p:cNvSpPr/>
              <p:nvPr/>
            </p:nvSpPr>
            <p:spPr>
              <a:xfrm>
                <a:off x="3737336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 72"/>
            <p:cNvGrpSpPr/>
            <p:nvPr/>
          </p:nvGrpSpPr>
          <p:grpSpPr>
            <a:xfrm>
              <a:off x="7597247" y="1826340"/>
              <a:ext cx="363092" cy="1130246"/>
              <a:chOff x="7597247" y="2228740"/>
              <a:chExt cx="363092" cy="1130246"/>
            </a:xfrm>
          </p:grpSpPr>
          <p:grpSp>
            <p:nvGrpSpPr>
              <p:cNvPr id="8" name="Group 60"/>
              <p:cNvGrpSpPr/>
              <p:nvPr/>
            </p:nvGrpSpPr>
            <p:grpSpPr>
              <a:xfrm>
                <a:off x="7597247" y="3069765"/>
                <a:ext cx="363092" cy="289221"/>
                <a:chOff x="3419963" y="2527542"/>
                <a:chExt cx="363092" cy="440119"/>
              </a:xfrm>
            </p:grpSpPr>
            <p:sp>
              <p:nvSpPr>
                <p:cNvPr id="62" name="Down Arrow 61"/>
                <p:cNvSpPr/>
                <p:nvPr/>
              </p:nvSpPr>
              <p:spPr>
                <a:xfrm>
                  <a:off x="3419963" y="2527542"/>
                  <a:ext cx="45719" cy="440119"/>
                </a:xfrm>
                <a:prstGeom prst="downArrow">
                  <a:avLst/>
                </a:prstGeom>
                <a:solidFill>
                  <a:srgbClr val="FF0000"/>
                </a:solidFill>
                <a:ln w="571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Down Arrow 62"/>
                <p:cNvSpPr/>
                <p:nvPr/>
              </p:nvSpPr>
              <p:spPr>
                <a:xfrm>
                  <a:off x="3584936" y="2527542"/>
                  <a:ext cx="45719" cy="440119"/>
                </a:xfrm>
                <a:prstGeom prst="downArrow">
                  <a:avLst/>
                </a:prstGeom>
                <a:solidFill>
                  <a:srgbClr val="FF0000"/>
                </a:solidFill>
                <a:ln w="571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Down Arrow 63"/>
                <p:cNvSpPr/>
                <p:nvPr/>
              </p:nvSpPr>
              <p:spPr>
                <a:xfrm>
                  <a:off x="3737336" y="2527542"/>
                  <a:ext cx="45719" cy="440119"/>
                </a:xfrm>
                <a:prstGeom prst="downArrow">
                  <a:avLst/>
                </a:prstGeom>
                <a:solidFill>
                  <a:srgbClr val="FF0000"/>
                </a:solidFill>
                <a:ln w="571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" name="Group 64"/>
              <p:cNvGrpSpPr/>
              <p:nvPr/>
            </p:nvGrpSpPr>
            <p:grpSpPr>
              <a:xfrm>
                <a:off x="7597247" y="2643715"/>
                <a:ext cx="363092" cy="289221"/>
                <a:chOff x="3419963" y="2527542"/>
                <a:chExt cx="363092" cy="440119"/>
              </a:xfrm>
              <a:solidFill>
                <a:srgbClr val="3366FF"/>
              </a:solidFill>
            </p:grpSpPr>
            <p:sp>
              <p:nvSpPr>
                <p:cNvPr id="66" name="Down Arrow 65"/>
                <p:cNvSpPr/>
                <p:nvPr/>
              </p:nvSpPr>
              <p:spPr>
                <a:xfrm>
                  <a:off x="3419963" y="2527542"/>
                  <a:ext cx="45719" cy="440119"/>
                </a:xfrm>
                <a:prstGeom prst="downArrow">
                  <a:avLst/>
                </a:prstGeom>
                <a:grpFill/>
                <a:ln w="57150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Down Arrow 66"/>
                <p:cNvSpPr/>
                <p:nvPr/>
              </p:nvSpPr>
              <p:spPr>
                <a:xfrm>
                  <a:off x="3584936" y="2527542"/>
                  <a:ext cx="45719" cy="440119"/>
                </a:xfrm>
                <a:prstGeom prst="downArrow">
                  <a:avLst/>
                </a:prstGeom>
                <a:grpFill/>
                <a:ln w="57150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Down Arrow 67"/>
                <p:cNvSpPr/>
                <p:nvPr/>
              </p:nvSpPr>
              <p:spPr>
                <a:xfrm>
                  <a:off x="3737336" y="2527542"/>
                  <a:ext cx="45719" cy="440119"/>
                </a:xfrm>
                <a:prstGeom prst="downArrow">
                  <a:avLst/>
                </a:prstGeom>
                <a:grpFill/>
                <a:ln w="57150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" name="Group 68"/>
              <p:cNvGrpSpPr/>
              <p:nvPr/>
            </p:nvGrpSpPr>
            <p:grpSpPr>
              <a:xfrm>
                <a:off x="7597247" y="2228740"/>
                <a:ext cx="363092" cy="289221"/>
                <a:chOff x="3419963" y="2527542"/>
                <a:chExt cx="363092" cy="440119"/>
              </a:xfrm>
              <a:solidFill>
                <a:srgbClr val="3366FF"/>
              </a:solidFill>
            </p:grpSpPr>
            <p:sp>
              <p:nvSpPr>
                <p:cNvPr id="70" name="Down Arrow 69"/>
                <p:cNvSpPr/>
                <p:nvPr/>
              </p:nvSpPr>
              <p:spPr>
                <a:xfrm>
                  <a:off x="3419963" y="2527542"/>
                  <a:ext cx="45719" cy="440119"/>
                </a:xfrm>
                <a:prstGeom prst="downArrow">
                  <a:avLst/>
                </a:prstGeom>
                <a:grpFill/>
                <a:ln w="5715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Down Arrow 70"/>
                <p:cNvSpPr/>
                <p:nvPr/>
              </p:nvSpPr>
              <p:spPr>
                <a:xfrm>
                  <a:off x="3584936" y="2527542"/>
                  <a:ext cx="45719" cy="440119"/>
                </a:xfrm>
                <a:prstGeom prst="downArrow">
                  <a:avLst/>
                </a:prstGeom>
                <a:grpFill/>
                <a:ln w="5715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Down Arrow 71"/>
                <p:cNvSpPr/>
                <p:nvPr/>
              </p:nvSpPr>
              <p:spPr>
                <a:xfrm>
                  <a:off x="3737336" y="2527542"/>
                  <a:ext cx="45719" cy="440119"/>
                </a:xfrm>
                <a:prstGeom prst="downArrow">
                  <a:avLst/>
                </a:prstGeom>
                <a:grpFill/>
                <a:ln w="5715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69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3615231" y="701948"/>
              <a:ext cx="448839" cy="48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5410424" y="701948"/>
              <a:ext cx="448839" cy="48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5770428" y="701948"/>
              <a:ext cx="448839" cy="48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7248080" y="701948"/>
              <a:ext cx="448839" cy="48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7644720" y="701948"/>
              <a:ext cx="448839" cy="48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8053572" y="701948"/>
              <a:ext cx="448839" cy="48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8" name="TextBox 77"/>
          <p:cNvSpPr txBox="1"/>
          <p:nvPr/>
        </p:nvSpPr>
        <p:spPr>
          <a:xfrm>
            <a:off x="158781" y="6145010"/>
            <a:ext cx="879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Skipper HE, </a:t>
            </a:r>
            <a:r>
              <a:rPr lang="en-US" b="1" dirty="0" err="1" smtClean="0">
                <a:solidFill>
                  <a:prstClr val="black"/>
                </a:solidFill>
              </a:rPr>
              <a:t>Schabel</a:t>
            </a:r>
            <a:r>
              <a:rPr lang="en-US" b="1" dirty="0" smtClean="0">
                <a:solidFill>
                  <a:prstClr val="black"/>
                </a:solidFill>
              </a:rPr>
              <a:t> FM </a:t>
            </a:r>
            <a:r>
              <a:rPr lang="en-US" b="1" dirty="0" err="1" smtClean="0">
                <a:solidFill>
                  <a:prstClr val="black"/>
                </a:solidFill>
              </a:rPr>
              <a:t>Jr</a:t>
            </a:r>
            <a:r>
              <a:rPr lang="en-US" b="1" dirty="0" smtClean="0">
                <a:solidFill>
                  <a:prstClr val="black"/>
                </a:solidFill>
              </a:rPr>
              <a:t>, Wilcox WS. </a:t>
            </a:r>
            <a:r>
              <a:rPr lang="en-US" i="1" dirty="0" smtClean="0">
                <a:solidFill>
                  <a:prstClr val="black"/>
                </a:solidFill>
              </a:rPr>
              <a:t>Cancer Chemotherapy Reports</a:t>
            </a:r>
            <a:r>
              <a:rPr lang="en-US" dirty="0" smtClean="0">
                <a:solidFill>
                  <a:prstClr val="black"/>
                </a:solidFill>
              </a:rPr>
              <a:t>, 35:1-111, 1964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76031" y="150897"/>
            <a:ext cx="877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The Log-Kill Model: Cell kill is proportional and multiplicative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52145" y="5308600"/>
            <a:ext cx="7550266" cy="584776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Logical! So why are cures so elusive?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The Skipper-</a:t>
            </a:r>
            <a:r>
              <a:rPr lang="en-US" sz="2800" kern="0" dirty="0" err="1" smtClean="0">
                <a:solidFill>
                  <a:srgbClr val="000000"/>
                </a:solidFill>
              </a:rPr>
              <a:t>Schabel</a:t>
            </a:r>
            <a:r>
              <a:rPr lang="en-US" sz="2800" kern="0" dirty="0" smtClean="0">
                <a:solidFill>
                  <a:srgbClr val="000000"/>
                </a:solidFill>
              </a:rPr>
              <a:t> Model is based on exponential growth, but cancers grow by </a:t>
            </a:r>
            <a:r>
              <a:rPr lang="en-US" sz="2800" kern="0" dirty="0" err="1" smtClean="0">
                <a:solidFill>
                  <a:srgbClr val="000000"/>
                </a:solidFill>
              </a:rPr>
              <a:t>Gompertzian</a:t>
            </a:r>
            <a:r>
              <a:rPr lang="en-US" sz="2800" kern="0" dirty="0" smtClean="0">
                <a:solidFill>
                  <a:srgbClr val="000000"/>
                </a:solidFill>
              </a:rPr>
              <a:t> kinetics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pic>
        <p:nvPicPr>
          <p:cNvPr id="26" name="Picture 96" descr="Norton2"/>
          <p:cNvPicPr>
            <a:picLocks noChangeAspect="1" noChangeArrowheads="1"/>
          </p:cNvPicPr>
          <p:nvPr/>
        </p:nvPicPr>
        <p:blipFill>
          <a:blip r:embed="rId2" cstate="print"/>
          <a:srcRect l="9375" t="8310" r="12500" b="7484"/>
          <a:stretch>
            <a:fillRect/>
          </a:stretch>
        </p:blipFill>
        <p:spPr bwMode="auto">
          <a:xfrm>
            <a:off x="748489" y="1707839"/>
            <a:ext cx="3084501" cy="259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97"/>
          <p:cNvSpPr txBox="1">
            <a:spLocks noChangeArrowheads="1"/>
          </p:cNvSpPr>
          <p:nvPr/>
        </p:nvSpPr>
        <p:spPr bwMode="auto">
          <a:xfrm>
            <a:off x="609600" y="4207677"/>
            <a:ext cx="3263900" cy="36896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Norton L </a:t>
            </a:r>
            <a:r>
              <a:rPr lang="en-US" b="1" i="1" dirty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et al.</a:t>
            </a:r>
            <a:r>
              <a:rPr lang="en-US" b="1" dirty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, </a:t>
            </a:r>
            <a:r>
              <a:rPr lang="en-US" b="1" u="sng" dirty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Nature</a:t>
            </a:r>
            <a:r>
              <a:rPr lang="en-US" b="1" dirty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, 1976</a:t>
            </a:r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96" descr="Norton2"/>
          <p:cNvPicPr>
            <a:picLocks noChangeAspect="1" noChangeArrowheads="1"/>
          </p:cNvPicPr>
          <p:nvPr/>
        </p:nvPicPr>
        <p:blipFill>
          <a:blip r:embed="rId2" cstate="print"/>
          <a:srcRect l="9375" t="8310" r="12500" b="7484"/>
          <a:stretch>
            <a:fillRect/>
          </a:stretch>
        </p:blipFill>
        <p:spPr bwMode="auto">
          <a:xfrm>
            <a:off x="748489" y="1707839"/>
            <a:ext cx="3084501" cy="259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97"/>
          <p:cNvSpPr txBox="1">
            <a:spLocks noChangeArrowheads="1"/>
          </p:cNvSpPr>
          <p:nvPr/>
        </p:nvSpPr>
        <p:spPr bwMode="auto">
          <a:xfrm>
            <a:off x="609600" y="4207677"/>
            <a:ext cx="3263900" cy="36896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Norton L </a:t>
            </a:r>
            <a:r>
              <a:rPr lang="en-US" b="1" i="1" dirty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et al.</a:t>
            </a:r>
            <a:r>
              <a:rPr lang="en-US" b="1" dirty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, </a:t>
            </a:r>
            <a:r>
              <a:rPr lang="en-US" b="1" u="sng" dirty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Nature</a:t>
            </a:r>
            <a:r>
              <a:rPr lang="en-US" b="1" dirty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, 1976</a:t>
            </a:r>
          </a:p>
        </p:txBody>
      </p:sp>
      <p:sp>
        <p:nvSpPr>
          <p:cNvPr id="5" name="Text Box 103"/>
          <p:cNvSpPr txBox="1">
            <a:spLocks noChangeArrowheads="1"/>
          </p:cNvSpPr>
          <p:nvPr/>
        </p:nvSpPr>
        <p:spPr bwMode="auto">
          <a:xfrm>
            <a:off x="2648480" y="4766526"/>
            <a:ext cx="5851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Norton </a:t>
            </a:r>
            <a:r>
              <a:rPr lang="en-US" b="1" dirty="0" smtClean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L, </a:t>
            </a:r>
            <a:r>
              <a:rPr lang="en-US" b="1" u="sng" dirty="0" err="1" smtClean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Sem</a:t>
            </a:r>
            <a:r>
              <a:rPr lang="en-US" b="1" u="sng" dirty="0" smtClean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 Oncology</a:t>
            </a:r>
            <a:r>
              <a:rPr lang="en-US" b="1" dirty="0" smtClean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, 1997</a:t>
            </a:r>
            <a:endParaRPr lang="en-US" b="1" dirty="0">
              <a:solidFill>
                <a:srgbClr val="000000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7" name="Line 64"/>
          <p:cNvSpPr>
            <a:spLocks noChangeAspect="1" noChangeShapeType="1"/>
          </p:cNvSpPr>
          <p:nvPr/>
        </p:nvSpPr>
        <p:spPr bwMode="auto">
          <a:xfrm>
            <a:off x="5013325" y="1990725"/>
            <a:ext cx="0" cy="22129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65"/>
          <p:cNvSpPr>
            <a:spLocks noChangeAspect="1" noChangeShapeType="1"/>
          </p:cNvSpPr>
          <p:nvPr/>
        </p:nvSpPr>
        <p:spPr bwMode="auto">
          <a:xfrm>
            <a:off x="4989513" y="4203700"/>
            <a:ext cx="238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66"/>
          <p:cNvSpPr>
            <a:spLocks noChangeAspect="1" noChangeShapeType="1"/>
          </p:cNvSpPr>
          <p:nvPr/>
        </p:nvSpPr>
        <p:spPr bwMode="auto">
          <a:xfrm>
            <a:off x="4989513" y="4033838"/>
            <a:ext cx="2381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67"/>
          <p:cNvSpPr>
            <a:spLocks noChangeAspect="1" noChangeShapeType="1"/>
          </p:cNvSpPr>
          <p:nvPr/>
        </p:nvSpPr>
        <p:spPr bwMode="auto">
          <a:xfrm>
            <a:off x="4989513" y="3863975"/>
            <a:ext cx="2381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68"/>
          <p:cNvSpPr>
            <a:spLocks noChangeAspect="1" noChangeShapeType="1"/>
          </p:cNvSpPr>
          <p:nvPr/>
        </p:nvSpPr>
        <p:spPr bwMode="auto">
          <a:xfrm>
            <a:off x="4989513" y="3692525"/>
            <a:ext cx="238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ine 69"/>
          <p:cNvSpPr>
            <a:spLocks noChangeAspect="1" noChangeShapeType="1"/>
          </p:cNvSpPr>
          <p:nvPr/>
        </p:nvSpPr>
        <p:spPr bwMode="auto">
          <a:xfrm>
            <a:off x="4989513" y="3522663"/>
            <a:ext cx="2381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Line 70"/>
          <p:cNvSpPr>
            <a:spLocks noChangeAspect="1" noChangeShapeType="1"/>
          </p:cNvSpPr>
          <p:nvPr/>
        </p:nvSpPr>
        <p:spPr bwMode="auto">
          <a:xfrm>
            <a:off x="4989513" y="3352800"/>
            <a:ext cx="238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Line 71"/>
          <p:cNvSpPr>
            <a:spLocks noChangeAspect="1" noChangeShapeType="1"/>
          </p:cNvSpPr>
          <p:nvPr/>
        </p:nvSpPr>
        <p:spPr bwMode="auto">
          <a:xfrm>
            <a:off x="4989513" y="3182938"/>
            <a:ext cx="2381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Line 72"/>
          <p:cNvSpPr>
            <a:spLocks noChangeAspect="1" noChangeShapeType="1"/>
          </p:cNvSpPr>
          <p:nvPr/>
        </p:nvSpPr>
        <p:spPr bwMode="auto">
          <a:xfrm>
            <a:off x="4989513" y="3011488"/>
            <a:ext cx="238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73"/>
          <p:cNvSpPr>
            <a:spLocks noChangeAspect="1" noChangeShapeType="1"/>
          </p:cNvSpPr>
          <p:nvPr/>
        </p:nvSpPr>
        <p:spPr bwMode="auto">
          <a:xfrm>
            <a:off x="4989513" y="2841625"/>
            <a:ext cx="238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74"/>
          <p:cNvSpPr>
            <a:spLocks noChangeAspect="1" noChangeShapeType="1"/>
          </p:cNvSpPr>
          <p:nvPr/>
        </p:nvSpPr>
        <p:spPr bwMode="auto">
          <a:xfrm>
            <a:off x="4989513" y="2671763"/>
            <a:ext cx="2381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75"/>
          <p:cNvSpPr>
            <a:spLocks noChangeAspect="1" noChangeShapeType="1"/>
          </p:cNvSpPr>
          <p:nvPr/>
        </p:nvSpPr>
        <p:spPr bwMode="auto">
          <a:xfrm>
            <a:off x="4989513" y="2501900"/>
            <a:ext cx="238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Line 76"/>
          <p:cNvSpPr>
            <a:spLocks noChangeAspect="1" noChangeShapeType="1"/>
          </p:cNvSpPr>
          <p:nvPr/>
        </p:nvSpPr>
        <p:spPr bwMode="auto">
          <a:xfrm>
            <a:off x="4989513" y="2332038"/>
            <a:ext cx="2381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Line 77"/>
          <p:cNvSpPr>
            <a:spLocks noChangeAspect="1" noChangeShapeType="1"/>
          </p:cNvSpPr>
          <p:nvPr/>
        </p:nvSpPr>
        <p:spPr bwMode="auto">
          <a:xfrm>
            <a:off x="4989513" y="2160588"/>
            <a:ext cx="238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Line 78"/>
          <p:cNvSpPr>
            <a:spLocks noChangeAspect="1" noChangeShapeType="1"/>
          </p:cNvSpPr>
          <p:nvPr/>
        </p:nvSpPr>
        <p:spPr bwMode="auto">
          <a:xfrm>
            <a:off x="4989513" y="1990725"/>
            <a:ext cx="238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Line 79"/>
          <p:cNvSpPr>
            <a:spLocks noChangeAspect="1" noChangeShapeType="1"/>
          </p:cNvSpPr>
          <p:nvPr/>
        </p:nvSpPr>
        <p:spPr bwMode="auto">
          <a:xfrm>
            <a:off x="5013325" y="4203700"/>
            <a:ext cx="31273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Line 80"/>
          <p:cNvSpPr>
            <a:spLocks noChangeAspect="1" noChangeShapeType="1"/>
          </p:cNvSpPr>
          <p:nvPr/>
        </p:nvSpPr>
        <p:spPr bwMode="auto">
          <a:xfrm flipV="1">
            <a:off x="5013325" y="4203700"/>
            <a:ext cx="0" cy="222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Line 81"/>
          <p:cNvSpPr>
            <a:spLocks noChangeAspect="1" noChangeShapeType="1"/>
          </p:cNvSpPr>
          <p:nvPr/>
        </p:nvSpPr>
        <p:spPr bwMode="auto">
          <a:xfrm flipV="1">
            <a:off x="5402263" y="4203700"/>
            <a:ext cx="1587" cy="222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Line 82"/>
          <p:cNvSpPr>
            <a:spLocks noChangeAspect="1" noChangeShapeType="1"/>
          </p:cNvSpPr>
          <p:nvPr/>
        </p:nvSpPr>
        <p:spPr bwMode="auto">
          <a:xfrm flipV="1">
            <a:off x="5797550" y="4203700"/>
            <a:ext cx="0" cy="222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Line 83"/>
          <p:cNvSpPr>
            <a:spLocks noChangeAspect="1" noChangeShapeType="1"/>
          </p:cNvSpPr>
          <p:nvPr/>
        </p:nvSpPr>
        <p:spPr bwMode="auto">
          <a:xfrm flipV="1">
            <a:off x="6186488" y="4203700"/>
            <a:ext cx="1587" cy="222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Line 84"/>
          <p:cNvSpPr>
            <a:spLocks noChangeAspect="1" noChangeShapeType="1"/>
          </p:cNvSpPr>
          <p:nvPr/>
        </p:nvSpPr>
        <p:spPr bwMode="auto">
          <a:xfrm flipV="1">
            <a:off x="6577013" y="4203700"/>
            <a:ext cx="0" cy="222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Line 85"/>
          <p:cNvSpPr>
            <a:spLocks noChangeAspect="1" noChangeShapeType="1"/>
          </p:cNvSpPr>
          <p:nvPr/>
        </p:nvSpPr>
        <p:spPr bwMode="auto">
          <a:xfrm flipV="1">
            <a:off x="6965950" y="4203700"/>
            <a:ext cx="1587" cy="222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Line 86"/>
          <p:cNvSpPr>
            <a:spLocks noChangeAspect="1" noChangeShapeType="1"/>
          </p:cNvSpPr>
          <p:nvPr/>
        </p:nvSpPr>
        <p:spPr bwMode="auto">
          <a:xfrm flipV="1">
            <a:off x="7361238" y="4203700"/>
            <a:ext cx="0" cy="222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87"/>
          <p:cNvSpPr>
            <a:spLocks noChangeAspect="1" noChangeShapeType="1"/>
          </p:cNvSpPr>
          <p:nvPr/>
        </p:nvSpPr>
        <p:spPr bwMode="auto">
          <a:xfrm flipV="1">
            <a:off x="7750175" y="4203700"/>
            <a:ext cx="1587" cy="222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Line 88"/>
          <p:cNvSpPr>
            <a:spLocks noChangeAspect="1" noChangeShapeType="1"/>
          </p:cNvSpPr>
          <p:nvPr/>
        </p:nvSpPr>
        <p:spPr bwMode="auto">
          <a:xfrm flipV="1">
            <a:off x="8140700" y="4203700"/>
            <a:ext cx="0" cy="222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Rectangle 89"/>
          <p:cNvSpPr>
            <a:spLocks noChangeAspect="1" noChangeArrowheads="1"/>
          </p:cNvSpPr>
          <p:nvPr/>
        </p:nvSpPr>
        <p:spPr bwMode="auto">
          <a:xfrm>
            <a:off x="4459288" y="4052888"/>
            <a:ext cx="3032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10</a:t>
            </a:r>
            <a:r>
              <a:rPr lang="en-US" sz="1600" b="1" baseline="30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36" name="Rectangle 90"/>
          <p:cNvSpPr>
            <a:spLocks noChangeAspect="1" noChangeArrowheads="1"/>
          </p:cNvSpPr>
          <p:nvPr/>
        </p:nvSpPr>
        <p:spPr bwMode="auto">
          <a:xfrm>
            <a:off x="4459288" y="3713163"/>
            <a:ext cx="3032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10</a:t>
            </a:r>
            <a:r>
              <a:rPr lang="en-US" sz="1600" b="1" baseline="3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7" name="Rectangle 91"/>
          <p:cNvSpPr>
            <a:spLocks noChangeAspect="1" noChangeArrowheads="1"/>
          </p:cNvSpPr>
          <p:nvPr/>
        </p:nvSpPr>
        <p:spPr bwMode="auto">
          <a:xfrm>
            <a:off x="4459288" y="3370263"/>
            <a:ext cx="3032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10</a:t>
            </a:r>
            <a:r>
              <a:rPr lang="en-US" sz="1600" b="1" baseline="30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38" name="Rectangle 92"/>
          <p:cNvSpPr>
            <a:spLocks noChangeAspect="1" noChangeArrowheads="1"/>
          </p:cNvSpPr>
          <p:nvPr/>
        </p:nvSpPr>
        <p:spPr bwMode="auto">
          <a:xfrm>
            <a:off x="4459288" y="3030538"/>
            <a:ext cx="3032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10</a:t>
            </a:r>
            <a:r>
              <a:rPr lang="en-US" sz="1600" b="1" baseline="300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39" name="Rectangle 93"/>
          <p:cNvSpPr>
            <a:spLocks noChangeAspect="1" noChangeArrowheads="1"/>
          </p:cNvSpPr>
          <p:nvPr/>
        </p:nvSpPr>
        <p:spPr bwMode="auto">
          <a:xfrm>
            <a:off x="4459288" y="2690813"/>
            <a:ext cx="3032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10</a:t>
            </a:r>
            <a:r>
              <a:rPr lang="en-US" sz="1600" b="1" baseline="300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40" name="Rectangle 94"/>
          <p:cNvSpPr>
            <a:spLocks noChangeAspect="1" noChangeArrowheads="1"/>
          </p:cNvSpPr>
          <p:nvPr/>
        </p:nvSpPr>
        <p:spPr bwMode="auto">
          <a:xfrm>
            <a:off x="4459288" y="2352675"/>
            <a:ext cx="381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10</a:t>
            </a:r>
            <a:r>
              <a:rPr lang="en-US" sz="1600" b="1" baseline="300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41" name="Rectangle 95"/>
          <p:cNvSpPr>
            <a:spLocks noChangeAspect="1" noChangeArrowheads="1"/>
          </p:cNvSpPr>
          <p:nvPr/>
        </p:nvSpPr>
        <p:spPr bwMode="auto">
          <a:xfrm>
            <a:off x="4459288" y="2008188"/>
            <a:ext cx="381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10</a:t>
            </a:r>
            <a:r>
              <a:rPr lang="en-US" sz="1600" b="1" baseline="30000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42" name="Rectangle 96"/>
          <p:cNvSpPr>
            <a:spLocks noChangeAspect="1" noChangeArrowheads="1"/>
          </p:cNvSpPr>
          <p:nvPr/>
        </p:nvSpPr>
        <p:spPr bwMode="auto">
          <a:xfrm>
            <a:off x="4992688" y="4270375"/>
            <a:ext cx="1127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0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3" name="Rectangle 97"/>
          <p:cNvSpPr>
            <a:spLocks noChangeAspect="1" noChangeArrowheads="1"/>
          </p:cNvSpPr>
          <p:nvPr/>
        </p:nvSpPr>
        <p:spPr bwMode="auto">
          <a:xfrm>
            <a:off x="5757863" y="4270375"/>
            <a:ext cx="2238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40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4" name="Rectangle 98"/>
          <p:cNvSpPr>
            <a:spLocks noChangeAspect="1" noChangeArrowheads="1"/>
          </p:cNvSpPr>
          <p:nvPr/>
        </p:nvSpPr>
        <p:spPr bwMode="auto">
          <a:xfrm>
            <a:off x="6535738" y="4270375"/>
            <a:ext cx="225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80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5" name="Rectangle 99"/>
          <p:cNvSpPr>
            <a:spLocks noChangeAspect="1" noChangeArrowheads="1"/>
          </p:cNvSpPr>
          <p:nvPr/>
        </p:nvSpPr>
        <p:spPr bwMode="auto">
          <a:xfrm>
            <a:off x="7300913" y="4270375"/>
            <a:ext cx="338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120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6" name="Rectangle 100"/>
          <p:cNvSpPr>
            <a:spLocks noChangeAspect="1" noChangeArrowheads="1"/>
          </p:cNvSpPr>
          <p:nvPr/>
        </p:nvSpPr>
        <p:spPr bwMode="auto">
          <a:xfrm>
            <a:off x="8081963" y="4270375"/>
            <a:ext cx="338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160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7" name="Rectangle 101"/>
          <p:cNvSpPr>
            <a:spLocks noChangeAspect="1" noChangeArrowheads="1"/>
          </p:cNvSpPr>
          <p:nvPr/>
        </p:nvSpPr>
        <p:spPr bwMode="auto">
          <a:xfrm>
            <a:off x="5792788" y="4521200"/>
            <a:ext cx="1662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Weeks of Growth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8" name="Line 103"/>
          <p:cNvSpPr>
            <a:spLocks noChangeAspect="1" noChangeShapeType="1"/>
          </p:cNvSpPr>
          <p:nvPr/>
        </p:nvSpPr>
        <p:spPr bwMode="auto">
          <a:xfrm>
            <a:off x="4997450" y="2505075"/>
            <a:ext cx="3127375" cy="0"/>
          </a:xfrm>
          <a:prstGeom prst="line">
            <a:avLst/>
          </a:prstGeom>
          <a:noFill/>
          <a:ln w="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" name="Group 39"/>
          <p:cNvGrpSpPr>
            <a:grpSpLocks noChangeAspect="1"/>
          </p:cNvGrpSpPr>
          <p:nvPr/>
        </p:nvGrpSpPr>
        <p:grpSpPr bwMode="auto">
          <a:xfrm>
            <a:off x="5715000" y="1858963"/>
            <a:ext cx="0" cy="217487"/>
            <a:chOff x="1956" y="336"/>
            <a:chExt cx="0" cy="288"/>
          </a:xfrm>
        </p:grpSpPr>
        <p:sp>
          <p:nvSpPr>
            <p:cNvPr id="74" name="Line 40"/>
            <p:cNvSpPr>
              <a:spLocks noChangeAspect="1" noChangeShapeType="1"/>
            </p:cNvSpPr>
            <p:nvPr/>
          </p:nvSpPr>
          <p:spPr bwMode="auto">
            <a:xfrm>
              <a:off x="1956" y="43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Line 41"/>
            <p:cNvSpPr>
              <a:spLocks noChangeAspect="1" noChangeShapeType="1"/>
            </p:cNvSpPr>
            <p:nvPr/>
          </p:nvSpPr>
          <p:spPr bwMode="auto">
            <a:xfrm>
              <a:off x="1956" y="33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45"/>
          <p:cNvGrpSpPr>
            <a:grpSpLocks noChangeAspect="1"/>
          </p:cNvGrpSpPr>
          <p:nvPr/>
        </p:nvGrpSpPr>
        <p:grpSpPr bwMode="auto">
          <a:xfrm>
            <a:off x="5754688" y="1858963"/>
            <a:ext cx="0" cy="217487"/>
            <a:chOff x="1956" y="336"/>
            <a:chExt cx="0" cy="288"/>
          </a:xfrm>
        </p:grpSpPr>
        <p:sp>
          <p:nvSpPr>
            <p:cNvPr id="70" name="Line 46"/>
            <p:cNvSpPr>
              <a:spLocks noChangeAspect="1" noChangeShapeType="1"/>
            </p:cNvSpPr>
            <p:nvPr/>
          </p:nvSpPr>
          <p:spPr bwMode="auto">
            <a:xfrm>
              <a:off x="1956" y="43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Line 47"/>
            <p:cNvSpPr>
              <a:spLocks noChangeAspect="1" noChangeShapeType="1"/>
            </p:cNvSpPr>
            <p:nvPr/>
          </p:nvSpPr>
          <p:spPr bwMode="auto">
            <a:xfrm>
              <a:off x="1956" y="33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48"/>
          <p:cNvGrpSpPr>
            <a:grpSpLocks noChangeAspect="1"/>
          </p:cNvGrpSpPr>
          <p:nvPr/>
        </p:nvGrpSpPr>
        <p:grpSpPr bwMode="auto">
          <a:xfrm>
            <a:off x="5792788" y="1858963"/>
            <a:ext cx="0" cy="217487"/>
            <a:chOff x="1956" y="336"/>
            <a:chExt cx="0" cy="288"/>
          </a:xfrm>
        </p:grpSpPr>
        <p:sp>
          <p:nvSpPr>
            <p:cNvPr id="68" name="Line 49"/>
            <p:cNvSpPr>
              <a:spLocks noChangeAspect="1" noChangeShapeType="1"/>
            </p:cNvSpPr>
            <p:nvPr/>
          </p:nvSpPr>
          <p:spPr bwMode="auto">
            <a:xfrm>
              <a:off x="1956" y="43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Line 50"/>
            <p:cNvSpPr>
              <a:spLocks noChangeAspect="1" noChangeShapeType="1"/>
            </p:cNvSpPr>
            <p:nvPr/>
          </p:nvSpPr>
          <p:spPr bwMode="auto">
            <a:xfrm>
              <a:off x="1956" y="33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9" name="Group 51"/>
          <p:cNvGrpSpPr>
            <a:grpSpLocks noChangeAspect="1"/>
          </p:cNvGrpSpPr>
          <p:nvPr/>
        </p:nvGrpSpPr>
        <p:grpSpPr bwMode="auto">
          <a:xfrm>
            <a:off x="5830888" y="1858963"/>
            <a:ext cx="0" cy="217487"/>
            <a:chOff x="1956" y="336"/>
            <a:chExt cx="0" cy="288"/>
          </a:xfrm>
        </p:grpSpPr>
        <p:sp>
          <p:nvSpPr>
            <p:cNvPr id="66" name="Line 52"/>
            <p:cNvSpPr>
              <a:spLocks noChangeAspect="1" noChangeShapeType="1"/>
            </p:cNvSpPr>
            <p:nvPr/>
          </p:nvSpPr>
          <p:spPr bwMode="auto">
            <a:xfrm>
              <a:off x="1956" y="43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Line 53"/>
            <p:cNvSpPr>
              <a:spLocks noChangeAspect="1" noChangeShapeType="1"/>
            </p:cNvSpPr>
            <p:nvPr/>
          </p:nvSpPr>
          <p:spPr bwMode="auto">
            <a:xfrm>
              <a:off x="1956" y="33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7" name="Freeform 107"/>
          <p:cNvSpPr>
            <a:spLocks/>
          </p:cNvSpPr>
          <p:nvPr/>
        </p:nvSpPr>
        <p:spPr bwMode="auto">
          <a:xfrm>
            <a:off x="5011738" y="2687638"/>
            <a:ext cx="814387" cy="1484312"/>
          </a:xfrm>
          <a:custGeom>
            <a:avLst/>
            <a:gdLst>
              <a:gd name="T0" fmla="*/ 0 w 188"/>
              <a:gd name="T1" fmla="*/ 935 h 343"/>
              <a:gd name="T2" fmla="*/ 11 w 188"/>
              <a:gd name="T3" fmla="*/ 856 h 343"/>
              <a:gd name="T4" fmla="*/ 25 w 188"/>
              <a:gd name="T5" fmla="*/ 785 h 343"/>
              <a:gd name="T6" fmla="*/ 35 w 188"/>
              <a:gd name="T7" fmla="*/ 722 h 343"/>
              <a:gd name="T8" fmla="*/ 46 w 188"/>
              <a:gd name="T9" fmla="*/ 665 h 343"/>
              <a:gd name="T10" fmla="*/ 60 w 188"/>
              <a:gd name="T11" fmla="*/ 616 h 343"/>
              <a:gd name="T12" fmla="*/ 71 w 188"/>
              <a:gd name="T13" fmla="*/ 570 h 343"/>
              <a:gd name="T14" fmla="*/ 85 w 188"/>
              <a:gd name="T15" fmla="*/ 526 h 343"/>
              <a:gd name="T16" fmla="*/ 96 w 188"/>
              <a:gd name="T17" fmla="*/ 488 h 343"/>
              <a:gd name="T18" fmla="*/ 106 w 188"/>
              <a:gd name="T19" fmla="*/ 453 h 343"/>
              <a:gd name="T20" fmla="*/ 120 w 188"/>
              <a:gd name="T21" fmla="*/ 420 h 343"/>
              <a:gd name="T22" fmla="*/ 131 w 188"/>
              <a:gd name="T23" fmla="*/ 390 h 343"/>
              <a:gd name="T24" fmla="*/ 142 w 188"/>
              <a:gd name="T25" fmla="*/ 363 h 343"/>
              <a:gd name="T26" fmla="*/ 156 w 188"/>
              <a:gd name="T27" fmla="*/ 335 h 343"/>
              <a:gd name="T28" fmla="*/ 166 w 188"/>
              <a:gd name="T29" fmla="*/ 311 h 343"/>
              <a:gd name="T30" fmla="*/ 177 w 188"/>
              <a:gd name="T31" fmla="*/ 289 h 343"/>
              <a:gd name="T32" fmla="*/ 191 w 188"/>
              <a:gd name="T33" fmla="*/ 267 h 343"/>
              <a:gd name="T34" fmla="*/ 202 w 188"/>
              <a:gd name="T35" fmla="*/ 245 h 343"/>
              <a:gd name="T36" fmla="*/ 216 w 188"/>
              <a:gd name="T37" fmla="*/ 226 h 343"/>
              <a:gd name="T38" fmla="*/ 226 w 188"/>
              <a:gd name="T39" fmla="*/ 207 h 343"/>
              <a:gd name="T40" fmla="*/ 237 w 188"/>
              <a:gd name="T41" fmla="*/ 191 h 343"/>
              <a:gd name="T42" fmla="*/ 251 w 188"/>
              <a:gd name="T43" fmla="*/ 174 h 343"/>
              <a:gd name="T44" fmla="*/ 262 w 188"/>
              <a:gd name="T45" fmla="*/ 158 h 343"/>
              <a:gd name="T46" fmla="*/ 273 w 188"/>
              <a:gd name="T47" fmla="*/ 144 h 343"/>
              <a:gd name="T48" fmla="*/ 287 w 188"/>
              <a:gd name="T49" fmla="*/ 131 h 343"/>
              <a:gd name="T50" fmla="*/ 297 w 188"/>
              <a:gd name="T51" fmla="*/ 117 h 343"/>
              <a:gd name="T52" fmla="*/ 308 w 188"/>
              <a:gd name="T53" fmla="*/ 104 h 343"/>
              <a:gd name="T54" fmla="*/ 322 w 188"/>
              <a:gd name="T55" fmla="*/ 93 h 343"/>
              <a:gd name="T56" fmla="*/ 333 w 188"/>
              <a:gd name="T57" fmla="*/ 79 h 343"/>
              <a:gd name="T58" fmla="*/ 347 w 188"/>
              <a:gd name="T59" fmla="*/ 68 h 343"/>
              <a:gd name="T60" fmla="*/ 357 w 188"/>
              <a:gd name="T61" fmla="*/ 57 h 343"/>
              <a:gd name="T62" fmla="*/ 368 w 188"/>
              <a:gd name="T63" fmla="*/ 46 h 343"/>
              <a:gd name="T64" fmla="*/ 382 w 188"/>
              <a:gd name="T65" fmla="*/ 38 h 343"/>
              <a:gd name="T66" fmla="*/ 393 w 188"/>
              <a:gd name="T67" fmla="*/ 27 h 343"/>
              <a:gd name="T68" fmla="*/ 404 w 188"/>
              <a:gd name="T69" fmla="*/ 19 h 343"/>
              <a:gd name="T70" fmla="*/ 417 w 188"/>
              <a:gd name="T71" fmla="*/ 8 h 343"/>
              <a:gd name="T72" fmla="*/ 428 w 188"/>
              <a:gd name="T73" fmla="*/ 0 h 343"/>
              <a:gd name="T74" fmla="*/ 439 w 188"/>
              <a:gd name="T75" fmla="*/ 41 h 343"/>
              <a:gd name="T76" fmla="*/ 453 w 188"/>
              <a:gd name="T77" fmla="*/ 30 h 343"/>
              <a:gd name="T78" fmla="*/ 464 w 188"/>
              <a:gd name="T79" fmla="*/ 82 h 343"/>
              <a:gd name="T80" fmla="*/ 478 w 188"/>
              <a:gd name="T81" fmla="*/ 71 h 343"/>
              <a:gd name="T82" fmla="*/ 488 w 188"/>
              <a:gd name="T83" fmla="*/ 142 h 343"/>
              <a:gd name="T84" fmla="*/ 499 w 188"/>
              <a:gd name="T85" fmla="*/ 128 h 343"/>
              <a:gd name="T86" fmla="*/ 513 w 188"/>
              <a:gd name="T87" fmla="*/ 559 h 34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88"/>
              <a:gd name="T133" fmla="*/ 0 h 343"/>
              <a:gd name="T134" fmla="*/ 188 w 188"/>
              <a:gd name="T135" fmla="*/ 343 h 34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88" h="343">
                <a:moveTo>
                  <a:pt x="0" y="343"/>
                </a:moveTo>
                <a:lnTo>
                  <a:pt x="4" y="314"/>
                </a:lnTo>
                <a:lnTo>
                  <a:pt x="9" y="288"/>
                </a:lnTo>
                <a:lnTo>
                  <a:pt x="13" y="265"/>
                </a:lnTo>
                <a:lnTo>
                  <a:pt x="17" y="244"/>
                </a:lnTo>
                <a:lnTo>
                  <a:pt x="22" y="226"/>
                </a:lnTo>
                <a:lnTo>
                  <a:pt x="26" y="209"/>
                </a:lnTo>
                <a:lnTo>
                  <a:pt x="31" y="193"/>
                </a:lnTo>
                <a:lnTo>
                  <a:pt x="35" y="179"/>
                </a:lnTo>
                <a:lnTo>
                  <a:pt x="39" y="166"/>
                </a:lnTo>
                <a:lnTo>
                  <a:pt x="44" y="154"/>
                </a:lnTo>
                <a:lnTo>
                  <a:pt x="48" y="143"/>
                </a:lnTo>
                <a:lnTo>
                  <a:pt x="52" y="133"/>
                </a:lnTo>
                <a:lnTo>
                  <a:pt x="57" y="123"/>
                </a:lnTo>
                <a:lnTo>
                  <a:pt x="61" y="114"/>
                </a:lnTo>
                <a:lnTo>
                  <a:pt x="65" y="106"/>
                </a:lnTo>
                <a:lnTo>
                  <a:pt x="70" y="98"/>
                </a:lnTo>
                <a:lnTo>
                  <a:pt x="74" y="90"/>
                </a:lnTo>
                <a:lnTo>
                  <a:pt x="79" y="83"/>
                </a:lnTo>
                <a:lnTo>
                  <a:pt x="83" y="76"/>
                </a:lnTo>
                <a:lnTo>
                  <a:pt x="87" y="70"/>
                </a:lnTo>
                <a:lnTo>
                  <a:pt x="92" y="64"/>
                </a:lnTo>
                <a:lnTo>
                  <a:pt x="96" y="58"/>
                </a:lnTo>
                <a:lnTo>
                  <a:pt x="100" y="53"/>
                </a:lnTo>
                <a:lnTo>
                  <a:pt x="105" y="48"/>
                </a:lnTo>
                <a:lnTo>
                  <a:pt x="109" y="43"/>
                </a:lnTo>
                <a:lnTo>
                  <a:pt x="113" y="38"/>
                </a:lnTo>
                <a:lnTo>
                  <a:pt x="118" y="34"/>
                </a:lnTo>
                <a:lnTo>
                  <a:pt x="122" y="29"/>
                </a:lnTo>
                <a:lnTo>
                  <a:pt x="127" y="25"/>
                </a:lnTo>
                <a:lnTo>
                  <a:pt x="131" y="21"/>
                </a:lnTo>
                <a:lnTo>
                  <a:pt x="135" y="17"/>
                </a:lnTo>
                <a:lnTo>
                  <a:pt x="140" y="14"/>
                </a:lnTo>
                <a:lnTo>
                  <a:pt x="144" y="10"/>
                </a:lnTo>
                <a:lnTo>
                  <a:pt x="148" y="7"/>
                </a:lnTo>
                <a:lnTo>
                  <a:pt x="153" y="3"/>
                </a:lnTo>
                <a:lnTo>
                  <a:pt x="157" y="0"/>
                </a:lnTo>
                <a:lnTo>
                  <a:pt x="161" y="15"/>
                </a:lnTo>
                <a:lnTo>
                  <a:pt x="166" y="11"/>
                </a:lnTo>
                <a:lnTo>
                  <a:pt x="170" y="30"/>
                </a:lnTo>
                <a:lnTo>
                  <a:pt x="175" y="26"/>
                </a:lnTo>
                <a:lnTo>
                  <a:pt x="179" y="52"/>
                </a:lnTo>
                <a:lnTo>
                  <a:pt x="183" y="47"/>
                </a:lnTo>
                <a:lnTo>
                  <a:pt x="188" y="205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" name="Text Box 128"/>
          <p:cNvSpPr txBox="1">
            <a:spLocks noChangeArrowheads="1"/>
          </p:cNvSpPr>
          <p:nvPr/>
        </p:nvSpPr>
        <p:spPr bwMode="auto">
          <a:xfrm>
            <a:off x="4914900" y="1544638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G.</a:t>
            </a:r>
          </a:p>
        </p:txBody>
      </p:sp>
      <p:sp>
        <p:nvSpPr>
          <p:cNvPr id="76" name="Text Box 8"/>
          <p:cNvSpPr txBox="1">
            <a:spLocks noChangeArrowheads="1"/>
          </p:cNvSpPr>
          <p:nvPr/>
        </p:nvSpPr>
        <p:spPr bwMode="auto">
          <a:xfrm>
            <a:off x="215900" y="76200"/>
            <a:ext cx="9029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Hence, the rate of regression due to therapy should be proportional to the rate of unperturbed growth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840288" y="1544638"/>
            <a:ext cx="561975" cy="314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96" descr="Norton2"/>
          <p:cNvPicPr>
            <a:picLocks noChangeAspect="1" noChangeArrowheads="1"/>
          </p:cNvPicPr>
          <p:nvPr/>
        </p:nvPicPr>
        <p:blipFill>
          <a:blip r:embed="rId2" cstate="print"/>
          <a:srcRect l="9375" t="8310" r="12500" b="7484"/>
          <a:stretch>
            <a:fillRect/>
          </a:stretch>
        </p:blipFill>
        <p:spPr bwMode="auto">
          <a:xfrm>
            <a:off x="748489" y="1707839"/>
            <a:ext cx="3084501" cy="259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97"/>
          <p:cNvSpPr txBox="1">
            <a:spLocks noChangeArrowheads="1"/>
          </p:cNvSpPr>
          <p:nvPr/>
        </p:nvSpPr>
        <p:spPr bwMode="auto">
          <a:xfrm>
            <a:off x="609600" y="4207677"/>
            <a:ext cx="3263900" cy="36896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Norton L </a:t>
            </a:r>
            <a:r>
              <a:rPr lang="en-US" b="1" i="1" dirty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et al.</a:t>
            </a:r>
            <a:r>
              <a:rPr lang="en-US" b="1" dirty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, </a:t>
            </a:r>
            <a:r>
              <a:rPr lang="en-US" b="1" u="sng" dirty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Nature</a:t>
            </a:r>
            <a:r>
              <a:rPr lang="en-US" b="1" dirty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, 1976</a:t>
            </a:r>
          </a:p>
        </p:txBody>
      </p:sp>
      <p:sp>
        <p:nvSpPr>
          <p:cNvPr id="5" name="Text Box 103"/>
          <p:cNvSpPr txBox="1">
            <a:spLocks noChangeArrowheads="1"/>
          </p:cNvSpPr>
          <p:nvPr/>
        </p:nvSpPr>
        <p:spPr bwMode="auto">
          <a:xfrm>
            <a:off x="2648480" y="4766526"/>
            <a:ext cx="5851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Norton </a:t>
            </a:r>
            <a:r>
              <a:rPr lang="en-US" b="1" dirty="0" smtClean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L, </a:t>
            </a:r>
            <a:r>
              <a:rPr lang="en-US" b="1" u="sng" dirty="0" err="1" smtClean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Sem</a:t>
            </a:r>
            <a:r>
              <a:rPr lang="en-US" b="1" u="sng" dirty="0" smtClean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 Oncology</a:t>
            </a:r>
            <a:r>
              <a:rPr lang="en-US" b="1" dirty="0" smtClean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, 1997</a:t>
            </a:r>
            <a:endParaRPr lang="en-US" b="1" dirty="0">
              <a:solidFill>
                <a:srgbClr val="000000"/>
              </a:solidFill>
              <a:latin typeface="Calibri"/>
              <a:ea typeface="Arial" charset="0"/>
              <a:cs typeface="Calibri"/>
            </a:endParaRPr>
          </a:p>
        </p:txBody>
      </p:sp>
      <p:grpSp>
        <p:nvGrpSpPr>
          <p:cNvPr id="6" name="Group 193"/>
          <p:cNvGrpSpPr/>
          <p:nvPr/>
        </p:nvGrpSpPr>
        <p:grpSpPr>
          <a:xfrm>
            <a:off x="4459288" y="1544638"/>
            <a:ext cx="3960812" cy="3221037"/>
            <a:chOff x="4840288" y="134938"/>
            <a:chExt cx="3960812" cy="3221037"/>
          </a:xfrm>
        </p:grpSpPr>
        <p:sp>
          <p:nvSpPr>
            <p:cNvPr id="7" name="Line 64"/>
            <p:cNvSpPr>
              <a:spLocks noChangeAspect="1" noChangeShapeType="1"/>
            </p:cNvSpPr>
            <p:nvPr/>
          </p:nvSpPr>
          <p:spPr bwMode="auto">
            <a:xfrm>
              <a:off x="5394325" y="581025"/>
              <a:ext cx="0" cy="221297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65"/>
            <p:cNvSpPr>
              <a:spLocks noChangeAspect="1" noChangeShapeType="1"/>
            </p:cNvSpPr>
            <p:nvPr/>
          </p:nvSpPr>
          <p:spPr bwMode="auto">
            <a:xfrm>
              <a:off x="5370513" y="27940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Line 66"/>
            <p:cNvSpPr>
              <a:spLocks noChangeAspect="1" noChangeShapeType="1"/>
            </p:cNvSpPr>
            <p:nvPr/>
          </p:nvSpPr>
          <p:spPr bwMode="auto">
            <a:xfrm>
              <a:off x="5370513" y="26241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Line 67"/>
            <p:cNvSpPr>
              <a:spLocks noChangeAspect="1" noChangeShapeType="1"/>
            </p:cNvSpPr>
            <p:nvPr/>
          </p:nvSpPr>
          <p:spPr bwMode="auto">
            <a:xfrm>
              <a:off x="5370513" y="2454275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68"/>
            <p:cNvSpPr>
              <a:spLocks noChangeAspect="1" noChangeShapeType="1"/>
            </p:cNvSpPr>
            <p:nvPr/>
          </p:nvSpPr>
          <p:spPr bwMode="auto">
            <a:xfrm>
              <a:off x="5370513" y="22828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69"/>
            <p:cNvSpPr>
              <a:spLocks noChangeAspect="1" noChangeShapeType="1"/>
            </p:cNvSpPr>
            <p:nvPr/>
          </p:nvSpPr>
          <p:spPr bwMode="auto">
            <a:xfrm>
              <a:off x="5370513" y="2112963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70"/>
            <p:cNvSpPr>
              <a:spLocks noChangeAspect="1" noChangeShapeType="1"/>
            </p:cNvSpPr>
            <p:nvPr/>
          </p:nvSpPr>
          <p:spPr bwMode="auto">
            <a:xfrm>
              <a:off x="5370513" y="19431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71"/>
            <p:cNvSpPr>
              <a:spLocks noChangeAspect="1" noChangeShapeType="1"/>
            </p:cNvSpPr>
            <p:nvPr/>
          </p:nvSpPr>
          <p:spPr bwMode="auto">
            <a:xfrm>
              <a:off x="5370513" y="17732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72"/>
            <p:cNvSpPr>
              <a:spLocks noChangeAspect="1" noChangeShapeType="1"/>
            </p:cNvSpPr>
            <p:nvPr/>
          </p:nvSpPr>
          <p:spPr bwMode="auto">
            <a:xfrm>
              <a:off x="5370513" y="1601788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Line 73"/>
            <p:cNvSpPr>
              <a:spLocks noChangeAspect="1" noChangeShapeType="1"/>
            </p:cNvSpPr>
            <p:nvPr/>
          </p:nvSpPr>
          <p:spPr bwMode="auto">
            <a:xfrm>
              <a:off x="5370513" y="14319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Line 74"/>
            <p:cNvSpPr>
              <a:spLocks noChangeAspect="1" noChangeShapeType="1"/>
            </p:cNvSpPr>
            <p:nvPr/>
          </p:nvSpPr>
          <p:spPr bwMode="auto">
            <a:xfrm>
              <a:off x="5370513" y="1262063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Line 75"/>
            <p:cNvSpPr>
              <a:spLocks noChangeAspect="1" noChangeShapeType="1"/>
            </p:cNvSpPr>
            <p:nvPr/>
          </p:nvSpPr>
          <p:spPr bwMode="auto">
            <a:xfrm>
              <a:off x="5370513" y="10922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Line 76"/>
            <p:cNvSpPr>
              <a:spLocks noChangeAspect="1" noChangeShapeType="1"/>
            </p:cNvSpPr>
            <p:nvPr/>
          </p:nvSpPr>
          <p:spPr bwMode="auto">
            <a:xfrm>
              <a:off x="5370513" y="9223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77"/>
            <p:cNvSpPr>
              <a:spLocks noChangeAspect="1" noChangeShapeType="1"/>
            </p:cNvSpPr>
            <p:nvPr/>
          </p:nvSpPr>
          <p:spPr bwMode="auto">
            <a:xfrm>
              <a:off x="5370513" y="750888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78"/>
            <p:cNvSpPr>
              <a:spLocks noChangeAspect="1" noChangeShapeType="1"/>
            </p:cNvSpPr>
            <p:nvPr/>
          </p:nvSpPr>
          <p:spPr bwMode="auto">
            <a:xfrm>
              <a:off x="5370513" y="5810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79"/>
            <p:cNvSpPr>
              <a:spLocks noChangeAspect="1" noChangeShapeType="1"/>
            </p:cNvSpPr>
            <p:nvPr/>
          </p:nvSpPr>
          <p:spPr bwMode="auto">
            <a:xfrm>
              <a:off x="5394325" y="2794000"/>
              <a:ext cx="3127375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80"/>
            <p:cNvSpPr>
              <a:spLocks noChangeAspect="1" noChangeShapeType="1"/>
            </p:cNvSpPr>
            <p:nvPr/>
          </p:nvSpPr>
          <p:spPr bwMode="auto">
            <a:xfrm flipV="1">
              <a:off x="5394325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Line 81"/>
            <p:cNvSpPr>
              <a:spLocks noChangeAspect="1" noChangeShapeType="1"/>
            </p:cNvSpPr>
            <p:nvPr/>
          </p:nvSpPr>
          <p:spPr bwMode="auto">
            <a:xfrm flipV="1">
              <a:off x="5783263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Line 82"/>
            <p:cNvSpPr>
              <a:spLocks noChangeAspect="1" noChangeShapeType="1"/>
            </p:cNvSpPr>
            <p:nvPr/>
          </p:nvSpPr>
          <p:spPr bwMode="auto">
            <a:xfrm flipV="1">
              <a:off x="6178550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Line 83"/>
            <p:cNvSpPr>
              <a:spLocks noChangeAspect="1" noChangeShapeType="1"/>
            </p:cNvSpPr>
            <p:nvPr/>
          </p:nvSpPr>
          <p:spPr bwMode="auto">
            <a:xfrm flipV="1">
              <a:off x="6567488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Line 84"/>
            <p:cNvSpPr>
              <a:spLocks noChangeAspect="1" noChangeShapeType="1"/>
            </p:cNvSpPr>
            <p:nvPr/>
          </p:nvSpPr>
          <p:spPr bwMode="auto">
            <a:xfrm flipV="1">
              <a:off x="6958013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Line 85"/>
            <p:cNvSpPr>
              <a:spLocks noChangeAspect="1" noChangeShapeType="1"/>
            </p:cNvSpPr>
            <p:nvPr/>
          </p:nvSpPr>
          <p:spPr bwMode="auto">
            <a:xfrm flipV="1">
              <a:off x="7346950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Line 86"/>
            <p:cNvSpPr>
              <a:spLocks noChangeAspect="1" noChangeShapeType="1"/>
            </p:cNvSpPr>
            <p:nvPr/>
          </p:nvSpPr>
          <p:spPr bwMode="auto">
            <a:xfrm flipV="1">
              <a:off x="7742238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Line 87"/>
            <p:cNvSpPr>
              <a:spLocks noChangeAspect="1" noChangeShapeType="1"/>
            </p:cNvSpPr>
            <p:nvPr/>
          </p:nvSpPr>
          <p:spPr bwMode="auto">
            <a:xfrm flipV="1">
              <a:off x="8131175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Line 88"/>
            <p:cNvSpPr>
              <a:spLocks noChangeAspect="1" noChangeShapeType="1"/>
            </p:cNvSpPr>
            <p:nvPr/>
          </p:nvSpPr>
          <p:spPr bwMode="auto">
            <a:xfrm flipV="1">
              <a:off x="8521700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Rectangle 89"/>
            <p:cNvSpPr>
              <a:spLocks noChangeAspect="1" noChangeArrowheads="1"/>
            </p:cNvSpPr>
            <p:nvPr/>
          </p:nvSpPr>
          <p:spPr bwMode="auto">
            <a:xfrm>
              <a:off x="4840288" y="2643188"/>
              <a:ext cx="3032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6" name="Rectangle 90"/>
            <p:cNvSpPr>
              <a:spLocks noChangeAspect="1" noChangeArrowheads="1"/>
            </p:cNvSpPr>
            <p:nvPr/>
          </p:nvSpPr>
          <p:spPr bwMode="auto">
            <a:xfrm>
              <a:off x="4840288" y="2303463"/>
              <a:ext cx="3032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37" name="Rectangle 91"/>
            <p:cNvSpPr>
              <a:spLocks noChangeAspect="1" noChangeArrowheads="1"/>
            </p:cNvSpPr>
            <p:nvPr/>
          </p:nvSpPr>
          <p:spPr bwMode="auto">
            <a:xfrm>
              <a:off x="4840288" y="1960563"/>
              <a:ext cx="3032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38" name="Rectangle 92"/>
            <p:cNvSpPr>
              <a:spLocks noChangeAspect="1" noChangeArrowheads="1"/>
            </p:cNvSpPr>
            <p:nvPr/>
          </p:nvSpPr>
          <p:spPr bwMode="auto">
            <a:xfrm>
              <a:off x="4840288" y="1620838"/>
              <a:ext cx="3032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39" name="Rectangle 93"/>
            <p:cNvSpPr>
              <a:spLocks noChangeAspect="1" noChangeArrowheads="1"/>
            </p:cNvSpPr>
            <p:nvPr/>
          </p:nvSpPr>
          <p:spPr bwMode="auto">
            <a:xfrm>
              <a:off x="4840288" y="1281113"/>
              <a:ext cx="3032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40" name="Rectangle 94"/>
            <p:cNvSpPr>
              <a:spLocks noChangeAspect="1" noChangeArrowheads="1"/>
            </p:cNvSpPr>
            <p:nvPr/>
          </p:nvSpPr>
          <p:spPr bwMode="auto">
            <a:xfrm>
              <a:off x="4840288" y="942975"/>
              <a:ext cx="381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41" name="Rectangle 95"/>
            <p:cNvSpPr>
              <a:spLocks noChangeAspect="1" noChangeArrowheads="1"/>
            </p:cNvSpPr>
            <p:nvPr/>
          </p:nvSpPr>
          <p:spPr bwMode="auto">
            <a:xfrm>
              <a:off x="4840288" y="598488"/>
              <a:ext cx="381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12</a:t>
              </a:r>
            </a:p>
          </p:txBody>
        </p:sp>
        <p:sp>
          <p:nvSpPr>
            <p:cNvPr id="42" name="Rectangle 96"/>
            <p:cNvSpPr>
              <a:spLocks noChangeAspect="1" noChangeArrowheads="1"/>
            </p:cNvSpPr>
            <p:nvPr/>
          </p:nvSpPr>
          <p:spPr bwMode="auto">
            <a:xfrm>
              <a:off x="5373688" y="2860675"/>
              <a:ext cx="1127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3" name="Rectangle 97"/>
            <p:cNvSpPr>
              <a:spLocks noChangeAspect="1" noChangeArrowheads="1"/>
            </p:cNvSpPr>
            <p:nvPr/>
          </p:nvSpPr>
          <p:spPr bwMode="auto">
            <a:xfrm>
              <a:off x="6138863" y="2860675"/>
              <a:ext cx="22383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40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4" name="Rectangle 98"/>
            <p:cNvSpPr>
              <a:spLocks noChangeAspect="1" noChangeArrowheads="1"/>
            </p:cNvSpPr>
            <p:nvPr/>
          </p:nvSpPr>
          <p:spPr bwMode="auto">
            <a:xfrm>
              <a:off x="6916738" y="2860675"/>
              <a:ext cx="2254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80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5" name="Rectangle 99"/>
            <p:cNvSpPr>
              <a:spLocks noChangeAspect="1" noChangeArrowheads="1"/>
            </p:cNvSpPr>
            <p:nvPr/>
          </p:nvSpPr>
          <p:spPr bwMode="auto">
            <a:xfrm>
              <a:off x="7681913" y="2860675"/>
              <a:ext cx="33813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120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6" name="Rectangle 100"/>
            <p:cNvSpPr>
              <a:spLocks noChangeAspect="1" noChangeArrowheads="1"/>
            </p:cNvSpPr>
            <p:nvPr/>
          </p:nvSpPr>
          <p:spPr bwMode="auto">
            <a:xfrm>
              <a:off x="8462963" y="2860675"/>
              <a:ext cx="33813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160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7" name="Rectangle 101"/>
            <p:cNvSpPr>
              <a:spLocks noChangeAspect="1" noChangeArrowheads="1"/>
            </p:cNvSpPr>
            <p:nvPr/>
          </p:nvSpPr>
          <p:spPr bwMode="auto">
            <a:xfrm>
              <a:off x="6173788" y="3111500"/>
              <a:ext cx="16621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Weeks of Growth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8" name="Line 103"/>
            <p:cNvSpPr>
              <a:spLocks noChangeAspect="1" noChangeShapeType="1"/>
            </p:cNvSpPr>
            <p:nvPr/>
          </p:nvSpPr>
          <p:spPr bwMode="auto">
            <a:xfrm>
              <a:off x="5378450" y="1095375"/>
              <a:ext cx="312737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9" name="Group 39"/>
            <p:cNvGrpSpPr>
              <a:grpSpLocks noChangeAspect="1"/>
            </p:cNvGrpSpPr>
            <p:nvPr/>
          </p:nvGrpSpPr>
          <p:grpSpPr bwMode="auto">
            <a:xfrm>
              <a:off x="6096000" y="449263"/>
              <a:ext cx="0" cy="217487"/>
              <a:chOff x="1956" y="336"/>
              <a:chExt cx="0" cy="288"/>
            </a:xfrm>
          </p:grpSpPr>
          <p:sp>
            <p:nvSpPr>
              <p:cNvPr id="74" name="Line 40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Line 41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" name="Group 283"/>
            <p:cNvGrpSpPr>
              <a:grpSpLocks noChangeAspect="1"/>
            </p:cNvGrpSpPr>
            <p:nvPr/>
          </p:nvGrpSpPr>
          <p:grpSpPr bwMode="auto">
            <a:xfrm>
              <a:off x="6288088" y="449263"/>
              <a:ext cx="0" cy="217487"/>
              <a:chOff x="2352" y="336"/>
              <a:chExt cx="0" cy="288"/>
            </a:xfrm>
          </p:grpSpPr>
          <p:sp>
            <p:nvSpPr>
              <p:cNvPr id="72" name="Line 43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Line 44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" name="Group 45"/>
            <p:cNvGrpSpPr>
              <a:grpSpLocks noChangeAspect="1"/>
            </p:cNvGrpSpPr>
            <p:nvPr/>
          </p:nvGrpSpPr>
          <p:grpSpPr bwMode="auto">
            <a:xfrm>
              <a:off x="6135688" y="449263"/>
              <a:ext cx="0" cy="217487"/>
              <a:chOff x="1956" y="336"/>
              <a:chExt cx="0" cy="288"/>
            </a:xfrm>
          </p:grpSpPr>
          <p:sp>
            <p:nvSpPr>
              <p:cNvPr id="70" name="Line 46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Line 47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" name="Group 48"/>
            <p:cNvGrpSpPr>
              <a:grpSpLocks noChangeAspect="1"/>
            </p:cNvGrpSpPr>
            <p:nvPr/>
          </p:nvGrpSpPr>
          <p:grpSpPr bwMode="auto">
            <a:xfrm>
              <a:off x="6173788" y="449263"/>
              <a:ext cx="0" cy="217487"/>
              <a:chOff x="1956" y="336"/>
              <a:chExt cx="0" cy="288"/>
            </a:xfrm>
          </p:grpSpPr>
          <p:sp>
            <p:nvSpPr>
              <p:cNvPr id="68" name="Line 49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Line 50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" name="Group 51"/>
            <p:cNvGrpSpPr>
              <a:grpSpLocks noChangeAspect="1"/>
            </p:cNvGrpSpPr>
            <p:nvPr/>
          </p:nvGrpSpPr>
          <p:grpSpPr bwMode="auto">
            <a:xfrm>
              <a:off x="6211888" y="449263"/>
              <a:ext cx="0" cy="217487"/>
              <a:chOff x="1956" y="336"/>
              <a:chExt cx="0" cy="288"/>
            </a:xfrm>
          </p:grpSpPr>
          <p:sp>
            <p:nvSpPr>
              <p:cNvPr id="66" name="Line 52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Line 53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4" name="Group 54"/>
            <p:cNvGrpSpPr>
              <a:grpSpLocks noChangeAspect="1"/>
            </p:cNvGrpSpPr>
            <p:nvPr/>
          </p:nvGrpSpPr>
          <p:grpSpPr bwMode="auto">
            <a:xfrm>
              <a:off x="6249988" y="449263"/>
              <a:ext cx="0" cy="217487"/>
              <a:chOff x="2352" y="336"/>
              <a:chExt cx="0" cy="288"/>
            </a:xfrm>
          </p:grpSpPr>
          <p:sp>
            <p:nvSpPr>
              <p:cNvPr id="64" name="Line 55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Line 56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" name="Group 57"/>
            <p:cNvGrpSpPr>
              <a:grpSpLocks noChangeAspect="1"/>
            </p:cNvGrpSpPr>
            <p:nvPr/>
          </p:nvGrpSpPr>
          <p:grpSpPr bwMode="auto">
            <a:xfrm>
              <a:off x="6326188" y="449263"/>
              <a:ext cx="0" cy="217487"/>
              <a:chOff x="2352" y="336"/>
              <a:chExt cx="0" cy="288"/>
            </a:xfrm>
          </p:grpSpPr>
          <p:sp>
            <p:nvSpPr>
              <p:cNvPr id="62" name="Line 58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Line 59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6" name="Group 60"/>
            <p:cNvGrpSpPr>
              <a:grpSpLocks noChangeAspect="1"/>
            </p:cNvGrpSpPr>
            <p:nvPr/>
          </p:nvGrpSpPr>
          <p:grpSpPr bwMode="auto">
            <a:xfrm>
              <a:off x="6364288" y="449263"/>
              <a:ext cx="0" cy="217487"/>
              <a:chOff x="2352" y="336"/>
              <a:chExt cx="0" cy="288"/>
            </a:xfrm>
          </p:grpSpPr>
          <p:sp>
            <p:nvSpPr>
              <p:cNvPr id="60" name="Line 61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Line 62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7" name="Freeform 107"/>
            <p:cNvSpPr>
              <a:spLocks/>
            </p:cNvSpPr>
            <p:nvPr/>
          </p:nvSpPr>
          <p:spPr bwMode="auto">
            <a:xfrm>
              <a:off x="5392738" y="1277938"/>
              <a:ext cx="814387" cy="1484312"/>
            </a:xfrm>
            <a:custGeom>
              <a:avLst/>
              <a:gdLst>
                <a:gd name="T0" fmla="*/ 0 w 188"/>
                <a:gd name="T1" fmla="*/ 935 h 343"/>
                <a:gd name="T2" fmla="*/ 11 w 188"/>
                <a:gd name="T3" fmla="*/ 856 h 343"/>
                <a:gd name="T4" fmla="*/ 25 w 188"/>
                <a:gd name="T5" fmla="*/ 785 h 343"/>
                <a:gd name="T6" fmla="*/ 35 w 188"/>
                <a:gd name="T7" fmla="*/ 722 h 343"/>
                <a:gd name="T8" fmla="*/ 46 w 188"/>
                <a:gd name="T9" fmla="*/ 665 h 343"/>
                <a:gd name="T10" fmla="*/ 60 w 188"/>
                <a:gd name="T11" fmla="*/ 616 h 343"/>
                <a:gd name="T12" fmla="*/ 71 w 188"/>
                <a:gd name="T13" fmla="*/ 570 h 343"/>
                <a:gd name="T14" fmla="*/ 85 w 188"/>
                <a:gd name="T15" fmla="*/ 526 h 343"/>
                <a:gd name="T16" fmla="*/ 96 w 188"/>
                <a:gd name="T17" fmla="*/ 488 h 343"/>
                <a:gd name="T18" fmla="*/ 106 w 188"/>
                <a:gd name="T19" fmla="*/ 453 h 343"/>
                <a:gd name="T20" fmla="*/ 120 w 188"/>
                <a:gd name="T21" fmla="*/ 420 h 343"/>
                <a:gd name="T22" fmla="*/ 131 w 188"/>
                <a:gd name="T23" fmla="*/ 390 h 343"/>
                <a:gd name="T24" fmla="*/ 142 w 188"/>
                <a:gd name="T25" fmla="*/ 363 h 343"/>
                <a:gd name="T26" fmla="*/ 156 w 188"/>
                <a:gd name="T27" fmla="*/ 335 h 343"/>
                <a:gd name="T28" fmla="*/ 166 w 188"/>
                <a:gd name="T29" fmla="*/ 311 h 343"/>
                <a:gd name="T30" fmla="*/ 177 w 188"/>
                <a:gd name="T31" fmla="*/ 289 h 343"/>
                <a:gd name="T32" fmla="*/ 191 w 188"/>
                <a:gd name="T33" fmla="*/ 267 h 343"/>
                <a:gd name="T34" fmla="*/ 202 w 188"/>
                <a:gd name="T35" fmla="*/ 245 h 343"/>
                <a:gd name="T36" fmla="*/ 216 w 188"/>
                <a:gd name="T37" fmla="*/ 226 h 343"/>
                <a:gd name="T38" fmla="*/ 226 w 188"/>
                <a:gd name="T39" fmla="*/ 207 h 343"/>
                <a:gd name="T40" fmla="*/ 237 w 188"/>
                <a:gd name="T41" fmla="*/ 191 h 343"/>
                <a:gd name="T42" fmla="*/ 251 w 188"/>
                <a:gd name="T43" fmla="*/ 174 h 343"/>
                <a:gd name="T44" fmla="*/ 262 w 188"/>
                <a:gd name="T45" fmla="*/ 158 h 343"/>
                <a:gd name="T46" fmla="*/ 273 w 188"/>
                <a:gd name="T47" fmla="*/ 144 h 343"/>
                <a:gd name="T48" fmla="*/ 287 w 188"/>
                <a:gd name="T49" fmla="*/ 131 h 343"/>
                <a:gd name="T50" fmla="*/ 297 w 188"/>
                <a:gd name="T51" fmla="*/ 117 h 343"/>
                <a:gd name="T52" fmla="*/ 308 w 188"/>
                <a:gd name="T53" fmla="*/ 104 h 343"/>
                <a:gd name="T54" fmla="*/ 322 w 188"/>
                <a:gd name="T55" fmla="*/ 93 h 343"/>
                <a:gd name="T56" fmla="*/ 333 w 188"/>
                <a:gd name="T57" fmla="*/ 79 h 343"/>
                <a:gd name="T58" fmla="*/ 347 w 188"/>
                <a:gd name="T59" fmla="*/ 68 h 343"/>
                <a:gd name="T60" fmla="*/ 357 w 188"/>
                <a:gd name="T61" fmla="*/ 57 h 343"/>
                <a:gd name="T62" fmla="*/ 368 w 188"/>
                <a:gd name="T63" fmla="*/ 46 h 343"/>
                <a:gd name="T64" fmla="*/ 382 w 188"/>
                <a:gd name="T65" fmla="*/ 38 h 343"/>
                <a:gd name="T66" fmla="*/ 393 w 188"/>
                <a:gd name="T67" fmla="*/ 27 h 343"/>
                <a:gd name="T68" fmla="*/ 404 w 188"/>
                <a:gd name="T69" fmla="*/ 19 h 343"/>
                <a:gd name="T70" fmla="*/ 417 w 188"/>
                <a:gd name="T71" fmla="*/ 8 h 343"/>
                <a:gd name="T72" fmla="*/ 428 w 188"/>
                <a:gd name="T73" fmla="*/ 0 h 343"/>
                <a:gd name="T74" fmla="*/ 439 w 188"/>
                <a:gd name="T75" fmla="*/ 41 h 343"/>
                <a:gd name="T76" fmla="*/ 453 w 188"/>
                <a:gd name="T77" fmla="*/ 30 h 343"/>
                <a:gd name="T78" fmla="*/ 464 w 188"/>
                <a:gd name="T79" fmla="*/ 82 h 343"/>
                <a:gd name="T80" fmla="*/ 478 w 188"/>
                <a:gd name="T81" fmla="*/ 71 h 343"/>
                <a:gd name="T82" fmla="*/ 488 w 188"/>
                <a:gd name="T83" fmla="*/ 142 h 343"/>
                <a:gd name="T84" fmla="*/ 499 w 188"/>
                <a:gd name="T85" fmla="*/ 128 h 343"/>
                <a:gd name="T86" fmla="*/ 513 w 188"/>
                <a:gd name="T87" fmla="*/ 559 h 34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8"/>
                <a:gd name="T133" fmla="*/ 0 h 343"/>
                <a:gd name="T134" fmla="*/ 188 w 188"/>
                <a:gd name="T135" fmla="*/ 343 h 34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8" h="343">
                  <a:moveTo>
                    <a:pt x="0" y="343"/>
                  </a:moveTo>
                  <a:lnTo>
                    <a:pt x="4" y="314"/>
                  </a:lnTo>
                  <a:lnTo>
                    <a:pt x="9" y="288"/>
                  </a:lnTo>
                  <a:lnTo>
                    <a:pt x="13" y="265"/>
                  </a:lnTo>
                  <a:lnTo>
                    <a:pt x="17" y="244"/>
                  </a:lnTo>
                  <a:lnTo>
                    <a:pt x="22" y="226"/>
                  </a:lnTo>
                  <a:lnTo>
                    <a:pt x="26" y="209"/>
                  </a:lnTo>
                  <a:lnTo>
                    <a:pt x="31" y="193"/>
                  </a:lnTo>
                  <a:lnTo>
                    <a:pt x="35" y="179"/>
                  </a:lnTo>
                  <a:lnTo>
                    <a:pt x="39" y="166"/>
                  </a:lnTo>
                  <a:lnTo>
                    <a:pt x="44" y="154"/>
                  </a:lnTo>
                  <a:lnTo>
                    <a:pt x="48" y="143"/>
                  </a:lnTo>
                  <a:lnTo>
                    <a:pt x="52" y="133"/>
                  </a:lnTo>
                  <a:lnTo>
                    <a:pt x="57" y="123"/>
                  </a:lnTo>
                  <a:lnTo>
                    <a:pt x="61" y="114"/>
                  </a:lnTo>
                  <a:lnTo>
                    <a:pt x="65" y="106"/>
                  </a:lnTo>
                  <a:lnTo>
                    <a:pt x="70" y="98"/>
                  </a:lnTo>
                  <a:lnTo>
                    <a:pt x="74" y="90"/>
                  </a:lnTo>
                  <a:lnTo>
                    <a:pt x="79" y="83"/>
                  </a:lnTo>
                  <a:lnTo>
                    <a:pt x="83" y="76"/>
                  </a:lnTo>
                  <a:lnTo>
                    <a:pt x="87" y="70"/>
                  </a:lnTo>
                  <a:lnTo>
                    <a:pt x="92" y="64"/>
                  </a:lnTo>
                  <a:lnTo>
                    <a:pt x="96" y="58"/>
                  </a:lnTo>
                  <a:lnTo>
                    <a:pt x="100" y="53"/>
                  </a:lnTo>
                  <a:lnTo>
                    <a:pt x="105" y="48"/>
                  </a:lnTo>
                  <a:lnTo>
                    <a:pt x="109" y="43"/>
                  </a:lnTo>
                  <a:lnTo>
                    <a:pt x="113" y="38"/>
                  </a:lnTo>
                  <a:lnTo>
                    <a:pt x="118" y="34"/>
                  </a:lnTo>
                  <a:lnTo>
                    <a:pt x="122" y="29"/>
                  </a:lnTo>
                  <a:lnTo>
                    <a:pt x="127" y="25"/>
                  </a:lnTo>
                  <a:lnTo>
                    <a:pt x="131" y="21"/>
                  </a:lnTo>
                  <a:lnTo>
                    <a:pt x="135" y="17"/>
                  </a:lnTo>
                  <a:lnTo>
                    <a:pt x="140" y="14"/>
                  </a:lnTo>
                  <a:lnTo>
                    <a:pt x="144" y="10"/>
                  </a:lnTo>
                  <a:lnTo>
                    <a:pt x="148" y="7"/>
                  </a:lnTo>
                  <a:lnTo>
                    <a:pt x="153" y="3"/>
                  </a:lnTo>
                  <a:lnTo>
                    <a:pt x="157" y="0"/>
                  </a:lnTo>
                  <a:lnTo>
                    <a:pt x="161" y="15"/>
                  </a:lnTo>
                  <a:lnTo>
                    <a:pt x="166" y="11"/>
                  </a:lnTo>
                  <a:lnTo>
                    <a:pt x="170" y="30"/>
                  </a:lnTo>
                  <a:lnTo>
                    <a:pt x="175" y="26"/>
                  </a:lnTo>
                  <a:lnTo>
                    <a:pt x="179" y="52"/>
                  </a:lnTo>
                  <a:lnTo>
                    <a:pt x="183" y="47"/>
                  </a:lnTo>
                  <a:lnTo>
                    <a:pt x="188" y="205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108"/>
            <p:cNvSpPr>
              <a:spLocks/>
            </p:cNvSpPr>
            <p:nvPr/>
          </p:nvSpPr>
          <p:spPr bwMode="auto">
            <a:xfrm>
              <a:off x="5392738" y="1320800"/>
              <a:ext cx="962025" cy="1441450"/>
            </a:xfrm>
            <a:custGeom>
              <a:avLst/>
              <a:gdLst>
                <a:gd name="T0" fmla="*/ 0 w 222"/>
                <a:gd name="T1" fmla="*/ 908 h 333"/>
                <a:gd name="T2" fmla="*/ 11 w 222"/>
                <a:gd name="T3" fmla="*/ 843 h 333"/>
                <a:gd name="T4" fmla="*/ 25 w 222"/>
                <a:gd name="T5" fmla="*/ 783 h 333"/>
                <a:gd name="T6" fmla="*/ 35 w 222"/>
                <a:gd name="T7" fmla="*/ 728 h 333"/>
                <a:gd name="T8" fmla="*/ 46 w 222"/>
                <a:gd name="T9" fmla="*/ 679 h 333"/>
                <a:gd name="T10" fmla="*/ 60 w 222"/>
                <a:gd name="T11" fmla="*/ 635 h 333"/>
                <a:gd name="T12" fmla="*/ 71 w 222"/>
                <a:gd name="T13" fmla="*/ 594 h 333"/>
                <a:gd name="T14" fmla="*/ 85 w 222"/>
                <a:gd name="T15" fmla="*/ 559 h 333"/>
                <a:gd name="T16" fmla="*/ 96 w 222"/>
                <a:gd name="T17" fmla="*/ 524 h 333"/>
                <a:gd name="T18" fmla="*/ 106 w 222"/>
                <a:gd name="T19" fmla="*/ 491 h 333"/>
                <a:gd name="T20" fmla="*/ 120 w 222"/>
                <a:gd name="T21" fmla="*/ 464 h 333"/>
                <a:gd name="T22" fmla="*/ 131 w 222"/>
                <a:gd name="T23" fmla="*/ 436 h 333"/>
                <a:gd name="T24" fmla="*/ 142 w 222"/>
                <a:gd name="T25" fmla="*/ 409 h 333"/>
                <a:gd name="T26" fmla="*/ 156 w 222"/>
                <a:gd name="T27" fmla="*/ 384 h 333"/>
                <a:gd name="T28" fmla="*/ 167 w 222"/>
                <a:gd name="T29" fmla="*/ 363 h 333"/>
                <a:gd name="T30" fmla="*/ 177 w 222"/>
                <a:gd name="T31" fmla="*/ 341 h 333"/>
                <a:gd name="T32" fmla="*/ 191 w 222"/>
                <a:gd name="T33" fmla="*/ 322 h 333"/>
                <a:gd name="T34" fmla="*/ 202 w 222"/>
                <a:gd name="T35" fmla="*/ 303 h 333"/>
                <a:gd name="T36" fmla="*/ 216 w 222"/>
                <a:gd name="T37" fmla="*/ 284 h 333"/>
                <a:gd name="T38" fmla="*/ 227 w 222"/>
                <a:gd name="T39" fmla="*/ 267 h 333"/>
                <a:gd name="T40" fmla="*/ 237 w 222"/>
                <a:gd name="T41" fmla="*/ 251 h 333"/>
                <a:gd name="T42" fmla="*/ 251 w 222"/>
                <a:gd name="T43" fmla="*/ 234 h 333"/>
                <a:gd name="T44" fmla="*/ 262 w 222"/>
                <a:gd name="T45" fmla="*/ 218 h 333"/>
                <a:gd name="T46" fmla="*/ 273 w 222"/>
                <a:gd name="T47" fmla="*/ 205 h 333"/>
                <a:gd name="T48" fmla="*/ 287 w 222"/>
                <a:gd name="T49" fmla="*/ 191 h 333"/>
                <a:gd name="T50" fmla="*/ 298 w 222"/>
                <a:gd name="T51" fmla="*/ 177 h 333"/>
                <a:gd name="T52" fmla="*/ 308 w 222"/>
                <a:gd name="T53" fmla="*/ 166 h 333"/>
                <a:gd name="T54" fmla="*/ 322 w 222"/>
                <a:gd name="T55" fmla="*/ 153 h 333"/>
                <a:gd name="T56" fmla="*/ 333 w 222"/>
                <a:gd name="T57" fmla="*/ 142 h 333"/>
                <a:gd name="T58" fmla="*/ 347 w 222"/>
                <a:gd name="T59" fmla="*/ 131 h 333"/>
                <a:gd name="T60" fmla="*/ 358 w 222"/>
                <a:gd name="T61" fmla="*/ 120 h 333"/>
                <a:gd name="T62" fmla="*/ 369 w 222"/>
                <a:gd name="T63" fmla="*/ 109 h 333"/>
                <a:gd name="T64" fmla="*/ 382 w 222"/>
                <a:gd name="T65" fmla="*/ 98 h 333"/>
                <a:gd name="T66" fmla="*/ 393 w 222"/>
                <a:gd name="T67" fmla="*/ 90 h 333"/>
                <a:gd name="T68" fmla="*/ 404 w 222"/>
                <a:gd name="T69" fmla="*/ 79 h 333"/>
                <a:gd name="T70" fmla="*/ 418 w 222"/>
                <a:gd name="T71" fmla="*/ 71 h 333"/>
                <a:gd name="T72" fmla="*/ 429 w 222"/>
                <a:gd name="T73" fmla="*/ 63 h 333"/>
                <a:gd name="T74" fmla="*/ 439 w 222"/>
                <a:gd name="T75" fmla="*/ 55 h 333"/>
                <a:gd name="T76" fmla="*/ 453 w 222"/>
                <a:gd name="T77" fmla="*/ 46 h 333"/>
                <a:gd name="T78" fmla="*/ 464 w 222"/>
                <a:gd name="T79" fmla="*/ 38 h 333"/>
                <a:gd name="T80" fmla="*/ 478 w 222"/>
                <a:gd name="T81" fmla="*/ 30 h 333"/>
                <a:gd name="T82" fmla="*/ 489 w 222"/>
                <a:gd name="T83" fmla="*/ 22 h 333"/>
                <a:gd name="T84" fmla="*/ 500 w 222"/>
                <a:gd name="T85" fmla="*/ 14 h 333"/>
                <a:gd name="T86" fmla="*/ 513 w 222"/>
                <a:gd name="T87" fmla="*/ 8 h 333"/>
                <a:gd name="T88" fmla="*/ 524 w 222"/>
                <a:gd name="T89" fmla="*/ 0 h 333"/>
                <a:gd name="T90" fmla="*/ 535 w 222"/>
                <a:gd name="T91" fmla="*/ 41 h 333"/>
                <a:gd name="T92" fmla="*/ 549 w 222"/>
                <a:gd name="T93" fmla="*/ 33 h 333"/>
                <a:gd name="T94" fmla="*/ 560 w 222"/>
                <a:gd name="T95" fmla="*/ 85 h 333"/>
                <a:gd name="T96" fmla="*/ 571 w 222"/>
                <a:gd name="T97" fmla="*/ 74 h 333"/>
                <a:gd name="T98" fmla="*/ 584 w 222"/>
                <a:gd name="T99" fmla="*/ 145 h 333"/>
                <a:gd name="T100" fmla="*/ 595 w 222"/>
                <a:gd name="T101" fmla="*/ 134 h 333"/>
                <a:gd name="T102" fmla="*/ 606 w 222"/>
                <a:gd name="T103" fmla="*/ 524 h 33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2"/>
                <a:gd name="T157" fmla="*/ 0 h 333"/>
                <a:gd name="T158" fmla="*/ 222 w 222"/>
                <a:gd name="T159" fmla="*/ 333 h 33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2" h="333">
                  <a:moveTo>
                    <a:pt x="0" y="333"/>
                  </a:moveTo>
                  <a:lnTo>
                    <a:pt x="4" y="309"/>
                  </a:lnTo>
                  <a:lnTo>
                    <a:pt x="9" y="287"/>
                  </a:lnTo>
                  <a:lnTo>
                    <a:pt x="13" y="267"/>
                  </a:lnTo>
                  <a:lnTo>
                    <a:pt x="17" y="249"/>
                  </a:lnTo>
                  <a:lnTo>
                    <a:pt x="22" y="233"/>
                  </a:lnTo>
                  <a:lnTo>
                    <a:pt x="26" y="218"/>
                  </a:lnTo>
                  <a:lnTo>
                    <a:pt x="31" y="205"/>
                  </a:lnTo>
                  <a:lnTo>
                    <a:pt x="35" y="192"/>
                  </a:lnTo>
                  <a:lnTo>
                    <a:pt x="39" y="180"/>
                  </a:lnTo>
                  <a:lnTo>
                    <a:pt x="44" y="170"/>
                  </a:lnTo>
                  <a:lnTo>
                    <a:pt x="48" y="160"/>
                  </a:lnTo>
                  <a:lnTo>
                    <a:pt x="52" y="150"/>
                  </a:lnTo>
                  <a:lnTo>
                    <a:pt x="57" y="141"/>
                  </a:lnTo>
                  <a:lnTo>
                    <a:pt x="61" y="133"/>
                  </a:lnTo>
                  <a:lnTo>
                    <a:pt x="65" y="125"/>
                  </a:lnTo>
                  <a:lnTo>
                    <a:pt x="70" y="118"/>
                  </a:lnTo>
                  <a:lnTo>
                    <a:pt x="74" y="111"/>
                  </a:lnTo>
                  <a:lnTo>
                    <a:pt x="79" y="104"/>
                  </a:lnTo>
                  <a:lnTo>
                    <a:pt x="83" y="98"/>
                  </a:lnTo>
                  <a:lnTo>
                    <a:pt x="87" y="92"/>
                  </a:lnTo>
                  <a:lnTo>
                    <a:pt x="92" y="86"/>
                  </a:lnTo>
                  <a:lnTo>
                    <a:pt x="96" y="80"/>
                  </a:lnTo>
                  <a:lnTo>
                    <a:pt x="100" y="75"/>
                  </a:lnTo>
                  <a:lnTo>
                    <a:pt x="105" y="70"/>
                  </a:lnTo>
                  <a:lnTo>
                    <a:pt x="109" y="65"/>
                  </a:lnTo>
                  <a:lnTo>
                    <a:pt x="113" y="61"/>
                  </a:lnTo>
                  <a:lnTo>
                    <a:pt x="118" y="56"/>
                  </a:lnTo>
                  <a:lnTo>
                    <a:pt x="122" y="52"/>
                  </a:lnTo>
                  <a:lnTo>
                    <a:pt x="127" y="48"/>
                  </a:lnTo>
                  <a:lnTo>
                    <a:pt x="131" y="44"/>
                  </a:lnTo>
                  <a:lnTo>
                    <a:pt x="135" y="40"/>
                  </a:lnTo>
                  <a:lnTo>
                    <a:pt x="140" y="36"/>
                  </a:lnTo>
                  <a:lnTo>
                    <a:pt x="144" y="33"/>
                  </a:lnTo>
                  <a:lnTo>
                    <a:pt x="148" y="29"/>
                  </a:lnTo>
                  <a:lnTo>
                    <a:pt x="153" y="26"/>
                  </a:lnTo>
                  <a:lnTo>
                    <a:pt x="157" y="23"/>
                  </a:lnTo>
                  <a:lnTo>
                    <a:pt x="161" y="20"/>
                  </a:lnTo>
                  <a:lnTo>
                    <a:pt x="166" y="17"/>
                  </a:lnTo>
                  <a:lnTo>
                    <a:pt x="170" y="14"/>
                  </a:lnTo>
                  <a:lnTo>
                    <a:pt x="175" y="11"/>
                  </a:lnTo>
                  <a:lnTo>
                    <a:pt x="179" y="8"/>
                  </a:lnTo>
                  <a:lnTo>
                    <a:pt x="183" y="5"/>
                  </a:lnTo>
                  <a:lnTo>
                    <a:pt x="188" y="3"/>
                  </a:lnTo>
                  <a:lnTo>
                    <a:pt x="192" y="0"/>
                  </a:lnTo>
                  <a:lnTo>
                    <a:pt x="196" y="15"/>
                  </a:lnTo>
                  <a:lnTo>
                    <a:pt x="201" y="12"/>
                  </a:lnTo>
                  <a:lnTo>
                    <a:pt x="205" y="31"/>
                  </a:lnTo>
                  <a:lnTo>
                    <a:pt x="209" y="27"/>
                  </a:lnTo>
                  <a:lnTo>
                    <a:pt x="214" y="53"/>
                  </a:lnTo>
                  <a:lnTo>
                    <a:pt x="218" y="49"/>
                  </a:lnTo>
                  <a:lnTo>
                    <a:pt x="222" y="192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Text Box 128"/>
            <p:cNvSpPr txBox="1">
              <a:spLocks noChangeArrowheads="1"/>
            </p:cNvSpPr>
            <p:nvPr/>
          </p:nvSpPr>
          <p:spPr bwMode="auto">
            <a:xfrm>
              <a:off x="5295900" y="134938"/>
              <a:ext cx="609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</a:rPr>
                <a:t>G.</a:t>
              </a:r>
            </a:p>
          </p:txBody>
        </p:sp>
      </p:grpSp>
      <p:sp>
        <p:nvSpPr>
          <p:cNvPr id="76" name="Text Box 8"/>
          <p:cNvSpPr txBox="1">
            <a:spLocks noChangeArrowheads="1"/>
          </p:cNvSpPr>
          <p:nvPr/>
        </p:nvSpPr>
        <p:spPr bwMode="auto">
          <a:xfrm>
            <a:off x="215900" y="76200"/>
            <a:ext cx="9029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Hence, dose-dense sequential therapy should            maximize the curative impact of </a:t>
            </a:r>
            <a:r>
              <a:rPr lang="en-US" sz="2800" kern="0" dirty="0" err="1" smtClean="0">
                <a:solidFill>
                  <a:srgbClr val="000000"/>
                </a:solidFill>
              </a:rPr>
              <a:t>cytotoxic</a:t>
            </a:r>
            <a:r>
              <a:rPr lang="en-US" sz="2800" kern="0" dirty="0" smtClean="0">
                <a:solidFill>
                  <a:srgbClr val="000000"/>
                </a:solidFill>
              </a:rPr>
              <a:t> chemotherapy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840288" y="1544638"/>
            <a:ext cx="561975" cy="314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34" y="116635"/>
            <a:ext cx="9025639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0000"/>
              </a:lnSpc>
            </a:pPr>
            <a:r>
              <a:rPr lang="en-GB" sz="4000" b="1" dirty="0" smtClean="0">
                <a:solidFill>
                  <a:srgbClr val="1F497D"/>
                </a:solidFill>
              </a:rPr>
              <a:t>2-weekly (dose dense) </a:t>
            </a:r>
            <a:r>
              <a:rPr lang="en-GB" sz="4000" b="1" i="1" dirty="0" smtClean="0">
                <a:solidFill>
                  <a:srgbClr val="1F497D"/>
                </a:solidFill>
              </a:rPr>
              <a:t>vs</a:t>
            </a:r>
            <a:r>
              <a:rPr lang="en-GB" sz="4000" b="1" dirty="0" smtClean="0">
                <a:solidFill>
                  <a:srgbClr val="1F497D"/>
                </a:solidFill>
              </a:rPr>
              <a:t> the </a:t>
            </a:r>
            <a:r>
              <a:rPr lang="en-GB" sz="4000" b="1" u="sng" dirty="0" smtClean="0">
                <a:solidFill>
                  <a:srgbClr val="1F497D"/>
                </a:solidFill>
              </a:rPr>
              <a:t>same</a:t>
            </a:r>
            <a:r>
              <a:rPr lang="en-GB" sz="4000" b="1" dirty="0" smtClean="0">
                <a:solidFill>
                  <a:srgbClr val="1F497D"/>
                </a:solidFill>
              </a:rPr>
              <a:t> </a:t>
            </a:r>
            <a:r>
              <a:rPr lang="en-GB" sz="4000" b="1" dirty="0">
                <a:solidFill>
                  <a:srgbClr val="1F497D"/>
                </a:solidFill>
              </a:rPr>
              <a:t>chemotherapy given 3-weekly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7992888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1" y="1435229"/>
            <a:ext cx="2516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2800" b="1" dirty="0" smtClean="0">
                <a:solidFill>
                  <a:srgbClr val="FF0000"/>
                </a:solidFill>
              </a:rPr>
              <a:t>Any Recurrence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1412776"/>
            <a:ext cx="372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800" b="1" dirty="0" smtClean="0">
                <a:solidFill>
                  <a:srgbClr val="FF0000"/>
                </a:solidFill>
              </a:rPr>
              <a:t>Breast Cancer Mortality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2628" y="1161474"/>
            <a:ext cx="2182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2400" b="1" dirty="0" smtClean="0">
                <a:solidFill>
                  <a:srgbClr val="FF0000"/>
                </a:solidFill>
              </a:rPr>
              <a:t>Any Recurrence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644" y="1162257"/>
            <a:ext cx="372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b="1" dirty="0" smtClean="0">
                <a:solidFill>
                  <a:srgbClr val="FF0000"/>
                </a:solidFill>
              </a:rPr>
              <a:t>Breast Cancer Mortality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" b="71908"/>
          <a:stretch/>
        </p:blipFill>
        <p:spPr bwMode="auto">
          <a:xfrm>
            <a:off x="827587" y="1700808"/>
            <a:ext cx="7535199" cy="489654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" name="TextBox 7"/>
          <p:cNvSpPr txBox="1"/>
          <p:nvPr/>
        </p:nvSpPr>
        <p:spPr>
          <a:xfrm>
            <a:off x="46363" y="66850"/>
            <a:ext cx="9025639" cy="894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0000"/>
              </a:lnSpc>
            </a:pPr>
            <a:r>
              <a:rPr lang="en-GB" sz="3600" b="1" dirty="0" smtClean="0">
                <a:solidFill>
                  <a:srgbClr val="1F497D"/>
                </a:solidFill>
              </a:rPr>
              <a:t>2-weekly vs 3-weekly chemotherapy: all trials </a:t>
            </a:r>
            <a:r>
              <a:rPr lang="en-GB" sz="2800" dirty="0" smtClean="0">
                <a:solidFill>
                  <a:srgbClr val="1F497D"/>
                </a:solidFill>
              </a:rPr>
              <a:t>(</a:t>
            </a:r>
            <a:r>
              <a:rPr lang="en-GB" sz="2400" b="1" dirty="0" smtClean="0">
                <a:solidFill>
                  <a:srgbClr val="1F497D"/>
                </a:solidFill>
              </a:rPr>
              <a:t>including the 5 trials where chemotherapy differed between arms)</a:t>
            </a:r>
            <a:endParaRPr lang="en-GB" sz="24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34" y="68627"/>
            <a:ext cx="9130169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0000"/>
              </a:lnSpc>
            </a:pPr>
            <a:r>
              <a:rPr lang="en-GB" sz="3600" b="1" dirty="0" smtClean="0">
                <a:solidFill>
                  <a:srgbClr val="1F497D"/>
                </a:solidFill>
              </a:rPr>
              <a:t>Sequential </a:t>
            </a:r>
            <a:r>
              <a:rPr lang="en-GB" sz="3200" b="1" dirty="0" smtClean="0">
                <a:solidFill>
                  <a:srgbClr val="1F497D"/>
                </a:solidFill>
              </a:rPr>
              <a:t>(3-weekly) </a:t>
            </a:r>
            <a:r>
              <a:rPr lang="en-GB" sz="3600" b="1" dirty="0" smtClean="0">
                <a:solidFill>
                  <a:srgbClr val="1F497D"/>
                </a:solidFill>
              </a:rPr>
              <a:t>vs Concurrent </a:t>
            </a:r>
            <a:r>
              <a:rPr lang="en-GB" sz="3200" b="1" dirty="0" smtClean="0">
                <a:solidFill>
                  <a:srgbClr val="1F497D"/>
                </a:solidFill>
              </a:rPr>
              <a:t>(3-weekly)</a:t>
            </a:r>
            <a:r>
              <a:rPr lang="en-GB" sz="3600" b="1" dirty="0" smtClean="0">
                <a:solidFill>
                  <a:srgbClr val="1F497D"/>
                </a:solidFill>
              </a:rPr>
              <a:t> chemotherapy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1683" y="1200824"/>
            <a:ext cx="2182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2400" b="1" dirty="0" smtClean="0">
                <a:solidFill>
                  <a:srgbClr val="FF0000"/>
                </a:solidFill>
              </a:rPr>
              <a:t>Any Recurrence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5610" y="1181268"/>
            <a:ext cx="372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b="1" dirty="0" smtClean="0">
                <a:solidFill>
                  <a:srgbClr val="FF0000"/>
                </a:solidFill>
              </a:rPr>
              <a:t>Breast Cancer Mortality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7" y="1749769"/>
            <a:ext cx="7483299" cy="494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2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63" y="188641"/>
            <a:ext cx="9025639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0000"/>
              </a:lnSpc>
            </a:pPr>
            <a:r>
              <a:rPr lang="en-GB" sz="3600" b="1" dirty="0">
                <a:solidFill>
                  <a:srgbClr val="1F497D"/>
                </a:solidFill>
              </a:rPr>
              <a:t>Sequential </a:t>
            </a:r>
            <a:r>
              <a:rPr lang="en-GB" sz="3200" b="1" dirty="0" smtClean="0">
                <a:solidFill>
                  <a:srgbClr val="1F497D"/>
                </a:solidFill>
              </a:rPr>
              <a:t>(2-weekly</a:t>
            </a:r>
            <a:r>
              <a:rPr lang="en-GB" sz="3200" b="1" dirty="0">
                <a:solidFill>
                  <a:srgbClr val="1F497D"/>
                </a:solidFill>
              </a:rPr>
              <a:t>) </a:t>
            </a:r>
            <a:r>
              <a:rPr lang="en-GB" sz="3600" b="1" dirty="0">
                <a:solidFill>
                  <a:srgbClr val="1F497D"/>
                </a:solidFill>
              </a:rPr>
              <a:t>vs Concurrent </a:t>
            </a:r>
            <a:r>
              <a:rPr lang="en-GB" sz="3200" b="1" dirty="0">
                <a:solidFill>
                  <a:srgbClr val="1F497D"/>
                </a:solidFill>
              </a:rPr>
              <a:t>(3-weekly)</a:t>
            </a:r>
            <a:r>
              <a:rPr lang="en-GB" sz="3600" b="1" dirty="0">
                <a:solidFill>
                  <a:srgbClr val="1F497D"/>
                </a:solidFill>
              </a:rPr>
              <a:t> chemotherapy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7042" y="1249020"/>
            <a:ext cx="2516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2800" b="1" dirty="0" smtClean="0">
                <a:solidFill>
                  <a:srgbClr val="FF0000"/>
                </a:solidFill>
              </a:rPr>
              <a:t>Any Recurrence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1278243"/>
            <a:ext cx="372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800" b="1" dirty="0" smtClean="0">
                <a:solidFill>
                  <a:srgbClr val="FF0000"/>
                </a:solidFill>
              </a:rPr>
              <a:t>Breast Cancer Mortality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9" y="1836727"/>
            <a:ext cx="7503393" cy="495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1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3" y="23179"/>
            <a:ext cx="8744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4000" b="1" dirty="0" smtClean="0">
                <a:solidFill>
                  <a:srgbClr val="1F497D"/>
                </a:solidFill>
              </a:rPr>
              <a:t>Pooled Analysis: recurrence</a:t>
            </a:r>
            <a:r>
              <a:rPr lang="en-GB" sz="4000" b="1" dirty="0">
                <a:solidFill>
                  <a:srgbClr val="1F497D"/>
                </a:solidFill>
              </a:rPr>
              <a:t> </a:t>
            </a:r>
            <a:r>
              <a:rPr lang="en-GB" sz="4000" b="1" dirty="0" smtClean="0">
                <a:solidFill>
                  <a:srgbClr val="1F497D"/>
                </a:solidFill>
              </a:rPr>
              <a:t>by ER status</a:t>
            </a:r>
            <a:endParaRPr lang="en-GB" sz="4000" b="1" dirty="0">
              <a:solidFill>
                <a:srgbClr val="1F497D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1"/>
          <a:stretch/>
        </p:blipFill>
        <p:spPr bwMode="auto">
          <a:xfrm>
            <a:off x="308106" y="1664655"/>
            <a:ext cx="8558293" cy="502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60" y="967027"/>
            <a:ext cx="206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2800" b="1" dirty="0" smtClean="0">
                <a:solidFill>
                  <a:srgbClr val="FF0000"/>
                </a:solidFill>
              </a:rPr>
              <a:t>ER- Negative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967027"/>
            <a:ext cx="2207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800" b="1" dirty="0" smtClean="0">
                <a:solidFill>
                  <a:srgbClr val="FF0000"/>
                </a:solidFill>
              </a:rPr>
              <a:t>ER - Positive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8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" y="68628"/>
            <a:ext cx="9143999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0000"/>
              </a:lnSpc>
            </a:pPr>
            <a:r>
              <a:rPr lang="en-GB" sz="4000" b="1" dirty="0" smtClean="0">
                <a:solidFill>
                  <a:srgbClr val="1F497D"/>
                </a:solidFill>
              </a:rPr>
              <a:t>Pooled </a:t>
            </a:r>
            <a:r>
              <a:rPr lang="en-GB" sz="4000" b="1" dirty="0">
                <a:solidFill>
                  <a:srgbClr val="1F497D"/>
                </a:solidFill>
              </a:rPr>
              <a:t>a</a:t>
            </a:r>
            <a:r>
              <a:rPr lang="en-GB" sz="4000" b="1" dirty="0" smtClean="0">
                <a:solidFill>
                  <a:srgbClr val="1F497D"/>
                </a:solidFill>
              </a:rPr>
              <a:t>nalysis of all 25 dose-dense and sequential trials</a:t>
            </a:r>
            <a:endParaRPr lang="en-GB" sz="4000" b="1" dirty="0">
              <a:solidFill>
                <a:srgbClr val="1F497D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92829"/>
            <a:ext cx="799288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9" y="1412776"/>
            <a:ext cx="1860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2800" b="1" dirty="0" smtClean="0">
                <a:solidFill>
                  <a:srgbClr val="FF0000"/>
                </a:solidFill>
              </a:rPr>
              <a:t>Recurrence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48" y="1412776"/>
            <a:ext cx="372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800" b="1" dirty="0" smtClean="0">
                <a:solidFill>
                  <a:srgbClr val="FF0000"/>
                </a:solidFill>
              </a:rPr>
              <a:t>Breast Cancer Mortality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2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96" descr="Norton2"/>
          <p:cNvPicPr>
            <a:picLocks noChangeAspect="1" noChangeArrowheads="1"/>
          </p:cNvPicPr>
          <p:nvPr/>
        </p:nvPicPr>
        <p:blipFill>
          <a:blip r:embed="rId2" cstate="print"/>
          <a:srcRect l="9375" t="8310" r="12500" b="7484"/>
          <a:stretch>
            <a:fillRect/>
          </a:stretch>
        </p:blipFill>
        <p:spPr bwMode="auto">
          <a:xfrm>
            <a:off x="1182488" y="1362831"/>
            <a:ext cx="2280188" cy="191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" name="Rectangle 196"/>
          <p:cNvSpPr/>
          <p:nvPr/>
        </p:nvSpPr>
        <p:spPr>
          <a:xfrm>
            <a:off x="4401692" y="963480"/>
            <a:ext cx="559054" cy="46299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TextBox 197"/>
          <p:cNvSpPr txBox="1"/>
          <p:nvPr/>
        </p:nvSpPr>
        <p:spPr>
          <a:xfrm>
            <a:off x="978848" y="849180"/>
            <a:ext cx="268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Observation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8627"/>
            <a:ext cx="856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4000" b="1" dirty="0" smtClean="0">
                <a:solidFill>
                  <a:srgbClr val="1F497D"/>
                </a:solidFill>
              </a:rPr>
              <a:t>Pooled Analysis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40500"/>
            <a:ext cx="8424936" cy="561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0112" y="836714"/>
            <a:ext cx="3481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2400" b="1" dirty="0">
                <a:solidFill>
                  <a:srgbClr val="FF0000"/>
                </a:solidFill>
              </a:rPr>
              <a:t>Death without </a:t>
            </a:r>
            <a:r>
              <a:rPr lang="en-GB" sz="2400" b="1" dirty="0" smtClean="0">
                <a:solidFill>
                  <a:srgbClr val="FF0000"/>
                </a:solidFill>
              </a:rPr>
              <a:t>recurrence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78665" y="836714"/>
            <a:ext cx="2567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GB" sz="2400" b="1" dirty="0" smtClean="0">
                <a:solidFill>
                  <a:srgbClr val="FF0000"/>
                </a:solidFill>
              </a:rPr>
              <a:t>All cause mortality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1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 bwMode="auto">
          <a:xfrm>
            <a:off x="76200" y="6395041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Tumor growth and cancer cell metastases are linked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6615211" y="59541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Parental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6132611" y="59541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1834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624611" y="59541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4175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27937" y="1360487"/>
            <a:ext cx="1143000" cy="2362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/>
          <a:srcRect l="11971" t="8298" r="83973" b="-874"/>
          <a:stretch>
            <a:fillRect/>
          </a:stretch>
        </p:blipFill>
        <p:spPr bwMode="auto">
          <a:xfrm>
            <a:off x="6324600" y="1508125"/>
            <a:ext cx="228600" cy="3775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/>
          <a:srcRect l="31744" t="8298" r="62780" b="-874"/>
          <a:stretch>
            <a:fillRect/>
          </a:stretch>
        </p:blipFill>
        <p:spPr bwMode="auto">
          <a:xfrm>
            <a:off x="6826250" y="1508125"/>
            <a:ext cx="228600" cy="3775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 cstate="print"/>
          <a:srcRect l="74636" t="8298" r="21713" b="-874"/>
          <a:stretch>
            <a:fillRect/>
          </a:stretch>
        </p:blipFill>
        <p:spPr bwMode="auto">
          <a:xfrm>
            <a:off x="7315200" y="1508125"/>
            <a:ext cx="228600" cy="3775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802562" y="1576378"/>
            <a:ext cx="140959" cy="3382310"/>
            <a:chOff x="2608" y="547"/>
            <a:chExt cx="96" cy="2276"/>
          </a:xfrm>
        </p:grpSpPr>
        <p:sp>
          <p:nvSpPr>
            <p:cNvPr id="30" name="Line 8"/>
            <p:cNvSpPr>
              <a:spLocks noChangeShapeType="1"/>
            </p:cNvSpPr>
            <p:nvPr/>
          </p:nvSpPr>
          <p:spPr bwMode="auto">
            <a:xfrm>
              <a:off x="2608" y="547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2608" y="639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2" name="Line 10"/>
            <p:cNvSpPr>
              <a:spLocks noChangeShapeType="1"/>
            </p:cNvSpPr>
            <p:nvPr/>
          </p:nvSpPr>
          <p:spPr bwMode="auto">
            <a:xfrm>
              <a:off x="2608" y="1407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>
              <a:off x="2608" y="1764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5" name="Line 12"/>
            <p:cNvSpPr>
              <a:spLocks noChangeShapeType="1"/>
            </p:cNvSpPr>
            <p:nvPr/>
          </p:nvSpPr>
          <p:spPr bwMode="auto">
            <a:xfrm>
              <a:off x="2608" y="772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6" name="Line 13"/>
            <p:cNvSpPr>
              <a:spLocks noChangeShapeType="1"/>
            </p:cNvSpPr>
            <p:nvPr/>
          </p:nvSpPr>
          <p:spPr bwMode="auto">
            <a:xfrm>
              <a:off x="2608" y="1382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7" name="Line 14"/>
            <p:cNvSpPr>
              <a:spLocks noChangeShapeType="1"/>
            </p:cNvSpPr>
            <p:nvPr/>
          </p:nvSpPr>
          <p:spPr bwMode="auto">
            <a:xfrm>
              <a:off x="2608" y="974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>
              <a:off x="2608" y="810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9" name="Line 16"/>
            <p:cNvSpPr>
              <a:spLocks noChangeShapeType="1"/>
            </p:cNvSpPr>
            <p:nvPr/>
          </p:nvSpPr>
          <p:spPr bwMode="auto">
            <a:xfrm>
              <a:off x="2608" y="2599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0" name="Line 17"/>
            <p:cNvSpPr>
              <a:spLocks noChangeShapeType="1"/>
            </p:cNvSpPr>
            <p:nvPr/>
          </p:nvSpPr>
          <p:spPr bwMode="auto">
            <a:xfrm>
              <a:off x="2608" y="2647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1" name="Line 18"/>
            <p:cNvSpPr>
              <a:spLocks noChangeShapeType="1"/>
            </p:cNvSpPr>
            <p:nvPr/>
          </p:nvSpPr>
          <p:spPr bwMode="auto">
            <a:xfrm>
              <a:off x="2608" y="2719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2" name="Line 19"/>
            <p:cNvSpPr>
              <a:spLocks noChangeShapeType="1"/>
            </p:cNvSpPr>
            <p:nvPr/>
          </p:nvSpPr>
          <p:spPr bwMode="auto">
            <a:xfrm>
              <a:off x="2608" y="2823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930306" y="1436687"/>
            <a:ext cx="908894" cy="3744913"/>
            <a:chOff x="4935" y="452"/>
            <a:chExt cx="619" cy="2520"/>
          </a:xfrm>
        </p:grpSpPr>
        <p:sp>
          <p:nvSpPr>
            <p:cNvPr id="44" name="Rectangle 21"/>
            <p:cNvSpPr>
              <a:spLocks noChangeArrowheads="1"/>
            </p:cNvSpPr>
            <p:nvPr/>
          </p:nvSpPr>
          <p:spPr bwMode="auto">
            <a:xfrm>
              <a:off x="4935" y="452"/>
              <a:ext cx="487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lnSpc>
                  <a:spcPct val="118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>
                  <a:solidFill>
                    <a:srgbClr val="000000"/>
                  </a:solidFill>
                  <a:ea typeface="Arial" charset="0"/>
                </a:rPr>
                <a:t>SPARC</a:t>
              </a:r>
            </a:p>
          </p:txBody>
        </p: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4935" y="544"/>
              <a:ext cx="619" cy="2428"/>
              <a:chOff x="4905" y="544"/>
              <a:chExt cx="619" cy="2428"/>
            </a:xfrm>
          </p:grpSpPr>
          <p:sp>
            <p:nvSpPr>
              <p:cNvPr id="46" name="Rectangle 23"/>
              <p:cNvSpPr>
                <a:spLocks noChangeArrowheads="1"/>
              </p:cNvSpPr>
              <p:nvPr/>
            </p:nvSpPr>
            <p:spPr bwMode="auto">
              <a:xfrm>
                <a:off x="4905" y="1261"/>
                <a:ext cx="465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CXCL1</a:t>
                </a:r>
              </a:p>
            </p:txBody>
          </p:sp>
          <p:sp>
            <p:nvSpPr>
              <p:cNvPr id="47" name="Rectangle 24"/>
              <p:cNvSpPr>
                <a:spLocks noChangeArrowheads="1"/>
              </p:cNvSpPr>
              <p:nvPr/>
            </p:nvSpPr>
            <p:spPr bwMode="auto">
              <a:xfrm>
                <a:off x="4905" y="544"/>
                <a:ext cx="53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IL13RA2</a:t>
                </a:r>
              </a:p>
            </p:txBody>
          </p:sp>
          <p:sp>
            <p:nvSpPr>
              <p:cNvPr id="48" name="Rectangle 25"/>
              <p:cNvSpPr>
                <a:spLocks noChangeArrowheads="1"/>
              </p:cNvSpPr>
              <p:nvPr/>
            </p:nvSpPr>
            <p:spPr bwMode="auto">
              <a:xfrm>
                <a:off x="4905" y="1345"/>
                <a:ext cx="425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MMP2</a:t>
                </a:r>
              </a:p>
            </p:txBody>
          </p:sp>
          <p:sp>
            <p:nvSpPr>
              <p:cNvPr id="49" name="Rectangle 26"/>
              <p:cNvSpPr>
                <a:spLocks noChangeArrowheads="1"/>
              </p:cNvSpPr>
              <p:nvPr/>
            </p:nvSpPr>
            <p:spPr bwMode="auto">
              <a:xfrm>
                <a:off x="4905" y="1667"/>
                <a:ext cx="286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ID1</a:t>
                </a:r>
              </a:p>
            </p:txBody>
          </p:sp>
          <p:sp>
            <p:nvSpPr>
              <p:cNvPr id="50" name="Rectangle 27"/>
              <p:cNvSpPr>
                <a:spLocks noChangeArrowheads="1"/>
              </p:cNvSpPr>
              <p:nvPr/>
            </p:nvSpPr>
            <p:spPr bwMode="auto">
              <a:xfrm>
                <a:off x="4905" y="669"/>
                <a:ext cx="425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MMP1</a:t>
                </a:r>
              </a:p>
            </p:txBody>
          </p:sp>
          <p:sp>
            <p:nvSpPr>
              <p:cNvPr id="51" name="Rectangle 28"/>
              <p:cNvSpPr>
                <a:spLocks noChangeArrowheads="1"/>
              </p:cNvSpPr>
              <p:nvPr/>
            </p:nvSpPr>
            <p:spPr bwMode="auto">
              <a:xfrm>
                <a:off x="4905" y="880"/>
                <a:ext cx="407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COX2</a:t>
                </a:r>
              </a:p>
            </p:txBody>
          </p:sp>
          <p:sp>
            <p:nvSpPr>
              <p:cNvPr id="53" name="Rectangle 29"/>
              <p:cNvSpPr>
                <a:spLocks noChangeArrowheads="1"/>
              </p:cNvSpPr>
              <p:nvPr/>
            </p:nvSpPr>
            <p:spPr bwMode="auto">
              <a:xfrm>
                <a:off x="4905" y="744"/>
                <a:ext cx="350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ERG</a:t>
                </a:r>
              </a:p>
            </p:txBody>
          </p:sp>
          <p:sp>
            <p:nvSpPr>
              <p:cNvPr id="55" name="Rectangle 30"/>
              <p:cNvSpPr>
                <a:spLocks noChangeArrowheads="1"/>
              </p:cNvSpPr>
              <p:nvPr/>
            </p:nvSpPr>
            <p:spPr bwMode="auto">
              <a:xfrm>
                <a:off x="4905" y="2478"/>
                <a:ext cx="619" cy="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RARRES3</a:t>
                </a:r>
              </a:p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EFEMP1</a:t>
                </a:r>
              </a:p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MANT2</a:t>
                </a:r>
              </a:p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LY6E</a:t>
                </a:r>
              </a:p>
            </p:txBody>
          </p:sp>
        </p:grpSp>
      </p:grpSp>
      <p:pic>
        <p:nvPicPr>
          <p:cNvPr id="63" name="Picture 41"/>
          <p:cNvPicPr>
            <a:picLocks noChangeAspect="1" noChangeArrowheads="1"/>
          </p:cNvPicPr>
          <p:nvPr/>
        </p:nvPicPr>
        <p:blipFill>
          <a:blip r:embed="rId4" cstate="print"/>
          <a:srcRect l="5455" r="7272"/>
          <a:stretch>
            <a:fillRect/>
          </a:stretch>
        </p:blipFill>
        <p:spPr bwMode="auto">
          <a:xfrm>
            <a:off x="6210300" y="5359400"/>
            <a:ext cx="4714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42"/>
          <p:cNvPicPr>
            <a:picLocks noChangeAspect="1" noChangeArrowheads="1"/>
          </p:cNvPicPr>
          <p:nvPr/>
        </p:nvPicPr>
        <p:blipFill>
          <a:blip r:embed="rId5" cstate="print"/>
          <a:srcRect r="7692"/>
          <a:stretch>
            <a:fillRect/>
          </a:stretch>
        </p:blipFill>
        <p:spPr bwMode="auto">
          <a:xfrm>
            <a:off x="7239000" y="5359400"/>
            <a:ext cx="4714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Box 66"/>
          <p:cNvSpPr txBox="1"/>
          <p:nvPr/>
        </p:nvSpPr>
        <p:spPr>
          <a:xfrm>
            <a:off x="6248400" y="5969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>
                <a:solidFill>
                  <a:srgbClr val="000000"/>
                </a:solidFill>
              </a:rPr>
              <a:t>MDA MB 231</a:t>
            </a:r>
          </a:p>
        </p:txBody>
      </p:sp>
      <p:grpSp>
        <p:nvGrpSpPr>
          <p:cNvPr id="7" name="Group 44"/>
          <p:cNvGrpSpPr/>
          <p:nvPr/>
        </p:nvGrpSpPr>
        <p:grpSpPr>
          <a:xfrm>
            <a:off x="939800" y="1587500"/>
            <a:ext cx="4495800" cy="3429000"/>
            <a:chOff x="990600" y="1219200"/>
            <a:chExt cx="4495800" cy="3429000"/>
          </a:xfrm>
        </p:grpSpPr>
        <p:graphicFrame>
          <p:nvGraphicFramePr>
            <p:cNvPr id="69" name="Object 50"/>
            <p:cNvGraphicFramePr>
              <a:graphicFrameLocks noChangeAspect="1"/>
            </p:cNvGraphicFramePr>
            <p:nvPr/>
          </p:nvGraphicFramePr>
          <p:xfrm>
            <a:off x="1211263" y="1219200"/>
            <a:ext cx="4141787" cy="304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4547" name="Worksheet" r:id="rId6" imgW="8673781" imgH="5930682" progId="Excel.Sheet.8">
                    <p:embed/>
                  </p:oleObj>
                </mc:Choice>
                <mc:Fallback>
                  <p:oleObj name="Worksheet" r:id="rId6" imgW="8673781" imgH="5930682" progId="Excel.Sheet.8">
                    <p:embed/>
                    <p:pic>
                      <p:nvPicPr>
                        <p:cNvPr id="0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1263" y="1219200"/>
                          <a:ext cx="4141787" cy="30448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Text Box 51"/>
            <p:cNvSpPr txBox="1">
              <a:spLocks noChangeArrowheads="1"/>
            </p:cNvSpPr>
            <p:nvPr/>
          </p:nvSpPr>
          <p:spPr bwMode="auto">
            <a:xfrm rot="10800000">
              <a:off x="990600" y="1930400"/>
              <a:ext cx="396875" cy="1862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00"/>
                  </a:solidFill>
                  <a:ea typeface="Arial" charset="0"/>
                </a:rPr>
                <a:t>Tumor volume (mm</a:t>
              </a:r>
              <a:r>
                <a:rPr lang="en-US" sz="1400" b="1" baseline="30000">
                  <a:solidFill>
                    <a:srgbClr val="000000"/>
                  </a:solidFill>
                  <a:ea typeface="Arial" charset="0"/>
                </a:rPr>
                <a:t>3</a:t>
              </a:r>
              <a:r>
                <a:rPr lang="en-US" sz="1400" b="1">
                  <a:solidFill>
                    <a:srgbClr val="000000"/>
                  </a:solidFill>
                  <a:ea typeface="Arial" charset="0"/>
                </a:rPr>
                <a:t>)</a:t>
              </a:r>
            </a:p>
          </p:txBody>
        </p:sp>
        <p:sp>
          <p:nvSpPr>
            <p:cNvPr id="71" name="Text Box 52"/>
            <p:cNvSpPr txBox="1">
              <a:spLocks noChangeArrowheads="1"/>
            </p:cNvSpPr>
            <p:nvPr/>
          </p:nvSpPr>
          <p:spPr bwMode="auto">
            <a:xfrm rot="16200000">
              <a:off x="3090863" y="3443288"/>
              <a:ext cx="396875" cy="172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00"/>
                  </a:solidFill>
                  <a:ea typeface="Arial" charset="0"/>
                </a:rPr>
                <a:t>Days post-injection</a:t>
              </a:r>
            </a:p>
          </p:txBody>
        </p:sp>
        <p:sp>
          <p:nvSpPr>
            <p:cNvPr id="72" name="Text Box 55"/>
            <p:cNvSpPr txBox="1">
              <a:spLocks noChangeArrowheads="1"/>
            </p:cNvSpPr>
            <p:nvPr/>
          </p:nvSpPr>
          <p:spPr bwMode="auto">
            <a:xfrm>
              <a:off x="1497013" y="1230313"/>
              <a:ext cx="36083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ea typeface="Arial" charset="0"/>
                </a:rPr>
                <a:t>Growth in Mammary Fat Pad</a:t>
              </a:r>
            </a:p>
          </p:txBody>
        </p:sp>
        <p:sp>
          <p:nvSpPr>
            <p:cNvPr id="73" name="Rectangle 56"/>
            <p:cNvSpPr>
              <a:spLocks noChangeArrowheads="1"/>
            </p:cNvSpPr>
            <p:nvPr/>
          </p:nvSpPr>
          <p:spPr bwMode="auto">
            <a:xfrm>
              <a:off x="990600" y="1219200"/>
              <a:ext cx="4495800" cy="3429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016000" y="1141968"/>
            <a:ext cx="4267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000000"/>
                </a:solidFill>
              </a:rPr>
              <a:t>S-Phase Fraction (Ki67) Not Different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65100" y="631090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prstClr val="black"/>
                </a:solidFill>
              </a:rPr>
              <a:t>Minn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i="1" dirty="0">
                <a:solidFill>
                  <a:prstClr val="black"/>
                </a:solidFill>
              </a:rPr>
              <a:t>et al</a:t>
            </a:r>
            <a:r>
              <a:rPr lang="en-US" b="1" dirty="0">
                <a:solidFill>
                  <a:prstClr val="black"/>
                </a:solidFill>
              </a:rPr>
              <a:t>., Nature, 2005</a:t>
            </a:r>
          </a:p>
        </p:txBody>
      </p:sp>
      <p:grpSp>
        <p:nvGrpSpPr>
          <p:cNvPr id="8" name="Group 77"/>
          <p:cNvGrpSpPr/>
          <p:nvPr/>
        </p:nvGrpSpPr>
        <p:grpSpPr>
          <a:xfrm>
            <a:off x="368300" y="850900"/>
            <a:ext cx="6756400" cy="5346700"/>
            <a:chOff x="368300" y="850900"/>
            <a:chExt cx="6756400" cy="5346700"/>
          </a:xfrm>
        </p:grpSpPr>
        <p:sp>
          <p:nvSpPr>
            <p:cNvPr id="76" name="Rectangle 75"/>
            <p:cNvSpPr/>
            <p:nvPr/>
          </p:nvSpPr>
          <p:spPr>
            <a:xfrm>
              <a:off x="368300" y="850900"/>
              <a:ext cx="6756400" cy="50419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981700" y="4673600"/>
              <a:ext cx="787400" cy="1524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 bwMode="auto">
          <a:xfrm>
            <a:off x="76200" y="6395041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Tumor growth and cancer cell metastases are linked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6615211" y="59541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Parental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6132611" y="59541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1834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624611" y="59541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4175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27937" y="1360487"/>
            <a:ext cx="1143000" cy="2362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/>
          <a:srcRect l="11971" t="8298" r="83973" b="-874"/>
          <a:stretch>
            <a:fillRect/>
          </a:stretch>
        </p:blipFill>
        <p:spPr bwMode="auto">
          <a:xfrm>
            <a:off x="6324600" y="1508125"/>
            <a:ext cx="228600" cy="3775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/>
          <a:srcRect l="31744" t="8298" r="62780" b="-874"/>
          <a:stretch>
            <a:fillRect/>
          </a:stretch>
        </p:blipFill>
        <p:spPr bwMode="auto">
          <a:xfrm>
            <a:off x="6826250" y="1508125"/>
            <a:ext cx="228600" cy="3775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 cstate="print"/>
          <a:srcRect l="74636" t="8298" r="21713" b="-874"/>
          <a:stretch>
            <a:fillRect/>
          </a:stretch>
        </p:blipFill>
        <p:spPr bwMode="auto">
          <a:xfrm>
            <a:off x="7315200" y="1508125"/>
            <a:ext cx="228600" cy="3775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802562" y="1576378"/>
            <a:ext cx="140959" cy="3382310"/>
            <a:chOff x="2608" y="547"/>
            <a:chExt cx="96" cy="2276"/>
          </a:xfrm>
        </p:grpSpPr>
        <p:sp>
          <p:nvSpPr>
            <p:cNvPr id="30" name="Line 8"/>
            <p:cNvSpPr>
              <a:spLocks noChangeShapeType="1"/>
            </p:cNvSpPr>
            <p:nvPr/>
          </p:nvSpPr>
          <p:spPr bwMode="auto">
            <a:xfrm>
              <a:off x="2608" y="547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2608" y="639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2" name="Line 10"/>
            <p:cNvSpPr>
              <a:spLocks noChangeShapeType="1"/>
            </p:cNvSpPr>
            <p:nvPr/>
          </p:nvSpPr>
          <p:spPr bwMode="auto">
            <a:xfrm>
              <a:off x="2608" y="1407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>
              <a:off x="2608" y="1764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5" name="Line 12"/>
            <p:cNvSpPr>
              <a:spLocks noChangeShapeType="1"/>
            </p:cNvSpPr>
            <p:nvPr/>
          </p:nvSpPr>
          <p:spPr bwMode="auto">
            <a:xfrm>
              <a:off x="2608" y="772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6" name="Line 13"/>
            <p:cNvSpPr>
              <a:spLocks noChangeShapeType="1"/>
            </p:cNvSpPr>
            <p:nvPr/>
          </p:nvSpPr>
          <p:spPr bwMode="auto">
            <a:xfrm>
              <a:off x="2608" y="1382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7" name="Line 14"/>
            <p:cNvSpPr>
              <a:spLocks noChangeShapeType="1"/>
            </p:cNvSpPr>
            <p:nvPr/>
          </p:nvSpPr>
          <p:spPr bwMode="auto">
            <a:xfrm>
              <a:off x="2608" y="974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>
              <a:off x="2608" y="810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9" name="Line 16"/>
            <p:cNvSpPr>
              <a:spLocks noChangeShapeType="1"/>
            </p:cNvSpPr>
            <p:nvPr/>
          </p:nvSpPr>
          <p:spPr bwMode="auto">
            <a:xfrm>
              <a:off x="2608" y="2599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0" name="Line 17"/>
            <p:cNvSpPr>
              <a:spLocks noChangeShapeType="1"/>
            </p:cNvSpPr>
            <p:nvPr/>
          </p:nvSpPr>
          <p:spPr bwMode="auto">
            <a:xfrm>
              <a:off x="2608" y="2647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1" name="Line 18"/>
            <p:cNvSpPr>
              <a:spLocks noChangeShapeType="1"/>
            </p:cNvSpPr>
            <p:nvPr/>
          </p:nvSpPr>
          <p:spPr bwMode="auto">
            <a:xfrm>
              <a:off x="2608" y="2719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2" name="Line 19"/>
            <p:cNvSpPr>
              <a:spLocks noChangeShapeType="1"/>
            </p:cNvSpPr>
            <p:nvPr/>
          </p:nvSpPr>
          <p:spPr bwMode="auto">
            <a:xfrm>
              <a:off x="2608" y="2823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930306" y="1436687"/>
            <a:ext cx="908894" cy="3744913"/>
            <a:chOff x="4935" y="452"/>
            <a:chExt cx="619" cy="2520"/>
          </a:xfrm>
        </p:grpSpPr>
        <p:sp>
          <p:nvSpPr>
            <p:cNvPr id="44" name="Rectangle 21"/>
            <p:cNvSpPr>
              <a:spLocks noChangeArrowheads="1"/>
            </p:cNvSpPr>
            <p:nvPr/>
          </p:nvSpPr>
          <p:spPr bwMode="auto">
            <a:xfrm>
              <a:off x="4935" y="452"/>
              <a:ext cx="487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lnSpc>
                  <a:spcPct val="118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>
                  <a:solidFill>
                    <a:srgbClr val="000000"/>
                  </a:solidFill>
                  <a:ea typeface="Arial" charset="0"/>
                </a:rPr>
                <a:t>SPARC</a:t>
              </a:r>
            </a:p>
          </p:txBody>
        </p: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4935" y="544"/>
              <a:ext cx="619" cy="2428"/>
              <a:chOff x="4905" y="544"/>
              <a:chExt cx="619" cy="2428"/>
            </a:xfrm>
          </p:grpSpPr>
          <p:sp>
            <p:nvSpPr>
              <p:cNvPr id="46" name="Rectangle 23"/>
              <p:cNvSpPr>
                <a:spLocks noChangeArrowheads="1"/>
              </p:cNvSpPr>
              <p:nvPr/>
            </p:nvSpPr>
            <p:spPr bwMode="auto">
              <a:xfrm>
                <a:off x="4905" y="1261"/>
                <a:ext cx="465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CXCL1</a:t>
                </a:r>
              </a:p>
            </p:txBody>
          </p:sp>
          <p:sp>
            <p:nvSpPr>
              <p:cNvPr id="47" name="Rectangle 24"/>
              <p:cNvSpPr>
                <a:spLocks noChangeArrowheads="1"/>
              </p:cNvSpPr>
              <p:nvPr/>
            </p:nvSpPr>
            <p:spPr bwMode="auto">
              <a:xfrm>
                <a:off x="4905" y="544"/>
                <a:ext cx="53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IL13RA2</a:t>
                </a:r>
              </a:p>
            </p:txBody>
          </p:sp>
          <p:sp>
            <p:nvSpPr>
              <p:cNvPr id="48" name="Rectangle 25"/>
              <p:cNvSpPr>
                <a:spLocks noChangeArrowheads="1"/>
              </p:cNvSpPr>
              <p:nvPr/>
            </p:nvSpPr>
            <p:spPr bwMode="auto">
              <a:xfrm>
                <a:off x="4905" y="1345"/>
                <a:ext cx="425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MMP2</a:t>
                </a:r>
              </a:p>
            </p:txBody>
          </p:sp>
          <p:sp>
            <p:nvSpPr>
              <p:cNvPr id="49" name="Rectangle 26"/>
              <p:cNvSpPr>
                <a:spLocks noChangeArrowheads="1"/>
              </p:cNvSpPr>
              <p:nvPr/>
            </p:nvSpPr>
            <p:spPr bwMode="auto">
              <a:xfrm>
                <a:off x="4905" y="1667"/>
                <a:ext cx="286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ID1</a:t>
                </a:r>
              </a:p>
            </p:txBody>
          </p:sp>
          <p:sp>
            <p:nvSpPr>
              <p:cNvPr id="50" name="Rectangle 27"/>
              <p:cNvSpPr>
                <a:spLocks noChangeArrowheads="1"/>
              </p:cNvSpPr>
              <p:nvPr/>
            </p:nvSpPr>
            <p:spPr bwMode="auto">
              <a:xfrm>
                <a:off x="4905" y="669"/>
                <a:ext cx="425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MMP1</a:t>
                </a:r>
              </a:p>
            </p:txBody>
          </p:sp>
          <p:sp>
            <p:nvSpPr>
              <p:cNvPr id="51" name="Rectangle 28"/>
              <p:cNvSpPr>
                <a:spLocks noChangeArrowheads="1"/>
              </p:cNvSpPr>
              <p:nvPr/>
            </p:nvSpPr>
            <p:spPr bwMode="auto">
              <a:xfrm>
                <a:off x="4905" y="880"/>
                <a:ext cx="407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COX2</a:t>
                </a:r>
              </a:p>
            </p:txBody>
          </p:sp>
          <p:sp>
            <p:nvSpPr>
              <p:cNvPr id="53" name="Rectangle 29"/>
              <p:cNvSpPr>
                <a:spLocks noChangeArrowheads="1"/>
              </p:cNvSpPr>
              <p:nvPr/>
            </p:nvSpPr>
            <p:spPr bwMode="auto">
              <a:xfrm>
                <a:off x="4905" y="744"/>
                <a:ext cx="350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ERG</a:t>
                </a:r>
              </a:p>
            </p:txBody>
          </p:sp>
          <p:sp>
            <p:nvSpPr>
              <p:cNvPr id="55" name="Rectangle 30"/>
              <p:cNvSpPr>
                <a:spLocks noChangeArrowheads="1"/>
              </p:cNvSpPr>
              <p:nvPr/>
            </p:nvSpPr>
            <p:spPr bwMode="auto">
              <a:xfrm>
                <a:off x="4905" y="2478"/>
                <a:ext cx="619" cy="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RARRES3</a:t>
                </a:r>
              </a:p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EFEMP1</a:t>
                </a:r>
              </a:p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MANT2</a:t>
                </a:r>
              </a:p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LY6E</a:t>
                </a:r>
              </a:p>
            </p:txBody>
          </p:sp>
        </p:grpSp>
      </p:grpSp>
      <p:pic>
        <p:nvPicPr>
          <p:cNvPr id="63" name="Picture 41"/>
          <p:cNvPicPr>
            <a:picLocks noChangeAspect="1" noChangeArrowheads="1"/>
          </p:cNvPicPr>
          <p:nvPr/>
        </p:nvPicPr>
        <p:blipFill>
          <a:blip r:embed="rId4" cstate="print"/>
          <a:srcRect l="5455" r="7272"/>
          <a:stretch>
            <a:fillRect/>
          </a:stretch>
        </p:blipFill>
        <p:spPr bwMode="auto">
          <a:xfrm>
            <a:off x="6210300" y="5359400"/>
            <a:ext cx="4714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42"/>
          <p:cNvPicPr>
            <a:picLocks noChangeAspect="1" noChangeArrowheads="1"/>
          </p:cNvPicPr>
          <p:nvPr/>
        </p:nvPicPr>
        <p:blipFill>
          <a:blip r:embed="rId5" cstate="print"/>
          <a:srcRect r="7692"/>
          <a:stretch>
            <a:fillRect/>
          </a:stretch>
        </p:blipFill>
        <p:spPr bwMode="auto">
          <a:xfrm>
            <a:off x="7239000" y="5359400"/>
            <a:ext cx="4714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Box 66"/>
          <p:cNvSpPr txBox="1"/>
          <p:nvPr/>
        </p:nvSpPr>
        <p:spPr>
          <a:xfrm>
            <a:off x="6248400" y="5969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>
                <a:solidFill>
                  <a:srgbClr val="000000"/>
                </a:solidFill>
              </a:rPr>
              <a:t>MDA MB 231</a:t>
            </a:r>
          </a:p>
        </p:txBody>
      </p:sp>
      <p:grpSp>
        <p:nvGrpSpPr>
          <p:cNvPr id="7" name="Group 44"/>
          <p:cNvGrpSpPr/>
          <p:nvPr/>
        </p:nvGrpSpPr>
        <p:grpSpPr>
          <a:xfrm>
            <a:off x="939800" y="1587500"/>
            <a:ext cx="4495800" cy="3429000"/>
            <a:chOff x="990600" y="1219200"/>
            <a:chExt cx="4495800" cy="3429000"/>
          </a:xfrm>
        </p:grpSpPr>
        <p:graphicFrame>
          <p:nvGraphicFramePr>
            <p:cNvPr id="69" name="Object 50"/>
            <p:cNvGraphicFramePr>
              <a:graphicFrameLocks noChangeAspect="1"/>
            </p:cNvGraphicFramePr>
            <p:nvPr/>
          </p:nvGraphicFramePr>
          <p:xfrm>
            <a:off x="1211263" y="1219200"/>
            <a:ext cx="4141787" cy="304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571" name="Worksheet" r:id="rId6" imgW="8673781" imgH="5930682" progId="Excel.Sheet.8">
                    <p:embed/>
                  </p:oleObj>
                </mc:Choice>
                <mc:Fallback>
                  <p:oleObj name="Worksheet" r:id="rId6" imgW="8673781" imgH="5930682" progId="Excel.Sheet.8">
                    <p:embed/>
                    <p:pic>
                      <p:nvPicPr>
                        <p:cNvPr id="0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1263" y="1219200"/>
                          <a:ext cx="4141787" cy="30448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Text Box 51"/>
            <p:cNvSpPr txBox="1">
              <a:spLocks noChangeArrowheads="1"/>
            </p:cNvSpPr>
            <p:nvPr/>
          </p:nvSpPr>
          <p:spPr bwMode="auto">
            <a:xfrm rot="10800000">
              <a:off x="990600" y="1930400"/>
              <a:ext cx="396875" cy="1862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00"/>
                  </a:solidFill>
                  <a:ea typeface="Arial" charset="0"/>
                </a:rPr>
                <a:t>Tumor volume (mm</a:t>
              </a:r>
              <a:r>
                <a:rPr lang="en-US" sz="1400" b="1" baseline="30000">
                  <a:solidFill>
                    <a:srgbClr val="000000"/>
                  </a:solidFill>
                  <a:ea typeface="Arial" charset="0"/>
                </a:rPr>
                <a:t>3</a:t>
              </a:r>
              <a:r>
                <a:rPr lang="en-US" sz="1400" b="1">
                  <a:solidFill>
                    <a:srgbClr val="000000"/>
                  </a:solidFill>
                  <a:ea typeface="Arial" charset="0"/>
                </a:rPr>
                <a:t>)</a:t>
              </a:r>
            </a:p>
          </p:txBody>
        </p:sp>
        <p:sp>
          <p:nvSpPr>
            <p:cNvPr id="71" name="Text Box 52"/>
            <p:cNvSpPr txBox="1">
              <a:spLocks noChangeArrowheads="1"/>
            </p:cNvSpPr>
            <p:nvPr/>
          </p:nvSpPr>
          <p:spPr bwMode="auto">
            <a:xfrm rot="16200000">
              <a:off x="3090863" y="3443288"/>
              <a:ext cx="396875" cy="172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00"/>
                  </a:solidFill>
                  <a:ea typeface="Arial" charset="0"/>
                </a:rPr>
                <a:t>Days post-injection</a:t>
              </a:r>
            </a:p>
          </p:txBody>
        </p:sp>
        <p:sp>
          <p:nvSpPr>
            <p:cNvPr id="72" name="Text Box 55"/>
            <p:cNvSpPr txBox="1">
              <a:spLocks noChangeArrowheads="1"/>
            </p:cNvSpPr>
            <p:nvPr/>
          </p:nvSpPr>
          <p:spPr bwMode="auto">
            <a:xfrm>
              <a:off x="1497013" y="1230313"/>
              <a:ext cx="36083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ea typeface="Arial" charset="0"/>
                </a:rPr>
                <a:t>Growth in Mammary Fat Pad</a:t>
              </a:r>
            </a:p>
          </p:txBody>
        </p:sp>
        <p:sp>
          <p:nvSpPr>
            <p:cNvPr id="73" name="Rectangle 56"/>
            <p:cNvSpPr>
              <a:spLocks noChangeArrowheads="1"/>
            </p:cNvSpPr>
            <p:nvPr/>
          </p:nvSpPr>
          <p:spPr bwMode="auto">
            <a:xfrm>
              <a:off x="990600" y="1219200"/>
              <a:ext cx="4495800" cy="3429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016000" y="1141968"/>
            <a:ext cx="4267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000000"/>
                </a:solidFill>
              </a:rPr>
              <a:t>S-Phase Fraction (Ki67) Not Different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44500" y="787400"/>
            <a:ext cx="5308600" cy="4826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5100" y="631090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prstClr val="black"/>
                </a:solidFill>
              </a:rPr>
              <a:t>Minn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i="1" dirty="0">
                <a:solidFill>
                  <a:prstClr val="black"/>
                </a:solidFill>
              </a:rPr>
              <a:t>et al</a:t>
            </a:r>
            <a:r>
              <a:rPr lang="en-US" b="1" dirty="0">
                <a:solidFill>
                  <a:prstClr val="black"/>
                </a:solidFill>
              </a:rPr>
              <a:t>., Nature, 2005</a:t>
            </a:r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 bwMode="auto">
          <a:xfrm>
            <a:off x="76200" y="6395041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Tumor growth and cancer cell metastases are linked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6615211" y="59541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Parental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6132611" y="59541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1834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624611" y="59541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4175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27937" y="1360487"/>
            <a:ext cx="1143000" cy="2362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/>
          <a:srcRect l="11971" t="8298" r="83973" b="-874"/>
          <a:stretch>
            <a:fillRect/>
          </a:stretch>
        </p:blipFill>
        <p:spPr bwMode="auto">
          <a:xfrm>
            <a:off x="6324600" y="1508125"/>
            <a:ext cx="228600" cy="3775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/>
          <a:srcRect l="31744" t="8298" r="62780" b="-874"/>
          <a:stretch>
            <a:fillRect/>
          </a:stretch>
        </p:blipFill>
        <p:spPr bwMode="auto">
          <a:xfrm>
            <a:off x="6826250" y="1508125"/>
            <a:ext cx="228600" cy="3775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 cstate="print"/>
          <a:srcRect l="74636" t="8298" r="21713" b="-874"/>
          <a:stretch>
            <a:fillRect/>
          </a:stretch>
        </p:blipFill>
        <p:spPr bwMode="auto">
          <a:xfrm>
            <a:off x="7315200" y="1508125"/>
            <a:ext cx="228600" cy="3775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802562" y="1576378"/>
            <a:ext cx="140959" cy="3382310"/>
            <a:chOff x="2608" y="547"/>
            <a:chExt cx="96" cy="2276"/>
          </a:xfrm>
        </p:grpSpPr>
        <p:sp>
          <p:nvSpPr>
            <p:cNvPr id="30" name="Line 8"/>
            <p:cNvSpPr>
              <a:spLocks noChangeShapeType="1"/>
            </p:cNvSpPr>
            <p:nvPr/>
          </p:nvSpPr>
          <p:spPr bwMode="auto">
            <a:xfrm>
              <a:off x="2608" y="547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2608" y="639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2" name="Line 10"/>
            <p:cNvSpPr>
              <a:spLocks noChangeShapeType="1"/>
            </p:cNvSpPr>
            <p:nvPr/>
          </p:nvSpPr>
          <p:spPr bwMode="auto">
            <a:xfrm>
              <a:off x="2608" y="1407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>
              <a:off x="2608" y="1764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5" name="Line 12"/>
            <p:cNvSpPr>
              <a:spLocks noChangeShapeType="1"/>
            </p:cNvSpPr>
            <p:nvPr/>
          </p:nvSpPr>
          <p:spPr bwMode="auto">
            <a:xfrm>
              <a:off x="2608" y="772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6" name="Line 13"/>
            <p:cNvSpPr>
              <a:spLocks noChangeShapeType="1"/>
            </p:cNvSpPr>
            <p:nvPr/>
          </p:nvSpPr>
          <p:spPr bwMode="auto">
            <a:xfrm>
              <a:off x="2608" y="1382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7" name="Line 14"/>
            <p:cNvSpPr>
              <a:spLocks noChangeShapeType="1"/>
            </p:cNvSpPr>
            <p:nvPr/>
          </p:nvSpPr>
          <p:spPr bwMode="auto">
            <a:xfrm>
              <a:off x="2608" y="974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>
              <a:off x="2608" y="810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9" name="Line 16"/>
            <p:cNvSpPr>
              <a:spLocks noChangeShapeType="1"/>
            </p:cNvSpPr>
            <p:nvPr/>
          </p:nvSpPr>
          <p:spPr bwMode="auto">
            <a:xfrm>
              <a:off x="2608" y="2599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0" name="Line 17"/>
            <p:cNvSpPr>
              <a:spLocks noChangeShapeType="1"/>
            </p:cNvSpPr>
            <p:nvPr/>
          </p:nvSpPr>
          <p:spPr bwMode="auto">
            <a:xfrm>
              <a:off x="2608" y="2647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1" name="Line 18"/>
            <p:cNvSpPr>
              <a:spLocks noChangeShapeType="1"/>
            </p:cNvSpPr>
            <p:nvPr/>
          </p:nvSpPr>
          <p:spPr bwMode="auto">
            <a:xfrm>
              <a:off x="2608" y="2719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2" name="Line 19"/>
            <p:cNvSpPr>
              <a:spLocks noChangeShapeType="1"/>
            </p:cNvSpPr>
            <p:nvPr/>
          </p:nvSpPr>
          <p:spPr bwMode="auto">
            <a:xfrm>
              <a:off x="2608" y="2823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930306" y="1436687"/>
            <a:ext cx="908894" cy="3744913"/>
            <a:chOff x="4935" y="452"/>
            <a:chExt cx="619" cy="2520"/>
          </a:xfrm>
        </p:grpSpPr>
        <p:sp>
          <p:nvSpPr>
            <p:cNvPr id="44" name="Rectangle 21"/>
            <p:cNvSpPr>
              <a:spLocks noChangeArrowheads="1"/>
            </p:cNvSpPr>
            <p:nvPr/>
          </p:nvSpPr>
          <p:spPr bwMode="auto">
            <a:xfrm>
              <a:off x="4935" y="452"/>
              <a:ext cx="487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lnSpc>
                  <a:spcPct val="118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>
                  <a:solidFill>
                    <a:srgbClr val="000000"/>
                  </a:solidFill>
                  <a:ea typeface="Arial" charset="0"/>
                </a:rPr>
                <a:t>SPARC</a:t>
              </a:r>
            </a:p>
          </p:txBody>
        </p: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4935" y="544"/>
              <a:ext cx="619" cy="2428"/>
              <a:chOff x="4905" y="544"/>
              <a:chExt cx="619" cy="2428"/>
            </a:xfrm>
          </p:grpSpPr>
          <p:sp>
            <p:nvSpPr>
              <p:cNvPr id="46" name="Rectangle 23"/>
              <p:cNvSpPr>
                <a:spLocks noChangeArrowheads="1"/>
              </p:cNvSpPr>
              <p:nvPr/>
            </p:nvSpPr>
            <p:spPr bwMode="auto">
              <a:xfrm>
                <a:off x="4905" y="1261"/>
                <a:ext cx="465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CXCL1</a:t>
                </a:r>
              </a:p>
            </p:txBody>
          </p:sp>
          <p:sp>
            <p:nvSpPr>
              <p:cNvPr id="47" name="Rectangle 24"/>
              <p:cNvSpPr>
                <a:spLocks noChangeArrowheads="1"/>
              </p:cNvSpPr>
              <p:nvPr/>
            </p:nvSpPr>
            <p:spPr bwMode="auto">
              <a:xfrm>
                <a:off x="4905" y="544"/>
                <a:ext cx="53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IL13RA2</a:t>
                </a:r>
              </a:p>
            </p:txBody>
          </p:sp>
          <p:sp>
            <p:nvSpPr>
              <p:cNvPr id="48" name="Rectangle 25"/>
              <p:cNvSpPr>
                <a:spLocks noChangeArrowheads="1"/>
              </p:cNvSpPr>
              <p:nvPr/>
            </p:nvSpPr>
            <p:spPr bwMode="auto">
              <a:xfrm>
                <a:off x="4905" y="1345"/>
                <a:ext cx="425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MMP2</a:t>
                </a:r>
              </a:p>
            </p:txBody>
          </p:sp>
          <p:sp>
            <p:nvSpPr>
              <p:cNvPr id="49" name="Rectangle 26"/>
              <p:cNvSpPr>
                <a:spLocks noChangeArrowheads="1"/>
              </p:cNvSpPr>
              <p:nvPr/>
            </p:nvSpPr>
            <p:spPr bwMode="auto">
              <a:xfrm>
                <a:off x="4905" y="1667"/>
                <a:ext cx="286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ID1</a:t>
                </a:r>
              </a:p>
            </p:txBody>
          </p:sp>
          <p:sp>
            <p:nvSpPr>
              <p:cNvPr id="50" name="Rectangle 27"/>
              <p:cNvSpPr>
                <a:spLocks noChangeArrowheads="1"/>
              </p:cNvSpPr>
              <p:nvPr/>
            </p:nvSpPr>
            <p:spPr bwMode="auto">
              <a:xfrm>
                <a:off x="4905" y="669"/>
                <a:ext cx="425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MMP1</a:t>
                </a:r>
              </a:p>
            </p:txBody>
          </p:sp>
          <p:sp>
            <p:nvSpPr>
              <p:cNvPr id="51" name="Rectangle 28"/>
              <p:cNvSpPr>
                <a:spLocks noChangeArrowheads="1"/>
              </p:cNvSpPr>
              <p:nvPr/>
            </p:nvSpPr>
            <p:spPr bwMode="auto">
              <a:xfrm>
                <a:off x="4905" y="880"/>
                <a:ext cx="407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COX2</a:t>
                </a:r>
              </a:p>
            </p:txBody>
          </p:sp>
          <p:sp>
            <p:nvSpPr>
              <p:cNvPr id="53" name="Rectangle 29"/>
              <p:cNvSpPr>
                <a:spLocks noChangeArrowheads="1"/>
              </p:cNvSpPr>
              <p:nvPr/>
            </p:nvSpPr>
            <p:spPr bwMode="auto">
              <a:xfrm>
                <a:off x="4905" y="744"/>
                <a:ext cx="350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ERG</a:t>
                </a:r>
              </a:p>
            </p:txBody>
          </p:sp>
          <p:sp>
            <p:nvSpPr>
              <p:cNvPr id="55" name="Rectangle 30"/>
              <p:cNvSpPr>
                <a:spLocks noChangeArrowheads="1"/>
              </p:cNvSpPr>
              <p:nvPr/>
            </p:nvSpPr>
            <p:spPr bwMode="auto">
              <a:xfrm>
                <a:off x="4905" y="2478"/>
                <a:ext cx="619" cy="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RARRES3</a:t>
                </a:r>
              </a:p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EFEMP1</a:t>
                </a:r>
              </a:p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MANT2</a:t>
                </a:r>
              </a:p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LY6E</a:t>
                </a:r>
              </a:p>
            </p:txBody>
          </p:sp>
        </p:grpSp>
      </p:grpSp>
      <p:pic>
        <p:nvPicPr>
          <p:cNvPr id="63" name="Picture 41"/>
          <p:cNvPicPr>
            <a:picLocks noChangeAspect="1" noChangeArrowheads="1"/>
          </p:cNvPicPr>
          <p:nvPr/>
        </p:nvPicPr>
        <p:blipFill>
          <a:blip r:embed="rId4" cstate="print"/>
          <a:srcRect l="5455" r="7272"/>
          <a:stretch>
            <a:fillRect/>
          </a:stretch>
        </p:blipFill>
        <p:spPr bwMode="auto">
          <a:xfrm>
            <a:off x="6210300" y="5359400"/>
            <a:ext cx="4714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42"/>
          <p:cNvPicPr>
            <a:picLocks noChangeAspect="1" noChangeArrowheads="1"/>
          </p:cNvPicPr>
          <p:nvPr/>
        </p:nvPicPr>
        <p:blipFill>
          <a:blip r:embed="rId5" cstate="print"/>
          <a:srcRect r="7692"/>
          <a:stretch>
            <a:fillRect/>
          </a:stretch>
        </p:blipFill>
        <p:spPr bwMode="auto">
          <a:xfrm>
            <a:off x="7239000" y="5359400"/>
            <a:ext cx="4714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Box 66"/>
          <p:cNvSpPr txBox="1"/>
          <p:nvPr/>
        </p:nvSpPr>
        <p:spPr>
          <a:xfrm>
            <a:off x="6248400" y="5969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>
                <a:solidFill>
                  <a:srgbClr val="000000"/>
                </a:solidFill>
              </a:rPr>
              <a:t>MDA MB 231</a:t>
            </a:r>
          </a:p>
        </p:txBody>
      </p:sp>
      <p:grpSp>
        <p:nvGrpSpPr>
          <p:cNvPr id="7" name="Group 44"/>
          <p:cNvGrpSpPr/>
          <p:nvPr/>
        </p:nvGrpSpPr>
        <p:grpSpPr>
          <a:xfrm>
            <a:off x="939800" y="1587500"/>
            <a:ext cx="4495800" cy="3429000"/>
            <a:chOff x="990600" y="1219200"/>
            <a:chExt cx="4495800" cy="3429000"/>
          </a:xfrm>
        </p:grpSpPr>
        <p:graphicFrame>
          <p:nvGraphicFramePr>
            <p:cNvPr id="69" name="Object 50"/>
            <p:cNvGraphicFramePr>
              <a:graphicFrameLocks noChangeAspect="1"/>
            </p:cNvGraphicFramePr>
            <p:nvPr/>
          </p:nvGraphicFramePr>
          <p:xfrm>
            <a:off x="1211263" y="1219200"/>
            <a:ext cx="4141787" cy="304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595" name="Worksheet" r:id="rId6" imgW="8673781" imgH="5930682" progId="Excel.Sheet.8">
                    <p:embed/>
                  </p:oleObj>
                </mc:Choice>
                <mc:Fallback>
                  <p:oleObj name="Worksheet" r:id="rId6" imgW="8673781" imgH="5930682" progId="Excel.Sheet.8">
                    <p:embed/>
                    <p:pic>
                      <p:nvPicPr>
                        <p:cNvPr id="0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1263" y="1219200"/>
                          <a:ext cx="4141787" cy="30448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Text Box 51"/>
            <p:cNvSpPr txBox="1">
              <a:spLocks noChangeArrowheads="1"/>
            </p:cNvSpPr>
            <p:nvPr/>
          </p:nvSpPr>
          <p:spPr bwMode="auto">
            <a:xfrm rot="10800000">
              <a:off x="990600" y="1930400"/>
              <a:ext cx="396875" cy="1862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00"/>
                  </a:solidFill>
                  <a:ea typeface="Arial" charset="0"/>
                </a:rPr>
                <a:t>Tumor volume (mm</a:t>
              </a:r>
              <a:r>
                <a:rPr lang="en-US" sz="1400" b="1" baseline="30000">
                  <a:solidFill>
                    <a:srgbClr val="000000"/>
                  </a:solidFill>
                  <a:ea typeface="Arial" charset="0"/>
                </a:rPr>
                <a:t>3</a:t>
              </a:r>
              <a:r>
                <a:rPr lang="en-US" sz="1400" b="1">
                  <a:solidFill>
                    <a:srgbClr val="000000"/>
                  </a:solidFill>
                  <a:ea typeface="Arial" charset="0"/>
                </a:rPr>
                <a:t>)</a:t>
              </a:r>
            </a:p>
          </p:txBody>
        </p:sp>
        <p:sp>
          <p:nvSpPr>
            <p:cNvPr id="71" name="Text Box 52"/>
            <p:cNvSpPr txBox="1">
              <a:spLocks noChangeArrowheads="1"/>
            </p:cNvSpPr>
            <p:nvPr/>
          </p:nvSpPr>
          <p:spPr bwMode="auto">
            <a:xfrm rot="16200000">
              <a:off x="3090863" y="3443288"/>
              <a:ext cx="396875" cy="172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00"/>
                  </a:solidFill>
                  <a:ea typeface="Arial" charset="0"/>
                </a:rPr>
                <a:t>Days post-injection</a:t>
              </a:r>
            </a:p>
          </p:txBody>
        </p:sp>
        <p:sp>
          <p:nvSpPr>
            <p:cNvPr id="72" name="Text Box 55"/>
            <p:cNvSpPr txBox="1">
              <a:spLocks noChangeArrowheads="1"/>
            </p:cNvSpPr>
            <p:nvPr/>
          </p:nvSpPr>
          <p:spPr bwMode="auto">
            <a:xfrm>
              <a:off x="1497013" y="1230313"/>
              <a:ext cx="36083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ea typeface="Arial" charset="0"/>
                </a:rPr>
                <a:t>Growth in Mammary Fat Pad</a:t>
              </a:r>
            </a:p>
          </p:txBody>
        </p:sp>
        <p:sp>
          <p:nvSpPr>
            <p:cNvPr id="73" name="Rectangle 56"/>
            <p:cNvSpPr>
              <a:spLocks noChangeArrowheads="1"/>
            </p:cNvSpPr>
            <p:nvPr/>
          </p:nvSpPr>
          <p:spPr bwMode="auto">
            <a:xfrm>
              <a:off x="990600" y="1219200"/>
              <a:ext cx="4495800" cy="3429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016000" y="1141968"/>
            <a:ext cx="4267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000000"/>
                </a:solidFill>
              </a:rPr>
              <a:t>S-Phase Fraction (Ki67) Not Different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96900" y="812800"/>
            <a:ext cx="4965700" cy="7239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65100" y="631090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prstClr val="black"/>
                </a:solidFill>
              </a:rPr>
              <a:t>Minn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i="1" dirty="0">
                <a:solidFill>
                  <a:prstClr val="black"/>
                </a:solidFill>
              </a:rPr>
              <a:t>et al</a:t>
            </a:r>
            <a:r>
              <a:rPr lang="en-US" b="1" dirty="0">
                <a:solidFill>
                  <a:prstClr val="black"/>
                </a:solidFill>
              </a:rPr>
              <a:t>., Nature, 2005</a:t>
            </a:r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 bwMode="auto">
          <a:xfrm>
            <a:off x="76200" y="6395041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Tumor growth and cancer cell metastases are linked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6615211" y="59541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Parental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6132611" y="59541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1834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624611" y="59541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4175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27937" y="1360487"/>
            <a:ext cx="1143000" cy="2362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/>
          <a:srcRect l="11971" t="8298" r="83973" b="-874"/>
          <a:stretch>
            <a:fillRect/>
          </a:stretch>
        </p:blipFill>
        <p:spPr bwMode="auto">
          <a:xfrm>
            <a:off x="6324600" y="1508125"/>
            <a:ext cx="228600" cy="3775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/>
          <a:srcRect l="31744" t="8298" r="62780" b="-874"/>
          <a:stretch>
            <a:fillRect/>
          </a:stretch>
        </p:blipFill>
        <p:spPr bwMode="auto">
          <a:xfrm>
            <a:off x="6826250" y="1508125"/>
            <a:ext cx="228600" cy="3775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 cstate="print"/>
          <a:srcRect l="74636" t="8298" r="21713" b="-874"/>
          <a:stretch>
            <a:fillRect/>
          </a:stretch>
        </p:blipFill>
        <p:spPr bwMode="auto">
          <a:xfrm>
            <a:off x="7315200" y="1508125"/>
            <a:ext cx="228600" cy="3775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802562" y="1576378"/>
            <a:ext cx="140959" cy="3382310"/>
            <a:chOff x="2608" y="547"/>
            <a:chExt cx="96" cy="2276"/>
          </a:xfrm>
        </p:grpSpPr>
        <p:sp>
          <p:nvSpPr>
            <p:cNvPr id="30" name="Line 8"/>
            <p:cNvSpPr>
              <a:spLocks noChangeShapeType="1"/>
            </p:cNvSpPr>
            <p:nvPr/>
          </p:nvSpPr>
          <p:spPr bwMode="auto">
            <a:xfrm>
              <a:off x="2608" y="547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2608" y="639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2" name="Line 10"/>
            <p:cNvSpPr>
              <a:spLocks noChangeShapeType="1"/>
            </p:cNvSpPr>
            <p:nvPr/>
          </p:nvSpPr>
          <p:spPr bwMode="auto">
            <a:xfrm>
              <a:off x="2608" y="1407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>
              <a:off x="2608" y="1764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5" name="Line 12"/>
            <p:cNvSpPr>
              <a:spLocks noChangeShapeType="1"/>
            </p:cNvSpPr>
            <p:nvPr/>
          </p:nvSpPr>
          <p:spPr bwMode="auto">
            <a:xfrm>
              <a:off x="2608" y="772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6" name="Line 13"/>
            <p:cNvSpPr>
              <a:spLocks noChangeShapeType="1"/>
            </p:cNvSpPr>
            <p:nvPr/>
          </p:nvSpPr>
          <p:spPr bwMode="auto">
            <a:xfrm>
              <a:off x="2608" y="1382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7" name="Line 14"/>
            <p:cNvSpPr>
              <a:spLocks noChangeShapeType="1"/>
            </p:cNvSpPr>
            <p:nvPr/>
          </p:nvSpPr>
          <p:spPr bwMode="auto">
            <a:xfrm>
              <a:off x="2608" y="974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>
              <a:off x="2608" y="810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9" name="Line 16"/>
            <p:cNvSpPr>
              <a:spLocks noChangeShapeType="1"/>
            </p:cNvSpPr>
            <p:nvPr/>
          </p:nvSpPr>
          <p:spPr bwMode="auto">
            <a:xfrm>
              <a:off x="2608" y="2599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0" name="Line 17"/>
            <p:cNvSpPr>
              <a:spLocks noChangeShapeType="1"/>
            </p:cNvSpPr>
            <p:nvPr/>
          </p:nvSpPr>
          <p:spPr bwMode="auto">
            <a:xfrm>
              <a:off x="2608" y="2647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1" name="Line 18"/>
            <p:cNvSpPr>
              <a:spLocks noChangeShapeType="1"/>
            </p:cNvSpPr>
            <p:nvPr/>
          </p:nvSpPr>
          <p:spPr bwMode="auto">
            <a:xfrm>
              <a:off x="2608" y="2719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2" name="Line 19"/>
            <p:cNvSpPr>
              <a:spLocks noChangeShapeType="1"/>
            </p:cNvSpPr>
            <p:nvPr/>
          </p:nvSpPr>
          <p:spPr bwMode="auto">
            <a:xfrm>
              <a:off x="2608" y="2823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930306" y="1436687"/>
            <a:ext cx="908894" cy="3744913"/>
            <a:chOff x="4935" y="452"/>
            <a:chExt cx="619" cy="2520"/>
          </a:xfrm>
        </p:grpSpPr>
        <p:sp>
          <p:nvSpPr>
            <p:cNvPr id="44" name="Rectangle 21"/>
            <p:cNvSpPr>
              <a:spLocks noChangeArrowheads="1"/>
            </p:cNvSpPr>
            <p:nvPr/>
          </p:nvSpPr>
          <p:spPr bwMode="auto">
            <a:xfrm>
              <a:off x="4935" y="452"/>
              <a:ext cx="487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lnSpc>
                  <a:spcPct val="118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>
                  <a:solidFill>
                    <a:srgbClr val="000000"/>
                  </a:solidFill>
                  <a:ea typeface="Arial" charset="0"/>
                </a:rPr>
                <a:t>SPARC</a:t>
              </a:r>
            </a:p>
          </p:txBody>
        </p: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4935" y="544"/>
              <a:ext cx="619" cy="2428"/>
              <a:chOff x="4905" y="544"/>
              <a:chExt cx="619" cy="2428"/>
            </a:xfrm>
          </p:grpSpPr>
          <p:sp>
            <p:nvSpPr>
              <p:cNvPr id="46" name="Rectangle 23"/>
              <p:cNvSpPr>
                <a:spLocks noChangeArrowheads="1"/>
              </p:cNvSpPr>
              <p:nvPr/>
            </p:nvSpPr>
            <p:spPr bwMode="auto">
              <a:xfrm>
                <a:off x="4905" y="1261"/>
                <a:ext cx="465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CXCL1</a:t>
                </a:r>
              </a:p>
            </p:txBody>
          </p:sp>
          <p:sp>
            <p:nvSpPr>
              <p:cNvPr id="47" name="Rectangle 24"/>
              <p:cNvSpPr>
                <a:spLocks noChangeArrowheads="1"/>
              </p:cNvSpPr>
              <p:nvPr/>
            </p:nvSpPr>
            <p:spPr bwMode="auto">
              <a:xfrm>
                <a:off x="4905" y="544"/>
                <a:ext cx="53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IL13RA2</a:t>
                </a:r>
              </a:p>
            </p:txBody>
          </p:sp>
          <p:sp>
            <p:nvSpPr>
              <p:cNvPr id="48" name="Rectangle 25"/>
              <p:cNvSpPr>
                <a:spLocks noChangeArrowheads="1"/>
              </p:cNvSpPr>
              <p:nvPr/>
            </p:nvSpPr>
            <p:spPr bwMode="auto">
              <a:xfrm>
                <a:off x="4905" y="1345"/>
                <a:ext cx="425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MMP2</a:t>
                </a:r>
              </a:p>
            </p:txBody>
          </p:sp>
          <p:sp>
            <p:nvSpPr>
              <p:cNvPr id="49" name="Rectangle 26"/>
              <p:cNvSpPr>
                <a:spLocks noChangeArrowheads="1"/>
              </p:cNvSpPr>
              <p:nvPr/>
            </p:nvSpPr>
            <p:spPr bwMode="auto">
              <a:xfrm>
                <a:off x="4905" y="1667"/>
                <a:ext cx="286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ID1</a:t>
                </a:r>
              </a:p>
            </p:txBody>
          </p:sp>
          <p:sp>
            <p:nvSpPr>
              <p:cNvPr id="50" name="Rectangle 27"/>
              <p:cNvSpPr>
                <a:spLocks noChangeArrowheads="1"/>
              </p:cNvSpPr>
              <p:nvPr/>
            </p:nvSpPr>
            <p:spPr bwMode="auto">
              <a:xfrm>
                <a:off x="4905" y="669"/>
                <a:ext cx="425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MMP1</a:t>
                </a:r>
              </a:p>
            </p:txBody>
          </p:sp>
          <p:sp>
            <p:nvSpPr>
              <p:cNvPr id="51" name="Rectangle 28"/>
              <p:cNvSpPr>
                <a:spLocks noChangeArrowheads="1"/>
              </p:cNvSpPr>
              <p:nvPr/>
            </p:nvSpPr>
            <p:spPr bwMode="auto">
              <a:xfrm>
                <a:off x="4905" y="880"/>
                <a:ext cx="407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COX2</a:t>
                </a:r>
              </a:p>
            </p:txBody>
          </p:sp>
          <p:sp>
            <p:nvSpPr>
              <p:cNvPr id="53" name="Rectangle 29"/>
              <p:cNvSpPr>
                <a:spLocks noChangeArrowheads="1"/>
              </p:cNvSpPr>
              <p:nvPr/>
            </p:nvSpPr>
            <p:spPr bwMode="auto">
              <a:xfrm>
                <a:off x="4905" y="744"/>
                <a:ext cx="350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ERG</a:t>
                </a:r>
              </a:p>
            </p:txBody>
          </p:sp>
          <p:sp>
            <p:nvSpPr>
              <p:cNvPr id="55" name="Rectangle 30"/>
              <p:cNvSpPr>
                <a:spLocks noChangeArrowheads="1"/>
              </p:cNvSpPr>
              <p:nvPr/>
            </p:nvSpPr>
            <p:spPr bwMode="auto">
              <a:xfrm>
                <a:off x="4905" y="2478"/>
                <a:ext cx="619" cy="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RARRES3</a:t>
                </a:r>
              </a:p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EFEMP1</a:t>
                </a:r>
              </a:p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MANT2</a:t>
                </a:r>
              </a:p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LY6E</a:t>
                </a:r>
              </a:p>
            </p:txBody>
          </p:sp>
        </p:grpSp>
      </p:grpSp>
      <p:pic>
        <p:nvPicPr>
          <p:cNvPr id="63" name="Picture 41"/>
          <p:cNvPicPr>
            <a:picLocks noChangeAspect="1" noChangeArrowheads="1"/>
          </p:cNvPicPr>
          <p:nvPr/>
        </p:nvPicPr>
        <p:blipFill>
          <a:blip r:embed="rId4" cstate="print"/>
          <a:srcRect l="5455" r="7272"/>
          <a:stretch>
            <a:fillRect/>
          </a:stretch>
        </p:blipFill>
        <p:spPr bwMode="auto">
          <a:xfrm>
            <a:off x="6210300" y="5359400"/>
            <a:ext cx="4714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42"/>
          <p:cNvPicPr>
            <a:picLocks noChangeAspect="1" noChangeArrowheads="1"/>
          </p:cNvPicPr>
          <p:nvPr/>
        </p:nvPicPr>
        <p:blipFill>
          <a:blip r:embed="rId5" cstate="print"/>
          <a:srcRect r="7692"/>
          <a:stretch>
            <a:fillRect/>
          </a:stretch>
        </p:blipFill>
        <p:spPr bwMode="auto">
          <a:xfrm>
            <a:off x="7239000" y="5359400"/>
            <a:ext cx="4714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Box 66"/>
          <p:cNvSpPr txBox="1"/>
          <p:nvPr/>
        </p:nvSpPr>
        <p:spPr>
          <a:xfrm>
            <a:off x="6248400" y="5969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>
                <a:solidFill>
                  <a:srgbClr val="000000"/>
                </a:solidFill>
              </a:rPr>
              <a:t>MDA MB 231</a:t>
            </a:r>
          </a:p>
        </p:txBody>
      </p:sp>
      <p:grpSp>
        <p:nvGrpSpPr>
          <p:cNvPr id="7" name="Group 44"/>
          <p:cNvGrpSpPr/>
          <p:nvPr/>
        </p:nvGrpSpPr>
        <p:grpSpPr>
          <a:xfrm>
            <a:off x="939800" y="1587500"/>
            <a:ext cx="4495800" cy="3429000"/>
            <a:chOff x="990600" y="1219200"/>
            <a:chExt cx="4495800" cy="3429000"/>
          </a:xfrm>
        </p:grpSpPr>
        <p:graphicFrame>
          <p:nvGraphicFramePr>
            <p:cNvPr id="69" name="Object 50"/>
            <p:cNvGraphicFramePr>
              <a:graphicFrameLocks noChangeAspect="1"/>
            </p:cNvGraphicFramePr>
            <p:nvPr/>
          </p:nvGraphicFramePr>
          <p:xfrm>
            <a:off x="1211263" y="1219200"/>
            <a:ext cx="4141787" cy="304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7619" name="Worksheet" r:id="rId6" imgW="8673781" imgH="5930682" progId="Excel.Sheet.8">
                    <p:embed/>
                  </p:oleObj>
                </mc:Choice>
                <mc:Fallback>
                  <p:oleObj name="Worksheet" r:id="rId6" imgW="8673781" imgH="5930682" progId="Excel.Sheet.8">
                    <p:embed/>
                    <p:pic>
                      <p:nvPicPr>
                        <p:cNvPr id="0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1263" y="1219200"/>
                          <a:ext cx="4141787" cy="30448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Text Box 51"/>
            <p:cNvSpPr txBox="1">
              <a:spLocks noChangeArrowheads="1"/>
            </p:cNvSpPr>
            <p:nvPr/>
          </p:nvSpPr>
          <p:spPr bwMode="auto">
            <a:xfrm rot="10800000">
              <a:off x="990600" y="1930400"/>
              <a:ext cx="396875" cy="1862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00"/>
                  </a:solidFill>
                  <a:ea typeface="Arial" charset="0"/>
                </a:rPr>
                <a:t>Tumor volume (mm</a:t>
              </a:r>
              <a:r>
                <a:rPr lang="en-US" sz="1400" b="1" baseline="30000">
                  <a:solidFill>
                    <a:srgbClr val="000000"/>
                  </a:solidFill>
                  <a:ea typeface="Arial" charset="0"/>
                </a:rPr>
                <a:t>3</a:t>
              </a:r>
              <a:r>
                <a:rPr lang="en-US" sz="1400" b="1">
                  <a:solidFill>
                    <a:srgbClr val="000000"/>
                  </a:solidFill>
                  <a:ea typeface="Arial" charset="0"/>
                </a:rPr>
                <a:t>)</a:t>
              </a:r>
            </a:p>
          </p:txBody>
        </p:sp>
        <p:sp>
          <p:nvSpPr>
            <p:cNvPr id="71" name="Text Box 52"/>
            <p:cNvSpPr txBox="1">
              <a:spLocks noChangeArrowheads="1"/>
            </p:cNvSpPr>
            <p:nvPr/>
          </p:nvSpPr>
          <p:spPr bwMode="auto">
            <a:xfrm rot="16200000">
              <a:off x="3090863" y="3443288"/>
              <a:ext cx="396875" cy="172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00"/>
                  </a:solidFill>
                  <a:ea typeface="Arial" charset="0"/>
                </a:rPr>
                <a:t>Days post-injection</a:t>
              </a:r>
            </a:p>
          </p:txBody>
        </p:sp>
        <p:sp>
          <p:nvSpPr>
            <p:cNvPr id="72" name="Text Box 55"/>
            <p:cNvSpPr txBox="1">
              <a:spLocks noChangeArrowheads="1"/>
            </p:cNvSpPr>
            <p:nvPr/>
          </p:nvSpPr>
          <p:spPr bwMode="auto">
            <a:xfrm>
              <a:off x="1497013" y="1230313"/>
              <a:ext cx="36083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ea typeface="Arial" charset="0"/>
                </a:rPr>
                <a:t>Growth in Mammary Fat Pad</a:t>
              </a:r>
            </a:p>
          </p:txBody>
        </p:sp>
        <p:sp>
          <p:nvSpPr>
            <p:cNvPr id="73" name="Rectangle 56"/>
            <p:cNvSpPr>
              <a:spLocks noChangeArrowheads="1"/>
            </p:cNvSpPr>
            <p:nvPr/>
          </p:nvSpPr>
          <p:spPr bwMode="auto">
            <a:xfrm>
              <a:off x="990600" y="1219200"/>
              <a:ext cx="4495800" cy="3429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016000" y="1141968"/>
            <a:ext cx="4267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000000"/>
                </a:solidFill>
              </a:rPr>
              <a:t>S-Phase Fraction (Ki67) Not Different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5100" y="631090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prstClr val="black"/>
                </a:solidFill>
              </a:rPr>
              <a:t>Minn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i="1" dirty="0">
                <a:solidFill>
                  <a:prstClr val="black"/>
                </a:solidFill>
              </a:rPr>
              <a:t>et al</a:t>
            </a:r>
            <a:r>
              <a:rPr lang="en-US" b="1" dirty="0">
                <a:solidFill>
                  <a:prstClr val="black"/>
                </a:solidFill>
              </a:rPr>
              <a:t>., Nature, 2005</a:t>
            </a:r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 bwMode="auto">
          <a:xfrm>
            <a:off x="76200" y="6395041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Tumor growth and cancer cell metastases are linked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6615211" y="59541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Parental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6132611" y="59541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1834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624611" y="59541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4175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27937" y="1360487"/>
            <a:ext cx="1143000" cy="2362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/>
          <a:srcRect l="11971" t="8298" r="83973" b="-874"/>
          <a:stretch>
            <a:fillRect/>
          </a:stretch>
        </p:blipFill>
        <p:spPr bwMode="auto">
          <a:xfrm>
            <a:off x="6324600" y="1508125"/>
            <a:ext cx="228600" cy="3775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 cstate="print"/>
          <a:srcRect l="31744" t="8298" r="62780" b="-874"/>
          <a:stretch>
            <a:fillRect/>
          </a:stretch>
        </p:blipFill>
        <p:spPr bwMode="auto">
          <a:xfrm>
            <a:off x="6826250" y="1508125"/>
            <a:ext cx="228600" cy="3775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2" cstate="print"/>
          <a:srcRect l="74636" t="8298" r="21713" b="-874"/>
          <a:stretch>
            <a:fillRect/>
          </a:stretch>
        </p:blipFill>
        <p:spPr bwMode="auto">
          <a:xfrm>
            <a:off x="7315200" y="1508125"/>
            <a:ext cx="228600" cy="3775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802562" y="1576378"/>
            <a:ext cx="140959" cy="3382310"/>
            <a:chOff x="2608" y="547"/>
            <a:chExt cx="96" cy="2276"/>
          </a:xfrm>
        </p:grpSpPr>
        <p:sp>
          <p:nvSpPr>
            <p:cNvPr id="30" name="Line 8"/>
            <p:cNvSpPr>
              <a:spLocks noChangeShapeType="1"/>
            </p:cNvSpPr>
            <p:nvPr/>
          </p:nvSpPr>
          <p:spPr bwMode="auto">
            <a:xfrm>
              <a:off x="2608" y="547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2608" y="639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2" name="Line 10"/>
            <p:cNvSpPr>
              <a:spLocks noChangeShapeType="1"/>
            </p:cNvSpPr>
            <p:nvPr/>
          </p:nvSpPr>
          <p:spPr bwMode="auto">
            <a:xfrm>
              <a:off x="2608" y="1407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>
              <a:off x="2608" y="1764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5" name="Line 12"/>
            <p:cNvSpPr>
              <a:spLocks noChangeShapeType="1"/>
            </p:cNvSpPr>
            <p:nvPr/>
          </p:nvSpPr>
          <p:spPr bwMode="auto">
            <a:xfrm>
              <a:off x="2608" y="772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6" name="Line 13"/>
            <p:cNvSpPr>
              <a:spLocks noChangeShapeType="1"/>
            </p:cNvSpPr>
            <p:nvPr/>
          </p:nvSpPr>
          <p:spPr bwMode="auto">
            <a:xfrm>
              <a:off x="2608" y="1382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7" name="Line 14"/>
            <p:cNvSpPr>
              <a:spLocks noChangeShapeType="1"/>
            </p:cNvSpPr>
            <p:nvPr/>
          </p:nvSpPr>
          <p:spPr bwMode="auto">
            <a:xfrm>
              <a:off x="2608" y="974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>
              <a:off x="2608" y="810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9" name="Line 16"/>
            <p:cNvSpPr>
              <a:spLocks noChangeShapeType="1"/>
            </p:cNvSpPr>
            <p:nvPr/>
          </p:nvSpPr>
          <p:spPr bwMode="auto">
            <a:xfrm>
              <a:off x="2608" y="2599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0" name="Line 17"/>
            <p:cNvSpPr>
              <a:spLocks noChangeShapeType="1"/>
            </p:cNvSpPr>
            <p:nvPr/>
          </p:nvSpPr>
          <p:spPr bwMode="auto">
            <a:xfrm>
              <a:off x="2608" y="2647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1" name="Line 18"/>
            <p:cNvSpPr>
              <a:spLocks noChangeShapeType="1"/>
            </p:cNvSpPr>
            <p:nvPr/>
          </p:nvSpPr>
          <p:spPr bwMode="auto">
            <a:xfrm>
              <a:off x="2608" y="2719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2" name="Line 19"/>
            <p:cNvSpPr>
              <a:spLocks noChangeShapeType="1"/>
            </p:cNvSpPr>
            <p:nvPr/>
          </p:nvSpPr>
          <p:spPr bwMode="auto">
            <a:xfrm>
              <a:off x="2608" y="2823"/>
              <a:ext cx="96" cy="0"/>
            </a:xfrm>
            <a:prstGeom prst="line">
              <a:avLst/>
            </a:prstGeom>
            <a:noFill/>
            <a:ln w="28575">
              <a:solidFill>
                <a:srgbClr val="3F3FC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930306" y="1436687"/>
            <a:ext cx="908894" cy="3744913"/>
            <a:chOff x="4935" y="452"/>
            <a:chExt cx="619" cy="2520"/>
          </a:xfrm>
        </p:grpSpPr>
        <p:sp>
          <p:nvSpPr>
            <p:cNvPr id="44" name="Rectangle 21"/>
            <p:cNvSpPr>
              <a:spLocks noChangeArrowheads="1"/>
            </p:cNvSpPr>
            <p:nvPr/>
          </p:nvSpPr>
          <p:spPr bwMode="auto">
            <a:xfrm>
              <a:off x="4935" y="452"/>
              <a:ext cx="487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lnSpc>
                  <a:spcPct val="118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>
                  <a:solidFill>
                    <a:srgbClr val="000000"/>
                  </a:solidFill>
                  <a:ea typeface="Arial" charset="0"/>
                </a:rPr>
                <a:t>SPARC</a:t>
              </a:r>
            </a:p>
          </p:txBody>
        </p: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4935" y="544"/>
              <a:ext cx="619" cy="2428"/>
              <a:chOff x="4905" y="544"/>
              <a:chExt cx="619" cy="2428"/>
            </a:xfrm>
          </p:grpSpPr>
          <p:sp>
            <p:nvSpPr>
              <p:cNvPr id="46" name="Rectangle 23"/>
              <p:cNvSpPr>
                <a:spLocks noChangeArrowheads="1"/>
              </p:cNvSpPr>
              <p:nvPr/>
            </p:nvSpPr>
            <p:spPr bwMode="auto">
              <a:xfrm>
                <a:off x="4905" y="1261"/>
                <a:ext cx="465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CXCL1</a:t>
                </a:r>
              </a:p>
            </p:txBody>
          </p:sp>
          <p:sp>
            <p:nvSpPr>
              <p:cNvPr id="47" name="Rectangle 24"/>
              <p:cNvSpPr>
                <a:spLocks noChangeArrowheads="1"/>
              </p:cNvSpPr>
              <p:nvPr/>
            </p:nvSpPr>
            <p:spPr bwMode="auto">
              <a:xfrm>
                <a:off x="4905" y="544"/>
                <a:ext cx="53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IL13RA2</a:t>
                </a:r>
              </a:p>
            </p:txBody>
          </p:sp>
          <p:sp>
            <p:nvSpPr>
              <p:cNvPr id="48" name="Rectangle 25"/>
              <p:cNvSpPr>
                <a:spLocks noChangeArrowheads="1"/>
              </p:cNvSpPr>
              <p:nvPr/>
            </p:nvSpPr>
            <p:spPr bwMode="auto">
              <a:xfrm>
                <a:off x="4905" y="1345"/>
                <a:ext cx="425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MMP2</a:t>
                </a:r>
              </a:p>
            </p:txBody>
          </p:sp>
          <p:sp>
            <p:nvSpPr>
              <p:cNvPr id="49" name="Rectangle 26"/>
              <p:cNvSpPr>
                <a:spLocks noChangeArrowheads="1"/>
              </p:cNvSpPr>
              <p:nvPr/>
            </p:nvSpPr>
            <p:spPr bwMode="auto">
              <a:xfrm>
                <a:off x="4905" y="1667"/>
                <a:ext cx="286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ID1</a:t>
                </a:r>
              </a:p>
            </p:txBody>
          </p:sp>
          <p:sp>
            <p:nvSpPr>
              <p:cNvPr id="50" name="Rectangle 27"/>
              <p:cNvSpPr>
                <a:spLocks noChangeArrowheads="1"/>
              </p:cNvSpPr>
              <p:nvPr/>
            </p:nvSpPr>
            <p:spPr bwMode="auto">
              <a:xfrm>
                <a:off x="4905" y="669"/>
                <a:ext cx="425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MMP1</a:t>
                </a:r>
              </a:p>
            </p:txBody>
          </p:sp>
          <p:sp>
            <p:nvSpPr>
              <p:cNvPr id="51" name="Rectangle 28"/>
              <p:cNvSpPr>
                <a:spLocks noChangeArrowheads="1"/>
              </p:cNvSpPr>
              <p:nvPr/>
            </p:nvSpPr>
            <p:spPr bwMode="auto">
              <a:xfrm>
                <a:off x="4905" y="880"/>
                <a:ext cx="407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COX2</a:t>
                </a:r>
              </a:p>
            </p:txBody>
          </p:sp>
          <p:sp>
            <p:nvSpPr>
              <p:cNvPr id="53" name="Rectangle 29"/>
              <p:cNvSpPr>
                <a:spLocks noChangeArrowheads="1"/>
              </p:cNvSpPr>
              <p:nvPr/>
            </p:nvSpPr>
            <p:spPr bwMode="auto">
              <a:xfrm>
                <a:off x="4905" y="744"/>
                <a:ext cx="350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11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>
                    <a:solidFill>
                      <a:srgbClr val="000000"/>
                    </a:solidFill>
                    <a:ea typeface="Arial" charset="0"/>
                  </a:rPr>
                  <a:t>ERG</a:t>
                </a:r>
              </a:p>
            </p:txBody>
          </p:sp>
          <p:sp>
            <p:nvSpPr>
              <p:cNvPr id="55" name="Rectangle 30"/>
              <p:cNvSpPr>
                <a:spLocks noChangeArrowheads="1"/>
              </p:cNvSpPr>
              <p:nvPr/>
            </p:nvSpPr>
            <p:spPr bwMode="auto">
              <a:xfrm>
                <a:off x="4905" y="2478"/>
                <a:ext cx="619" cy="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RARRES3</a:t>
                </a:r>
              </a:p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EFEMP1</a:t>
                </a:r>
              </a:p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MANT2</a:t>
                </a:r>
              </a:p>
              <a:p>
                <a:pPr defTabSz="914400" fontAlgn="base">
                  <a:lnSpc>
                    <a:spcPct val="88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i="1" dirty="0">
                    <a:solidFill>
                      <a:srgbClr val="000000"/>
                    </a:solidFill>
                    <a:ea typeface="Arial" charset="0"/>
                  </a:rPr>
                  <a:t>LY6E</a:t>
                </a:r>
              </a:p>
            </p:txBody>
          </p:sp>
        </p:grpSp>
      </p:grpSp>
      <p:pic>
        <p:nvPicPr>
          <p:cNvPr id="63" name="Picture 41"/>
          <p:cNvPicPr>
            <a:picLocks noChangeAspect="1" noChangeArrowheads="1"/>
          </p:cNvPicPr>
          <p:nvPr/>
        </p:nvPicPr>
        <p:blipFill>
          <a:blip r:embed="rId3" cstate="print"/>
          <a:srcRect l="5455" r="7272"/>
          <a:stretch>
            <a:fillRect/>
          </a:stretch>
        </p:blipFill>
        <p:spPr bwMode="auto">
          <a:xfrm>
            <a:off x="6210300" y="5359400"/>
            <a:ext cx="4714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42"/>
          <p:cNvPicPr>
            <a:picLocks noChangeAspect="1" noChangeArrowheads="1"/>
          </p:cNvPicPr>
          <p:nvPr/>
        </p:nvPicPr>
        <p:blipFill>
          <a:blip r:embed="rId4" cstate="print"/>
          <a:srcRect r="7692"/>
          <a:stretch>
            <a:fillRect/>
          </a:stretch>
        </p:blipFill>
        <p:spPr bwMode="auto">
          <a:xfrm>
            <a:off x="7239000" y="5359400"/>
            <a:ext cx="4714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Box 66"/>
          <p:cNvSpPr txBox="1"/>
          <p:nvPr/>
        </p:nvSpPr>
        <p:spPr>
          <a:xfrm>
            <a:off x="6248400" y="5969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>
                <a:solidFill>
                  <a:srgbClr val="000000"/>
                </a:solidFill>
              </a:rPr>
              <a:t>MDA MB 231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65100" y="6371963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</a:rPr>
              <a:t>Norton and </a:t>
            </a:r>
            <a:r>
              <a:rPr lang="en-US" b="1" dirty="0" err="1">
                <a:solidFill>
                  <a:prstClr val="black"/>
                </a:solidFill>
              </a:rPr>
              <a:t>Massague</a:t>
            </a:r>
            <a:r>
              <a:rPr lang="en-US" b="1" dirty="0">
                <a:solidFill>
                  <a:prstClr val="black"/>
                </a:solidFill>
              </a:rPr>
              <a:t>, Nature Med, 2006</a:t>
            </a:r>
          </a:p>
        </p:txBody>
      </p:sp>
      <p:pic>
        <p:nvPicPr>
          <p:cNvPr id="52" name="Picture 2" descr="Norton-Massague Fig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244600"/>
            <a:ext cx="5156200" cy="402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 bwMode="auto">
          <a:xfrm>
            <a:off x="76200" y="6395041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Tumor growth and cancer cell metastases are linked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/>
          <a:srcRect l="54301" t="41870"/>
          <a:stretch>
            <a:fillRect/>
          </a:stretch>
        </p:blipFill>
        <p:spPr bwMode="auto">
          <a:xfrm>
            <a:off x="4911725" y="2346932"/>
            <a:ext cx="2200275" cy="246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2387600" y="2378202"/>
            <a:ext cx="381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Arial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 cstate="print"/>
          <a:srcRect l="6328" t="28539" r="61470" b="15426"/>
          <a:stretch>
            <a:fillRect/>
          </a:stretch>
        </p:blipFill>
        <p:spPr bwMode="auto">
          <a:xfrm>
            <a:off x="1635125" y="2530602"/>
            <a:ext cx="31908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 rot="8583459">
            <a:off x="2993061" y="2991312"/>
            <a:ext cx="164957" cy="56629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70562" y="3203675"/>
            <a:ext cx="69052" cy="56629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21"/>
          <p:cNvGrpSpPr/>
          <p:nvPr/>
        </p:nvGrpSpPr>
        <p:grpSpPr>
          <a:xfrm>
            <a:off x="4147762" y="3093562"/>
            <a:ext cx="210992" cy="208429"/>
            <a:chOff x="7829550" y="5375275"/>
            <a:chExt cx="174625" cy="168275"/>
          </a:xfrm>
        </p:grpSpPr>
        <p:sp>
          <p:nvSpPr>
            <p:cNvPr id="59" name="Oval 58"/>
            <p:cNvSpPr/>
            <p:nvPr/>
          </p:nvSpPr>
          <p:spPr>
            <a:xfrm>
              <a:off x="7829550" y="5375275"/>
              <a:ext cx="174625" cy="1682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Sun 59"/>
            <p:cNvSpPr/>
            <p:nvPr/>
          </p:nvSpPr>
          <p:spPr>
            <a:xfrm>
              <a:off x="7886700" y="5471028"/>
              <a:ext cx="60325" cy="60325"/>
            </a:xfrm>
            <a:prstGeom prst="sun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>
              <a:outerShdw blurRad="40000" dist="23000" dir="5400000" rotWithShape="0">
                <a:srgbClr val="008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Sun 60"/>
            <p:cNvSpPr/>
            <p:nvPr/>
          </p:nvSpPr>
          <p:spPr>
            <a:xfrm>
              <a:off x="7931150" y="5404353"/>
              <a:ext cx="60325" cy="60325"/>
            </a:xfrm>
            <a:prstGeom prst="sun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>
              <a:outerShdw blurRad="40000" dist="23000" dir="5400000" rotWithShape="0">
                <a:srgbClr val="008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Sun 61"/>
            <p:cNvSpPr/>
            <p:nvPr/>
          </p:nvSpPr>
          <p:spPr>
            <a:xfrm>
              <a:off x="7858125" y="5398003"/>
              <a:ext cx="60325" cy="60325"/>
            </a:xfrm>
            <a:prstGeom prst="sun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>
              <a:outerShdw blurRad="40000" dist="23000" dir="5400000" rotWithShape="0">
                <a:srgbClr val="008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4" name="Oval 63"/>
          <p:cNvSpPr/>
          <p:nvPr/>
        </p:nvSpPr>
        <p:spPr>
          <a:xfrm>
            <a:off x="4454658" y="3093562"/>
            <a:ext cx="210992" cy="208429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6" name="Sun 65"/>
          <p:cNvSpPr/>
          <p:nvPr/>
        </p:nvSpPr>
        <p:spPr>
          <a:xfrm>
            <a:off x="4523710" y="3212163"/>
            <a:ext cx="72888" cy="7472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8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8" name="Sun 67"/>
          <p:cNvSpPr/>
          <p:nvPr/>
        </p:nvSpPr>
        <p:spPr>
          <a:xfrm>
            <a:off x="4577417" y="3129578"/>
            <a:ext cx="72888" cy="7472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8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Sun 68"/>
          <p:cNvSpPr/>
          <p:nvPr/>
        </p:nvSpPr>
        <p:spPr>
          <a:xfrm>
            <a:off x="4489184" y="3121713"/>
            <a:ext cx="72888" cy="7472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8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65100" y="59690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</a:rPr>
              <a:t>Kim </a:t>
            </a:r>
            <a:r>
              <a:rPr lang="en-US" b="1" i="1" dirty="0">
                <a:solidFill>
                  <a:prstClr val="black"/>
                </a:solidFill>
              </a:rPr>
              <a:t>et al.</a:t>
            </a:r>
            <a:r>
              <a:rPr lang="en-US" b="1" dirty="0">
                <a:solidFill>
                  <a:prstClr val="black"/>
                </a:solidFill>
              </a:rPr>
              <a:t>, Cell, 2009</a:t>
            </a:r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Seeding from </a:t>
            </a:r>
            <a:r>
              <a:rPr lang="en-US" sz="2800" kern="0" dirty="0" err="1" smtClean="0">
                <a:solidFill>
                  <a:srgbClr val="000000"/>
                </a:solidFill>
              </a:rPr>
              <a:t>outside</a:t>
            </a:r>
            <a:r>
              <a:rPr lang="en-US" sz="2800" kern="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US" sz="2800" kern="0" dirty="0" err="1" smtClean="0">
                <a:solidFill>
                  <a:srgbClr val="000000"/>
                </a:solidFill>
              </a:rPr>
              <a:t>in</a:t>
            </a:r>
            <a:r>
              <a:rPr lang="en-US" sz="2800" kern="0" dirty="0" smtClean="0">
                <a:solidFill>
                  <a:srgbClr val="000000"/>
                </a:solidFill>
              </a:rPr>
              <a:t> explains the </a:t>
            </a:r>
            <a:r>
              <a:rPr lang="en-US" sz="2800" kern="0" dirty="0" err="1" smtClean="0">
                <a:solidFill>
                  <a:srgbClr val="000000"/>
                </a:solidFill>
              </a:rPr>
              <a:t>Gompertzian</a:t>
            </a:r>
            <a:r>
              <a:rPr lang="en-US" sz="2800" kern="0" dirty="0" smtClean="0">
                <a:solidFill>
                  <a:srgbClr val="000000"/>
                </a:solidFill>
              </a:rPr>
              <a:t>      pattern of growth since as objects get larger their surface area to volume ratio decreases</a:t>
            </a:r>
            <a:endParaRPr lang="en-US" sz="28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 bwMode="auto">
          <a:xfrm>
            <a:off x="76200" y="6395041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Seeding from </a:t>
            </a:r>
            <a:r>
              <a:rPr lang="en-US" sz="2800" kern="0" dirty="0" err="1" smtClean="0">
                <a:solidFill>
                  <a:srgbClr val="000000"/>
                </a:solidFill>
              </a:rPr>
              <a:t>outside</a:t>
            </a:r>
            <a:r>
              <a:rPr lang="en-US" sz="2800" kern="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US" sz="2800" kern="0" dirty="0" err="1" smtClean="0">
                <a:solidFill>
                  <a:srgbClr val="000000"/>
                </a:solidFill>
              </a:rPr>
              <a:t>in</a:t>
            </a:r>
            <a:r>
              <a:rPr lang="en-US" sz="2800" kern="0" dirty="0" smtClean="0">
                <a:solidFill>
                  <a:srgbClr val="000000"/>
                </a:solidFill>
              </a:rPr>
              <a:t> explains the </a:t>
            </a:r>
            <a:r>
              <a:rPr lang="en-US" sz="2800" kern="0" dirty="0" err="1" smtClean="0">
                <a:solidFill>
                  <a:srgbClr val="000000"/>
                </a:solidFill>
              </a:rPr>
              <a:t>Gompertzian</a:t>
            </a:r>
            <a:r>
              <a:rPr lang="en-US" sz="2800" kern="0" dirty="0" smtClean="0">
                <a:solidFill>
                  <a:srgbClr val="000000"/>
                </a:solidFill>
              </a:rPr>
              <a:t>      pattern of growth since as objects get larger their surface area to volume ratio decreases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grpSp>
        <p:nvGrpSpPr>
          <p:cNvPr id="4" name="Group 78"/>
          <p:cNvGrpSpPr/>
          <p:nvPr/>
        </p:nvGrpSpPr>
        <p:grpSpPr>
          <a:xfrm>
            <a:off x="1733303" y="4681251"/>
            <a:ext cx="954440" cy="940655"/>
            <a:chOff x="5213683" y="3910704"/>
            <a:chExt cx="954440" cy="940655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2"/>
            <a:srcRect l="41188" t="37153" r="38432" b="44118"/>
            <a:stretch>
              <a:fillRect/>
            </a:stretch>
          </p:blipFill>
          <p:spPr>
            <a:xfrm>
              <a:off x="5434497" y="4123368"/>
              <a:ext cx="525132" cy="482600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sp>
          <p:nvSpPr>
            <p:cNvPr id="78" name="Donut 77"/>
            <p:cNvSpPr>
              <a:spLocks noChangeAspect="1"/>
            </p:cNvSpPr>
            <p:nvPr/>
          </p:nvSpPr>
          <p:spPr>
            <a:xfrm>
              <a:off x="5213683" y="3910704"/>
              <a:ext cx="954440" cy="940655"/>
            </a:xfrm>
            <a:prstGeom prst="donut">
              <a:avLst>
                <a:gd name="adj" fmla="val 3602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24"/>
          <p:cNvGrpSpPr/>
          <p:nvPr/>
        </p:nvGrpSpPr>
        <p:grpSpPr>
          <a:xfrm>
            <a:off x="364123" y="2761293"/>
            <a:ext cx="4827836" cy="3554461"/>
            <a:chOff x="364123" y="3213100"/>
            <a:chExt cx="4827836" cy="3554461"/>
          </a:xfrm>
        </p:grpSpPr>
        <p:sp>
          <p:nvSpPr>
            <p:cNvPr id="26" name="Line 19"/>
            <p:cNvSpPr>
              <a:spLocks noChangeShapeType="1"/>
            </p:cNvSpPr>
            <p:nvPr/>
          </p:nvSpPr>
          <p:spPr bwMode="auto">
            <a:xfrm>
              <a:off x="1452563" y="3506788"/>
              <a:ext cx="1587" cy="26765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>
              <a:off x="1420813" y="618331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>
              <a:off x="1420813" y="5911850"/>
              <a:ext cx="3175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>
              <a:off x="1420813" y="564991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0" name="Line 23"/>
            <p:cNvSpPr>
              <a:spLocks noChangeShapeType="1"/>
            </p:cNvSpPr>
            <p:nvPr/>
          </p:nvSpPr>
          <p:spPr bwMode="auto">
            <a:xfrm>
              <a:off x="1420813" y="5378450"/>
              <a:ext cx="3175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3" name="Line 24"/>
            <p:cNvSpPr>
              <a:spLocks noChangeShapeType="1"/>
            </p:cNvSpPr>
            <p:nvPr/>
          </p:nvSpPr>
          <p:spPr bwMode="auto">
            <a:xfrm>
              <a:off x="1420813" y="5116513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4" name="Line 25"/>
            <p:cNvSpPr>
              <a:spLocks noChangeShapeType="1"/>
            </p:cNvSpPr>
            <p:nvPr/>
          </p:nvSpPr>
          <p:spPr bwMode="auto">
            <a:xfrm>
              <a:off x="1420813" y="4845050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6" name="Line 26"/>
            <p:cNvSpPr>
              <a:spLocks noChangeShapeType="1"/>
            </p:cNvSpPr>
            <p:nvPr/>
          </p:nvSpPr>
          <p:spPr bwMode="auto">
            <a:xfrm>
              <a:off x="1420813" y="4575175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8" name="Line 27"/>
            <p:cNvSpPr>
              <a:spLocks noChangeShapeType="1"/>
            </p:cNvSpPr>
            <p:nvPr/>
          </p:nvSpPr>
          <p:spPr bwMode="auto">
            <a:xfrm>
              <a:off x="1420813" y="431006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9" name="Line 28"/>
            <p:cNvSpPr>
              <a:spLocks noChangeShapeType="1"/>
            </p:cNvSpPr>
            <p:nvPr/>
          </p:nvSpPr>
          <p:spPr bwMode="auto">
            <a:xfrm>
              <a:off x="1420813" y="4040188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0" name="Line 29"/>
            <p:cNvSpPr>
              <a:spLocks noChangeShapeType="1"/>
            </p:cNvSpPr>
            <p:nvPr/>
          </p:nvSpPr>
          <p:spPr bwMode="auto">
            <a:xfrm>
              <a:off x="1420813" y="377666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1" name="Line 30"/>
            <p:cNvSpPr>
              <a:spLocks noChangeShapeType="1"/>
            </p:cNvSpPr>
            <p:nvPr/>
          </p:nvSpPr>
          <p:spPr bwMode="auto">
            <a:xfrm>
              <a:off x="1420813" y="3506788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2" name="Line 31"/>
            <p:cNvSpPr>
              <a:spLocks noChangeShapeType="1"/>
            </p:cNvSpPr>
            <p:nvPr/>
          </p:nvSpPr>
          <p:spPr bwMode="auto">
            <a:xfrm>
              <a:off x="1452563" y="6183313"/>
              <a:ext cx="3506787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3" name="Line 32"/>
            <p:cNvSpPr>
              <a:spLocks noChangeShapeType="1"/>
            </p:cNvSpPr>
            <p:nvPr/>
          </p:nvSpPr>
          <p:spPr bwMode="auto">
            <a:xfrm flipV="1">
              <a:off x="1452563" y="6183313"/>
              <a:ext cx="1587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 flipV="1">
              <a:off x="18065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 flipV="1">
              <a:off x="2154238" y="6183313"/>
              <a:ext cx="0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6" name="Line 35"/>
            <p:cNvSpPr>
              <a:spLocks noChangeShapeType="1"/>
            </p:cNvSpPr>
            <p:nvPr/>
          </p:nvSpPr>
          <p:spPr bwMode="auto">
            <a:xfrm flipV="1">
              <a:off x="250825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7" name="Line 36"/>
            <p:cNvSpPr>
              <a:spLocks noChangeShapeType="1"/>
            </p:cNvSpPr>
            <p:nvPr/>
          </p:nvSpPr>
          <p:spPr bwMode="auto">
            <a:xfrm flipV="1">
              <a:off x="285432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8" name="Line 37"/>
            <p:cNvSpPr>
              <a:spLocks noChangeShapeType="1"/>
            </p:cNvSpPr>
            <p:nvPr/>
          </p:nvSpPr>
          <p:spPr bwMode="auto">
            <a:xfrm flipV="1">
              <a:off x="320992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9" name="Line 38"/>
            <p:cNvSpPr>
              <a:spLocks noChangeShapeType="1"/>
            </p:cNvSpPr>
            <p:nvPr/>
          </p:nvSpPr>
          <p:spPr bwMode="auto">
            <a:xfrm flipV="1">
              <a:off x="355600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0" name="Line 39"/>
            <p:cNvSpPr>
              <a:spLocks noChangeShapeType="1"/>
            </p:cNvSpPr>
            <p:nvPr/>
          </p:nvSpPr>
          <p:spPr bwMode="auto">
            <a:xfrm flipV="1">
              <a:off x="391160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1" name="Line 40"/>
            <p:cNvSpPr>
              <a:spLocks noChangeShapeType="1"/>
            </p:cNvSpPr>
            <p:nvPr/>
          </p:nvSpPr>
          <p:spPr bwMode="auto">
            <a:xfrm flipV="1">
              <a:off x="42576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2" name="Line 41"/>
            <p:cNvSpPr>
              <a:spLocks noChangeShapeType="1"/>
            </p:cNvSpPr>
            <p:nvPr/>
          </p:nvSpPr>
          <p:spPr bwMode="auto">
            <a:xfrm flipV="1">
              <a:off x="46132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3" name="Line 42"/>
            <p:cNvSpPr>
              <a:spLocks noChangeShapeType="1"/>
            </p:cNvSpPr>
            <p:nvPr/>
          </p:nvSpPr>
          <p:spPr bwMode="auto">
            <a:xfrm flipV="1">
              <a:off x="495935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4" name="Freeform 43"/>
            <p:cNvSpPr>
              <a:spLocks/>
            </p:cNvSpPr>
            <p:nvPr/>
          </p:nvSpPr>
          <p:spPr bwMode="auto">
            <a:xfrm>
              <a:off x="1484313" y="3506788"/>
              <a:ext cx="3475037" cy="2676525"/>
            </a:xfrm>
            <a:custGeom>
              <a:avLst/>
              <a:gdLst>
                <a:gd name="T0" fmla="*/ 2147483647 w 441"/>
                <a:gd name="T1" fmla="*/ 2147483647 h 366"/>
                <a:gd name="T2" fmla="*/ 2147483647 w 441"/>
                <a:gd name="T3" fmla="*/ 2147483647 h 366"/>
                <a:gd name="T4" fmla="*/ 2147483647 w 441"/>
                <a:gd name="T5" fmla="*/ 2147483647 h 366"/>
                <a:gd name="T6" fmla="*/ 2147483647 w 441"/>
                <a:gd name="T7" fmla="*/ 2147483647 h 366"/>
                <a:gd name="T8" fmla="*/ 2147483647 w 441"/>
                <a:gd name="T9" fmla="*/ 2147483647 h 366"/>
                <a:gd name="T10" fmla="*/ 2147483647 w 441"/>
                <a:gd name="T11" fmla="*/ 2147483647 h 366"/>
                <a:gd name="T12" fmla="*/ 2147483647 w 441"/>
                <a:gd name="T13" fmla="*/ 2147483647 h 366"/>
                <a:gd name="T14" fmla="*/ 2147483647 w 441"/>
                <a:gd name="T15" fmla="*/ 2147483647 h 366"/>
                <a:gd name="T16" fmla="*/ 2147483647 w 441"/>
                <a:gd name="T17" fmla="*/ 2147483647 h 366"/>
                <a:gd name="T18" fmla="*/ 2147483647 w 441"/>
                <a:gd name="T19" fmla="*/ 2147483647 h 366"/>
                <a:gd name="T20" fmla="*/ 2147483647 w 441"/>
                <a:gd name="T21" fmla="*/ 2147483647 h 366"/>
                <a:gd name="T22" fmla="*/ 2147483647 w 441"/>
                <a:gd name="T23" fmla="*/ 2147483647 h 366"/>
                <a:gd name="T24" fmla="*/ 2147483647 w 441"/>
                <a:gd name="T25" fmla="*/ 2147483647 h 366"/>
                <a:gd name="T26" fmla="*/ 2147483647 w 441"/>
                <a:gd name="T27" fmla="*/ 2147483647 h 366"/>
                <a:gd name="T28" fmla="*/ 2147483647 w 441"/>
                <a:gd name="T29" fmla="*/ 2147483647 h 366"/>
                <a:gd name="T30" fmla="*/ 2147483647 w 441"/>
                <a:gd name="T31" fmla="*/ 2147483647 h 366"/>
                <a:gd name="T32" fmla="*/ 2147483647 w 441"/>
                <a:gd name="T33" fmla="*/ 2147483647 h 366"/>
                <a:gd name="T34" fmla="*/ 2147483647 w 441"/>
                <a:gd name="T35" fmla="*/ 2147483647 h 366"/>
                <a:gd name="T36" fmla="*/ 2147483647 w 441"/>
                <a:gd name="T37" fmla="*/ 2147483647 h 366"/>
                <a:gd name="T38" fmla="*/ 2147483647 w 441"/>
                <a:gd name="T39" fmla="*/ 2147483647 h 366"/>
                <a:gd name="T40" fmla="*/ 2147483647 w 441"/>
                <a:gd name="T41" fmla="*/ 2147483647 h 366"/>
                <a:gd name="T42" fmla="*/ 2147483647 w 441"/>
                <a:gd name="T43" fmla="*/ 2147483647 h 366"/>
                <a:gd name="T44" fmla="*/ 2147483647 w 441"/>
                <a:gd name="T45" fmla="*/ 2147483647 h 366"/>
                <a:gd name="T46" fmla="*/ 2147483647 w 441"/>
                <a:gd name="T47" fmla="*/ 2147483647 h 366"/>
                <a:gd name="T48" fmla="*/ 2147483647 w 441"/>
                <a:gd name="T49" fmla="*/ 2147483647 h 366"/>
                <a:gd name="T50" fmla="*/ 2147483647 w 441"/>
                <a:gd name="T51" fmla="*/ 2147483647 h 366"/>
                <a:gd name="T52" fmla="*/ 2147483647 w 441"/>
                <a:gd name="T53" fmla="*/ 2147483647 h 366"/>
                <a:gd name="T54" fmla="*/ 2147483647 w 441"/>
                <a:gd name="T55" fmla="*/ 2147483647 h 366"/>
                <a:gd name="T56" fmla="*/ 2147483647 w 441"/>
                <a:gd name="T57" fmla="*/ 2147483647 h 366"/>
                <a:gd name="T58" fmla="*/ 2147483647 w 441"/>
                <a:gd name="T59" fmla="*/ 2147483647 h 366"/>
                <a:gd name="T60" fmla="*/ 2147483647 w 441"/>
                <a:gd name="T61" fmla="*/ 2147483647 h 366"/>
                <a:gd name="T62" fmla="*/ 2147483647 w 441"/>
                <a:gd name="T63" fmla="*/ 2147483647 h 366"/>
                <a:gd name="T64" fmla="*/ 2147483647 w 441"/>
                <a:gd name="T65" fmla="*/ 2147483647 h 366"/>
                <a:gd name="T66" fmla="*/ 2147483647 w 441"/>
                <a:gd name="T67" fmla="*/ 2147483647 h 366"/>
                <a:gd name="T68" fmla="*/ 2147483647 w 441"/>
                <a:gd name="T69" fmla="*/ 2147483647 h 366"/>
                <a:gd name="T70" fmla="*/ 2147483647 w 441"/>
                <a:gd name="T71" fmla="*/ 2147483647 h 366"/>
                <a:gd name="T72" fmla="*/ 2147483647 w 441"/>
                <a:gd name="T73" fmla="*/ 2147483647 h 366"/>
                <a:gd name="T74" fmla="*/ 2147483647 w 441"/>
                <a:gd name="T75" fmla="*/ 2147483647 h 366"/>
                <a:gd name="T76" fmla="*/ 2147483647 w 441"/>
                <a:gd name="T77" fmla="*/ 2147483647 h 366"/>
                <a:gd name="T78" fmla="*/ 2147483647 w 441"/>
                <a:gd name="T79" fmla="*/ 2147483647 h 366"/>
                <a:gd name="T80" fmla="*/ 2147483647 w 441"/>
                <a:gd name="T81" fmla="*/ 2147483647 h 366"/>
                <a:gd name="T82" fmla="*/ 2147483647 w 441"/>
                <a:gd name="T83" fmla="*/ 2147483647 h 366"/>
                <a:gd name="T84" fmla="*/ 2147483647 w 441"/>
                <a:gd name="T85" fmla="*/ 2147483647 h 366"/>
                <a:gd name="T86" fmla="*/ 2147483647 w 441"/>
                <a:gd name="T87" fmla="*/ 2147483647 h 366"/>
                <a:gd name="T88" fmla="*/ 2147483647 w 441"/>
                <a:gd name="T89" fmla="*/ 2147483647 h 366"/>
                <a:gd name="T90" fmla="*/ 2147483647 w 441"/>
                <a:gd name="T91" fmla="*/ 2147483647 h 366"/>
                <a:gd name="T92" fmla="*/ 2147483647 w 441"/>
                <a:gd name="T93" fmla="*/ 2147483647 h 366"/>
                <a:gd name="T94" fmla="*/ 2147483647 w 441"/>
                <a:gd name="T95" fmla="*/ 2147483647 h 366"/>
                <a:gd name="T96" fmla="*/ 2147483647 w 441"/>
                <a:gd name="T97" fmla="*/ 0 h 366"/>
                <a:gd name="T98" fmla="*/ 2147483647 w 441"/>
                <a:gd name="T99" fmla="*/ 0 h 3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41"/>
                <a:gd name="T151" fmla="*/ 0 h 366"/>
                <a:gd name="T152" fmla="*/ 441 w 441"/>
                <a:gd name="T153" fmla="*/ 366 h 36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41" h="366">
                  <a:moveTo>
                    <a:pt x="0" y="366"/>
                  </a:moveTo>
                  <a:lnTo>
                    <a:pt x="5" y="346"/>
                  </a:lnTo>
                  <a:lnTo>
                    <a:pt x="9" y="328"/>
                  </a:lnTo>
                  <a:lnTo>
                    <a:pt x="14" y="311"/>
                  </a:lnTo>
                  <a:lnTo>
                    <a:pt x="18" y="295"/>
                  </a:lnTo>
                  <a:lnTo>
                    <a:pt x="23" y="280"/>
                  </a:lnTo>
                  <a:lnTo>
                    <a:pt x="27" y="266"/>
                  </a:lnTo>
                  <a:lnTo>
                    <a:pt x="32" y="254"/>
                  </a:lnTo>
                  <a:lnTo>
                    <a:pt x="36" y="242"/>
                  </a:lnTo>
                  <a:lnTo>
                    <a:pt x="41" y="231"/>
                  </a:lnTo>
                  <a:lnTo>
                    <a:pt x="45" y="220"/>
                  </a:lnTo>
                  <a:lnTo>
                    <a:pt x="49" y="210"/>
                  </a:lnTo>
                  <a:lnTo>
                    <a:pt x="54" y="201"/>
                  </a:lnTo>
                  <a:lnTo>
                    <a:pt x="58" y="192"/>
                  </a:lnTo>
                  <a:lnTo>
                    <a:pt x="63" y="184"/>
                  </a:lnTo>
                  <a:lnTo>
                    <a:pt x="67" y="176"/>
                  </a:lnTo>
                  <a:lnTo>
                    <a:pt x="72" y="169"/>
                  </a:lnTo>
                  <a:lnTo>
                    <a:pt x="76" y="162"/>
                  </a:lnTo>
                  <a:lnTo>
                    <a:pt x="81" y="155"/>
                  </a:lnTo>
                  <a:lnTo>
                    <a:pt x="85" y="149"/>
                  </a:lnTo>
                  <a:lnTo>
                    <a:pt x="89" y="143"/>
                  </a:lnTo>
                  <a:lnTo>
                    <a:pt x="94" y="137"/>
                  </a:lnTo>
                  <a:lnTo>
                    <a:pt x="98" y="132"/>
                  </a:lnTo>
                  <a:lnTo>
                    <a:pt x="103" y="127"/>
                  </a:lnTo>
                  <a:lnTo>
                    <a:pt x="107" y="122"/>
                  </a:lnTo>
                  <a:lnTo>
                    <a:pt x="112" y="117"/>
                  </a:lnTo>
                  <a:lnTo>
                    <a:pt x="116" y="113"/>
                  </a:lnTo>
                  <a:lnTo>
                    <a:pt x="121" y="109"/>
                  </a:lnTo>
                  <a:lnTo>
                    <a:pt x="125" y="104"/>
                  </a:lnTo>
                  <a:lnTo>
                    <a:pt x="130" y="101"/>
                  </a:lnTo>
                  <a:lnTo>
                    <a:pt x="134" y="97"/>
                  </a:lnTo>
                  <a:lnTo>
                    <a:pt x="138" y="93"/>
                  </a:lnTo>
                  <a:lnTo>
                    <a:pt x="143" y="90"/>
                  </a:lnTo>
                  <a:lnTo>
                    <a:pt x="147" y="86"/>
                  </a:lnTo>
                  <a:lnTo>
                    <a:pt x="152" y="83"/>
                  </a:lnTo>
                  <a:lnTo>
                    <a:pt x="156" y="80"/>
                  </a:lnTo>
                  <a:lnTo>
                    <a:pt x="161" y="77"/>
                  </a:lnTo>
                  <a:lnTo>
                    <a:pt x="165" y="74"/>
                  </a:lnTo>
                  <a:lnTo>
                    <a:pt x="170" y="72"/>
                  </a:lnTo>
                  <a:lnTo>
                    <a:pt x="174" y="69"/>
                  </a:lnTo>
                  <a:lnTo>
                    <a:pt x="178" y="66"/>
                  </a:lnTo>
                  <a:lnTo>
                    <a:pt x="183" y="64"/>
                  </a:lnTo>
                  <a:lnTo>
                    <a:pt x="187" y="62"/>
                  </a:lnTo>
                  <a:lnTo>
                    <a:pt x="192" y="59"/>
                  </a:lnTo>
                  <a:lnTo>
                    <a:pt x="196" y="57"/>
                  </a:lnTo>
                  <a:lnTo>
                    <a:pt x="201" y="55"/>
                  </a:lnTo>
                  <a:lnTo>
                    <a:pt x="205" y="53"/>
                  </a:lnTo>
                  <a:lnTo>
                    <a:pt x="210" y="51"/>
                  </a:lnTo>
                  <a:lnTo>
                    <a:pt x="214" y="49"/>
                  </a:lnTo>
                  <a:lnTo>
                    <a:pt x="219" y="47"/>
                  </a:lnTo>
                  <a:lnTo>
                    <a:pt x="223" y="45"/>
                  </a:lnTo>
                  <a:lnTo>
                    <a:pt x="227" y="44"/>
                  </a:lnTo>
                  <a:lnTo>
                    <a:pt x="232" y="42"/>
                  </a:lnTo>
                  <a:lnTo>
                    <a:pt x="236" y="40"/>
                  </a:lnTo>
                  <a:lnTo>
                    <a:pt x="241" y="39"/>
                  </a:lnTo>
                  <a:lnTo>
                    <a:pt x="245" y="37"/>
                  </a:lnTo>
                  <a:lnTo>
                    <a:pt x="250" y="36"/>
                  </a:lnTo>
                  <a:lnTo>
                    <a:pt x="254" y="34"/>
                  </a:lnTo>
                  <a:lnTo>
                    <a:pt x="259" y="33"/>
                  </a:lnTo>
                  <a:lnTo>
                    <a:pt x="263" y="31"/>
                  </a:lnTo>
                  <a:lnTo>
                    <a:pt x="267" y="30"/>
                  </a:lnTo>
                  <a:lnTo>
                    <a:pt x="272" y="29"/>
                  </a:lnTo>
                  <a:lnTo>
                    <a:pt x="276" y="28"/>
                  </a:lnTo>
                  <a:lnTo>
                    <a:pt x="281" y="26"/>
                  </a:lnTo>
                  <a:lnTo>
                    <a:pt x="285" y="25"/>
                  </a:lnTo>
                  <a:lnTo>
                    <a:pt x="290" y="24"/>
                  </a:lnTo>
                  <a:lnTo>
                    <a:pt x="294" y="23"/>
                  </a:lnTo>
                  <a:lnTo>
                    <a:pt x="299" y="22"/>
                  </a:lnTo>
                  <a:lnTo>
                    <a:pt x="303" y="21"/>
                  </a:lnTo>
                  <a:lnTo>
                    <a:pt x="308" y="20"/>
                  </a:lnTo>
                  <a:lnTo>
                    <a:pt x="312" y="19"/>
                  </a:lnTo>
                  <a:lnTo>
                    <a:pt x="316" y="18"/>
                  </a:lnTo>
                  <a:lnTo>
                    <a:pt x="321" y="17"/>
                  </a:lnTo>
                  <a:lnTo>
                    <a:pt x="325" y="16"/>
                  </a:lnTo>
                  <a:lnTo>
                    <a:pt x="330" y="15"/>
                  </a:lnTo>
                  <a:lnTo>
                    <a:pt x="334" y="14"/>
                  </a:lnTo>
                  <a:lnTo>
                    <a:pt x="339" y="14"/>
                  </a:lnTo>
                  <a:lnTo>
                    <a:pt x="343" y="13"/>
                  </a:lnTo>
                  <a:lnTo>
                    <a:pt x="348" y="12"/>
                  </a:lnTo>
                  <a:lnTo>
                    <a:pt x="352" y="11"/>
                  </a:lnTo>
                  <a:lnTo>
                    <a:pt x="356" y="10"/>
                  </a:lnTo>
                  <a:lnTo>
                    <a:pt x="361" y="10"/>
                  </a:lnTo>
                  <a:lnTo>
                    <a:pt x="365" y="9"/>
                  </a:lnTo>
                  <a:lnTo>
                    <a:pt x="370" y="8"/>
                  </a:lnTo>
                  <a:lnTo>
                    <a:pt x="374" y="8"/>
                  </a:lnTo>
                  <a:lnTo>
                    <a:pt x="379" y="7"/>
                  </a:lnTo>
                  <a:lnTo>
                    <a:pt x="383" y="6"/>
                  </a:lnTo>
                  <a:lnTo>
                    <a:pt x="388" y="6"/>
                  </a:lnTo>
                  <a:lnTo>
                    <a:pt x="392" y="5"/>
                  </a:lnTo>
                  <a:lnTo>
                    <a:pt x="397" y="5"/>
                  </a:lnTo>
                  <a:lnTo>
                    <a:pt x="401" y="4"/>
                  </a:lnTo>
                  <a:lnTo>
                    <a:pt x="405" y="3"/>
                  </a:lnTo>
                  <a:lnTo>
                    <a:pt x="410" y="3"/>
                  </a:lnTo>
                  <a:lnTo>
                    <a:pt x="414" y="2"/>
                  </a:lnTo>
                  <a:lnTo>
                    <a:pt x="419" y="2"/>
                  </a:lnTo>
                  <a:lnTo>
                    <a:pt x="423" y="1"/>
                  </a:lnTo>
                  <a:lnTo>
                    <a:pt x="428" y="1"/>
                  </a:lnTo>
                  <a:lnTo>
                    <a:pt x="432" y="0"/>
                  </a:lnTo>
                  <a:lnTo>
                    <a:pt x="437" y="0"/>
                  </a:lnTo>
                  <a:lnTo>
                    <a:pt x="441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5" name="Rectangle 44"/>
            <p:cNvSpPr>
              <a:spLocks noChangeArrowheads="1"/>
            </p:cNvSpPr>
            <p:nvPr/>
          </p:nvSpPr>
          <p:spPr bwMode="auto">
            <a:xfrm>
              <a:off x="669067" y="6124575"/>
              <a:ext cx="74379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0.00000001</a:t>
              </a:r>
            </a:p>
          </p:txBody>
        </p:sp>
        <p:sp>
          <p:nvSpPr>
            <p:cNvPr id="56" name="Rectangle 45"/>
            <p:cNvSpPr>
              <a:spLocks noChangeArrowheads="1"/>
            </p:cNvSpPr>
            <p:nvPr/>
          </p:nvSpPr>
          <p:spPr bwMode="auto">
            <a:xfrm>
              <a:off x="784954" y="5591175"/>
              <a:ext cx="58990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0.000001</a:t>
              </a:r>
            </a:p>
          </p:txBody>
        </p:sp>
        <p:sp>
          <p:nvSpPr>
            <p:cNvPr id="57" name="Rectangle 46"/>
            <p:cNvSpPr>
              <a:spLocks noChangeArrowheads="1"/>
            </p:cNvSpPr>
            <p:nvPr/>
          </p:nvSpPr>
          <p:spPr bwMode="auto">
            <a:xfrm>
              <a:off x="900842" y="5057775"/>
              <a:ext cx="436017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ea typeface="Arial" charset="0"/>
                </a:rPr>
                <a:t>0.0001</a:t>
              </a:r>
            </a:p>
          </p:txBody>
        </p:sp>
        <p:sp>
          <p:nvSpPr>
            <p:cNvPr id="58" name="Rectangle 47"/>
            <p:cNvSpPr>
              <a:spLocks noChangeArrowheads="1"/>
            </p:cNvSpPr>
            <p:nvPr/>
          </p:nvSpPr>
          <p:spPr bwMode="auto">
            <a:xfrm>
              <a:off x="1016729" y="4516438"/>
              <a:ext cx="2750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0.01</a:t>
              </a:r>
            </a:p>
          </p:txBody>
        </p:sp>
        <p:sp>
          <p:nvSpPr>
            <p:cNvPr id="59" name="Rectangle 48"/>
            <p:cNvSpPr>
              <a:spLocks noChangeArrowheads="1"/>
            </p:cNvSpPr>
            <p:nvPr/>
          </p:nvSpPr>
          <p:spPr bwMode="auto">
            <a:xfrm>
              <a:off x="1161192" y="3981450"/>
              <a:ext cx="7799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1</a:t>
              </a:r>
            </a:p>
          </p:txBody>
        </p:sp>
        <p:sp>
          <p:nvSpPr>
            <p:cNvPr id="60" name="Rectangle 49"/>
            <p:cNvSpPr>
              <a:spLocks noChangeArrowheads="1"/>
            </p:cNvSpPr>
            <p:nvPr/>
          </p:nvSpPr>
          <p:spPr bwMode="auto">
            <a:xfrm>
              <a:off x="1045304" y="3448050"/>
              <a:ext cx="23398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100</a:t>
              </a:r>
            </a:p>
          </p:txBody>
        </p:sp>
        <p:sp>
          <p:nvSpPr>
            <p:cNvPr id="61" name="Rectangle 50"/>
            <p:cNvSpPr>
              <a:spLocks noChangeArrowheads="1"/>
            </p:cNvSpPr>
            <p:nvPr/>
          </p:nvSpPr>
          <p:spPr bwMode="auto">
            <a:xfrm>
              <a:off x="1428750" y="6262688"/>
              <a:ext cx="10399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0</a:t>
              </a:r>
            </a:p>
          </p:txBody>
        </p:sp>
        <p:sp>
          <p:nvSpPr>
            <p:cNvPr id="62" name="Rectangle 51"/>
            <p:cNvSpPr>
              <a:spLocks noChangeArrowheads="1"/>
            </p:cNvSpPr>
            <p:nvPr/>
          </p:nvSpPr>
          <p:spPr bwMode="auto">
            <a:xfrm>
              <a:off x="2098675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20</a:t>
              </a:r>
            </a:p>
          </p:txBody>
        </p:sp>
        <p:sp>
          <p:nvSpPr>
            <p:cNvPr id="63" name="Rectangle 52"/>
            <p:cNvSpPr>
              <a:spLocks noChangeArrowheads="1"/>
            </p:cNvSpPr>
            <p:nvPr/>
          </p:nvSpPr>
          <p:spPr bwMode="auto">
            <a:xfrm>
              <a:off x="2800350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40</a:t>
              </a:r>
            </a:p>
          </p:txBody>
        </p:sp>
        <p:sp>
          <p:nvSpPr>
            <p:cNvPr id="64" name="Rectangle 53"/>
            <p:cNvSpPr>
              <a:spLocks noChangeArrowheads="1"/>
            </p:cNvSpPr>
            <p:nvPr/>
          </p:nvSpPr>
          <p:spPr bwMode="auto">
            <a:xfrm>
              <a:off x="3500438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60</a:t>
              </a:r>
            </a:p>
          </p:txBody>
        </p:sp>
        <p:sp>
          <p:nvSpPr>
            <p:cNvPr id="65" name="Rectangle 54"/>
            <p:cNvSpPr>
              <a:spLocks noChangeArrowheads="1"/>
            </p:cNvSpPr>
            <p:nvPr/>
          </p:nvSpPr>
          <p:spPr bwMode="auto">
            <a:xfrm>
              <a:off x="4202113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80</a:t>
              </a:r>
            </a:p>
          </p:txBody>
        </p:sp>
        <p:sp>
          <p:nvSpPr>
            <p:cNvPr id="66" name="Rectangle 55"/>
            <p:cNvSpPr>
              <a:spLocks noChangeArrowheads="1"/>
            </p:cNvSpPr>
            <p:nvPr/>
          </p:nvSpPr>
          <p:spPr bwMode="auto">
            <a:xfrm>
              <a:off x="4879975" y="6262688"/>
              <a:ext cx="31198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100</a:t>
              </a:r>
            </a:p>
          </p:txBody>
        </p:sp>
        <p:sp>
          <p:nvSpPr>
            <p:cNvPr id="67" name="Text Box 57"/>
            <p:cNvSpPr txBox="1">
              <a:spLocks noChangeArrowheads="1"/>
            </p:cNvSpPr>
            <p:nvPr/>
          </p:nvSpPr>
          <p:spPr bwMode="auto">
            <a:xfrm>
              <a:off x="1673219" y="6429007"/>
              <a:ext cx="324299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Arbitrary (Arithmetic) Time Scale</a:t>
              </a:r>
            </a:p>
          </p:txBody>
        </p:sp>
        <p:sp>
          <p:nvSpPr>
            <p:cNvPr id="68" name="Text Box 58"/>
            <p:cNvSpPr txBox="1">
              <a:spLocks noChangeArrowheads="1"/>
            </p:cNvSpPr>
            <p:nvPr/>
          </p:nvSpPr>
          <p:spPr bwMode="auto">
            <a:xfrm rot="16200000">
              <a:off x="-1079500" y="4656723"/>
              <a:ext cx="32258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Cubic Centimeters</a:t>
              </a:r>
            </a:p>
          </p:txBody>
        </p:sp>
      </p:grpSp>
      <p:sp>
        <p:nvSpPr>
          <p:cNvPr id="69" name="Rectangle 68"/>
          <p:cNvSpPr/>
          <p:nvPr/>
        </p:nvSpPr>
        <p:spPr>
          <a:xfrm>
            <a:off x="2306665" y="2761292"/>
            <a:ext cx="3396504" cy="184467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 bwMode="auto">
          <a:xfrm>
            <a:off x="76200" y="6395041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Seeding from </a:t>
            </a:r>
            <a:r>
              <a:rPr lang="en-US" sz="2800" kern="0" dirty="0" err="1" smtClean="0">
                <a:solidFill>
                  <a:srgbClr val="000000"/>
                </a:solidFill>
              </a:rPr>
              <a:t>outside</a:t>
            </a:r>
            <a:r>
              <a:rPr lang="en-US" sz="2800" kern="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US" sz="2800" kern="0" dirty="0" err="1" smtClean="0">
                <a:solidFill>
                  <a:srgbClr val="000000"/>
                </a:solidFill>
              </a:rPr>
              <a:t>in</a:t>
            </a:r>
            <a:r>
              <a:rPr lang="en-US" sz="2800" kern="0" dirty="0" smtClean="0">
                <a:solidFill>
                  <a:srgbClr val="000000"/>
                </a:solidFill>
              </a:rPr>
              <a:t> explains the </a:t>
            </a:r>
            <a:r>
              <a:rPr lang="en-US" sz="2800" kern="0" dirty="0" err="1" smtClean="0">
                <a:solidFill>
                  <a:srgbClr val="000000"/>
                </a:solidFill>
              </a:rPr>
              <a:t>Gompertzian</a:t>
            </a:r>
            <a:r>
              <a:rPr lang="en-US" sz="2800" kern="0" dirty="0" smtClean="0">
                <a:solidFill>
                  <a:srgbClr val="000000"/>
                </a:solidFill>
              </a:rPr>
              <a:t>      pattern of growth since as objects get larger their surface area to volume ratio decreases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2272886" y="3254020"/>
            <a:ext cx="2137217" cy="1990554"/>
            <a:chOff x="5599336" y="4681251"/>
            <a:chExt cx="2137217" cy="1990554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"/>
            <a:srcRect l="17402" t="23344" r="20314" b="27719"/>
            <a:stretch>
              <a:fillRect/>
            </a:stretch>
          </p:blipFill>
          <p:spPr>
            <a:xfrm>
              <a:off x="5865477" y="5042272"/>
              <a:ext cx="1604935" cy="1260991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sp>
          <p:nvSpPr>
            <p:cNvPr id="76" name="Donut 75"/>
            <p:cNvSpPr/>
            <p:nvPr/>
          </p:nvSpPr>
          <p:spPr>
            <a:xfrm>
              <a:off x="5599336" y="4681251"/>
              <a:ext cx="2137217" cy="1990554"/>
            </a:xfrm>
            <a:prstGeom prst="donut">
              <a:avLst>
                <a:gd name="adj" fmla="val 1940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78"/>
          <p:cNvGrpSpPr/>
          <p:nvPr/>
        </p:nvGrpSpPr>
        <p:grpSpPr>
          <a:xfrm>
            <a:off x="1733303" y="4681251"/>
            <a:ext cx="954440" cy="940655"/>
            <a:chOff x="5213683" y="3910704"/>
            <a:chExt cx="954440" cy="940655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2"/>
            <a:srcRect l="41188" t="37153" r="38432" b="44118"/>
            <a:stretch>
              <a:fillRect/>
            </a:stretch>
          </p:blipFill>
          <p:spPr>
            <a:xfrm>
              <a:off x="5434497" y="4123368"/>
              <a:ext cx="525132" cy="482600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sp>
          <p:nvSpPr>
            <p:cNvPr id="78" name="Donut 77"/>
            <p:cNvSpPr>
              <a:spLocks noChangeAspect="1"/>
            </p:cNvSpPr>
            <p:nvPr/>
          </p:nvSpPr>
          <p:spPr>
            <a:xfrm>
              <a:off x="5213683" y="3910704"/>
              <a:ext cx="954440" cy="940655"/>
            </a:xfrm>
            <a:prstGeom prst="donut">
              <a:avLst>
                <a:gd name="adj" fmla="val 3602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24"/>
          <p:cNvGrpSpPr/>
          <p:nvPr/>
        </p:nvGrpSpPr>
        <p:grpSpPr>
          <a:xfrm>
            <a:off x="364123" y="2761293"/>
            <a:ext cx="4827836" cy="3554461"/>
            <a:chOff x="364123" y="3213100"/>
            <a:chExt cx="4827836" cy="3554461"/>
          </a:xfrm>
        </p:grpSpPr>
        <p:sp>
          <p:nvSpPr>
            <p:cNvPr id="26" name="Line 19"/>
            <p:cNvSpPr>
              <a:spLocks noChangeShapeType="1"/>
            </p:cNvSpPr>
            <p:nvPr/>
          </p:nvSpPr>
          <p:spPr bwMode="auto">
            <a:xfrm>
              <a:off x="1452563" y="3506788"/>
              <a:ext cx="1587" cy="26765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>
              <a:off x="1420813" y="618331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>
              <a:off x="1420813" y="5911850"/>
              <a:ext cx="3175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>
              <a:off x="1420813" y="564991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0" name="Line 23"/>
            <p:cNvSpPr>
              <a:spLocks noChangeShapeType="1"/>
            </p:cNvSpPr>
            <p:nvPr/>
          </p:nvSpPr>
          <p:spPr bwMode="auto">
            <a:xfrm>
              <a:off x="1420813" y="5378450"/>
              <a:ext cx="3175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3" name="Line 24"/>
            <p:cNvSpPr>
              <a:spLocks noChangeShapeType="1"/>
            </p:cNvSpPr>
            <p:nvPr/>
          </p:nvSpPr>
          <p:spPr bwMode="auto">
            <a:xfrm>
              <a:off x="1420813" y="5116513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4" name="Line 25"/>
            <p:cNvSpPr>
              <a:spLocks noChangeShapeType="1"/>
            </p:cNvSpPr>
            <p:nvPr/>
          </p:nvSpPr>
          <p:spPr bwMode="auto">
            <a:xfrm>
              <a:off x="1420813" y="4845050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6" name="Line 26"/>
            <p:cNvSpPr>
              <a:spLocks noChangeShapeType="1"/>
            </p:cNvSpPr>
            <p:nvPr/>
          </p:nvSpPr>
          <p:spPr bwMode="auto">
            <a:xfrm>
              <a:off x="1420813" y="4575175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8" name="Line 27"/>
            <p:cNvSpPr>
              <a:spLocks noChangeShapeType="1"/>
            </p:cNvSpPr>
            <p:nvPr/>
          </p:nvSpPr>
          <p:spPr bwMode="auto">
            <a:xfrm>
              <a:off x="1420813" y="431006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9" name="Line 28"/>
            <p:cNvSpPr>
              <a:spLocks noChangeShapeType="1"/>
            </p:cNvSpPr>
            <p:nvPr/>
          </p:nvSpPr>
          <p:spPr bwMode="auto">
            <a:xfrm>
              <a:off x="1420813" y="4040188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0" name="Line 29"/>
            <p:cNvSpPr>
              <a:spLocks noChangeShapeType="1"/>
            </p:cNvSpPr>
            <p:nvPr/>
          </p:nvSpPr>
          <p:spPr bwMode="auto">
            <a:xfrm>
              <a:off x="1420813" y="377666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1" name="Line 30"/>
            <p:cNvSpPr>
              <a:spLocks noChangeShapeType="1"/>
            </p:cNvSpPr>
            <p:nvPr/>
          </p:nvSpPr>
          <p:spPr bwMode="auto">
            <a:xfrm>
              <a:off x="1420813" y="3506788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2" name="Line 31"/>
            <p:cNvSpPr>
              <a:spLocks noChangeShapeType="1"/>
            </p:cNvSpPr>
            <p:nvPr/>
          </p:nvSpPr>
          <p:spPr bwMode="auto">
            <a:xfrm>
              <a:off x="1452563" y="6183313"/>
              <a:ext cx="3506787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3" name="Line 32"/>
            <p:cNvSpPr>
              <a:spLocks noChangeShapeType="1"/>
            </p:cNvSpPr>
            <p:nvPr/>
          </p:nvSpPr>
          <p:spPr bwMode="auto">
            <a:xfrm flipV="1">
              <a:off x="1452563" y="6183313"/>
              <a:ext cx="1587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 flipV="1">
              <a:off x="18065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 flipV="1">
              <a:off x="2154238" y="6183313"/>
              <a:ext cx="0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6" name="Line 35"/>
            <p:cNvSpPr>
              <a:spLocks noChangeShapeType="1"/>
            </p:cNvSpPr>
            <p:nvPr/>
          </p:nvSpPr>
          <p:spPr bwMode="auto">
            <a:xfrm flipV="1">
              <a:off x="250825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7" name="Line 36"/>
            <p:cNvSpPr>
              <a:spLocks noChangeShapeType="1"/>
            </p:cNvSpPr>
            <p:nvPr/>
          </p:nvSpPr>
          <p:spPr bwMode="auto">
            <a:xfrm flipV="1">
              <a:off x="285432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8" name="Line 37"/>
            <p:cNvSpPr>
              <a:spLocks noChangeShapeType="1"/>
            </p:cNvSpPr>
            <p:nvPr/>
          </p:nvSpPr>
          <p:spPr bwMode="auto">
            <a:xfrm flipV="1">
              <a:off x="320992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9" name="Line 38"/>
            <p:cNvSpPr>
              <a:spLocks noChangeShapeType="1"/>
            </p:cNvSpPr>
            <p:nvPr/>
          </p:nvSpPr>
          <p:spPr bwMode="auto">
            <a:xfrm flipV="1">
              <a:off x="355600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0" name="Line 39"/>
            <p:cNvSpPr>
              <a:spLocks noChangeShapeType="1"/>
            </p:cNvSpPr>
            <p:nvPr/>
          </p:nvSpPr>
          <p:spPr bwMode="auto">
            <a:xfrm flipV="1">
              <a:off x="391160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1" name="Line 40"/>
            <p:cNvSpPr>
              <a:spLocks noChangeShapeType="1"/>
            </p:cNvSpPr>
            <p:nvPr/>
          </p:nvSpPr>
          <p:spPr bwMode="auto">
            <a:xfrm flipV="1">
              <a:off x="42576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2" name="Line 41"/>
            <p:cNvSpPr>
              <a:spLocks noChangeShapeType="1"/>
            </p:cNvSpPr>
            <p:nvPr/>
          </p:nvSpPr>
          <p:spPr bwMode="auto">
            <a:xfrm flipV="1">
              <a:off x="46132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3" name="Line 42"/>
            <p:cNvSpPr>
              <a:spLocks noChangeShapeType="1"/>
            </p:cNvSpPr>
            <p:nvPr/>
          </p:nvSpPr>
          <p:spPr bwMode="auto">
            <a:xfrm flipV="1">
              <a:off x="495935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4" name="Freeform 43"/>
            <p:cNvSpPr>
              <a:spLocks/>
            </p:cNvSpPr>
            <p:nvPr/>
          </p:nvSpPr>
          <p:spPr bwMode="auto">
            <a:xfrm>
              <a:off x="1484313" y="3506788"/>
              <a:ext cx="3475037" cy="2676525"/>
            </a:xfrm>
            <a:custGeom>
              <a:avLst/>
              <a:gdLst>
                <a:gd name="T0" fmla="*/ 2147483647 w 441"/>
                <a:gd name="T1" fmla="*/ 2147483647 h 366"/>
                <a:gd name="T2" fmla="*/ 2147483647 w 441"/>
                <a:gd name="T3" fmla="*/ 2147483647 h 366"/>
                <a:gd name="T4" fmla="*/ 2147483647 w 441"/>
                <a:gd name="T5" fmla="*/ 2147483647 h 366"/>
                <a:gd name="T6" fmla="*/ 2147483647 w 441"/>
                <a:gd name="T7" fmla="*/ 2147483647 h 366"/>
                <a:gd name="T8" fmla="*/ 2147483647 w 441"/>
                <a:gd name="T9" fmla="*/ 2147483647 h 366"/>
                <a:gd name="T10" fmla="*/ 2147483647 w 441"/>
                <a:gd name="T11" fmla="*/ 2147483647 h 366"/>
                <a:gd name="T12" fmla="*/ 2147483647 w 441"/>
                <a:gd name="T13" fmla="*/ 2147483647 h 366"/>
                <a:gd name="T14" fmla="*/ 2147483647 w 441"/>
                <a:gd name="T15" fmla="*/ 2147483647 h 366"/>
                <a:gd name="T16" fmla="*/ 2147483647 w 441"/>
                <a:gd name="T17" fmla="*/ 2147483647 h 366"/>
                <a:gd name="T18" fmla="*/ 2147483647 w 441"/>
                <a:gd name="T19" fmla="*/ 2147483647 h 366"/>
                <a:gd name="T20" fmla="*/ 2147483647 w 441"/>
                <a:gd name="T21" fmla="*/ 2147483647 h 366"/>
                <a:gd name="T22" fmla="*/ 2147483647 w 441"/>
                <a:gd name="T23" fmla="*/ 2147483647 h 366"/>
                <a:gd name="T24" fmla="*/ 2147483647 w 441"/>
                <a:gd name="T25" fmla="*/ 2147483647 h 366"/>
                <a:gd name="T26" fmla="*/ 2147483647 w 441"/>
                <a:gd name="T27" fmla="*/ 2147483647 h 366"/>
                <a:gd name="T28" fmla="*/ 2147483647 w 441"/>
                <a:gd name="T29" fmla="*/ 2147483647 h 366"/>
                <a:gd name="T30" fmla="*/ 2147483647 w 441"/>
                <a:gd name="T31" fmla="*/ 2147483647 h 366"/>
                <a:gd name="T32" fmla="*/ 2147483647 w 441"/>
                <a:gd name="T33" fmla="*/ 2147483647 h 366"/>
                <a:gd name="T34" fmla="*/ 2147483647 w 441"/>
                <a:gd name="T35" fmla="*/ 2147483647 h 366"/>
                <a:gd name="T36" fmla="*/ 2147483647 w 441"/>
                <a:gd name="T37" fmla="*/ 2147483647 h 366"/>
                <a:gd name="T38" fmla="*/ 2147483647 w 441"/>
                <a:gd name="T39" fmla="*/ 2147483647 h 366"/>
                <a:gd name="T40" fmla="*/ 2147483647 w 441"/>
                <a:gd name="T41" fmla="*/ 2147483647 h 366"/>
                <a:gd name="T42" fmla="*/ 2147483647 w 441"/>
                <a:gd name="T43" fmla="*/ 2147483647 h 366"/>
                <a:gd name="T44" fmla="*/ 2147483647 w 441"/>
                <a:gd name="T45" fmla="*/ 2147483647 h 366"/>
                <a:gd name="T46" fmla="*/ 2147483647 w 441"/>
                <a:gd name="T47" fmla="*/ 2147483647 h 366"/>
                <a:gd name="T48" fmla="*/ 2147483647 w 441"/>
                <a:gd name="T49" fmla="*/ 2147483647 h 366"/>
                <a:gd name="T50" fmla="*/ 2147483647 w 441"/>
                <a:gd name="T51" fmla="*/ 2147483647 h 366"/>
                <a:gd name="T52" fmla="*/ 2147483647 w 441"/>
                <a:gd name="T53" fmla="*/ 2147483647 h 366"/>
                <a:gd name="T54" fmla="*/ 2147483647 w 441"/>
                <a:gd name="T55" fmla="*/ 2147483647 h 366"/>
                <a:gd name="T56" fmla="*/ 2147483647 w 441"/>
                <a:gd name="T57" fmla="*/ 2147483647 h 366"/>
                <a:gd name="T58" fmla="*/ 2147483647 w 441"/>
                <a:gd name="T59" fmla="*/ 2147483647 h 366"/>
                <a:gd name="T60" fmla="*/ 2147483647 w 441"/>
                <a:gd name="T61" fmla="*/ 2147483647 h 366"/>
                <a:gd name="T62" fmla="*/ 2147483647 w 441"/>
                <a:gd name="T63" fmla="*/ 2147483647 h 366"/>
                <a:gd name="T64" fmla="*/ 2147483647 w 441"/>
                <a:gd name="T65" fmla="*/ 2147483647 h 366"/>
                <a:gd name="T66" fmla="*/ 2147483647 w 441"/>
                <a:gd name="T67" fmla="*/ 2147483647 h 366"/>
                <a:gd name="T68" fmla="*/ 2147483647 w 441"/>
                <a:gd name="T69" fmla="*/ 2147483647 h 366"/>
                <a:gd name="T70" fmla="*/ 2147483647 w 441"/>
                <a:gd name="T71" fmla="*/ 2147483647 h 366"/>
                <a:gd name="T72" fmla="*/ 2147483647 w 441"/>
                <a:gd name="T73" fmla="*/ 2147483647 h 366"/>
                <a:gd name="T74" fmla="*/ 2147483647 w 441"/>
                <a:gd name="T75" fmla="*/ 2147483647 h 366"/>
                <a:gd name="T76" fmla="*/ 2147483647 w 441"/>
                <a:gd name="T77" fmla="*/ 2147483647 h 366"/>
                <a:gd name="T78" fmla="*/ 2147483647 w 441"/>
                <a:gd name="T79" fmla="*/ 2147483647 h 366"/>
                <a:gd name="T80" fmla="*/ 2147483647 w 441"/>
                <a:gd name="T81" fmla="*/ 2147483647 h 366"/>
                <a:gd name="T82" fmla="*/ 2147483647 w 441"/>
                <a:gd name="T83" fmla="*/ 2147483647 h 366"/>
                <a:gd name="T84" fmla="*/ 2147483647 w 441"/>
                <a:gd name="T85" fmla="*/ 2147483647 h 366"/>
                <a:gd name="T86" fmla="*/ 2147483647 w 441"/>
                <a:gd name="T87" fmla="*/ 2147483647 h 366"/>
                <a:gd name="T88" fmla="*/ 2147483647 w 441"/>
                <a:gd name="T89" fmla="*/ 2147483647 h 366"/>
                <a:gd name="T90" fmla="*/ 2147483647 w 441"/>
                <a:gd name="T91" fmla="*/ 2147483647 h 366"/>
                <a:gd name="T92" fmla="*/ 2147483647 w 441"/>
                <a:gd name="T93" fmla="*/ 2147483647 h 366"/>
                <a:gd name="T94" fmla="*/ 2147483647 w 441"/>
                <a:gd name="T95" fmla="*/ 2147483647 h 366"/>
                <a:gd name="T96" fmla="*/ 2147483647 w 441"/>
                <a:gd name="T97" fmla="*/ 0 h 366"/>
                <a:gd name="T98" fmla="*/ 2147483647 w 441"/>
                <a:gd name="T99" fmla="*/ 0 h 3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41"/>
                <a:gd name="T151" fmla="*/ 0 h 366"/>
                <a:gd name="T152" fmla="*/ 441 w 441"/>
                <a:gd name="T153" fmla="*/ 366 h 36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41" h="366">
                  <a:moveTo>
                    <a:pt x="0" y="366"/>
                  </a:moveTo>
                  <a:lnTo>
                    <a:pt x="5" y="346"/>
                  </a:lnTo>
                  <a:lnTo>
                    <a:pt x="9" y="328"/>
                  </a:lnTo>
                  <a:lnTo>
                    <a:pt x="14" y="311"/>
                  </a:lnTo>
                  <a:lnTo>
                    <a:pt x="18" y="295"/>
                  </a:lnTo>
                  <a:lnTo>
                    <a:pt x="23" y="280"/>
                  </a:lnTo>
                  <a:lnTo>
                    <a:pt x="27" y="266"/>
                  </a:lnTo>
                  <a:lnTo>
                    <a:pt x="32" y="254"/>
                  </a:lnTo>
                  <a:lnTo>
                    <a:pt x="36" y="242"/>
                  </a:lnTo>
                  <a:lnTo>
                    <a:pt x="41" y="231"/>
                  </a:lnTo>
                  <a:lnTo>
                    <a:pt x="45" y="220"/>
                  </a:lnTo>
                  <a:lnTo>
                    <a:pt x="49" y="210"/>
                  </a:lnTo>
                  <a:lnTo>
                    <a:pt x="54" y="201"/>
                  </a:lnTo>
                  <a:lnTo>
                    <a:pt x="58" y="192"/>
                  </a:lnTo>
                  <a:lnTo>
                    <a:pt x="63" y="184"/>
                  </a:lnTo>
                  <a:lnTo>
                    <a:pt x="67" y="176"/>
                  </a:lnTo>
                  <a:lnTo>
                    <a:pt x="72" y="169"/>
                  </a:lnTo>
                  <a:lnTo>
                    <a:pt x="76" y="162"/>
                  </a:lnTo>
                  <a:lnTo>
                    <a:pt x="81" y="155"/>
                  </a:lnTo>
                  <a:lnTo>
                    <a:pt x="85" y="149"/>
                  </a:lnTo>
                  <a:lnTo>
                    <a:pt x="89" y="143"/>
                  </a:lnTo>
                  <a:lnTo>
                    <a:pt x="94" y="137"/>
                  </a:lnTo>
                  <a:lnTo>
                    <a:pt x="98" y="132"/>
                  </a:lnTo>
                  <a:lnTo>
                    <a:pt x="103" y="127"/>
                  </a:lnTo>
                  <a:lnTo>
                    <a:pt x="107" y="122"/>
                  </a:lnTo>
                  <a:lnTo>
                    <a:pt x="112" y="117"/>
                  </a:lnTo>
                  <a:lnTo>
                    <a:pt x="116" y="113"/>
                  </a:lnTo>
                  <a:lnTo>
                    <a:pt x="121" y="109"/>
                  </a:lnTo>
                  <a:lnTo>
                    <a:pt x="125" y="104"/>
                  </a:lnTo>
                  <a:lnTo>
                    <a:pt x="130" y="101"/>
                  </a:lnTo>
                  <a:lnTo>
                    <a:pt x="134" y="97"/>
                  </a:lnTo>
                  <a:lnTo>
                    <a:pt x="138" y="93"/>
                  </a:lnTo>
                  <a:lnTo>
                    <a:pt x="143" y="90"/>
                  </a:lnTo>
                  <a:lnTo>
                    <a:pt x="147" y="86"/>
                  </a:lnTo>
                  <a:lnTo>
                    <a:pt x="152" y="83"/>
                  </a:lnTo>
                  <a:lnTo>
                    <a:pt x="156" y="80"/>
                  </a:lnTo>
                  <a:lnTo>
                    <a:pt x="161" y="77"/>
                  </a:lnTo>
                  <a:lnTo>
                    <a:pt x="165" y="74"/>
                  </a:lnTo>
                  <a:lnTo>
                    <a:pt x="170" y="72"/>
                  </a:lnTo>
                  <a:lnTo>
                    <a:pt x="174" y="69"/>
                  </a:lnTo>
                  <a:lnTo>
                    <a:pt x="178" y="66"/>
                  </a:lnTo>
                  <a:lnTo>
                    <a:pt x="183" y="64"/>
                  </a:lnTo>
                  <a:lnTo>
                    <a:pt x="187" y="62"/>
                  </a:lnTo>
                  <a:lnTo>
                    <a:pt x="192" y="59"/>
                  </a:lnTo>
                  <a:lnTo>
                    <a:pt x="196" y="57"/>
                  </a:lnTo>
                  <a:lnTo>
                    <a:pt x="201" y="55"/>
                  </a:lnTo>
                  <a:lnTo>
                    <a:pt x="205" y="53"/>
                  </a:lnTo>
                  <a:lnTo>
                    <a:pt x="210" y="51"/>
                  </a:lnTo>
                  <a:lnTo>
                    <a:pt x="214" y="49"/>
                  </a:lnTo>
                  <a:lnTo>
                    <a:pt x="219" y="47"/>
                  </a:lnTo>
                  <a:lnTo>
                    <a:pt x="223" y="45"/>
                  </a:lnTo>
                  <a:lnTo>
                    <a:pt x="227" y="44"/>
                  </a:lnTo>
                  <a:lnTo>
                    <a:pt x="232" y="42"/>
                  </a:lnTo>
                  <a:lnTo>
                    <a:pt x="236" y="40"/>
                  </a:lnTo>
                  <a:lnTo>
                    <a:pt x="241" y="39"/>
                  </a:lnTo>
                  <a:lnTo>
                    <a:pt x="245" y="37"/>
                  </a:lnTo>
                  <a:lnTo>
                    <a:pt x="250" y="36"/>
                  </a:lnTo>
                  <a:lnTo>
                    <a:pt x="254" y="34"/>
                  </a:lnTo>
                  <a:lnTo>
                    <a:pt x="259" y="33"/>
                  </a:lnTo>
                  <a:lnTo>
                    <a:pt x="263" y="31"/>
                  </a:lnTo>
                  <a:lnTo>
                    <a:pt x="267" y="30"/>
                  </a:lnTo>
                  <a:lnTo>
                    <a:pt x="272" y="29"/>
                  </a:lnTo>
                  <a:lnTo>
                    <a:pt x="276" y="28"/>
                  </a:lnTo>
                  <a:lnTo>
                    <a:pt x="281" y="26"/>
                  </a:lnTo>
                  <a:lnTo>
                    <a:pt x="285" y="25"/>
                  </a:lnTo>
                  <a:lnTo>
                    <a:pt x="290" y="24"/>
                  </a:lnTo>
                  <a:lnTo>
                    <a:pt x="294" y="23"/>
                  </a:lnTo>
                  <a:lnTo>
                    <a:pt x="299" y="22"/>
                  </a:lnTo>
                  <a:lnTo>
                    <a:pt x="303" y="21"/>
                  </a:lnTo>
                  <a:lnTo>
                    <a:pt x="308" y="20"/>
                  </a:lnTo>
                  <a:lnTo>
                    <a:pt x="312" y="19"/>
                  </a:lnTo>
                  <a:lnTo>
                    <a:pt x="316" y="18"/>
                  </a:lnTo>
                  <a:lnTo>
                    <a:pt x="321" y="17"/>
                  </a:lnTo>
                  <a:lnTo>
                    <a:pt x="325" y="16"/>
                  </a:lnTo>
                  <a:lnTo>
                    <a:pt x="330" y="15"/>
                  </a:lnTo>
                  <a:lnTo>
                    <a:pt x="334" y="14"/>
                  </a:lnTo>
                  <a:lnTo>
                    <a:pt x="339" y="14"/>
                  </a:lnTo>
                  <a:lnTo>
                    <a:pt x="343" y="13"/>
                  </a:lnTo>
                  <a:lnTo>
                    <a:pt x="348" y="12"/>
                  </a:lnTo>
                  <a:lnTo>
                    <a:pt x="352" y="11"/>
                  </a:lnTo>
                  <a:lnTo>
                    <a:pt x="356" y="10"/>
                  </a:lnTo>
                  <a:lnTo>
                    <a:pt x="361" y="10"/>
                  </a:lnTo>
                  <a:lnTo>
                    <a:pt x="365" y="9"/>
                  </a:lnTo>
                  <a:lnTo>
                    <a:pt x="370" y="8"/>
                  </a:lnTo>
                  <a:lnTo>
                    <a:pt x="374" y="8"/>
                  </a:lnTo>
                  <a:lnTo>
                    <a:pt x="379" y="7"/>
                  </a:lnTo>
                  <a:lnTo>
                    <a:pt x="383" y="6"/>
                  </a:lnTo>
                  <a:lnTo>
                    <a:pt x="388" y="6"/>
                  </a:lnTo>
                  <a:lnTo>
                    <a:pt x="392" y="5"/>
                  </a:lnTo>
                  <a:lnTo>
                    <a:pt x="397" y="5"/>
                  </a:lnTo>
                  <a:lnTo>
                    <a:pt x="401" y="4"/>
                  </a:lnTo>
                  <a:lnTo>
                    <a:pt x="405" y="3"/>
                  </a:lnTo>
                  <a:lnTo>
                    <a:pt x="410" y="3"/>
                  </a:lnTo>
                  <a:lnTo>
                    <a:pt x="414" y="2"/>
                  </a:lnTo>
                  <a:lnTo>
                    <a:pt x="419" y="2"/>
                  </a:lnTo>
                  <a:lnTo>
                    <a:pt x="423" y="1"/>
                  </a:lnTo>
                  <a:lnTo>
                    <a:pt x="428" y="1"/>
                  </a:lnTo>
                  <a:lnTo>
                    <a:pt x="432" y="0"/>
                  </a:lnTo>
                  <a:lnTo>
                    <a:pt x="437" y="0"/>
                  </a:lnTo>
                  <a:lnTo>
                    <a:pt x="441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5" name="Rectangle 44"/>
            <p:cNvSpPr>
              <a:spLocks noChangeArrowheads="1"/>
            </p:cNvSpPr>
            <p:nvPr/>
          </p:nvSpPr>
          <p:spPr bwMode="auto">
            <a:xfrm>
              <a:off x="669067" y="6124575"/>
              <a:ext cx="74379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0.00000001</a:t>
              </a:r>
            </a:p>
          </p:txBody>
        </p:sp>
        <p:sp>
          <p:nvSpPr>
            <p:cNvPr id="56" name="Rectangle 45"/>
            <p:cNvSpPr>
              <a:spLocks noChangeArrowheads="1"/>
            </p:cNvSpPr>
            <p:nvPr/>
          </p:nvSpPr>
          <p:spPr bwMode="auto">
            <a:xfrm>
              <a:off x="784954" y="5591175"/>
              <a:ext cx="58990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0.000001</a:t>
              </a:r>
            </a:p>
          </p:txBody>
        </p:sp>
        <p:sp>
          <p:nvSpPr>
            <p:cNvPr id="57" name="Rectangle 46"/>
            <p:cNvSpPr>
              <a:spLocks noChangeArrowheads="1"/>
            </p:cNvSpPr>
            <p:nvPr/>
          </p:nvSpPr>
          <p:spPr bwMode="auto">
            <a:xfrm>
              <a:off x="900842" y="5057775"/>
              <a:ext cx="436017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ea typeface="Arial" charset="0"/>
                </a:rPr>
                <a:t>0.0001</a:t>
              </a:r>
            </a:p>
          </p:txBody>
        </p:sp>
        <p:sp>
          <p:nvSpPr>
            <p:cNvPr id="58" name="Rectangle 47"/>
            <p:cNvSpPr>
              <a:spLocks noChangeArrowheads="1"/>
            </p:cNvSpPr>
            <p:nvPr/>
          </p:nvSpPr>
          <p:spPr bwMode="auto">
            <a:xfrm>
              <a:off x="1016729" y="4516438"/>
              <a:ext cx="2750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0.01</a:t>
              </a:r>
            </a:p>
          </p:txBody>
        </p:sp>
        <p:sp>
          <p:nvSpPr>
            <p:cNvPr id="59" name="Rectangle 48"/>
            <p:cNvSpPr>
              <a:spLocks noChangeArrowheads="1"/>
            </p:cNvSpPr>
            <p:nvPr/>
          </p:nvSpPr>
          <p:spPr bwMode="auto">
            <a:xfrm>
              <a:off x="1161192" y="3981450"/>
              <a:ext cx="7799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1</a:t>
              </a:r>
            </a:p>
          </p:txBody>
        </p:sp>
        <p:sp>
          <p:nvSpPr>
            <p:cNvPr id="60" name="Rectangle 49"/>
            <p:cNvSpPr>
              <a:spLocks noChangeArrowheads="1"/>
            </p:cNvSpPr>
            <p:nvPr/>
          </p:nvSpPr>
          <p:spPr bwMode="auto">
            <a:xfrm>
              <a:off x="1045304" y="3448050"/>
              <a:ext cx="23398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100</a:t>
              </a:r>
            </a:p>
          </p:txBody>
        </p:sp>
        <p:sp>
          <p:nvSpPr>
            <p:cNvPr id="61" name="Rectangle 50"/>
            <p:cNvSpPr>
              <a:spLocks noChangeArrowheads="1"/>
            </p:cNvSpPr>
            <p:nvPr/>
          </p:nvSpPr>
          <p:spPr bwMode="auto">
            <a:xfrm>
              <a:off x="1428750" y="6262688"/>
              <a:ext cx="10399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0</a:t>
              </a:r>
            </a:p>
          </p:txBody>
        </p:sp>
        <p:sp>
          <p:nvSpPr>
            <p:cNvPr id="62" name="Rectangle 51"/>
            <p:cNvSpPr>
              <a:spLocks noChangeArrowheads="1"/>
            </p:cNvSpPr>
            <p:nvPr/>
          </p:nvSpPr>
          <p:spPr bwMode="auto">
            <a:xfrm>
              <a:off x="2098675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20</a:t>
              </a:r>
            </a:p>
          </p:txBody>
        </p:sp>
        <p:sp>
          <p:nvSpPr>
            <p:cNvPr id="63" name="Rectangle 52"/>
            <p:cNvSpPr>
              <a:spLocks noChangeArrowheads="1"/>
            </p:cNvSpPr>
            <p:nvPr/>
          </p:nvSpPr>
          <p:spPr bwMode="auto">
            <a:xfrm>
              <a:off x="2800350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40</a:t>
              </a:r>
            </a:p>
          </p:txBody>
        </p:sp>
        <p:sp>
          <p:nvSpPr>
            <p:cNvPr id="64" name="Rectangle 53"/>
            <p:cNvSpPr>
              <a:spLocks noChangeArrowheads="1"/>
            </p:cNvSpPr>
            <p:nvPr/>
          </p:nvSpPr>
          <p:spPr bwMode="auto">
            <a:xfrm>
              <a:off x="3500438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60</a:t>
              </a:r>
            </a:p>
          </p:txBody>
        </p:sp>
        <p:sp>
          <p:nvSpPr>
            <p:cNvPr id="65" name="Rectangle 54"/>
            <p:cNvSpPr>
              <a:spLocks noChangeArrowheads="1"/>
            </p:cNvSpPr>
            <p:nvPr/>
          </p:nvSpPr>
          <p:spPr bwMode="auto">
            <a:xfrm>
              <a:off x="4202113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80</a:t>
              </a:r>
            </a:p>
          </p:txBody>
        </p:sp>
        <p:sp>
          <p:nvSpPr>
            <p:cNvPr id="66" name="Rectangle 55"/>
            <p:cNvSpPr>
              <a:spLocks noChangeArrowheads="1"/>
            </p:cNvSpPr>
            <p:nvPr/>
          </p:nvSpPr>
          <p:spPr bwMode="auto">
            <a:xfrm>
              <a:off x="4879975" y="6262688"/>
              <a:ext cx="31198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100</a:t>
              </a:r>
            </a:p>
          </p:txBody>
        </p:sp>
        <p:sp>
          <p:nvSpPr>
            <p:cNvPr id="67" name="Text Box 57"/>
            <p:cNvSpPr txBox="1">
              <a:spLocks noChangeArrowheads="1"/>
            </p:cNvSpPr>
            <p:nvPr/>
          </p:nvSpPr>
          <p:spPr bwMode="auto">
            <a:xfrm>
              <a:off x="1673219" y="6429007"/>
              <a:ext cx="324299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Arbitrary (Arithmetic) Time Scale</a:t>
              </a:r>
            </a:p>
          </p:txBody>
        </p:sp>
        <p:sp>
          <p:nvSpPr>
            <p:cNvPr id="68" name="Text Box 58"/>
            <p:cNvSpPr txBox="1">
              <a:spLocks noChangeArrowheads="1"/>
            </p:cNvSpPr>
            <p:nvPr/>
          </p:nvSpPr>
          <p:spPr bwMode="auto">
            <a:xfrm rot="16200000">
              <a:off x="-1079500" y="4656723"/>
              <a:ext cx="32258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Cubic Centimeters</a:t>
              </a:r>
            </a:p>
          </p:txBody>
        </p:sp>
      </p:grpSp>
      <p:sp>
        <p:nvSpPr>
          <p:cNvPr id="69" name="Rectangle 68"/>
          <p:cNvSpPr/>
          <p:nvPr/>
        </p:nvSpPr>
        <p:spPr>
          <a:xfrm>
            <a:off x="3211513" y="2761293"/>
            <a:ext cx="2491656" cy="7683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4649052" y="849180"/>
            <a:ext cx="268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Clinical Hypothesis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80" name="Picture 96" descr="Norton2"/>
          <p:cNvPicPr>
            <a:picLocks noChangeAspect="1" noChangeArrowheads="1"/>
          </p:cNvPicPr>
          <p:nvPr/>
        </p:nvPicPr>
        <p:blipFill>
          <a:blip r:embed="rId2" cstate="print"/>
          <a:srcRect l="9375" t="8310" r="12500" b="7484"/>
          <a:stretch>
            <a:fillRect/>
          </a:stretch>
        </p:blipFill>
        <p:spPr bwMode="auto">
          <a:xfrm>
            <a:off x="1182488" y="1362831"/>
            <a:ext cx="2280188" cy="191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3"/>
          <p:cNvGrpSpPr/>
          <p:nvPr/>
        </p:nvGrpSpPr>
        <p:grpSpPr>
          <a:xfrm>
            <a:off x="4022672" y="1076905"/>
            <a:ext cx="3940228" cy="2490910"/>
            <a:chOff x="4840288" y="134938"/>
            <a:chExt cx="3960812" cy="3303064"/>
          </a:xfrm>
        </p:grpSpPr>
        <p:sp>
          <p:nvSpPr>
            <p:cNvPr id="84" name="Line 64"/>
            <p:cNvSpPr>
              <a:spLocks noChangeAspect="1" noChangeShapeType="1"/>
            </p:cNvSpPr>
            <p:nvPr/>
          </p:nvSpPr>
          <p:spPr bwMode="auto">
            <a:xfrm>
              <a:off x="5394325" y="581025"/>
              <a:ext cx="0" cy="221297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Line 65"/>
            <p:cNvSpPr>
              <a:spLocks noChangeAspect="1" noChangeShapeType="1"/>
            </p:cNvSpPr>
            <p:nvPr/>
          </p:nvSpPr>
          <p:spPr bwMode="auto">
            <a:xfrm>
              <a:off x="5370513" y="27940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Line 66"/>
            <p:cNvSpPr>
              <a:spLocks noChangeAspect="1" noChangeShapeType="1"/>
            </p:cNvSpPr>
            <p:nvPr/>
          </p:nvSpPr>
          <p:spPr bwMode="auto">
            <a:xfrm>
              <a:off x="5370513" y="26241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" name="Line 67"/>
            <p:cNvSpPr>
              <a:spLocks noChangeAspect="1" noChangeShapeType="1"/>
            </p:cNvSpPr>
            <p:nvPr/>
          </p:nvSpPr>
          <p:spPr bwMode="auto">
            <a:xfrm>
              <a:off x="5370513" y="2454275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Line 68"/>
            <p:cNvSpPr>
              <a:spLocks noChangeAspect="1" noChangeShapeType="1"/>
            </p:cNvSpPr>
            <p:nvPr/>
          </p:nvSpPr>
          <p:spPr bwMode="auto">
            <a:xfrm>
              <a:off x="5370513" y="22828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Line 69"/>
            <p:cNvSpPr>
              <a:spLocks noChangeAspect="1" noChangeShapeType="1"/>
            </p:cNvSpPr>
            <p:nvPr/>
          </p:nvSpPr>
          <p:spPr bwMode="auto">
            <a:xfrm>
              <a:off x="5370513" y="2112963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" name="Line 70"/>
            <p:cNvSpPr>
              <a:spLocks noChangeAspect="1" noChangeShapeType="1"/>
            </p:cNvSpPr>
            <p:nvPr/>
          </p:nvSpPr>
          <p:spPr bwMode="auto">
            <a:xfrm>
              <a:off x="5370513" y="19431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Line 71"/>
            <p:cNvSpPr>
              <a:spLocks noChangeAspect="1" noChangeShapeType="1"/>
            </p:cNvSpPr>
            <p:nvPr/>
          </p:nvSpPr>
          <p:spPr bwMode="auto">
            <a:xfrm>
              <a:off x="5370513" y="17732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" name="Line 72"/>
            <p:cNvSpPr>
              <a:spLocks noChangeAspect="1" noChangeShapeType="1"/>
            </p:cNvSpPr>
            <p:nvPr/>
          </p:nvSpPr>
          <p:spPr bwMode="auto">
            <a:xfrm>
              <a:off x="5370513" y="1601788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Line 73"/>
            <p:cNvSpPr>
              <a:spLocks noChangeAspect="1" noChangeShapeType="1"/>
            </p:cNvSpPr>
            <p:nvPr/>
          </p:nvSpPr>
          <p:spPr bwMode="auto">
            <a:xfrm>
              <a:off x="5370513" y="14319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Line 74"/>
            <p:cNvSpPr>
              <a:spLocks noChangeAspect="1" noChangeShapeType="1"/>
            </p:cNvSpPr>
            <p:nvPr/>
          </p:nvSpPr>
          <p:spPr bwMode="auto">
            <a:xfrm>
              <a:off x="5370513" y="1262063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Line 75"/>
            <p:cNvSpPr>
              <a:spLocks noChangeAspect="1" noChangeShapeType="1"/>
            </p:cNvSpPr>
            <p:nvPr/>
          </p:nvSpPr>
          <p:spPr bwMode="auto">
            <a:xfrm>
              <a:off x="5370513" y="10922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Line 76"/>
            <p:cNvSpPr>
              <a:spLocks noChangeAspect="1" noChangeShapeType="1"/>
            </p:cNvSpPr>
            <p:nvPr/>
          </p:nvSpPr>
          <p:spPr bwMode="auto">
            <a:xfrm>
              <a:off x="5370513" y="9223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Line 77"/>
            <p:cNvSpPr>
              <a:spLocks noChangeAspect="1" noChangeShapeType="1"/>
            </p:cNvSpPr>
            <p:nvPr/>
          </p:nvSpPr>
          <p:spPr bwMode="auto">
            <a:xfrm>
              <a:off x="5370513" y="750888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Line 78"/>
            <p:cNvSpPr>
              <a:spLocks noChangeAspect="1" noChangeShapeType="1"/>
            </p:cNvSpPr>
            <p:nvPr/>
          </p:nvSpPr>
          <p:spPr bwMode="auto">
            <a:xfrm>
              <a:off x="5370513" y="5810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Line 79"/>
            <p:cNvSpPr>
              <a:spLocks noChangeAspect="1" noChangeShapeType="1"/>
            </p:cNvSpPr>
            <p:nvPr/>
          </p:nvSpPr>
          <p:spPr bwMode="auto">
            <a:xfrm>
              <a:off x="5394325" y="2794000"/>
              <a:ext cx="3127375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Line 80"/>
            <p:cNvSpPr>
              <a:spLocks noChangeAspect="1" noChangeShapeType="1"/>
            </p:cNvSpPr>
            <p:nvPr/>
          </p:nvSpPr>
          <p:spPr bwMode="auto">
            <a:xfrm flipV="1">
              <a:off x="5394325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Line 81"/>
            <p:cNvSpPr>
              <a:spLocks noChangeAspect="1" noChangeShapeType="1"/>
            </p:cNvSpPr>
            <p:nvPr/>
          </p:nvSpPr>
          <p:spPr bwMode="auto">
            <a:xfrm flipV="1">
              <a:off x="5783263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" name="Line 82"/>
            <p:cNvSpPr>
              <a:spLocks noChangeAspect="1" noChangeShapeType="1"/>
            </p:cNvSpPr>
            <p:nvPr/>
          </p:nvSpPr>
          <p:spPr bwMode="auto">
            <a:xfrm flipV="1">
              <a:off x="6178550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9" name="Line 83"/>
            <p:cNvSpPr>
              <a:spLocks noChangeAspect="1" noChangeShapeType="1"/>
            </p:cNvSpPr>
            <p:nvPr/>
          </p:nvSpPr>
          <p:spPr bwMode="auto">
            <a:xfrm flipV="1">
              <a:off x="6567488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0" name="Line 84"/>
            <p:cNvSpPr>
              <a:spLocks noChangeAspect="1" noChangeShapeType="1"/>
            </p:cNvSpPr>
            <p:nvPr/>
          </p:nvSpPr>
          <p:spPr bwMode="auto">
            <a:xfrm flipV="1">
              <a:off x="6958013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1" name="Line 85"/>
            <p:cNvSpPr>
              <a:spLocks noChangeAspect="1" noChangeShapeType="1"/>
            </p:cNvSpPr>
            <p:nvPr/>
          </p:nvSpPr>
          <p:spPr bwMode="auto">
            <a:xfrm flipV="1">
              <a:off x="7346950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2" name="Line 86"/>
            <p:cNvSpPr>
              <a:spLocks noChangeAspect="1" noChangeShapeType="1"/>
            </p:cNvSpPr>
            <p:nvPr/>
          </p:nvSpPr>
          <p:spPr bwMode="auto">
            <a:xfrm flipV="1">
              <a:off x="7742238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" name="Line 87"/>
            <p:cNvSpPr>
              <a:spLocks noChangeAspect="1" noChangeShapeType="1"/>
            </p:cNvSpPr>
            <p:nvPr/>
          </p:nvSpPr>
          <p:spPr bwMode="auto">
            <a:xfrm flipV="1">
              <a:off x="8131175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4" name="Line 88"/>
            <p:cNvSpPr>
              <a:spLocks noChangeAspect="1" noChangeShapeType="1"/>
            </p:cNvSpPr>
            <p:nvPr/>
          </p:nvSpPr>
          <p:spPr bwMode="auto">
            <a:xfrm flipV="1">
              <a:off x="8521700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" name="Rectangle 89"/>
            <p:cNvSpPr>
              <a:spLocks noChangeAspect="1" noChangeArrowheads="1"/>
            </p:cNvSpPr>
            <p:nvPr/>
          </p:nvSpPr>
          <p:spPr bwMode="auto">
            <a:xfrm>
              <a:off x="4840288" y="2643189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56" name="Rectangle 90"/>
            <p:cNvSpPr>
              <a:spLocks noChangeAspect="1" noChangeArrowheads="1"/>
            </p:cNvSpPr>
            <p:nvPr/>
          </p:nvSpPr>
          <p:spPr bwMode="auto">
            <a:xfrm>
              <a:off x="4840288" y="2303463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57" name="Rectangle 91"/>
            <p:cNvSpPr>
              <a:spLocks noChangeAspect="1" noChangeArrowheads="1"/>
            </p:cNvSpPr>
            <p:nvPr/>
          </p:nvSpPr>
          <p:spPr bwMode="auto">
            <a:xfrm>
              <a:off x="4840288" y="1960563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58" name="Rectangle 92"/>
            <p:cNvSpPr>
              <a:spLocks noChangeAspect="1" noChangeArrowheads="1"/>
            </p:cNvSpPr>
            <p:nvPr/>
          </p:nvSpPr>
          <p:spPr bwMode="auto">
            <a:xfrm>
              <a:off x="4840288" y="1620839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59" name="Rectangle 93"/>
            <p:cNvSpPr>
              <a:spLocks noChangeAspect="1" noChangeArrowheads="1"/>
            </p:cNvSpPr>
            <p:nvPr/>
          </p:nvSpPr>
          <p:spPr bwMode="auto">
            <a:xfrm>
              <a:off x="4840288" y="1281113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160" name="Rectangle 94"/>
            <p:cNvSpPr>
              <a:spLocks noChangeAspect="1" noChangeArrowheads="1"/>
            </p:cNvSpPr>
            <p:nvPr/>
          </p:nvSpPr>
          <p:spPr bwMode="auto">
            <a:xfrm>
              <a:off x="4840288" y="942975"/>
              <a:ext cx="381000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161" name="Rectangle 95"/>
            <p:cNvSpPr>
              <a:spLocks noChangeAspect="1" noChangeArrowheads="1"/>
            </p:cNvSpPr>
            <p:nvPr/>
          </p:nvSpPr>
          <p:spPr bwMode="auto">
            <a:xfrm>
              <a:off x="4840288" y="598488"/>
              <a:ext cx="381000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12</a:t>
              </a:r>
            </a:p>
          </p:txBody>
        </p:sp>
        <p:sp>
          <p:nvSpPr>
            <p:cNvPr id="162" name="Rectangle 96"/>
            <p:cNvSpPr>
              <a:spLocks noChangeAspect="1" noChangeArrowheads="1"/>
            </p:cNvSpPr>
            <p:nvPr/>
          </p:nvSpPr>
          <p:spPr bwMode="auto">
            <a:xfrm>
              <a:off x="5373688" y="2860675"/>
              <a:ext cx="1127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3" name="Rectangle 97"/>
            <p:cNvSpPr>
              <a:spLocks noChangeAspect="1" noChangeArrowheads="1"/>
            </p:cNvSpPr>
            <p:nvPr/>
          </p:nvSpPr>
          <p:spPr bwMode="auto">
            <a:xfrm>
              <a:off x="6138864" y="2860675"/>
              <a:ext cx="223837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40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4" name="Rectangle 98"/>
            <p:cNvSpPr>
              <a:spLocks noChangeAspect="1" noChangeArrowheads="1"/>
            </p:cNvSpPr>
            <p:nvPr/>
          </p:nvSpPr>
          <p:spPr bwMode="auto">
            <a:xfrm>
              <a:off x="6916738" y="2860675"/>
              <a:ext cx="225426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80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5" name="Rectangle 99"/>
            <p:cNvSpPr>
              <a:spLocks noChangeAspect="1" noChangeArrowheads="1"/>
            </p:cNvSpPr>
            <p:nvPr/>
          </p:nvSpPr>
          <p:spPr bwMode="auto">
            <a:xfrm>
              <a:off x="7681913" y="2860675"/>
              <a:ext cx="338137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120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6" name="Rectangle 100"/>
            <p:cNvSpPr>
              <a:spLocks noChangeAspect="1" noChangeArrowheads="1"/>
            </p:cNvSpPr>
            <p:nvPr/>
          </p:nvSpPr>
          <p:spPr bwMode="auto">
            <a:xfrm>
              <a:off x="8462963" y="2860675"/>
              <a:ext cx="338137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160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7" name="Rectangle 101"/>
            <p:cNvSpPr>
              <a:spLocks noChangeAspect="1" noChangeArrowheads="1"/>
            </p:cNvSpPr>
            <p:nvPr/>
          </p:nvSpPr>
          <p:spPr bwMode="auto">
            <a:xfrm>
              <a:off x="6173788" y="3111501"/>
              <a:ext cx="1662112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Weeks of Growth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8" name="Line 103"/>
            <p:cNvSpPr>
              <a:spLocks noChangeAspect="1" noChangeShapeType="1"/>
            </p:cNvSpPr>
            <p:nvPr/>
          </p:nvSpPr>
          <p:spPr bwMode="auto">
            <a:xfrm>
              <a:off x="5378450" y="1095375"/>
              <a:ext cx="312737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39"/>
            <p:cNvGrpSpPr>
              <a:grpSpLocks noChangeAspect="1"/>
            </p:cNvGrpSpPr>
            <p:nvPr/>
          </p:nvGrpSpPr>
          <p:grpSpPr bwMode="auto">
            <a:xfrm>
              <a:off x="6096000" y="449263"/>
              <a:ext cx="0" cy="217487"/>
              <a:chOff x="1956" y="336"/>
              <a:chExt cx="0" cy="288"/>
            </a:xfrm>
          </p:grpSpPr>
          <p:sp>
            <p:nvSpPr>
              <p:cNvPr id="194" name="Line 40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Line 41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283"/>
            <p:cNvGrpSpPr>
              <a:grpSpLocks noChangeAspect="1"/>
            </p:cNvGrpSpPr>
            <p:nvPr/>
          </p:nvGrpSpPr>
          <p:grpSpPr bwMode="auto">
            <a:xfrm>
              <a:off x="6288088" y="449263"/>
              <a:ext cx="0" cy="217487"/>
              <a:chOff x="2352" y="336"/>
              <a:chExt cx="0" cy="288"/>
            </a:xfrm>
          </p:grpSpPr>
          <p:sp>
            <p:nvSpPr>
              <p:cNvPr id="192" name="Line 43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Line 44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45"/>
            <p:cNvGrpSpPr>
              <a:grpSpLocks noChangeAspect="1"/>
            </p:cNvGrpSpPr>
            <p:nvPr/>
          </p:nvGrpSpPr>
          <p:grpSpPr bwMode="auto">
            <a:xfrm>
              <a:off x="6135688" y="449263"/>
              <a:ext cx="0" cy="217487"/>
              <a:chOff x="1956" y="336"/>
              <a:chExt cx="0" cy="288"/>
            </a:xfrm>
          </p:grpSpPr>
          <p:sp>
            <p:nvSpPr>
              <p:cNvPr id="190" name="Line 46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Line 47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48"/>
            <p:cNvGrpSpPr>
              <a:grpSpLocks noChangeAspect="1"/>
            </p:cNvGrpSpPr>
            <p:nvPr/>
          </p:nvGrpSpPr>
          <p:grpSpPr bwMode="auto">
            <a:xfrm>
              <a:off x="6173788" y="449263"/>
              <a:ext cx="0" cy="217487"/>
              <a:chOff x="1956" y="336"/>
              <a:chExt cx="0" cy="288"/>
            </a:xfrm>
          </p:grpSpPr>
          <p:sp>
            <p:nvSpPr>
              <p:cNvPr id="188" name="Line 49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Line 50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51"/>
            <p:cNvGrpSpPr>
              <a:grpSpLocks noChangeAspect="1"/>
            </p:cNvGrpSpPr>
            <p:nvPr/>
          </p:nvGrpSpPr>
          <p:grpSpPr bwMode="auto">
            <a:xfrm>
              <a:off x="6211888" y="449263"/>
              <a:ext cx="0" cy="217487"/>
              <a:chOff x="1956" y="336"/>
              <a:chExt cx="0" cy="288"/>
            </a:xfrm>
          </p:grpSpPr>
          <p:sp>
            <p:nvSpPr>
              <p:cNvPr id="186" name="Line 52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Line 53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" name="Group 54"/>
            <p:cNvGrpSpPr>
              <a:grpSpLocks noChangeAspect="1"/>
            </p:cNvGrpSpPr>
            <p:nvPr/>
          </p:nvGrpSpPr>
          <p:grpSpPr bwMode="auto">
            <a:xfrm>
              <a:off x="6249988" y="449263"/>
              <a:ext cx="0" cy="217487"/>
              <a:chOff x="2352" y="336"/>
              <a:chExt cx="0" cy="288"/>
            </a:xfrm>
          </p:grpSpPr>
          <p:sp>
            <p:nvSpPr>
              <p:cNvPr id="184" name="Line 55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Line 56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" name="Group 57"/>
            <p:cNvGrpSpPr>
              <a:grpSpLocks noChangeAspect="1"/>
            </p:cNvGrpSpPr>
            <p:nvPr/>
          </p:nvGrpSpPr>
          <p:grpSpPr bwMode="auto">
            <a:xfrm>
              <a:off x="6326188" y="449263"/>
              <a:ext cx="0" cy="217487"/>
              <a:chOff x="2352" y="336"/>
              <a:chExt cx="0" cy="288"/>
            </a:xfrm>
          </p:grpSpPr>
          <p:sp>
            <p:nvSpPr>
              <p:cNvPr id="182" name="Line 58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Line 59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Group 60"/>
            <p:cNvGrpSpPr>
              <a:grpSpLocks noChangeAspect="1"/>
            </p:cNvGrpSpPr>
            <p:nvPr/>
          </p:nvGrpSpPr>
          <p:grpSpPr bwMode="auto">
            <a:xfrm>
              <a:off x="6364288" y="449263"/>
              <a:ext cx="0" cy="217487"/>
              <a:chOff x="2352" y="336"/>
              <a:chExt cx="0" cy="288"/>
            </a:xfrm>
          </p:grpSpPr>
          <p:sp>
            <p:nvSpPr>
              <p:cNvPr id="180" name="Line 61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Line 62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7" name="Freeform 107"/>
            <p:cNvSpPr>
              <a:spLocks/>
            </p:cNvSpPr>
            <p:nvPr/>
          </p:nvSpPr>
          <p:spPr bwMode="auto">
            <a:xfrm>
              <a:off x="5392738" y="1277938"/>
              <a:ext cx="814387" cy="1484312"/>
            </a:xfrm>
            <a:custGeom>
              <a:avLst/>
              <a:gdLst>
                <a:gd name="T0" fmla="*/ 0 w 188"/>
                <a:gd name="T1" fmla="*/ 935 h 343"/>
                <a:gd name="T2" fmla="*/ 11 w 188"/>
                <a:gd name="T3" fmla="*/ 856 h 343"/>
                <a:gd name="T4" fmla="*/ 25 w 188"/>
                <a:gd name="T5" fmla="*/ 785 h 343"/>
                <a:gd name="T6" fmla="*/ 35 w 188"/>
                <a:gd name="T7" fmla="*/ 722 h 343"/>
                <a:gd name="T8" fmla="*/ 46 w 188"/>
                <a:gd name="T9" fmla="*/ 665 h 343"/>
                <a:gd name="T10" fmla="*/ 60 w 188"/>
                <a:gd name="T11" fmla="*/ 616 h 343"/>
                <a:gd name="T12" fmla="*/ 71 w 188"/>
                <a:gd name="T13" fmla="*/ 570 h 343"/>
                <a:gd name="T14" fmla="*/ 85 w 188"/>
                <a:gd name="T15" fmla="*/ 526 h 343"/>
                <a:gd name="T16" fmla="*/ 96 w 188"/>
                <a:gd name="T17" fmla="*/ 488 h 343"/>
                <a:gd name="T18" fmla="*/ 106 w 188"/>
                <a:gd name="T19" fmla="*/ 453 h 343"/>
                <a:gd name="T20" fmla="*/ 120 w 188"/>
                <a:gd name="T21" fmla="*/ 420 h 343"/>
                <a:gd name="T22" fmla="*/ 131 w 188"/>
                <a:gd name="T23" fmla="*/ 390 h 343"/>
                <a:gd name="T24" fmla="*/ 142 w 188"/>
                <a:gd name="T25" fmla="*/ 363 h 343"/>
                <a:gd name="T26" fmla="*/ 156 w 188"/>
                <a:gd name="T27" fmla="*/ 335 h 343"/>
                <a:gd name="T28" fmla="*/ 166 w 188"/>
                <a:gd name="T29" fmla="*/ 311 h 343"/>
                <a:gd name="T30" fmla="*/ 177 w 188"/>
                <a:gd name="T31" fmla="*/ 289 h 343"/>
                <a:gd name="T32" fmla="*/ 191 w 188"/>
                <a:gd name="T33" fmla="*/ 267 h 343"/>
                <a:gd name="T34" fmla="*/ 202 w 188"/>
                <a:gd name="T35" fmla="*/ 245 h 343"/>
                <a:gd name="T36" fmla="*/ 216 w 188"/>
                <a:gd name="T37" fmla="*/ 226 h 343"/>
                <a:gd name="T38" fmla="*/ 226 w 188"/>
                <a:gd name="T39" fmla="*/ 207 h 343"/>
                <a:gd name="T40" fmla="*/ 237 w 188"/>
                <a:gd name="T41" fmla="*/ 191 h 343"/>
                <a:gd name="T42" fmla="*/ 251 w 188"/>
                <a:gd name="T43" fmla="*/ 174 h 343"/>
                <a:gd name="T44" fmla="*/ 262 w 188"/>
                <a:gd name="T45" fmla="*/ 158 h 343"/>
                <a:gd name="T46" fmla="*/ 273 w 188"/>
                <a:gd name="T47" fmla="*/ 144 h 343"/>
                <a:gd name="T48" fmla="*/ 287 w 188"/>
                <a:gd name="T49" fmla="*/ 131 h 343"/>
                <a:gd name="T50" fmla="*/ 297 w 188"/>
                <a:gd name="T51" fmla="*/ 117 h 343"/>
                <a:gd name="T52" fmla="*/ 308 w 188"/>
                <a:gd name="T53" fmla="*/ 104 h 343"/>
                <a:gd name="T54" fmla="*/ 322 w 188"/>
                <a:gd name="T55" fmla="*/ 93 h 343"/>
                <a:gd name="T56" fmla="*/ 333 w 188"/>
                <a:gd name="T57" fmla="*/ 79 h 343"/>
                <a:gd name="T58" fmla="*/ 347 w 188"/>
                <a:gd name="T59" fmla="*/ 68 h 343"/>
                <a:gd name="T60" fmla="*/ 357 w 188"/>
                <a:gd name="T61" fmla="*/ 57 h 343"/>
                <a:gd name="T62" fmla="*/ 368 w 188"/>
                <a:gd name="T63" fmla="*/ 46 h 343"/>
                <a:gd name="T64" fmla="*/ 382 w 188"/>
                <a:gd name="T65" fmla="*/ 38 h 343"/>
                <a:gd name="T66" fmla="*/ 393 w 188"/>
                <a:gd name="T67" fmla="*/ 27 h 343"/>
                <a:gd name="T68" fmla="*/ 404 w 188"/>
                <a:gd name="T69" fmla="*/ 19 h 343"/>
                <a:gd name="T70" fmla="*/ 417 w 188"/>
                <a:gd name="T71" fmla="*/ 8 h 343"/>
                <a:gd name="T72" fmla="*/ 428 w 188"/>
                <a:gd name="T73" fmla="*/ 0 h 343"/>
                <a:gd name="T74" fmla="*/ 439 w 188"/>
                <a:gd name="T75" fmla="*/ 41 h 343"/>
                <a:gd name="T76" fmla="*/ 453 w 188"/>
                <a:gd name="T77" fmla="*/ 30 h 343"/>
                <a:gd name="T78" fmla="*/ 464 w 188"/>
                <a:gd name="T79" fmla="*/ 82 h 343"/>
                <a:gd name="T80" fmla="*/ 478 w 188"/>
                <a:gd name="T81" fmla="*/ 71 h 343"/>
                <a:gd name="T82" fmla="*/ 488 w 188"/>
                <a:gd name="T83" fmla="*/ 142 h 343"/>
                <a:gd name="T84" fmla="*/ 499 w 188"/>
                <a:gd name="T85" fmla="*/ 128 h 343"/>
                <a:gd name="T86" fmla="*/ 513 w 188"/>
                <a:gd name="T87" fmla="*/ 559 h 34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8"/>
                <a:gd name="T133" fmla="*/ 0 h 343"/>
                <a:gd name="T134" fmla="*/ 188 w 188"/>
                <a:gd name="T135" fmla="*/ 343 h 34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8" h="343">
                  <a:moveTo>
                    <a:pt x="0" y="343"/>
                  </a:moveTo>
                  <a:lnTo>
                    <a:pt x="4" y="314"/>
                  </a:lnTo>
                  <a:lnTo>
                    <a:pt x="9" y="288"/>
                  </a:lnTo>
                  <a:lnTo>
                    <a:pt x="13" y="265"/>
                  </a:lnTo>
                  <a:lnTo>
                    <a:pt x="17" y="244"/>
                  </a:lnTo>
                  <a:lnTo>
                    <a:pt x="22" y="226"/>
                  </a:lnTo>
                  <a:lnTo>
                    <a:pt x="26" y="209"/>
                  </a:lnTo>
                  <a:lnTo>
                    <a:pt x="31" y="193"/>
                  </a:lnTo>
                  <a:lnTo>
                    <a:pt x="35" y="179"/>
                  </a:lnTo>
                  <a:lnTo>
                    <a:pt x="39" y="166"/>
                  </a:lnTo>
                  <a:lnTo>
                    <a:pt x="44" y="154"/>
                  </a:lnTo>
                  <a:lnTo>
                    <a:pt x="48" y="143"/>
                  </a:lnTo>
                  <a:lnTo>
                    <a:pt x="52" y="133"/>
                  </a:lnTo>
                  <a:lnTo>
                    <a:pt x="57" y="123"/>
                  </a:lnTo>
                  <a:lnTo>
                    <a:pt x="61" y="114"/>
                  </a:lnTo>
                  <a:lnTo>
                    <a:pt x="65" y="106"/>
                  </a:lnTo>
                  <a:lnTo>
                    <a:pt x="70" y="98"/>
                  </a:lnTo>
                  <a:lnTo>
                    <a:pt x="74" y="90"/>
                  </a:lnTo>
                  <a:lnTo>
                    <a:pt x="79" y="83"/>
                  </a:lnTo>
                  <a:lnTo>
                    <a:pt x="83" y="76"/>
                  </a:lnTo>
                  <a:lnTo>
                    <a:pt x="87" y="70"/>
                  </a:lnTo>
                  <a:lnTo>
                    <a:pt x="92" y="64"/>
                  </a:lnTo>
                  <a:lnTo>
                    <a:pt x="96" y="58"/>
                  </a:lnTo>
                  <a:lnTo>
                    <a:pt x="100" y="53"/>
                  </a:lnTo>
                  <a:lnTo>
                    <a:pt x="105" y="48"/>
                  </a:lnTo>
                  <a:lnTo>
                    <a:pt x="109" y="43"/>
                  </a:lnTo>
                  <a:lnTo>
                    <a:pt x="113" y="38"/>
                  </a:lnTo>
                  <a:lnTo>
                    <a:pt x="118" y="34"/>
                  </a:lnTo>
                  <a:lnTo>
                    <a:pt x="122" y="29"/>
                  </a:lnTo>
                  <a:lnTo>
                    <a:pt x="127" y="25"/>
                  </a:lnTo>
                  <a:lnTo>
                    <a:pt x="131" y="21"/>
                  </a:lnTo>
                  <a:lnTo>
                    <a:pt x="135" y="17"/>
                  </a:lnTo>
                  <a:lnTo>
                    <a:pt x="140" y="14"/>
                  </a:lnTo>
                  <a:lnTo>
                    <a:pt x="144" y="10"/>
                  </a:lnTo>
                  <a:lnTo>
                    <a:pt x="148" y="7"/>
                  </a:lnTo>
                  <a:lnTo>
                    <a:pt x="153" y="3"/>
                  </a:lnTo>
                  <a:lnTo>
                    <a:pt x="157" y="0"/>
                  </a:lnTo>
                  <a:lnTo>
                    <a:pt x="161" y="15"/>
                  </a:lnTo>
                  <a:lnTo>
                    <a:pt x="166" y="11"/>
                  </a:lnTo>
                  <a:lnTo>
                    <a:pt x="170" y="30"/>
                  </a:lnTo>
                  <a:lnTo>
                    <a:pt x="175" y="26"/>
                  </a:lnTo>
                  <a:lnTo>
                    <a:pt x="179" y="52"/>
                  </a:lnTo>
                  <a:lnTo>
                    <a:pt x="183" y="47"/>
                  </a:lnTo>
                  <a:lnTo>
                    <a:pt x="188" y="205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8" name="Freeform 108"/>
            <p:cNvSpPr>
              <a:spLocks/>
            </p:cNvSpPr>
            <p:nvPr/>
          </p:nvSpPr>
          <p:spPr bwMode="auto">
            <a:xfrm>
              <a:off x="5392738" y="1320800"/>
              <a:ext cx="962025" cy="1441450"/>
            </a:xfrm>
            <a:custGeom>
              <a:avLst/>
              <a:gdLst>
                <a:gd name="T0" fmla="*/ 0 w 222"/>
                <a:gd name="T1" fmla="*/ 908 h 333"/>
                <a:gd name="T2" fmla="*/ 11 w 222"/>
                <a:gd name="T3" fmla="*/ 843 h 333"/>
                <a:gd name="T4" fmla="*/ 25 w 222"/>
                <a:gd name="T5" fmla="*/ 783 h 333"/>
                <a:gd name="T6" fmla="*/ 35 w 222"/>
                <a:gd name="T7" fmla="*/ 728 h 333"/>
                <a:gd name="T8" fmla="*/ 46 w 222"/>
                <a:gd name="T9" fmla="*/ 679 h 333"/>
                <a:gd name="T10" fmla="*/ 60 w 222"/>
                <a:gd name="T11" fmla="*/ 635 h 333"/>
                <a:gd name="T12" fmla="*/ 71 w 222"/>
                <a:gd name="T13" fmla="*/ 594 h 333"/>
                <a:gd name="T14" fmla="*/ 85 w 222"/>
                <a:gd name="T15" fmla="*/ 559 h 333"/>
                <a:gd name="T16" fmla="*/ 96 w 222"/>
                <a:gd name="T17" fmla="*/ 524 h 333"/>
                <a:gd name="T18" fmla="*/ 106 w 222"/>
                <a:gd name="T19" fmla="*/ 491 h 333"/>
                <a:gd name="T20" fmla="*/ 120 w 222"/>
                <a:gd name="T21" fmla="*/ 464 h 333"/>
                <a:gd name="T22" fmla="*/ 131 w 222"/>
                <a:gd name="T23" fmla="*/ 436 h 333"/>
                <a:gd name="T24" fmla="*/ 142 w 222"/>
                <a:gd name="T25" fmla="*/ 409 h 333"/>
                <a:gd name="T26" fmla="*/ 156 w 222"/>
                <a:gd name="T27" fmla="*/ 384 h 333"/>
                <a:gd name="T28" fmla="*/ 167 w 222"/>
                <a:gd name="T29" fmla="*/ 363 h 333"/>
                <a:gd name="T30" fmla="*/ 177 w 222"/>
                <a:gd name="T31" fmla="*/ 341 h 333"/>
                <a:gd name="T32" fmla="*/ 191 w 222"/>
                <a:gd name="T33" fmla="*/ 322 h 333"/>
                <a:gd name="T34" fmla="*/ 202 w 222"/>
                <a:gd name="T35" fmla="*/ 303 h 333"/>
                <a:gd name="T36" fmla="*/ 216 w 222"/>
                <a:gd name="T37" fmla="*/ 284 h 333"/>
                <a:gd name="T38" fmla="*/ 227 w 222"/>
                <a:gd name="T39" fmla="*/ 267 h 333"/>
                <a:gd name="T40" fmla="*/ 237 w 222"/>
                <a:gd name="T41" fmla="*/ 251 h 333"/>
                <a:gd name="T42" fmla="*/ 251 w 222"/>
                <a:gd name="T43" fmla="*/ 234 h 333"/>
                <a:gd name="T44" fmla="*/ 262 w 222"/>
                <a:gd name="T45" fmla="*/ 218 h 333"/>
                <a:gd name="T46" fmla="*/ 273 w 222"/>
                <a:gd name="T47" fmla="*/ 205 h 333"/>
                <a:gd name="T48" fmla="*/ 287 w 222"/>
                <a:gd name="T49" fmla="*/ 191 h 333"/>
                <a:gd name="T50" fmla="*/ 298 w 222"/>
                <a:gd name="T51" fmla="*/ 177 h 333"/>
                <a:gd name="T52" fmla="*/ 308 w 222"/>
                <a:gd name="T53" fmla="*/ 166 h 333"/>
                <a:gd name="T54" fmla="*/ 322 w 222"/>
                <a:gd name="T55" fmla="*/ 153 h 333"/>
                <a:gd name="T56" fmla="*/ 333 w 222"/>
                <a:gd name="T57" fmla="*/ 142 h 333"/>
                <a:gd name="T58" fmla="*/ 347 w 222"/>
                <a:gd name="T59" fmla="*/ 131 h 333"/>
                <a:gd name="T60" fmla="*/ 358 w 222"/>
                <a:gd name="T61" fmla="*/ 120 h 333"/>
                <a:gd name="T62" fmla="*/ 369 w 222"/>
                <a:gd name="T63" fmla="*/ 109 h 333"/>
                <a:gd name="T64" fmla="*/ 382 w 222"/>
                <a:gd name="T65" fmla="*/ 98 h 333"/>
                <a:gd name="T66" fmla="*/ 393 w 222"/>
                <a:gd name="T67" fmla="*/ 90 h 333"/>
                <a:gd name="T68" fmla="*/ 404 w 222"/>
                <a:gd name="T69" fmla="*/ 79 h 333"/>
                <a:gd name="T70" fmla="*/ 418 w 222"/>
                <a:gd name="T71" fmla="*/ 71 h 333"/>
                <a:gd name="T72" fmla="*/ 429 w 222"/>
                <a:gd name="T73" fmla="*/ 63 h 333"/>
                <a:gd name="T74" fmla="*/ 439 w 222"/>
                <a:gd name="T75" fmla="*/ 55 h 333"/>
                <a:gd name="T76" fmla="*/ 453 w 222"/>
                <a:gd name="T77" fmla="*/ 46 h 333"/>
                <a:gd name="T78" fmla="*/ 464 w 222"/>
                <a:gd name="T79" fmla="*/ 38 h 333"/>
                <a:gd name="T80" fmla="*/ 478 w 222"/>
                <a:gd name="T81" fmla="*/ 30 h 333"/>
                <a:gd name="T82" fmla="*/ 489 w 222"/>
                <a:gd name="T83" fmla="*/ 22 h 333"/>
                <a:gd name="T84" fmla="*/ 500 w 222"/>
                <a:gd name="T85" fmla="*/ 14 h 333"/>
                <a:gd name="T86" fmla="*/ 513 w 222"/>
                <a:gd name="T87" fmla="*/ 8 h 333"/>
                <a:gd name="T88" fmla="*/ 524 w 222"/>
                <a:gd name="T89" fmla="*/ 0 h 333"/>
                <a:gd name="T90" fmla="*/ 535 w 222"/>
                <a:gd name="T91" fmla="*/ 41 h 333"/>
                <a:gd name="T92" fmla="*/ 549 w 222"/>
                <a:gd name="T93" fmla="*/ 33 h 333"/>
                <a:gd name="T94" fmla="*/ 560 w 222"/>
                <a:gd name="T95" fmla="*/ 85 h 333"/>
                <a:gd name="T96" fmla="*/ 571 w 222"/>
                <a:gd name="T97" fmla="*/ 74 h 333"/>
                <a:gd name="T98" fmla="*/ 584 w 222"/>
                <a:gd name="T99" fmla="*/ 145 h 333"/>
                <a:gd name="T100" fmla="*/ 595 w 222"/>
                <a:gd name="T101" fmla="*/ 134 h 333"/>
                <a:gd name="T102" fmla="*/ 606 w 222"/>
                <a:gd name="T103" fmla="*/ 524 h 33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2"/>
                <a:gd name="T157" fmla="*/ 0 h 333"/>
                <a:gd name="T158" fmla="*/ 222 w 222"/>
                <a:gd name="T159" fmla="*/ 333 h 33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2" h="333">
                  <a:moveTo>
                    <a:pt x="0" y="333"/>
                  </a:moveTo>
                  <a:lnTo>
                    <a:pt x="4" y="309"/>
                  </a:lnTo>
                  <a:lnTo>
                    <a:pt x="9" y="287"/>
                  </a:lnTo>
                  <a:lnTo>
                    <a:pt x="13" y="267"/>
                  </a:lnTo>
                  <a:lnTo>
                    <a:pt x="17" y="249"/>
                  </a:lnTo>
                  <a:lnTo>
                    <a:pt x="22" y="233"/>
                  </a:lnTo>
                  <a:lnTo>
                    <a:pt x="26" y="218"/>
                  </a:lnTo>
                  <a:lnTo>
                    <a:pt x="31" y="205"/>
                  </a:lnTo>
                  <a:lnTo>
                    <a:pt x="35" y="192"/>
                  </a:lnTo>
                  <a:lnTo>
                    <a:pt x="39" y="180"/>
                  </a:lnTo>
                  <a:lnTo>
                    <a:pt x="44" y="170"/>
                  </a:lnTo>
                  <a:lnTo>
                    <a:pt x="48" y="160"/>
                  </a:lnTo>
                  <a:lnTo>
                    <a:pt x="52" y="150"/>
                  </a:lnTo>
                  <a:lnTo>
                    <a:pt x="57" y="141"/>
                  </a:lnTo>
                  <a:lnTo>
                    <a:pt x="61" y="133"/>
                  </a:lnTo>
                  <a:lnTo>
                    <a:pt x="65" y="125"/>
                  </a:lnTo>
                  <a:lnTo>
                    <a:pt x="70" y="118"/>
                  </a:lnTo>
                  <a:lnTo>
                    <a:pt x="74" y="111"/>
                  </a:lnTo>
                  <a:lnTo>
                    <a:pt x="79" y="104"/>
                  </a:lnTo>
                  <a:lnTo>
                    <a:pt x="83" y="98"/>
                  </a:lnTo>
                  <a:lnTo>
                    <a:pt x="87" y="92"/>
                  </a:lnTo>
                  <a:lnTo>
                    <a:pt x="92" y="86"/>
                  </a:lnTo>
                  <a:lnTo>
                    <a:pt x="96" y="80"/>
                  </a:lnTo>
                  <a:lnTo>
                    <a:pt x="100" y="75"/>
                  </a:lnTo>
                  <a:lnTo>
                    <a:pt x="105" y="70"/>
                  </a:lnTo>
                  <a:lnTo>
                    <a:pt x="109" y="65"/>
                  </a:lnTo>
                  <a:lnTo>
                    <a:pt x="113" y="61"/>
                  </a:lnTo>
                  <a:lnTo>
                    <a:pt x="118" y="56"/>
                  </a:lnTo>
                  <a:lnTo>
                    <a:pt x="122" y="52"/>
                  </a:lnTo>
                  <a:lnTo>
                    <a:pt x="127" y="48"/>
                  </a:lnTo>
                  <a:lnTo>
                    <a:pt x="131" y="44"/>
                  </a:lnTo>
                  <a:lnTo>
                    <a:pt x="135" y="40"/>
                  </a:lnTo>
                  <a:lnTo>
                    <a:pt x="140" y="36"/>
                  </a:lnTo>
                  <a:lnTo>
                    <a:pt x="144" y="33"/>
                  </a:lnTo>
                  <a:lnTo>
                    <a:pt x="148" y="29"/>
                  </a:lnTo>
                  <a:lnTo>
                    <a:pt x="153" y="26"/>
                  </a:lnTo>
                  <a:lnTo>
                    <a:pt x="157" y="23"/>
                  </a:lnTo>
                  <a:lnTo>
                    <a:pt x="161" y="20"/>
                  </a:lnTo>
                  <a:lnTo>
                    <a:pt x="166" y="17"/>
                  </a:lnTo>
                  <a:lnTo>
                    <a:pt x="170" y="14"/>
                  </a:lnTo>
                  <a:lnTo>
                    <a:pt x="175" y="11"/>
                  </a:lnTo>
                  <a:lnTo>
                    <a:pt x="179" y="8"/>
                  </a:lnTo>
                  <a:lnTo>
                    <a:pt x="183" y="5"/>
                  </a:lnTo>
                  <a:lnTo>
                    <a:pt x="188" y="3"/>
                  </a:lnTo>
                  <a:lnTo>
                    <a:pt x="192" y="0"/>
                  </a:lnTo>
                  <a:lnTo>
                    <a:pt x="196" y="15"/>
                  </a:lnTo>
                  <a:lnTo>
                    <a:pt x="201" y="12"/>
                  </a:lnTo>
                  <a:lnTo>
                    <a:pt x="205" y="31"/>
                  </a:lnTo>
                  <a:lnTo>
                    <a:pt x="209" y="27"/>
                  </a:lnTo>
                  <a:lnTo>
                    <a:pt x="214" y="53"/>
                  </a:lnTo>
                  <a:lnTo>
                    <a:pt x="218" y="49"/>
                  </a:lnTo>
                  <a:lnTo>
                    <a:pt x="222" y="192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9" name="Text Box 128"/>
            <p:cNvSpPr txBox="1">
              <a:spLocks noChangeArrowheads="1"/>
            </p:cNvSpPr>
            <p:nvPr/>
          </p:nvSpPr>
          <p:spPr bwMode="auto">
            <a:xfrm>
              <a:off x="5295901" y="134938"/>
              <a:ext cx="609600" cy="489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</a:rPr>
                <a:t>G.</a:t>
              </a:r>
            </a:p>
          </p:txBody>
        </p:sp>
      </p:grpSp>
      <p:sp>
        <p:nvSpPr>
          <p:cNvPr id="197" name="Rectangle 196"/>
          <p:cNvSpPr/>
          <p:nvPr/>
        </p:nvSpPr>
        <p:spPr>
          <a:xfrm>
            <a:off x="4401692" y="963480"/>
            <a:ext cx="559054" cy="46299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TextBox 197"/>
          <p:cNvSpPr txBox="1"/>
          <p:nvPr/>
        </p:nvSpPr>
        <p:spPr>
          <a:xfrm>
            <a:off x="978848" y="849180"/>
            <a:ext cx="268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Observation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79"/>
          <p:cNvGrpSpPr/>
          <p:nvPr/>
        </p:nvGrpSpPr>
        <p:grpSpPr>
          <a:xfrm>
            <a:off x="2272886" y="3254020"/>
            <a:ext cx="2137217" cy="1990554"/>
            <a:chOff x="5599336" y="4681251"/>
            <a:chExt cx="2137217" cy="1990554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rcRect l="17402" t="23344" r="20314" b="27719"/>
            <a:stretch>
              <a:fillRect/>
            </a:stretch>
          </p:blipFill>
          <p:spPr>
            <a:xfrm>
              <a:off x="5865477" y="5042272"/>
              <a:ext cx="1604935" cy="1260991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sp>
          <p:nvSpPr>
            <p:cNvPr id="71" name="Donut 70"/>
            <p:cNvSpPr/>
            <p:nvPr/>
          </p:nvSpPr>
          <p:spPr>
            <a:xfrm>
              <a:off x="5599336" y="4681251"/>
              <a:ext cx="2137217" cy="1990554"/>
            </a:xfrm>
            <a:prstGeom prst="donut">
              <a:avLst>
                <a:gd name="adj" fmla="val 1940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Slide Number Placeholder 3"/>
          <p:cNvSpPr txBox="1">
            <a:spLocks/>
          </p:cNvSpPr>
          <p:nvPr/>
        </p:nvSpPr>
        <p:spPr bwMode="auto">
          <a:xfrm>
            <a:off x="76200" y="6395041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Seeding from </a:t>
            </a:r>
            <a:r>
              <a:rPr lang="en-US" sz="2800" kern="0" dirty="0" err="1" smtClean="0">
                <a:solidFill>
                  <a:srgbClr val="000000"/>
                </a:solidFill>
              </a:rPr>
              <a:t>outside</a:t>
            </a:r>
            <a:r>
              <a:rPr lang="en-US" sz="2800" kern="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US" sz="2800" kern="0" dirty="0" err="1" smtClean="0">
                <a:solidFill>
                  <a:srgbClr val="000000"/>
                </a:solidFill>
              </a:rPr>
              <a:t>in</a:t>
            </a:r>
            <a:r>
              <a:rPr lang="en-US" sz="2800" kern="0" dirty="0" smtClean="0">
                <a:solidFill>
                  <a:srgbClr val="000000"/>
                </a:solidFill>
              </a:rPr>
              <a:t> explains the </a:t>
            </a:r>
            <a:r>
              <a:rPr lang="en-US" sz="2800" kern="0" dirty="0" err="1" smtClean="0">
                <a:solidFill>
                  <a:srgbClr val="000000"/>
                </a:solidFill>
              </a:rPr>
              <a:t>Gompertzian</a:t>
            </a:r>
            <a:r>
              <a:rPr lang="en-US" sz="2800" kern="0" dirty="0" smtClean="0">
                <a:solidFill>
                  <a:srgbClr val="000000"/>
                </a:solidFill>
              </a:rPr>
              <a:t>      pattern of growth since as objects get larger their surface area to volume ratio decreases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1733303" y="4681251"/>
            <a:ext cx="954440" cy="940655"/>
            <a:chOff x="5213683" y="3910704"/>
            <a:chExt cx="954440" cy="940655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2"/>
            <a:srcRect l="41188" t="37153" r="38432" b="44118"/>
            <a:stretch>
              <a:fillRect/>
            </a:stretch>
          </p:blipFill>
          <p:spPr>
            <a:xfrm>
              <a:off x="5434497" y="4123368"/>
              <a:ext cx="525132" cy="482600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sp>
          <p:nvSpPr>
            <p:cNvPr id="78" name="Donut 77"/>
            <p:cNvSpPr>
              <a:spLocks noChangeAspect="1"/>
            </p:cNvSpPr>
            <p:nvPr/>
          </p:nvSpPr>
          <p:spPr>
            <a:xfrm>
              <a:off x="5213683" y="3910704"/>
              <a:ext cx="954440" cy="940655"/>
            </a:xfrm>
            <a:prstGeom prst="donut">
              <a:avLst>
                <a:gd name="adj" fmla="val 3602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4"/>
          <p:cNvGrpSpPr/>
          <p:nvPr/>
        </p:nvGrpSpPr>
        <p:grpSpPr>
          <a:xfrm>
            <a:off x="364123" y="2761293"/>
            <a:ext cx="4827836" cy="3554461"/>
            <a:chOff x="364123" y="3213100"/>
            <a:chExt cx="4827836" cy="3554461"/>
          </a:xfrm>
        </p:grpSpPr>
        <p:sp>
          <p:nvSpPr>
            <p:cNvPr id="26" name="Line 19"/>
            <p:cNvSpPr>
              <a:spLocks noChangeShapeType="1"/>
            </p:cNvSpPr>
            <p:nvPr/>
          </p:nvSpPr>
          <p:spPr bwMode="auto">
            <a:xfrm>
              <a:off x="1452563" y="3506788"/>
              <a:ext cx="1587" cy="26765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>
              <a:off x="1420813" y="618331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>
              <a:off x="1420813" y="5911850"/>
              <a:ext cx="3175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>
              <a:off x="1420813" y="564991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0" name="Line 23"/>
            <p:cNvSpPr>
              <a:spLocks noChangeShapeType="1"/>
            </p:cNvSpPr>
            <p:nvPr/>
          </p:nvSpPr>
          <p:spPr bwMode="auto">
            <a:xfrm>
              <a:off x="1420813" y="5378450"/>
              <a:ext cx="3175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3" name="Line 24"/>
            <p:cNvSpPr>
              <a:spLocks noChangeShapeType="1"/>
            </p:cNvSpPr>
            <p:nvPr/>
          </p:nvSpPr>
          <p:spPr bwMode="auto">
            <a:xfrm>
              <a:off x="1420813" y="5116513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4" name="Line 25"/>
            <p:cNvSpPr>
              <a:spLocks noChangeShapeType="1"/>
            </p:cNvSpPr>
            <p:nvPr/>
          </p:nvSpPr>
          <p:spPr bwMode="auto">
            <a:xfrm>
              <a:off x="1420813" y="4845050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6" name="Line 26"/>
            <p:cNvSpPr>
              <a:spLocks noChangeShapeType="1"/>
            </p:cNvSpPr>
            <p:nvPr/>
          </p:nvSpPr>
          <p:spPr bwMode="auto">
            <a:xfrm>
              <a:off x="1420813" y="4575175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8" name="Line 27"/>
            <p:cNvSpPr>
              <a:spLocks noChangeShapeType="1"/>
            </p:cNvSpPr>
            <p:nvPr/>
          </p:nvSpPr>
          <p:spPr bwMode="auto">
            <a:xfrm>
              <a:off x="1420813" y="431006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9" name="Line 28"/>
            <p:cNvSpPr>
              <a:spLocks noChangeShapeType="1"/>
            </p:cNvSpPr>
            <p:nvPr/>
          </p:nvSpPr>
          <p:spPr bwMode="auto">
            <a:xfrm>
              <a:off x="1420813" y="4040188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0" name="Line 29"/>
            <p:cNvSpPr>
              <a:spLocks noChangeShapeType="1"/>
            </p:cNvSpPr>
            <p:nvPr/>
          </p:nvSpPr>
          <p:spPr bwMode="auto">
            <a:xfrm>
              <a:off x="1420813" y="377666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1" name="Line 30"/>
            <p:cNvSpPr>
              <a:spLocks noChangeShapeType="1"/>
            </p:cNvSpPr>
            <p:nvPr/>
          </p:nvSpPr>
          <p:spPr bwMode="auto">
            <a:xfrm>
              <a:off x="1420813" y="3506788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2" name="Line 31"/>
            <p:cNvSpPr>
              <a:spLocks noChangeShapeType="1"/>
            </p:cNvSpPr>
            <p:nvPr/>
          </p:nvSpPr>
          <p:spPr bwMode="auto">
            <a:xfrm>
              <a:off x="1452563" y="6183313"/>
              <a:ext cx="3506787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3" name="Line 32"/>
            <p:cNvSpPr>
              <a:spLocks noChangeShapeType="1"/>
            </p:cNvSpPr>
            <p:nvPr/>
          </p:nvSpPr>
          <p:spPr bwMode="auto">
            <a:xfrm flipV="1">
              <a:off x="1452563" y="6183313"/>
              <a:ext cx="1587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 flipV="1">
              <a:off x="18065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 flipV="1">
              <a:off x="2154238" y="6183313"/>
              <a:ext cx="0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6" name="Line 35"/>
            <p:cNvSpPr>
              <a:spLocks noChangeShapeType="1"/>
            </p:cNvSpPr>
            <p:nvPr/>
          </p:nvSpPr>
          <p:spPr bwMode="auto">
            <a:xfrm flipV="1">
              <a:off x="250825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7" name="Line 36"/>
            <p:cNvSpPr>
              <a:spLocks noChangeShapeType="1"/>
            </p:cNvSpPr>
            <p:nvPr/>
          </p:nvSpPr>
          <p:spPr bwMode="auto">
            <a:xfrm flipV="1">
              <a:off x="285432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8" name="Line 37"/>
            <p:cNvSpPr>
              <a:spLocks noChangeShapeType="1"/>
            </p:cNvSpPr>
            <p:nvPr/>
          </p:nvSpPr>
          <p:spPr bwMode="auto">
            <a:xfrm flipV="1">
              <a:off x="320992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9" name="Line 38"/>
            <p:cNvSpPr>
              <a:spLocks noChangeShapeType="1"/>
            </p:cNvSpPr>
            <p:nvPr/>
          </p:nvSpPr>
          <p:spPr bwMode="auto">
            <a:xfrm flipV="1">
              <a:off x="355600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0" name="Line 39"/>
            <p:cNvSpPr>
              <a:spLocks noChangeShapeType="1"/>
            </p:cNvSpPr>
            <p:nvPr/>
          </p:nvSpPr>
          <p:spPr bwMode="auto">
            <a:xfrm flipV="1">
              <a:off x="391160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1" name="Line 40"/>
            <p:cNvSpPr>
              <a:spLocks noChangeShapeType="1"/>
            </p:cNvSpPr>
            <p:nvPr/>
          </p:nvSpPr>
          <p:spPr bwMode="auto">
            <a:xfrm flipV="1">
              <a:off x="42576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2" name="Line 41"/>
            <p:cNvSpPr>
              <a:spLocks noChangeShapeType="1"/>
            </p:cNvSpPr>
            <p:nvPr/>
          </p:nvSpPr>
          <p:spPr bwMode="auto">
            <a:xfrm flipV="1">
              <a:off x="46132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3" name="Line 42"/>
            <p:cNvSpPr>
              <a:spLocks noChangeShapeType="1"/>
            </p:cNvSpPr>
            <p:nvPr/>
          </p:nvSpPr>
          <p:spPr bwMode="auto">
            <a:xfrm flipV="1">
              <a:off x="495935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4" name="Freeform 43"/>
            <p:cNvSpPr>
              <a:spLocks/>
            </p:cNvSpPr>
            <p:nvPr/>
          </p:nvSpPr>
          <p:spPr bwMode="auto">
            <a:xfrm>
              <a:off x="1484313" y="3506788"/>
              <a:ext cx="3475037" cy="2676525"/>
            </a:xfrm>
            <a:custGeom>
              <a:avLst/>
              <a:gdLst>
                <a:gd name="T0" fmla="*/ 2147483647 w 441"/>
                <a:gd name="T1" fmla="*/ 2147483647 h 366"/>
                <a:gd name="T2" fmla="*/ 2147483647 w 441"/>
                <a:gd name="T3" fmla="*/ 2147483647 h 366"/>
                <a:gd name="T4" fmla="*/ 2147483647 w 441"/>
                <a:gd name="T5" fmla="*/ 2147483647 h 366"/>
                <a:gd name="T6" fmla="*/ 2147483647 w 441"/>
                <a:gd name="T7" fmla="*/ 2147483647 h 366"/>
                <a:gd name="T8" fmla="*/ 2147483647 w 441"/>
                <a:gd name="T9" fmla="*/ 2147483647 h 366"/>
                <a:gd name="T10" fmla="*/ 2147483647 w 441"/>
                <a:gd name="T11" fmla="*/ 2147483647 h 366"/>
                <a:gd name="T12" fmla="*/ 2147483647 w 441"/>
                <a:gd name="T13" fmla="*/ 2147483647 h 366"/>
                <a:gd name="T14" fmla="*/ 2147483647 w 441"/>
                <a:gd name="T15" fmla="*/ 2147483647 h 366"/>
                <a:gd name="T16" fmla="*/ 2147483647 w 441"/>
                <a:gd name="T17" fmla="*/ 2147483647 h 366"/>
                <a:gd name="T18" fmla="*/ 2147483647 w 441"/>
                <a:gd name="T19" fmla="*/ 2147483647 h 366"/>
                <a:gd name="T20" fmla="*/ 2147483647 w 441"/>
                <a:gd name="T21" fmla="*/ 2147483647 h 366"/>
                <a:gd name="T22" fmla="*/ 2147483647 w 441"/>
                <a:gd name="T23" fmla="*/ 2147483647 h 366"/>
                <a:gd name="T24" fmla="*/ 2147483647 w 441"/>
                <a:gd name="T25" fmla="*/ 2147483647 h 366"/>
                <a:gd name="T26" fmla="*/ 2147483647 w 441"/>
                <a:gd name="T27" fmla="*/ 2147483647 h 366"/>
                <a:gd name="T28" fmla="*/ 2147483647 w 441"/>
                <a:gd name="T29" fmla="*/ 2147483647 h 366"/>
                <a:gd name="T30" fmla="*/ 2147483647 w 441"/>
                <a:gd name="T31" fmla="*/ 2147483647 h 366"/>
                <a:gd name="T32" fmla="*/ 2147483647 w 441"/>
                <a:gd name="T33" fmla="*/ 2147483647 h 366"/>
                <a:gd name="T34" fmla="*/ 2147483647 w 441"/>
                <a:gd name="T35" fmla="*/ 2147483647 h 366"/>
                <a:gd name="T36" fmla="*/ 2147483647 w 441"/>
                <a:gd name="T37" fmla="*/ 2147483647 h 366"/>
                <a:gd name="T38" fmla="*/ 2147483647 w 441"/>
                <a:gd name="T39" fmla="*/ 2147483647 h 366"/>
                <a:gd name="T40" fmla="*/ 2147483647 w 441"/>
                <a:gd name="T41" fmla="*/ 2147483647 h 366"/>
                <a:gd name="T42" fmla="*/ 2147483647 w 441"/>
                <a:gd name="T43" fmla="*/ 2147483647 h 366"/>
                <a:gd name="T44" fmla="*/ 2147483647 w 441"/>
                <a:gd name="T45" fmla="*/ 2147483647 h 366"/>
                <a:gd name="T46" fmla="*/ 2147483647 w 441"/>
                <a:gd name="T47" fmla="*/ 2147483647 h 366"/>
                <a:gd name="T48" fmla="*/ 2147483647 w 441"/>
                <a:gd name="T49" fmla="*/ 2147483647 h 366"/>
                <a:gd name="T50" fmla="*/ 2147483647 w 441"/>
                <a:gd name="T51" fmla="*/ 2147483647 h 366"/>
                <a:gd name="T52" fmla="*/ 2147483647 w 441"/>
                <a:gd name="T53" fmla="*/ 2147483647 h 366"/>
                <a:gd name="T54" fmla="*/ 2147483647 w 441"/>
                <a:gd name="T55" fmla="*/ 2147483647 h 366"/>
                <a:gd name="T56" fmla="*/ 2147483647 w 441"/>
                <a:gd name="T57" fmla="*/ 2147483647 h 366"/>
                <a:gd name="T58" fmla="*/ 2147483647 w 441"/>
                <a:gd name="T59" fmla="*/ 2147483647 h 366"/>
                <a:gd name="T60" fmla="*/ 2147483647 w 441"/>
                <a:gd name="T61" fmla="*/ 2147483647 h 366"/>
                <a:gd name="T62" fmla="*/ 2147483647 w 441"/>
                <a:gd name="T63" fmla="*/ 2147483647 h 366"/>
                <a:gd name="T64" fmla="*/ 2147483647 w 441"/>
                <a:gd name="T65" fmla="*/ 2147483647 h 366"/>
                <a:gd name="T66" fmla="*/ 2147483647 w 441"/>
                <a:gd name="T67" fmla="*/ 2147483647 h 366"/>
                <a:gd name="T68" fmla="*/ 2147483647 w 441"/>
                <a:gd name="T69" fmla="*/ 2147483647 h 366"/>
                <a:gd name="T70" fmla="*/ 2147483647 w 441"/>
                <a:gd name="T71" fmla="*/ 2147483647 h 366"/>
                <a:gd name="T72" fmla="*/ 2147483647 w 441"/>
                <a:gd name="T73" fmla="*/ 2147483647 h 366"/>
                <a:gd name="T74" fmla="*/ 2147483647 w 441"/>
                <a:gd name="T75" fmla="*/ 2147483647 h 366"/>
                <a:gd name="T76" fmla="*/ 2147483647 w 441"/>
                <a:gd name="T77" fmla="*/ 2147483647 h 366"/>
                <a:gd name="T78" fmla="*/ 2147483647 w 441"/>
                <a:gd name="T79" fmla="*/ 2147483647 h 366"/>
                <a:gd name="T80" fmla="*/ 2147483647 w 441"/>
                <a:gd name="T81" fmla="*/ 2147483647 h 366"/>
                <a:gd name="T82" fmla="*/ 2147483647 w 441"/>
                <a:gd name="T83" fmla="*/ 2147483647 h 366"/>
                <a:gd name="T84" fmla="*/ 2147483647 w 441"/>
                <a:gd name="T85" fmla="*/ 2147483647 h 366"/>
                <a:gd name="T86" fmla="*/ 2147483647 w 441"/>
                <a:gd name="T87" fmla="*/ 2147483647 h 366"/>
                <a:gd name="T88" fmla="*/ 2147483647 w 441"/>
                <a:gd name="T89" fmla="*/ 2147483647 h 366"/>
                <a:gd name="T90" fmla="*/ 2147483647 w 441"/>
                <a:gd name="T91" fmla="*/ 2147483647 h 366"/>
                <a:gd name="T92" fmla="*/ 2147483647 w 441"/>
                <a:gd name="T93" fmla="*/ 2147483647 h 366"/>
                <a:gd name="T94" fmla="*/ 2147483647 w 441"/>
                <a:gd name="T95" fmla="*/ 2147483647 h 366"/>
                <a:gd name="T96" fmla="*/ 2147483647 w 441"/>
                <a:gd name="T97" fmla="*/ 0 h 366"/>
                <a:gd name="T98" fmla="*/ 2147483647 w 441"/>
                <a:gd name="T99" fmla="*/ 0 h 3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41"/>
                <a:gd name="T151" fmla="*/ 0 h 366"/>
                <a:gd name="T152" fmla="*/ 441 w 441"/>
                <a:gd name="T153" fmla="*/ 366 h 36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41" h="366">
                  <a:moveTo>
                    <a:pt x="0" y="366"/>
                  </a:moveTo>
                  <a:lnTo>
                    <a:pt x="5" y="346"/>
                  </a:lnTo>
                  <a:lnTo>
                    <a:pt x="9" y="328"/>
                  </a:lnTo>
                  <a:lnTo>
                    <a:pt x="14" y="311"/>
                  </a:lnTo>
                  <a:lnTo>
                    <a:pt x="18" y="295"/>
                  </a:lnTo>
                  <a:lnTo>
                    <a:pt x="23" y="280"/>
                  </a:lnTo>
                  <a:lnTo>
                    <a:pt x="27" y="266"/>
                  </a:lnTo>
                  <a:lnTo>
                    <a:pt x="32" y="254"/>
                  </a:lnTo>
                  <a:lnTo>
                    <a:pt x="36" y="242"/>
                  </a:lnTo>
                  <a:lnTo>
                    <a:pt x="41" y="231"/>
                  </a:lnTo>
                  <a:lnTo>
                    <a:pt x="45" y="220"/>
                  </a:lnTo>
                  <a:lnTo>
                    <a:pt x="49" y="210"/>
                  </a:lnTo>
                  <a:lnTo>
                    <a:pt x="54" y="201"/>
                  </a:lnTo>
                  <a:lnTo>
                    <a:pt x="58" y="192"/>
                  </a:lnTo>
                  <a:lnTo>
                    <a:pt x="63" y="184"/>
                  </a:lnTo>
                  <a:lnTo>
                    <a:pt x="67" y="176"/>
                  </a:lnTo>
                  <a:lnTo>
                    <a:pt x="72" y="169"/>
                  </a:lnTo>
                  <a:lnTo>
                    <a:pt x="76" y="162"/>
                  </a:lnTo>
                  <a:lnTo>
                    <a:pt x="81" y="155"/>
                  </a:lnTo>
                  <a:lnTo>
                    <a:pt x="85" y="149"/>
                  </a:lnTo>
                  <a:lnTo>
                    <a:pt x="89" y="143"/>
                  </a:lnTo>
                  <a:lnTo>
                    <a:pt x="94" y="137"/>
                  </a:lnTo>
                  <a:lnTo>
                    <a:pt x="98" y="132"/>
                  </a:lnTo>
                  <a:lnTo>
                    <a:pt x="103" y="127"/>
                  </a:lnTo>
                  <a:lnTo>
                    <a:pt x="107" y="122"/>
                  </a:lnTo>
                  <a:lnTo>
                    <a:pt x="112" y="117"/>
                  </a:lnTo>
                  <a:lnTo>
                    <a:pt x="116" y="113"/>
                  </a:lnTo>
                  <a:lnTo>
                    <a:pt x="121" y="109"/>
                  </a:lnTo>
                  <a:lnTo>
                    <a:pt x="125" y="104"/>
                  </a:lnTo>
                  <a:lnTo>
                    <a:pt x="130" y="101"/>
                  </a:lnTo>
                  <a:lnTo>
                    <a:pt x="134" y="97"/>
                  </a:lnTo>
                  <a:lnTo>
                    <a:pt x="138" y="93"/>
                  </a:lnTo>
                  <a:lnTo>
                    <a:pt x="143" y="90"/>
                  </a:lnTo>
                  <a:lnTo>
                    <a:pt x="147" y="86"/>
                  </a:lnTo>
                  <a:lnTo>
                    <a:pt x="152" y="83"/>
                  </a:lnTo>
                  <a:lnTo>
                    <a:pt x="156" y="80"/>
                  </a:lnTo>
                  <a:lnTo>
                    <a:pt x="161" y="77"/>
                  </a:lnTo>
                  <a:lnTo>
                    <a:pt x="165" y="74"/>
                  </a:lnTo>
                  <a:lnTo>
                    <a:pt x="170" y="72"/>
                  </a:lnTo>
                  <a:lnTo>
                    <a:pt x="174" y="69"/>
                  </a:lnTo>
                  <a:lnTo>
                    <a:pt x="178" y="66"/>
                  </a:lnTo>
                  <a:lnTo>
                    <a:pt x="183" y="64"/>
                  </a:lnTo>
                  <a:lnTo>
                    <a:pt x="187" y="62"/>
                  </a:lnTo>
                  <a:lnTo>
                    <a:pt x="192" y="59"/>
                  </a:lnTo>
                  <a:lnTo>
                    <a:pt x="196" y="57"/>
                  </a:lnTo>
                  <a:lnTo>
                    <a:pt x="201" y="55"/>
                  </a:lnTo>
                  <a:lnTo>
                    <a:pt x="205" y="53"/>
                  </a:lnTo>
                  <a:lnTo>
                    <a:pt x="210" y="51"/>
                  </a:lnTo>
                  <a:lnTo>
                    <a:pt x="214" y="49"/>
                  </a:lnTo>
                  <a:lnTo>
                    <a:pt x="219" y="47"/>
                  </a:lnTo>
                  <a:lnTo>
                    <a:pt x="223" y="45"/>
                  </a:lnTo>
                  <a:lnTo>
                    <a:pt x="227" y="44"/>
                  </a:lnTo>
                  <a:lnTo>
                    <a:pt x="232" y="42"/>
                  </a:lnTo>
                  <a:lnTo>
                    <a:pt x="236" y="40"/>
                  </a:lnTo>
                  <a:lnTo>
                    <a:pt x="241" y="39"/>
                  </a:lnTo>
                  <a:lnTo>
                    <a:pt x="245" y="37"/>
                  </a:lnTo>
                  <a:lnTo>
                    <a:pt x="250" y="36"/>
                  </a:lnTo>
                  <a:lnTo>
                    <a:pt x="254" y="34"/>
                  </a:lnTo>
                  <a:lnTo>
                    <a:pt x="259" y="33"/>
                  </a:lnTo>
                  <a:lnTo>
                    <a:pt x="263" y="31"/>
                  </a:lnTo>
                  <a:lnTo>
                    <a:pt x="267" y="30"/>
                  </a:lnTo>
                  <a:lnTo>
                    <a:pt x="272" y="29"/>
                  </a:lnTo>
                  <a:lnTo>
                    <a:pt x="276" y="28"/>
                  </a:lnTo>
                  <a:lnTo>
                    <a:pt x="281" y="26"/>
                  </a:lnTo>
                  <a:lnTo>
                    <a:pt x="285" y="25"/>
                  </a:lnTo>
                  <a:lnTo>
                    <a:pt x="290" y="24"/>
                  </a:lnTo>
                  <a:lnTo>
                    <a:pt x="294" y="23"/>
                  </a:lnTo>
                  <a:lnTo>
                    <a:pt x="299" y="22"/>
                  </a:lnTo>
                  <a:lnTo>
                    <a:pt x="303" y="21"/>
                  </a:lnTo>
                  <a:lnTo>
                    <a:pt x="308" y="20"/>
                  </a:lnTo>
                  <a:lnTo>
                    <a:pt x="312" y="19"/>
                  </a:lnTo>
                  <a:lnTo>
                    <a:pt x="316" y="18"/>
                  </a:lnTo>
                  <a:lnTo>
                    <a:pt x="321" y="17"/>
                  </a:lnTo>
                  <a:lnTo>
                    <a:pt x="325" y="16"/>
                  </a:lnTo>
                  <a:lnTo>
                    <a:pt x="330" y="15"/>
                  </a:lnTo>
                  <a:lnTo>
                    <a:pt x="334" y="14"/>
                  </a:lnTo>
                  <a:lnTo>
                    <a:pt x="339" y="14"/>
                  </a:lnTo>
                  <a:lnTo>
                    <a:pt x="343" y="13"/>
                  </a:lnTo>
                  <a:lnTo>
                    <a:pt x="348" y="12"/>
                  </a:lnTo>
                  <a:lnTo>
                    <a:pt x="352" y="11"/>
                  </a:lnTo>
                  <a:lnTo>
                    <a:pt x="356" y="10"/>
                  </a:lnTo>
                  <a:lnTo>
                    <a:pt x="361" y="10"/>
                  </a:lnTo>
                  <a:lnTo>
                    <a:pt x="365" y="9"/>
                  </a:lnTo>
                  <a:lnTo>
                    <a:pt x="370" y="8"/>
                  </a:lnTo>
                  <a:lnTo>
                    <a:pt x="374" y="8"/>
                  </a:lnTo>
                  <a:lnTo>
                    <a:pt x="379" y="7"/>
                  </a:lnTo>
                  <a:lnTo>
                    <a:pt x="383" y="6"/>
                  </a:lnTo>
                  <a:lnTo>
                    <a:pt x="388" y="6"/>
                  </a:lnTo>
                  <a:lnTo>
                    <a:pt x="392" y="5"/>
                  </a:lnTo>
                  <a:lnTo>
                    <a:pt x="397" y="5"/>
                  </a:lnTo>
                  <a:lnTo>
                    <a:pt x="401" y="4"/>
                  </a:lnTo>
                  <a:lnTo>
                    <a:pt x="405" y="3"/>
                  </a:lnTo>
                  <a:lnTo>
                    <a:pt x="410" y="3"/>
                  </a:lnTo>
                  <a:lnTo>
                    <a:pt x="414" y="2"/>
                  </a:lnTo>
                  <a:lnTo>
                    <a:pt x="419" y="2"/>
                  </a:lnTo>
                  <a:lnTo>
                    <a:pt x="423" y="1"/>
                  </a:lnTo>
                  <a:lnTo>
                    <a:pt x="428" y="1"/>
                  </a:lnTo>
                  <a:lnTo>
                    <a:pt x="432" y="0"/>
                  </a:lnTo>
                  <a:lnTo>
                    <a:pt x="437" y="0"/>
                  </a:lnTo>
                  <a:lnTo>
                    <a:pt x="441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5" name="Rectangle 44"/>
            <p:cNvSpPr>
              <a:spLocks noChangeArrowheads="1"/>
            </p:cNvSpPr>
            <p:nvPr/>
          </p:nvSpPr>
          <p:spPr bwMode="auto">
            <a:xfrm>
              <a:off x="669067" y="6124575"/>
              <a:ext cx="74379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0.00000001</a:t>
              </a:r>
            </a:p>
          </p:txBody>
        </p:sp>
        <p:sp>
          <p:nvSpPr>
            <p:cNvPr id="56" name="Rectangle 45"/>
            <p:cNvSpPr>
              <a:spLocks noChangeArrowheads="1"/>
            </p:cNvSpPr>
            <p:nvPr/>
          </p:nvSpPr>
          <p:spPr bwMode="auto">
            <a:xfrm>
              <a:off x="784954" y="5591175"/>
              <a:ext cx="58990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0.000001</a:t>
              </a:r>
            </a:p>
          </p:txBody>
        </p:sp>
        <p:sp>
          <p:nvSpPr>
            <p:cNvPr id="57" name="Rectangle 46"/>
            <p:cNvSpPr>
              <a:spLocks noChangeArrowheads="1"/>
            </p:cNvSpPr>
            <p:nvPr/>
          </p:nvSpPr>
          <p:spPr bwMode="auto">
            <a:xfrm>
              <a:off x="900842" y="5057775"/>
              <a:ext cx="436017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ea typeface="Arial" charset="0"/>
                </a:rPr>
                <a:t>0.0001</a:t>
              </a:r>
            </a:p>
          </p:txBody>
        </p:sp>
        <p:sp>
          <p:nvSpPr>
            <p:cNvPr id="58" name="Rectangle 47"/>
            <p:cNvSpPr>
              <a:spLocks noChangeArrowheads="1"/>
            </p:cNvSpPr>
            <p:nvPr/>
          </p:nvSpPr>
          <p:spPr bwMode="auto">
            <a:xfrm>
              <a:off x="1016729" y="4516438"/>
              <a:ext cx="2750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0.01</a:t>
              </a:r>
            </a:p>
          </p:txBody>
        </p:sp>
        <p:sp>
          <p:nvSpPr>
            <p:cNvPr id="59" name="Rectangle 48"/>
            <p:cNvSpPr>
              <a:spLocks noChangeArrowheads="1"/>
            </p:cNvSpPr>
            <p:nvPr/>
          </p:nvSpPr>
          <p:spPr bwMode="auto">
            <a:xfrm>
              <a:off x="1161192" y="3981450"/>
              <a:ext cx="7799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1</a:t>
              </a:r>
            </a:p>
          </p:txBody>
        </p:sp>
        <p:sp>
          <p:nvSpPr>
            <p:cNvPr id="60" name="Rectangle 49"/>
            <p:cNvSpPr>
              <a:spLocks noChangeArrowheads="1"/>
            </p:cNvSpPr>
            <p:nvPr/>
          </p:nvSpPr>
          <p:spPr bwMode="auto">
            <a:xfrm>
              <a:off x="1045304" y="3448050"/>
              <a:ext cx="23398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100</a:t>
              </a:r>
            </a:p>
          </p:txBody>
        </p:sp>
        <p:sp>
          <p:nvSpPr>
            <p:cNvPr id="61" name="Rectangle 50"/>
            <p:cNvSpPr>
              <a:spLocks noChangeArrowheads="1"/>
            </p:cNvSpPr>
            <p:nvPr/>
          </p:nvSpPr>
          <p:spPr bwMode="auto">
            <a:xfrm>
              <a:off x="1428750" y="6262688"/>
              <a:ext cx="10399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0</a:t>
              </a:r>
            </a:p>
          </p:txBody>
        </p:sp>
        <p:sp>
          <p:nvSpPr>
            <p:cNvPr id="62" name="Rectangle 51"/>
            <p:cNvSpPr>
              <a:spLocks noChangeArrowheads="1"/>
            </p:cNvSpPr>
            <p:nvPr/>
          </p:nvSpPr>
          <p:spPr bwMode="auto">
            <a:xfrm>
              <a:off x="2098675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20</a:t>
              </a:r>
            </a:p>
          </p:txBody>
        </p:sp>
        <p:sp>
          <p:nvSpPr>
            <p:cNvPr id="63" name="Rectangle 52"/>
            <p:cNvSpPr>
              <a:spLocks noChangeArrowheads="1"/>
            </p:cNvSpPr>
            <p:nvPr/>
          </p:nvSpPr>
          <p:spPr bwMode="auto">
            <a:xfrm>
              <a:off x="2800350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40</a:t>
              </a:r>
            </a:p>
          </p:txBody>
        </p:sp>
        <p:sp>
          <p:nvSpPr>
            <p:cNvPr id="64" name="Rectangle 53"/>
            <p:cNvSpPr>
              <a:spLocks noChangeArrowheads="1"/>
            </p:cNvSpPr>
            <p:nvPr/>
          </p:nvSpPr>
          <p:spPr bwMode="auto">
            <a:xfrm>
              <a:off x="3500438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60</a:t>
              </a:r>
            </a:p>
          </p:txBody>
        </p:sp>
        <p:sp>
          <p:nvSpPr>
            <p:cNvPr id="65" name="Rectangle 54"/>
            <p:cNvSpPr>
              <a:spLocks noChangeArrowheads="1"/>
            </p:cNvSpPr>
            <p:nvPr/>
          </p:nvSpPr>
          <p:spPr bwMode="auto">
            <a:xfrm>
              <a:off x="4202113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80</a:t>
              </a:r>
            </a:p>
          </p:txBody>
        </p:sp>
        <p:sp>
          <p:nvSpPr>
            <p:cNvPr id="66" name="Rectangle 55"/>
            <p:cNvSpPr>
              <a:spLocks noChangeArrowheads="1"/>
            </p:cNvSpPr>
            <p:nvPr/>
          </p:nvSpPr>
          <p:spPr bwMode="auto">
            <a:xfrm>
              <a:off x="4879975" y="6262688"/>
              <a:ext cx="31198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100</a:t>
              </a:r>
            </a:p>
          </p:txBody>
        </p:sp>
        <p:sp>
          <p:nvSpPr>
            <p:cNvPr id="67" name="Text Box 57"/>
            <p:cNvSpPr txBox="1">
              <a:spLocks noChangeArrowheads="1"/>
            </p:cNvSpPr>
            <p:nvPr/>
          </p:nvSpPr>
          <p:spPr bwMode="auto">
            <a:xfrm>
              <a:off x="1673219" y="6429007"/>
              <a:ext cx="324299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Arbitrary (Arithmetic) Time Scale</a:t>
              </a:r>
            </a:p>
          </p:txBody>
        </p:sp>
        <p:sp>
          <p:nvSpPr>
            <p:cNvPr id="68" name="Text Box 58"/>
            <p:cNvSpPr txBox="1">
              <a:spLocks noChangeArrowheads="1"/>
            </p:cNvSpPr>
            <p:nvPr/>
          </p:nvSpPr>
          <p:spPr bwMode="auto">
            <a:xfrm rot="16200000">
              <a:off x="-1079500" y="4656723"/>
              <a:ext cx="32258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Cubic Centimeters</a:t>
              </a: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471" y="1665006"/>
            <a:ext cx="2576806" cy="2576806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Self-seeded growth explains cancer anatomy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pic>
        <p:nvPicPr>
          <p:cNvPr id="74" name="Picture 11"/>
          <p:cNvPicPr>
            <a:picLocks noChangeAspect="1" noChangeArrowheads="1"/>
          </p:cNvPicPr>
          <p:nvPr/>
        </p:nvPicPr>
        <p:blipFill>
          <a:blip r:embed="rId2" cstate="print"/>
          <a:srcRect t="3296" r="70000" b="53671"/>
          <a:stretch>
            <a:fillRect/>
          </a:stretch>
        </p:blipFill>
        <p:spPr bwMode="auto">
          <a:xfrm>
            <a:off x="350573" y="1037935"/>
            <a:ext cx="5119688" cy="550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471" y="1665006"/>
            <a:ext cx="2576806" cy="2576806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843161" y="923649"/>
            <a:ext cx="31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ctr" defTabSz="914400"/>
            <a:r>
              <a:rPr lang="en-US" sz="2800" dirty="0" smtClean="0">
                <a:solidFill>
                  <a:srgbClr val="000000"/>
                </a:solidFill>
              </a:rPr>
              <a:t>Well-Differentiated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" y="5440525"/>
            <a:ext cx="4796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Low Self-Seeding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Lower Metastatic Potential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7773" r="20704"/>
          <a:stretch>
            <a:fillRect/>
          </a:stretch>
        </p:blipFill>
        <p:spPr>
          <a:xfrm>
            <a:off x="458472" y="1463054"/>
            <a:ext cx="3932378" cy="3995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r="39871"/>
          <a:stretch>
            <a:fillRect/>
          </a:stretch>
        </p:blipFill>
        <p:spPr>
          <a:xfrm>
            <a:off x="4872729" y="1489686"/>
            <a:ext cx="3932378" cy="3968629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01896" y="923649"/>
            <a:ext cx="34740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ctr" defTabSz="914400"/>
            <a:r>
              <a:rPr lang="en-US" sz="2800" dirty="0" smtClean="0">
                <a:solidFill>
                  <a:srgbClr val="000000"/>
                </a:solidFill>
              </a:rPr>
              <a:t>Poorly-Differentiated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3029" y="5440525"/>
            <a:ext cx="4233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High Self-Seeding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Higher Metastatic Potential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Self-seeded growth explains cancer histopathology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" y="5892800"/>
            <a:ext cx="9029700" cy="71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843161" y="923649"/>
            <a:ext cx="31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ctr" defTabSz="914400"/>
            <a:r>
              <a:rPr lang="en-US" sz="2800" dirty="0" smtClean="0">
                <a:solidFill>
                  <a:srgbClr val="000000"/>
                </a:solidFill>
              </a:rPr>
              <a:t>Well-Differentiated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" y="5440525"/>
            <a:ext cx="4796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Low Self-Seeding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Lower Metastatic Potential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7773" r="20704"/>
          <a:stretch>
            <a:fillRect/>
          </a:stretch>
        </p:blipFill>
        <p:spPr>
          <a:xfrm>
            <a:off x="458472" y="1463054"/>
            <a:ext cx="3932378" cy="3995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r="39871"/>
          <a:stretch>
            <a:fillRect/>
          </a:stretch>
        </p:blipFill>
        <p:spPr>
          <a:xfrm>
            <a:off x="4872729" y="1489686"/>
            <a:ext cx="3932378" cy="3968629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01896" y="923649"/>
            <a:ext cx="34740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ctr" defTabSz="914400"/>
            <a:r>
              <a:rPr lang="en-US" sz="2800" dirty="0" smtClean="0">
                <a:solidFill>
                  <a:srgbClr val="000000"/>
                </a:solidFill>
              </a:rPr>
              <a:t>Poorly-Differentiated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3029" y="5440525"/>
            <a:ext cx="4233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High Self-Seeding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Higher Metastatic Potential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Self-seeded growth explains cancer histopathology</a:t>
            </a:r>
            <a:endParaRPr lang="en-US" sz="28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9"/>
          <p:cNvGrpSpPr/>
          <p:nvPr/>
        </p:nvGrpSpPr>
        <p:grpSpPr>
          <a:xfrm>
            <a:off x="2272886" y="3254020"/>
            <a:ext cx="2137217" cy="1990554"/>
            <a:chOff x="5599336" y="4681251"/>
            <a:chExt cx="2137217" cy="1990554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rcRect l="17402" t="23344" r="20314" b="27719"/>
            <a:stretch>
              <a:fillRect/>
            </a:stretch>
          </p:blipFill>
          <p:spPr>
            <a:xfrm>
              <a:off x="5865477" y="5042272"/>
              <a:ext cx="1604935" cy="1260991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sp>
          <p:nvSpPr>
            <p:cNvPr id="71" name="Donut 70"/>
            <p:cNvSpPr/>
            <p:nvPr/>
          </p:nvSpPr>
          <p:spPr>
            <a:xfrm>
              <a:off x="5599336" y="4681251"/>
              <a:ext cx="2137217" cy="1990554"/>
            </a:xfrm>
            <a:prstGeom prst="donut">
              <a:avLst>
                <a:gd name="adj" fmla="val 1940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Slide Number Placeholder 3"/>
          <p:cNvSpPr txBox="1">
            <a:spLocks/>
          </p:cNvSpPr>
          <p:nvPr/>
        </p:nvSpPr>
        <p:spPr bwMode="auto">
          <a:xfrm>
            <a:off x="76200" y="6395041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Growth= Cell Gain − Cell Loss</a:t>
            </a:r>
            <a:endParaRPr lang="en-US" sz="2800" kern="0" baseline="30000" dirty="0">
              <a:solidFill>
                <a:srgbClr val="000000"/>
              </a:solidFill>
            </a:endParaRPr>
          </a:p>
        </p:txBody>
      </p:sp>
      <p:grpSp>
        <p:nvGrpSpPr>
          <p:cNvPr id="4" name="Group 78"/>
          <p:cNvGrpSpPr/>
          <p:nvPr/>
        </p:nvGrpSpPr>
        <p:grpSpPr>
          <a:xfrm>
            <a:off x="1733303" y="4681251"/>
            <a:ext cx="954440" cy="940655"/>
            <a:chOff x="5213683" y="3910704"/>
            <a:chExt cx="954440" cy="940655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2"/>
            <a:srcRect l="41188" t="37153" r="38432" b="44118"/>
            <a:stretch>
              <a:fillRect/>
            </a:stretch>
          </p:blipFill>
          <p:spPr>
            <a:xfrm>
              <a:off x="5434497" y="4123368"/>
              <a:ext cx="525132" cy="482600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sp>
          <p:nvSpPr>
            <p:cNvPr id="78" name="Donut 77"/>
            <p:cNvSpPr>
              <a:spLocks noChangeAspect="1"/>
            </p:cNvSpPr>
            <p:nvPr/>
          </p:nvSpPr>
          <p:spPr>
            <a:xfrm>
              <a:off x="5213683" y="3910704"/>
              <a:ext cx="954440" cy="940655"/>
            </a:xfrm>
            <a:prstGeom prst="donut">
              <a:avLst>
                <a:gd name="adj" fmla="val 3602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24"/>
          <p:cNvGrpSpPr/>
          <p:nvPr/>
        </p:nvGrpSpPr>
        <p:grpSpPr>
          <a:xfrm>
            <a:off x="364123" y="2761293"/>
            <a:ext cx="4827836" cy="3554461"/>
            <a:chOff x="364123" y="3213100"/>
            <a:chExt cx="4827836" cy="3554461"/>
          </a:xfrm>
        </p:grpSpPr>
        <p:sp>
          <p:nvSpPr>
            <p:cNvPr id="26" name="Line 19"/>
            <p:cNvSpPr>
              <a:spLocks noChangeShapeType="1"/>
            </p:cNvSpPr>
            <p:nvPr/>
          </p:nvSpPr>
          <p:spPr bwMode="auto">
            <a:xfrm>
              <a:off x="1452563" y="3506788"/>
              <a:ext cx="1587" cy="26765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>
              <a:off x="1420813" y="618331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>
              <a:off x="1420813" y="5911850"/>
              <a:ext cx="3175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>
              <a:off x="1420813" y="564991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0" name="Line 23"/>
            <p:cNvSpPr>
              <a:spLocks noChangeShapeType="1"/>
            </p:cNvSpPr>
            <p:nvPr/>
          </p:nvSpPr>
          <p:spPr bwMode="auto">
            <a:xfrm>
              <a:off x="1420813" y="5378450"/>
              <a:ext cx="3175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3" name="Line 24"/>
            <p:cNvSpPr>
              <a:spLocks noChangeShapeType="1"/>
            </p:cNvSpPr>
            <p:nvPr/>
          </p:nvSpPr>
          <p:spPr bwMode="auto">
            <a:xfrm>
              <a:off x="1420813" y="5116513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4" name="Line 25"/>
            <p:cNvSpPr>
              <a:spLocks noChangeShapeType="1"/>
            </p:cNvSpPr>
            <p:nvPr/>
          </p:nvSpPr>
          <p:spPr bwMode="auto">
            <a:xfrm>
              <a:off x="1420813" y="4845050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6" name="Line 26"/>
            <p:cNvSpPr>
              <a:spLocks noChangeShapeType="1"/>
            </p:cNvSpPr>
            <p:nvPr/>
          </p:nvSpPr>
          <p:spPr bwMode="auto">
            <a:xfrm>
              <a:off x="1420813" y="4575175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8" name="Line 27"/>
            <p:cNvSpPr>
              <a:spLocks noChangeShapeType="1"/>
            </p:cNvSpPr>
            <p:nvPr/>
          </p:nvSpPr>
          <p:spPr bwMode="auto">
            <a:xfrm>
              <a:off x="1420813" y="431006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9" name="Line 28"/>
            <p:cNvSpPr>
              <a:spLocks noChangeShapeType="1"/>
            </p:cNvSpPr>
            <p:nvPr/>
          </p:nvSpPr>
          <p:spPr bwMode="auto">
            <a:xfrm>
              <a:off x="1420813" y="4040188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0" name="Line 29"/>
            <p:cNvSpPr>
              <a:spLocks noChangeShapeType="1"/>
            </p:cNvSpPr>
            <p:nvPr/>
          </p:nvSpPr>
          <p:spPr bwMode="auto">
            <a:xfrm>
              <a:off x="1420813" y="377666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1" name="Line 30"/>
            <p:cNvSpPr>
              <a:spLocks noChangeShapeType="1"/>
            </p:cNvSpPr>
            <p:nvPr/>
          </p:nvSpPr>
          <p:spPr bwMode="auto">
            <a:xfrm>
              <a:off x="1420813" y="3506788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2" name="Line 31"/>
            <p:cNvSpPr>
              <a:spLocks noChangeShapeType="1"/>
            </p:cNvSpPr>
            <p:nvPr/>
          </p:nvSpPr>
          <p:spPr bwMode="auto">
            <a:xfrm>
              <a:off x="1452563" y="6183313"/>
              <a:ext cx="3506787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3" name="Line 32"/>
            <p:cNvSpPr>
              <a:spLocks noChangeShapeType="1"/>
            </p:cNvSpPr>
            <p:nvPr/>
          </p:nvSpPr>
          <p:spPr bwMode="auto">
            <a:xfrm flipV="1">
              <a:off x="1452563" y="6183313"/>
              <a:ext cx="1587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 flipV="1">
              <a:off x="18065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 flipV="1">
              <a:off x="2154238" y="6183313"/>
              <a:ext cx="0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6" name="Line 35"/>
            <p:cNvSpPr>
              <a:spLocks noChangeShapeType="1"/>
            </p:cNvSpPr>
            <p:nvPr/>
          </p:nvSpPr>
          <p:spPr bwMode="auto">
            <a:xfrm flipV="1">
              <a:off x="250825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7" name="Line 36"/>
            <p:cNvSpPr>
              <a:spLocks noChangeShapeType="1"/>
            </p:cNvSpPr>
            <p:nvPr/>
          </p:nvSpPr>
          <p:spPr bwMode="auto">
            <a:xfrm flipV="1">
              <a:off x="285432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8" name="Line 37"/>
            <p:cNvSpPr>
              <a:spLocks noChangeShapeType="1"/>
            </p:cNvSpPr>
            <p:nvPr/>
          </p:nvSpPr>
          <p:spPr bwMode="auto">
            <a:xfrm flipV="1">
              <a:off x="320992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9" name="Line 38"/>
            <p:cNvSpPr>
              <a:spLocks noChangeShapeType="1"/>
            </p:cNvSpPr>
            <p:nvPr/>
          </p:nvSpPr>
          <p:spPr bwMode="auto">
            <a:xfrm flipV="1">
              <a:off x="355600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0" name="Line 39"/>
            <p:cNvSpPr>
              <a:spLocks noChangeShapeType="1"/>
            </p:cNvSpPr>
            <p:nvPr/>
          </p:nvSpPr>
          <p:spPr bwMode="auto">
            <a:xfrm flipV="1">
              <a:off x="391160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1" name="Line 40"/>
            <p:cNvSpPr>
              <a:spLocks noChangeShapeType="1"/>
            </p:cNvSpPr>
            <p:nvPr/>
          </p:nvSpPr>
          <p:spPr bwMode="auto">
            <a:xfrm flipV="1">
              <a:off x="42576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2" name="Line 41"/>
            <p:cNvSpPr>
              <a:spLocks noChangeShapeType="1"/>
            </p:cNvSpPr>
            <p:nvPr/>
          </p:nvSpPr>
          <p:spPr bwMode="auto">
            <a:xfrm flipV="1">
              <a:off x="46132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3" name="Line 42"/>
            <p:cNvSpPr>
              <a:spLocks noChangeShapeType="1"/>
            </p:cNvSpPr>
            <p:nvPr/>
          </p:nvSpPr>
          <p:spPr bwMode="auto">
            <a:xfrm flipV="1">
              <a:off x="495935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4" name="Freeform 43"/>
            <p:cNvSpPr>
              <a:spLocks/>
            </p:cNvSpPr>
            <p:nvPr/>
          </p:nvSpPr>
          <p:spPr bwMode="auto">
            <a:xfrm>
              <a:off x="1484313" y="3506788"/>
              <a:ext cx="3475037" cy="2676525"/>
            </a:xfrm>
            <a:custGeom>
              <a:avLst/>
              <a:gdLst>
                <a:gd name="T0" fmla="*/ 2147483647 w 441"/>
                <a:gd name="T1" fmla="*/ 2147483647 h 366"/>
                <a:gd name="T2" fmla="*/ 2147483647 w 441"/>
                <a:gd name="T3" fmla="*/ 2147483647 h 366"/>
                <a:gd name="T4" fmla="*/ 2147483647 w 441"/>
                <a:gd name="T5" fmla="*/ 2147483647 h 366"/>
                <a:gd name="T6" fmla="*/ 2147483647 w 441"/>
                <a:gd name="T7" fmla="*/ 2147483647 h 366"/>
                <a:gd name="T8" fmla="*/ 2147483647 w 441"/>
                <a:gd name="T9" fmla="*/ 2147483647 h 366"/>
                <a:gd name="T10" fmla="*/ 2147483647 w 441"/>
                <a:gd name="T11" fmla="*/ 2147483647 h 366"/>
                <a:gd name="T12" fmla="*/ 2147483647 w 441"/>
                <a:gd name="T13" fmla="*/ 2147483647 h 366"/>
                <a:gd name="T14" fmla="*/ 2147483647 w 441"/>
                <a:gd name="T15" fmla="*/ 2147483647 h 366"/>
                <a:gd name="T16" fmla="*/ 2147483647 w 441"/>
                <a:gd name="T17" fmla="*/ 2147483647 h 366"/>
                <a:gd name="T18" fmla="*/ 2147483647 w 441"/>
                <a:gd name="T19" fmla="*/ 2147483647 h 366"/>
                <a:gd name="T20" fmla="*/ 2147483647 w 441"/>
                <a:gd name="T21" fmla="*/ 2147483647 h 366"/>
                <a:gd name="T22" fmla="*/ 2147483647 w 441"/>
                <a:gd name="T23" fmla="*/ 2147483647 h 366"/>
                <a:gd name="T24" fmla="*/ 2147483647 w 441"/>
                <a:gd name="T25" fmla="*/ 2147483647 h 366"/>
                <a:gd name="T26" fmla="*/ 2147483647 w 441"/>
                <a:gd name="T27" fmla="*/ 2147483647 h 366"/>
                <a:gd name="T28" fmla="*/ 2147483647 w 441"/>
                <a:gd name="T29" fmla="*/ 2147483647 h 366"/>
                <a:gd name="T30" fmla="*/ 2147483647 w 441"/>
                <a:gd name="T31" fmla="*/ 2147483647 h 366"/>
                <a:gd name="T32" fmla="*/ 2147483647 w 441"/>
                <a:gd name="T33" fmla="*/ 2147483647 h 366"/>
                <a:gd name="T34" fmla="*/ 2147483647 w 441"/>
                <a:gd name="T35" fmla="*/ 2147483647 h 366"/>
                <a:gd name="T36" fmla="*/ 2147483647 w 441"/>
                <a:gd name="T37" fmla="*/ 2147483647 h 366"/>
                <a:gd name="T38" fmla="*/ 2147483647 w 441"/>
                <a:gd name="T39" fmla="*/ 2147483647 h 366"/>
                <a:gd name="T40" fmla="*/ 2147483647 w 441"/>
                <a:gd name="T41" fmla="*/ 2147483647 h 366"/>
                <a:gd name="T42" fmla="*/ 2147483647 w 441"/>
                <a:gd name="T43" fmla="*/ 2147483647 h 366"/>
                <a:gd name="T44" fmla="*/ 2147483647 w 441"/>
                <a:gd name="T45" fmla="*/ 2147483647 h 366"/>
                <a:gd name="T46" fmla="*/ 2147483647 w 441"/>
                <a:gd name="T47" fmla="*/ 2147483647 h 366"/>
                <a:gd name="T48" fmla="*/ 2147483647 w 441"/>
                <a:gd name="T49" fmla="*/ 2147483647 h 366"/>
                <a:gd name="T50" fmla="*/ 2147483647 w 441"/>
                <a:gd name="T51" fmla="*/ 2147483647 h 366"/>
                <a:gd name="T52" fmla="*/ 2147483647 w 441"/>
                <a:gd name="T53" fmla="*/ 2147483647 h 366"/>
                <a:gd name="T54" fmla="*/ 2147483647 w 441"/>
                <a:gd name="T55" fmla="*/ 2147483647 h 366"/>
                <a:gd name="T56" fmla="*/ 2147483647 w 441"/>
                <a:gd name="T57" fmla="*/ 2147483647 h 366"/>
                <a:gd name="T58" fmla="*/ 2147483647 w 441"/>
                <a:gd name="T59" fmla="*/ 2147483647 h 366"/>
                <a:gd name="T60" fmla="*/ 2147483647 w 441"/>
                <a:gd name="T61" fmla="*/ 2147483647 h 366"/>
                <a:gd name="T62" fmla="*/ 2147483647 w 441"/>
                <a:gd name="T63" fmla="*/ 2147483647 h 366"/>
                <a:gd name="T64" fmla="*/ 2147483647 w 441"/>
                <a:gd name="T65" fmla="*/ 2147483647 h 366"/>
                <a:gd name="T66" fmla="*/ 2147483647 w 441"/>
                <a:gd name="T67" fmla="*/ 2147483647 h 366"/>
                <a:gd name="T68" fmla="*/ 2147483647 w 441"/>
                <a:gd name="T69" fmla="*/ 2147483647 h 366"/>
                <a:gd name="T70" fmla="*/ 2147483647 w 441"/>
                <a:gd name="T71" fmla="*/ 2147483647 h 366"/>
                <a:gd name="T72" fmla="*/ 2147483647 w 441"/>
                <a:gd name="T73" fmla="*/ 2147483647 h 366"/>
                <a:gd name="T74" fmla="*/ 2147483647 w 441"/>
                <a:gd name="T75" fmla="*/ 2147483647 h 366"/>
                <a:gd name="T76" fmla="*/ 2147483647 w 441"/>
                <a:gd name="T77" fmla="*/ 2147483647 h 366"/>
                <a:gd name="T78" fmla="*/ 2147483647 w 441"/>
                <a:gd name="T79" fmla="*/ 2147483647 h 366"/>
                <a:gd name="T80" fmla="*/ 2147483647 w 441"/>
                <a:gd name="T81" fmla="*/ 2147483647 h 366"/>
                <a:gd name="T82" fmla="*/ 2147483647 w 441"/>
                <a:gd name="T83" fmla="*/ 2147483647 h 366"/>
                <a:gd name="T84" fmla="*/ 2147483647 w 441"/>
                <a:gd name="T85" fmla="*/ 2147483647 h 366"/>
                <a:gd name="T86" fmla="*/ 2147483647 w 441"/>
                <a:gd name="T87" fmla="*/ 2147483647 h 366"/>
                <a:gd name="T88" fmla="*/ 2147483647 w 441"/>
                <a:gd name="T89" fmla="*/ 2147483647 h 366"/>
                <a:gd name="T90" fmla="*/ 2147483647 w 441"/>
                <a:gd name="T91" fmla="*/ 2147483647 h 366"/>
                <a:gd name="T92" fmla="*/ 2147483647 w 441"/>
                <a:gd name="T93" fmla="*/ 2147483647 h 366"/>
                <a:gd name="T94" fmla="*/ 2147483647 w 441"/>
                <a:gd name="T95" fmla="*/ 2147483647 h 366"/>
                <a:gd name="T96" fmla="*/ 2147483647 w 441"/>
                <a:gd name="T97" fmla="*/ 0 h 366"/>
                <a:gd name="T98" fmla="*/ 2147483647 w 441"/>
                <a:gd name="T99" fmla="*/ 0 h 3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41"/>
                <a:gd name="T151" fmla="*/ 0 h 366"/>
                <a:gd name="T152" fmla="*/ 441 w 441"/>
                <a:gd name="T153" fmla="*/ 366 h 36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41" h="366">
                  <a:moveTo>
                    <a:pt x="0" y="366"/>
                  </a:moveTo>
                  <a:lnTo>
                    <a:pt x="5" y="346"/>
                  </a:lnTo>
                  <a:lnTo>
                    <a:pt x="9" y="328"/>
                  </a:lnTo>
                  <a:lnTo>
                    <a:pt x="14" y="311"/>
                  </a:lnTo>
                  <a:lnTo>
                    <a:pt x="18" y="295"/>
                  </a:lnTo>
                  <a:lnTo>
                    <a:pt x="23" y="280"/>
                  </a:lnTo>
                  <a:lnTo>
                    <a:pt x="27" y="266"/>
                  </a:lnTo>
                  <a:lnTo>
                    <a:pt x="32" y="254"/>
                  </a:lnTo>
                  <a:lnTo>
                    <a:pt x="36" y="242"/>
                  </a:lnTo>
                  <a:lnTo>
                    <a:pt x="41" y="231"/>
                  </a:lnTo>
                  <a:lnTo>
                    <a:pt x="45" y="220"/>
                  </a:lnTo>
                  <a:lnTo>
                    <a:pt x="49" y="210"/>
                  </a:lnTo>
                  <a:lnTo>
                    <a:pt x="54" y="201"/>
                  </a:lnTo>
                  <a:lnTo>
                    <a:pt x="58" y="192"/>
                  </a:lnTo>
                  <a:lnTo>
                    <a:pt x="63" y="184"/>
                  </a:lnTo>
                  <a:lnTo>
                    <a:pt x="67" y="176"/>
                  </a:lnTo>
                  <a:lnTo>
                    <a:pt x="72" y="169"/>
                  </a:lnTo>
                  <a:lnTo>
                    <a:pt x="76" y="162"/>
                  </a:lnTo>
                  <a:lnTo>
                    <a:pt x="81" y="155"/>
                  </a:lnTo>
                  <a:lnTo>
                    <a:pt x="85" y="149"/>
                  </a:lnTo>
                  <a:lnTo>
                    <a:pt x="89" y="143"/>
                  </a:lnTo>
                  <a:lnTo>
                    <a:pt x="94" y="137"/>
                  </a:lnTo>
                  <a:lnTo>
                    <a:pt x="98" y="132"/>
                  </a:lnTo>
                  <a:lnTo>
                    <a:pt x="103" y="127"/>
                  </a:lnTo>
                  <a:lnTo>
                    <a:pt x="107" y="122"/>
                  </a:lnTo>
                  <a:lnTo>
                    <a:pt x="112" y="117"/>
                  </a:lnTo>
                  <a:lnTo>
                    <a:pt x="116" y="113"/>
                  </a:lnTo>
                  <a:lnTo>
                    <a:pt x="121" y="109"/>
                  </a:lnTo>
                  <a:lnTo>
                    <a:pt x="125" y="104"/>
                  </a:lnTo>
                  <a:lnTo>
                    <a:pt x="130" y="101"/>
                  </a:lnTo>
                  <a:lnTo>
                    <a:pt x="134" y="97"/>
                  </a:lnTo>
                  <a:lnTo>
                    <a:pt x="138" y="93"/>
                  </a:lnTo>
                  <a:lnTo>
                    <a:pt x="143" y="90"/>
                  </a:lnTo>
                  <a:lnTo>
                    <a:pt x="147" y="86"/>
                  </a:lnTo>
                  <a:lnTo>
                    <a:pt x="152" y="83"/>
                  </a:lnTo>
                  <a:lnTo>
                    <a:pt x="156" y="80"/>
                  </a:lnTo>
                  <a:lnTo>
                    <a:pt x="161" y="77"/>
                  </a:lnTo>
                  <a:lnTo>
                    <a:pt x="165" y="74"/>
                  </a:lnTo>
                  <a:lnTo>
                    <a:pt x="170" y="72"/>
                  </a:lnTo>
                  <a:lnTo>
                    <a:pt x="174" y="69"/>
                  </a:lnTo>
                  <a:lnTo>
                    <a:pt x="178" y="66"/>
                  </a:lnTo>
                  <a:lnTo>
                    <a:pt x="183" y="64"/>
                  </a:lnTo>
                  <a:lnTo>
                    <a:pt x="187" y="62"/>
                  </a:lnTo>
                  <a:lnTo>
                    <a:pt x="192" y="59"/>
                  </a:lnTo>
                  <a:lnTo>
                    <a:pt x="196" y="57"/>
                  </a:lnTo>
                  <a:lnTo>
                    <a:pt x="201" y="55"/>
                  </a:lnTo>
                  <a:lnTo>
                    <a:pt x="205" y="53"/>
                  </a:lnTo>
                  <a:lnTo>
                    <a:pt x="210" y="51"/>
                  </a:lnTo>
                  <a:lnTo>
                    <a:pt x="214" y="49"/>
                  </a:lnTo>
                  <a:lnTo>
                    <a:pt x="219" y="47"/>
                  </a:lnTo>
                  <a:lnTo>
                    <a:pt x="223" y="45"/>
                  </a:lnTo>
                  <a:lnTo>
                    <a:pt x="227" y="44"/>
                  </a:lnTo>
                  <a:lnTo>
                    <a:pt x="232" y="42"/>
                  </a:lnTo>
                  <a:lnTo>
                    <a:pt x="236" y="40"/>
                  </a:lnTo>
                  <a:lnTo>
                    <a:pt x="241" y="39"/>
                  </a:lnTo>
                  <a:lnTo>
                    <a:pt x="245" y="37"/>
                  </a:lnTo>
                  <a:lnTo>
                    <a:pt x="250" y="36"/>
                  </a:lnTo>
                  <a:lnTo>
                    <a:pt x="254" y="34"/>
                  </a:lnTo>
                  <a:lnTo>
                    <a:pt x="259" y="33"/>
                  </a:lnTo>
                  <a:lnTo>
                    <a:pt x="263" y="31"/>
                  </a:lnTo>
                  <a:lnTo>
                    <a:pt x="267" y="30"/>
                  </a:lnTo>
                  <a:lnTo>
                    <a:pt x="272" y="29"/>
                  </a:lnTo>
                  <a:lnTo>
                    <a:pt x="276" y="28"/>
                  </a:lnTo>
                  <a:lnTo>
                    <a:pt x="281" y="26"/>
                  </a:lnTo>
                  <a:lnTo>
                    <a:pt x="285" y="25"/>
                  </a:lnTo>
                  <a:lnTo>
                    <a:pt x="290" y="24"/>
                  </a:lnTo>
                  <a:lnTo>
                    <a:pt x="294" y="23"/>
                  </a:lnTo>
                  <a:lnTo>
                    <a:pt x="299" y="22"/>
                  </a:lnTo>
                  <a:lnTo>
                    <a:pt x="303" y="21"/>
                  </a:lnTo>
                  <a:lnTo>
                    <a:pt x="308" y="20"/>
                  </a:lnTo>
                  <a:lnTo>
                    <a:pt x="312" y="19"/>
                  </a:lnTo>
                  <a:lnTo>
                    <a:pt x="316" y="18"/>
                  </a:lnTo>
                  <a:lnTo>
                    <a:pt x="321" y="17"/>
                  </a:lnTo>
                  <a:lnTo>
                    <a:pt x="325" y="16"/>
                  </a:lnTo>
                  <a:lnTo>
                    <a:pt x="330" y="15"/>
                  </a:lnTo>
                  <a:lnTo>
                    <a:pt x="334" y="14"/>
                  </a:lnTo>
                  <a:lnTo>
                    <a:pt x="339" y="14"/>
                  </a:lnTo>
                  <a:lnTo>
                    <a:pt x="343" y="13"/>
                  </a:lnTo>
                  <a:lnTo>
                    <a:pt x="348" y="12"/>
                  </a:lnTo>
                  <a:lnTo>
                    <a:pt x="352" y="11"/>
                  </a:lnTo>
                  <a:lnTo>
                    <a:pt x="356" y="10"/>
                  </a:lnTo>
                  <a:lnTo>
                    <a:pt x="361" y="10"/>
                  </a:lnTo>
                  <a:lnTo>
                    <a:pt x="365" y="9"/>
                  </a:lnTo>
                  <a:lnTo>
                    <a:pt x="370" y="8"/>
                  </a:lnTo>
                  <a:lnTo>
                    <a:pt x="374" y="8"/>
                  </a:lnTo>
                  <a:lnTo>
                    <a:pt x="379" y="7"/>
                  </a:lnTo>
                  <a:lnTo>
                    <a:pt x="383" y="6"/>
                  </a:lnTo>
                  <a:lnTo>
                    <a:pt x="388" y="6"/>
                  </a:lnTo>
                  <a:lnTo>
                    <a:pt x="392" y="5"/>
                  </a:lnTo>
                  <a:lnTo>
                    <a:pt x="397" y="5"/>
                  </a:lnTo>
                  <a:lnTo>
                    <a:pt x="401" y="4"/>
                  </a:lnTo>
                  <a:lnTo>
                    <a:pt x="405" y="3"/>
                  </a:lnTo>
                  <a:lnTo>
                    <a:pt x="410" y="3"/>
                  </a:lnTo>
                  <a:lnTo>
                    <a:pt x="414" y="2"/>
                  </a:lnTo>
                  <a:lnTo>
                    <a:pt x="419" y="2"/>
                  </a:lnTo>
                  <a:lnTo>
                    <a:pt x="423" y="1"/>
                  </a:lnTo>
                  <a:lnTo>
                    <a:pt x="428" y="1"/>
                  </a:lnTo>
                  <a:lnTo>
                    <a:pt x="432" y="0"/>
                  </a:lnTo>
                  <a:lnTo>
                    <a:pt x="437" y="0"/>
                  </a:lnTo>
                  <a:lnTo>
                    <a:pt x="441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5" name="Rectangle 44"/>
            <p:cNvSpPr>
              <a:spLocks noChangeArrowheads="1"/>
            </p:cNvSpPr>
            <p:nvPr/>
          </p:nvSpPr>
          <p:spPr bwMode="auto">
            <a:xfrm>
              <a:off x="669067" y="6124575"/>
              <a:ext cx="74379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0.00000001</a:t>
              </a:r>
            </a:p>
          </p:txBody>
        </p:sp>
        <p:sp>
          <p:nvSpPr>
            <p:cNvPr id="56" name="Rectangle 45"/>
            <p:cNvSpPr>
              <a:spLocks noChangeArrowheads="1"/>
            </p:cNvSpPr>
            <p:nvPr/>
          </p:nvSpPr>
          <p:spPr bwMode="auto">
            <a:xfrm>
              <a:off x="784954" y="5591175"/>
              <a:ext cx="58990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0.000001</a:t>
              </a:r>
            </a:p>
          </p:txBody>
        </p:sp>
        <p:sp>
          <p:nvSpPr>
            <p:cNvPr id="57" name="Rectangle 46"/>
            <p:cNvSpPr>
              <a:spLocks noChangeArrowheads="1"/>
            </p:cNvSpPr>
            <p:nvPr/>
          </p:nvSpPr>
          <p:spPr bwMode="auto">
            <a:xfrm>
              <a:off x="900842" y="5057775"/>
              <a:ext cx="436017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ea typeface="Arial" charset="0"/>
                </a:rPr>
                <a:t>0.0001</a:t>
              </a:r>
            </a:p>
          </p:txBody>
        </p:sp>
        <p:sp>
          <p:nvSpPr>
            <p:cNvPr id="58" name="Rectangle 47"/>
            <p:cNvSpPr>
              <a:spLocks noChangeArrowheads="1"/>
            </p:cNvSpPr>
            <p:nvPr/>
          </p:nvSpPr>
          <p:spPr bwMode="auto">
            <a:xfrm>
              <a:off x="1016729" y="4516438"/>
              <a:ext cx="2750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0.01</a:t>
              </a:r>
            </a:p>
          </p:txBody>
        </p:sp>
        <p:sp>
          <p:nvSpPr>
            <p:cNvPr id="59" name="Rectangle 48"/>
            <p:cNvSpPr>
              <a:spLocks noChangeArrowheads="1"/>
            </p:cNvSpPr>
            <p:nvPr/>
          </p:nvSpPr>
          <p:spPr bwMode="auto">
            <a:xfrm>
              <a:off x="1161192" y="3981450"/>
              <a:ext cx="7799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1</a:t>
              </a:r>
            </a:p>
          </p:txBody>
        </p:sp>
        <p:sp>
          <p:nvSpPr>
            <p:cNvPr id="60" name="Rectangle 49"/>
            <p:cNvSpPr>
              <a:spLocks noChangeArrowheads="1"/>
            </p:cNvSpPr>
            <p:nvPr/>
          </p:nvSpPr>
          <p:spPr bwMode="auto">
            <a:xfrm>
              <a:off x="1045304" y="3448050"/>
              <a:ext cx="23398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100</a:t>
              </a:r>
            </a:p>
          </p:txBody>
        </p:sp>
        <p:sp>
          <p:nvSpPr>
            <p:cNvPr id="61" name="Rectangle 50"/>
            <p:cNvSpPr>
              <a:spLocks noChangeArrowheads="1"/>
            </p:cNvSpPr>
            <p:nvPr/>
          </p:nvSpPr>
          <p:spPr bwMode="auto">
            <a:xfrm>
              <a:off x="1428750" y="6262688"/>
              <a:ext cx="10399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0</a:t>
              </a:r>
            </a:p>
          </p:txBody>
        </p:sp>
        <p:sp>
          <p:nvSpPr>
            <p:cNvPr id="62" name="Rectangle 51"/>
            <p:cNvSpPr>
              <a:spLocks noChangeArrowheads="1"/>
            </p:cNvSpPr>
            <p:nvPr/>
          </p:nvSpPr>
          <p:spPr bwMode="auto">
            <a:xfrm>
              <a:off x="2098675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20</a:t>
              </a:r>
            </a:p>
          </p:txBody>
        </p:sp>
        <p:sp>
          <p:nvSpPr>
            <p:cNvPr id="63" name="Rectangle 52"/>
            <p:cNvSpPr>
              <a:spLocks noChangeArrowheads="1"/>
            </p:cNvSpPr>
            <p:nvPr/>
          </p:nvSpPr>
          <p:spPr bwMode="auto">
            <a:xfrm>
              <a:off x="2800350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40</a:t>
              </a:r>
            </a:p>
          </p:txBody>
        </p:sp>
        <p:sp>
          <p:nvSpPr>
            <p:cNvPr id="64" name="Rectangle 53"/>
            <p:cNvSpPr>
              <a:spLocks noChangeArrowheads="1"/>
            </p:cNvSpPr>
            <p:nvPr/>
          </p:nvSpPr>
          <p:spPr bwMode="auto">
            <a:xfrm>
              <a:off x="3500438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60</a:t>
              </a:r>
            </a:p>
          </p:txBody>
        </p:sp>
        <p:sp>
          <p:nvSpPr>
            <p:cNvPr id="65" name="Rectangle 54"/>
            <p:cNvSpPr>
              <a:spLocks noChangeArrowheads="1"/>
            </p:cNvSpPr>
            <p:nvPr/>
          </p:nvSpPr>
          <p:spPr bwMode="auto">
            <a:xfrm>
              <a:off x="4202113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80</a:t>
              </a:r>
            </a:p>
          </p:txBody>
        </p:sp>
        <p:sp>
          <p:nvSpPr>
            <p:cNvPr id="66" name="Rectangle 55"/>
            <p:cNvSpPr>
              <a:spLocks noChangeArrowheads="1"/>
            </p:cNvSpPr>
            <p:nvPr/>
          </p:nvSpPr>
          <p:spPr bwMode="auto">
            <a:xfrm>
              <a:off x="4879975" y="6262688"/>
              <a:ext cx="31198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100</a:t>
              </a:r>
            </a:p>
          </p:txBody>
        </p:sp>
        <p:sp>
          <p:nvSpPr>
            <p:cNvPr id="67" name="Text Box 57"/>
            <p:cNvSpPr txBox="1">
              <a:spLocks noChangeArrowheads="1"/>
            </p:cNvSpPr>
            <p:nvPr/>
          </p:nvSpPr>
          <p:spPr bwMode="auto">
            <a:xfrm>
              <a:off x="1673219" y="6429007"/>
              <a:ext cx="324299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Arbitrary (Arithmetic) Time Scale</a:t>
              </a:r>
            </a:p>
          </p:txBody>
        </p:sp>
        <p:sp>
          <p:nvSpPr>
            <p:cNvPr id="68" name="Text Box 58"/>
            <p:cNvSpPr txBox="1">
              <a:spLocks noChangeArrowheads="1"/>
            </p:cNvSpPr>
            <p:nvPr/>
          </p:nvSpPr>
          <p:spPr bwMode="auto">
            <a:xfrm rot="16200000">
              <a:off x="-1079500" y="4656723"/>
              <a:ext cx="32258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Cubic Centimeters</a:t>
              </a: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471" y="1665006"/>
            <a:ext cx="2576806" cy="2576806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9"/>
          <p:cNvGrpSpPr/>
          <p:nvPr/>
        </p:nvGrpSpPr>
        <p:grpSpPr>
          <a:xfrm>
            <a:off x="2272886" y="3254020"/>
            <a:ext cx="2137217" cy="1990554"/>
            <a:chOff x="5599336" y="4681251"/>
            <a:chExt cx="2137217" cy="1990554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rcRect l="17402" t="23344" r="20314" b="27719"/>
            <a:stretch>
              <a:fillRect/>
            </a:stretch>
          </p:blipFill>
          <p:spPr>
            <a:xfrm>
              <a:off x="5865477" y="5042272"/>
              <a:ext cx="1604935" cy="1260991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sp>
          <p:nvSpPr>
            <p:cNvPr id="71" name="Donut 70"/>
            <p:cNvSpPr/>
            <p:nvPr/>
          </p:nvSpPr>
          <p:spPr>
            <a:xfrm>
              <a:off x="5599336" y="4681251"/>
              <a:ext cx="2137217" cy="1990554"/>
            </a:xfrm>
            <a:prstGeom prst="donut">
              <a:avLst>
                <a:gd name="adj" fmla="val 1940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Slide Number Placeholder 3"/>
          <p:cNvSpPr txBox="1">
            <a:spLocks/>
          </p:cNvSpPr>
          <p:nvPr/>
        </p:nvSpPr>
        <p:spPr bwMode="auto">
          <a:xfrm>
            <a:off x="76200" y="6395041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210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Growth= Cell Gain − Cell Loss</a:t>
            </a:r>
            <a:endParaRPr lang="en-US" sz="2800" kern="0" baseline="30000" dirty="0" smtClean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baseline="30000" dirty="0" smtClean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Cell Gain = Mitosis + Immigration (Self Seeding)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 smtClean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00"/>
              </a:solidFill>
            </a:endParaRPr>
          </a:p>
        </p:txBody>
      </p:sp>
      <p:grpSp>
        <p:nvGrpSpPr>
          <p:cNvPr id="4" name="Group 78"/>
          <p:cNvGrpSpPr/>
          <p:nvPr/>
        </p:nvGrpSpPr>
        <p:grpSpPr>
          <a:xfrm>
            <a:off x="1733303" y="4681251"/>
            <a:ext cx="954440" cy="940655"/>
            <a:chOff x="5213683" y="3910704"/>
            <a:chExt cx="954440" cy="940655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2"/>
            <a:srcRect l="41188" t="37153" r="38432" b="44118"/>
            <a:stretch>
              <a:fillRect/>
            </a:stretch>
          </p:blipFill>
          <p:spPr>
            <a:xfrm>
              <a:off x="5434497" y="4123368"/>
              <a:ext cx="525132" cy="482600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sp>
          <p:nvSpPr>
            <p:cNvPr id="78" name="Donut 77"/>
            <p:cNvSpPr>
              <a:spLocks noChangeAspect="1"/>
            </p:cNvSpPr>
            <p:nvPr/>
          </p:nvSpPr>
          <p:spPr>
            <a:xfrm>
              <a:off x="5213683" y="3910704"/>
              <a:ext cx="954440" cy="940655"/>
            </a:xfrm>
            <a:prstGeom prst="donut">
              <a:avLst>
                <a:gd name="adj" fmla="val 3602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24"/>
          <p:cNvGrpSpPr/>
          <p:nvPr/>
        </p:nvGrpSpPr>
        <p:grpSpPr>
          <a:xfrm>
            <a:off x="364123" y="2761293"/>
            <a:ext cx="4827836" cy="3554461"/>
            <a:chOff x="364123" y="3213100"/>
            <a:chExt cx="4827836" cy="3554461"/>
          </a:xfrm>
        </p:grpSpPr>
        <p:sp>
          <p:nvSpPr>
            <p:cNvPr id="26" name="Line 19"/>
            <p:cNvSpPr>
              <a:spLocks noChangeShapeType="1"/>
            </p:cNvSpPr>
            <p:nvPr/>
          </p:nvSpPr>
          <p:spPr bwMode="auto">
            <a:xfrm>
              <a:off x="1452563" y="3506788"/>
              <a:ext cx="1587" cy="26765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>
              <a:off x="1420813" y="618331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>
              <a:off x="1420813" y="5911850"/>
              <a:ext cx="3175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>
              <a:off x="1420813" y="564991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0" name="Line 23"/>
            <p:cNvSpPr>
              <a:spLocks noChangeShapeType="1"/>
            </p:cNvSpPr>
            <p:nvPr/>
          </p:nvSpPr>
          <p:spPr bwMode="auto">
            <a:xfrm>
              <a:off x="1420813" y="5378450"/>
              <a:ext cx="3175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3" name="Line 24"/>
            <p:cNvSpPr>
              <a:spLocks noChangeShapeType="1"/>
            </p:cNvSpPr>
            <p:nvPr/>
          </p:nvSpPr>
          <p:spPr bwMode="auto">
            <a:xfrm>
              <a:off x="1420813" y="5116513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4" name="Line 25"/>
            <p:cNvSpPr>
              <a:spLocks noChangeShapeType="1"/>
            </p:cNvSpPr>
            <p:nvPr/>
          </p:nvSpPr>
          <p:spPr bwMode="auto">
            <a:xfrm>
              <a:off x="1420813" y="4845050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6" name="Line 26"/>
            <p:cNvSpPr>
              <a:spLocks noChangeShapeType="1"/>
            </p:cNvSpPr>
            <p:nvPr/>
          </p:nvSpPr>
          <p:spPr bwMode="auto">
            <a:xfrm>
              <a:off x="1420813" y="4575175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8" name="Line 27"/>
            <p:cNvSpPr>
              <a:spLocks noChangeShapeType="1"/>
            </p:cNvSpPr>
            <p:nvPr/>
          </p:nvSpPr>
          <p:spPr bwMode="auto">
            <a:xfrm>
              <a:off x="1420813" y="431006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9" name="Line 28"/>
            <p:cNvSpPr>
              <a:spLocks noChangeShapeType="1"/>
            </p:cNvSpPr>
            <p:nvPr/>
          </p:nvSpPr>
          <p:spPr bwMode="auto">
            <a:xfrm>
              <a:off x="1420813" y="4040188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0" name="Line 29"/>
            <p:cNvSpPr>
              <a:spLocks noChangeShapeType="1"/>
            </p:cNvSpPr>
            <p:nvPr/>
          </p:nvSpPr>
          <p:spPr bwMode="auto">
            <a:xfrm>
              <a:off x="1420813" y="377666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1" name="Line 30"/>
            <p:cNvSpPr>
              <a:spLocks noChangeShapeType="1"/>
            </p:cNvSpPr>
            <p:nvPr/>
          </p:nvSpPr>
          <p:spPr bwMode="auto">
            <a:xfrm>
              <a:off x="1420813" y="3506788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2" name="Line 31"/>
            <p:cNvSpPr>
              <a:spLocks noChangeShapeType="1"/>
            </p:cNvSpPr>
            <p:nvPr/>
          </p:nvSpPr>
          <p:spPr bwMode="auto">
            <a:xfrm>
              <a:off x="1452563" y="6183313"/>
              <a:ext cx="3506787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3" name="Line 32"/>
            <p:cNvSpPr>
              <a:spLocks noChangeShapeType="1"/>
            </p:cNvSpPr>
            <p:nvPr/>
          </p:nvSpPr>
          <p:spPr bwMode="auto">
            <a:xfrm flipV="1">
              <a:off x="1452563" y="6183313"/>
              <a:ext cx="1587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 flipV="1">
              <a:off x="18065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 flipV="1">
              <a:off x="2154238" y="6183313"/>
              <a:ext cx="0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6" name="Line 35"/>
            <p:cNvSpPr>
              <a:spLocks noChangeShapeType="1"/>
            </p:cNvSpPr>
            <p:nvPr/>
          </p:nvSpPr>
          <p:spPr bwMode="auto">
            <a:xfrm flipV="1">
              <a:off x="250825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7" name="Line 36"/>
            <p:cNvSpPr>
              <a:spLocks noChangeShapeType="1"/>
            </p:cNvSpPr>
            <p:nvPr/>
          </p:nvSpPr>
          <p:spPr bwMode="auto">
            <a:xfrm flipV="1">
              <a:off x="285432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8" name="Line 37"/>
            <p:cNvSpPr>
              <a:spLocks noChangeShapeType="1"/>
            </p:cNvSpPr>
            <p:nvPr/>
          </p:nvSpPr>
          <p:spPr bwMode="auto">
            <a:xfrm flipV="1">
              <a:off x="320992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9" name="Line 38"/>
            <p:cNvSpPr>
              <a:spLocks noChangeShapeType="1"/>
            </p:cNvSpPr>
            <p:nvPr/>
          </p:nvSpPr>
          <p:spPr bwMode="auto">
            <a:xfrm flipV="1">
              <a:off x="355600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0" name="Line 39"/>
            <p:cNvSpPr>
              <a:spLocks noChangeShapeType="1"/>
            </p:cNvSpPr>
            <p:nvPr/>
          </p:nvSpPr>
          <p:spPr bwMode="auto">
            <a:xfrm flipV="1">
              <a:off x="391160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1" name="Line 40"/>
            <p:cNvSpPr>
              <a:spLocks noChangeShapeType="1"/>
            </p:cNvSpPr>
            <p:nvPr/>
          </p:nvSpPr>
          <p:spPr bwMode="auto">
            <a:xfrm flipV="1">
              <a:off x="42576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2" name="Line 41"/>
            <p:cNvSpPr>
              <a:spLocks noChangeShapeType="1"/>
            </p:cNvSpPr>
            <p:nvPr/>
          </p:nvSpPr>
          <p:spPr bwMode="auto">
            <a:xfrm flipV="1">
              <a:off x="46132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3" name="Line 42"/>
            <p:cNvSpPr>
              <a:spLocks noChangeShapeType="1"/>
            </p:cNvSpPr>
            <p:nvPr/>
          </p:nvSpPr>
          <p:spPr bwMode="auto">
            <a:xfrm flipV="1">
              <a:off x="495935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4" name="Freeform 43"/>
            <p:cNvSpPr>
              <a:spLocks/>
            </p:cNvSpPr>
            <p:nvPr/>
          </p:nvSpPr>
          <p:spPr bwMode="auto">
            <a:xfrm>
              <a:off x="1484313" y="3506788"/>
              <a:ext cx="3475037" cy="2676525"/>
            </a:xfrm>
            <a:custGeom>
              <a:avLst/>
              <a:gdLst>
                <a:gd name="T0" fmla="*/ 2147483647 w 441"/>
                <a:gd name="T1" fmla="*/ 2147483647 h 366"/>
                <a:gd name="T2" fmla="*/ 2147483647 w 441"/>
                <a:gd name="T3" fmla="*/ 2147483647 h 366"/>
                <a:gd name="T4" fmla="*/ 2147483647 w 441"/>
                <a:gd name="T5" fmla="*/ 2147483647 h 366"/>
                <a:gd name="T6" fmla="*/ 2147483647 w 441"/>
                <a:gd name="T7" fmla="*/ 2147483647 h 366"/>
                <a:gd name="T8" fmla="*/ 2147483647 w 441"/>
                <a:gd name="T9" fmla="*/ 2147483647 h 366"/>
                <a:gd name="T10" fmla="*/ 2147483647 w 441"/>
                <a:gd name="T11" fmla="*/ 2147483647 h 366"/>
                <a:gd name="T12" fmla="*/ 2147483647 w 441"/>
                <a:gd name="T13" fmla="*/ 2147483647 h 366"/>
                <a:gd name="T14" fmla="*/ 2147483647 w 441"/>
                <a:gd name="T15" fmla="*/ 2147483647 h 366"/>
                <a:gd name="T16" fmla="*/ 2147483647 w 441"/>
                <a:gd name="T17" fmla="*/ 2147483647 h 366"/>
                <a:gd name="T18" fmla="*/ 2147483647 w 441"/>
                <a:gd name="T19" fmla="*/ 2147483647 h 366"/>
                <a:gd name="T20" fmla="*/ 2147483647 w 441"/>
                <a:gd name="T21" fmla="*/ 2147483647 h 366"/>
                <a:gd name="T22" fmla="*/ 2147483647 w 441"/>
                <a:gd name="T23" fmla="*/ 2147483647 h 366"/>
                <a:gd name="T24" fmla="*/ 2147483647 w 441"/>
                <a:gd name="T25" fmla="*/ 2147483647 h 366"/>
                <a:gd name="T26" fmla="*/ 2147483647 w 441"/>
                <a:gd name="T27" fmla="*/ 2147483647 h 366"/>
                <a:gd name="T28" fmla="*/ 2147483647 w 441"/>
                <a:gd name="T29" fmla="*/ 2147483647 h 366"/>
                <a:gd name="T30" fmla="*/ 2147483647 w 441"/>
                <a:gd name="T31" fmla="*/ 2147483647 h 366"/>
                <a:gd name="T32" fmla="*/ 2147483647 w 441"/>
                <a:gd name="T33" fmla="*/ 2147483647 h 366"/>
                <a:gd name="T34" fmla="*/ 2147483647 w 441"/>
                <a:gd name="T35" fmla="*/ 2147483647 h 366"/>
                <a:gd name="T36" fmla="*/ 2147483647 w 441"/>
                <a:gd name="T37" fmla="*/ 2147483647 h 366"/>
                <a:gd name="T38" fmla="*/ 2147483647 w 441"/>
                <a:gd name="T39" fmla="*/ 2147483647 h 366"/>
                <a:gd name="T40" fmla="*/ 2147483647 w 441"/>
                <a:gd name="T41" fmla="*/ 2147483647 h 366"/>
                <a:gd name="T42" fmla="*/ 2147483647 w 441"/>
                <a:gd name="T43" fmla="*/ 2147483647 h 366"/>
                <a:gd name="T44" fmla="*/ 2147483647 w 441"/>
                <a:gd name="T45" fmla="*/ 2147483647 h 366"/>
                <a:gd name="T46" fmla="*/ 2147483647 w 441"/>
                <a:gd name="T47" fmla="*/ 2147483647 h 366"/>
                <a:gd name="T48" fmla="*/ 2147483647 w 441"/>
                <a:gd name="T49" fmla="*/ 2147483647 h 366"/>
                <a:gd name="T50" fmla="*/ 2147483647 w 441"/>
                <a:gd name="T51" fmla="*/ 2147483647 h 366"/>
                <a:gd name="T52" fmla="*/ 2147483647 w 441"/>
                <a:gd name="T53" fmla="*/ 2147483647 h 366"/>
                <a:gd name="T54" fmla="*/ 2147483647 w 441"/>
                <a:gd name="T55" fmla="*/ 2147483647 h 366"/>
                <a:gd name="T56" fmla="*/ 2147483647 w 441"/>
                <a:gd name="T57" fmla="*/ 2147483647 h 366"/>
                <a:gd name="T58" fmla="*/ 2147483647 w 441"/>
                <a:gd name="T59" fmla="*/ 2147483647 h 366"/>
                <a:gd name="T60" fmla="*/ 2147483647 w 441"/>
                <a:gd name="T61" fmla="*/ 2147483647 h 366"/>
                <a:gd name="T62" fmla="*/ 2147483647 w 441"/>
                <a:gd name="T63" fmla="*/ 2147483647 h 366"/>
                <a:gd name="T64" fmla="*/ 2147483647 w 441"/>
                <a:gd name="T65" fmla="*/ 2147483647 h 366"/>
                <a:gd name="T66" fmla="*/ 2147483647 w 441"/>
                <a:gd name="T67" fmla="*/ 2147483647 h 366"/>
                <a:gd name="T68" fmla="*/ 2147483647 w 441"/>
                <a:gd name="T69" fmla="*/ 2147483647 h 366"/>
                <a:gd name="T70" fmla="*/ 2147483647 w 441"/>
                <a:gd name="T71" fmla="*/ 2147483647 h 366"/>
                <a:gd name="T72" fmla="*/ 2147483647 w 441"/>
                <a:gd name="T73" fmla="*/ 2147483647 h 366"/>
                <a:gd name="T74" fmla="*/ 2147483647 w 441"/>
                <a:gd name="T75" fmla="*/ 2147483647 h 366"/>
                <a:gd name="T76" fmla="*/ 2147483647 w 441"/>
                <a:gd name="T77" fmla="*/ 2147483647 h 366"/>
                <a:gd name="T78" fmla="*/ 2147483647 w 441"/>
                <a:gd name="T79" fmla="*/ 2147483647 h 366"/>
                <a:gd name="T80" fmla="*/ 2147483647 w 441"/>
                <a:gd name="T81" fmla="*/ 2147483647 h 366"/>
                <a:gd name="T82" fmla="*/ 2147483647 w 441"/>
                <a:gd name="T83" fmla="*/ 2147483647 h 366"/>
                <a:gd name="T84" fmla="*/ 2147483647 w 441"/>
                <a:gd name="T85" fmla="*/ 2147483647 h 366"/>
                <a:gd name="T86" fmla="*/ 2147483647 w 441"/>
                <a:gd name="T87" fmla="*/ 2147483647 h 366"/>
                <a:gd name="T88" fmla="*/ 2147483647 w 441"/>
                <a:gd name="T89" fmla="*/ 2147483647 h 366"/>
                <a:gd name="T90" fmla="*/ 2147483647 w 441"/>
                <a:gd name="T91" fmla="*/ 2147483647 h 366"/>
                <a:gd name="T92" fmla="*/ 2147483647 w 441"/>
                <a:gd name="T93" fmla="*/ 2147483647 h 366"/>
                <a:gd name="T94" fmla="*/ 2147483647 w 441"/>
                <a:gd name="T95" fmla="*/ 2147483647 h 366"/>
                <a:gd name="T96" fmla="*/ 2147483647 w 441"/>
                <a:gd name="T97" fmla="*/ 0 h 366"/>
                <a:gd name="T98" fmla="*/ 2147483647 w 441"/>
                <a:gd name="T99" fmla="*/ 0 h 3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41"/>
                <a:gd name="T151" fmla="*/ 0 h 366"/>
                <a:gd name="T152" fmla="*/ 441 w 441"/>
                <a:gd name="T153" fmla="*/ 366 h 36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41" h="366">
                  <a:moveTo>
                    <a:pt x="0" y="366"/>
                  </a:moveTo>
                  <a:lnTo>
                    <a:pt x="5" y="346"/>
                  </a:lnTo>
                  <a:lnTo>
                    <a:pt x="9" y="328"/>
                  </a:lnTo>
                  <a:lnTo>
                    <a:pt x="14" y="311"/>
                  </a:lnTo>
                  <a:lnTo>
                    <a:pt x="18" y="295"/>
                  </a:lnTo>
                  <a:lnTo>
                    <a:pt x="23" y="280"/>
                  </a:lnTo>
                  <a:lnTo>
                    <a:pt x="27" y="266"/>
                  </a:lnTo>
                  <a:lnTo>
                    <a:pt x="32" y="254"/>
                  </a:lnTo>
                  <a:lnTo>
                    <a:pt x="36" y="242"/>
                  </a:lnTo>
                  <a:lnTo>
                    <a:pt x="41" y="231"/>
                  </a:lnTo>
                  <a:lnTo>
                    <a:pt x="45" y="220"/>
                  </a:lnTo>
                  <a:lnTo>
                    <a:pt x="49" y="210"/>
                  </a:lnTo>
                  <a:lnTo>
                    <a:pt x="54" y="201"/>
                  </a:lnTo>
                  <a:lnTo>
                    <a:pt x="58" y="192"/>
                  </a:lnTo>
                  <a:lnTo>
                    <a:pt x="63" y="184"/>
                  </a:lnTo>
                  <a:lnTo>
                    <a:pt x="67" y="176"/>
                  </a:lnTo>
                  <a:lnTo>
                    <a:pt x="72" y="169"/>
                  </a:lnTo>
                  <a:lnTo>
                    <a:pt x="76" y="162"/>
                  </a:lnTo>
                  <a:lnTo>
                    <a:pt x="81" y="155"/>
                  </a:lnTo>
                  <a:lnTo>
                    <a:pt x="85" y="149"/>
                  </a:lnTo>
                  <a:lnTo>
                    <a:pt x="89" y="143"/>
                  </a:lnTo>
                  <a:lnTo>
                    <a:pt x="94" y="137"/>
                  </a:lnTo>
                  <a:lnTo>
                    <a:pt x="98" y="132"/>
                  </a:lnTo>
                  <a:lnTo>
                    <a:pt x="103" y="127"/>
                  </a:lnTo>
                  <a:lnTo>
                    <a:pt x="107" y="122"/>
                  </a:lnTo>
                  <a:lnTo>
                    <a:pt x="112" y="117"/>
                  </a:lnTo>
                  <a:lnTo>
                    <a:pt x="116" y="113"/>
                  </a:lnTo>
                  <a:lnTo>
                    <a:pt x="121" y="109"/>
                  </a:lnTo>
                  <a:lnTo>
                    <a:pt x="125" y="104"/>
                  </a:lnTo>
                  <a:lnTo>
                    <a:pt x="130" y="101"/>
                  </a:lnTo>
                  <a:lnTo>
                    <a:pt x="134" y="97"/>
                  </a:lnTo>
                  <a:lnTo>
                    <a:pt x="138" y="93"/>
                  </a:lnTo>
                  <a:lnTo>
                    <a:pt x="143" y="90"/>
                  </a:lnTo>
                  <a:lnTo>
                    <a:pt x="147" y="86"/>
                  </a:lnTo>
                  <a:lnTo>
                    <a:pt x="152" y="83"/>
                  </a:lnTo>
                  <a:lnTo>
                    <a:pt x="156" y="80"/>
                  </a:lnTo>
                  <a:lnTo>
                    <a:pt x="161" y="77"/>
                  </a:lnTo>
                  <a:lnTo>
                    <a:pt x="165" y="74"/>
                  </a:lnTo>
                  <a:lnTo>
                    <a:pt x="170" y="72"/>
                  </a:lnTo>
                  <a:lnTo>
                    <a:pt x="174" y="69"/>
                  </a:lnTo>
                  <a:lnTo>
                    <a:pt x="178" y="66"/>
                  </a:lnTo>
                  <a:lnTo>
                    <a:pt x="183" y="64"/>
                  </a:lnTo>
                  <a:lnTo>
                    <a:pt x="187" y="62"/>
                  </a:lnTo>
                  <a:lnTo>
                    <a:pt x="192" y="59"/>
                  </a:lnTo>
                  <a:lnTo>
                    <a:pt x="196" y="57"/>
                  </a:lnTo>
                  <a:lnTo>
                    <a:pt x="201" y="55"/>
                  </a:lnTo>
                  <a:lnTo>
                    <a:pt x="205" y="53"/>
                  </a:lnTo>
                  <a:lnTo>
                    <a:pt x="210" y="51"/>
                  </a:lnTo>
                  <a:lnTo>
                    <a:pt x="214" y="49"/>
                  </a:lnTo>
                  <a:lnTo>
                    <a:pt x="219" y="47"/>
                  </a:lnTo>
                  <a:lnTo>
                    <a:pt x="223" y="45"/>
                  </a:lnTo>
                  <a:lnTo>
                    <a:pt x="227" y="44"/>
                  </a:lnTo>
                  <a:lnTo>
                    <a:pt x="232" y="42"/>
                  </a:lnTo>
                  <a:lnTo>
                    <a:pt x="236" y="40"/>
                  </a:lnTo>
                  <a:lnTo>
                    <a:pt x="241" y="39"/>
                  </a:lnTo>
                  <a:lnTo>
                    <a:pt x="245" y="37"/>
                  </a:lnTo>
                  <a:lnTo>
                    <a:pt x="250" y="36"/>
                  </a:lnTo>
                  <a:lnTo>
                    <a:pt x="254" y="34"/>
                  </a:lnTo>
                  <a:lnTo>
                    <a:pt x="259" y="33"/>
                  </a:lnTo>
                  <a:lnTo>
                    <a:pt x="263" y="31"/>
                  </a:lnTo>
                  <a:lnTo>
                    <a:pt x="267" y="30"/>
                  </a:lnTo>
                  <a:lnTo>
                    <a:pt x="272" y="29"/>
                  </a:lnTo>
                  <a:lnTo>
                    <a:pt x="276" y="28"/>
                  </a:lnTo>
                  <a:lnTo>
                    <a:pt x="281" y="26"/>
                  </a:lnTo>
                  <a:lnTo>
                    <a:pt x="285" y="25"/>
                  </a:lnTo>
                  <a:lnTo>
                    <a:pt x="290" y="24"/>
                  </a:lnTo>
                  <a:lnTo>
                    <a:pt x="294" y="23"/>
                  </a:lnTo>
                  <a:lnTo>
                    <a:pt x="299" y="22"/>
                  </a:lnTo>
                  <a:lnTo>
                    <a:pt x="303" y="21"/>
                  </a:lnTo>
                  <a:lnTo>
                    <a:pt x="308" y="20"/>
                  </a:lnTo>
                  <a:lnTo>
                    <a:pt x="312" y="19"/>
                  </a:lnTo>
                  <a:lnTo>
                    <a:pt x="316" y="18"/>
                  </a:lnTo>
                  <a:lnTo>
                    <a:pt x="321" y="17"/>
                  </a:lnTo>
                  <a:lnTo>
                    <a:pt x="325" y="16"/>
                  </a:lnTo>
                  <a:lnTo>
                    <a:pt x="330" y="15"/>
                  </a:lnTo>
                  <a:lnTo>
                    <a:pt x="334" y="14"/>
                  </a:lnTo>
                  <a:lnTo>
                    <a:pt x="339" y="14"/>
                  </a:lnTo>
                  <a:lnTo>
                    <a:pt x="343" y="13"/>
                  </a:lnTo>
                  <a:lnTo>
                    <a:pt x="348" y="12"/>
                  </a:lnTo>
                  <a:lnTo>
                    <a:pt x="352" y="11"/>
                  </a:lnTo>
                  <a:lnTo>
                    <a:pt x="356" y="10"/>
                  </a:lnTo>
                  <a:lnTo>
                    <a:pt x="361" y="10"/>
                  </a:lnTo>
                  <a:lnTo>
                    <a:pt x="365" y="9"/>
                  </a:lnTo>
                  <a:lnTo>
                    <a:pt x="370" y="8"/>
                  </a:lnTo>
                  <a:lnTo>
                    <a:pt x="374" y="8"/>
                  </a:lnTo>
                  <a:lnTo>
                    <a:pt x="379" y="7"/>
                  </a:lnTo>
                  <a:lnTo>
                    <a:pt x="383" y="6"/>
                  </a:lnTo>
                  <a:lnTo>
                    <a:pt x="388" y="6"/>
                  </a:lnTo>
                  <a:lnTo>
                    <a:pt x="392" y="5"/>
                  </a:lnTo>
                  <a:lnTo>
                    <a:pt x="397" y="5"/>
                  </a:lnTo>
                  <a:lnTo>
                    <a:pt x="401" y="4"/>
                  </a:lnTo>
                  <a:lnTo>
                    <a:pt x="405" y="3"/>
                  </a:lnTo>
                  <a:lnTo>
                    <a:pt x="410" y="3"/>
                  </a:lnTo>
                  <a:lnTo>
                    <a:pt x="414" y="2"/>
                  </a:lnTo>
                  <a:lnTo>
                    <a:pt x="419" y="2"/>
                  </a:lnTo>
                  <a:lnTo>
                    <a:pt x="423" y="1"/>
                  </a:lnTo>
                  <a:lnTo>
                    <a:pt x="428" y="1"/>
                  </a:lnTo>
                  <a:lnTo>
                    <a:pt x="432" y="0"/>
                  </a:lnTo>
                  <a:lnTo>
                    <a:pt x="437" y="0"/>
                  </a:lnTo>
                  <a:lnTo>
                    <a:pt x="441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5" name="Rectangle 44"/>
            <p:cNvSpPr>
              <a:spLocks noChangeArrowheads="1"/>
            </p:cNvSpPr>
            <p:nvPr/>
          </p:nvSpPr>
          <p:spPr bwMode="auto">
            <a:xfrm>
              <a:off x="669067" y="6124575"/>
              <a:ext cx="74379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0.00000001</a:t>
              </a:r>
            </a:p>
          </p:txBody>
        </p:sp>
        <p:sp>
          <p:nvSpPr>
            <p:cNvPr id="56" name="Rectangle 45"/>
            <p:cNvSpPr>
              <a:spLocks noChangeArrowheads="1"/>
            </p:cNvSpPr>
            <p:nvPr/>
          </p:nvSpPr>
          <p:spPr bwMode="auto">
            <a:xfrm>
              <a:off x="784954" y="5591175"/>
              <a:ext cx="58990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0.000001</a:t>
              </a:r>
            </a:p>
          </p:txBody>
        </p:sp>
        <p:sp>
          <p:nvSpPr>
            <p:cNvPr id="57" name="Rectangle 46"/>
            <p:cNvSpPr>
              <a:spLocks noChangeArrowheads="1"/>
            </p:cNvSpPr>
            <p:nvPr/>
          </p:nvSpPr>
          <p:spPr bwMode="auto">
            <a:xfrm>
              <a:off x="900842" y="5057775"/>
              <a:ext cx="436017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ea typeface="Arial" charset="0"/>
                </a:rPr>
                <a:t>0.0001</a:t>
              </a:r>
            </a:p>
          </p:txBody>
        </p:sp>
        <p:sp>
          <p:nvSpPr>
            <p:cNvPr id="58" name="Rectangle 47"/>
            <p:cNvSpPr>
              <a:spLocks noChangeArrowheads="1"/>
            </p:cNvSpPr>
            <p:nvPr/>
          </p:nvSpPr>
          <p:spPr bwMode="auto">
            <a:xfrm>
              <a:off x="1016729" y="4516438"/>
              <a:ext cx="2750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0.01</a:t>
              </a:r>
            </a:p>
          </p:txBody>
        </p:sp>
        <p:sp>
          <p:nvSpPr>
            <p:cNvPr id="59" name="Rectangle 48"/>
            <p:cNvSpPr>
              <a:spLocks noChangeArrowheads="1"/>
            </p:cNvSpPr>
            <p:nvPr/>
          </p:nvSpPr>
          <p:spPr bwMode="auto">
            <a:xfrm>
              <a:off x="1161192" y="3981450"/>
              <a:ext cx="7799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1</a:t>
              </a:r>
            </a:p>
          </p:txBody>
        </p:sp>
        <p:sp>
          <p:nvSpPr>
            <p:cNvPr id="60" name="Rectangle 49"/>
            <p:cNvSpPr>
              <a:spLocks noChangeArrowheads="1"/>
            </p:cNvSpPr>
            <p:nvPr/>
          </p:nvSpPr>
          <p:spPr bwMode="auto">
            <a:xfrm>
              <a:off x="1045304" y="3448050"/>
              <a:ext cx="23398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100</a:t>
              </a:r>
            </a:p>
          </p:txBody>
        </p:sp>
        <p:sp>
          <p:nvSpPr>
            <p:cNvPr id="61" name="Rectangle 50"/>
            <p:cNvSpPr>
              <a:spLocks noChangeArrowheads="1"/>
            </p:cNvSpPr>
            <p:nvPr/>
          </p:nvSpPr>
          <p:spPr bwMode="auto">
            <a:xfrm>
              <a:off x="1428750" y="6262688"/>
              <a:ext cx="10399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0</a:t>
              </a:r>
            </a:p>
          </p:txBody>
        </p:sp>
        <p:sp>
          <p:nvSpPr>
            <p:cNvPr id="62" name="Rectangle 51"/>
            <p:cNvSpPr>
              <a:spLocks noChangeArrowheads="1"/>
            </p:cNvSpPr>
            <p:nvPr/>
          </p:nvSpPr>
          <p:spPr bwMode="auto">
            <a:xfrm>
              <a:off x="2098675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20</a:t>
              </a:r>
            </a:p>
          </p:txBody>
        </p:sp>
        <p:sp>
          <p:nvSpPr>
            <p:cNvPr id="63" name="Rectangle 52"/>
            <p:cNvSpPr>
              <a:spLocks noChangeArrowheads="1"/>
            </p:cNvSpPr>
            <p:nvPr/>
          </p:nvSpPr>
          <p:spPr bwMode="auto">
            <a:xfrm>
              <a:off x="2800350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40</a:t>
              </a:r>
            </a:p>
          </p:txBody>
        </p:sp>
        <p:sp>
          <p:nvSpPr>
            <p:cNvPr id="64" name="Rectangle 53"/>
            <p:cNvSpPr>
              <a:spLocks noChangeArrowheads="1"/>
            </p:cNvSpPr>
            <p:nvPr/>
          </p:nvSpPr>
          <p:spPr bwMode="auto">
            <a:xfrm>
              <a:off x="3500438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60</a:t>
              </a:r>
            </a:p>
          </p:txBody>
        </p:sp>
        <p:sp>
          <p:nvSpPr>
            <p:cNvPr id="65" name="Rectangle 54"/>
            <p:cNvSpPr>
              <a:spLocks noChangeArrowheads="1"/>
            </p:cNvSpPr>
            <p:nvPr/>
          </p:nvSpPr>
          <p:spPr bwMode="auto">
            <a:xfrm>
              <a:off x="4202113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80</a:t>
              </a:r>
            </a:p>
          </p:txBody>
        </p:sp>
        <p:sp>
          <p:nvSpPr>
            <p:cNvPr id="66" name="Rectangle 55"/>
            <p:cNvSpPr>
              <a:spLocks noChangeArrowheads="1"/>
            </p:cNvSpPr>
            <p:nvPr/>
          </p:nvSpPr>
          <p:spPr bwMode="auto">
            <a:xfrm>
              <a:off x="4879975" y="6262688"/>
              <a:ext cx="31198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100</a:t>
              </a:r>
            </a:p>
          </p:txBody>
        </p:sp>
        <p:sp>
          <p:nvSpPr>
            <p:cNvPr id="67" name="Text Box 57"/>
            <p:cNvSpPr txBox="1">
              <a:spLocks noChangeArrowheads="1"/>
            </p:cNvSpPr>
            <p:nvPr/>
          </p:nvSpPr>
          <p:spPr bwMode="auto">
            <a:xfrm>
              <a:off x="1673219" y="6429007"/>
              <a:ext cx="324299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Arbitrary (Arithmetic) Time Scale</a:t>
              </a:r>
            </a:p>
          </p:txBody>
        </p:sp>
        <p:sp>
          <p:nvSpPr>
            <p:cNvPr id="68" name="Text Box 58"/>
            <p:cNvSpPr txBox="1">
              <a:spLocks noChangeArrowheads="1"/>
            </p:cNvSpPr>
            <p:nvPr/>
          </p:nvSpPr>
          <p:spPr bwMode="auto">
            <a:xfrm rot="16200000">
              <a:off x="-1079500" y="4656723"/>
              <a:ext cx="32258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Cubic Centimeters</a:t>
              </a: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471" y="1665006"/>
            <a:ext cx="2576806" cy="2576806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9"/>
          <p:cNvGrpSpPr/>
          <p:nvPr/>
        </p:nvGrpSpPr>
        <p:grpSpPr>
          <a:xfrm>
            <a:off x="2272886" y="3254020"/>
            <a:ext cx="2137217" cy="1990554"/>
            <a:chOff x="5599336" y="4681251"/>
            <a:chExt cx="2137217" cy="1990554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/>
            <a:srcRect l="17402" t="23344" r="20314" b="27719"/>
            <a:stretch>
              <a:fillRect/>
            </a:stretch>
          </p:blipFill>
          <p:spPr>
            <a:xfrm>
              <a:off x="5865477" y="5042272"/>
              <a:ext cx="1604935" cy="1260991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sp>
          <p:nvSpPr>
            <p:cNvPr id="71" name="Donut 70"/>
            <p:cNvSpPr/>
            <p:nvPr/>
          </p:nvSpPr>
          <p:spPr>
            <a:xfrm>
              <a:off x="5599336" y="4681251"/>
              <a:ext cx="2137217" cy="1990554"/>
            </a:xfrm>
            <a:prstGeom prst="donut">
              <a:avLst>
                <a:gd name="adj" fmla="val 1940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Slide Number Placeholder 3"/>
          <p:cNvSpPr txBox="1">
            <a:spLocks/>
          </p:cNvSpPr>
          <p:nvPr/>
        </p:nvSpPr>
        <p:spPr bwMode="auto">
          <a:xfrm>
            <a:off x="76200" y="6395041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99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253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Growth= Cell Gain − Cell Loss</a:t>
            </a:r>
            <a:endParaRPr lang="en-US" sz="2800" kern="0" baseline="30000" dirty="0" smtClean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baseline="30000" dirty="0" smtClean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Cell Gain = Mitosis + Immigration (Self Seeding)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Cell Loss = Death + Emigration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 smtClean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00"/>
              </a:solidFill>
            </a:endParaRPr>
          </a:p>
        </p:txBody>
      </p:sp>
      <p:grpSp>
        <p:nvGrpSpPr>
          <p:cNvPr id="4" name="Group 78"/>
          <p:cNvGrpSpPr/>
          <p:nvPr/>
        </p:nvGrpSpPr>
        <p:grpSpPr>
          <a:xfrm>
            <a:off x="1733303" y="4681251"/>
            <a:ext cx="954440" cy="940655"/>
            <a:chOff x="5213683" y="3910704"/>
            <a:chExt cx="954440" cy="940655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2"/>
            <a:srcRect l="41188" t="37153" r="38432" b="44118"/>
            <a:stretch>
              <a:fillRect/>
            </a:stretch>
          </p:blipFill>
          <p:spPr>
            <a:xfrm>
              <a:off x="5434497" y="4123368"/>
              <a:ext cx="525132" cy="482600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sp>
          <p:nvSpPr>
            <p:cNvPr id="78" name="Donut 77"/>
            <p:cNvSpPr>
              <a:spLocks noChangeAspect="1"/>
            </p:cNvSpPr>
            <p:nvPr/>
          </p:nvSpPr>
          <p:spPr>
            <a:xfrm>
              <a:off x="5213683" y="3910704"/>
              <a:ext cx="954440" cy="940655"/>
            </a:xfrm>
            <a:prstGeom prst="donut">
              <a:avLst>
                <a:gd name="adj" fmla="val 3602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24"/>
          <p:cNvGrpSpPr/>
          <p:nvPr/>
        </p:nvGrpSpPr>
        <p:grpSpPr>
          <a:xfrm>
            <a:off x="364123" y="2761293"/>
            <a:ext cx="4827836" cy="3554461"/>
            <a:chOff x="364123" y="3213100"/>
            <a:chExt cx="4827836" cy="3554461"/>
          </a:xfrm>
        </p:grpSpPr>
        <p:sp>
          <p:nvSpPr>
            <p:cNvPr id="26" name="Line 19"/>
            <p:cNvSpPr>
              <a:spLocks noChangeShapeType="1"/>
            </p:cNvSpPr>
            <p:nvPr/>
          </p:nvSpPr>
          <p:spPr bwMode="auto">
            <a:xfrm>
              <a:off x="1452563" y="3506788"/>
              <a:ext cx="1587" cy="26765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>
              <a:off x="1420813" y="618331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>
              <a:off x="1420813" y="5911850"/>
              <a:ext cx="3175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>
              <a:off x="1420813" y="564991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0" name="Line 23"/>
            <p:cNvSpPr>
              <a:spLocks noChangeShapeType="1"/>
            </p:cNvSpPr>
            <p:nvPr/>
          </p:nvSpPr>
          <p:spPr bwMode="auto">
            <a:xfrm>
              <a:off x="1420813" y="5378450"/>
              <a:ext cx="3175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3" name="Line 24"/>
            <p:cNvSpPr>
              <a:spLocks noChangeShapeType="1"/>
            </p:cNvSpPr>
            <p:nvPr/>
          </p:nvSpPr>
          <p:spPr bwMode="auto">
            <a:xfrm>
              <a:off x="1420813" y="5116513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4" name="Line 25"/>
            <p:cNvSpPr>
              <a:spLocks noChangeShapeType="1"/>
            </p:cNvSpPr>
            <p:nvPr/>
          </p:nvSpPr>
          <p:spPr bwMode="auto">
            <a:xfrm>
              <a:off x="1420813" y="4845050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6" name="Line 26"/>
            <p:cNvSpPr>
              <a:spLocks noChangeShapeType="1"/>
            </p:cNvSpPr>
            <p:nvPr/>
          </p:nvSpPr>
          <p:spPr bwMode="auto">
            <a:xfrm>
              <a:off x="1420813" y="4575175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8" name="Line 27"/>
            <p:cNvSpPr>
              <a:spLocks noChangeShapeType="1"/>
            </p:cNvSpPr>
            <p:nvPr/>
          </p:nvSpPr>
          <p:spPr bwMode="auto">
            <a:xfrm>
              <a:off x="1420813" y="431006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39" name="Line 28"/>
            <p:cNvSpPr>
              <a:spLocks noChangeShapeType="1"/>
            </p:cNvSpPr>
            <p:nvPr/>
          </p:nvSpPr>
          <p:spPr bwMode="auto">
            <a:xfrm>
              <a:off x="1420813" y="4040188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0" name="Line 29"/>
            <p:cNvSpPr>
              <a:spLocks noChangeShapeType="1"/>
            </p:cNvSpPr>
            <p:nvPr/>
          </p:nvSpPr>
          <p:spPr bwMode="auto">
            <a:xfrm>
              <a:off x="1420813" y="3776663"/>
              <a:ext cx="317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1" name="Line 30"/>
            <p:cNvSpPr>
              <a:spLocks noChangeShapeType="1"/>
            </p:cNvSpPr>
            <p:nvPr/>
          </p:nvSpPr>
          <p:spPr bwMode="auto">
            <a:xfrm>
              <a:off x="1420813" y="3506788"/>
              <a:ext cx="31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2" name="Line 31"/>
            <p:cNvSpPr>
              <a:spLocks noChangeShapeType="1"/>
            </p:cNvSpPr>
            <p:nvPr/>
          </p:nvSpPr>
          <p:spPr bwMode="auto">
            <a:xfrm>
              <a:off x="1452563" y="6183313"/>
              <a:ext cx="3506787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3" name="Line 32"/>
            <p:cNvSpPr>
              <a:spLocks noChangeShapeType="1"/>
            </p:cNvSpPr>
            <p:nvPr/>
          </p:nvSpPr>
          <p:spPr bwMode="auto">
            <a:xfrm flipV="1">
              <a:off x="1452563" y="6183313"/>
              <a:ext cx="1587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 flipV="1">
              <a:off x="18065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 flipV="1">
              <a:off x="2154238" y="6183313"/>
              <a:ext cx="0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6" name="Line 35"/>
            <p:cNvSpPr>
              <a:spLocks noChangeShapeType="1"/>
            </p:cNvSpPr>
            <p:nvPr/>
          </p:nvSpPr>
          <p:spPr bwMode="auto">
            <a:xfrm flipV="1">
              <a:off x="250825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7" name="Line 36"/>
            <p:cNvSpPr>
              <a:spLocks noChangeShapeType="1"/>
            </p:cNvSpPr>
            <p:nvPr/>
          </p:nvSpPr>
          <p:spPr bwMode="auto">
            <a:xfrm flipV="1">
              <a:off x="285432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8" name="Line 37"/>
            <p:cNvSpPr>
              <a:spLocks noChangeShapeType="1"/>
            </p:cNvSpPr>
            <p:nvPr/>
          </p:nvSpPr>
          <p:spPr bwMode="auto">
            <a:xfrm flipV="1">
              <a:off x="320992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49" name="Line 38"/>
            <p:cNvSpPr>
              <a:spLocks noChangeShapeType="1"/>
            </p:cNvSpPr>
            <p:nvPr/>
          </p:nvSpPr>
          <p:spPr bwMode="auto">
            <a:xfrm flipV="1">
              <a:off x="355600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0" name="Line 39"/>
            <p:cNvSpPr>
              <a:spLocks noChangeShapeType="1"/>
            </p:cNvSpPr>
            <p:nvPr/>
          </p:nvSpPr>
          <p:spPr bwMode="auto">
            <a:xfrm flipV="1">
              <a:off x="391160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1" name="Line 40"/>
            <p:cNvSpPr>
              <a:spLocks noChangeShapeType="1"/>
            </p:cNvSpPr>
            <p:nvPr/>
          </p:nvSpPr>
          <p:spPr bwMode="auto">
            <a:xfrm flipV="1">
              <a:off x="42576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2" name="Line 41"/>
            <p:cNvSpPr>
              <a:spLocks noChangeShapeType="1"/>
            </p:cNvSpPr>
            <p:nvPr/>
          </p:nvSpPr>
          <p:spPr bwMode="auto">
            <a:xfrm flipV="1">
              <a:off x="4613275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3" name="Line 42"/>
            <p:cNvSpPr>
              <a:spLocks noChangeShapeType="1"/>
            </p:cNvSpPr>
            <p:nvPr/>
          </p:nvSpPr>
          <p:spPr bwMode="auto">
            <a:xfrm flipV="1">
              <a:off x="4959350" y="6183313"/>
              <a:ext cx="1588" cy="30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4" name="Freeform 43"/>
            <p:cNvSpPr>
              <a:spLocks/>
            </p:cNvSpPr>
            <p:nvPr/>
          </p:nvSpPr>
          <p:spPr bwMode="auto">
            <a:xfrm>
              <a:off x="1484313" y="3506788"/>
              <a:ext cx="3475037" cy="2676525"/>
            </a:xfrm>
            <a:custGeom>
              <a:avLst/>
              <a:gdLst>
                <a:gd name="T0" fmla="*/ 2147483647 w 441"/>
                <a:gd name="T1" fmla="*/ 2147483647 h 366"/>
                <a:gd name="T2" fmla="*/ 2147483647 w 441"/>
                <a:gd name="T3" fmla="*/ 2147483647 h 366"/>
                <a:gd name="T4" fmla="*/ 2147483647 w 441"/>
                <a:gd name="T5" fmla="*/ 2147483647 h 366"/>
                <a:gd name="T6" fmla="*/ 2147483647 w 441"/>
                <a:gd name="T7" fmla="*/ 2147483647 h 366"/>
                <a:gd name="T8" fmla="*/ 2147483647 w 441"/>
                <a:gd name="T9" fmla="*/ 2147483647 h 366"/>
                <a:gd name="T10" fmla="*/ 2147483647 w 441"/>
                <a:gd name="T11" fmla="*/ 2147483647 h 366"/>
                <a:gd name="T12" fmla="*/ 2147483647 w 441"/>
                <a:gd name="T13" fmla="*/ 2147483647 h 366"/>
                <a:gd name="T14" fmla="*/ 2147483647 w 441"/>
                <a:gd name="T15" fmla="*/ 2147483647 h 366"/>
                <a:gd name="T16" fmla="*/ 2147483647 w 441"/>
                <a:gd name="T17" fmla="*/ 2147483647 h 366"/>
                <a:gd name="T18" fmla="*/ 2147483647 w 441"/>
                <a:gd name="T19" fmla="*/ 2147483647 h 366"/>
                <a:gd name="T20" fmla="*/ 2147483647 w 441"/>
                <a:gd name="T21" fmla="*/ 2147483647 h 366"/>
                <a:gd name="T22" fmla="*/ 2147483647 w 441"/>
                <a:gd name="T23" fmla="*/ 2147483647 h 366"/>
                <a:gd name="T24" fmla="*/ 2147483647 w 441"/>
                <a:gd name="T25" fmla="*/ 2147483647 h 366"/>
                <a:gd name="T26" fmla="*/ 2147483647 w 441"/>
                <a:gd name="T27" fmla="*/ 2147483647 h 366"/>
                <a:gd name="T28" fmla="*/ 2147483647 w 441"/>
                <a:gd name="T29" fmla="*/ 2147483647 h 366"/>
                <a:gd name="T30" fmla="*/ 2147483647 w 441"/>
                <a:gd name="T31" fmla="*/ 2147483647 h 366"/>
                <a:gd name="T32" fmla="*/ 2147483647 w 441"/>
                <a:gd name="T33" fmla="*/ 2147483647 h 366"/>
                <a:gd name="T34" fmla="*/ 2147483647 w 441"/>
                <a:gd name="T35" fmla="*/ 2147483647 h 366"/>
                <a:gd name="T36" fmla="*/ 2147483647 w 441"/>
                <a:gd name="T37" fmla="*/ 2147483647 h 366"/>
                <a:gd name="T38" fmla="*/ 2147483647 w 441"/>
                <a:gd name="T39" fmla="*/ 2147483647 h 366"/>
                <a:gd name="T40" fmla="*/ 2147483647 w 441"/>
                <a:gd name="T41" fmla="*/ 2147483647 h 366"/>
                <a:gd name="T42" fmla="*/ 2147483647 w 441"/>
                <a:gd name="T43" fmla="*/ 2147483647 h 366"/>
                <a:gd name="T44" fmla="*/ 2147483647 w 441"/>
                <a:gd name="T45" fmla="*/ 2147483647 h 366"/>
                <a:gd name="T46" fmla="*/ 2147483647 w 441"/>
                <a:gd name="T47" fmla="*/ 2147483647 h 366"/>
                <a:gd name="T48" fmla="*/ 2147483647 w 441"/>
                <a:gd name="T49" fmla="*/ 2147483647 h 366"/>
                <a:gd name="T50" fmla="*/ 2147483647 w 441"/>
                <a:gd name="T51" fmla="*/ 2147483647 h 366"/>
                <a:gd name="T52" fmla="*/ 2147483647 w 441"/>
                <a:gd name="T53" fmla="*/ 2147483647 h 366"/>
                <a:gd name="T54" fmla="*/ 2147483647 w 441"/>
                <a:gd name="T55" fmla="*/ 2147483647 h 366"/>
                <a:gd name="T56" fmla="*/ 2147483647 w 441"/>
                <a:gd name="T57" fmla="*/ 2147483647 h 366"/>
                <a:gd name="T58" fmla="*/ 2147483647 w 441"/>
                <a:gd name="T59" fmla="*/ 2147483647 h 366"/>
                <a:gd name="T60" fmla="*/ 2147483647 w 441"/>
                <a:gd name="T61" fmla="*/ 2147483647 h 366"/>
                <a:gd name="T62" fmla="*/ 2147483647 w 441"/>
                <a:gd name="T63" fmla="*/ 2147483647 h 366"/>
                <a:gd name="T64" fmla="*/ 2147483647 w 441"/>
                <a:gd name="T65" fmla="*/ 2147483647 h 366"/>
                <a:gd name="T66" fmla="*/ 2147483647 w 441"/>
                <a:gd name="T67" fmla="*/ 2147483647 h 366"/>
                <a:gd name="T68" fmla="*/ 2147483647 w 441"/>
                <a:gd name="T69" fmla="*/ 2147483647 h 366"/>
                <a:gd name="T70" fmla="*/ 2147483647 w 441"/>
                <a:gd name="T71" fmla="*/ 2147483647 h 366"/>
                <a:gd name="T72" fmla="*/ 2147483647 w 441"/>
                <a:gd name="T73" fmla="*/ 2147483647 h 366"/>
                <a:gd name="T74" fmla="*/ 2147483647 w 441"/>
                <a:gd name="T75" fmla="*/ 2147483647 h 366"/>
                <a:gd name="T76" fmla="*/ 2147483647 w 441"/>
                <a:gd name="T77" fmla="*/ 2147483647 h 366"/>
                <a:gd name="T78" fmla="*/ 2147483647 w 441"/>
                <a:gd name="T79" fmla="*/ 2147483647 h 366"/>
                <a:gd name="T80" fmla="*/ 2147483647 w 441"/>
                <a:gd name="T81" fmla="*/ 2147483647 h 366"/>
                <a:gd name="T82" fmla="*/ 2147483647 w 441"/>
                <a:gd name="T83" fmla="*/ 2147483647 h 366"/>
                <a:gd name="T84" fmla="*/ 2147483647 w 441"/>
                <a:gd name="T85" fmla="*/ 2147483647 h 366"/>
                <a:gd name="T86" fmla="*/ 2147483647 w 441"/>
                <a:gd name="T87" fmla="*/ 2147483647 h 366"/>
                <a:gd name="T88" fmla="*/ 2147483647 w 441"/>
                <a:gd name="T89" fmla="*/ 2147483647 h 366"/>
                <a:gd name="T90" fmla="*/ 2147483647 w 441"/>
                <a:gd name="T91" fmla="*/ 2147483647 h 366"/>
                <a:gd name="T92" fmla="*/ 2147483647 w 441"/>
                <a:gd name="T93" fmla="*/ 2147483647 h 366"/>
                <a:gd name="T94" fmla="*/ 2147483647 w 441"/>
                <a:gd name="T95" fmla="*/ 2147483647 h 366"/>
                <a:gd name="T96" fmla="*/ 2147483647 w 441"/>
                <a:gd name="T97" fmla="*/ 0 h 366"/>
                <a:gd name="T98" fmla="*/ 2147483647 w 441"/>
                <a:gd name="T99" fmla="*/ 0 h 3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41"/>
                <a:gd name="T151" fmla="*/ 0 h 366"/>
                <a:gd name="T152" fmla="*/ 441 w 441"/>
                <a:gd name="T153" fmla="*/ 366 h 36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41" h="366">
                  <a:moveTo>
                    <a:pt x="0" y="366"/>
                  </a:moveTo>
                  <a:lnTo>
                    <a:pt x="5" y="346"/>
                  </a:lnTo>
                  <a:lnTo>
                    <a:pt x="9" y="328"/>
                  </a:lnTo>
                  <a:lnTo>
                    <a:pt x="14" y="311"/>
                  </a:lnTo>
                  <a:lnTo>
                    <a:pt x="18" y="295"/>
                  </a:lnTo>
                  <a:lnTo>
                    <a:pt x="23" y="280"/>
                  </a:lnTo>
                  <a:lnTo>
                    <a:pt x="27" y="266"/>
                  </a:lnTo>
                  <a:lnTo>
                    <a:pt x="32" y="254"/>
                  </a:lnTo>
                  <a:lnTo>
                    <a:pt x="36" y="242"/>
                  </a:lnTo>
                  <a:lnTo>
                    <a:pt x="41" y="231"/>
                  </a:lnTo>
                  <a:lnTo>
                    <a:pt x="45" y="220"/>
                  </a:lnTo>
                  <a:lnTo>
                    <a:pt x="49" y="210"/>
                  </a:lnTo>
                  <a:lnTo>
                    <a:pt x="54" y="201"/>
                  </a:lnTo>
                  <a:lnTo>
                    <a:pt x="58" y="192"/>
                  </a:lnTo>
                  <a:lnTo>
                    <a:pt x="63" y="184"/>
                  </a:lnTo>
                  <a:lnTo>
                    <a:pt x="67" y="176"/>
                  </a:lnTo>
                  <a:lnTo>
                    <a:pt x="72" y="169"/>
                  </a:lnTo>
                  <a:lnTo>
                    <a:pt x="76" y="162"/>
                  </a:lnTo>
                  <a:lnTo>
                    <a:pt x="81" y="155"/>
                  </a:lnTo>
                  <a:lnTo>
                    <a:pt x="85" y="149"/>
                  </a:lnTo>
                  <a:lnTo>
                    <a:pt x="89" y="143"/>
                  </a:lnTo>
                  <a:lnTo>
                    <a:pt x="94" y="137"/>
                  </a:lnTo>
                  <a:lnTo>
                    <a:pt x="98" y="132"/>
                  </a:lnTo>
                  <a:lnTo>
                    <a:pt x="103" y="127"/>
                  </a:lnTo>
                  <a:lnTo>
                    <a:pt x="107" y="122"/>
                  </a:lnTo>
                  <a:lnTo>
                    <a:pt x="112" y="117"/>
                  </a:lnTo>
                  <a:lnTo>
                    <a:pt x="116" y="113"/>
                  </a:lnTo>
                  <a:lnTo>
                    <a:pt x="121" y="109"/>
                  </a:lnTo>
                  <a:lnTo>
                    <a:pt x="125" y="104"/>
                  </a:lnTo>
                  <a:lnTo>
                    <a:pt x="130" y="101"/>
                  </a:lnTo>
                  <a:lnTo>
                    <a:pt x="134" y="97"/>
                  </a:lnTo>
                  <a:lnTo>
                    <a:pt x="138" y="93"/>
                  </a:lnTo>
                  <a:lnTo>
                    <a:pt x="143" y="90"/>
                  </a:lnTo>
                  <a:lnTo>
                    <a:pt x="147" y="86"/>
                  </a:lnTo>
                  <a:lnTo>
                    <a:pt x="152" y="83"/>
                  </a:lnTo>
                  <a:lnTo>
                    <a:pt x="156" y="80"/>
                  </a:lnTo>
                  <a:lnTo>
                    <a:pt x="161" y="77"/>
                  </a:lnTo>
                  <a:lnTo>
                    <a:pt x="165" y="74"/>
                  </a:lnTo>
                  <a:lnTo>
                    <a:pt x="170" y="72"/>
                  </a:lnTo>
                  <a:lnTo>
                    <a:pt x="174" y="69"/>
                  </a:lnTo>
                  <a:lnTo>
                    <a:pt x="178" y="66"/>
                  </a:lnTo>
                  <a:lnTo>
                    <a:pt x="183" y="64"/>
                  </a:lnTo>
                  <a:lnTo>
                    <a:pt x="187" y="62"/>
                  </a:lnTo>
                  <a:lnTo>
                    <a:pt x="192" y="59"/>
                  </a:lnTo>
                  <a:lnTo>
                    <a:pt x="196" y="57"/>
                  </a:lnTo>
                  <a:lnTo>
                    <a:pt x="201" y="55"/>
                  </a:lnTo>
                  <a:lnTo>
                    <a:pt x="205" y="53"/>
                  </a:lnTo>
                  <a:lnTo>
                    <a:pt x="210" y="51"/>
                  </a:lnTo>
                  <a:lnTo>
                    <a:pt x="214" y="49"/>
                  </a:lnTo>
                  <a:lnTo>
                    <a:pt x="219" y="47"/>
                  </a:lnTo>
                  <a:lnTo>
                    <a:pt x="223" y="45"/>
                  </a:lnTo>
                  <a:lnTo>
                    <a:pt x="227" y="44"/>
                  </a:lnTo>
                  <a:lnTo>
                    <a:pt x="232" y="42"/>
                  </a:lnTo>
                  <a:lnTo>
                    <a:pt x="236" y="40"/>
                  </a:lnTo>
                  <a:lnTo>
                    <a:pt x="241" y="39"/>
                  </a:lnTo>
                  <a:lnTo>
                    <a:pt x="245" y="37"/>
                  </a:lnTo>
                  <a:lnTo>
                    <a:pt x="250" y="36"/>
                  </a:lnTo>
                  <a:lnTo>
                    <a:pt x="254" y="34"/>
                  </a:lnTo>
                  <a:lnTo>
                    <a:pt x="259" y="33"/>
                  </a:lnTo>
                  <a:lnTo>
                    <a:pt x="263" y="31"/>
                  </a:lnTo>
                  <a:lnTo>
                    <a:pt x="267" y="30"/>
                  </a:lnTo>
                  <a:lnTo>
                    <a:pt x="272" y="29"/>
                  </a:lnTo>
                  <a:lnTo>
                    <a:pt x="276" y="28"/>
                  </a:lnTo>
                  <a:lnTo>
                    <a:pt x="281" y="26"/>
                  </a:lnTo>
                  <a:lnTo>
                    <a:pt x="285" y="25"/>
                  </a:lnTo>
                  <a:lnTo>
                    <a:pt x="290" y="24"/>
                  </a:lnTo>
                  <a:lnTo>
                    <a:pt x="294" y="23"/>
                  </a:lnTo>
                  <a:lnTo>
                    <a:pt x="299" y="22"/>
                  </a:lnTo>
                  <a:lnTo>
                    <a:pt x="303" y="21"/>
                  </a:lnTo>
                  <a:lnTo>
                    <a:pt x="308" y="20"/>
                  </a:lnTo>
                  <a:lnTo>
                    <a:pt x="312" y="19"/>
                  </a:lnTo>
                  <a:lnTo>
                    <a:pt x="316" y="18"/>
                  </a:lnTo>
                  <a:lnTo>
                    <a:pt x="321" y="17"/>
                  </a:lnTo>
                  <a:lnTo>
                    <a:pt x="325" y="16"/>
                  </a:lnTo>
                  <a:lnTo>
                    <a:pt x="330" y="15"/>
                  </a:lnTo>
                  <a:lnTo>
                    <a:pt x="334" y="14"/>
                  </a:lnTo>
                  <a:lnTo>
                    <a:pt x="339" y="14"/>
                  </a:lnTo>
                  <a:lnTo>
                    <a:pt x="343" y="13"/>
                  </a:lnTo>
                  <a:lnTo>
                    <a:pt x="348" y="12"/>
                  </a:lnTo>
                  <a:lnTo>
                    <a:pt x="352" y="11"/>
                  </a:lnTo>
                  <a:lnTo>
                    <a:pt x="356" y="10"/>
                  </a:lnTo>
                  <a:lnTo>
                    <a:pt x="361" y="10"/>
                  </a:lnTo>
                  <a:lnTo>
                    <a:pt x="365" y="9"/>
                  </a:lnTo>
                  <a:lnTo>
                    <a:pt x="370" y="8"/>
                  </a:lnTo>
                  <a:lnTo>
                    <a:pt x="374" y="8"/>
                  </a:lnTo>
                  <a:lnTo>
                    <a:pt x="379" y="7"/>
                  </a:lnTo>
                  <a:lnTo>
                    <a:pt x="383" y="6"/>
                  </a:lnTo>
                  <a:lnTo>
                    <a:pt x="388" y="6"/>
                  </a:lnTo>
                  <a:lnTo>
                    <a:pt x="392" y="5"/>
                  </a:lnTo>
                  <a:lnTo>
                    <a:pt x="397" y="5"/>
                  </a:lnTo>
                  <a:lnTo>
                    <a:pt x="401" y="4"/>
                  </a:lnTo>
                  <a:lnTo>
                    <a:pt x="405" y="3"/>
                  </a:lnTo>
                  <a:lnTo>
                    <a:pt x="410" y="3"/>
                  </a:lnTo>
                  <a:lnTo>
                    <a:pt x="414" y="2"/>
                  </a:lnTo>
                  <a:lnTo>
                    <a:pt x="419" y="2"/>
                  </a:lnTo>
                  <a:lnTo>
                    <a:pt x="423" y="1"/>
                  </a:lnTo>
                  <a:lnTo>
                    <a:pt x="428" y="1"/>
                  </a:lnTo>
                  <a:lnTo>
                    <a:pt x="432" y="0"/>
                  </a:lnTo>
                  <a:lnTo>
                    <a:pt x="437" y="0"/>
                  </a:lnTo>
                  <a:lnTo>
                    <a:pt x="441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</a:endParaRPr>
            </a:p>
          </p:txBody>
        </p:sp>
        <p:sp>
          <p:nvSpPr>
            <p:cNvPr id="55" name="Rectangle 44"/>
            <p:cNvSpPr>
              <a:spLocks noChangeArrowheads="1"/>
            </p:cNvSpPr>
            <p:nvPr/>
          </p:nvSpPr>
          <p:spPr bwMode="auto">
            <a:xfrm>
              <a:off x="669067" y="6124575"/>
              <a:ext cx="74379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0.00000001</a:t>
              </a:r>
            </a:p>
          </p:txBody>
        </p:sp>
        <p:sp>
          <p:nvSpPr>
            <p:cNvPr id="56" name="Rectangle 45"/>
            <p:cNvSpPr>
              <a:spLocks noChangeArrowheads="1"/>
            </p:cNvSpPr>
            <p:nvPr/>
          </p:nvSpPr>
          <p:spPr bwMode="auto">
            <a:xfrm>
              <a:off x="784954" y="5591175"/>
              <a:ext cx="58990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0.000001</a:t>
              </a:r>
            </a:p>
          </p:txBody>
        </p:sp>
        <p:sp>
          <p:nvSpPr>
            <p:cNvPr id="57" name="Rectangle 46"/>
            <p:cNvSpPr>
              <a:spLocks noChangeArrowheads="1"/>
            </p:cNvSpPr>
            <p:nvPr/>
          </p:nvSpPr>
          <p:spPr bwMode="auto">
            <a:xfrm>
              <a:off x="900842" y="5057775"/>
              <a:ext cx="436017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ea typeface="Arial" charset="0"/>
                </a:rPr>
                <a:t>0.0001</a:t>
              </a:r>
            </a:p>
          </p:txBody>
        </p:sp>
        <p:sp>
          <p:nvSpPr>
            <p:cNvPr id="58" name="Rectangle 47"/>
            <p:cNvSpPr>
              <a:spLocks noChangeArrowheads="1"/>
            </p:cNvSpPr>
            <p:nvPr/>
          </p:nvSpPr>
          <p:spPr bwMode="auto">
            <a:xfrm>
              <a:off x="1016729" y="4516438"/>
              <a:ext cx="2750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0.01</a:t>
              </a:r>
            </a:p>
          </p:txBody>
        </p:sp>
        <p:sp>
          <p:nvSpPr>
            <p:cNvPr id="59" name="Rectangle 48"/>
            <p:cNvSpPr>
              <a:spLocks noChangeArrowheads="1"/>
            </p:cNvSpPr>
            <p:nvPr/>
          </p:nvSpPr>
          <p:spPr bwMode="auto">
            <a:xfrm>
              <a:off x="1161192" y="3981450"/>
              <a:ext cx="7799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1</a:t>
              </a:r>
            </a:p>
          </p:txBody>
        </p:sp>
        <p:sp>
          <p:nvSpPr>
            <p:cNvPr id="60" name="Rectangle 49"/>
            <p:cNvSpPr>
              <a:spLocks noChangeArrowheads="1"/>
            </p:cNvSpPr>
            <p:nvPr/>
          </p:nvSpPr>
          <p:spPr bwMode="auto">
            <a:xfrm>
              <a:off x="1045304" y="3448050"/>
              <a:ext cx="23398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Arial" charset="0"/>
                </a:rPr>
                <a:t>100</a:t>
              </a:r>
            </a:p>
          </p:txBody>
        </p:sp>
        <p:sp>
          <p:nvSpPr>
            <p:cNvPr id="61" name="Rectangle 50"/>
            <p:cNvSpPr>
              <a:spLocks noChangeArrowheads="1"/>
            </p:cNvSpPr>
            <p:nvPr/>
          </p:nvSpPr>
          <p:spPr bwMode="auto">
            <a:xfrm>
              <a:off x="1428750" y="6262688"/>
              <a:ext cx="10399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0</a:t>
              </a:r>
            </a:p>
          </p:txBody>
        </p:sp>
        <p:sp>
          <p:nvSpPr>
            <p:cNvPr id="62" name="Rectangle 51"/>
            <p:cNvSpPr>
              <a:spLocks noChangeArrowheads="1"/>
            </p:cNvSpPr>
            <p:nvPr/>
          </p:nvSpPr>
          <p:spPr bwMode="auto">
            <a:xfrm>
              <a:off x="2098675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20</a:t>
              </a:r>
            </a:p>
          </p:txBody>
        </p:sp>
        <p:sp>
          <p:nvSpPr>
            <p:cNvPr id="63" name="Rectangle 52"/>
            <p:cNvSpPr>
              <a:spLocks noChangeArrowheads="1"/>
            </p:cNvSpPr>
            <p:nvPr/>
          </p:nvSpPr>
          <p:spPr bwMode="auto">
            <a:xfrm>
              <a:off x="2800350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40</a:t>
              </a:r>
            </a:p>
          </p:txBody>
        </p:sp>
        <p:sp>
          <p:nvSpPr>
            <p:cNvPr id="64" name="Rectangle 53"/>
            <p:cNvSpPr>
              <a:spLocks noChangeArrowheads="1"/>
            </p:cNvSpPr>
            <p:nvPr/>
          </p:nvSpPr>
          <p:spPr bwMode="auto">
            <a:xfrm>
              <a:off x="3500438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60</a:t>
              </a:r>
            </a:p>
          </p:txBody>
        </p:sp>
        <p:sp>
          <p:nvSpPr>
            <p:cNvPr id="65" name="Rectangle 54"/>
            <p:cNvSpPr>
              <a:spLocks noChangeArrowheads="1"/>
            </p:cNvSpPr>
            <p:nvPr/>
          </p:nvSpPr>
          <p:spPr bwMode="auto">
            <a:xfrm>
              <a:off x="4202113" y="6262688"/>
              <a:ext cx="2079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80</a:t>
              </a:r>
            </a:p>
          </p:txBody>
        </p:sp>
        <p:sp>
          <p:nvSpPr>
            <p:cNvPr id="66" name="Rectangle 55"/>
            <p:cNvSpPr>
              <a:spLocks noChangeArrowheads="1"/>
            </p:cNvSpPr>
            <p:nvPr/>
          </p:nvSpPr>
          <p:spPr bwMode="auto">
            <a:xfrm>
              <a:off x="4879975" y="6262688"/>
              <a:ext cx="31198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100</a:t>
              </a:r>
            </a:p>
          </p:txBody>
        </p:sp>
        <p:sp>
          <p:nvSpPr>
            <p:cNvPr id="67" name="Text Box 57"/>
            <p:cNvSpPr txBox="1">
              <a:spLocks noChangeArrowheads="1"/>
            </p:cNvSpPr>
            <p:nvPr/>
          </p:nvSpPr>
          <p:spPr bwMode="auto">
            <a:xfrm>
              <a:off x="1673219" y="6429007"/>
              <a:ext cx="324299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ea typeface="Arial" charset="0"/>
                </a:rPr>
                <a:t>Arbitrary (Arithmetic) Time Scale</a:t>
              </a:r>
            </a:p>
          </p:txBody>
        </p:sp>
        <p:sp>
          <p:nvSpPr>
            <p:cNvPr id="68" name="Text Box 58"/>
            <p:cNvSpPr txBox="1">
              <a:spLocks noChangeArrowheads="1"/>
            </p:cNvSpPr>
            <p:nvPr/>
          </p:nvSpPr>
          <p:spPr bwMode="auto">
            <a:xfrm rot="16200000">
              <a:off x="-1079500" y="4656723"/>
              <a:ext cx="32258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Arial" charset="0"/>
                </a:rPr>
                <a:t>Cubic Centimeters</a:t>
              </a: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471" y="1665006"/>
            <a:ext cx="2576806" cy="2576806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6200" y="76200"/>
            <a:ext cx="89979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Breast cancer seeds create their own            microenvironment by recruitment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3" name="Group 34"/>
          <p:cNvGrpSpPr/>
          <p:nvPr/>
        </p:nvGrpSpPr>
        <p:grpSpPr>
          <a:xfrm>
            <a:off x="304800" y="1330325"/>
            <a:ext cx="4394200" cy="3584575"/>
            <a:chOff x="355600" y="3527425"/>
            <a:chExt cx="3657600" cy="2835275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30769" r="4196" b="7843"/>
            <a:stretch>
              <a:fillRect/>
            </a:stretch>
          </p:blipFill>
          <p:spPr bwMode="auto">
            <a:xfrm>
              <a:off x="469900" y="3527425"/>
              <a:ext cx="3543300" cy="283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355600" y="3557588"/>
              <a:ext cx="3429000" cy="29212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Arial" charset="0"/>
                  <a:cs typeface="Calibri"/>
                </a:rPr>
                <a:t>Angiogenesis</a:t>
              </a:r>
            </a:p>
          </p:txBody>
        </p:sp>
      </p:grp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165100" y="5920264"/>
            <a:ext cx="327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charset="0"/>
                <a:cs typeface="Calibri"/>
              </a:rPr>
              <a:t>Kim MY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charset="0"/>
                <a:cs typeface="Calibri"/>
              </a:rPr>
              <a:t>et al.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charset="0"/>
                <a:cs typeface="Calibri"/>
              </a:rPr>
              <a:t>, Cell, 2009</a:t>
            </a:r>
          </a:p>
        </p:txBody>
      </p:sp>
      <p:grpSp>
        <p:nvGrpSpPr>
          <p:cNvPr id="4" name="Group 13"/>
          <p:cNvGrpSpPr/>
          <p:nvPr/>
        </p:nvGrpSpPr>
        <p:grpSpPr>
          <a:xfrm>
            <a:off x="4149725" y="1397000"/>
            <a:ext cx="4765675" cy="3746500"/>
            <a:chOff x="4568825" y="1397000"/>
            <a:chExt cx="4765675" cy="3746500"/>
          </a:xfrm>
        </p:grpSpPr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5070518" y="1397000"/>
              <a:ext cx="3600149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Arial" charset="0"/>
                  <a:cs typeface="Calibri"/>
                </a:rPr>
                <a:t>Leukocytes</a:t>
              </a:r>
            </a:p>
          </p:txBody>
        </p:sp>
        <p:pic>
          <p:nvPicPr>
            <p:cNvPr id="11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 t="2867"/>
            <a:stretch>
              <a:fillRect/>
            </a:stretch>
          </p:blipFill>
          <p:spPr bwMode="auto">
            <a:xfrm>
              <a:off x="4568825" y="1934158"/>
              <a:ext cx="4677826" cy="3209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092700" y="1701800"/>
              <a:ext cx="520700" cy="457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877300" y="1651000"/>
              <a:ext cx="457200" cy="4953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15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253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Growth= Cell Gain − Cell Loss</a:t>
            </a:r>
            <a:endParaRPr lang="en-US" sz="2800" kern="0" baseline="30000" dirty="0" smtClean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baseline="30000" dirty="0" smtClean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Cell Gain = Mitosis + Immigration (Self Seeding)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Cell Loss = Death + Emigration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 smtClean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-127000" y="5224881"/>
            <a:ext cx="92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 dirty="0" smtClean="0"/>
              <a:t>Pre </a:t>
            </a:r>
            <a:r>
              <a:rPr lang="en-US" sz="2400" b="1" kern="0" dirty="0" smtClean="0">
                <a:solidFill>
                  <a:srgbClr val="000000"/>
                </a:solidFill>
              </a:rPr>
              <a:t>-Treatment Growth = Mitosis + Immigration – Death – Emigration</a:t>
            </a:r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-127000" y="5224881"/>
            <a:ext cx="92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 dirty="0" smtClean="0">
                <a:solidFill>
                  <a:srgbClr val="FF0000"/>
                </a:solidFill>
              </a:rPr>
              <a:t>Post</a:t>
            </a:r>
            <a:r>
              <a:rPr lang="en-US" sz="2400" b="1" kern="0" dirty="0" smtClean="0">
                <a:solidFill>
                  <a:srgbClr val="000000"/>
                </a:solidFill>
              </a:rPr>
              <a:t>-Treatment Growth = Mitosis + Immigration – Death – Emigration</a:t>
            </a:r>
          </a:p>
        </p:txBody>
      </p:sp>
      <p:grpSp>
        <p:nvGrpSpPr>
          <p:cNvPr id="2" name="Group 193"/>
          <p:cNvGrpSpPr/>
          <p:nvPr/>
        </p:nvGrpSpPr>
        <p:grpSpPr>
          <a:xfrm>
            <a:off x="2312988" y="1049338"/>
            <a:ext cx="3960812" cy="3221037"/>
            <a:chOff x="4840288" y="134938"/>
            <a:chExt cx="3960812" cy="3221037"/>
          </a:xfrm>
        </p:grpSpPr>
        <p:sp>
          <p:nvSpPr>
            <p:cNvPr id="59" name="Line 64"/>
            <p:cNvSpPr>
              <a:spLocks noChangeAspect="1" noChangeShapeType="1"/>
            </p:cNvSpPr>
            <p:nvPr/>
          </p:nvSpPr>
          <p:spPr bwMode="auto">
            <a:xfrm>
              <a:off x="5394325" y="581025"/>
              <a:ext cx="0" cy="221297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Line 65"/>
            <p:cNvSpPr>
              <a:spLocks noChangeAspect="1" noChangeShapeType="1"/>
            </p:cNvSpPr>
            <p:nvPr/>
          </p:nvSpPr>
          <p:spPr bwMode="auto">
            <a:xfrm>
              <a:off x="5370513" y="27940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Line 66"/>
            <p:cNvSpPr>
              <a:spLocks noChangeAspect="1" noChangeShapeType="1"/>
            </p:cNvSpPr>
            <p:nvPr/>
          </p:nvSpPr>
          <p:spPr bwMode="auto">
            <a:xfrm>
              <a:off x="5370513" y="26241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Line 67"/>
            <p:cNvSpPr>
              <a:spLocks noChangeAspect="1" noChangeShapeType="1"/>
            </p:cNvSpPr>
            <p:nvPr/>
          </p:nvSpPr>
          <p:spPr bwMode="auto">
            <a:xfrm>
              <a:off x="5370513" y="2454275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Line 68"/>
            <p:cNvSpPr>
              <a:spLocks noChangeAspect="1" noChangeShapeType="1"/>
            </p:cNvSpPr>
            <p:nvPr/>
          </p:nvSpPr>
          <p:spPr bwMode="auto">
            <a:xfrm>
              <a:off x="5370513" y="22828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Line 69"/>
            <p:cNvSpPr>
              <a:spLocks noChangeAspect="1" noChangeShapeType="1"/>
            </p:cNvSpPr>
            <p:nvPr/>
          </p:nvSpPr>
          <p:spPr bwMode="auto">
            <a:xfrm>
              <a:off x="5370513" y="2112963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Line 70"/>
            <p:cNvSpPr>
              <a:spLocks noChangeAspect="1" noChangeShapeType="1"/>
            </p:cNvSpPr>
            <p:nvPr/>
          </p:nvSpPr>
          <p:spPr bwMode="auto">
            <a:xfrm>
              <a:off x="5370513" y="19431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" name="Line 71"/>
            <p:cNvSpPr>
              <a:spLocks noChangeAspect="1" noChangeShapeType="1"/>
            </p:cNvSpPr>
            <p:nvPr/>
          </p:nvSpPr>
          <p:spPr bwMode="auto">
            <a:xfrm>
              <a:off x="5370513" y="17732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Line 72"/>
            <p:cNvSpPr>
              <a:spLocks noChangeAspect="1" noChangeShapeType="1"/>
            </p:cNvSpPr>
            <p:nvPr/>
          </p:nvSpPr>
          <p:spPr bwMode="auto">
            <a:xfrm>
              <a:off x="5370513" y="1601788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" name="Line 73"/>
            <p:cNvSpPr>
              <a:spLocks noChangeAspect="1" noChangeShapeType="1"/>
            </p:cNvSpPr>
            <p:nvPr/>
          </p:nvSpPr>
          <p:spPr bwMode="auto">
            <a:xfrm>
              <a:off x="5370513" y="14319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Line 74"/>
            <p:cNvSpPr>
              <a:spLocks noChangeAspect="1" noChangeShapeType="1"/>
            </p:cNvSpPr>
            <p:nvPr/>
          </p:nvSpPr>
          <p:spPr bwMode="auto">
            <a:xfrm>
              <a:off x="5370513" y="1262063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" name="Line 75"/>
            <p:cNvSpPr>
              <a:spLocks noChangeAspect="1" noChangeShapeType="1"/>
            </p:cNvSpPr>
            <p:nvPr/>
          </p:nvSpPr>
          <p:spPr bwMode="auto">
            <a:xfrm>
              <a:off x="5370513" y="10922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Line 76"/>
            <p:cNvSpPr>
              <a:spLocks noChangeAspect="1" noChangeShapeType="1"/>
            </p:cNvSpPr>
            <p:nvPr/>
          </p:nvSpPr>
          <p:spPr bwMode="auto">
            <a:xfrm>
              <a:off x="5370513" y="9223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5" name="Line 77"/>
            <p:cNvSpPr>
              <a:spLocks noChangeAspect="1" noChangeShapeType="1"/>
            </p:cNvSpPr>
            <p:nvPr/>
          </p:nvSpPr>
          <p:spPr bwMode="auto">
            <a:xfrm>
              <a:off x="5370513" y="750888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Line 78"/>
            <p:cNvSpPr>
              <a:spLocks noChangeAspect="1" noChangeShapeType="1"/>
            </p:cNvSpPr>
            <p:nvPr/>
          </p:nvSpPr>
          <p:spPr bwMode="auto">
            <a:xfrm>
              <a:off x="5370513" y="5810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7" name="Line 79"/>
            <p:cNvSpPr>
              <a:spLocks noChangeAspect="1" noChangeShapeType="1"/>
            </p:cNvSpPr>
            <p:nvPr/>
          </p:nvSpPr>
          <p:spPr bwMode="auto">
            <a:xfrm>
              <a:off x="5394325" y="2794000"/>
              <a:ext cx="3127375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Line 80"/>
            <p:cNvSpPr>
              <a:spLocks noChangeAspect="1" noChangeShapeType="1"/>
            </p:cNvSpPr>
            <p:nvPr/>
          </p:nvSpPr>
          <p:spPr bwMode="auto">
            <a:xfrm flipV="1">
              <a:off x="5394325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" name="Line 81"/>
            <p:cNvSpPr>
              <a:spLocks noChangeAspect="1" noChangeShapeType="1"/>
            </p:cNvSpPr>
            <p:nvPr/>
          </p:nvSpPr>
          <p:spPr bwMode="auto">
            <a:xfrm flipV="1">
              <a:off x="5783263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Line 82"/>
            <p:cNvSpPr>
              <a:spLocks noChangeAspect="1" noChangeShapeType="1"/>
            </p:cNvSpPr>
            <p:nvPr/>
          </p:nvSpPr>
          <p:spPr bwMode="auto">
            <a:xfrm flipV="1">
              <a:off x="6178550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1" name="Line 83"/>
            <p:cNvSpPr>
              <a:spLocks noChangeAspect="1" noChangeShapeType="1"/>
            </p:cNvSpPr>
            <p:nvPr/>
          </p:nvSpPr>
          <p:spPr bwMode="auto">
            <a:xfrm flipV="1">
              <a:off x="6567488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Line 84"/>
            <p:cNvSpPr>
              <a:spLocks noChangeAspect="1" noChangeShapeType="1"/>
            </p:cNvSpPr>
            <p:nvPr/>
          </p:nvSpPr>
          <p:spPr bwMode="auto">
            <a:xfrm flipV="1">
              <a:off x="6958013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" name="Line 85"/>
            <p:cNvSpPr>
              <a:spLocks noChangeAspect="1" noChangeShapeType="1"/>
            </p:cNvSpPr>
            <p:nvPr/>
          </p:nvSpPr>
          <p:spPr bwMode="auto">
            <a:xfrm flipV="1">
              <a:off x="7346950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Line 86"/>
            <p:cNvSpPr>
              <a:spLocks noChangeAspect="1" noChangeShapeType="1"/>
            </p:cNvSpPr>
            <p:nvPr/>
          </p:nvSpPr>
          <p:spPr bwMode="auto">
            <a:xfrm flipV="1">
              <a:off x="7742238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Line 87"/>
            <p:cNvSpPr>
              <a:spLocks noChangeAspect="1" noChangeShapeType="1"/>
            </p:cNvSpPr>
            <p:nvPr/>
          </p:nvSpPr>
          <p:spPr bwMode="auto">
            <a:xfrm flipV="1">
              <a:off x="8131175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Line 88"/>
            <p:cNvSpPr>
              <a:spLocks noChangeAspect="1" noChangeShapeType="1"/>
            </p:cNvSpPr>
            <p:nvPr/>
          </p:nvSpPr>
          <p:spPr bwMode="auto">
            <a:xfrm flipV="1">
              <a:off x="8521700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Rectangle 89"/>
            <p:cNvSpPr>
              <a:spLocks noChangeAspect="1" noChangeArrowheads="1"/>
            </p:cNvSpPr>
            <p:nvPr/>
          </p:nvSpPr>
          <p:spPr bwMode="auto">
            <a:xfrm>
              <a:off x="4840288" y="2643188"/>
              <a:ext cx="3032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38" name="Rectangle 90"/>
            <p:cNvSpPr>
              <a:spLocks noChangeAspect="1" noChangeArrowheads="1"/>
            </p:cNvSpPr>
            <p:nvPr/>
          </p:nvSpPr>
          <p:spPr bwMode="auto">
            <a:xfrm>
              <a:off x="4840288" y="2303463"/>
              <a:ext cx="3032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39" name="Rectangle 91"/>
            <p:cNvSpPr>
              <a:spLocks noChangeAspect="1" noChangeArrowheads="1"/>
            </p:cNvSpPr>
            <p:nvPr/>
          </p:nvSpPr>
          <p:spPr bwMode="auto">
            <a:xfrm>
              <a:off x="4840288" y="1960563"/>
              <a:ext cx="3032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40" name="Rectangle 92"/>
            <p:cNvSpPr>
              <a:spLocks noChangeAspect="1" noChangeArrowheads="1"/>
            </p:cNvSpPr>
            <p:nvPr/>
          </p:nvSpPr>
          <p:spPr bwMode="auto">
            <a:xfrm>
              <a:off x="4840288" y="1620838"/>
              <a:ext cx="3032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41" name="Rectangle 93"/>
            <p:cNvSpPr>
              <a:spLocks noChangeAspect="1" noChangeArrowheads="1"/>
            </p:cNvSpPr>
            <p:nvPr/>
          </p:nvSpPr>
          <p:spPr bwMode="auto">
            <a:xfrm>
              <a:off x="4840288" y="1281113"/>
              <a:ext cx="3032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142" name="Rectangle 94"/>
            <p:cNvSpPr>
              <a:spLocks noChangeAspect="1" noChangeArrowheads="1"/>
            </p:cNvSpPr>
            <p:nvPr/>
          </p:nvSpPr>
          <p:spPr bwMode="auto">
            <a:xfrm>
              <a:off x="4840288" y="942975"/>
              <a:ext cx="381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143" name="Rectangle 95"/>
            <p:cNvSpPr>
              <a:spLocks noChangeAspect="1" noChangeArrowheads="1"/>
            </p:cNvSpPr>
            <p:nvPr/>
          </p:nvSpPr>
          <p:spPr bwMode="auto">
            <a:xfrm>
              <a:off x="4840288" y="598488"/>
              <a:ext cx="381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12</a:t>
              </a:r>
            </a:p>
          </p:txBody>
        </p:sp>
        <p:sp>
          <p:nvSpPr>
            <p:cNvPr id="144" name="Rectangle 96"/>
            <p:cNvSpPr>
              <a:spLocks noChangeAspect="1" noChangeArrowheads="1"/>
            </p:cNvSpPr>
            <p:nvPr/>
          </p:nvSpPr>
          <p:spPr bwMode="auto">
            <a:xfrm>
              <a:off x="5373688" y="2860675"/>
              <a:ext cx="1127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5" name="Rectangle 97"/>
            <p:cNvSpPr>
              <a:spLocks noChangeAspect="1" noChangeArrowheads="1"/>
            </p:cNvSpPr>
            <p:nvPr/>
          </p:nvSpPr>
          <p:spPr bwMode="auto">
            <a:xfrm>
              <a:off x="6138863" y="2860675"/>
              <a:ext cx="22383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40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6" name="Rectangle 98"/>
            <p:cNvSpPr>
              <a:spLocks noChangeAspect="1" noChangeArrowheads="1"/>
            </p:cNvSpPr>
            <p:nvPr/>
          </p:nvSpPr>
          <p:spPr bwMode="auto">
            <a:xfrm>
              <a:off x="6916738" y="2860675"/>
              <a:ext cx="2254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80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7" name="Rectangle 99"/>
            <p:cNvSpPr>
              <a:spLocks noChangeAspect="1" noChangeArrowheads="1"/>
            </p:cNvSpPr>
            <p:nvPr/>
          </p:nvSpPr>
          <p:spPr bwMode="auto">
            <a:xfrm>
              <a:off x="7681913" y="2860675"/>
              <a:ext cx="33813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120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8" name="Rectangle 100"/>
            <p:cNvSpPr>
              <a:spLocks noChangeAspect="1" noChangeArrowheads="1"/>
            </p:cNvSpPr>
            <p:nvPr/>
          </p:nvSpPr>
          <p:spPr bwMode="auto">
            <a:xfrm>
              <a:off x="8462963" y="2860675"/>
              <a:ext cx="33813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160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9" name="Rectangle 101"/>
            <p:cNvSpPr>
              <a:spLocks noChangeAspect="1" noChangeArrowheads="1"/>
            </p:cNvSpPr>
            <p:nvPr/>
          </p:nvSpPr>
          <p:spPr bwMode="auto">
            <a:xfrm>
              <a:off x="6173788" y="3111500"/>
              <a:ext cx="16621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Weeks of Growth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50" name="Line 103"/>
            <p:cNvSpPr>
              <a:spLocks noChangeAspect="1" noChangeShapeType="1"/>
            </p:cNvSpPr>
            <p:nvPr/>
          </p:nvSpPr>
          <p:spPr bwMode="auto">
            <a:xfrm>
              <a:off x="5378450" y="1095375"/>
              <a:ext cx="312737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39"/>
            <p:cNvGrpSpPr>
              <a:grpSpLocks noChangeAspect="1"/>
            </p:cNvGrpSpPr>
            <p:nvPr/>
          </p:nvGrpSpPr>
          <p:grpSpPr bwMode="auto">
            <a:xfrm>
              <a:off x="6096000" y="449263"/>
              <a:ext cx="0" cy="217487"/>
              <a:chOff x="1956" y="336"/>
              <a:chExt cx="0" cy="288"/>
            </a:xfrm>
          </p:grpSpPr>
          <p:sp>
            <p:nvSpPr>
              <p:cNvPr id="176" name="Line 40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Line 41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283"/>
            <p:cNvGrpSpPr>
              <a:grpSpLocks noChangeAspect="1"/>
            </p:cNvGrpSpPr>
            <p:nvPr/>
          </p:nvGrpSpPr>
          <p:grpSpPr bwMode="auto">
            <a:xfrm>
              <a:off x="6288088" y="449263"/>
              <a:ext cx="0" cy="217487"/>
              <a:chOff x="2352" y="336"/>
              <a:chExt cx="0" cy="288"/>
            </a:xfrm>
          </p:grpSpPr>
          <p:sp>
            <p:nvSpPr>
              <p:cNvPr id="174" name="Line 43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Line 44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45"/>
            <p:cNvGrpSpPr>
              <a:grpSpLocks noChangeAspect="1"/>
            </p:cNvGrpSpPr>
            <p:nvPr/>
          </p:nvGrpSpPr>
          <p:grpSpPr bwMode="auto">
            <a:xfrm>
              <a:off x="6135688" y="449263"/>
              <a:ext cx="0" cy="217487"/>
              <a:chOff x="1956" y="336"/>
              <a:chExt cx="0" cy="288"/>
            </a:xfrm>
          </p:grpSpPr>
          <p:sp>
            <p:nvSpPr>
              <p:cNvPr id="172" name="Line 46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Line 47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48"/>
            <p:cNvGrpSpPr>
              <a:grpSpLocks noChangeAspect="1"/>
            </p:cNvGrpSpPr>
            <p:nvPr/>
          </p:nvGrpSpPr>
          <p:grpSpPr bwMode="auto">
            <a:xfrm>
              <a:off x="6173788" y="449263"/>
              <a:ext cx="0" cy="217487"/>
              <a:chOff x="1956" y="336"/>
              <a:chExt cx="0" cy="288"/>
            </a:xfrm>
          </p:grpSpPr>
          <p:sp>
            <p:nvSpPr>
              <p:cNvPr id="170" name="Line 49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Line 50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51"/>
            <p:cNvGrpSpPr>
              <a:grpSpLocks noChangeAspect="1"/>
            </p:cNvGrpSpPr>
            <p:nvPr/>
          </p:nvGrpSpPr>
          <p:grpSpPr bwMode="auto">
            <a:xfrm>
              <a:off x="6211888" y="449263"/>
              <a:ext cx="0" cy="217487"/>
              <a:chOff x="1956" y="336"/>
              <a:chExt cx="0" cy="288"/>
            </a:xfrm>
          </p:grpSpPr>
          <p:sp>
            <p:nvSpPr>
              <p:cNvPr id="168" name="Line 52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Line 53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" name="Group 54"/>
            <p:cNvGrpSpPr>
              <a:grpSpLocks noChangeAspect="1"/>
            </p:cNvGrpSpPr>
            <p:nvPr/>
          </p:nvGrpSpPr>
          <p:grpSpPr bwMode="auto">
            <a:xfrm>
              <a:off x="6249988" y="449263"/>
              <a:ext cx="0" cy="217487"/>
              <a:chOff x="2352" y="336"/>
              <a:chExt cx="0" cy="288"/>
            </a:xfrm>
          </p:grpSpPr>
          <p:sp>
            <p:nvSpPr>
              <p:cNvPr id="166" name="Line 55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Line 56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" name="Group 57"/>
            <p:cNvGrpSpPr>
              <a:grpSpLocks noChangeAspect="1"/>
            </p:cNvGrpSpPr>
            <p:nvPr/>
          </p:nvGrpSpPr>
          <p:grpSpPr bwMode="auto">
            <a:xfrm>
              <a:off x="6326188" y="449263"/>
              <a:ext cx="0" cy="217487"/>
              <a:chOff x="2352" y="336"/>
              <a:chExt cx="0" cy="288"/>
            </a:xfrm>
          </p:grpSpPr>
          <p:sp>
            <p:nvSpPr>
              <p:cNvPr id="164" name="Line 58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Line 59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" name="Group 60"/>
            <p:cNvGrpSpPr>
              <a:grpSpLocks noChangeAspect="1"/>
            </p:cNvGrpSpPr>
            <p:nvPr/>
          </p:nvGrpSpPr>
          <p:grpSpPr bwMode="auto">
            <a:xfrm>
              <a:off x="6364288" y="449263"/>
              <a:ext cx="0" cy="217487"/>
              <a:chOff x="2352" y="336"/>
              <a:chExt cx="0" cy="288"/>
            </a:xfrm>
          </p:grpSpPr>
          <p:sp>
            <p:nvSpPr>
              <p:cNvPr id="162" name="Line 61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Line 62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9" name="Freeform 107"/>
            <p:cNvSpPr>
              <a:spLocks/>
            </p:cNvSpPr>
            <p:nvPr/>
          </p:nvSpPr>
          <p:spPr bwMode="auto">
            <a:xfrm>
              <a:off x="5392738" y="1277938"/>
              <a:ext cx="814387" cy="1484312"/>
            </a:xfrm>
            <a:custGeom>
              <a:avLst/>
              <a:gdLst>
                <a:gd name="T0" fmla="*/ 0 w 188"/>
                <a:gd name="T1" fmla="*/ 935 h 343"/>
                <a:gd name="T2" fmla="*/ 11 w 188"/>
                <a:gd name="T3" fmla="*/ 856 h 343"/>
                <a:gd name="T4" fmla="*/ 25 w 188"/>
                <a:gd name="T5" fmla="*/ 785 h 343"/>
                <a:gd name="T6" fmla="*/ 35 w 188"/>
                <a:gd name="T7" fmla="*/ 722 h 343"/>
                <a:gd name="T8" fmla="*/ 46 w 188"/>
                <a:gd name="T9" fmla="*/ 665 h 343"/>
                <a:gd name="T10" fmla="*/ 60 w 188"/>
                <a:gd name="T11" fmla="*/ 616 h 343"/>
                <a:gd name="T12" fmla="*/ 71 w 188"/>
                <a:gd name="T13" fmla="*/ 570 h 343"/>
                <a:gd name="T14" fmla="*/ 85 w 188"/>
                <a:gd name="T15" fmla="*/ 526 h 343"/>
                <a:gd name="T16" fmla="*/ 96 w 188"/>
                <a:gd name="T17" fmla="*/ 488 h 343"/>
                <a:gd name="T18" fmla="*/ 106 w 188"/>
                <a:gd name="T19" fmla="*/ 453 h 343"/>
                <a:gd name="T20" fmla="*/ 120 w 188"/>
                <a:gd name="T21" fmla="*/ 420 h 343"/>
                <a:gd name="T22" fmla="*/ 131 w 188"/>
                <a:gd name="T23" fmla="*/ 390 h 343"/>
                <a:gd name="T24" fmla="*/ 142 w 188"/>
                <a:gd name="T25" fmla="*/ 363 h 343"/>
                <a:gd name="T26" fmla="*/ 156 w 188"/>
                <a:gd name="T27" fmla="*/ 335 h 343"/>
                <a:gd name="T28" fmla="*/ 166 w 188"/>
                <a:gd name="T29" fmla="*/ 311 h 343"/>
                <a:gd name="T30" fmla="*/ 177 w 188"/>
                <a:gd name="T31" fmla="*/ 289 h 343"/>
                <a:gd name="T32" fmla="*/ 191 w 188"/>
                <a:gd name="T33" fmla="*/ 267 h 343"/>
                <a:gd name="T34" fmla="*/ 202 w 188"/>
                <a:gd name="T35" fmla="*/ 245 h 343"/>
                <a:gd name="T36" fmla="*/ 216 w 188"/>
                <a:gd name="T37" fmla="*/ 226 h 343"/>
                <a:gd name="T38" fmla="*/ 226 w 188"/>
                <a:gd name="T39" fmla="*/ 207 h 343"/>
                <a:gd name="T40" fmla="*/ 237 w 188"/>
                <a:gd name="T41" fmla="*/ 191 h 343"/>
                <a:gd name="T42" fmla="*/ 251 w 188"/>
                <a:gd name="T43" fmla="*/ 174 h 343"/>
                <a:gd name="T44" fmla="*/ 262 w 188"/>
                <a:gd name="T45" fmla="*/ 158 h 343"/>
                <a:gd name="T46" fmla="*/ 273 w 188"/>
                <a:gd name="T47" fmla="*/ 144 h 343"/>
                <a:gd name="T48" fmla="*/ 287 w 188"/>
                <a:gd name="T49" fmla="*/ 131 h 343"/>
                <a:gd name="T50" fmla="*/ 297 w 188"/>
                <a:gd name="T51" fmla="*/ 117 h 343"/>
                <a:gd name="T52" fmla="*/ 308 w 188"/>
                <a:gd name="T53" fmla="*/ 104 h 343"/>
                <a:gd name="T54" fmla="*/ 322 w 188"/>
                <a:gd name="T55" fmla="*/ 93 h 343"/>
                <a:gd name="T56" fmla="*/ 333 w 188"/>
                <a:gd name="T57" fmla="*/ 79 h 343"/>
                <a:gd name="T58" fmla="*/ 347 w 188"/>
                <a:gd name="T59" fmla="*/ 68 h 343"/>
                <a:gd name="T60" fmla="*/ 357 w 188"/>
                <a:gd name="T61" fmla="*/ 57 h 343"/>
                <a:gd name="T62" fmla="*/ 368 w 188"/>
                <a:gd name="T63" fmla="*/ 46 h 343"/>
                <a:gd name="T64" fmla="*/ 382 w 188"/>
                <a:gd name="T65" fmla="*/ 38 h 343"/>
                <a:gd name="T66" fmla="*/ 393 w 188"/>
                <a:gd name="T67" fmla="*/ 27 h 343"/>
                <a:gd name="T68" fmla="*/ 404 w 188"/>
                <a:gd name="T69" fmla="*/ 19 h 343"/>
                <a:gd name="T70" fmla="*/ 417 w 188"/>
                <a:gd name="T71" fmla="*/ 8 h 343"/>
                <a:gd name="T72" fmla="*/ 428 w 188"/>
                <a:gd name="T73" fmla="*/ 0 h 343"/>
                <a:gd name="T74" fmla="*/ 439 w 188"/>
                <a:gd name="T75" fmla="*/ 41 h 343"/>
                <a:gd name="T76" fmla="*/ 453 w 188"/>
                <a:gd name="T77" fmla="*/ 30 h 343"/>
                <a:gd name="T78" fmla="*/ 464 w 188"/>
                <a:gd name="T79" fmla="*/ 82 h 343"/>
                <a:gd name="T80" fmla="*/ 478 w 188"/>
                <a:gd name="T81" fmla="*/ 71 h 343"/>
                <a:gd name="T82" fmla="*/ 488 w 188"/>
                <a:gd name="T83" fmla="*/ 142 h 343"/>
                <a:gd name="T84" fmla="*/ 499 w 188"/>
                <a:gd name="T85" fmla="*/ 128 h 343"/>
                <a:gd name="T86" fmla="*/ 513 w 188"/>
                <a:gd name="T87" fmla="*/ 559 h 34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8"/>
                <a:gd name="T133" fmla="*/ 0 h 343"/>
                <a:gd name="T134" fmla="*/ 188 w 188"/>
                <a:gd name="T135" fmla="*/ 343 h 34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8" h="343">
                  <a:moveTo>
                    <a:pt x="0" y="343"/>
                  </a:moveTo>
                  <a:lnTo>
                    <a:pt x="4" y="314"/>
                  </a:lnTo>
                  <a:lnTo>
                    <a:pt x="9" y="288"/>
                  </a:lnTo>
                  <a:lnTo>
                    <a:pt x="13" y="265"/>
                  </a:lnTo>
                  <a:lnTo>
                    <a:pt x="17" y="244"/>
                  </a:lnTo>
                  <a:lnTo>
                    <a:pt x="22" y="226"/>
                  </a:lnTo>
                  <a:lnTo>
                    <a:pt x="26" y="209"/>
                  </a:lnTo>
                  <a:lnTo>
                    <a:pt x="31" y="193"/>
                  </a:lnTo>
                  <a:lnTo>
                    <a:pt x="35" y="179"/>
                  </a:lnTo>
                  <a:lnTo>
                    <a:pt x="39" y="166"/>
                  </a:lnTo>
                  <a:lnTo>
                    <a:pt x="44" y="154"/>
                  </a:lnTo>
                  <a:lnTo>
                    <a:pt x="48" y="143"/>
                  </a:lnTo>
                  <a:lnTo>
                    <a:pt x="52" y="133"/>
                  </a:lnTo>
                  <a:lnTo>
                    <a:pt x="57" y="123"/>
                  </a:lnTo>
                  <a:lnTo>
                    <a:pt x="61" y="114"/>
                  </a:lnTo>
                  <a:lnTo>
                    <a:pt x="65" y="106"/>
                  </a:lnTo>
                  <a:lnTo>
                    <a:pt x="70" y="98"/>
                  </a:lnTo>
                  <a:lnTo>
                    <a:pt x="74" y="90"/>
                  </a:lnTo>
                  <a:lnTo>
                    <a:pt x="79" y="83"/>
                  </a:lnTo>
                  <a:lnTo>
                    <a:pt x="83" y="76"/>
                  </a:lnTo>
                  <a:lnTo>
                    <a:pt x="87" y="70"/>
                  </a:lnTo>
                  <a:lnTo>
                    <a:pt x="92" y="64"/>
                  </a:lnTo>
                  <a:lnTo>
                    <a:pt x="96" y="58"/>
                  </a:lnTo>
                  <a:lnTo>
                    <a:pt x="100" y="53"/>
                  </a:lnTo>
                  <a:lnTo>
                    <a:pt x="105" y="48"/>
                  </a:lnTo>
                  <a:lnTo>
                    <a:pt x="109" y="43"/>
                  </a:lnTo>
                  <a:lnTo>
                    <a:pt x="113" y="38"/>
                  </a:lnTo>
                  <a:lnTo>
                    <a:pt x="118" y="34"/>
                  </a:lnTo>
                  <a:lnTo>
                    <a:pt x="122" y="29"/>
                  </a:lnTo>
                  <a:lnTo>
                    <a:pt x="127" y="25"/>
                  </a:lnTo>
                  <a:lnTo>
                    <a:pt x="131" y="21"/>
                  </a:lnTo>
                  <a:lnTo>
                    <a:pt x="135" y="17"/>
                  </a:lnTo>
                  <a:lnTo>
                    <a:pt x="140" y="14"/>
                  </a:lnTo>
                  <a:lnTo>
                    <a:pt x="144" y="10"/>
                  </a:lnTo>
                  <a:lnTo>
                    <a:pt x="148" y="7"/>
                  </a:lnTo>
                  <a:lnTo>
                    <a:pt x="153" y="3"/>
                  </a:lnTo>
                  <a:lnTo>
                    <a:pt x="157" y="0"/>
                  </a:lnTo>
                  <a:lnTo>
                    <a:pt x="161" y="15"/>
                  </a:lnTo>
                  <a:lnTo>
                    <a:pt x="166" y="11"/>
                  </a:lnTo>
                  <a:lnTo>
                    <a:pt x="170" y="30"/>
                  </a:lnTo>
                  <a:lnTo>
                    <a:pt x="175" y="26"/>
                  </a:lnTo>
                  <a:lnTo>
                    <a:pt x="179" y="52"/>
                  </a:lnTo>
                  <a:lnTo>
                    <a:pt x="183" y="47"/>
                  </a:lnTo>
                  <a:lnTo>
                    <a:pt x="188" y="205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" name="Freeform 108"/>
            <p:cNvSpPr>
              <a:spLocks/>
            </p:cNvSpPr>
            <p:nvPr/>
          </p:nvSpPr>
          <p:spPr bwMode="auto">
            <a:xfrm>
              <a:off x="5392738" y="1320800"/>
              <a:ext cx="962025" cy="1441450"/>
            </a:xfrm>
            <a:custGeom>
              <a:avLst/>
              <a:gdLst>
                <a:gd name="T0" fmla="*/ 0 w 222"/>
                <a:gd name="T1" fmla="*/ 908 h 333"/>
                <a:gd name="T2" fmla="*/ 11 w 222"/>
                <a:gd name="T3" fmla="*/ 843 h 333"/>
                <a:gd name="T4" fmla="*/ 25 w 222"/>
                <a:gd name="T5" fmla="*/ 783 h 333"/>
                <a:gd name="T6" fmla="*/ 35 w 222"/>
                <a:gd name="T7" fmla="*/ 728 h 333"/>
                <a:gd name="T8" fmla="*/ 46 w 222"/>
                <a:gd name="T9" fmla="*/ 679 h 333"/>
                <a:gd name="T10" fmla="*/ 60 w 222"/>
                <a:gd name="T11" fmla="*/ 635 h 333"/>
                <a:gd name="T12" fmla="*/ 71 w 222"/>
                <a:gd name="T13" fmla="*/ 594 h 333"/>
                <a:gd name="T14" fmla="*/ 85 w 222"/>
                <a:gd name="T15" fmla="*/ 559 h 333"/>
                <a:gd name="T16" fmla="*/ 96 w 222"/>
                <a:gd name="T17" fmla="*/ 524 h 333"/>
                <a:gd name="T18" fmla="*/ 106 w 222"/>
                <a:gd name="T19" fmla="*/ 491 h 333"/>
                <a:gd name="T20" fmla="*/ 120 w 222"/>
                <a:gd name="T21" fmla="*/ 464 h 333"/>
                <a:gd name="T22" fmla="*/ 131 w 222"/>
                <a:gd name="T23" fmla="*/ 436 h 333"/>
                <a:gd name="T24" fmla="*/ 142 w 222"/>
                <a:gd name="T25" fmla="*/ 409 h 333"/>
                <a:gd name="T26" fmla="*/ 156 w 222"/>
                <a:gd name="T27" fmla="*/ 384 h 333"/>
                <a:gd name="T28" fmla="*/ 167 w 222"/>
                <a:gd name="T29" fmla="*/ 363 h 333"/>
                <a:gd name="T30" fmla="*/ 177 w 222"/>
                <a:gd name="T31" fmla="*/ 341 h 333"/>
                <a:gd name="T32" fmla="*/ 191 w 222"/>
                <a:gd name="T33" fmla="*/ 322 h 333"/>
                <a:gd name="T34" fmla="*/ 202 w 222"/>
                <a:gd name="T35" fmla="*/ 303 h 333"/>
                <a:gd name="T36" fmla="*/ 216 w 222"/>
                <a:gd name="T37" fmla="*/ 284 h 333"/>
                <a:gd name="T38" fmla="*/ 227 w 222"/>
                <a:gd name="T39" fmla="*/ 267 h 333"/>
                <a:gd name="T40" fmla="*/ 237 w 222"/>
                <a:gd name="T41" fmla="*/ 251 h 333"/>
                <a:gd name="T42" fmla="*/ 251 w 222"/>
                <a:gd name="T43" fmla="*/ 234 h 333"/>
                <a:gd name="T44" fmla="*/ 262 w 222"/>
                <a:gd name="T45" fmla="*/ 218 h 333"/>
                <a:gd name="T46" fmla="*/ 273 w 222"/>
                <a:gd name="T47" fmla="*/ 205 h 333"/>
                <a:gd name="T48" fmla="*/ 287 w 222"/>
                <a:gd name="T49" fmla="*/ 191 h 333"/>
                <a:gd name="T50" fmla="*/ 298 w 222"/>
                <a:gd name="T51" fmla="*/ 177 h 333"/>
                <a:gd name="T52" fmla="*/ 308 w 222"/>
                <a:gd name="T53" fmla="*/ 166 h 333"/>
                <a:gd name="T54" fmla="*/ 322 w 222"/>
                <a:gd name="T55" fmla="*/ 153 h 333"/>
                <a:gd name="T56" fmla="*/ 333 w 222"/>
                <a:gd name="T57" fmla="*/ 142 h 333"/>
                <a:gd name="T58" fmla="*/ 347 w 222"/>
                <a:gd name="T59" fmla="*/ 131 h 333"/>
                <a:gd name="T60" fmla="*/ 358 w 222"/>
                <a:gd name="T61" fmla="*/ 120 h 333"/>
                <a:gd name="T62" fmla="*/ 369 w 222"/>
                <a:gd name="T63" fmla="*/ 109 h 333"/>
                <a:gd name="T64" fmla="*/ 382 w 222"/>
                <a:gd name="T65" fmla="*/ 98 h 333"/>
                <a:gd name="T66" fmla="*/ 393 w 222"/>
                <a:gd name="T67" fmla="*/ 90 h 333"/>
                <a:gd name="T68" fmla="*/ 404 w 222"/>
                <a:gd name="T69" fmla="*/ 79 h 333"/>
                <a:gd name="T70" fmla="*/ 418 w 222"/>
                <a:gd name="T71" fmla="*/ 71 h 333"/>
                <a:gd name="T72" fmla="*/ 429 w 222"/>
                <a:gd name="T73" fmla="*/ 63 h 333"/>
                <a:gd name="T74" fmla="*/ 439 w 222"/>
                <a:gd name="T75" fmla="*/ 55 h 333"/>
                <a:gd name="T76" fmla="*/ 453 w 222"/>
                <a:gd name="T77" fmla="*/ 46 h 333"/>
                <a:gd name="T78" fmla="*/ 464 w 222"/>
                <a:gd name="T79" fmla="*/ 38 h 333"/>
                <a:gd name="T80" fmla="*/ 478 w 222"/>
                <a:gd name="T81" fmla="*/ 30 h 333"/>
                <a:gd name="T82" fmla="*/ 489 w 222"/>
                <a:gd name="T83" fmla="*/ 22 h 333"/>
                <a:gd name="T84" fmla="*/ 500 w 222"/>
                <a:gd name="T85" fmla="*/ 14 h 333"/>
                <a:gd name="T86" fmla="*/ 513 w 222"/>
                <a:gd name="T87" fmla="*/ 8 h 333"/>
                <a:gd name="T88" fmla="*/ 524 w 222"/>
                <a:gd name="T89" fmla="*/ 0 h 333"/>
                <a:gd name="T90" fmla="*/ 535 w 222"/>
                <a:gd name="T91" fmla="*/ 41 h 333"/>
                <a:gd name="T92" fmla="*/ 549 w 222"/>
                <a:gd name="T93" fmla="*/ 33 h 333"/>
                <a:gd name="T94" fmla="*/ 560 w 222"/>
                <a:gd name="T95" fmla="*/ 85 h 333"/>
                <a:gd name="T96" fmla="*/ 571 w 222"/>
                <a:gd name="T97" fmla="*/ 74 h 333"/>
                <a:gd name="T98" fmla="*/ 584 w 222"/>
                <a:gd name="T99" fmla="*/ 145 h 333"/>
                <a:gd name="T100" fmla="*/ 595 w 222"/>
                <a:gd name="T101" fmla="*/ 134 h 333"/>
                <a:gd name="T102" fmla="*/ 606 w 222"/>
                <a:gd name="T103" fmla="*/ 524 h 33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2"/>
                <a:gd name="T157" fmla="*/ 0 h 333"/>
                <a:gd name="T158" fmla="*/ 222 w 222"/>
                <a:gd name="T159" fmla="*/ 333 h 33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2" h="333">
                  <a:moveTo>
                    <a:pt x="0" y="333"/>
                  </a:moveTo>
                  <a:lnTo>
                    <a:pt x="4" y="309"/>
                  </a:lnTo>
                  <a:lnTo>
                    <a:pt x="9" y="287"/>
                  </a:lnTo>
                  <a:lnTo>
                    <a:pt x="13" y="267"/>
                  </a:lnTo>
                  <a:lnTo>
                    <a:pt x="17" y="249"/>
                  </a:lnTo>
                  <a:lnTo>
                    <a:pt x="22" y="233"/>
                  </a:lnTo>
                  <a:lnTo>
                    <a:pt x="26" y="218"/>
                  </a:lnTo>
                  <a:lnTo>
                    <a:pt x="31" y="205"/>
                  </a:lnTo>
                  <a:lnTo>
                    <a:pt x="35" y="192"/>
                  </a:lnTo>
                  <a:lnTo>
                    <a:pt x="39" y="180"/>
                  </a:lnTo>
                  <a:lnTo>
                    <a:pt x="44" y="170"/>
                  </a:lnTo>
                  <a:lnTo>
                    <a:pt x="48" y="160"/>
                  </a:lnTo>
                  <a:lnTo>
                    <a:pt x="52" y="150"/>
                  </a:lnTo>
                  <a:lnTo>
                    <a:pt x="57" y="141"/>
                  </a:lnTo>
                  <a:lnTo>
                    <a:pt x="61" y="133"/>
                  </a:lnTo>
                  <a:lnTo>
                    <a:pt x="65" y="125"/>
                  </a:lnTo>
                  <a:lnTo>
                    <a:pt x="70" y="118"/>
                  </a:lnTo>
                  <a:lnTo>
                    <a:pt x="74" y="111"/>
                  </a:lnTo>
                  <a:lnTo>
                    <a:pt x="79" y="104"/>
                  </a:lnTo>
                  <a:lnTo>
                    <a:pt x="83" y="98"/>
                  </a:lnTo>
                  <a:lnTo>
                    <a:pt x="87" y="92"/>
                  </a:lnTo>
                  <a:lnTo>
                    <a:pt x="92" y="86"/>
                  </a:lnTo>
                  <a:lnTo>
                    <a:pt x="96" y="80"/>
                  </a:lnTo>
                  <a:lnTo>
                    <a:pt x="100" y="75"/>
                  </a:lnTo>
                  <a:lnTo>
                    <a:pt x="105" y="70"/>
                  </a:lnTo>
                  <a:lnTo>
                    <a:pt x="109" y="65"/>
                  </a:lnTo>
                  <a:lnTo>
                    <a:pt x="113" y="61"/>
                  </a:lnTo>
                  <a:lnTo>
                    <a:pt x="118" y="56"/>
                  </a:lnTo>
                  <a:lnTo>
                    <a:pt x="122" y="52"/>
                  </a:lnTo>
                  <a:lnTo>
                    <a:pt x="127" y="48"/>
                  </a:lnTo>
                  <a:lnTo>
                    <a:pt x="131" y="44"/>
                  </a:lnTo>
                  <a:lnTo>
                    <a:pt x="135" y="40"/>
                  </a:lnTo>
                  <a:lnTo>
                    <a:pt x="140" y="36"/>
                  </a:lnTo>
                  <a:lnTo>
                    <a:pt x="144" y="33"/>
                  </a:lnTo>
                  <a:lnTo>
                    <a:pt x="148" y="29"/>
                  </a:lnTo>
                  <a:lnTo>
                    <a:pt x="153" y="26"/>
                  </a:lnTo>
                  <a:lnTo>
                    <a:pt x="157" y="23"/>
                  </a:lnTo>
                  <a:lnTo>
                    <a:pt x="161" y="20"/>
                  </a:lnTo>
                  <a:lnTo>
                    <a:pt x="166" y="17"/>
                  </a:lnTo>
                  <a:lnTo>
                    <a:pt x="170" y="14"/>
                  </a:lnTo>
                  <a:lnTo>
                    <a:pt x="175" y="11"/>
                  </a:lnTo>
                  <a:lnTo>
                    <a:pt x="179" y="8"/>
                  </a:lnTo>
                  <a:lnTo>
                    <a:pt x="183" y="5"/>
                  </a:lnTo>
                  <a:lnTo>
                    <a:pt x="188" y="3"/>
                  </a:lnTo>
                  <a:lnTo>
                    <a:pt x="192" y="0"/>
                  </a:lnTo>
                  <a:lnTo>
                    <a:pt x="196" y="15"/>
                  </a:lnTo>
                  <a:lnTo>
                    <a:pt x="201" y="12"/>
                  </a:lnTo>
                  <a:lnTo>
                    <a:pt x="205" y="31"/>
                  </a:lnTo>
                  <a:lnTo>
                    <a:pt x="209" y="27"/>
                  </a:lnTo>
                  <a:lnTo>
                    <a:pt x="214" y="53"/>
                  </a:lnTo>
                  <a:lnTo>
                    <a:pt x="218" y="49"/>
                  </a:lnTo>
                  <a:lnTo>
                    <a:pt x="222" y="192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1" name="Text Box 128"/>
            <p:cNvSpPr txBox="1">
              <a:spLocks noChangeArrowheads="1"/>
            </p:cNvSpPr>
            <p:nvPr/>
          </p:nvSpPr>
          <p:spPr bwMode="auto">
            <a:xfrm>
              <a:off x="5295900" y="134938"/>
              <a:ext cx="609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</a:rPr>
                <a:t>G.</a:t>
              </a:r>
            </a:p>
          </p:txBody>
        </p:sp>
      </p:grpSp>
      <p:sp>
        <p:nvSpPr>
          <p:cNvPr id="178" name="Rectangle 177"/>
          <p:cNvSpPr/>
          <p:nvPr/>
        </p:nvSpPr>
        <p:spPr>
          <a:xfrm>
            <a:off x="2693988" y="1074738"/>
            <a:ext cx="561975" cy="3667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Dose-dense sequential therapy works because the rate of regression of a </a:t>
            </a:r>
            <a:r>
              <a:rPr lang="en-US" sz="2800" kern="0" dirty="0" err="1" smtClean="0">
                <a:solidFill>
                  <a:srgbClr val="000000"/>
                </a:solidFill>
              </a:rPr>
              <a:t>Gompertzian</a:t>
            </a:r>
            <a:r>
              <a:rPr lang="en-US" sz="2800" kern="0" dirty="0" smtClean="0">
                <a:solidFill>
                  <a:srgbClr val="000000"/>
                </a:solidFill>
              </a:rPr>
              <a:t> tumor is proportional to its rate of growth</a:t>
            </a:r>
            <a:endParaRPr lang="en-US" sz="28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orton-Massague Fig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393" y="4268355"/>
            <a:ext cx="2356379" cy="200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836138" y="3736546"/>
            <a:ext cx="2972889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Conceptual Hypothesis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49052" y="849180"/>
            <a:ext cx="268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Clinical Hypothesis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80" name="Picture 96" descr="Norton2"/>
          <p:cNvPicPr>
            <a:picLocks noChangeAspect="1" noChangeArrowheads="1"/>
          </p:cNvPicPr>
          <p:nvPr/>
        </p:nvPicPr>
        <p:blipFill>
          <a:blip r:embed="rId3" cstate="print"/>
          <a:srcRect l="9375" t="8310" r="12500" b="7484"/>
          <a:stretch>
            <a:fillRect/>
          </a:stretch>
        </p:blipFill>
        <p:spPr bwMode="auto">
          <a:xfrm>
            <a:off x="1182488" y="1362831"/>
            <a:ext cx="2280188" cy="191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3"/>
          <p:cNvGrpSpPr/>
          <p:nvPr/>
        </p:nvGrpSpPr>
        <p:grpSpPr>
          <a:xfrm>
            <a:off x="4022672" y="1076905"/>
            <a:ext cx="3940228" cy="2490910"/>
            <a:chOff x="4840288" y="134938"/>
            <a:chExt cx="3960812" cy="3303064"/>
          </a:xfrm>
        </p:grpSpPr>
        <p:sp>
          <p:nvSpPr>
            <p:cNvPr id="84" name="Line 64"/>
            <p:cNvSpPr>
              <a:spLocks noChangeAspect="1" noChangeShapeType="1"/>
            </p:cNvSpPr>
            <p:nvPr/>
          </p:nvSpPr>
          <p:spPr bwMode="auto">
            <a:xfrm>
              <a:off x="5394325" y="581025"/>
              <a:ext cx="0" cy="221297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Line 65"/>
            <p:cNvSpPr>
              <a:spLocks noChangeAspect="1" noChangeShapeType="1"/>
            </p:cNvSpPr>
            <p:nvPr/>
          </p:nvSpPr>
          <p:spPr bwMode="auto">
            <a:xfrm>
              <a:off x="5370513" y="27940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Line 66"/>
            <p:cNvSpPr>
              <a:spLocks noChangeAspect="1" noChangeShapeType="1"/>
            </p:cNvSpPr>
            <p:nvPr/>
          </p:nvSpPr>
          <p:spPr bwMode="auto">
            <a:xfrm>
              <a:off x="5370513" y="26241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" name="Line 67"/>
            <p:cNvSpPr>
              <a:spLocks noChangeAspect="1" noChangeShapeType="1"/>
            </p:cNvSpPr>
            <p:nvPr/>
          </p:nvSpPr>
          <p:spPr bwMode="auto">
            <a:xfrm>
              <a:off x="5370513" y="2454275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Line 68"/>
            <p:cNvSpPr>
              <a:spLocks noChangeAspect="1" noChangeShapeType="1"/>
            </p:cNvSpPr>
            <p:nvPr/>
          </p:nvSpPr>
          <p:spPr bwMode="auto">
            <a:xfrm>
              <a:off x="5370513" y="22828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Line 69"/>
            <p:cNvSpPr>
              <a:spLocks noChangeAspect="1" noChangeShapeType="1"/>
            </p:cNvSpPr>
            <p:nvPr/>
          </p:nvSpPr>
          <p:spPr bwMode="auto">
            <a:xfrm>
              <a:off x="5370513" y="2112963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" name="Line 70"/>
            <p:cNvSpPr>
              <a:spLocks noChangeAspect="1" noChangeShapeType="1"/>
            </p:cNvSpPr>
            <p:nvPr/>
          </p:nvSpPr>
          <p:spPr bwMode="auto">
            <a:xfrm>
              <a:off x="5370513" y="19431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Line 71"/>
            <p:cNvSpPr>
              <a:spLocks noChangeAspect="1" noChangeShapeType="1"/>
            </p:cNvSpPr>
            <p:nvPr/>
          </p:nvSpPr>
          <p:spPr bwMode="auto">
            <a:xfrm>
              <a:off x="5370513" y="17732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" name="Line 72"/>
            <p:cNvSpPr>
              <a:spLocks noChangeAspect="1" noChangeShapeType="1"/>
            </p:cNvSpPr>
            <p:nvPr/>
          </p:nvSpPr>
          <p:spPr bwMode="auto">
            <a:xfrm>
              <a:off x="5370513" y="1601788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Line 73"/>
            <p:cNvSpPr>
              <a:spLocks noChangeAspect="1" noChangeShapeType="1"/>
            </p:cNvSpPr>
            <p:nvPr/>
          </p:nvSpPr>
          <p:spPr bwMode="auto">
            <a:xfrm>
              <a:off x="5370513" y="14319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Line 74"/>
            <p:cNvSpPr>
              <a:spLocks noChangeAspect="1" noChangeShapeType="1"/>
            </p:cNvSpPr>
            <p:nvPr/>
          </p:nvSpPr>
          <p:spPr bwMode="auto">
            <a:xfrm>
              <a:off x="5370513" y="1262063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Line 75"/>
            <p:cNvSpPr>
              <a:spLocks noChangeAspect="1" noChangeShapeType="1"/>
            </p:cNvSpPr>
            <p:nvPr/>
          </p:nvSpPr>
          <p:spPr bwMode="auto">
            <a:xfrm>
              <a:off x="5370513" y="10922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Line 76"/>
            <p:cNvSpPr>
              <a:spLocks noChangeAspect="1" noChangeShapeType="1"/>
            </p:cNvSpPr>
            <p:nvPr/>
          </p:nvSpPr>
          <p:spPr bwMode="auto">
            <a:xfrm>
              <a:off x="5370513" y="9223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Line 77"/>
            <p:cNvSpPr>
              <a:spLocks noChangeAspect="1" noChangeShapeType="1"/>
            </p:cNvSpPr>
            <p:nvPr/>
          </p:nvSpPr>
          <p:spPr bwMode="auto">
            <a:xfrm>
              <a:off x="5370513" y="750888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Line 78"/>
            <p:cNvSpPr>
              <a:spLocks noChangeAspect="1" noChangeShapeType="1"/>
            </p:cNvSpPr>
            <p:nvPr/>
          </p:nvSpPr>
          <p:spPr bwMode="auto">
            <a:xfrm>
              <a:off x="5370513" y="5810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Line 79"/>
            <p:cNvSpPr>
              <a:spLocks noChangeAspect="1" noChangeShapeType="1"/>
            </p:cNvSpPr>
            <p:nvPr/>
          </p:nvSpPr>
          <p:spPr bwMode="auto">
            <a:xfrm>
              <a:off x="5394325" y="2794000"/>
              <a:ext cx="3127375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Line 80"/>
            <p:cNvSpPr>
              <a:spLocks noChangeAspect="1" noChangeShapeType="1"/>
            </p:cNvSpPr>
            <p:nvPr/>
          </p:nvSpPr>
          <p:spPr bwMode="auto">
            <a:xfrm flipV="1">
              <a:off x="5394325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Line 81"/>
            <p:cNvSpPr>
              <a:spLocks noChangeAspect="1" noChangeShapeType="1"/>
            </p:cNvSpPr>
            <p:nvPr/>
          </p:nvSpPr>
          <p:spPr bwMode="auto">
            <a:xfrm flipV="1">
              <a:off x="5783263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" name="Line 82"/>
            <p:cNvSpPr>
              <a:spLocks noChangeAspect="1" noChangeShapeType="1"/>
            </p:cNvSpPr>
            <p:nvPr/>
          </p:nvSpPr>
          <p:spPr bwMode="auto">
            <a:xfrm flipV="1">
              <a:off x="6178550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9" name="Line 83"/>
            <p:cNvSpPr>
              <a:spLocks noChangeAspect="1" noChangeShapeType="1"/>
            </p:cNvSpPr>
            <p:nvPr/>
          </p:nvSpPr>
          <p:spPr bwMode="auto">
            <a:xfrm flipV="1">
              <a:off x="6567488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0" name="Line 84"/>
            <p:cNvSpPr>
              <a:spLocks noChangeAspect="1" noChangeShapeType="1"/>
            </p:cNvSpPr>
            <p:nvPr/>
          </p:nvSpPr>
          <p:spPr bwMode="auto">
            <a:xfrm flipV="1">
              <a:off x="6958013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1" name="Line 85"/>
            <p:cNvSpPr>
              <a:spLocks noChangeAspect="1" noChangeShapeType="1"/>
            </p:cNvSpPr>
            <p:nvPr/>
          </p:nvSpPr>
          <p:spPr bwMode="auto">
            <a:xfrm flipV="1">
              <a:off x="7346950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2" name="Line 86"/>
            <p:cNvSpPr>
              <a:spLocks noChangeAspect="1" noChangeShapeType="1"/>
            </p:cNvSpPr>
            <p:nvPr/>
          </p:nvSpPr>
          <p:spPr bwMode="auto">
            <a:xfrm flipV="1">
              <a:off x="7742238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" name="Line 87"/>
            <p:cNvSpPr>
              <a:spLocks noChangeAspect="1" noChangeShapeType="1"/>
            </p:cNvSpPr>
            <p:nvPr/>
          </p:nvSpPr>
          <p:spPr bwMode="auto">
            <a:xfrm flipV="1">
              <a:off x="8131175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4" name="Line 88"/>
            <p:cNvSpPr>
              <a:spLocks noChangeAspect="1" noChangeShapeType="1"/>
            </p:cNvSpPr>
            <p:nvPr/>
          </p:nvSpPr>
          <p:spPr bwMode="auto">
            <a:xfrm flipV="1">
              <a:off x="8521700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" name="Rectangle 89"/>
            <p:cNvSpPr>
              <a:spLocks noChangeAspect="1" noChangeArrowheads="1"/>
            </p:cNvSpPr>
            <p:nvPr/>
          </p:nvSpPr>
          <p:spPr bwMode="auto">
            <a:xfrm>
              <a:off x="4840288" y="2643189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56" name="Rectangle 90"/>
            <p:cNvSpPr>
              <a:spLocks noChangeAspect="1" noChangeArrowheads="1"/>
            </p:cNvSpPr>
            <p:nvPr/>
          </p:nvSpPr>
          <p:spPr bwMode="auto">
            <a:xfrm>
              <a:off x="4840288" y="2303463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57" name="Rectangle 91"/>
            <p:cNvSpPr>
              <a:spLocks noChangeAspect="1" noChangeArrowheads="1"/>
            </p:cNvSpPr>
            <p:nvPr/>
          </p:nvSpPr>
          <p:spPr bwMode="auto">
            <a:xfrm>
              <a:off x="4840288" y="1960563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58" name="Rectangle 92"/>
            <p:cNvSpPr>
              <a:spLocks noChangeAspect="1" noChangeArrowheads="1"/>
            </p:cNvSpPr>
            <p:nvPr/>
          </p:nvSpPr>
          <p:spPr bwMode="auto">
            <a:xfrm>
              <a:off x="4840288" y="1620839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59" name="Rectangle 93"/>
            <p:cNvSpPr>
              <a:spLocks noChangeAspect="1" noChangeArrowheads="1"/>
            </p:cNvSpPr>
            <p:nvPr/>
          </p:nvSpPr>
          <p:spPr bwMode="auto">
            <a:xfrm>
              <a:off x="4840288" y="1281113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160" name="Rectangle 94"/>
            <p:cNvSpPr>
              <a:spLocks noChangeAspect="1" noChangeArrowheads="1"/>
            </p:cNvSpPr>
            <p:nvPr/>
          </p:nvSpPr>
          <p:spPr bwMode="auto">
            <a:xfrm>
              <a:off x="4840288" y="942975"/>
              <a:ext cx="381000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161" name="Rectangle 95"/>
            <p:cNvSpPr>
              <a:spLocks noChangeAspect="1" noChangeArrowheads="1"/>
            </p:cNvSpPr>
            <p:nvPr/>
          </p:nvSpPr>
          <p:spPr bwMode="auto">
            <a:xfrm>
              <a:off x="4840288" y="598488"/>
              <a:ext cx="381000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12</a:t>
              </a:r>
            </a:p>
          </p:txBody>
        </p:sp>
        <p:sp>
          <p:nvSpPr>
            <p:cNvPr id="162" name="Rectangle 96"/>
            <p:cNvSpPr>
              <a:spLocks noChangeAspect="1" noChangeArrowheads="1"/>
            </p:cNvSpPr>
            <p:nvPr/>
          </p:nvSpPr>
          <p:spPr bwMode="auto">
            <a:xfrm>
              <a:off x="5373688" y="2860675"/>
              <a:ext cx="1127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3" name="Rectangle 97"/>
            <p:cNvSpPr>
              <a:spLocks noChangeAspect="1" noChangeArrowheads="1"/>
            </p:cNvSpPr>
            <p:nvPr/>
          </p:nvSpPr>
          <p:spPr bwMode="auto">
            <a:xfrm>
              <a:off x="6138864" y="2860675"/>
              <a:ext cx="223837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40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4" name="Rectangle 98"/>
            <p:cNvSpPr>
              <a:spLocks noChangeAspect="1" noChangeArrowheads="1"/>
            </p:cNvSpPr>
            <p:nvPr/>
          </p:nvSpPr>
          <p:spPr bwMode="auto">
            <a:xfrm>
              <a:off x="6916738" y="2860675"/>
              <a:ext cx="225426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80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5" name="Rectangle 99"/>
            <p:cNvSpPr>
              <a:spLocks noChangeAspect="1" noChangeArrowheads="1"/>
            </p:cNvSpPr>
            <p:nvPr/>
          </p:nvSpPr>
          <p:spPr bwMode="auto">
            <a:xfrm>
              <a:off x="7681913" y="2860675"/>
              <a:ext cx="338137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120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6" name="Rectangle 100"/>
            <p:cNvSpPr>
              <a:spLocks noChangeAspect="1" noChangeArrowheads="1"/>
            </p:cNvSpPr>
            <p:nvPr/>
          </p:nvSpPr>
          <p:spPr bwMode="auto">
            <a:xfrm>
              <a:off x="8462963" y="2860675"/>
              <a:ext cx="338137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160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7" name="Rectangle 101"/>
            <p:cNvSpPr>
              <a:spLocks noChangeAspect="1" noChangeArrowheads="1"/>
            </p:cNvSpPr>
            <p:nvPr/>
          </p:nvSpPr>
          <p:spPr bwMode="auto">
            <a:xfrm>
              <a:off x="6173788" y="3111501"/>
              <a:ext cx="1662112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Weeks of Growth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8" name="Line 103"/>
            <p:cNvSpPr>
              <a:spLocks noChangeAspect="1" noChangeShapeType="1"/>
            </p:cNvSpPr>
            <p:nvPr/>
          </p:nvSpPr>
          <p:spPr bwMode="auto">
            <a:xfrm>
              <a:off x="5378450" y="1095375"/>
              <a:ext cx="312737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39"/>
            <p:cNvGrpSpPr>
              <a:grpSpLocks noChangeAspect="1"/>
            </p:cNvGrpSpPr>
            <p:nvPr/>
          </p:nvGrpSpPr>
          <p:grpSpPr bwMode="auto">
            <a:xfrm>
              <a:off x="6096000" y="449263"/>
              <a:ext cx="0" cy="217487"/>
              <a:chOff x="1956" y="336"/>
              <a:chExt cx="0" cy="288"/>
            </a:xfrm>
          </p:grpSpPr>
          <p:sp>
            <p:nvSpPr>
              <p:cNvPr id="194" name="Line 40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Line 41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283"/>
            <p:cNvGrpSpPr>
              <a:grpSpLocks noChangeAspect="1"/>
            </p:cNvGrpSpPr>
            <p:nvPr/>
          </p:nvGrpSpPr>
          <p:grpSpPr bwMode="auto">
            <a:xfrm>
              <a:off x="6288088" y="449263"/>
              <a:ext cx="0" cy="217487"/>
              <a:chOff x="2352" y="336"/>
              <a:chExt cx="0" cy="288"/>
            </a:xfrm>
          </p:grpSpPr>
          <p:sp>
            <p:nvSpPr>
              <p:cNvPr id="192" name="Line 43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Line 44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45"/>
            <p:cNvGrpSpPr>
              <a:grpSpLocks noChangeAspect="1"/>
            </p:cNvGrpSpPr>
            <p:nvPr/>
          </p:nvGrpSpPr>
          <p:grpSpPr bwMode="auto">
            <a:xfrm>
              <a:off x="6135688" y="449263"/>
              <a:ext cx="0" cy="217487"/>
              <a:chOff x="1956" y="336"/>
              <a:chExt cx="0" cy="288"/>
            </a:xfrm>
          </p:grpSpPr>
          <p:sp>
            <p:nvSpPr>
              <p:cNvPr id="190" name="Line 46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Line 47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48"/>
            <p:cNvGrpSpPr>
              <a:grpSpLocks noChangeAspect="1"/>
            </p:cNvGrpSpPr>
            <p:nvPr/>
          </p:nvGrpSpPr>
          <p:grpSpPr bwMode="auto">
            <a:xfrm>
              <a:off x="6173788" y="449263"/>
              <a:ext cx="0" cy="217487"/>
              <a:chOff x="1956" y="336"/>
              <a:chExt cx="0" cy="288"/>
            </a:xfrm>
          </p:grpSpPr>
          <p:sp>
            <p:nvSpPr>
              <p:cNvPr id="188" name="Line 49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Line 50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51"/>
            <p:cNvGrpSpPr>
              <a:grpSpLocks noChangeAspect="1"/>
            </p:cNvGrpSpPr>
            <p:nvPr/>
          </p:nvGrpSpPr>
          <p:grpSpPr bwMode="auto">
            <a:xfrm>
              <a:off x="6211888" y="449263"/>
              <a:ext cx="0" cy="217487"/>
              <a:chOff x="1956" y="336"/>
              <a:chExt cx="0" cy="288"/>
            </a:xfrm>
          </p:grpSpPr>
          <p:sp>
            <p:nvSpPr>
              <p:cNvPr id="186" name="Line 52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Line 53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" name="Group 54"/>
            <p:cNvGrpSpPr>
              <a:grpSpLocks noChangeAspect="1"/>
            </p:cNvGrpSpPr>
            <p:nvPr/>
          </p:nvGrpSpPr>
          <p:grpSpPr bwMode="auto">
            <a:xfrm>
              <a:off x="6249988" y="449263"/>
              <a:ext cx="0" cy="217487"/>
              <a:chOff x="2352" y="336"/>
              <a:chExt cx="0" cy="288"/>
            </a:xfrm>
          </p:grpSpPr>
          <p:sp>
            <p:nvSpPr>
              <p:cNvPr id="184" name="Line 55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Line 56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" name="Group 57"/>
            <p:cNvGrpSpPr>
              <a:grpSpLocks noChangeAspect="1"/>
            </p:cNvGrpSpPr>
            <p:nvPr/>
          </p:nvGrpSpPr>
          <p:grpSpPr bwMode="auto">
            <a:xfrm>
              <a:off x="6326188" y="449263"/>
              <a:ext cx="0" cy="217487"/>
              <a:chOff x="2352" y="336"/>
              <a:chExt cx="0" cy="288"/>
            </a:xfrm>
          </p:grpSpPr>
          <p:sp>
            <p:nvSpPr>
              <p:cNvPr id="182" name="Line 58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Line 59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Group 60"/>
            <p:cNvGrpSpPr>
              <a:grpSpLocks noChangeAspect="1"/>
            </p:cNvGrpSpPr>
            <p:nvPr/>
          </p:nvGrpSpPr>
          <p:grpSpPr bwMode="auto">
            <a:xfrm>
              <a:off x="6364288" y="449263"/>
              <a:ext cx="0" cy="217487"/>
              <a:chOff x="2352" y="336"/>
              <a:chExt cx="0" cy="288"/>
            </a:xfrm>
          </p:grpSpPr>
          <p:sp>
            <p:nvSpPr>
              <p:cNvPr id="180" name="Line 61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Line 62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7" name="Freeform 107"/>
            <p:cNvSpPr>
              <a:spLocks/>
            </p:cNvSpPr>
            <p:nvPr/>
          </p:nvSpPr>
          <p:spPr bwMode="auto">
            <a:xfrm>
              <a:off x="5392738" y="1277938"/>
              <a:ext cx="814387" cy="1484312"/>
            </a:xfrm>
            <a:custGeom>
              <a:avLst/>
              <a:gdLst>
                <a:gd name="T0" fmla="*/ 0 w 188"/>
                <a:gd name="T1" fmla="*/ 935 h 343"/>
                <a:gd name="T2" fmla="*/ 11 w 188"/>
                <a:gd name="T3" fmla="*/ 856 h 343"/>
                <a:gd name="T4" fmla="*/ 25 w 188"/>
                <a:gd name="T5" fmla="*/ 785 h 343"/>
                <a:gd name="T6" fmla="*/ 35 w 188"/>
                <a:gd name="T7" fmla="*/ 722 h 343"/>
                <a:gd name="T8" fmla="*/ 46 w 188"/>
                <a:gd name="T9" fmla="*/ 665 h 343"/>
                <a:gd name="T10" fmla="*/ 60 w 188"/>
                <a:gd name="T11" fmla="*/ 616 h 343"/>
                <a:gd name="T12" fmla="*/ 71 w 188"/>
                <a:gd name="T13" fmla="*/ 570 h 343"/>
                <a:gd name="T14" fmla="*/ 85 w 188"/>
                <a:gd name="T15" fmla="*/ 526 h 343"/>
                <a:gd name="T16" fmla="*/ 96 w 188"/>
                <a:gd name="T17" fmla="*/ 488 h 343"/>
                <a:gd name="T18" fmla="*/ 106 w 188"/>
                <a:gd name="T19" fmla="*/ 453 h 343"/>
                <a:gd name="T20" fmla="*/ 120 w 188"/>
                <a:gd name="T21" fmla="*/ 420 h 343"/>
                <a:gd name="T22" fmla="*/ 131 w 188"/>
                <a:gd name="T23" fmla="*/ 390 h 343"/>
                <a:gd name="T24" fmla="*/ 142 w 188"/>
                <a:gd name="T25" fmla="*/ 363 h 343"/>
                <a:gd name="T26" fmla="*/ 156 w 188"/>
                <a:gd name="T27" fmla="*/ 335 h 343"/>
                <a:gd name="T28" fmla="*/ 166 w 188"/>
                <a:gd name="T29" fmla="*/ 311 h 343"/>
                <a:gd name="T30" fmla="*/ 177 w 188"/>
                <a:gd name="T31" fmla="*/ 289 h 343"/>
                <a:gd name="T32" fmla="*/ 191 w 188"/>
                <a:gd name="T33" fmla="*/ 267 h 343"/>
                <a:gd name="T34" fmla="*/ 202 w 188"/>
                <a:gd name="T35" fmla="*/ 245 h 343"/>
                <a:gd name="T36" fmla="*/ 216 w 188"/>
                <a:gd name="T37" fmla="*/ 226 h 343"/>
                <a:gd name="T38" fmla="*/ 226 w 188"/>
                <a:gd name="T39" fmla="*/ 207 h 343"/>
                <a:gd name="T40" fmla="*/ 237 w 188"/>
                <a:gd name="T41" fmla="*/ 191 h 343"/>
                <a:gd name="T42" fmla="*/ 251 w 188"/>
                <a:gd name="T43" fmla="*/ 174 h 343"/>
                <a:gd name="T44" fmla="*/ 262 w 188"/>
                <a:gd name="T45" fmla="*/ 158 h 343"/>
                <a:gd name="T46" fmla="*/ 273 w 188"/>
                <a:gd name="T47" fmla="*/ 144 h 343"/>
                <a:gd name="T48" fmla="*/ 287 w 188"/>
                <a:gd name="T49" fmla="*/ 131 h 343"/>
                <a:gd name="T50" fmla="*/ 297 w 188"/>
                <a:gd name="T51" fmla="*/ 117 h 343"/>
                <a:gd name="T52" fmla="*/ 308 w 188"/>
                <a:gd name="T53" fmla="*/ 104 h 343"/>
                <a:gd name="T54" fmla="*/ 322 w 188"/>
                <a:gd name="T55" fmla="*/ 93 h 343"/>
                <a:gd name="T56" fmla="*/ 333 w 188"/>
                <a:gd name="T57" fmla="*/ 79 h 343"/>
                <a:gd name="T58" fmla="*/ 347 w 188"/>
                <a:gd name="T59" fmla="*/ 68 h 343"/>
                <a:gd name="T60" fmla="*/ 357 w 188"/>
                <a:gd name="T61" fmla="*/ 57 h 343"/>
                <a:gd name="T62" fmla="*/ 368 w 188"/>
                <a:gd name="T63" fmla="*/ 46 h 343"/>
                <a:gd name="T64" fmla="*/ 382 w 188"/>
                <a:gd name="T65" fmla="*/ 38 h 343"/>
                <a:gd name="T66" fmla="*/ 393 w 188"/>
                <a:gd name="T67" fmla="*/ 27 h 343"/>
                <a:gd name="T68" fmla="*/ 404 w 188"/>
                <a:gd name="T69" fmla="*/ 19 h 343"/>
                <a:gd name="T70" fmla="*/ 417 w 188"/>
                <a:gd name="T71" fmla="*/ 8 h 343"/>
                <a:gd name="T72" fmla="*/ 428 w 188"/>
                <a:gd name="T73" fmla="*/ 0 h 343"/>
                <a:gd name="T74" fmla="*/ 439 w 188"/>
                <a:gd name="T75" fmla="*/ 41 h 343"/>
                <a:gd name="T76" fmla="*/ 453 w 188"/>
                <a:gd name="T77" fmla="*/ 30 h 343"/>
                <a:gd name="T78" fmla="*/ 464 w 188"/>
                <a:gd name="T79" fmla="*/ 82 h 343"/>
                <a:gd name="T80" fmla="*/ 478 w 188"/>
                <a:gd name="T81" fmla="*/ 71 h 343"/>
                <a:gd name="T82" fmla="*/ 488 w 188"/>
                <a:gd name="T83" fmla="*/ 142 h 343"/>
                <a:gd name="T84" fmla="*/ 499 w 188"/>
                <a:gd name="T85" fmla="*/ 128 h 343"/>
                <a:gd name="T86" fmla="*/ 513 w 188"/>
                <a:gd name="T87" fmla="*/ 559 h 34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8"/>
                <a:gd name="T133" fmla="*/ 0 h 343"/>
                <a:gd name="T134" fmla="*/ 188 w 188"/>
                <a:gd name="T135" fmla="*/ 343 h 34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8" h="343">
                  <a:moveTo>
                    <a:pt x="0" y="343"/>
                  </a:moveTo>
                  <a:lnTo>
                    <a:pt x="4" y="314"/>
                  </a:lnTo>
                  <a:lnTo>
                    <a:pt x="9" y="288"/>
                  </a:lnTo>
                  <a:lnTo>
                    <a:pt x="13" y="265"/>
                  </a:lnTo>
                  <a:lnTo>
                    <a:pt x="17" y="244"/>
                  </a:lnTo>
                  <a:lnTo>
                    <a:pt x="22" y="226"/>
                  </a:lnTo>
                  <a:lnTo>
                    <a:pt x="26" y="209"/>
                  </a:lnTo>
                  <a:lnTo>
                    <a:pt x="31" y="193"/>
                  </a:lnTo>
                  <a:lnTo>
                    <a:pt x="35" y="179"/>
                  </a:lnTo>
                  <a:lnTo>
                    <a:pt x="39" y="166"/>
                  </a:lnTo>
                  <a:lnTo>
                    <a:pt x="44" y="154"/>
                  </a:lnTo>
                  <a:lnTo>
                    <a:pt x="48" y="143"/>
                  </a:lnTo>
                  <a:lnTo>
                    <a:pt x="52" y="133"/>
                  </a:lnTo>
                  <a:lnTo>
                    <a:pt x="57" y="123"/>
                  </a:lnTo>
                  <a:lnTo>
                    <a:pt x="61" y="114"/>
                  </a:lnTo>
                  <a:lnTo>
                    <a:pt x="65" y="106"/>
                  </a:lnTo>
                  <a:lnTo>
                    <a:pt x="70" y="98"/>
                  </a:lnTo>
                  <a:lnTo>
                    <a:pt x="74" y="90"/>
                  </a:lnTo>
                  <a:lnTo>
                    <a:pt x="79" y="83"/>
                  </a:lnTo>
                  <a:lnTo>
                    <a:pt x="83" y="76"/>
                  </a:lnTo>
                  <a:lnTo>
                    <a:pt x="87" y="70"/>
                  </a:lnTo>
                  <a:lnTo>
                    <a:pt x="92" y="64"/>
                  </a:lnTo>
                  <a:lnTo>
                    <a:pt x="96" y="58"/>
                  </a:lnTo>
                  <a:lnTo>
                    <a:pt x="100" y="53"/>
                  </a:lnTo>
                  <a:lnTo>
                    <a:pt x="105" y="48"/>
                  </a:lnTo>
                  <a:lnTo>
                    <a:pt x="109" y="43"/>
                  </a:lnTo>
                  <a:lnTo>
                    <a:pt x="113" y="38"/>
                  </a:lnTo>
                  <a:lnTo>
                    <a:pt x="118" y="34"/>
                  </a:lnTo>
                  <a:lnTo>
                    <a:pt x="122" y="29"/>
                  </a:lnTo>
                  <a:lnTo>
                    <a:pt x="127" y="25"/>
                  </a:lnTo>
                  <a:lnTo>
                    <a:pt x="131" y="21"/>
                  </a:lnTo>
                  <a:lnTo>
                    <a:pt x="135" y="17"/>
                  </a:lnTo>
                  <a:lnTo>
                    <a:pt x="140" y="14"/>
                  </a:lnTo>
                  <a:lnTo>
                    <a:pt x="144" y="10"/>
                  </a:lnTo>
                  <a:lnTo>
                    <a:pt x="148" y="7"/>
                  </a:lnTo>
                  <a:lnTo>
                    <a:pt x="153" y="3"/>
                  </a:lnTo>
                  <a:lnTo>
                    <a:pt x="157" y="0"/>
                  </a:lnTo>
                  <a:lnTo>
                    <a:pt x="161" y="15"/>
                  </a:lnTo>
                  <a:lnTo>
                    <a:pt x="166" y="11"/>
                  </a:lnTo>
                  <a:lnTo>
                    <a:pt x="170" y="30"/>
                  </a:lnTo>
                  <a:lnTo>
                    <a:pt x="175" y="26"/>
                  </a:lnTo>
                  <a:lnTo>
                    <a:pt x="179" y="52"/>
                  </a:lnTo>
                  <a:lnTo>
                    <a:pt x="183" y="47"/>
                  </a:lnTo>
                  <a:lnTo>
                    <a:pt x="188" y="205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8" name="Freeform 108"/>
            <p:cNvSpPr>
              <a:spLocks/>
            </p:cNvSpPr>
            <p:nvPr/>
          </p:nvSpPr>
          <p:spPr bwMode="auto">
            <a:xfrm>
              <a:off x="5392738" y="1320800"/>
              <a:ext cx="962025" cy="1441450"/>
            </a:xfrm>
            <a:custGeom>
              <a:avLst/>
              <a:gdLst>
                <a:gd name="T0" fmla="*/ 0 w 222"/>
                <a:gd name="T1" fmla="*/ 908 h 333"/>
                <a:gd name="T2" fmla="*/ 11 w 222"/>
                <a:gd name="T3" fmla="*/ 843 h 333"/>
                <a:gd name="T4" fmla="*/ 25 w 222"/>
                <a:gd name="T5" fmla="*/ 783 h 333"/>
                <a:gd name="T6" fmla="*/ 35 w 222"/>
                <a:gd name="T7" fmla="*/ 728 h 333"/>
                <a:gd name="T8" fmla="*/ 46 w 222"/>
                <a:gd name="T9" fmla="*/ 679 h 333"/>
                <a:gd name="T10" fmla="*/ 60 w 222"/>
                <a:gd name="T11" fmla="*/ 635 h 333"/>
                <a:gd name="T12" fmla="*/ 71 w 222"/>
                <a:gd name="T13" fmla="*/ 594 h 333"/>
                <a:gd name="T14" fmla="*/ 85 w 222"/>
                <a:gd name="T15" fmla="*/ 559 h 333"/>
                <a:gd name="T16" fmla="*/ 96 w 222"/>
                <a:gd name="T17" fmla="*/ 524 h 333"/>
                <a:gd name="T18" fmla="*/ 106 w 222"/>
                <a:gd name="T19" fmla="*/ 491 h 333"/>
                <a:gd name="T20" fmla="*/ 120 w 222"/>
                <a:gd name="T21" fmla="*/ 464 h 333"/>
                <a:gd name="T22" fmla="*/ 131 w 222"/>
                <a:gd name="T23" fmla="*/ 436 h 333"/>
                <a:gd name="T24" fmla="*/ 142 w 222"/>
                <a:gd name="T25" fmla="*/ 409 h 333"/>
                <a:gd name="T26" fmla="*/ 156 w 222"/>
                <a:gd name="T27" fmla="*/ 384 h 333"/>
                <a:gd name="T28" fmla="*/ 167 w 222"/>
                <a:gd name="T29" fmla="*/ 363 h 333"/>
                <a:gd name="T30" fmla="*/ 177 w 222"/>
                <a:gd name="T31" fmla="*/ 341 h 333"/>
                <a:gd name="T32" fmla="*/ 191 w 222"/>
                <a:gd name="T33" fmla="*/ 322 h 333"/>
                <a:gd name="T34" fmla="*/ 202 w 222"/>
                <a:gd name="T35" fmla="*/ 303 h 333"/>
                <a:gd name="T36" fmla="*/ 216 w 222"/>
                <a:gd name="T37" fmla="*/ 284 h 333"/>
                <a:gd name="T38" fmla="*/ 227 w 222"/>
                <a:gd name="T39" fmla="*/ 267 h 333"/>
                <a:gd name="T40" fmla="*/ 237 w 222"/>
                <a:gd name="T41" fmla="*/ 251 h 333"/>
                <a:gd name="T42" fmla="*/ 251 w 222"/>
                <a:gd name="T43" fmla="*/ 234 h 333"/>
                <a:gd name="T44" fmla="*/ 262 w 222"/>
                <a:gd name="T45" fmla="*/ 218 h 333"/>
                <a:gd name="T46" fmla="*/ 273 w 222"/>
                <a:gd name="T47" fmla="*/ 205 h 333"/>
                <a:gd name="T48" fmla="*/ 287 w 222"/>
                <a:gd name="T49" fmla="*/ 191 h 333"/>
                <a:gd name="T50" fmla="*/ 298 w 222"/>
                <a:gd name="T51" fmla="*/ 177 h 333"/>
                <a:gd name="T52" fmla="*/ 308 w 222"/>
                <a:gd name="T53" fmla="*/ 166 h 333"/>
                <a:gd name="T54" fmla="*/ 322 w 222"/>
                <a:gd name="T55" fmla="*/ 153 h 333"/>
                <a:gd name="T56" fmla="*/ 333 w 222"/>
                <a:gd name="T57" fmla="*/ 142 h 333"/>
                <a:gd name="T58" fmla="*/ 347 w 222"/>
                <a:gd name="T59" fmla="*/ 131 h 333"/>
                <a:gd name="T60" fmla="*/ 358 w 222"/>
                <a:gd name="T61" fmla="*/ 120 h 333"/>
                <a:gd name="T62" fmla="*/ 369 w 222"/>
                <a:gd name="T63" fmla="*/ 109 h 333"/>
                <a:gd name="T64" fmla="*/ 382 w 222"/>
                <a:gd name="T65" fmla="*/ 98 h 333"/>
                <a:gd name="T66" fmla="*/ 393 w 222"/>
                <a:gd name="T67" fmla="*/ 90 h 333"/>
                <a:gd name="T68" fmla="*/ 404 w 222"/>
                <a:gd name="T69" fmla="*/ 79 h 333"/>
                <a:gd name="T70" fmla="*/ 418 w 222"/>
                <a:gd name="T71" fmla="*/ 71 h 333"/>
                <a:gd name="T72" fmla="*/ 429 w 222"/>
                <a:gd name="T73" fmla="*/ 63 h 333"/>
                <a:gd name="T74" fmla="*/ 439 w 222"/>
                <a:gd name="T75" fmla="*/ 55 h 333"/>
                <a:gd name="T76" fmla="*/ 453 w 222"/>
                <a:gd name="T77" fmla="*/ 46 h 333"/>
                <a:gd name="T78" fmla="*/ 464 w 222"/>
                <a:gd name="T79" fmla="*/ 38 h 333"/>
                <a:gd name="T80" fmla="*/ 478 w 222"/>
                <a:gd name="T81" fmla="*/ 30 h 333"/>
                <a:gd name="T82" fmla="*/ 489 w 222"/>
                <a:gd name="T83" fmla="*/ 22 h 333"/>
                <a:gd name="T84" fmla="*/ 500 w 222"/>
                <a:gd name="T85" fmla="*/ 14 h 333"/>
                <a:gd name="T86" fmla="*/ 513 w 222"/>
                <a:gd name="T87" fmla="*/ 8 h 333"/>
                <a:gd name="T88" fmla="*/ 524 w 222"/>
                <a:gd name="T89" fmla="*/ 0 h 333"/>
                <a:gd name="T90" fmla="*/ 535 w 222"/>
                <a:gd name="T91" fmla="*/ 41 h 333"/>
                <a:gd name="T92" fmla="*/ 549 w 222"/>
                <a:gd name="T93" fmla="*/ 33 h 333"/>
                <a:gd name="T94" fmla="*/ 560 w 222"/>
                <a:gd name="T95" fmla="*/ 85 h 333"/>
                <a:gd name="T96" fmla="*/ 571 w 222"/>
                <a:gd name="T97" fmla="*/ 74 h 333"/>
                <a:gd name="T98" fmla="*/ 584 w 222"/>
                <a:gd name="T99" fmla="*/ 145 h 333"/>
                <a:gd name="T100" fmla="*/ 595 w 222"/>
                <a:gd name="T101" fmla="*/ 134 h 333"/>
                <a:gd name="T102" fmla="*/ 606 w 222"/>
                <a:gd name="T103" fmla="*/ 524 h 33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2"/>
                <a:gd name="T157" fmla="*/ 0 h 333"/>
                <a:gd name="T158" fmla="*/ 222 w 222"/>
                <a:gd name="T159" fmla="*/ 333 h 33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2" h="333">
                  <a:moveTo>
                    <a:pt x="0" y="333"/>
                  </a:moveTo>
                  <a:lnTo>
                    <a:pt x="4" y="309"/>
                  </a:lnTo>
                  <a:lnTo>
                    <a:pt x="9" y="287"/>
                  </a:lnTo>
                  <a:lnTo>
                    <a:pt x="13" y="267"/>
                  </a:lnTo>
                  <a:lnTo>
                    <a:pt x="17" y="249"/>
                  </a:lnTo>
                  <a:lnTo>
                    <a:pt x="22" y="233"/>
                  </a:lnTo>
                  <a:lnTo>
                    <a:pt x="26" y="218"/>
                  </a:lnTo>
                  <a:lnTo>
                    <a:pt x="31" y="205"/>
                  </a:lnTo>
                  <a:lnTo>
                    <a:pt x="35" y="192"/>
                  </a:lnTo>
                  <a:lnTo>
                    <a:pt x="39" y="180"/>
                  </a:lnTo>
                  <a:lnTo>
                    <a:pt x="44" y="170"/>
                  </a:lnTo>
                  <a:lnTo>
                    <a:pt x="48" y="160"/>
                  </a:lnTo>
                  <a:lnTo>
                    <a:pt x="52" y="150"/>
                  </a:lnTo>
                  <a:lnTo>
                    <a:pt x="57" y="141"/>
                  </a:lnTo>
                  <a:lnTo>
                    <a:pt x="61" y="133"/>
                  </a:lnTo>
                  <a:lnTo>
                    <a:pt x="65" y="125"/>
                  </a:lnTo>
                  <a:lnTo>
                    <a:pt x="70" y="118"/>
                  </a:lnTo>
                  <a:lnTo>
                    <a:pt x="74" y="111"/>
                  </a:lnTo>
                  <a:lnTo>
                    <a:pt x="79" y="104"/>
                  </a:lnTo>
                  <a:lnTo>
                    <a:pt x="83" y="98"/>
                  </a:lnTo>
                  <a:lnTo>
                    <a:pt x="87" y="92"/>
                  </a:lnTo>
                  <a:lnTo>
                    <a:pt x="92" y="86"/>
                  </a:lnTo>
                  <a:lnTo>
                    <a:pt x="96" y="80"/>
                  </a:lnTo>
                  <a:lnTo>
                    <a:pt x="100" y="75"/>
                  </a:lnTo>
                  <a:lnTo>
                    <a:pt x="105" y="70"/>
                  </a:lnTo>
                  <a:lnTo>
                    <a:pt x="109" y="65"/>
                  </a:lnTo>
                  <a:lnTo>
                    <a:pt x="113" y="61"/>
                  </a:lnTo>
                  <a:lnTo>
                    <a:pt x="118" y="56"/>
                  </a:lnTo>
                  <a:lnTo>
                    <a:pt x="122" y="52"/>
                  </a:lnTo>
                  <a:lnTo>
                    <a:pt x="127" y="48"/>
                  </a:lnTo>
                  <a:lnTo>
                    <a:pt x="131" y="44"/>
                  </a:lnTo>
                  <a:lnTo>
                    <a:pt x="135" y="40"/>
                  </a:lnTo>
                  <a:lnTo>
                    <a:pt x="140" y="36"/>
                  </a:lnTo>
                  <a:lnTo>
                    <a:pt x="144" y="33"/>
                  </a:lnTo>
                  <a:lnTo>
                    <a:pt x="148" y="29"/>
                  </a:lnTo>
                  <a:lnTo>
                    <a:pt x="153" y="26"/>
                  </a:lnTo>
                  <a:lnTo>
                    <a:pt x="157" y="23"/>
                  </a:lnTo>
                  <a:lnTo>
                    <a:pt x="161" y="20"/>
                  </a:lnTo>
                  <a:lnTo>
                    <a:pt x="166" y="17"/>
                  </a:lnTo>
                  <a:lnTo>
                    <a:pt x="170" y="14"/>
                  </a:lnTo>
                  <a:lnTo>
                    <a:pt x="175" y="11"/>
                  </a:lnTo>
                  <a:lnTo>
                    <a:pt x="179" y="8"/>
                  </a:lnTo>
                  <a:lnTo>
                    <a:pt x="183" y="5"/>
                  </a:lnTo>
                  <a:lnTo>
                    <a:pt x="188" y="3"/>
                  </a:lnTo>
                  <a:lnTo>
                    <a:pt x="192" y="0"/>
                  </a:lnTo>
                  <a:lnTo>
                    <a:pt x="196" y="15"/>
                  </a:lnTo>
                  <a:lnTo>
                    <a:pt x="201" y="12"/>
                  </a:lnTo>
                  <a:lnTo>
                    <a:pt x="205" y="31"/>
                  </a:lnTo>
                  <a:lnTo>
                    <a:pt x="209" y="27"/>
                  </a:lnTo>
                  <a:lnTo>
                    <a:pt x="214" y="53"/>
                  </a:lnTo>
                  <a:lnTo>
                    <a:pt x="218" y="49"/>
                  </a:lnTo>
                  <a:lnTo>
                    <a:pt x="222" y="192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9" name="Text Box 128"/>
            <p:cNvSpPr txBox="1">
              <a:spLocks noChangeArrowheads="1"/>
            </p:cNvSpPr>
            <p:nvPr/>
          </p:nvSpPr>
          <p:spPr bwMode="auto">
            <a:xfrm>
              <a:off x="5295901" y="134938"/>
              <a:ext cx="609600" cy="489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</a:rPr>
                <a:t>G.</a:t>
              </a:r>
            </a:p>
          </p:txBody>
        </p:sp>
      </p:grpSp>
      <p:sp>
        <p:nvSpPr>
          <p:cNvPr id="197" name="Rectangle 196"/>
          <p:cNvSpPr/>
          <p:nvPr/>
        </p:nvSpPr>
        <p:spPr>
          <a:xfrm>
            <a:off x="4401692" y="963480"/>
            <a:ext cx="559054" cy="46299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TextBox 197"/>
          <p:cNvSpPr txBox="1"/>
          <p:nvPr/>
        </p:nvSpPr>
        <p:spPr>
          <a:xfrm>
            <a:off x="978848" y="849180"/>
            <a:ext cx="268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Observation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-127000" y="5224881"/>
            <a:ext cx="92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 dirty="0" smtClean="0">
                <a:solidFill>
                  <a:srgbClr val="FF0000"/>
                </a:solidFill>
              </a:rPr>
              <a:t>Post</a:t>
            </a:r>
            <a:r>
              <a:rPr lang="en-US" sz="2400" b="1" kern="0" dirty="0" smtClean="0">
                <a:solidFill>
                  <a:srgbClr val="000000"/>
                </a:solidFill>
              </a:rPr>
              <a:t>-Treatment Growth = Mitosis + Immigration – Death – Emigration</a:t>
            </a:r>
          </a:p>
        </p:txBody>
      </p:sp>
      <p:sp>
        <p:nvSpPr>
          <p:cNvPr id="119" name="Curved Down Arrow 118"/>
          <p:cNvSpPr/>
          <p:nvPr/>
        </p:nvSpPr>
        <p:spPr>
          <a:xfrm>
            <a:off x="3910736" y="4508500"/>
            <a:ext cx="3061564" cy="830681"/>
          </a:xfrm>
          <a:prstGeom prst="curved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8" name="Group 193"/>
          <p:cNvGrpSpPr/>
          <p:nvPr/>
        </p:nvGrpSpPr>
        <p:grpSpPr>
          <a:xfrm>
            <a:off x="2312988" y="1049338"/>
            <a:ext cx="3960812" cy="3221037"/>
            <a:chOff x="4840288" y="134938"/>
            <a:chExt cx="3960812" cy="3221037"/>
          </a:xfrm>
        </p:grpSpPr>
        <p:sp>
          <p:nvSpPr>
            <p:cNvPr id="59" name="Line 64"/>
            <p:cNvSpPr>
              <a:spLocks noChangeAspect="1" noChangeShapeType="1"/>
            </p:cNvSpPr>
            <p:nvPr/>
          </p:nvSpPr>
          <p:spPr bwMode="auto">
            <a:xfrm>
              <a:off x="5394325" y="581025"/>
              <a:ext cx="0" cy="221297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Line 65"/>
            <p:cNvSpPr>
              <a:spLocks noChangeAspect="1" noChangeShapeType="1"/>
            </p:cNvSpPr>
            <p:nvPr/>
          </p:nvSpPr>
          <p:spPr bwMode="auto">
            <a:xfrm>
              <a:off x="5370513" y="27940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Line 66"/>
            <p:cNvSpPr>
              <a:spLocks noChangeAspect="1" noChangeShapeType="1"/>
            </p:cNvSpPr>
            <p:nvPr/>
          </p:nvSpPr>
          <p:spPr bwMode="auto">
            <a:xfrm>
              <a:off x="5370513" y="26241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Line 67"/>
            <p:cNvSpPr>
              <a:spLocks noChangeAspect="1" noChangeShapeType="1"/>
            </p:cNvSpPr>
            <p:nvPr/>
          </p:nvSpPr>
          <p:spPr bwMode="auto">
            <a:xfrm>
              <a:off x="5370513" y="2454275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Line 68"/>
            <p:cNvSpPr>
              <a:spLocks noChangeAspect="1" noChangeShapeType="1"/>
            </p:cNvSpPr>
            <p:nvPr/>
          </p:nvSpPr>
          <p:spPr bwMode="auto">
            <a:xfrm>
              <a:off x="5370513" y="22828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Line 69"/>
            <p:cNvSpPr>
              <a:spLocks noChangeAspect="1" noChangeShapeType="1"/>
            </p:cNvSpPr>
            <p:nvPr/>
          </p:nvSpPr>
          <p:spPr bwMode="auto">
            <a:xfrm>
              <a:off x="5370513" y="2112963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Line 70"/>
            <p:cNvSpPr>
              <a:spLocks noChangeAspect="1" noChangeShapeType="1"/>
            </p:cNvSpPr>
            <p:nvPr/>
          </p:nvSpPr>
          <p:spPr bwMode="auto">
            <a:xfrm>
              <a:off x="5370513" y="19431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" name="Line 71"/>
            <p:cNvSpPr>
              <a:spLocks noChangeAspect="1" noChangeShapeType="1"/>
            </p:cNvSpPr>
            <p:nvPr/>
          </p:nvSpPr>
          <p:spPr bwMode="auto">
            <a:xfrm>
              <a:off x="5370513" y="17732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Line 72"/>
            <p:cNvSpPr>
              <a:spLocks noChangeAspect="1" noChangeShapeType="1"/>
            </p:cNvSpPr>
            <p:nvPr/>
          </p:nvSpPr>
          <p:spPr bwMode="auto">
            <a:xfrm>
              <a:off x="5370513" y="1601788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" name="Line 73"/>
            <p:cNvSpPr>
              <a:spLocks noChangeAspect="1" noChangeShapeType="1"/>
            </p:cNvSpPr>
            <p:nvPr/>
          </p:nvSpPr>
          <p:spPr bwMode="auto">
            <a:xfrm>
              <a:off x="5370513" y="14319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Line 74"/>
            <p:cNvSpPr>
              <a:spLocks noChangeAspect="1" noChangeShapeType="1"/>
            </p:cNvSpPr>
            <p:nvPr/>
          </p:nvSpPr>
          <p:spPr bwMode="auto">
            <a:xfrm>
              <a:off x="5370513" y="1262063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" name="Line 75"/>
            <p:cNvSpPr>
              <a:spLocks noChangeAspect="1" noChangeShapeType="1"/>
            </p:cNvSpPr>
            <p:nvPr/>
          </p:nvSpPr>
          <p:spPr bwMode="auto">
            <a:xfrm>
              <a:off x="5370513" y="10922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Line 76"/>
            <p:cNvSpPr>
              <a:spLocks noChangeAspect="1" noChangeShapeType="1"/>
            </p:cNvSpPr>
            <p:nvPr/>
          </p:nvSpPr>
          <p:spPr bwMode="auto">
            <a:xfrm>
              <a:off x="5370513" y="9223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5" name="Line 77"/>
            <p:cNvSpPr>
              <a:spLocks noChangeAspect="1" noChangeShapeType="1"/>
            </p:cNvSpPr>
            <p:nvPr/>
          </p:nvSpPr>
          <p:spPr bwMode="auto">
            <a:xfrm>
              <a:off x="5370513" y="750888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Line 78"/>
            <p:cNvSpPr>
              <a:spLocks noChangeAspect="1" noChangeShapeType="1"/>
            </p:cNvSpPr>
            <p:nvPr/>
          </p:nvSpPr>
          <p:spPr bwMode="auto">
            <a:xfrm>
              <a:off x="5370513" y="5810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7" name="Line 79"/>
            <p:cNvSpPr>
              <a:spLocks noChangeAspect="1" noChangeShapeType="1"/>
            </p:cNvSpPr>
            <p:nvPr/>
          </p:nvSpPr>
          <p:spPr bwMode="auto">
            <a:xfrm>
              <a:off x="5394325" y="2794000"/>
              <a:ext cx="3127375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Line 80"/>
            <p:cNvSpPr>
              <a:spLocks noChangeAspect="1" noChangeShapeType="1"/>
            </p:cNvSpPr>
            <p:nvPr/>
          </p:nvSpPr>
          <p:spPr bwMode="auto">
            <a:xfrm flipV="1">
              <a:off x="5394325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" name="Line 81"/>
            <p:cNvSpPr>
              <a:spLocks noChangeAspect="1" noChangeShapeType="1"/>
            </p:cNvSpPr>
            <p:nvPr/>
          </p:nvSpPr>
          <p:spPr bwMode="auto">
            <a:xfrm flipV="1">
              <a:off x="5783263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Line 82"/>
            <p:cNvSpPr>
              <a:spLocks noChangeAspect="1" noChangeShapeType="1"/>
            </p:cNvSpPr>
            <p:nvPr/>
          </p:nvSpPr>
          <p:spPr bwMode="auto">
            <a:xfrm flipV="1">
              <a:off x="6178550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1" name="Line 83"/>
            <p:cNvSpPr>
              <a:spLocks noChangeAspect="1" noChangeShapeType="1"/>
            </p:cNvSpPr>
            <p:nvPr/>
          </p:nvSpPr>
          <p:spPr bwMode="auto">
            <a:xfrm flipV="1">
              <a:off x="6567488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Line 84"/>
            <p:cNvSpPr>
              <a:spLocks noChangeAspect="1" noChangeShapeType="1"/>
            </p:cNvSpPr>
            <p:nvPr/>
          </p:nvSpPr>
          <p:spPr bwMode="auto">
            <a:xfrm flipV="1">
              <a:off x="6958013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" name="Line 85"/>
            <p:cNvSpPr>
              <a:spLocks noChangeAspect="1" noChangeShapeType="1"/>
            </p:cNvSpPr>
            <p:nvPr/>
          </p:nvSpPr>
          <p:spPr bwMode="auto">
            <a:xfrm flipV="1">
              <a:off x="7346950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Line 86"/>
            <p:cNvSpPr>
              <a:spLocks noChangeAspect="1" noChangeShapeType="1"/>
            </p:cNvSpPr>
            <p:nvPr/>
          </p:nvSpPr>
          <p:spPr bwMode="auto">
            <a:xfrm flipV="1">
              <a:off x="7742238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Line 87"/>
            <p:cNvSpPr>
              <a:spLocks noChangeAspect="1" noChangeShapeType="1"/>
            </p:cNvSpPr>
            <p:nvPr/>
          </p:nvSpPr>
          <p:spPr bwMode="auto">
            <a:xfrm flipV="1">
              <a:off x="8131175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Line 88"/>
            <p:cNvSpPr>
              <a:spLocks noChangeAspect="1" noChangeShapeType="1"/>
            </p:cNvSpPr>
            <p:nvPr/>
          </p:nvSpPr>
          <p:spPr bwMode="auto">
            <a:xfrm flipV="1">
              <a:off x="8521700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Rectangle 89"/>
            <p:cNvSpPr>
              <a:spLocks noChangeAspect="1" noChangeArrowheads="1"/>
            </p:cNvSpPr>
            <p:nvPr/>
          </p:nvSpPr>
          <p:spPr bwMode="auto">
            <a:xfrm>
              <a:off x="4840288" y="2643188"/>
              <a:ext cx="3032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38" name="Rectangle 90"/>
            <p:cNvSpPr>
              <a:spLocks noChangeAspect="1" noChangeArrowheads="1"/>
            </p:cNvSpPr>
            <p:nvPr/>
          </p:nvSpPr>
          <p:spPr bwMode="auto">
            <a:xfrm>
              <a:off x="4840288" y="2303463"/>
              <a:ext cx="3032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39" name="Rectangle 91"/>
            <p:cNvSpPr>
              <a:spLocks noChangeAspect="1" noChangeArrowheads="1"/>
            </p:cNvSpPr>
            <p:nvPr/>
          </p:nvSpPr>
          <p:spPr bwMode="auto">
            <a:xfrm>
              <a:off x="4840288" y="1960563"/>
              <a:ext cx="3032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40" name="Rectangle 92"/>
            <p:cNvSpPr>
              <a:spLocks noChangeAspect="1" noChangeArrowheads="1"/>
            </p:cNvSpPr>
            <p:nvPr/>
          </p:nvSpPr>
          <p:spPr bwMode="auto">
            <a:xfrm>
              <a:off x="4840288" y="1620838"/>
              <a:ext cx="3032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41" name="Rectangle 93"/>
            <p:cNvSpPr>
              <a:spLocks noChangeAspect="1" noChangeArrowheads="1"/>
            </p:cNvSpPr>
            <p:nvPr/>
          </p:nvSpPr>
          <p:spPr bwMode="auto">
            <a:xfrm>
              <a:off x="4840288" y="1281113"/>
              <a:ext cx="3032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142" name="Rectangle 94"/>
            <p:cNvSpPr>
              <a:spLocks noChangeAspect="1" noChangeArrowheads="1"/>
            </p:cNvSpPr>
            <p:nvPr/>
          </p:nvSpPr>
          <p:spPr bwMode="auto">
            <a:xfrm>
              <a:off x="4840288" y="942975"/>
              <a:ext cx="381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143" name="Rectangle 95"/>
            <p:cNvSpPr>
              <a:spLocks noChangeAspect="1" noChangeArrowheads="1"/>
            </p:cNvSpPr>
            <p:nvPr/>
          </p:nvSpPr>
          <p:spPr bwMode="auto">
            <a:xfrm>
              <a:off x="4840288" y="598488"/>
              <a:ext cx="381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12</a:t>
              </a:r>
            </a:p>
          </p:txBody>
        </p:sp>
        <p:sp>
          <p:nvSpPr>
            <p:cNvPr id="144" name="Rectangle 96"/>
            <p:cNvSpPr>
              <a:spLocks noChangeAspect="1" noChangeArrowheads="1"/>
            </p:cNvSpPr>
            <p:nvPr/>
          </p:nvSpPr>
          <p:spPr bwMode="auto">
            <a:xfrm>
              <a:off x="5373688" y="2860675"/>
              <a:ext cx="1127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5" name="Rectangle 97"/>
            <p:cNvSpPr>
              <a:spLocks noChangeAspect="1" noChangeArrowheads="1"/>
            </p:cNvSpPr>
            <p:nvPr/>
          </p:nvSpPr>
          <p:spPr bwMode="auto">
            <a:xfrm>
              <a:off x="6138863" y="2860675"/>
              <a:ext cx="22383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40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6" name="Rectangle 98"/>
            <p:cNvSpPr>
              <a:spLocks noChangeAspect="1" noChangeArrowheads="1"/>
            </p:cNvSpPr>
            <p:nvPr/>
          </p:nvSpPr>
          <p:spPr bwMode="auto">
            <a:xfrm>
              <a:off x="6916738" y="2860675"/>
              <a:ext cx="2254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80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7" name="Rectangle 99"/>
            <p:cNvSpPr>
              <a:spLocks noChangeAspect="1" noChangeArrowheads="1"/>
            </p:cNvSpPr>
            <p:nvPr/>
          </p:nvSpPr>
          <p:spPr bwMode="auto">
            <a:xfrm>
              <a:off x="7681913" y="2860675"/>
              <a:ext cx="33813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120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8" name="Rectangle 100"/>
            <p:cNvSpPr>
              <a:spLocks noChangeAspect="1" noChangeArrowheads="1"/>
            </p:cNvSpPr>
            <p:nvPr/>
          </p:nvSpPr>
          <p:spPr bwMode="auto">
            <a:xfrm>
              <a:off x="8462963" y="2860675"/>
              <a:ext cx="33813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160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9" name="Rectangle 101"/>
            <p:cNvSpPr>
              <a:spLocks noChangeAspect="1" noChangeArrowheads="1"/>
            </p:cNvSpPr>
            <p:nvPr/>
          </p:nvSpPr>
          <p:spPr bwMode="auto">
            <a:xfrm>
              <a:off x="6173788" y="3111500"/>
              <a:ext cx="16621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Weeks of Growth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50" name="Line 103"/>
            <p:cNvSpPr>
              <a:spLocks noChangeAspect="1" noChangeShapeType="1"/>
            </p:cNvSpPr>
            <p:nvPr/>
          </p:nvSpPr>
          <p:spPr bwMode="auto">
            <a:xfrm>
              <a:off x="5378450" y="1095375"/>
              <a:ext cx="312737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51" name="Group 39"/>
            <p:cNvGrpSpPr>
              <a:grpSpLocks noChangeAspect="1"/>
            </p:cNvGrpSpPr>
            <p:nvPr/>
          </p:nvGrpSpPr>
          <p:grpSpPr bwMode="auto">
            <a:xfrm>
              <a:off x="6096000" y="449263"/>
              <a:ext cx="0" cy="217487"/>
              <a:chOff x="1956" y="336"/>
              <a:chExt cx="0" cy="288"/>
            </a:xfrm>
          </p:grpSpPr>
          <p:sp>
            <p:nvSpPr>
              <p:cNvPr id="176" name="Line 40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Line 41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2" name="Group 283"/>
            <p:cNvGrpSpPr>
              <a:grpSpLocks noChangeAspect="1"/>
            </p:cNvGrpSpPr>
            <p:nvPr/>
          </p:nvGrpSpPr>
          <p:grpSpPr bwMode="auto">
            <a:xfrm>
              <a:off x="6288088" y="449263"/>
              <a:ext cx="0" cy="217487"/>
              <a:chOff x="2352" y="336"/>
              <a:chExt cx="0" cy="288"/>
            </a:xfrm>
          </p:grpSpPr>
          <p:sp>
            <p:nvSpPr>
              <p:cNvPr id="174" name="Line 43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Line 44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3" name="Group 45"/>
            <p:cNvGrpSpPr>
              <a:grpSpLocks noChangeAspect="1"/>
            </p:cNvGrpSpPr>
            <p:nvPr/>
          </p:nvGrpSpPr>
          <p:grpSpPr bwMode="auto">
            <a:xfrm>
              <a:off x="6135688" y="449263"/>
              <a:ext cx="0" cy="217487"/>
              <a:chOff x="1956" y="336"/>
              <a:chExt cx="0" cy="288"/>
            </a:xfrm>
          </p:grpSpPr>
          <p:sp>
            <p:nvSpPr>
              <p:cNvPr id="172" name="Line 46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Line 47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4" name="Group 48"/>
            <p:cNvGrpSpPr>
              <a:grpSpLocks noChangeAspect="1"/>
            </p:cNvGrpSpPr>
            <p:nvPr/>
          </p:nvGrpSpPr>
          <p:grpSpPr bwMode="auto">
            <a:xfrm>
              <a:off x="6173788" y="449263"/>
              <a:ext cx="0" cy="217487"/>
              <a:chOff x="1956" y="336"/>
              <a:chExt cx="0" cy="288"/>
            </a:xfrm>
          </p:grpSpPr>
          <p:sp>
            <p:nvSpPr>
              <p:cNvPr id="170" name="Line 49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Line 50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5" name="Group 51"/>
            <p:cNvGrpSpPr>
              <a:grpSpLocks noChangeAspect="1"/>
            </p:cNvGrpSpPr>
            <p:nvPr/>
          </p:nvGrpSpPr>
          <p:grpSpPr bwMode="auto">
            <a:xfrm>
              <a:off x="6211888" y="449263"/>
              <a:ext cx="0" cy="217487"/>
              <a:chOff x="1956" y="336"/>
              <a:chExt cx="0" cy="288"/>
            </a:xfrm>
          </p:grpSpPr>
          <p:sp>
            <p:nvSpPr>
              <p:cNvPr id="168" name="Line 52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Line 53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6" name="Group 54"/>
            <p:cNvGrpSpPr>
              <a:grpSpLocks noChangeAspect="1"/>
            </p:cNvGrpSpPr>
            <p:nvPr/>
          </p:nvGrpSpPr>
          <p:grpSpPr bwMode="auto">
            <a:xfrm>
              <a:off x="6249988" y="449263"/>
              <a:ext cx="0" cy="217487"/>
              <a:chOff x="2352" y="336"/>
              <a:chExt cx="0" cy="288"/>
            </a:xfrm>
          </p:grpSpPr>
          <p:sp>
            <p:nvSpPr>
              <p:cNvPr id="166" name="Line 55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Line 56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7" name="Group 57"/>
            <p:cNvGrpSpPr>
              <a:grpSpLocks noChangeAspect="1"/>
            </p:cNvGrpSpPr>
            <p:nvPr/>
          </p:nvGrpSpPr>
          <p:grpSpPr bwMode="auto">
            <a:xfrm>
              <a:off x="6326188" y="449263"/>
              <a:ext cx="0" cy="217487"/>
              <a:chOff x="2352" y="336"/>
              <a:chExt cx="0" cy="288"/>
            </a:xfrm>
          </p:grpSpPr>
          <p:sp>
            <p:nvSpPr>
              <p:cNvPr id="164" name="Line 58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Line 59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8" name="Group 60"/>
            <p:cNvGrpSpPr>
              <a:grpSpLocks noChangeAspect="1"/>
            </p:cNvGrpSpPr>
            <p:nvPr/>
          </p:nvGrpSpPr>
          <p:grpSpPr bwMode="auto">
            <a:xfrm>
              <a:off x="6364288" y="449263"/>
              <a:ext cx="0" cy="217487"/>
              <a:chOff x="2352" y="336"/>
              <a:chExt cx="0" cy="288"/>
            </a:xfrm>
          </p:grpSpPr>
          <p:sp>
            <p:nvSpPr>
              <p:cNvPr id="162" name="Line 61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Line 62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9" name="Freeform 107"/>
            <p:cNvSpPr>
              <a:spLocks/>
            </p:cNvSpPr>
            <p:nvPr/>
          </p:nvSpPr>
          <p:spPr bwMode="auto">
            <a:xfrm>
              <a:off x="5392738" y="1277938"/>
              <a:ext cx="814387" cy="1484312"/>
            </a:xfrm>
            <a:custGeom>
              <a:avLst/>
              <a:gdLst>
                <a:gd name="T0" fmla="*/ 0 w 188"/>
                <a:gd name="T1" fmla="*/ 935 h 343"/>
                <a:gd name="T2" fmla="*/ 11 w 188"/>
                <a:gd name="T3" fmla="*/ 856 h 343"/>
                <a:gd name="T4" fmla="*/ 25 w 188"/>
                <a:gd name="T5" fmla="*/ 785 h 343"/>
                <a:gd name="T6" fmla="*/ 35 w 188"/>
                <a:gd name="T7" fmla="*/ 722 h 343"/>
                <a:gd name="T8" fmla="*/ 46 w 188"/>
                <a:gd name="T9" fmla="*/ 665 h 343"/>
                <a:gd name="T10" fmla="*/ 60 w 188"/>
                <a:gd name="T11" fmla="*/ 616 h 343"/>
                <a:gd name="T12" fmla="*/ 71 w 188"/>
                <a:gd name="T13" fmla="*/ 570 h 343"/>
                <a:gd name="T14" fmla="*/ 85 w 188"/>
                <a:gd name="T15" fmla="*/ 526 h 343"/>
                <a:gd name="T16" fmla="*/ 96 w 188"/>
                <a:gd name="T17" fmla="*/ 488 h 343"/>
                <a:gd name="T18" fmla="*/ 106 w 188"/>
                <a:gd name="T19" fmla="*/ 453 h 343"/>
                <a:gd name="T20" fmla="*/ 120 w 188"/>
                <a:gd name="T21" fmla="*/ 420 h 343"/>
                <a:gd name="T22" fmla="*/ 131 w 188"/>
                <a:gd name="T23" fmla="*/ 390 h 343"/>
                <a:gd name="T24" fmla="*/ 142 w 188"/>
                <a:gd name="T25" fmla="*/ 363 h 343"/>
                <a:gd name="T26" fmla="*/ 156 w 188"/>
                <a:gd name="T27" fmla="*/ 335 h 343"/>
                <a:gd name="T28" fmla="*/ 166 w 188"/>
                <a:gd name="T29" fmla="*/ 311 h 343"/>
                <a:gd name="T30" fmla="*/ 177 w 188"/>
                <a:gd name="T31" fmla="*/ 289 h 343"/>
                <a:gd name="T32" fmla="*/ 191 w 188"/>
                <a:gd name="T33" fmla="*/ 267 h 343"/>
                <a:gd name="T34" fmla="*/ 202 w 188"/>
                <a:gd name="T35" fmla="*/ 245 h 343"/>
                <a:gd name="T36" fmla="*/ 216 w 188"/>
                <a:gd name="T37" fmla="*/ 226 h 343"/>
                <a:gd name="T38" fmla="*/ 226 w 188"/>
                <a:gd name="T39" fmla="*/ 207 h 343"/>
                <a:gd name="T40" fmla="*/ 237 w 188"/>
                <a:gd name="T41" fmla="*/ 191 h 343"/>
                <a:gd name="T42" fmla="*/ 251 w 188"/>
                <a:gd name="T43" fmla="*/ 174 h 343"/>
                <a:gd name="T44" fmla="*/ 262 w 188"/>
                <a:gd name="T45" fmla="*/ 158 h 343"/>
                <a:gd name="T46" fmla="*/ 273 w 188"/>
                <a:gd name="T47" fmla="*/ 144 h 343"/>
                <a:gd name="T48" fmla="*/ 287 w 188"/>
                <a:gd name="T49" fmla="*/ 131 h 343"/>
                <a:gd name="T50" fmla="*/ 297 w 188"/>
                <a:gd name="T51" fmla="*/ 117 h 343"/>
                <a:gd name="T52" fmla="*/ 308 w 188"/>
                <a:gd name="T53" fmla="*/ 104 h 343"/>
                <a:gd name="T54" fmla="*/ 322 w 188"/>
                <a:gd name="T55" fmla="*/ 93 h 343"/>
                <a:gd name="T56" fmla="*/ 333 w 188"/>
                <a:gd name="T57" fmla="*/ 79 h 343"/>
                <a:gd name="T58" fmla="*/ 347 w 188"/>
                <a:gd name="T59" fmla="*/ 68 h 343"/>
                <a:gd name="T60" fmla="*/ 357 w 188"/>
                <a:gd name="T61" fmla="*/ 57 h 343"/>
                <a:gd name="T62" fmla="*/ 368 w 188"/>
                <a:gd name="T63" fmla="*/ 46 h 343"/>
                <a:gd name="T64" fmla="*/ 382 w 188"/>
                <a:gd name="T65" fmla="*/ 38 h 343"/>
                <a:gd name="T66" fmla="*/ 393 w 188"/>
                <a:gd name="T67" fmla="*/ 27 h 343"/>
                <a:gd name="T68" fmla="*/ 404 w 188"/>
                <a:gd name="T69" fmla="*/ 19 h 343"/>
                <a:gd name="T70" fmla="*/ 417 w 188"/>
                <a:gd name="T71" fmla="*/ 8 h 343"/>
                <a:gd name="T72" fmla="*/ 428 w 188"/>
                <a:gd name="T73" fmla="*/ 0 h 343"/>
                <a:gd name="T74" fmla="*/ 439 w 188"/>
                <a:gd name="T75" fmla="*/ 41 h 343"/>
                <a:gd name="T76" fmla="*/ 453 w 188"/>
                <a:gd name="T77" fmla="*/ 30 h 343"/>
                <a:gd name="T78" fmla="*/ 464 w 188"/>
                <a:gd name="T79" fmla="*/ 82 h 343"/>
                <a:gd name="T80" fmla="*/ 478 w 188"/>
                <a:gd name="T81" fmla="*/ 71 h 343"/>
                <a:gd name="T82" fmla="*/ 488 w 188"/>
                <a:gd name="T83" fmla="*/ 142 h 343"/>
                <a:gd name="T84" fmla="*/ 499 w 188"/>
                <a:gd name="T85" fmla="*/ 128 h 343"/>
                <a:gd name="T86" fmla="*/ 513 w 188"/>
                <a:gd name="T87" fmla="*/ 559 h 34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8"/>
                <a:gd name="T133" fmla="*/ 0 h 343"/>
                <a:gd name="T134" fmla="*/ 188 w 188"/>
                <a:gd name="T135" fmla="*/ 343 h 34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8" h="343">
                  <a:moveTo>
                    <a:pt x="0" y="343"/>
                  </a:moveTo>
                  <a:lnTo>
                    <a:pt x="4" y="314"/>
                  </a:lnTo>
                  <a:lnTo>
                    <a:pt x="9" y="288"/>
                  </a:lnTo>
                  <a:lnTo>
                    <a:pt x="13" y="265"/>
                  </a:lnTo>
                  <a:lnTo>
                    <a:pt x="17" y="244"/>
                  </a:lnTo>
                  <a:lnTo>
                    <a:pt x="22" y="226"/>
                  </a:lnTo>
                  <a:lnTo>
                    <a:pt x="26" y="209"/>
                  </a:lnTo>
                  <a:lnTo>
                    <a:pt x="31" y="193"/>
                  </a:lnTo>
                  <a:lnTo>
                    <a:pt x="35" y="179"/>
                  </a:lnTo>
                  <a:lnTo>
                    <a:pt x="39" y="166"/>
                  </a:lnTo>
                  <a:lnTo>
                    <a:pt x="44" y="154"/>
                  </a:lnTo>
                  <a:lnTo>
                    <a:pt x="48" y="143"/>
                  </a:lnTo>
                  <a:lnTo>
                    <a:pt x="52" y="133"/>
                  </a:lnTo>
                  <a:lnTo>
                    <a:pt x="57" y="123"/>
                  </a:lnTo>
                  <a:lnTo>
                    <a:pt x="61" y="114"/>
                  </a:lnTo>
                  <a:lnTo>
                    <a:pt x="65" y="106"/>
                  </a:lnTo>
                  <a:lnTo>
                    <a:pt x="70" y="98"/>
                  </a:lnTo>
                  <a:lnTo>
                    <a:pt x="74" y="90"/>
                  </a:lnTo>
                  <a:lnTo>
                    <a:pt x="79" y="83"/>
                  </a:lnTo>
                  <a:lnTo>
                    <a:pt x="83" y="76"/>
                  </a:lnTo>
                  <a:lnTo>
                    <a:pt x="87" y="70"/>
                  </a:lnTo>
                  <a:lnTo>
                    <a:pt x="92" y="64"/>
                  </a:lnTo>
                  <a:lnTo>
                    <a:pt x="96" y="58"/>
                  </a:lnTo>
                  <a:lnTo>
                    <a:pt x="100" y="53"/>
                  </a:lnTo>
                  <a:lnTo>
                    <a:pt x="105" y="48"/>
                  </a:lnTo>
                  <a:lnTo>
                    <a:pt x="109" y="43"/>
                  </a:lnTo>
                  <a:lnTo>
                    <a:pt x="113" y="38"/>
                  </a:lnTo>
                  <a:lnTo>
                    <a:pt x="118" y="34"/>
                  </a:lnTo>
                  <a:lnTo>
                    <a:pt x="122" y="29"/>
                  </a:lnTo>
                  <a:lnTo>
                    <a:pt x="127" y="25"/>
                  </a:lnTo>
                  <a:lnTo>
                    <a:pt x="131" y="21"/>
                  </a:lnTo>
                  <a:lnTo>
                    <a:pt x="135" y="17"/>
                  </a:lnTo>
                  <a:lnTo>
                    <a:pt x="140" y="14"/>
                  </a:lnTo>
                  <a:lnTo>
                    <a:pt x="144" y="10"/>
                  </a:lnTo>
                  <a:lnTo>
                    <a:pt x="148" y="7"/>
                  </a:lnTo>
                  <a:lnTo>
                    <a:pt x="153" y="3"/>
                  </a:lnTo>
                  <a:lnTo>
                    <a:pt x="157" y="0"/>
                  </a:lnTo>
                  <a:lnTo>
                    <a:pt x="161" y="15"/>
                  </a:lnTo>
                  <a:lnTo>
                    <a:pt x="166" y="11"/>
                  </a:lnTo>
                  <a:lnTo>
                    <a:pt x="170" y="30"/>
                  </a:lnTo>
                  <a:lnTo>
                    <a:pt x="175" y="26"/>
                  </a:lnTo>
                  <a:lnTo>
                    <a:pt x="179" y="52"/>
                  </a:lnTo>
                  <a:lnTo>
                    <a:pt x="183" y="47"/>
                  </a:lnTo>
                  <a:lnTo>
                    <a:pt x="188" y="205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" name="Freeform 108"/>
            <p:cNvSpPr>
              <a:spLocks/>
            </p:cNvSpPr>
            <p:nvPr/>
          </p:nvSpPr>
          <p:spPr bwMode="auto">
            <a:xfrm>
              <a:off x="5392738" y="1320800"/>
              <a:ext cx="962025" cy="1441450"/>
            </a:xfrm>
            <a:custGeom>
              <a:avLst/>
              <a:gdLst>
                <a:gd name="T0" fmla="*/ 0 w 222"/>
                <a:gd name="T1" fmla="*/ 908 h 333"/>
                <a:gd name="T2" fmla="*/ 11 w 222"/>
                <a:gd name="T3" fmla="*/ 843 h 333"/>
                <a:gd name="T4" fmla="*/ 25 w 222"/>
                <a:gd name="T5" fmla="*/ 783 h 333"/>
                <a:gd name="T6" fmla="*/ 35 w 222"/>
                <a:gd name="T7" fmla="*/ 728 h 333"/>
                <a:gd name="T8" fmla="*/ 46 w 222"/>
                <a:gd name="T9" fmla="*/ 679 h 333"/>
                <a:gd name="T10" fmla="*/ 60 w 222"/>
                <a:gd name="T11" fmla="*/ 635 h 333"/>
                <a:gd name="T12" fmla="*/ 71 w 222"/>
                <a:gd name="T13" fmla="*/ 594 h 333"/>
                <a:gd name="T14" fmla="*/ 85 w 222"/>
                <a:gd name="T15" fmla="*/ 559 h 333"/>
                <a:gd name="T16" fmla="*/ 96 w 222"/>
                <a:gd name="T17" fmla="*/ 524 h 333"/>
                <a:gd name="T18" fmla="*/ 106 w 222"/>
                <a:gd name="T19" fmla="*/ 491 h 333"/>
                <a:gd name="T20" fmla="*/ 120 w 222"/>
                <a:gd name="T21" fmla="*/ 464 h 333"/>
                <a:gd name="T22" fmla="*/ 131 w 222"/>
                <a:gd name="T23" fmla="*/ 436 h 333"/>
                <a:gd name="T24" fmla="*/ 142 w 222"/>
                <a:gd name="T25" fmla="*/ 409 h 333"/>
                <a:gd name="T26" fmla="*/ 156 w 222"/>
                <a:gd name="T27" fmla="*/ 384 h 333"/>
                <a:gd name="T28" fmla="*/ 167 w 222"/>
                <a:gd name="T29" fmla="*/ 363 h 333"/>
                <a:gd name="T30" fmla="*/ 177 w 222"/>
                <a:gd name="T31" fmla="*/ 341 h 333"/>
                <a:gd name="T32" fmla="*/ 191 w 222"/>
                <a:gd name="T33" fmla="*/ 322 h 333"/>
                <a:gd name="T34" fmla="*/ 202 w 222"/>
                <a:gd name="T35" fmla="*/ 303 h 333"/>
                <a:gd name="T36" fmla="*/ 216 w 222"/>
                <a:gd name="T37" fmla="*/ 284 h 333"/>
                <a:gd name="T38" fmla="*/ 227 w 222"/>
                <a:gd name="T39" fmla="*/ 267 h 333"/>
                <a:gd name="T40" fmla="*/ 237 w 222"/>
                <a:gd name="T41" fmla="*/ 251 h 333"/>
                <a:gd name="T42" fmla="*/ 251 w 222"/>
                <a:gd name="T43" fmla="*/ 234 h 333"/>
                <a:gd name="T44" fmla="*/ 262 w 222"/>
                <a:gd name="T45" fmla="*/ 218 h 333"/>
                <a:gd name="T46" fmla="*/ 273 w 222"/>
                <a:gd name="T47" fmla="*/ 205 h 333"/>
                <a:gd name="T48" fmla="*/ 287 w 222"/>
                <a:gd name="T49" fmla="*/ 191 h 333"/>
                <a:gd name="T50" fmla="*/ 298 w 222"/>
                <a:gd name="T51" fmla="*/ 177 h 333"/>
                <a:gd name="T52" fmla="*/ 308 w 222"/>
                <a:gd name="T53" fmla="*/ 166 h 333"/>
                <a:gd name="T54" fmla="*/ 322 w 222"/>
                <a:gd name="T55" fmla="*/ 153 h 333"/>
                <a:gd name="T56" fmla="*/ 333 w 222"/>
                <a:gd name="T57" fmla="*/ 142 h 333"/>
                <a:gd name="T58" fmla="*/ 347 w 222"/>
                <a:gd name="T59" fmla="*/ 131 h 333"/>
                <a:gd name="T60" fmla="*/ 358 w 222"/>
                <a:gd name="T61" fmla="*/ 120 h 333"/>
                <a:gd name="T62" fmla="*/ 369 w 222"/>
                <a:gd name="T63" fmla="*/ 109 h 333"/>
                <a:gd name="T64" fmla="*/ 382 w 222"/>
                <a:gd name="T65" fmla="*/ 98 h 333"/>
                <a:gd name="T66" fmla="*/ 393 w 222"/>
                <a:gd name="T67" fmla="*/ 90 h 333"/>
                <a:gd name="T68" fmla="*/ 404 w 222"/>
                <a:gd name="T69" fmla="*/ 79 h 333"/>
                <a:gd name="T70" fmla="*/ 418 w 222"/>
                <a:gd name="T71" fmla="*/ 71 h 333"/>
                <a:gd name="T72" fmla="*/ 429 w 222"/>
                <a:gd name="T73" fmla="*/ 63 h 333"/>
                <a:gd name="T74" fmla="*/ 439 w 222"/>
                <a:gd name="T75" fmla="*/ 55 h 333"/>
                <a:gd name="T76" fmla="*/ 453 w 222"/>
                <a:gd name="T77" fmla="*/ 46 h 333"/>
                <a:gd name="T78" fmla="*/ 464 w 222"/>
                <a:gd name="T79" fmla="*/ 38 h 333"/>
                <a:gd name="T80" fmla="*/ 478 w 222"/>
                <a:gd name="T81" fmla="*/ 30 h 333"/>
                <a:gd name="T82" fmla="*/ 489 w 222"/>
                <a:gd name="T83" fmla="*/ 22 h 333"/>
                <a:gd name="T84" fmla="*/ 500 w 222"/>
                <a:gd name="T85" fmla="*/ 14 h 333"/>
                <a:gd name="T86" fmla="*/ 513 w 222"/>
                <a:gd name="T87" fmla="*/ 8 h 333"/>
                <a:gd name="T88" fmla="*/ 524 w 222"/>
                <a:gd name="T89" fmla="*/ 0 h 333"/>
                <a:gd name="T90" fmla="*/ 535 w 222"/>
                <a:gd name="T91" fmla="*/ 41 h 333"/>
                <a:gd name="T92" fmla="*/ 549 w 222"/>
                <a:gd name="T93" fmla="*/ 33 h 333"/>
                <a:gd name="T94" fmla="*/ 560 w 222"/>
                <a:gd name="T95" fmla="*/ 85 h 333"/>
                <a:gd name="T96" fmla="*/ 571 w 222"/>
                <a:gd name="T97" fmla="*/ 74 h 333"/>
                <a:gd name="T98" fmla="*/ 584 w 222"/>
                <a:gd name="T99" fmla="*/ 145 h 333"/>
                <a:gd name="T100" fmla="*/ 595 w 222"/>
                <a:gd name="T101" fmla="*/ 134 h 333"/>
                <a:gd name="T102" fmla="*/ 606 w 222"/>
                <a:gd name="T103" fmla="*/ 524 h 33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2"/>
                <a:gd name="T157" fmla="*/ 0 h 333"/>
                <a:gd name="T158" fmla="*/ 222 w 222"/>
                <a:gd name="T159" fmla="*/ 333 h 33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2" h="333">
                  <a:moveTo>
                    <a:pt x="0" y="333"/>
                  </a:moveTo>
                  <a:lnTo>
                    <a:pt x="4" y="309"/>
                  </a:lnTo>
                  <a:lnTo>
                    <a:pt x="9" y="287"/>
                  </a:lnTo>
                  <a:lnTo>
                    <a:pt x="13" y="267"/>
                  </a:lnTo>
                  <a:lnTo>
                    <a:pt x="17" y="249"/>
                  </a:lnTo>
                  <a:lnTo>
                    <a:pt x="22" y="233"/>
                  </a:lnTo>
                  <a:lnTo>
                    <a:pt x="26" y="218"/>
                  </a:lnTo>
                  <a:lnTo>
                    <a:pt x="31" y="205"/>
                  </a:lnTo>
                  <a:lnTo>
                    <a:pt x="35" y="192"/>
                  </a:lnTo>
                  <a:lnTo>
                    <a:pt x="39" y="180"/>
                  </a:lnTo>
                  <a:lnTo>
                    <a:pt x="44" y="170"/>
                  </a:lnTo>
                  <a:lnTo>
                    <a:pt x="48" y="160"/>
                  </a:lnTo>
                  <a:lnTo>
                    <a:pt x="52" y="150"/>
                  </a:lnTo>
                  <a:lnTo>
                    <a:pt x="57" y="141"/>
                  </a:lnTo>
                  <a:lnTo>
                    <a:pt x="61" y="133"/>
                  </a:lnTo>
                  <a:lnTo>
                    <a:pt x="65" y="125"/>
                  </a:lnTo>
                  <a:lnTo>
                    <a:pt x="70" y="118"/>
                  </a:lnTo>
                  <a:lnTo>
                    <a:pt x="74" y="111"/>
                  </a:lnTo>
                  <a:lnTo>
                    <a:pt x="79" y="104"/>
                  </a:lnTo>
                  <a:lnTo>
                    <a:pt x="83" y="98"/>
                  </a:lnTo>
                  <a:lnTo>
                    <a:pt x="87" y="92"/>
                  </a:lnTo>
                  <a:lnTo>
                    <a:pt x="92" y="86"/>
                  </a:lnTo>
                  <a:lnTo>
                    <a:pt x="96" y="80"/>
                  </a:lnTo>
                  <a:lnTo>
                    <a:pt x="100" y="75"/>
                  </a:lnTo>
                  <a:lnTo>
                    <a:pt x="105" y="70"/>
                  </a:lnTo>
                  <a:lnTo>
                    <a:pt x="109" y="65"/>
                  </a:lnTo>
                  <a:lnTo>
                    <a:pt x="113" y="61"/>
                  </a:lnTo>
                  <a:lnTo>
                    <a:pt x="118" y="56"/>
                  </a:lnTo>
                  <a:lnTo>
                    <a:pt x="122" y="52"/>
                  </a:lnTo>
                  <a:lnTo>
                    <a:pt x="127" y="48"/>
                  </a:lnTo>
                  <a:lnTo>
                    <a:pt x="131" y="44"/>
                  </a:lnTo>
                  <a:lnTo>
                    <a:pt x="135" y="40"/>
                  </a:lnTo>
                  <a:lnTo>
                    <a:pt x="140" y="36"/>
                  </a:lnTo>
                  <a:lnTo>
                    <a:pt x="144" y="33"/>
                  </a:lnTo>
                  <a:lnTo>
                    <a:pt x="148" y="29"/>
                  </a:lnTo>
                  <a:lnTo>
                    <a:pt x="153" y="26"/>
                  </a:lnTo>
                  <a:lnTo>
                    <a:pt x="157" y="23"/>
                  </a:lnTo>
                  <a:lnTo>
                    <a:pt x="161" y="20"/>
                  </a:lnTo>
                  <a:lnTo>
                    <a:pt x="166" y="17"/>
                  </a:lnTo>
                  <a:lnTo>
                    <a:pt x="170" y="14"/>
                  </a:lnTo>
                  <a:lnTo>
                    <a:pt x="175" y="11"/>
                  </a:lnTo>
                  <a:lnTo>
                    <a:pt x="179" y="8"/>
                  </a:lnTo>
                  <a:lnTo>
                    <a:pt x="183" y="5"/>
                  </a:lnTo>
                  <a:lnTo>
                    <a:pt x="188" y="3"/>
                  </a:lnTo>
                  <a:lnTo>
                    <a:pt x="192" y="0"/>
                  </a:lnTo>
                  <a:lnTo>
                    <a:pt x="196" y="15"/>
                  </a:lnTo>
                  <a:lnTo>
                    <a:pt x="201" y="12"/>
                  </a:lnTo>
                  <a:lnTo>
                    <a:pt x="205" y="31"/>
                  </a:lnTo>
                  <a:lnTo>
                    <a:pt x="209" y="27"/>
                  </a:lnTo>
                  <a:lnTo>
                    <a:pt x="214" y="53"/>
                  </a:lnTo>
                  <a:lnTo>
                    <a:pt x="218" y="49"/>
                  </a:lnTo>
                  <a:lnTo>
                    <a:pt x="222" y="192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1" name="Text Box 128"/>
            <p:cNvSpPr txBox="1">
              <a:spLocks noChangeArrowheads="1"/>
            </p:cNvSpPr>
            <p:nvPr/>
          </p:nvSpPr>
          <p:spPr bwMode="auto">
            <a:xfrm>
              <a:off x="5295900" y="134938"/>
              <a:ext cx="609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</a:rPr>
                <a:t>G.</a:t>
              </a:r>
            </a:p>
          </p:txBody>
        </p:sp>
      </p:grpSp>
      <p:sp>
        <p:nvSpPr>
          <p:cNvPr id="178" name="Rectangle 177"/>
          <p:cNvSpPr/>
          <p:nvPr/>
        </p:nvSpPr>
        <p:spPr>
          <a:xfrm>
            <a:off x="2693988" y="1074738"/>
            <a:ext cx="561975" cy="3667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Dose-dense sequential therapy works because the rate of regression of a </a:t>
            </a:r>
            <a:r>
              <a:rPr lang="en-US" sz="2800" kern="0" dirty="0" err="1" smtClean="0">
                <a:solidFill>
                  <a:srgbClr val="000000"/>
                </a:solidFill>
              </a:rPr>
              <a:t>Gompertzian</a:t>
            </a:r>
            <a:r>
              <a:rPr lang="en-US" sz="2800" kern="0" dirty="0" smtClean="0">
                <a:solidFill>
                  <a:srgbClr val="000000"/>
                </a:solidFill>
              </a:rPr>
              <a:t> tumor is proportional to its rate of growth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sp>
        <p:nvSpPr>
          <p:cNvPr id="74" name="Curved Down Arrow 73"/>
          <p:cNvSpPr/>
          <p:nvPr/>
        </p:nvSpPr>
        <p:spPr>
          <a:xfrm flipH="1">
            <a:off x="5218836" y="4521200"/>
            <a:ext cx="3061564" cy="830681"/>
          </a:xfrm>
          <a:prstGeom prst="curved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-127000" y="5224881"/>
            <a:ext cx="92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 dirty="0" smtClean="0">
                <a:solidFill>
                  <a:srgbClr val="FF0000"/>
                </a:solidFill>
              </a:rPr>
              <a:t>Post</a:t>
            </a:r>
            <a:r>
              <a:rPr lang="en-US" sz="2400" b="1" kern="0" dirty="0" smtClean="0">
                <a:solidFill>
                  <a:srgbClr val="000000"/>
                </a:solidFill>
              </a:rPr>
              <a:t>-Treatment Growth = Mitosis + Immigration – Death – Emigration</a:t>
            </a:r>
          </a:p>
        </p:txBody>
      </p:sp>
      <p:sp>
        <p:nvSpPr>
          <p:cNvPr id="119" name="Curved Down Arrow 118"/>
          <p:cNvSpPr/>
          <p:nvPr/>
        </p:nvSpPr>
        <p:spPr>
          <a:xfrm>
            <a:off x="3910736" y="4508500"/>
            <a:ext cx="3061564" cy="830681"/>
          </a:xfrm>
          <a:prstGeom prst="curved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2693988" y="1074738"/>
            <a:ext cx="561975" cy="3667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urved Down Arrow 74"/>
          <p:cNvSpPr/>
          <p:nvPr/>
        </p:nvSpPr>
        <p:spPr>
          <a:xfrm flipH="1">
            <a:off x="5218836" y="4521200"/>
            <a:ext cx="3061564" cy="830681"/>
          </a:xfrm>
          <a:prstGeom prst="curved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-127000" y="5224881"/>
            <a:ext cx="92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 dirty="0" smtClean="0">
                <a:solidFill>
                  <a:srgbClr val="FF0000"/>
                </a:solidFill>
              </a:rPr>
              <a:t>Post</a:t>
            </a:r>
            <a:r>
              <a:rPr lang="en-US" sz="2400" b="1" kern="0" dirty="0" smtClean="0">
                <a:solidFill>
                  <a:srgbClr val="000000"/>
                </a:solidFill>
              </a:rPr>
              <a:t>-Treatment Growth = Mitosis + Immigration – Death – Emigration</a:t>
            </a:r>
          </a:p>
        </p:txBody>
      </p:sp>
      <p:sp>
        <p:nvSpPr>
          <p:cNvPr id="119" name="Curved Down Arrow 118"/>
          <p:cNvSpPr/>
          <p:nvPr/>
        </p:nvSpPr>
        <p:spPr>
          <a:xfrm>
            <a:off x="3910736" y="4508500"/>
            <a:ext cx="3061564" cy="830681"/>
          </a:xfrm>
          <a:prstGeom prst="curved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2693988" y="1074738"/>
            <a:ext cx="561975" cy="3667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23850" r="33327"/>
          <a:stretch>
            <a:fillRect/>
          </a:stretch>
        </p:blipFill>
        <p:spPr>
          <a:xfrm>
            <a:off x="835819" y="1916551"/>
            <a:ext cx="3716337" cy="2292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04972" y="6276451"/>
            <a:ext cx="5788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Qian</a:t>
            </a:r>
            <a:r>
              <a:rPr lang="en-US" b="1" dirty="0" smtClean="0">
                <a:solidFill>
                  <a:prstClr val="black"/>
                </a:solidFill>
              </a:rPr>
              <a:t> X…Norton L, </a:t>
            </a:r>
            <a:r>
              <a:rPr lang="en-US" b="1" dirty="0" err="1" smtClean="0">
                <a:solidFill>
                  <a:prstClr val="black"/>
                </a:solidFill>
              </a:rPr>
              <a:t>Hazan</a:t>
            </a:r>
            <a:r>
              <a:rPr lang="en-US" b="1" dirty="0" smtClean="0">
                <a:solidFill>
                  <a:prstClr val="black"/>
                </a:solidFill>
              </a:rPr>
              <a:t> R, </a:t>
            </a:r>
            <a:r>
              <a:rPr lang="en-US" b="1" dirty="0" err="1" smtClean="0">
                <a:solidFill>
                  <a:prstClr val="black"/>
                </a:solidFill>
              </a:rPr>
              <a:t>Oncogene</a:t>
            </a:r>
            <a:r>
              <a:rPr lang="en-US" b="1" dirty="0" smtClean="0">
                <a:solidFill>
                  <a:prstClr val="black"/>
                </a:solidFill>
              </a:rPr>
              <a:t>, 2013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556000" y="4000500"/>
            <a:ext cx="812800" cy="711200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Left Arrow Callout 10"/>
          <p:cNvSpPr/>
          <p:nvPr/>
        </p:nvSpPr>
        <p:spPr>
          <a:xfrm>
            <a:off x="4076700" y="2097889"/>
            <a:ext cx="1600200" cy="619911"/>
          </a:xfrm>
          <a:prstGeom prst="leftArrowCallou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Callout 11"/>
          <p:cNvSpPr/>
          <p:nvPr/>
        </p:nvSpPr>
        <p:spPr>
          <a:xfrm>
            <a:off x="4533900" y="3101189"/>
            <a:ext cx="1600200" cy="619911"/>
          </a:xfrm>
          <a:prstGeom prst="leftArrowCallou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49800" y="2183368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p21 off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94300" y="3201432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p21 on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683419" y="1879600"/>
            <a:ext cx="307181" cy="32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err="1" smtClean="0">
                <a:solidFill>
                  <a:srgbClr val="000000"/>
                </a:solidFill>
              </a:rPr>
              <a:t>Cytotoxic</a:t>
            </a:r>
            <a:r>
              <a:rPr lang="en-US" sz="2800" kern="0" dirty="0" smtClean="0">
                <a:solidFill>
                  <a:srgbClr val="000000"/>
                </a:solidFill>
              </a:rPr>
              <a:t> chemotherapy turns p21 on and reduces mitotic rate</a:t>
            </a:r>
            <a:endParaRPr lang="en-US" sz="28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rved Down Arrow 118"/>
          <p:cNvSpPr/>
          <p:nvPr/>
        </p:nvSpPr>
        <p:spPr>
          <a:xfrm>
            <a:off x="3910736" y="4508500"/>
            <a:ext cx="3061564" cy="830681"/>
          </a:xfrm>
          <a:prstGeom prst="curved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2693988" y="1074738"/>
            <a:ext cx="561975" cy="3667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972" y="6276451"/>
            <a:ext cx="5788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Qian</a:t>
            </a:r>
            <a:r>
              <a:rPr lang="en-US" b="1" dirty="0" smtClean="0">
                <a:solidFill>
                  <a:prstClr val="black"/>
                </a:solidFill>
              </a:rPr>
              <a:t> X…Norton L, </a:t>
            </a:r>
            <a:r>
              <a:rPr lang="en-US" b="1" dirty="0" err="1" smtClean="0">
                <a:solidFill>
                  <a:prstClr val="black"/>
                </a:solidFill>
              </a:rPr>
              <a:t>Hazan</a:t>
            </a:r>
            <a:r>
              <a:rPr lang="en-US" b="1" dirty="0" smtClean="0">
                <a:solidFill>
                  <a:prstClr val="black"/>
                </a:solidFill>
              </a:rPr>
              <a:t> R, </a:t>
            </a:r>
            <a:r>
              <a:rPr lang="en-US" b="1" dirty="0" err="1" smtClean="0">
                <a:solidFill>
                  <a:prstClr val="black"/>
                </a:solidFill>
              </a:rPr>
              <a:t>Oncogene</a:t>
            </a:r>
            <a:r>
              <a:rPr lang="en-US" b="1" dirty="0" smtClean="0">
                <a:solidFill>
                  <a:prstClr val="black"/>
                </a:solidFill>
              </a:rPr>
              <a:t>, 2013</a:t>
            </a:r>
          </a:p>
        </p:txBody>
      </p:sp>
      <p:cxnSp>
        <p:nvCxnSpPr>
          <p:cNvPr id="10" name="Straight Connector 9"/>
          <p:cNvCxnSpPr>
            <a:stCxn id="18" idx="3"/>
          </p:cNvCxnSpPr>
          <p:nvPr/>
        </p:nvCxnSpPr>
        <p:spPr>
          <a:xfrm>
            <a:off x="5890428" y="2956891"/>
            <a:ext cx="1002097" cy="1561049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45319" y="1879600"/>
            <a:ext cx="307181" cy="32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…and simultaneously increases cell migration (metastases)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41564" y="1244969"/>
            <a:ext cx="3252064" cy="4094212"/>
            <a:chOff x="5345836" y="1441450"/>
            <a:chExt cx="3252064" cy="4094212"/>
          </a:xfrm>
        </p:grpSpPr>
        <p:sp>
          <p:nvSpPr>
            <p:cNvPr id="14" name="TextBox 13"/>
            <p:cNvSpPr txBox="1"/>
            <p:nvPr/>
          </p:nvSpPr>
          <p:spPr>
            <a:xfrm>
              <a:off x="6548044" y="1441450"/>
              <a:ext cx="6199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p21 </a:t>
              </a:r>
            </a:p>
            <a:p>
              <a:pPr algn="ctr"/>
              <a:r>
                <a:rPr lang="en-US" b="1" dirty="0" smtClean="0"/>
                <a:t>on</a:t>
              </a:r>
              <a:endParaRPr lang="en-US" b="1" dirty="0"/>
            </a:p>
          </p:txBody>
        </p:sp>
        <p:grpSp>
          <p:nvGrpSpPr>
            <p:cNvPr id="17" name="Group 4"/>
            <p:cNvGrpSpPr/>
            <p:nvPr/>
          </p:nvGrpSpPr>
          <p:grpSpPr>
            <a:xfrm>
              <a:off x="5362828" y="2007295"/>
              <a:ext cx="3031872" cy="3528367"/>
              <a:chOff x="5850098" y="-2087470"/>
              <a:chExt cx="3031872" cy="3528367"/>
            </a:xfrm>
            <a:solidFill>
              <a:schemeClr val="bg1"/>
            </a:solidFill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/>
              <a:srcRect l="65064"/>
              <a:stretch>
                <a:fillRect/>
              </a:stretch>
            </p:blipFill>
            <p:spPr>
              <a:xfrm>
                <a:off x="5850098" y="-2087470"/>
                <a:ext cx="3031872" cy="2292153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8609710" y="1025724"/>
                <a:ext cx="272260" cy="415173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Left Arrow Callout 11"/>
            <p:cNvSpPr/>
            <p:nvPr/>
          </p:nvSpPr>
          <p:spPr>
            <a:xfrm rot="16200000">
              <a:off x="6273285" y="1716210"/>
              <a:ext cx="1169432" cy="619911"/>
            </a:xfrm>
            <a:prstGeom prst="leftArrowCallout">
              <a:avLst>
                <a:gd name="adj1" fmla="val 25000"/>
                <a:gd name="adj2" fmla="val 25000"/>
                <a:gd name="adj3" fmla="val 29097"/>
                <a:gd name="adj4" fmla="val 67358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 Arrow Callout 19"/>
            <p:cNvSpPr/>
            <p:nvPr/>
          </p:nvSpPr>
          <p:spPr>
            <a:xfrm rot="16200000">
              <a:off x="7225785" y="2363910"/>
              <a:ext cx="1169432" cy="619911"/>
            </a:xfrm>
            <a:prstGeom prst="leftArrowCallout">
              <a:avLst>
                <a:gd name="adj1" fmla="val 25000"/>
                <a:gd name="adj2" fmla="val 25000"/>
                <a:gd name="adj3" fmla="val 29097"/>
                <a:gd name="adj4" fmla="val 67358"/>
              </a:avLst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23952" y="2088802"/>
              <a:ext cx="5730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p21 off</a:t>
              </a:r>
              <a:endParaRPr lang="en-US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45836" y="1900238"/>
              <a:ext cx="419964" cy="3667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77936" y="1900238"/>
              <a:ext cx="419964" cy="3667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-127000" y="5224881"/>
            <a:ext cx="92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 dirty="0" smtClean="0">
                <a:solidFill>
                  <a:srgbClr val="FF0000"/>
                </a:solidFill>
              </a:rPr>
              <a:t>Post</a:t>
            </a:r>
            <a:r>
              <a:rPr lang="en-US" sz="2400" b="1" kern="0" dirty="0" smtClean="0">
                <a:solidFill>
                  <a:srgbClr val="000000"/>
                </a:solidFill>
              </a:rPr>
              <a:t>-Treatment Growth = Mitosis + Immigration – Death – Emigration</a:t>
            </a:r>
          </a:p>
        </p:txBody>
      </p:sp>
      <p:sp>
        <p:nvSpPr>
          <p:cNvPr id="121" name="Curved Down Arrow 120"/>
          <p:cNvSpPr/>
          <p:nvPr/>
        </p:nvSpPr>
        <p:spPr>
          <a:xfrm flipH="1">
            <a:off x="5218836" y="4521200"/>
            <a:ext cx="3061564" cy="830681"/>
          </a:xfrm>
          <a:prstGeom prst="curved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orton-Massague Fig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393" y="4268355"/>
            <a:ext cx="2356379" cy="200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836138" y="3736546"/>
            <a:ext cx="2972889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Conceptual Hypothesis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49052" y="849180"/>
            <a:ext cx="268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Clinical Hypothesis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80" name="Picture 96" descr="Norton2"/>
          <p:cNvPicPr>
            <a:picLocks noChangeAspect="1" noChangeArrowheads="1"/>
          </p:cNvPicPr>
          <p:nvPr/>
        </p:nvPicPr>
        <p:blipFill>
          <a:blip r:embed="rId3" cstate="print"/>
          <a:srcRect l="9375" t="8310" r="12500" b="7484"/>
          <a:stretch>
            <a:fillRect/>
          </a:stretch>
        </p:blipFill>
        <p:spPr bwMode="auto">
          <a:xfrm>
            <a:off x="1182488" y="1362831"/>
            <a:ext cx="2280188" cy="191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3"/>
          <p:cNvGrpSpPr/>
          <p:nvPr/>
        </p:nvGrpSpPr>
        <p:grpSpPr>
          <a:xfrm>
            <a:off x="4022672" y="1076905"/>
            <a:ext cx="3940228" cy="2490910"/>
            <a:chOff x="4840288" y="134938"/>
            <a:chExt cx="3960812" cy="3303064"/>
          </a:xfrm>
        </p:grpSpPr>
        <p:sp>
          <p:nvSpPr>
            <p:cNvPr id="84" name="Line 64"/>
            <p:cNvSpPr>
              <a:spLocks noChangeAspect="1" noChangeShapeType="1"/>
            </p:cNvSpPr>
            <p:nvPr/>
          </p:nvSpPr>
          <p:spPr bwMode="auto">
            <a:xfrm>
              <a:off x="5394325" y="581025"/>
              <a:ext cx="0" cy="221297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Line 65"/>
            <p:cNvSpPr>
              <a:spLocks noChangeAspect="1" noChangeShapeType="1"/>
            </p:cNvSpPr>
            <p:nvPr/>
          </p:nvSpPr>
          <p:spPr bwMode="auto">
            <a:xfrm>
              <a:off x="5370513" y="27940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Line 66"/>
            <p:cNvSpPr>
              <a:spLocks noChangeAspect="1" noChangeShapeType="1"/>
            </p:cNvSpPr>
            <p:nvPr/>
          </p:nvSpPr>
          <p:spPr bwMode="auto">
            <a:xfrm>
              <a:off x="5370513" y="26241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" name="Line 67"/>
            <p:cNvSpPr>
              <a:spLocks noChangeAspect="1" noChangeShapeType="1"/>
            </p:cNvSpPr>
            <p:nvPr/>
          </p:nvSpPr>
          <p:spPr bwMode="auto">
            <a:xfrm>
              <a:off x="5370513" y="2454275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Line 68"/>
            <p:cNvSpPr>
              <a:spLocks noChangeAspect="1" noChangeShapeType="1"/>
            </p:cNvSpPr>
            <p:nvPr/>
          </p:nvSpPr>
          <p:spPr bwMode="auto">
            <a:xfrm>
              <a:off x="5370513" y="22828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Line 69"/>
            <p:cNvSpPr>
              <a:spLocks noChangeAspect="1" noChangeShapeType="1"/>
            </p:cNvSpPr>
            <p:nvPr/>
          </p:nvSpPr>
          <p:spPr bwMode="auto">
            <a:xfrm>
              <a:off x="5370513" y="2112963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" name="Line 70"/>
            <p:cNvSpPr>
              <a:spLocks noChangeAspect="1" noChangeShapeType="1"/>
            </p:cNvSpPr>
            <p:nvPr/>
          </p:nvSpPr>
          <p:spPr bwMode="auto">
            <a:xfrm>
              <a:off x="5370513" y="19431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Line 71"/>
            <p:cNvSpPr>
              <a:spLocks noChangeAspect="1" noChangeShapeType="1"/>
            </p:cNvSpPr>
            <p:nvPr/>
          </p:nvSpPr>
          <p:spPr bwMode="auto">
            <a:xfrm>
              <a:off x="5370513" y="17732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" name="Line 72"/>
            <p:cNvSpPr>
              <a:spLocks noChangeAspect="1" noChangeShapeType="1"/>
            </p:cNvSpPr>
            <p:nvPr/>
          </p:nvSpPr>
          <p:spPr bwMode="auto">
            <a:xfrm>
              <a:off x="5370513" y="1601788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Line 73"/>
            <p:cNvSpPr>
              <a:spLocks noChangeAspect="1" noChangeShapeType="1"/>
            </p:cNvSpPr>
            <p:nvPr/>
          </p:nvSpPr>
          <p:spPr bwMode="auto">
            <a:xfrm>
              <a:off x="5370513" y="14319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Line 74"/>
            <p:cNvSpPr>
              <a:spLocks noChangeAspect="1" noChangeShapeType="1"/>
            </p:cNvSpPr>
            <p:nvPr/>
          </p:nvSpPr>
          <p:spPr bwMode="auto">
            <a:xfrm>
              <a:off x="5370513" y="1262063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Line 75"/>
            <p:cNvSpPr>
              <a:spLocks noChangeAspect="1" noChangeShapeType="1"/>
            </p:cNvSpPr>
            <p:nvPr/>
          </p:nvSpPr>
          <p:spPr bwMode="auto">
            <a:xfrm>
              <a:off x="5370513" y="10922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Line 76"/>
            <p:cNvSpPr>
              <a:spLocks noChangeAspect="1" noChangeShapeType="1"/>
            </p:cNvSpPr>
            <p:nvPr/>
          </p:nvSpPr>
          <p:spPr bwMode="auto">
            <a:xfrm>
              <a:off x="5370513" y="9223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Line 77"/>
            <p:cNvSpPr>
              <a:spLocks noChangeAspect="1" noChangeShapeType="1"/>
            </p:cNvSpPr>
            <p:nvPr/>
          </p:nvSpPr>
          <p:spPr bwMode="auto">
            <a:xfrm>
              <a:off x="5370513" y="750888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Line 78"/>
            <p:cNvSpPr>
              <a:spLocks noChangeAspect="1" noChangeShapeType="1"/>
            </p:cNvSpPr>
            <p:nvPr/>
          </p:nvSpPr>
          <p:spPr bwMode="auto">
            <a:xfrm>
              <a:off x="5370513" y="5810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Line 79"/>
            <p:cNvSpPr>
              <a:spLocks noChangeAspect="1" noChangeShapeType="1"/>
            </p:cNvSpPr>
            <p:nvPr/>
          </p:nvSpPr>
          <p:spPr bwMode="auto">
            <a:xfrm>
              <a:off x="5394325" y="2794000"/>
              <a:ext cx="3127375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Line 80"/>
            <p:cNvSpPr>
              <a:spLocks noChangeAspect="1" noChangeShapeType="1"/>
            </p:cNvSpPr>
            <p:nvPr/>
          </p:nvSpPr>
          <p:spPr bwMode="auto">
            <a:xfrm flipV="1">
              <a:off x="5394325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Line 81"/>
            <p:cNvSpPr>
              <a:spLocks noChangeAspect="1" noChangeShapeType="1"/>
            </p:cNvSpPr>
            <p:nvPr/>
          </p:nvSpPr>
          <p:spPr bwMode="auto">
            <a:xfrm flipV="1">
              <a:off x="5783263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" name="Line 82"/>
            <p:cNvSpPr>
              <a:spLocks noChangeAspect="1" noChangeShapeType="1"/>
            </p:cNvSpPr>
            <p:nvPr/>
          </p:nvSpPr>
          <p:spPr bwMode="auto">
            <a:xfrm flipV="1">
              <a:off x="6178550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9" name="Line 83"/>
            <p:cNvSpPr>
              <a:spLocks noChangeAspect="1" noChangeShapeType="1"/>
            </p:cNvSpPr>
            <p:nvPr/>
          </p:nvSpPr>
          <p:spPr bwMode="auto">
            <a:xfrm flipV="1">
              <a:off x="6567488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0" name="Line 84"/>
            <p:cNvSpPr>
              <a:spLocks noChangeAspect="1" noChangeShapeType="1"/>
            </p:cNvSpPr>
            <p:nvPr/>
          </p:nvSpPr>
          <p:spPr bwMode="auto">
            <a:xfrm flipV="1">
              <a:off x="6958013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1" name="Line 85"/>
            <p:cNvSpPr>
              <a:spLocks noChangeAspect="1" noChangeShapeType="1"/>
            </p:cNvSpPr>
            <p:nvPr/>
          </p:nvSpPr>
          <p:spPr bwMode="auto">
            <a:xfrm flipV="1">
              <a:off x="7346950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2" name="Line 86"/>
            <p:cNvSpPr>
              <a:spLocks noChangeAspect="1" noChangeShapeType="1"/>
            </p:cNvSpPr>
            <p:nvPr/>
          </p:nvSpPr>
          <p:spPr bwMode="auto">
            <a:xfrm flipV="1">
              <a:off x="7742238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" name="Line 87"/>
            <p:cNvSpPr>
              <a:spLocks noChangeAspect="1" noChangeShapeType="1"/>
            </p:cNvSpPr>
            <p:nvPr/>
          </p:nvSpPr>
          <p:spPr bwMode="auto">
            <a:xfrm flipV="1">
              <a:off x="8131175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4" name="Line 88"/>
            <p:cNvSpPr>
              <a:spLocks noChangeAspect="1" noChangeShapeType="1"/>
            </p:cNvSpPr>
            <p:nvPr/>
          </p:nvSpPr>
          <p:spPr bwMode="auto">
            <a:xfrm flipV="1">
              <a:off x="8521700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" name="Rectangle 89"/>
            <p:cNvSpPr>
              <a:spLocks noChangeAspect="1" noChangeArrowheads="1"/>
            </p:cNvSpPr>
            <p:nvPr/>
          </p:nvSpPr>
          <p:spPr bwMode="auto">
            <a:xfrm>
              <a:off x="4840288" y="2643189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56" name="Rectangle 90"/>
            <p:cNvSpPr>
              <a:spLocks noChangeAspect="1" noChangeArrowheads="1"/>
            </p:cNvSpPr>
            <p:nvPr/>
          </p:nvSpPr>
          <p:spPr bwMode="auto">
            <a:xfrm>
              <a:off x="4840288" y="2303463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57" name="Rectangle 91"/>
            <p:cNvSpPr>
              <a:spLocks noChangeAspect="1" noChangeArrowheads="1"/>
            </p:cNvSpPr>
            <p:nvPr/>
          </p:nvSpPr>
          <p:spPr bwMode="auto">
            <a:xfrm>
              <a:off x="4840288" y="1960563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58" name="Rectangle 92"/>
            <p:cNvSpPr>
              <a:spLocks noChangeAspect="1" noChangeArrowheads="1"/>
            </p:cNvSpPr>
            <p:nvPr/>
          </p:nvSpPr>
          <p:spPr bwMode="auto">
            <a:xfrm>
              <a:off x="4840288" y="1620839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59" name="Rectangle 93"/>
            <p:cNvSpPr>
              <a:spLocks noChangeAspect="1" noChangeArrowheads="1"/>
            </p:cNvSpPr>
            <p:nvPr/>
          </p:nvSpPr>
          <p:spPr bwMode="auto">
            <a:xfrm>
              <a:off x="4840288" y="1281113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160" name="Rectangle 94"/>
            <p:cNvSpPr>
              <a:spLocks noChangeAspect="1" noChangeArrowheads="1"/>
            </p:cNvSpPr>
            <p:nvPr/>
          </p:nvSpPr>
          <p:spPr bwMode="auto">
            <a:xfrm>
              <a:off x="4840288" y="942975"/>
              <a:ext cx="381000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161" name="Rectangle 95"/>
            <p:cNvSpPr>
              <a:spLocks noChangeAspect="1" noChangeArrowheads="1"/>
            </p:cNvSpPr>
            <p:nvPr/>
          </p:nvSpPr>
          <p:spPr bwMode="auto">
            <a:xfrm>
              <a:off x="4840288" y="598488"/>
              <a:ext cx="381000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12</a:t>
              </a:r>
            </a:p>
          </p:txBody>
        </p:sp>
        <p:sp>
          <p:nvSpPr>
            <p:cNvPr id="162" name="Rectangle 96"/>
            <p:cNvSpPr>
              <a:spLocks noChangeAspect="1" noChangeArrowheads="1"/>
            </p:cNvSpPr>
            <p:nvPr/>
          </p:nvSpPr>
          <p:spPr bwMode="auto">
            <a:xfrm>
              <a:off x="5373688" y="2860675"/>
              <a:ext cx="1127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3" name="Rectangle 97"/>
            <p:cNvSpPr>
              <a:spLocks noChangeAspect="1" noChangeArrowheads="1"/>
            </p:cNvSpPr>
            <p:nvPr/>
          </p:nvSpPr>
          <p:spPr bwMode="auto">
            <a:xfrm>
              <a:off x="6138864" y="2860675"/>
              <a:ext cx="223837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40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4" name="Rectangle 98"/>
            <p:cNvSpPr>
              <a:spLocks noChangeAspect="1" noChangeArrowheads="1"/>
            </p:cNvSpPr>
            <p:nvPr/>
          </p:nvSpPr>
          <p:spPr bwMode="auto">
            <a:xfrm>
              <a:off x="6916738" y="2860675"/>
              <a:ext cx="225426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80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5" name="Rectangle 99"/>
            <p:cNvSpPr>
              <a:spLocks noChangeAspect="1" noChangeArrowheads="1"/>
            </p:cNvSpPr>
            <p:nvPr/>
          </p:nvSpPr>
          <p:spPr bwMode="auto">
            <a:xfrm>
              <a:off x="7681913" y="2860675"/>
              <a:ext cx="338137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120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6" name="Rectangle 100"/>
            <p:cNvSpPr>
              <a:spLocks noChangeAspect="1" noChangeArrowheads="1"/>
            </p:cNvSpPr>
            <p:nvPr/>
          </p:nvSpPr>
          <p:spPr bwMode="auto">
            <a:xfrm>
              <a:off x="8462963" y="2860675"/>
              <a:ext cx="338137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160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7" name="Rectangle 101"/>
            <p:cNvSpPr>
              <a:spLocks noChangeAspect="1" noChangeArrowheads="1"/>
            </p:cNvSpPr>
            <p:nvPr/>
          </p:nvSpPr>
          <p:spPr bwMode="auto">
            <a:xfrm>
              <a:off x="6173788" y="3111501"/>
              <a:ext cx="1662112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Weeks of Growth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8" name="Line 103"/>
            <p:cNvSpPr>
              <a:spLocks noChangeAspect="1" noChangeShapeType="1"/>
            </p:cNvSpPr>
            <p:nvPr/>
          </p:nvSpPr>
          <p:spPr bwMode="auto">
            <a:xfrm>
              <a:off x="5378450" y="1095375"/>
              <a:ext cx="312737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39"/>
            <p:cNvGrpSpPr>
              <a:grpSpLocks noChangeAspect="1"/>
            </p:cNvGrpSpPr>
            <p:nvPr/>
          </p:nvGrpSpPr>
          <p:grpSpPr bwMode="auto">
            <a:xfrm>
              <a:off x="6096000" y="449263"/>
              <a:ext cx="0" cy="217487"/>
              <a:chOff x="1956" y="336"/>
              <a:chExt cx="0" cy="288"/>
            </a:xfrm>
          </p:grpSpPr>
          <p:sp>
            <p:nvSpPr>
              <p:cNvPr id="194" name="Line 40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Line 41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283"/>
            <p:cNvGrpSpPr>
              <a:grpSpLocks noChangeAspect="1"/>
            </p:cNvGrpSpPr>
            <p:nvPr/>
          </p:nvGrpSpPr>
          <p:grpSpPr bwMode="auto">
            <a:xfrm>
              <a:off x="6288088" y="449263"/>
              <a:ext cx="0" cy="217487"/>
              <a:chOff x="2352" y="336"/>
              <a:chExt cx="0" cy="288"/>
            </a:xfrm>
          </p:grpSpPr>
          <p:sp>
            <p:nvSpPr>
              <p:cNvPr id="192" name="Line 43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Line 44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45"/>
            <p:cNvGrpSpPr>
              <a:grpSpLocks noChangeAspect="1"/>
            </p:cNvGrpSpPr>
            <p:nvPr/>
          </p:nvGrpSpPr>
          <p:grpSpPr bwMode="auto">
            <a:xfrm>
              <a:off x="6135688" y="449263"/>
              <a:ext cx="0" cy="217487"/>
              <a:chOff x="1956" y="336"/>
              <a:chExt cx="0" cy="288"/>
            </a:xfrm>
          </p:grpSpPr>
          <p:sp>
            <p:nvSpPr>
              <p:cNvPr id="190" name="Line 46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Line 47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48"/>
            <p:cNvGrpSpPr>
              <a:grpSpLocks noChangeAspect="1"/>
            </p:cNvGrpSpPr>
            <p:nvPr/>
          </p:nvGrpSpPr>
          <p:grpSpPr bwMode="auto">
            <a:xfrm>
              <a:off x="6173788" y="449263"/>
              <a:ext cx="0" cy="217487"/>
              <a:chOff x="1956" y="336"/>
              <a:chExt cx="0" cy="288"/>
            </a:xfrm>
          </p:grpSpPr>
          <p:sp>
            <p:nvSpPr>
              <p:cNvPr id="188" name="Line 49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Line 50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51"/>
            <p:cNvGrpSpPr>
              <a:grpSpLocks noChangeAspect="1"/>
            </p:cNvGrpSpPr>
            <p:nvPr/>
          </p:nvGrpSpPr>
          <p:grpSpPr bwMode="auto">
            <a:xfrm>
              <a:off x="6211888" y="449263"/>
              <a:ext cx="0" cy="217487"/>
              <a:chOff x="1956" y="336"/>
              <a:chExt cx="0" cy="288"/>
            </a:xfrm>
          </p:grpSpPr>
          <p:sp>
            <p:nvSpPr>
              <p:cNvPr id="186" name="Line 52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Line 53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" name="Group 54"/>
            <p:cNvGrpSpPr>
              <a:grpSpLocks noChangeAspect="1"/>
            </p:cNvGrpSpPr>
            <p:nvPr/>
          </p:nvGrpSpPr>
          <p:grpSpPr bwMode="auto">
            <a:xfrm>
              <a:off x="6249988" y="449263"/>
              <a:ext cx="0" cy="217487"/>
              <a:chOff x="2352" y="336"/>
              <a:chExt cx="0" cy="288"/>
            </a:xfrm>
          </p:grpSpPr>
          <p:sp>
            <p:nvSpPr>
              <p:cNvPr id="184" name="Line 55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Line 56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" name="Group 57"/>
            <p:cNvGrpSpPr>
              <a:grpSpLocks noChangeAspect="1"/>
            </p:cNvGrpSpPr>
            <p:nvPr/>
          </p:nvGrpSpPr>
          <p:grpSpPr bwMode="auto">
            <a:xfrm>
              <a:off x="6326188" y="449263"/>
              <a:ext cx="0" cy="217487"/>
              <a:chOff x="2352" y="336"/>
              <a:chExt cx="0" cy="288"/>
            </a:xfrm>
          </p:grpSpPr>
          <p:sp>
            <p:nvSpPr>
              <p:cNvPr id="182" name="Line 58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Line 59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Group 60"/>
            <p:cNvGrpSpPr>
              <a:grpSpLocks noChangeAspect="1"/>
            </p:cNvGrpSpPr>
            <p:nvPr/>
          </p:nvGrpSpPr>
          <p:grpSpPr bwMode="auto">
            <a:xfrm>
              <a:off x="6364288" y="449263"/>
              <a:ext cx="0" cy="217487"/>
              <a:chOff x="2352" y="336"/>
              <a:chExt cx="0" cy="288"/>
            </a:xfrm>
          </p:grpSpPr>
          <p:sp>
            <p:nvSpPr>
              <p:cNvPr id="180" name="Line 61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Line 62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7" name="Freeform 107"/>
            <p:cNvSpPr>
              <a:spLocks/>
            </p:cNvSpPr>
            <p:nvPr/>
          </p:nvSpPr>
          <p:spPr bwMode="auto">
            <a:xfrm>
              <a:off x="5392738" y="1277938"/>
              <a:ext cx="814387" cy="1484312"/>
            </a:xfrm>
            <a:custGeom>
              <a:avLst/>
              <a:gdLst>
                <a:gd name="T0" fmla="*/ 0 w 188"/>
                <a:gd name="T1" fmla="*/ 935 h 343"/>
                <a:gd name="T2" fmla="*/ 11 w 188"/>
                <a:gd name="T3" fmla="*/ 856 h 343"/>
                <a:gd name="T4" fmla="*/ 25 w 188"/>
                <a:gd name="T5" fmla="*/ 785 h 343"/>
                <a:gd name="T6" fmla="*/ 35 w 188"/>
                <a:gd name="T7" fmla="*/ 722 h 343"/>
                <a:gd name="T8" fmla="*/ 46 w 188"/>
                <a:gd name="T9" fmla="*/ 665 h 343"/>
                <a:gd name="T10" fmla="*/ 60 w 188"/>
                <a:gd name="T11" fmla="*/ 616 h 343"/>
                <a:gd name="T12" fmla="*/ 71 w 188"/>
                <a:gd name="T13" fmla="*/ 570 h 343"/>
                <a:gd name="T14" fmla="*/ 85 w 188"/>
                <a:gd name="T15" fmla="*/ 526 h 343"/>
                <a:gd name="T16" fmla="*/ 96 w 188"/>
                <a:gd name="T17" fmla="*/ 488 h 343"/>
                <a:gd name="T18" fmla="*/ 106 w 188"/>
                <a:gd name="T19" fmla="*/ 453 h 343"/>
                <a:gd name="T20" fmla="*/ 120 w 188"/>
                <a:gd name="T21" fmla="*/ 420 h 343"/>
                <a:gd name="T22" fmla="*/ 131 w 188"/>
                <a:gd name="T23" fmla="*/ 390 h 343"/>
                <a:gd name="T24" fmla="*/ 142 w 188"/>
                <a:gd name="T25" fmla="*/ 363 h 343"/>
                <a:gd name="T26" fmla="*/ 156 w 188"/>
                <a:gd name="T27" fmla="*/ 335 h 343"/>
                <a:gd name="T28" fmla="*/ 166 w 188"/>
                <a:gd name="T29" fmla="*/ 311 h 343"/>
                <a:gd name="T30" fmla="*/ 177 w 188"/>
                <a:gd name="T31" fmla="*/ 289 h 343"/>
                <a:gd name="T32" fmla="*/ 191 w 188"/>
                <a:gd name="T33" fmla="*/ 267 h 343"/>
                <a:gd name="T34" fmla="*/ 202 w 188"/>
                <a:gd name="T35" fmla="*/ 245 h 343"/>
                <a:gd name="T36" fmla="*/ 216 w 188"/>
                <a:gd name="T37" fmla="*/ 226 h 343"/>
                <a:gd name="T38" fmla="*/ 226 w 188"/>
                <a:gd name="T39" fmla="*/ 207 h 343"/>
                <a:gd name="T40" fmla="*/ 237 w 188"/>
                <a:gd name="T41" fmla="*/ 191 h 343"/>
                <a:gd name="T42" fmla="*/ 251 w 188"/>
                <a:gd name="T43" fmla="*/ 174 h 343"/>
                <a:gd name="T44" fmla="*/ 262 w 188"/>
                <a:gd name="T45" fmla="*/ 158 h 343"/>
                <a:gd name="T46" fmla="*/ 273 w 188"/>
                <a:gd name="T47" fmla="*/ 144 h 343"/>
                <a:gd name="T48" fmla="*/ 287 w 188"/>
                <a:gd name="T49" fmla="*/ 131 h 343"/>
                <a:gd name="T50" fmla="*/ 297 w 188"/>
                <a:gd name="T51" fmla="*/ 117 h 343"/>
                <a:gd name="T52" fmla="*/ 308 w 188"/>
                <a:gd name="T53" fmla="*/ 104 h 343"/>
                <a:gd name="T54" fmla="*/ 322 w 188"/>
                <a:gd name="T55" fmla="*/ 93 h 343"/>
                <a:gd name="T56" fmla="*/ 333 w 188"/>
                <a:gd name="T57" fmla="*/ 79 h 343"/>
                <a:gd name="T58" fmla="*/ 347 w 188"/>
                <a:gd name="T59" fmla="*/ 68 h 343"/>
                <a:gd name="T60" fmla="*/ 357 w 188"/>
                <a:gd name="T61" fmla="*/ 57 h 343"/>
                <a:gd name="T62" fmla="*/ 368 w 188"/>
                <a:gd name="T63" fmla="*/ 46 h 343"/>
                <a:gd name="T64" fmla="*/ 382 w 188"/>
                <a:gd name="T65" fmla="*/ 38 h 343"/>
                <a:gd name="T66" fmla="*/ 393 w 188"/>
                <a:gd name="T67" fmla="*/ 27 h 343"/>
                <a:gd name="T68" fmla="*/ 404 w 188"/>
                <a:gd name="T69" fmla="*/ 19 h 343"/>
                <a:gd name="T70" fmla="*/ 417 w 188"/>
                <a:gd name="T71" fmla="*/ 8 h 343"/>
                <a:gd name="T72" fmla="*/ 428 w 188"/>
                <a:gd name="T73" fmla="*/ 0 h 343"/>
                <a:gd name="T74" fmla="*/ 439 w 188"/>
                <a:gd name="T75" fmla="*/ 41 h 343"/>
                <a:gd name="T76" fmla="*/ 453 w 188"/>
                <a:gd name="T77" fmla="*/ 30 h 343"/>
                <a:gd name="T78" fmla="*/ 464 w 188"/>
                <a:gd name="T79" fmla="*/ 82 h 343"/>
                <a:gd name="T80" fmla="*/ 478 w 188"/>
                <a:gd name="T81" fmla="*/ 71 h 343"/>
                <a:gd name="T82" fmla="*/ 488 w 188"/>
                <a:gd name="T83" fmla="*/ 142 h 343"/>
                <a:gd name="T84" fmla="*/ 499 w 188"/>
                <a:gd name="T85" fmla="*/ 128 h 343"/>
                <a:gd name="T86" fmla="*/ 513 w 188"/>
                <a:gd name="T87" fmla="*/ 559 h 34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8"/>
                <a:gd name="T133" fmla="*/ 0 h 343"/>
                <a:gd name="T134" fmla="*/ 188 w 188"/>
                <a:gd name="T135" fmla="*/ 343 h 34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8" h="343">
                  <a:moveTo>
                    <a:pt x="0" y="343"/>
                  </a:moveTo>
                  <a:lnTo>
                    <a:pt x="4" y="314"/>
                  </a:lnTo>
                  <a:lnTo>
                    <a:pt x="9" y="288"/>
                  </a:lnTo>
                  <a:lnTo>
                    <a:pt x="13" y="265"/>
                  </a:lnTo>
                  <a:lnTo>
                    <a:pt x="17" y="244"/>
                  </a:lnTo>
                  <a:lnTo>
                    <a:pt x="22" y="226"/>
                  </a:lnTo>
                  <a:lnTo>
                    <a:pt x="26" y="209"/>
                  </a:lnTo>
                  <a:lnTo>
                    <a:pt x="31" y="193"/>
                  </a:lnTo>
                  <a:lnTo>
                    <a:pt x="35" y="179"/>
                  </a:lnTo>
                  <a:lnTo>
                    <a:pt x="39" y="166"/>
                  </a:lnTo>
                  <a:lnTo>
                    <a:pt x="44" y="154"/>
                  </a:lnTo>
                  <a:lnTo>
                    <a:pt x="48" y="143"/>
                  </a:lnTo>
                  <a:lnTo>
                    <a:pt x="52" y="133"/>
                  </a:lnTo>
                  <a:lnTo>
                    <a:pt x="57" y="123"/>
                  </a:lnTo>
                  <a:lnTo>
                    <a:pt x="61" y="114"/>
                  </a:lnTo>
                  <a:lnTo>
                    <a:pt x="65" y="106"/>
                  </a:lnTo>
                  <a:lnTo>
                    <a:pt x="70" y="98"/>
                  </a:lnTo>
                  <a:lnTo>
                    <a:pt x="74" y="90"/>
                  </a:lnTo>
                  <a:lnTo>
                    <a:pt x="79" y="83"/>
                  </a:lnTo>
                  <a:lnTo>
                    <a:pt x="83" y="76"/>
                  </a:lnTo>
                  <a:lnTo>
                    <a:pt x="87" y="70"/>
                  </a:lnTo>
                  <a:lnTo>
                    <a:pt x="92" y="64"/>
                  </a:lnTo>
                  <a:lnTo>
                    <a:pt x="96" y="58"/>
                  </a:lnTo>
                  <a:lnTo>
                    <a:pt x="100" y="53"/>
                  </a:lnTo>
                  <a:lnTo>
                    <a:pt x="105" y="48"/>
                  </a:lnTo>
                  <a:lnTo>
                    <a:pt x="109" y="43"/>
                  </a:lnTo>
                  <a:lnTo>
                    <a:pt x="113" y="38"/>
                  </a:lnTo>
                  <a:lnTo>
                    <a:pt x="118" y="34"/>
                  </a:lnTo>
                  <a:lnTo>
                    <a:pt x="122" y="29"/>
                  </a:lnTo>
                  <a:lnTo>
                    <a:pt x="127" y="25"/>
                  </a:lnTo>
                  <a:lnTo>
                    <a:pt x="131" y="21"/>
                  </a:lnTo>
                  <a:lnTo>
                    <a:pt x="135" y="17"/>
                  </a:lnTo>
                  <a:lnTo>
                    <a:pt x="140" y="14"/>
                  </a:lnTo>
                  <a:lnTo>
                    <a:pt x="144" y="10"/>
                  </a:lnTo>
                  <a:lnTo>
                    <a:pt x="148" y="7"/>
                  </a:lnTo>
                  <a:lnTo>
                    <a:pt x="153" y="3"/>
                  </a:lnTo>
                  <a:lnTo>
                    <a:pt x="157" y="0"/>
                  </a:lnTo>
                  <a:lnTo>
                    <a:pt x="161" y="15"/>
                  </a:lnTo>
                  <a:lnTo>
                    <a:pt x="166" y="11"/>
                  </a:lnTo>
                  <a:lnTo>
                    <a:pt x="170" y="30"/>
                  </a:lnTo>
                  <a:lnTo>
                    <a:pt x="175" y="26"/>
                  </a:lnTo>
                  <a:lnTo>
                    <a:pt x="179" y="52"/>
                  </a:lnTo>
                  <a:lnTo>
                    <a:pt x="183" y="47"/>
                  </a:lnTo>
                  <a:lnTo>
                    <a:pt x="188" y="205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8" name="Freeform 108"/>
            <p:cNvSpPr>
              <a:spLocks/>
            </p:cNvSpPr>
            <p:nvPr/>
          </p:nvSpPr>
          <p:spPr bwMode="auto">
            <a:xfrm>
              <a:off x="5392738" y="1320800"/>
              <a:ext cx="962025" cy="1441450"/>
            </a:xfrm>
            <a:custGeom>
              <a:avLst/>
              <a:gdLst>
                <a:gd name="T0" fmla="*/ 0 w 222"/>
                <a:gd name="T1" fmla="*/ 908 h 333"/>
                <a:gd name="T2" fmla="*/ 11 w 222"/>
                <a:gd name="T3" fmla="*/ 843 h 333"/>
                <a:gd name="T4" fmla="*/ 25 w 222"/>
                <a:gd name="T5" fmla="*/ 783 h 333"/>
                <a:gd name="T6" fmla="*/ 35 w 222"/>
                <a:gd name="T7" fmla="*/ 728 h 333"/>
                <a:gd name="T8" fmla="*/ 46 w 222"/>
                <a:gd name="T9" fmla="*/ 679 h 333"/>
                <a:gd name="T10" fmla="*/ 60 w 222"/>
                <a:gd name="T11" fmla="*/ 635 h 333"/>
                <a:gd name="T12" fmla="*/ 71 w 222"/>
                <a:gd name="T13" fmla="*/ 594 h 333"/>
                <a:gd name="T14" fmla="*/ 85 w 222"/>
                <a:gd name="T15" fmla="*/ 559 h 333"/>
                <a:gd name="T16" fmla="*/ 96 w 222"/>
                <a:gd name="T17" fmla="*/ 524 h 333"/>
                <a:gd name="T18" fmla="*/ 106 w 222"/>
                <a:gd name="T19" fmla="*/ 491 h 333"/>
                <a:gd name="T20" fmla="*/ 120 w 222"/>
                <a:gd name="T21" fmla="*/ 464 h 333"/>
                <a:gd name="T22" fmla="*/ 131 w 222"/>
                <a:gd name="T23" fmla="*/ 436 h 333"/>
                <a:gd name="T24" fmla="*/ 142 w 222"/>
                <a:gd name="T25" fmla="*/ 409 h 333"/>
                <a:gd name="T26" fmla="*/ 156 w 222"/>
                <a:gd name="T27" fmla="*/ 384 h 333"/>
                <a:gd name="T28" fmla="*/ 167 w 222"/>
                <a:gd name="T29" fmla="*/ 363 h 333"/>
                <a:gd name="T30" fmla="*/ 177 w 222"/>
                <a:gd name="T31" fmla="*/ 341 h 333"/>
                <a:gd name="T32" fmla="*/ 191 w 222"/>
                <a:gd name="T33" fmla="*/ 322 h 333"/>
                <a:gd name="T34" fmla="*/ 202 w 222"/>
                <a:gd name="T35" fmla="*/ 303 h 333"/>
                <a:gd name="T36" fmla="*/ 216 w 222"/>
                <a:gd name="T37" fmla="*/ 284 h 333"/>
                <a:gd name="T38" fmla="*/ 227 w 222"/>
                <a:gd name="T39" fmla="*/ 267 h 333"/>
                <a:gd name="T40" fmla="*/ 237 w 222"/>
                <a:gd name="T41" fmla="*/ 251 h 333"/>
                <a:gd name="T42" fmla="*/ 251 w 222"/>
                <a:gd name="T43" fmla="*/ 234 h 333"/>
                <a:gd name="T44" fmla="*/ 262 w 222"/>
                <a:gd name="T45" fmla="*/ 218 h 333"/>
                <a:gd name="T46" fmla="*/ 273 w 222"/>
                <a:gd name="T47" fmla="*/ 205 h 333"/>
                <a:gd name="T48" fmla="*/ 287 w 222"/>
                <a:gd name="T49" fmla="*/ 191 h 333"/>
                <a:gd name="T50" fmla="*/ 298 w 222"/>
                <a:gd name="T51" fmla="*/ 177 h 333"/>
                <a:gd name="T52" fmla="*/ 308 w 222"/>
                <a:gd name="T53" fmla="*/ 166 h 333"/>
                <a:gd name="T54" fmla="*/ 322 w 222"/>
                <a:gd name="T55" fmla="*/ 153 h 333"/>
                <a:gd name="T56" fmla="*/ 333 w 222"/>
                <a:gd name="T57" fmla="*/ 142 h 333"/>
                <a:gd name="T58" fmla="*/ 347 w 222"/>
                <a:gd name="T59" fmla="*/ 131 h 333"/>
                <a:gd name="T60" fmla="*/ 358 w 222"/>
                <a:gd name="T61" fmla="*/ 120 h 333"/>
                <a:gd name="T62" fmla="*/ 369 w 222"/>
                <a:gd name="T63" fmla="*/ 109 h 333"/>
                <a:gd name="T64" fmla="*/ 382 w 222"/>
                <a:gd name="T65" fmla="*/ 98 h 333"/>
                <a:gd name="T66" fmla="*/ 393 w 222"/>
                <a:gd name="T67" fmla="*/ 90 h 333"/>
                <a:gd name="T68" fmla="*/ 404 w 222"/>
                <a:gd name="T69" fmla="*/ 79 h 333"/>
                <a:gd name="T70" fmla="*/ 418 w 222"/>
                <a:gd name="T71" fmla="*/ 71 h 333"/>
                <a:gd name="T72" fmla="*/ 429 w 222"/>
                <a:gd name="T73" fmla="*/ 63 h 333"/>
                <a:gd name="T74" fmla="*/ 439 w 222"/>
                <a:gd name="T75" fmla="*/ 55 h 333"/>
                <a:gd name="T76" fmla="*/ 453 w 222"/>
                <a:gd name="T77" fmla="*/ 46 h 333"/>
                <a:gd name="T78" fmla="*/ 464 w 222"/>
                <a:gd name="T79" fmla="*/ 38 h 333"/>
                <a:gd name="T80" fmla="*/ 478 w 222"/>
                <a:gd name="T81" fmla="*/ 30 h 333"/>
                <a:gd name="T82" fmla="*/ 489 w 222"/>
                <a:gd name="T83" fmla="*/ 22 h 333"/>
                <a:gd name="T84" fmla="*/ 500 w 222"/>
                <a:gd name="T85" fmla="*/ 14 h 333"/>
                <a:gd name="T86" fmla="*/ 513 w 222"/>
                <a:gd name="T87" fmla="*/ 8 h 333"/>
                <a:gd name="T88" fmla="*/ 524 w 222"/>
                <a:gd name="T89" fmla="*/ 0 h 333"/>
                <a:gd name="T90" fmla="*/ 535 w 222"/>
                <a:gd name="T91" fmla="*/ 41 h 333"/>
                <a:gd name="T92" fmla="*/ 549 w 222"/>
                <a:gd name="T93" fmla="*/ 33 h 333"/>
                <a:gd name="T94" fmla="*/ 560 w 222"/>
                <a:gd name="T95" fmla="*/ 85 h 333"/>
                <a:gd name="T96" fmla="*/ 571 w 222"/>
                <a:gd name="T97" fmla="*/ 74 h 333"/>
                <a:gd name="T98" fmla="*/ 584 w 222"/>
                <a:gd name="T99" fmla="*/ 145 h 333"/>
                <a:gd name="T100" fmla="*/ 595 w 222"/>
                <a:gd name="T101" fmla="*/ 134 h 333"/>
                <a:gd name="T102" fmla="*/ 606 w 222"/>
                <a:gd name="T103" fmla="*/ 524 h 33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2"/>
                <a:gd name="T157" fmla="*/ 0 h 333"/>
                <a:gd name="T158" fmla="*/ 222 w 222"/>
                <a:gd name="T159" fmla="*/ 333 h 33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2" h="333">
                  <a:moveTo>
                    <a:pt x="0" y="333"/>
                  </a:moveTo>
                  <a:lnTo>
                    <a:pt x="4" y="309"/>
                  </a:lnTo>
                  <a:lnTo>
                    <a:pt x="9" y="287"/>
                  </a:lnTo>
                  <a:lnTo>
                    <a:pt x="13" y="267"/>
                  </a:lnTo>
                  <a:lnTo>
                    <a:pt x="17" y="249"/>
                  </a:lnTo>
                  <a:lnTo>
                    <a:pt x="22" y="233"/>
                  </a:lnTo>
                  <a:lnTo>
                    <a:pt x="26" y="218"/>
                  </a:lnTo>
                  <a:lnTo>
                    <a:pt x="31" y="205"/>
                  </a:lnTo>
                  <a:lnTo>
                    <a:pt x="35" y="192"/>
                  </a:lnTo>
                  <a:lnTo>
                    <a:pt x="39" y="180"/>
                  </a:lnTo>
                  <a:lnTo>
                    <a:pt x="44" y="170"/>
                  </a:lnTo>
                  <a:lnTo>
                    <a:pt x="48" y="160"/>
                  </a:lnTo>
                  <a:lnTo>
                    <a:pt x="52" y="150"/>
                  </a:lnTo>
                  <a:lnTo>
                    <a:pt x="57" y="141"/>
                  </a:lnTo>
                  <a:lnTo>
                    <a:pt x="61" y="133"/>
                  </a:lnTo>
                  <a:lnTo>
                    <a:pt x="65" y="125"/>
                  </a:lnTo>
                  <a:lnTo>
                    <a:pt x="70" y="118"/>
                  </a:lnTo>
                  <a:lnTo>
                    <a:pt x="74" y="111"/>
                  </a:lnTo>
                  <a:lnTo>
                    <a:pt x="79" y="104"/>
                  </a:lnTo>
                  <a:lnTo>
                    <a:pt x="83" y="98"/>
                  </a:lnTo>
                  <a:lnTo>
                    <a:pt x="87" y="92"/>
                  </a:lnTo>
                  <a:lnTo>
                    <a:pt x="92" y="86"/>
                  </a:lnTo>
                  <a:lnTo>
                    <a:pt x="96" y="80"/>
                  </a:lnTo>
                  <a:lnTo>
                    <a:pt x="100" y="75"/>
                  </a:lnTo>
                  <a:lnTo>
                    <a:pt x="105" y="70"/>
                  </a:lnTo>
                  <a:lnTo>
                    <a:pt x="109" y="65"/>
                  </a:lnTo>
                  <a:lnTo>
                    <a:pt x="113" y="61"/>
                  </a:lnTo>
                  <a:lnTo>
                    <a:pt x="118" y="56"/>
                  </a:lnTo>
                  <a:lnTo>
                    <a:pt x="122" y="52"/>
                  </a:lnTo>
                  <a:lnTo>
                    <a:pt x="127" y="48"/>
                  </a:lnTo>
                  <a:lnTo>
                    <a:pt x="131" y="44"/>
                  </a:lnTo>
                  <a:lnTo>
                    <a:pt x="135" y="40"/>
                  </a:lnTo>
                  <a:lnTo>
                    <a:pt x="140" y="36"/>
                  </a:lnTo>
                  <a:lnTo>
                    <a:pt x="144" y="33"/>
                  </a:lnTo>
                  <a:lnTo>
                    <a:pt x="148" y="29"/>
                  </a:lnTo>
                  <a:lnTo>
                    <a:pt x="153" y="26"/>
                  </a:lnTo>
                  <a:lnTo>
                    <a:pt x="157" y="23"/>
                  </a:lnTo>
                  <a:lnTo>
                    <a:pt x="161" y="20"/>
                  </a:lnTo>
                  <a:lnTo>
                    <a:pt x="166" y="17"/>
                  </a:lnTo>
                  <a:lnTo>
                    <a:pt x="170" y="14"/>
                  </a:lnTo>
                  <a:lnTo>
                    <a:pt x="175" y="11"/>
                  </a:lnTo>
                  <a:lnTo>
                    <a:pt x="179" y="8"/>
                  </a:lnTo>
                  <a:lnTo>
                    <a:pt x="183" y="5"/>
                  </a:lnTo>
                  <a:lnTo>
                    <a:pt x="188" y="3"/>
                  </a:lnTo>
                  <a:lnTo>
                    <a:pt x="192" y="0"/>
                  </a:lnTo>
                  <a:lnTo>
                    <a:pt x="196" y="15"/>
                  </a:lnTo>
                  <a:lnTo>
                    <a:pt x="201" y="12"/>
                  </a:lnTo>
                  <a:lnTo>
                    <a:pt x="205" y="31"/>
                  </a:lnTo>
                  <a:lnTo>
                    <a:pt x="209" y="27"/>
                  </a:lnTo>
                  <a:lnTo>
                    <a:pt x="214" y="53"/>
                  </a:lnTo>
                  <a:lnTo>
                    <a:pt x="218" y="49"/>
                  </a:lnTo>
                  <a:lnTo>
                    <a:pt x="222" y="192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9" name="Text Box 128"/>
            <p:cNvSpPr txBox="1">
              <a:spLocks noChangeArrowheads="1"/>
            </p:cNvSpPr>
            <p:nvPr/>
          </p:nvSpPr>
          <p:spPr bwMode="auto">
            <a:xfrm>
              <a:off x="5295901" y="134938"/>
              <a:ext cx="609600" cy="489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</a:rPr>
                <a:t>G.</a:t>
              </a:r>
            </a:p>
          </p:txBody>
        </p:sp>
      </p:grpSp>
      <p:sp>
        <p:nvSpPr>
          <p:cNvPr id="197" name="Rectangle 196"/>
          <p:cNvSpPr/>
          <p:nvPr/>
        </p:nvSpPr>
        <p:spPr>
          <a:xfrm>
            <a:off x="4401692" y="963480"/>
            <a:ext cx="559054" cy="46299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TextBox 197"/>
          <p:cNvSpPr txBox="1"/>
          <p:nvPr/>
        </p:nvSpPr>
        <p:spPr>
          <a:xfrm>
            <a:off x="978848" y="849180"/>
            <a:ext cx="268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Observation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77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Observation and Experimentation Links Hypotheses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4359528" y="3784202"/>
            <a:ext cx="3120772" cy="2800097"/>
            <a:chOff x="4359528" y="3784202"/>
            <a:chExt cx="3120772" cy="2800097"/>
          </a:xfrm>
        </p:grpSpPr>
        <p:sp>
          <p:nvSpPr>
            <p:cNvPr id="196" name="TextBox 195"/>
            <p:cNvSpPr txBox="1"/>
            <p:nvPr/>
          </p:nvSpPr>
          <p:spPr>
            <a:xfrm>
              <a:off x="4649052" y="3784202"/>
              <a:ext cx="26874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</a:rPr>
                <a:t>Mechanistic Hypothesis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79" name="Group 4"/>
            <p:cNvGrpSpPr/>
            <p:nvPr/>
          </p:nvGrpSpPr>
          <p:grpSpPr>
            <a:xfrm>
              <a:off x="4359528" y="4292146"/>
              <a:ext cx="3120772" cy="2292153"/>
              <a:chOff x="5761198" y="832381"/>
              <a:chExt cx="3120772" cy="2292153"/>
            </a:xfrm>
            <a:solidFill>
              <a:schemeClr val="bg1"/>
            </a:solidFill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4"/>
              <a:srcRect l="65064"/>
              <a:stretch>
                <a:fillRect/>
              </a:stretch>
            </p:blipFill>
            <p:spPr>
              <a:xfrm>
                <a:off x="5761198" y="832381"/>
                <a:ext cx="3031872" cy="2292153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sp>
            <p:nvSpPr>
              <p:cNvPr id="86" name="Rectangle 85"/>
              <p:cNvSpPr/>
              <p:nvPr/>
            </p:nvSpPr>
            <p:spPr>
              <a:xfrm>
                <a:off x="8609710" y="1025724"/>
                <a:ext cx="272260" cy="415173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8" name="Rectangle 87"/>
            <p:cNvSpPr/>
            <p:nvPr/>
          </p:nvSpPr>
          <p:spPr>
            <a:xfrm>
              <a:off x="4401692" y="4268355"/>
              <a:ext cx="263733" cy="21713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214341" y="4259779"/>
              <a:ext cx="263733" cy="21713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96"/>
          <p:cNvSpPr/>
          <p:nvPr/>
        </p:nvSpPr>
        <p:spPr>
          <a:xfrm>
            <a:off x="4401692" y="963480"/>
            <a:ext cx="559054" cy="46299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 Box 8"/>
          <p:cNvSpPr txBox="1">
            <a:spLocks noChangeArrowheads="1"/>
          </p:cNvSpPr>
          <p:nvPr/>
        </p:nvSpPr>
        <p:spPr bwMode="auto">
          <a:xfrm>
            <a:off x="76200" y="17399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EDRN is All About Linked Hypotheses</a:t>
            </a:r>
            <a:endParaRPr lang="en-US" sz="28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orton-Massague Fig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393" y="4268355"/>
            <a:ext cx="2356379" cy="200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836138" y="3736546"/>
            <a:ext cx="2972889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Conceptual Hypothesis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49052" y="849180"/>
            <a:ext cx="268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Clinical Hypothesis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80" name="Picture 96" descr="Norton2"/>
          <p:cNvPicPr>
            <a:picLocks noChangeAspect="1" noChangeArrowheads="1"/>
          </p:cNvPicPr>
          <p:nvPr/>
        </p:nvPicPr>
        <p:blipFill>
          <a:blip r:embed="rId3" cstate="print"/>
          <a:srcRect l="9375" t="8310" r="12500" b="7484"/>
          <a:stretch>
            <a:fillRect/>
          </a:stretch>
        </p:blipFill>
        <p:spPr bwMode="auto">
          <a:xfrm>
            <a:off x="1182488" y="1362831"/>
            <a:ext cx="2280188" cy="191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3"/>
          <p:cNvGrpSpPr/>
          <p:nvPr/>
        </p:nvGrpSpPr>
        <p:grpSpPr>
          <a:xfrm>
            <a:off x="4022672" y="1076905"/>
            <a:ext cx="3940228" cy="2490910"/>
            <a:chOff x="4840288" y="134938"/>
            <a:chExt cx="3960812" cy="3303064"/>
          </a:xfrm>
        </p:grpSpPr>
        <p:sp>
          <p:nvSpPr>
            <p:cNvPr id="84" name="Line 64"/>
            <p:cNvSpPr>
              <a:spLocks noChangeAspect="1" noChangeShapeType="1"/>
            </p:cNvSpPr>
            <p:nvPr/>
          </p:nvSpPr>
          <p:spPr bwMode="auto">
            <a:xfrm>
              <a:off x="5394325" y="581025"/>
              <a:ext cx="0" cy="221297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Line 65"/>
            <p:cNvSpPr>
              <a:spLocks noChangeAspect="1" noChangeShapeType="1"/>
            </p:cNvSpPr>
            <p:nvPr/>
          </p:nvSpPr>
          <p:spPr bwMode="auto">
            <a:xfrm>
              <a:off x="5370513" y="27940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Line 66"/>
            <p:cNvSpPr>
              <a:spLocks noChangeAspect="1" noChangeShapeType="1"/>
            </p:cNvSpPr>
            <p:nvPr/>
          </p:nvSpPr>
          <p:spPr bwMode="auto">
            <a:xfrm>
              <a:off x="5370513" y="26241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" name="Line 67"/>
            <p:cNvSpPr>
              <a:spLocks noChangeAspect="1" noChangeShapeType="1"/>
            </p:cNvSpPr>
            <p:nvPr/>
          </p:nvSpPr>
          <p:spPr bwMode="auto">
            <a:xfrm>
              <a:off x="5370513" y="2454275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Line 68"/>
            <p:cNvSpPr>
              <a:spLocks noChangeAspect="1" noChangeShapeType="1"/>
            </p:cNvSpPr>
            <p:nvPr/>
          </p:nvSpPr>
          <p:spPr bwMode="auto">
            <a:xfrm>
              <a:off x="5370513" y="22828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Line 69"/>
            <p:cNvSpPr>
              <a:spLocks noChangeAspect="1" noChangeShapeType="1"/>
            </p:cNvSpPr>
            <p:nvPr/>
          </p:nvSpPr>
          <p:spPr bwMode="auto">
            <a:xfrm>
              <a:off x="5370513" y="2112963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" name="Line 70"/>
            <p:cNvSpPr>
              <a:spLocks noChangeAspect="1" noChangeShapeType="1"/>
            </p:cNvSpPr>
            <p:nvPr/>
          </p:nvSpPr>
          <p:spPr bwMode="auto">
            <a:xfrm>
              <a:off x="5370513" y="19431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Line 71"/>
            <p:cNvSpPr>
              <a:spLocks noChangeAspect="1" noChangeShapeType="1"/>
            </p:cNvSpPr>
            <p:nvPr/>
          </p:nvSpPr>
          <p:spPr bwMode="auto">
            <a:xfrm>
              <a:off x="5370513" y="17732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" name="Line 72"/>
            <p:cNvSpPr>
              <a:spLocks noChangeAspect="1" noChangeShapeType="1"/>
            </p:cNvSpPr>
            <p:nvPr/>
          </p:nvSpPr>
          <p:spPr bwMode="auto">
            <a:xfrm>
              <a:off x="5370513" y="1601788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Line 73"/>
            <p:cNvSpPr>
              <a:spLocks noChangeAspect="1" noChangeShapeType="1"/>
            </p:cNvSpPr>
            <p:nvPr/>
          </p:nvSpPr>
          <p:spPr bwMode="auto">
            <a:xfrm>
              <a:off x="5370513" y="14319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Line 74"/>
            <p:cNvSpPr>
              <a:spLocks noChangeAspect="1" noChangeShapeType="1"/>
            </p:cNvSpPr>
            <p:nvPr/>
          </p:nvSpPr>
          <p:spPr bwMode="auto">
            <a:xfrm>
              <a:off x="5370513" y="1262063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Line 75"/>
            <p:cNvSpPr>
              <a:spLocks noChangeAspect="1" noChangeShapeType="1"/>
            </p:cNvSpPr>
            <p:nvPr/>
          </p:nvSpPr>
          <p:spPr bwMode="auto">
            <a:xfrm>
              <a:off x="5370513" y="1092200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Line 76"/>
            <p:cNvSpPr>
              <a:spLocks noChangeAspect="1" noChangeShapeType="1"/>
            </p:cNvSpPr>
            <p:nvPr/>
          </p:nvSpPr>
          <p:spPr bwMode="auto">
            <a:xfrm>
              <a:off x="5370513" y="922338"/>
              <a:ext cx="23812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Line 77"/>
            <p:cNvSpPr>
              <a:spLocks noChangeAspect="1" noChangeShapeType="1"/>
            </p:cNvSpPr>
            <p:nvPr/>
          </p:nvSpPr>
          <p:spPr bwMode="auto">
            <a:xfrm>
              <a:off x="5370513" y="750888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Line 78"/>
            <p:cNvSpPr>
              <a:spLocks noChangeAspect="1" noChangeShapeType="1"/>
            </p:cNvSpPr>
            <p:nvPr/>
          </p:nvSpPr>
          <p:spPr bwMode="auto">
            <a:xfrm>
              <a:off x="5370513" y="581025"/>
              <a:ext cx="23812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Line 79"/>
            <p:cNvSpPr>
              <a:spLocks noChangeAspect="1" noChangeShapeType="1"/>
            </p:cNvSpPr>
            <p:nvPr/>
          </p:nvSpPr>
          <p:spPr bwMode="auto">
            <a:xfrm>
              <a:off x="5394325" y="2794000"/>
              <a:ext cx="3127375" cy="158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Line 80"/>
            <p:cNvSpPr>
              <a:spLocks noChangeAspect="1" noChangeShapeType="1"/>
            </p:cNvSpPr>
            <p:nvPr/>
          </p:nvSpPr>
          <p:spPr bwMode="auto">
            <a:xfrm flipV="1">
              <a:off x="5394325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Line 81"/>
            <p:cNvSpPr>
              <a:spLocks noChangeAspect="1" noChangeShapeType="1"/>
            </p:cNvSpPr>
            <p:nvPr/>
          </p:nvSpPr>
          <p:spPr bwMode="auto">
            <a:xfrm flipV="1">
              <a:off x="5783263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" name="Line 82"/>
            <p:cNvSpPr>
              <a:spLocks noChangeAspect="1" noChangeShapeType="1"/>
            </p:cNvSpPr>
            <p:nvPr/>
          </p:nvSpPr>
          <p:spPr bwMode="auto">
            <a:xfrm flipV="1">
              <a:off x="6178550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9" name="Line 83"/>
            <p:cNvSpPr>
              <a:spLocks noChangeAspect="1" noChangeShapeType="1"/>
            </p:cNvSpPr>
            <p:nvPr/>
          </p:nvSpPr>
          <p:spPr bwMode="auto">
            <a:xfrm flipV="1">
              <a:off x="6567488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0" name="Line 84"/>
            <p:cNvSpPr>
              <a:spLocks noChangeAspect="1" noChangeShapeType="1"/>
            </p:cNvSpPr>
            <p:nvPr/>
          </p:nvSpPr>
          <p:spPr bwMode="auto">
            <a:xfrm flipV="1">
              <a:off x="6958013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1" name="Line 85"/>
            <p:cNvSpPr>
              <a:spLocks noChangeAspect="1" noChangeShapeType="1"/>
            </p:cNvSpPr>
            <p:nvPr/>
          </p:nvSpPr>
          <p:spPr bwMode="auto">
            <a:xfrm flipV="1">
              <a:off x="7346950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2" name="Line 86"/>
            <p:cNvSpPr>
              <a:spLocks noChangeAspect="1" noChangeShapeType="1"/>
            </p:cNvSpPr>
            <p:nvPr/>
          </p:nvSpPr>
          <p:spPr bwMode="auto">
            <a:xfrm flipV="1">
              <a:off x="7742238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" name="Line 87"/>
            <p:cNvSpPr>
              <a:spLocks noChangeAspect="1" noChangeShapeType="1"/>
            </p:cNvSpPr>
            <p:nvPr/>
          </p:nvSpPr>
          <p:spPr bwMode="auto">
            <a:xfrm flipV="1">
              <a:off x="8131175" y="2794000"/>
              <a:ext cx="1587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4" name="Line 88"/>
            <p:cNvSpPr>
              <a:spLocks noChangeAspect="1" noChangeShapeType="1"/>
            </p:cNvSpPr>
            <p:nvPr/>
          </p:nvSpPr>
          <p:spPr bwMode="auto">
            <a:xfrm flipV="1">
              <a:off x="8521700" y="2794000"/>
              <a:ext cx="0" cy="222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" name="Rectangle 89"/>
            <p:cNvSpPr>
              <a:spLocks noChangeAspect="1" noChangeArrowheads="1"/>
            </p:cNvSpPr>
            <p:nvPr/>
          </p:nvSpPr>
          <p:spPr bwMode="auto">
            <a:xfrm>
              <a:off x="4840288" y="2643189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56" name="Rectangle 90"/>
            <p:cNvSpPr>
              <a:spLocks noChangeAspect="1" noChangeArrowheads="1"/>
            </p:cNvSpPr>
            <p:nvPr/>
          </p:nvSpPr>
          <p:spPr bwMode="auto">
            <a:xfrm>
              <a:off x="4840288" y="2303463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57" name="Rectangle 91"/>
            <p:cNvSpPr>
              <a:spLocks noChangeAspect="1" noChangeArrowheads="1"/>
            </p:cNvSpPr>
            <p:nvPr/>
          </p:nvSpPr>
          <p:spPr bwMode="auto">
            <a:xfrm>
              <a:off x="4840288" y="1960563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58" name="Rectangle 92"/>
            <p:cNvSpPr>
              <a:spLocks noChangeAspect="1" noChangeArrowheads="1"/>
            </p:cNvSpPr>
            <p:nvPr/>
          </p:nvSpPr>
          <p:spPr bwMode="auto">
            <a:xfrm>
              <a:off x="4840288" y="1620839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59" name="Rectangle 93"/>
            <p:cNvSpPr>
              <a:spLocks noChangeAspect="1" noChangeArrowheads="1"/>
            </p:cNvSpPr>
            <p:nvPr/>
          </p:nvSpPr>
          <p:spPr bwMode="auto">
            <a:xfrm>
              <a:off x="4840288" y="1281113"/>
              <a:ext cx="3032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160" name="Rectangle 94"/>
            <p:cNvSpPr>
              <a:spLocks noChangeAspect="1" noChangeArrowheads="1"/>
            </p:cNvSpPr>
            <p:nvPr/>
          </p:nvSpPr>
          <p:spPr bwMode="auto">
            <a:xfrm>
              <a:off x="4840288" y="942975"/>
              <a:ext cx="381000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161" name="Rectangle 95"/>
            <p:cNvSpPr>
              <a:spLocks noChangeAspect="1" noChangeArrowheads="1"/>
            </p:cNvSpPr>
            <p:nvPr/>
          </p:nvSpPr>
          <p:spPr bwMode="auto">
            <a:xfrm>
              <a:off x="4840288" y="598488"/>
              <a:ext cx="381000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  <a:r>
                <a:rPr lang="en-US" sz="1600" b="1" baseline="30000">
                  <a:solidFill>
                    <a:srgbClr val="000000"/>
                  </a:solidFill>
                </a:rPr>
                <a:t>12</a:t>
              </a:r>
            </a:p>
          </p:txBody>
        </p:sp>
        <p:sp>
          <p:nvSpPr>
            <p:cNvPr id="162" name="Rectangle 96"/>
            <p:cNvSpPr>
              <a:spLocks noChangeAspect="1" noChangeArrowheads="1"/>
            </p:cNvSpPr>
            <p:nvPr/>
          </p:nvSpPr>
          <p:spPr bwMode="auto">
            <a:xfrm>
              <a:off x="5373688" y="2860675"/>
              <a:ext cx="112711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3" name="Rectangle 97"/>
            <p:cNvSpPr>
              <a:spLocks noChangeAspect="1" noChangeArrowheads="1"/>
            </p:cNvSpPr>
            <p:nvPr/>
          </p:nvSpPr>
          <p:spPr bwMode="auto">
            <a:xfrm>
              <a:off x="6138864" y="2860675"/>
              <a:ext cx="223837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40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4" name="Rectangle 98"/>
            <p:cNvSpPr>
              <a:spLocks noChangeAspect="1" noChangeArrowheads="1"/>
            </p:cNvSpPr>
            <p:nvPr/>
          </p:nvSpPr>
          <p:spPr bwMode="auto">
            <a:xfrm>
              <a:off x="6916738" y="2860675"/>
              <a:ext cx="225426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80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5" name="Rectangle 99"/>
            <p:cNvSpPr>
              <a:spLocks noChangeAspect="1" noChangeArrowheads="1"/>
            </p:cNvSpPr>
            <p:nvPr/>
          </p:nvSpPr>
          <p:spPr bwMode="auto">
            <a:xfrm>
              <a:off x="7681913" y="2860675"/>
              <a:ext cx="338137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120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6" name="Rectangle 100"/>
            <p:cNvSpPr>
              <a:spLocks noChangeAspect="1" noChangeArrowheads="1"/>
            </p:cNvSpPr>
            <p:nvPr/>
          </p:nvSpPr>
          <p:spPr bwMode="auto">
            <a:xfrm>
              <a:off x="8462963" y="2860675"/>
              <a:ext cx="338137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160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7" name="Rectangle 101"/>
            <p:cNvSpPr>
              <a:spLocks noChangeAspect="1" noChangeArrowheads="1"/>
            </p:cNvSpPr>
            <p:nvPr/>
          </p:nvSpPr>
          <p:spPr bwMode="auto">
            <a:xfrm>
              <a:off x="6173788" y="3111501"/>
              <a:ext cx="1662112" cy="32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Weeks of Growth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8" name="Line 103"/>
            <p:cNvSpPr>
              <a:spLocks noChangeAspect="1" noChangeShapeType="1"/>
            </p:cNvSpPr>
            <p:nvPr/>
          </p:nvSpPr>
          <p:spPr bwMode="auto">
            <a:xfrm>
              <a:off x="5378450" y="1095375"/>
              <a:ext cx="312737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39"/>
            <p:cNvGrpSpPr>
              <a:grpSpLocks noChangeAspect="1"/>
            </p:cNvGrpSpPr>
            <p:nvPr/>
          </p:nvGrpSpPr>
          <p:grpSpPr bwMode="auto">
            <a:xfrm>
              <a:off x="6096000" y="449263"/>
              <a:ext cx="0" cy="217487"/>
              <a:chOff x="1956" y="336"/>
              <a:chExt cx="0" cy="288"/>
            </a:xfrm>
          </p:grpSpPr>
          <p:sp>
            <p:nvSpPr>
              <p:cNvPr id="194" name="Line 40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Line 41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283"/>
            <p:cNvGrpSpPr>
              <a:grpSpLocks noChangeAspect="1"/>
            </p:cNvGrpSpPr>
            <p:nvPr/>
          </p:nvGrpSpPr>
          <p:grpSpPr bwMode="auto">
            <a:xfrm>
              <a:off x="6288088" y="449263"/>
              <a:ext cx="0" cy="217487"/>
              <a:chOff x="2352" y="336"/>
              <a:chExt cx="0" cy="288"/>
            </a:xfrm>
          </p:grpSpPr>
          <p:sp>
            <p:nvSpPr>
              <p:cNvPr id="192" name="Line 43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Line 44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45"/>
            <p:cNvGrpSpPr>
              <a:grpSpLocks noChangeAspect="1"/>
            </p:cNvGrpSpPr>
            <p:nvPr/>
          </p:nvGrpSpPr>
          <p:grpSpPr bwMode="auto">
            <a:xfrm>
              <a:off x="6135688" y="449263"/>
              <a:ext cx="0" cy="217487"/>
              <a:chOff x="1956" y="336"/>
              <a:chExt cx="0" cy="288"/>
            </a:xfrm>
          </p:grpSpPr>
          <p:sp>
            <p:nvSpPr>
              <p:cNvPr id="190" name="Line 46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Line 47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48"/>
            <p:cNvGrpSpPr>
              <a:grpSpLocks noChangeAspect="1"/>
            </p:cNvGrpSpPr>
            <p:nvPr/>
          </p:nvGrpSpPr>
          <p:grpSpPr bwMode="auto">
            <a:xfrm>
              <a:off x="6173788" y="449263"/>
              <a:ext cx="0" cy="217487"/>
              <a:chOff x="1956" y="336"/>
              <a:chExt cx="0" cy="288"/>
            </a:xfrm>
          </p:grpSpPr>
          <p:sp>
            <p:nvSpPr>
              <p:cNvPr id="188" name="Line 49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Line 50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51"/>
            <p:cNvGrpSpPr>
              <a:grpSpLocks noChangeAspect="1"/>
            </p:cNvGrpSpPr>
            <p:nvPr/>
          </p:nvGrpSpPr>
          <p:grpSpPr bwMode="auto">
            <a:xfrm>
              <a:off x="6211888" y="449263"/>
              <a:ext cx="0" cy="217487"/>
              <a:chOff x="1956" y="336"/>
              <a:chExt cx="0" cy="288"/>
            </a:xfrm>
          </p:grpSpPr>
          <p:sp>
            <p:nvSpPr>
              <p:cNvPr id="186" name="Line 52"/>
              <p:cNvSpPr>
                <a:spLocks noChangeAspect="1" noChangeShapeType="1"/>
              </p:cNvSpPr>
              <p:nvPr/>
            </p:nvSpPr>
            <p:spPr bwMode="auto">
              <a:xfrm>
                <a:off x="1956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Line 53"/>
              <p:cNvSpPr>
                <a:spLocks noChangeAspect="1" noChangeShapeType="1"/>
              </p:cNvSpPr>
              <p:nvPr/>
            </p:nvSpPr>
            <p:spPr bwMode="auto">
              <a:xfrm>
                <a:off x="1956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" name="Group 54"/>
            <p:cNvGrpSpPr>
              <a:grpSpLocks noChangeAspect="1"/>
            </p:cNvGrpSpPr>
            <p:nvPr/>
          </p:nvGrpSpPr>
          <p:grpSpPr bwMode="auto">
            <a:xfrm>
              <a:off x="6249988" y="449263"/>
              <a:ext cx="0" cy="217487"/>
              <a:chOff x="2352" y="336"/>
              <a:chExt cx="0" cy="288"/>
            </a:xfrm>
          </p:grpSpPr>
          <p:sp>
            <p:nvSpPr>
              <p:cNvPr id="184" name="Line 55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Line 56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" name="Group 57"/>
            <p:cNvGrpSpPr>
              <a:grpSpLocks noChangeAspect="1"/>
            </p:cNvGrpSpPr>
            <p:nvPr/>
          </p:nvGrpSpPr>
          <p:grpSpPr bwMode="auto">
            <a:xfrm>
              <a:off x="6326188" y="449263"/>
              <a:ext cx="0" cy="217487"/>
              <a:chOff x="2352" y="336"/>
              <a:chExt cx="0" cy="288"/>
            </a:xfrm>
          </p:grpSpPr>
          <p:sp>
            <p:nvSpPr>
              <p:cNvPr id="182" name="Line 58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Line 59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Group 60"/>
            <p:cNvGrpSpPr>
              <a:grpSpLocks noChangeAspect="1"/>
            </p:cNvGrpSpPr>
            <p:nvPr/>
          </p:nvGrpSpPr>
          <p:grpSpPr bwMode="auto">
            <a:xfrm>
              <a:off x="6364288" y="449263"/>
              <a:ext cx="0" cy="217487"/>
              <a:chOff x="2352" y="336"/>
              <a:chExt cx="0" cy="288"/>
            </a:xfrm>
          </p:grpSpPr>
          <p:sp>
            <p:nvSpPr>
              <p:cNvPr id="180" name="Line 61"/>
              <p:cNvSpPr>
                <a:spLocks noChangeAspect="1" noChangeShapeType="1"/>
              </p:cNvSpPr>
              <p:nvPr/>
            </p:nvSpPr>
            <p:spPr bwMode="auto">
              <a:xfrm>
                <a:off x="2352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Line 62"/>
              <p:cNvSpPr>
                <a:spLocks noChangeAspect="1" noChangeShapeType="1"/>
              </p:cNvSpPr>
              <p:nvPr/>
            </p:nvSpPr>
            <p:spPr bwMode="auto">
              <a:xfrm>
                <a:off x="2352" y="336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7" name="Freeform 107"/>
            <p:cNvSpPr>
              <a:spLocks/>
            </p:cNvSpPr>
            <p:nvPr/>
          </p:nvSpPr>
          <p:spPr bwMode="auto">
            <a:xfrm>
              <a:off x="5392738" y="1277938"/>
              <a:ext cx="814387" cy="1484312"/>
            </a:xfrm>
            <a:custGeom>
              <a:avLst/>
              <a:gdLst>
                <a:gd name="T0" fmla="*/ 0 w 188"/>
                <a:gd name="T1" fmla="*/ 935 h 343"/>
                <a:gd name="T2" fmla="*/ 11 w 188"/>
                <a:gd name="T3" fmla="*/ 856 h 343"/>
                <a:gd name="T4" fmla="*/ 25 w 188"/>
                <a:gd name="T5" fmla="*/ 785 h 343"/>
                <a:gd name="T6" fmla="*/ 35 w 188"/>
                <a:gd name="T7" fmla="*/ 722 h 343"/>
                <a:gd name="T8" fmla="*/ 46 w 188"/>
                <a:gd name="T9" fmla="*/ 665 h 343"/>
                <a:gd name="T10" fmla="*/ 60 w 188"/>
                <a:gd name="T11" fmla="*/ 616 h 343"/>
                <a:gd name="T12" fmla="*/ 71 w 188"/>
                <a:gd name="T13" fmla="*/ 570 h 343"/>
                <a:gd name="T14" fmla="*/ 85 w 188"/>
                <a:gd name="T15" fmla="*/ 526 h 343"/>
                <a:gd name="T16" fmla="*/ 96 w 188"/>
                <a:gd name="T17" fmla="*/ 488 h 343"/>
                <a:gd name="T18" fmla="*/ 106 w 188"/>
                <a:gd name="T19" fmla="*/ 453 h 343"/>
                <a:gd name="T20" fmla="*/ 120 w 188"/>
                <a:gd name="T21" fmla="*/ 420 h 343"/>
                <a:gd name="T22" fmla="*/ 131 w 188"/>
                <a:gd name="T23" fmla="*/ 390 h 343"/>
                <a:gd name="T24" fmla="*/ 142 w 188"/>
                <a:gd name="T25" fmla="*/ 363 h 343"/>
                <a:gd name="T26" fmla="*/ 156 w 188"/>
                <a:gd name="T27" fmla="*/ 335 h 343"/>
                <a:gd name="T28" fmla="*/ 166 w 188"/>
                <a:gd name="T29" fmla="*/ 311 h 343"/>
                <a:gd name="T30" fmla="*/ 177 w 188"/>
                <a:gd name="T31" fmla="*/ 289 h 343"/>
                <a:gd name="T32" fmla="*/ 191 w 188"/>
                <a:gd name="T33" fmla="*/ 267 h 343"/>
                <a:gd name="T34" fmla="*/ 202 w 188"/>
                <a:gd name="T35" fmla="*/ 245 h 343"/>
                <a:gd name="T36" fmla="*/ 216 w 188"/>
                <a:gd name="T37" fmla="*/ 226 h 343"/>
                <a:gd name="T38" fmla="*/ 226 w 188"/>
                <a:gd name="T39" fmla="*/ 207 h 343"/>
                <a:gd name="T40" fmla="*/ 237 w 188"/>
                <a:gd name="T41" fmla="*/ 191 h 343"/>
                <a:gd name="T42" fmla="*/ 251 w 188"/>
                <a:gd name="T43" fmla="*/ 174 h 343"/>
                <a:gd name="T44" fmla="*/ 262 w 188"/>
                <a:gd name="T45" fmla="*/ 158 h 343"/>
                <a:gd name="T46" fmla="*/ 273 w 188"/>
                <a:gd name="T47" fmla="*/ 144 h 343"/>
                <a:gd name="T48" fmla="*/ 287 w 188"/>
                <a:gd name="T49" fmla="*/ 131 h 343"/>
                <a:gd name="T50" fmla="*/ 297 w 188"/>
                <a:gd name="T51" fmla="*/ 117 h 343"/>
                <a:gd name="T52" fmla="*/ 308 w 188"/>
                <a:gd name="T53" fmla="*/ 104 h 343"/>
                <a:gd name="T54" fmla="*/ 322 w 188"/>
                <a:gd name="T55" fmla="*/ 93 h 343"/>
                <a:gd name="T56" fmla="*/ 333 w 188"/>
                <a:gd name="T57" fmla="*/ 79 h 343"/>
                <a:gd name="T58" fmla="*/ 347 w 188"/>
                <a:gd name="T59" fmla="*/ 68 h 343"/>
                <a:gd name="T60" fmla="*/ 357 w 188"/>
                <a:gd name="T61" fmla="*/ 57 h 343"/>
                <a:gd name="T62" fmla="*/ 368 w 188"/>
                <a:gd name="T63" fmla="*/ 46 h 343"/>
                <a:gd name="T64" fmla="*/ 382 w 188"/>
                <a:gd name="T65" fmla="*/ 38 h 343"/>
                <a:gd name="T66" fmla="*/ 393 w 188"/>
                <a:gd name="T67" fmla="*/ 27 h 343"/>
                <a:gd name="T68" fmla="*/ 404 w 188"/>
                <a:gd name="T69" fmla="*/ 19 h 343"/>
                <a:gd name="T70" fmla="*/ 417 w 188"/>
                <a:gd name="T71" fmla="*/ 8 h 343"/>
                <a:gd name="T72" fmla="*/ 428 w 188"/>
                <a:gd name="T73" fmla="*/ 0 h 343"/>
                <a:gd name="T74" fmla="*/ 439 w 188"/>
                <a:gd name="T75" fmla="*/ 41 h 343"/>
                <a:gd name="T76" fmla="*/ 453 w 188"/>
                <a:gd name="T77" fmla="*/ 30 h 343"/>
                <a:gd name="T78" fmla="*/ 464 w 188"/>
                <a:gd name="T79" fmla="*/ 82 h 343"/>
                <a:gd name="T80" fmla="*/ 478 w 188"/>
                <a:gd name="T81" fmla="*/ 71 h 343"/>
                <a:gd name="T82" fmla="*/ 488 w 188"/>
                <a:gd name="T83" fmla="*/ 142 h 343"/>
                <a:gd name="T84" fmla="*/ 499 w 188"/>
                <a:gd name="T85" fmla="*/ 128 h 343"/>
                <a:gd name="T86" fmla="*/ 513 w 188"/>
                <a:gd name="T87" fmla="*/ 559 h 34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8"/>
                <a:gd name="T133" fmla="*/ 0 h 343"/>
                <a:gd name="T134" fmla="*/ 188 w 188"/>
                <a:gd name="T135" fmla="*/ 343 h 34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8" h="343">
                  <a:moveTo>
                    <a:pt x="0" y="343"/>
                  </a:moveTo>
                  <a:lnTo>
                    <a:pt x="4" y="314"/>
                  </a:lnTo>
                  <a:lnTo>
                    <a:pt x="9" y="288"/>
                  </a:lnTo>
                  <a:lnTo>
                    <a:pt x="13" y="265"/>
                  </a:lnTo>
                  <a:lnTo>
                    <a:pt x="17" y="244"/>
                  </a:lnTo>
                  <a:lnTo>
                    <a:pt x="22" y="226"/>
                  </a:lnTo>
                  <a:lnTo>
                    <a:pt x="26" y="209"/>
                  </a:lnTo>
                  <a:lnTo>
                    <a:pt x="31" y="193"/>
                  </a:lnTo>
                  <a:lnTo>
                    <a:pt x="35" y="179"/>
                  </a:lnTo>
                  <a:lnTo>
                    <a:pt x="39" y="166"/>
                  </a:lnTo>
                  <a:lnTo>
                    <a:pt x="44" y="154"/>
                  </a:lnTo>
                  <a:lnTo>
                    <a:pt x="48" y="143"/>
                  </a:lnTo>
                  <a:lnTo>
                    <a:pt x="52" y="133"/>
                  </a:lnTo>
                  <a:lnTo>
                    <a:pt x="57" y="123"/>
                  </a:lnTo>
                  <a:lnTo>
                    <a:pt x="61" y="114"/>
                  </a:lnTo>
                  <a:lnTo>
                    <a:pt x="65" y="106"/>
                  </a:lnTo>
                  <a:lnTo>
                    <a:pt x="70" y="98"/>
                  </a:lnTo>
                  <a:lnTo>
                    <a:pt x="74" y="90"/>
                  </a:lnTo>
                  <a:lnTo>
                    <a:pt x="79" y="83"/>
                  </a:lnTo>
                  <a:lnTo>
                    <a:pt x="83" y="76"/>
                  </a:lnTo>
                  <a:lnTo>
                    <a:pt x="87" y="70"/>
                  </a:lnTo>
                  <a:lnTo>
                    <a:pt x="92" y="64"/>
                  </a:lnTo>
                  <a:lnTo>
                    <a:pt x="96" y="58"/>
                  </a:lnTo>
                  <a:lnTo>
                    <a:pt x="100" y="53"/>
                  </a:lnTo>
                  <a:lnTo>
                    <a:pt x="105" y="48"/>
                  </a:lnTo>
                  <a:lnTo>
                    <a:pt x="109" y="43"/>
                  </a:lnTo>
                  <a:lnTo>
                    <a:pt x="113" y="38"/>
                  </a:lnTo>
                  <a:lnTo>
                    <a:pt x="118" y="34"/>
                  </a:lnTo>
                  <a:lnTo>
                    <a:pt x="122" y="29"/>
                  </a:lnTo>
                  <a:lnTo>
                    <a:pt x="127" y="25"/>
                  </a:lnTo>
                  <a:lnTo>
                    <a:pt x="131" y="21"/>
                  </a:lnTo>
                  <a:lnTo>
                    <a:pt x="135" y="17"/>
                  </a:lnTo>
                  <a:lnTo>
                    <a:pt x="140" y="14"/>
                  </a:lnTo>
                  <a:lnTo>
                    <a:pt x="144" y="10"/>
                  </a:lnTo>
                  <a:lnTo>
                    <a:pt x="148" y="7"/>
                  </a:lnTo>
                  <a:lnTo>
                    <a:pt x="153" y="3"/>
                  </a:lnTo>
                  <a:lnTo>
                    <a:pt x="157" y="0"/>
                  </a:lnTo>
                  <a:lnTo>
                    <a:pt x="161" y="15"/>
                  </a:lnTo>
                  <a:lnTo>
                    <a:pt x="166" y="11"/>
                  </a:lnTo>
                  <a:lnTo>
                    <a:pt x="170" y="30"/>
                  </a:lnTo>
                  <a:lnTo>
                    <a:pt x="175" y="26"/>
                  </a:lnTo>
                  <a:lnTo>
                    <a:pt x="179" y="52"/>
                  </a:lnTo>
                  <a:lnTo>
                    <a:pt x="183" y="47"/>
                  </a:lnTo>
                  <a:lnTo>
                    <a:pt x="188" y="205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8" name="Freeform 108"/>
            <p:cNvSpPr>
              <a:spLocks/>
            </p:cNvSpPr>
            <p:nvPr/>
          </p:nvSpPr>
          <p:spPr bwMode="auto">
            <a:xfrm>
              <a:off x="5392738" y="1320800"/>
              <a:ext cx="962025" cy="1441450"/>
            </a:xfrm>
            <a:custGeom>
              <a:avLst/>
              <a:gdLst>
                <a:gd name="T0" fmla="*/ 0 w 222"/>
                <a:gd name="T1" fmla="*/ 908 h 333"/>
                <a:gd name="T2" fmla="*/ 11 w 222"/>
                <a:gd name="T3" fmla="*/ 843 h 333"/>
                <a:gd name="T4" fmla="*/ 25 w 222"/>
                <a:gd name="T5" fmla="*/ 783 h 333"/>
                <a:gd name="T6" fmla="*/ 35 w 222"/>
                <a:gd name="T7" fmla="*/ 728 h 333"/>
                <a:gd name="T8" fmla="*/ 46 w 222"/>
                <a:gd name="T9" fmla="*/ 679 h 333"/>
                <a:gd name="T10" fmla="*/ 60 w 222"/>
                <a:gd name="T11" fmla="*/ 635 h 333"/>
                <a:gd name="T12" fmla="*/ 71 w 222"/>
                <a:gd name="T13" fmla="*/ 594 h 333"/>
                <a:gd name="T14" fmla="*/ 85 w 222"/>
                <a:gd name="T15" fmla="*/ 559 h 333"/>
                <a:gd name="T16" fmla="*/ 96 w 222"/>
                <a:gd name="T17" fmla="*/ 524 h 333"/>
                <a:gd name="T18" fmla="*/ 106 w 222"/>
                <a:gd name="T19" fmla="*/ 491 h 333"/>
                <a:gd name="T20" fmla="*/ 120 w 222"/>
                <a:gd name="T21" fmla="*/ 464 h 333"/>
                <a:gd name="T22" fmla="*/ 131 w 222"/>
                <a:gd name="T23" fmla="*/ 436 h 333"/>
                <a:gd name="T24" fmla="*/ 142 w 222"/>
                <a:gd name="T25" fmla="*/ 409 h 333"/>
                <a:gd name="T26" fmla="*/ 156 w 222"/>
                <a:gd name="T27" fmla="*/ 384 h 333"/>
                <a:gd name="T28" fmla="*/ 167 w 222"/>
                <a:gd name="T29" fmla="*/ 363 h 333"/>
                <a:gd name="T30" fmla="*/ 177 w 222"/>
                <a:gd name="T31" fmla="*/ 341 h 333"/>
                <a:gd name="T32" fmla="*/ 191 w 222"/>
                <a:gd name="T33" fmla="*/ 322 h 333"/>
                <a:gd name="T34" fmla="*/ 202 w 222"/>
                <a:gd name="T35" fmla="*/ 303 h 333"/>
                <a:gd name="T36" fmla="*/ 216 w 222"/>
                <a:gd name="T37" fmla="*/ 284 h 333"/>
                <a:gd name="T38" fmla="*/ 227 w 222"/>
                <a:gd name="T39" fmla="*/ 267 h 333"/>
                <a:gd name="T40" fmla="*/ 237 w 222"/>
                <a:gd name="T41" fmla="*/ 251 h 333"/>
                <a:gd name="T42" fmla="*/ 251 w 222"/>
                <a:gd name="T43" fmla="*/ 234 h 333"/>
                <a:gd name="T44" fmla="*/ 262 w 222"/>
                <a:gd name="T45" fmla="*/ 218 h 333"/>
                <a:gd name="T46" fmla="*/ 273 w 222"/>
                <a:gd name="T47" fmla="*/ 205 h 333"/>
                <a:gd name="T48" fmla="*/ 287 w 222"/>
                <a:gd name="T49" fmla="*/ 191 h 333"/>
                <a:gd name="T50" fmla="*/ 298 w 222"/>
                <a:gd name="T51" fmla="*/ 177 h 333"/>
                <a:gd name="T52" fmla="*/ 308 w 222"/>
                <a:gd name="T53" fmla="*/ 166 h 333"/>
                <a:gd name="T54" fmla="*/ 322 w 222"/>
                <a:gd name="T55" fmla="*/ 153 h 333"/>
                <a:gd name="T56" fmla="*/ 333 w 222"/>
                <a:gd name="T57" fmla="*/ 142 h 333"/>
                <a:gd name="T58" fmla="*/ 347 w 222"/>
                <a:gd name="T59" fmla="*/ 131 h 333"/>
                <a:gd name="T60" fmla="*/ 358 w 222"/>
                <a:gd name="T61" fmla="*/ 120 h 333"/>
                <a:gd name="T62" fmla="*/ 369 w 222"/>
                <a:gd name="T63" fmla="*/ 109 h 333"/>
                <a:gd name="T64" fmla="*/ 382 w 222"/>
                <a:gd name="T65" fmla="*/ 98 h 333"/>
                <a:gd name="T66" fmla="*/ 393 w 222"/>
                <a:gd name="T67" fmla="*/ 90 h 333"/>
                <a:gd name="T68" fmla="*/ 404 w 222"/>
                <a:gd name="T69" fmla="*/ 79 h 333"/>
                <a:gd name="T70" fmla="*/ 418 w 222"/>
                <a:gd name="T71" fmla="*/ 71 h 333"/>
                <a:gd name="T72" fmla="*/ 429 w 222"/>
                <a:gd name="T73" fmla="*/ 63 h 333"/>
                <a:gd name="T74" fmla="*/ 439 w 222"/>
                <a:gd name="T75" fmla="*/ 55 h 333"/>
                <a:gd name="T76" fmla="*/ 453 w 222"/>
                <a:gd name="T77" fmla="*/ 46 h 333"/>
                <a:gd name="T78" fmla="*/ 464 w 222"/>
                <a:gd name="T79" fmla="*/ 38 h 333"/>
                <a:gd name="T80" fmla="*/ 478 w 222"/>
                <a:gd name="T81" fmla="*/ 30 h 333"/>
                <a:gd name="T82" fmla="*/ 489 w 222"/>
                <a:gd name="T83" fmla="*/ 22 h 333"/>
                <a:gd name="T84" fmla="*/ 500 w 222"/>
                <a:gd name="T85" fmla="*/ 14 h 333"/>
                <a:gd name="T86" fmla="*/ 513 w 222"/>
                <a:gd name="T87" fmla="*/ 8 h 333"/>
                <a:gd name="T88" fmla="*/ 524 w 222"/>
                <a:gd name="T89" fmla="*/ 0 h 333"/>
                <a:gd name="T90" fmla="*/ 535 w 222"/>
                <a:gd name="T91" fmla="*/ 41 h 333"/>
                <a:gd name="T92" fmla="*/ 549 w 222"/>
                <a:gd name="T93" fmla="*/ 33 h 333"/>
                <a:gd name="T94" fmla="*/ 560 w 222"/>
                <a:gd name="T95" fmla="*/ 85 h 333"/>
                <a:gd name="T96" fmla="*/ 571 w 222"/>
                <a:gd name="T97" fmla="*/ 74 h 333"/>
                <a:gd name="T98" fmla="*/ 584 w 222"/>
                <a:gd name="T99" fmla="*/ 145 h 333"/>
                <a:gd name="T100" fmla="*/ 595 w 222"/>
                <a:gd name="T101" fmla="*/ 134 h 333"/>
                <a:gd name="T102" fmla="*/ 606 w 222"/>
                <a:gd name="T103" fmla="*/ 524 h 33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2"/>
                <a:gd name="T157" fmla="*/ 0 h 333"/>
                <a:gd name="T158" fmla="*/ 222 w 222"/>
                <a:gd name="T159" fmla="*/ 333 h 33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2" h="333">
                  <a:moveTo>
                    <a:pt x="0" y="333"/>
                  </a:moveTo>
                  <a:lnTo>
                    <a:pt x="4" y="309"/>
                  </a:lnTo>
                  <a:lnTo>
                    <a:pt x="9" y="287"/>
                  </a:lnTo>
                  <a:lnTo>
                    <a:pt x="13" y="267"/>
                  </a:lnTo>
                  <a:lnTo>
                    <a:pt x="17" y="249"/>
                  </a:lnTo>
                  <a:lnTo>
                    <a:pt x="22" y="233"/>
                  </a:lnTo>
                  <a:lnTo>
                    <a:pt x="26" y="218"/>
                  </a:lnTo>
                  <a:lnTo>
                    <a:pt x="31" y="205"/>
                  </a:lnTo>
                  <a:lnTo>
                    <a:pt x="35" y="192"/>
                  </a:lnTo>
                  <a:lnTo>
                    <a:pt x="39" y="180"/>
                  </a:lnTo>
                  <a:lnTo>
                    <a:pt x="44" y="170"/>
                  </a:lnTo>
                  <a:lnTo>
                    <a:pt x="48" y="160"/>
                  </a:lnTo>
                  <a:lnTo>
                    <a:pt x="52" y="150"/>
                  </a:lnTo>
                  <a:lnTo>
                    <a:pt x="57" y="141"/>
                  </a:lnTo>
                  <a:lnTo>
                    <a:pt x="61" y="133"/>
                  </a:lnTo>
                  <a:lnTo>
                    <a:pt x="65" y="125"/>
                  </a:lnTo>
                  <a:lnTo>
                    <a:pt x="70" y="118"/>
                  </a:lnTo>
                  <a:lnTo>
                    <a:pt x="74" y="111"/>
                  </a:lnTo>
                  <a:lnTo>
                    <a:pt x="79" y="104"/>
                  </a:lnTo>
                  <a:lnTo>
                    <a:pt x="83" y="98"/>
                  </a:lnTo>
                  <a:lnTo>
                    <a:pt x="87" y="92"/>
                  </a:lnTo>
                  <a:lnTo>
                    <a:pt x="92" y="86"/>
                  </a:lnTo>
                  <a:lnTo>
                    <a:pt x="96" y="80"/>
                  </a:lnTo>
                  <a:lnTo>
                    <a:pt x="100" y="75"/>
                  </a:lnTo>
                  <a:lnTo>
                    <a:pt x="105" y="70"/>
                  </a:lnTo>
                  <a:lnTo>
                    <a:pt x="109" y="65"/>
                  </a:lnTo>
                  <a:lnTo>
                    <a:pt x="113" y="61"/>
                  </a:lnTo>
                  <a:lnTo>
                    <a:pt x="118" y="56"/>
                  </a:lnTo>
                  <a:lnTo>
                    <a:pt x="122" y="52"/>
                  </a:lnTo>
                  <a:lnTo>
                    <a:pt x="127" y="48"/>
                  </a:lnTo>
                  <a:lnTo>
                    <a:pt x="131" y="44"/>
                  </a:lnTo>
                  <a:lnTo>
                    <a:pt x="135" y="40"/>
                  </a:lnTo>
                  <a:lnTo>
                    <a:pt x="140" y="36"/>
                  </a:lnTo>
                  <a:lnTo>
                    <a:pt x="144" y="33"/>
                  </a:lnTo>
                  <a:lnTo>
                    <a:pt x="148" y="29"/>
                  </a:lnTo>
                  <a:lnTo>
                    <a:pt x="153" y="26"/>
                  </a:lnTo>
                  <a:lnTo>
                    <a:pt x="157" y="23"/>
                  </a:lnTo>
                  <a:lnTo>
                    <a:pt x="161" y="20"/>
                  </a:lnTo>
                  <a:lnTo>
                    <a:pt x="166" y="17"/>
                  </a:lnTo>
                  <a:lnTo>
                    <a:pt x="170" y="14"/>
                  </a:lnTo>
                  <a:lnTo>
                    <a:pt x="175" y="11"/>
                  </a:lnTo>
                  <a:lnTo>
                    <a:pt x="179" y="8"/>
                  </a:lnTo>
                  <a:lnTo>
                    <a:pt x="183" y="5"/>
                  </a:lnTo>
                  <a:lnTo>
                    <a:pt x="188" y="3"/>
                  </a:lnTo>
                  <a:lnTo>
                    <a:pt x="192" y="0"/>
                  </a:lnTo>
                  <a:lnTo>
                    <a:pt x="196" y="15"/>
                  </a:lnTo>
                  <a:lnTo>
                    <a:pt x="201" y="12"/>
                  </a:lnTo>
                  <a:lnTo>
                    <a:pt x="205" y="31"/>
                  </a:lnTo>
                  <a:lnTo>
                    <a:pt x="209" y="27"/>
                  </a:lnTo>
                  <a:lnTo>
                    <a:pt x="214" y="53"/>
                  </a:lnTo>
                  <a:lnTo>
                    <a:pt x="218" y="49"/>
                  </a:lnTo>
                  <a:lnTo>
                    <a:pt x="222" y="192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9" name="Text Box 128"/>
            <p:cNvSpPr txBox="1">
              <a:spLocks noChangeArrowheads="1"/>
            </p:cNvSpPr>
            <p:nvPr/>
          </p:nvSpPr>
          <p:spPr bwMode="auto">
            <a:xfrm>
              <a:off x="5295901" y="134938"/>
              <a:ext cx="609600" cy="489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</a:rPr>
                <a:t>G.</a:t>
              </a:r>
            </a:p>
          </p:txBody>
        </p:sp>
      </p:grpSp>
      <p:sp>
        <p:nvSpPr>
          <p:cNvPr id="197" name="Rectangle 196"/>
          <p:cNvSpPr/>
          <p:nvPr/>
        </p:nvSpPr>
        <p:spPr>
          <a:xfrm>
            <a:off x="4401692" y="963480"/>
            <a:ext cx="559054" cy="46299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TextBox 197"/>
          <p:cNvSpPr txBox="1"/>
          <p:nvPr/>
        </p:nvSpPr>
        <p:spPr>
          <a:xfrm>
            <a:off x="978848" y="849180"/>
            <a:ext cx="268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Observation</a:t>
            </a:r>
            <a:endParaRPr lang="en-US" sz="2000" b="1" dirty="0">
              <a:solidFill>
                <a:srgbClr val="0000FF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4359528" y="3784202"/>
            <a:ext cx="3120772" cy="2800097"/>
            <a:chOff x="4359528" y="3784202"/>
            <a:chExt cx="3120772" cy="2800097"/>
          </a:xfrm>
        </p:grpSpPr>
        <p:sp>
          <p:nvSpPr>
            <p:cNvPr id="79" name="TextBox 78"/>
            <p:cNvSpPr txBox="1"/>
            <p:nvPr/>
          </p:nvSpPr>
          <p:spPr>
            <a:xfrm>
              <a:off x="4649052" y="3784202"/>
              <a:ext cx="26874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</a:rPr>
                <a:t>Mechanistic Hypothesis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81" name="Group 4"/>
            <p:cNvGrpSpPr/>
            <p:nvPr/>
          </p:nvGrpSpPr>
          <p:grpSpPr>
            <a:xfrm>
              <a:off x="4359528" y="4292146"/>
              <a:ext cx="3120772" cy="2292153"/>
              <a:chOff x="5761198" y="832381"/>
              <a:chExt cx="3120772" cy="2292153"/>
            </a:xfrm>
            <a:solidFill>
              <a:schemeClr val="bg1"/>
            </a:solidFill>
          </p:grpSpPr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4"/>
              <a:srcRect l="65064"/>
              <a:stretch>
                <a:fillRect/>
              </a:stretch>
            </p:blipFill>
            <p:spPr>
              <a:xfrm>
                <a:off x="5761198" y="832381"/>
                <a:ext cx="3031872" cy="2292153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sp>
            <p:nvSpPr>
              <p:cNvPr id="88" name="Rectangle 87"/>
              <p:cNvSpPr/>
              <p:nvPr/>
            </p:nvSpPr>
            <p:spPr>
              <a:xfrm>
                <a:off x="8609710" y="1025724"/>
                <a:ext cx="272260" cy="415173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Rectangle 81"/>
            <p:cNvSpPr/>
            <p:nvPr/>
          </p:nvSpPr>
          <p:spPr>
            <a:xfrm>
              <a:off x="4401692" y="4268355"/>
              <a:ext cx="263733" cy="21713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214341" y="4259779"/>
              <a:ext cx="263733" cy="21713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781" y="6145010"/>
            <a:ext cx="879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Skipper HE, </a:t>
            </a:r>
            <a:r>
              <a:rPr lang="en-US" b="1" dirty="0" err="1" smtClean="0">
                <a:solidFill>
                  <a:prstClr val="black"/>
                </a:solidFill>
              </a:rPr>
              <a:t>Schabel</a:t>
            </a:r>
            <a:r>
              <a:rPr lang="en-US" b="1" dirty="0" smtClean="0">
                <a:solidFill>
                  <a:prstClr val="black"/>
                </a:solidFill>
              </a:rPr>
              <a:t> FM </a:t>
            </a:r>
            <a:r>
              <a:rPr lang="en-US" b="1" dirty="0" err="1" smtClean="0">
                <a:solidFill>
                  <a:prstClr val="black"/>
                </a:solidFill>
              </a:rPr>
              <a:t>Jr</a:t>
            </a:r>
            <a:r>
              <a:rPr lang="en-US" b="1" dirty="0" smtClean="0">
                <a:solidFill>
                  <a:prstClr val="black"/>
                </a:solidFill>
              </a:rPr>
              <a:t>, Wilcox WS. </a:t>
            </a:r>
            <a:r>
              <a:rPr lang="en-US" i="1" dirty="0" smtClean="0">
                <a:solidFill>
                  <a:prstClr val="black"/>
                </a:solidFill>
              </a:rPr>
              <a:t>Cancer Chemotherapy Reports</a:t>
            </a:r>
            <a:r>
              <a:rPr lang="en-US" dirty="0" smtClean="0">
                <a:solidFill>
                  <a:prstClr val="black"/>
                </a:solidFill>
              </a:rPr>
              <a:t>, 35:1-111, 1964</a:t>
            </a:r>
          </a:p>
        </p:txBody>
      </p:sp>
      <p:grpSp>
        <p:nvGrpSpPr>
          <p:cNvPr id="2" name="Group 34"/>
          <p:cNvGrpSpPr/>
          <p:nvPr/>
        </p:nvGrpSpPr>
        <p:grpSpPr>
          <a:xfrm>
            <a:off x="598836" y="1420956"/>
            <a:ext cx="8415707" cy="3721100"/>
            <a:chOff x="598836" y="1420956"/>
            <a:chExt cx="8415707" cy="3721100"/>
          </a:xfrm>
        </p:grpSpPr>
        <p:grpSp>
          <p:nvGrpSpPr>
            <p:cNvPr id="3" name="Group 21"/>
            <p:cNvGrpSpPr/>
            <p:nvPr/>
          </p:nvGrpSpPr>
          <p:grpSpPr>
            <a:xfrm>
              <a:off x="598836" y="1420956"/>
              <a:ext cx="8415707" cy="3721100"/>
              <a:chOff x="158781" y="1420956"/>
              <a:chExt cx="8415707" cy="37211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8781" y="1420956"/>
                <a:ext cx="2095500" cy="37211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0478" y="1420956"/>
                <a:ext cx="2095500" cy="372110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9231" y="1420956"/>
                <a:ext cx="2095500" cy="372110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78988" y="1420956"/>
                <a:ext cx="2095500" cy="3721100"/>
              </a:xfrm>
              <a:prstGeom prst="rect">
                <a:avLst/>
              </a:prstGeom>
            </p:spPr>
          </p:pic>
        </p:grpSp>
        <p:cxnSp>
          <p:nvCxnSpPr>
            <p:cNvPr id="24" name="Straight Connector 23"/>
            <p:cNvCxnSpPr/>
            <p:nvPr/>
          </p:nvCxnSpPr>
          <p:spPr>
            <a:xfrm rot="5400000">
              <a:off x="-754582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906578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1373303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3034463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3450896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112056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5566208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7214795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42"/>
          <p:cNvGrpSpPr/>
          <p:nvPr/>
        </p:nvGrpSpPr>
        <p:grpSpPr>
          <a:xfrm>
            <a:off x="298328" y="1367042"/>
            <a:ext cx="653817" cy="3397854"/>
            <a:chOff x="235463" y="1367042"/>
            <a:chExt cx="653817" cy="3397854"/>
          </a:xfrm>
        </p:grpSpPr>
        <p:sp>
          <p:nvSpPr>
            <p:cNvPr id="36" name="TextBox 35"/>
            <p:cNvSpPr txBox="1"/>
            <p:nvPr/>
          </p:nvSpPr>
          <p:spPr>
            <a:xfrm>
              <a:off x="235463" y="4426342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5463" y="3887117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5463" y="3398192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5463" y="2884117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35463" y="2395192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8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35463" y="1868542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10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35463" y="1367042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12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76031" y="150897"/>
            <a:ext cx="877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The Log-Kill Model: Cell kill is proportional and multiplicative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05284" y="1068862"/>
            <a:ext cx="149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No Therapy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95094" y="1166550"/>
            <a:ext cx="149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One Drug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95780" y="1166550"/>
            <a:ext cx="149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Two Drugs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34190" y="1166550"/>
            <a:ext cx="149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Three Drugs</a:t>
            </a:r>
          </a:p>
        </p:txBody>
      </p:sp>
      <p:grpSp>
        <p:nvGrpSpPr>
          <p:cNvPr id="6" name="Group 51"/>
          <p:cNvGrpSpPr/>
          <p:nvPr/>
        </p:nvGrpSpPr>
        <p:grpSpPr>
          <a:xfrm>
            <a:off x="3419963" y="2678440"/>
            <a:ext cx="363092" cy="289221"/>
            <a:chOff x="3419963" y="2527542"/>
            <a:chExt cx="363092" cy="440119"/>
          </a:xfrm>
        </p:grpSpPr>
        <p:sp>
          <p:nvSpPr>
            <p:cNvPr id="49" name="Down Arrow 48"/>
            <p:cNvSpPr/>
            <p:nvPr/>
          </p:nvSpPr>
          <p:spPr>
            <a:xfrm>
              <a:off x="3419963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50" name="Down Arrow 49"/>
            <p:cNvSpPr/>
            <p:nvPr/>
          </p:nvSpPr>
          <p:spPr>
            <a:xfrm>
              <a:off x="3584936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51" name="Down Arrow 50"/>
            <p:cNvSpPr/>
            <p:nvPr/>
          </p:nvSpPr>
          <p:spPr>
            <a:xfrm>
              <a:off x="3737336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52"/>
          <p:cNvGrpSpPr/>
          <p:nvPr/>
        </p:nvGrpSpPr>
        <p:grpSpPr>
          <a:xfrm>
            <a:off x="5496032" y="2678440"/>
            <a:ext cx="363092" cy="289221"/>
            <a:chOff x="3419963" y="2527542"/>
            <a:chExt cx="363092" cy="440119"/>
          </a:xfrm>
        </p:grpSpPr>
        <p:sp>
          <p:nvSpPr>
            <p:cNvPr id="54" name="Down Arrow 53"/>
            <p:cNvSpPr/>
            <p:nvPr/>
          </p:nvSpPr>
          <p:spPr>
            <a:xfrm>
              <a:off x="3419963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55" name="Down Arrow 54"/>
            <p:cNvSpPr/>
            <p:nvPr/>
          </p:nvSpPr>
          <p:spPr>
            <a:xfrm>
              <a:off x="3584936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56" name="Down Arrow 55"/>
            <p:cNvSpPr/>
            <p:nvPr/>
          </p:nvSpPr>
          <p:spPr>
            <a:xfrm>
              <a:off x="3737336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56"/>
          <p:cNvGrpSpPr/>
          <p:nvPr/>
        </p:nvGrpSpPr>
        <p:grpSpPr>
          <a:xfrm>
            <a:off x="5496032" y="2252390"/>
            <a:ext cx="363092" cy="289221"/>
            <a:chOff x="3419963" y="2527542"/>
            <a:chExt cx="363092" cy="440119"/>
          </a:xfrm>
          <a:solidFill>
            <a:srgbClr val="3366FF"/>
          </a:solidFill>
        </p:grpSpPr>
        <p:sp>
          <p:nvSpPr>
            <p:cNvPr id="58" name="Down Arrow 57"/>
            <p:cNvSpPr/>
            <p:nvPr/>
          </p:nvSpPr>
          <p:spPr>
            <a:xfrm>
              <a:off x="3419963" y="2527542"/>
              <a:ext cx="45719" cy="440119"/>
            </a:xfrm>
            <a:prstGeom prst="downArrow">
              <a:avLst/>
            </a:prstGeom>
            <a:grpFill/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59" name="Down Arrow 58"/>
            <p:cNvSpPr/>
            <p:nvPr/>
          </p:nvSpPr>
          <p:spPr>
            <a:xfrm>
              <a:off x="3584936" y="2527542"/>
              <a:ext cx="45719" cy="440119"/>
            </a:xfrm>
            <a:prstGeom prst="downArrow">
              <a:avLst/>
            </a:prstGeom>
            <a:grpFill/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60" name="Down Arrow 59"/>
            <p:cNvSpPr/>
            <p:nvPr/>
          </p:nvSpPr>
          <p:spPr>
            <a:xfrm>
              <a:off x="3737336" y="2527542"/>
              <a:ext cx="45719" cy="440119"/>
            </a:xfrm>
            <a:prstGeom prst="downArrow">
              <a:avLst/>
            </a:prstGeom>
            <a:grpFill/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72"/>
          <p:cNvGrpSpPr/>
          <p:nvPr/>
        </p:nvGrpSpPr>
        <p:grpSpPr>
          <a:xfrm>
            <a:off x="7597247" y="1826340"/>
            <a:ext cx="363092" cy="1130246"/>
            <a:chOff x="7597247" y="2228740"/>
            <a:chExt cx="363092" cy="1130246"/>
          </a:xfrm>
        </p:grpSpPr>
        <p:grpSp>
          <p:nvGrpSpPr>
            <p:cNvPr id="10" name="Group 60"/>
            <p:cNvGrpSpPr/>
            <p:nvPr/>
          </p:nvGrpSpPr>
          <p:grpSpPr>
            <a:xfrm>
              <a:off x="7597247" y="3069765"/>
              <a:ext cx="363092" cy="289221"/>
              <a:chOff x="3419963" y="2527542"/>
              <a:chExt cx="363092" cy="440119"/>
            </a:xfrm>
          </p:grpSpPr>
          <p:sp>
            <p:nvSpPr>
              <p:cNvPr id="62" name="Down Arrow 61"/>
              <p:cNvSpPr/>
              <p:nvPr/>
            </p:nvSpPr>
            <p:spPr>
              <a:xfrm>
                <a:off x="3419963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Down Arrow 62"/>
              <p:cNvSpPr/>
              <p:nvPr/>
            </p:nvSpPr>
            <p:spPr>
              <a:xfrm>
                <a:off x="3584936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Down Arrow 63"/>
              <p:cNvSpPr/>
              <p:nvPr/>
            </p:nvSpPr>
            <p:spPr>
              <a:xfrm>
                <a:off x="3737336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Group 64"/>
            <p:cNvGrpSpPr/>
            <p:nvPr/>
          </p:nvGrpSpPr>
          <p:grpSpPr>
            <a:xfrm>
              <a:off x="7597247" y="2643715"/>
              <a:ext cx="363092" cy="289221"/>
              <a:chOff x="3419963" y="2527542"/>
              <a:chExt cx="363092" cy="440119"/>
            </a:xfrm>
            <a:solidFill>
              <a:srgbClr val="3366FF"/>
            </a:solidFill>
          </p:grpSpPr>
          <p:sp>
            <p:nvSpPr>
              <p:cNvPr id="66" name="Down Arrow 65"/>
              <p:cNvSpPr/>
              <p:nvPr/>
            </p:nvSpPr>
            <p:spPr>
              <a:xfrm>
                <a:off x="3419963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Down Arrow 66"/>
              <p:cNvSpPr/>
              <p:nvPr/>
            </p:nvSpPr>
            <p:spPr>
              <a:xfrm>
                <a:off x="3584936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Down Arrow 67"/>
              <p:cNvSpPr/>
              <p:nvPr/>
            </p:nvSpPr>
            <p:spPr>
              <a:xfrm>
                <a:off x="3737336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" name="Group 68"/>
            <p:cNvGrpSpPr/>
            <p:nvPr/>
          </p:nvGrpSpPr>
          <p:grpSpPr>
            <a:xfrm>
              <a:off x="7597247" y="2228740"/>
              <a:ext cx="363092" cy="289221"/>
              <a:chOff x="3419963" y="2527542"/>
              <a:chExt cx="363092" cy="440119"/>
            </a:xfrm>
            <a:solidFill>
              <a:srgbClr val="3366FF"/>
            </a:solidFill>
          </p:grpSpPr>
          <p:sp>
            <p:nvSpPr>
              <p:cNvPr id="70" name="Down Arrow 69"/>
              <p:cNvSpPr/>
              <p:nvPr/>
            </p:nvSpPr>
            <p:spPr>
              <a:xfrm>
                <a:off x="3419963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Down Arrow 70"/>
              <p:cNvSpPr/>
              <p:nvPr/>
            </p:nvSpPr>
            <p:spPr>
              <a:xfrm>
                <a:off x="3584936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Down Arrow 71"/>
              <p:cNvSpPr/>
              <p:nvPr/>
            </p:nvSpPr>
            <p:spPr>
              <a:xfrm>
                <a:off x="3737336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69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3615231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410424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770428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248080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644720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8053572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Rectangle 77"/>
          <p:cNvSpPr/>
          <p:nvPr/>
        </p:nvSpPr>
        <p:spPr>
          <a:xfrm>
            <a:off x="2740533" y="612562"/>
            <a:ext cx="6274010" cy="4845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/>
          <p:nvPr/>
        </p:nvGrpSpPr>
        <p:grpSpPr>
          <a:xfrm>
            <a:off x="598836" y="1420956"/>
            <a:ext cx="8415707" cy="3721100"/>
            <a:chOff x="598836" y="1420956"/>
            <a:chExt cx="8415707" cy="3721100"/>
          </a:xfrm>
        </p:grpSpPr>
        <p:grpSp>
          <p:nvGrpSpPr>
            <p:cNvPr id="3" name="Group 21"/>
            <p:cNvGrpSpPr/>
            <p:nvPr/>
          </p:nvGrpSpPr>
          <p:grpSpPr>
            <a:xfrm>
              <a:off x="598836" y="1420956"/>
              <a:ext cx="8415707" cy="3721100"/>
              <a:chOff x="158781" y="1420956"/>
              <a:chExt cx="8415707" cy="37211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8781" y="1420956"/>
                <a:ext cx="2095500" cy="37211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0478" y="1420956"/>
                <a:ext cx="2095500" cy="372110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9231" y="1420956"/>
                <a:ext cx="2095500" cy="372110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78988" y="1420956"/>
                <a:ext cx="2095500" cy="3721100"/>
              </a:xfrm>
              <a:prstGeom prst="rect">
                <a:avLst/>
              </a:prstGeom>
            </p:spPr>
          </p:pic>
        </p:grpSp>
        <p:cxnSp>
          <p:nvCxnSpPr>
            <p:cNvPr id="24" name="Straight Connector 23"/>
            <p:cNvCxnSpPr/>
            <p:nvPr/>
          </p:nvCxnSpPr>
          <p:spPr>
            <a:xfrm rot="5400000">
              <a:off x="-754582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906578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1373303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3034463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3450896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112056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5566208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7214795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42"/>
          <p:cNvGrpSpPr/>
          <p:nvPr/>
        </p:nvGrpSpPr>
        <p:grpSpPr>
          <a:xfrm>
            <a:off x="298328" y="1367042"/>
            <a:ext cx="653817" cy="3397854"/>
            <a:chOff x="235463" y="1367042"/>
            <a:chExt cx="653817" cy="3397854"/>
          </a:xfrm>
        </p:grpSpPr>
        <p:sp>
          <p:nvSpPr>
            <p:cNvPr id="36" name="TextBox 35"/>
            <p:cNvSpPr txBox="1"/>
            <p:nvPr/>
          </p:nvSpPr>
          <p:spPr>
            <a:xfrm>
              <a:off x="235463" y="4426342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5463" y="3887117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5463" y="3398192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5463" y="2884117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35463" y="2395192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8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35463" y="1868542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10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35463" y="1367042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12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905284" y="1068862"/>
            <a:ext cx="149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No Therapy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95094" y="1166550"/>
            <a:ext cx="149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One Drug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95780" y="1166550"/>
            <a:ext cx="149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Two Drugs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34190" y="1166550"/>
            <a:ext cx="149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Three Drugs</a:t>
            </a:r>
          </a:p>
        </p:txBody>
      </p:sp>
      <p:grpSp>
        <p:nvGrpSpPr>
          <p:cNvPr id="5" name="Group 51"/>
          <p:cNvGrpSpPr/>
          <p:nvPr/>
        </p:nvGrpSpPr>
        <p:grpSpPr>
          <a:xfrm>
            <a:off x="3419963" y="2678440"/>
            <a:ext cx="363092" cy="289221"/>
            <a:chOff x="3419963" y="2527542"/>
            <a:chExt cx="363092" cy="440119"/>
          </a:xfrm>
        </p:grpSpPr>
        <p:sp>
          <p:nvSpPr>
            <p:cNvPr id="49" name="Down Arrow 48"/>
            <p:cNvSpPr/>
            <p:nvPr/>
          </p:nvSpPr>
          <p:spPr>
            <a:xfrm>
              <a:off x="3419963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50" name="Down Arrow 49"/>
            <p:cNvSpPr/>
            <p:nvPr/>
          </p:nvSpPr>
          <p:spPr>
            <a:xfrm>
              <a:off x="3584936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51" name="Down Arrow 50"/>
            <p:cNvSpPr/>
            <p:nvPr/>
          </p:nvSpPr>
          <p:spPr>
            <a:xfrm>
              <a:off x="3737336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2"/>
          <p:cNvGrpSpPr/>
          <p:nvPr/>
        </p:nvGrpSpPr>
        <p:grpSpPr>
          <a:xfrm>
            <a:off x="5496032" y="2678440"/>
            <a:ext cx="363092" cy="289221"/>
            <a:chOff x="3419963" y="2527542"/>
            <a:chExt cx="363092" cy="440119"/>
          </a:xfrm>
        </p:grpSpPr>
        <p:sp>
          <p:nvSpPr>
            <p:cNvPr id="54" name="Down Arrow 53"/>
            <p:cNvSpPr/>
            <p:nvPr/>
          </p:nvSpPr>
          <p:spPr>
            <a:xfrm>
              <a:off x="3419963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55" name="Down Arrow 54"/>
            <p:cNvSpPr/>
            <p:nvPr/>
          </p:nvSpPr>
          <p:spPr>
            <a:xfrm>
              <a:off x="3584936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56" name="Down Arrow 55"/>
            <p:cNvSpPr/>
            <p:nvPr/>
          </p:nvSpPr>
          <p:spPr>
            <a:xfrm>
              <a:off x="3737336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56"/>
          <p:cNvGrpSpPr/>
          <p:nvPr/>
        </p:nvGrpSpPr>
        <p:grpSpPr>
          <a:xfrm>
            <a:off x="5496032" y="2252390"/>
            <a:ext cx="363092" cy="289221"/>
            <a:chOff x="3419963" y="2527542"/>
            <a:chExt cx="363092" cy="440119"/>
          </a:xfrm>
          <a:solidFill>
            <a:srgbClr val="3366FF"/>
          </a:solidFill>
        </p:grpSpPr>
        <p:sp>
          <p:nvSpPr>
            <p:cNvPr id="58" name="Down Arrow 57"/>
            <p:cNvSpPr/>
            <p:nvPr/>
          </p:nvSpPr>
          <p:spPr>
            <a:xfrm>
              <a:off x="3419963" y="2527542"/>
              <a:ext cx="45719" cy="440119"/>
            </a:xfrm>
            <a:prstGeom prst="downArrow">
              <a:avLst/>
            </a:prstGeom>
            <a:grpFill/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59" name="Down Arrow 58"/>
            <p:cNvSpPr/>
            <p:nvPr/>
          </p:nvSpPr>
          <p:spPr>
            <a:xfrm>
              <a:off x="3584936" y="2527542"/>
              <a:ext cx="45719" cy="440119"/>
            </a:xfrm>
            <a:prstGeom prst="downArrow">
              <a:avLst/>
            </a:prstGeom>
            <a:grpFill/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60" name="Down Arrow 59"/>
            <p:cNvSpPr/>
            <p:nvPr/>
          </p:nvSpPr>
          <p:spPr>
            <a:xfrm>
              <a:off x="3737336" y="2527542"/>
              <a:ext cx="45719" cy="440119"/>
            </a:xfrm>
            <a:prstGeom prst="downArrow">
              <a:avLst/>
            </a:prstGeom>
            <a:grpFill/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72"/>
          <p:cNvGrpSpPr/>
          <p:nvPr/>
        </p:nvGrpSpPr>
        <p:grpSpPr>
          <a:xfrm>
            <a:off x="7597247" y="1826340"/>
            <a:ext cx="363092" cy="1130246"/>
            <a:chOff x="7597247" y="2228740"/>
            <a:chExt cx="363092" cy="1130246"/>
          </a:xfrm>
        </p:grpSpPr>
        <p:grpSp>
          <p:nvGrpSpPr>
            <p:cNvPr id="9" name="Group 60"/>
            <p:cNvGrpSpPr/>
            <p:nvPr/>
          </p:nvGrpSpPr>
          <p:grpSpPr>
            <a:xfrm>
              <a:off x="7597247" y="3069765"/>
              <a:ext cx="363092" cy="289221"/>
              <a:chOff x="3419963" y="2527542"/>
              <a:chExt cx="363092" cy="440119"/>
            </a:xfrm>
          </p:grpSpPr>
          <p:sp>
            <p:nvSpPr>
              <p:cNvPr id="62" name="Down Arrow 61"/>
              <p:cNvSpPr/>
              <p:nvPr/>
            </p:nvSpPr>
            <p:spPr>
              <a:xfrm>
                <a:off x="3419963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Down Arrow 62"/>
              <p:cNvSpPr/>
              <p:nvPr/>
            </p:nvSpPr>
            <p:spPr>
              <a:xfrm>
                <a:off x="3584936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Down Arrow 63"/>
              <p:cNvSpPr/>
              <p:nvPr/>
            </p:nvSpPr>
            <p:spPr>
              <a:xfrm>
                <a:off x="3737336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64"/>
            <p:cNvGrpSpPr/>
            <p:nvPr/>
          </p:nvGrpSpPr>
          <p:grpSpPr>
            <a:xfrm>
              <a:off x="7597247" y="2643715"/>
              <a:ext cx="363092" cy="289221"/>
              <a:chOff x="3419963" y="2527542"/>
              <a:chExt cx="363092" cy="440119"/>
            </a:xfrm>
            <a:solidFill>
              <a:srgbClr val="3366FF"/>
            </a:solidFill>
          </p:grpSpPr>
          <p:sp>
            <p:nvSpPr>
              <p:cNvPr id="66" name="Down Arrow 65"/>
              <p:cNvSpPr/>
              <p:nvPr/>
            </p:nvSpPr>
            <p:spPr>
              <a:xfrm>
                <a:off x="3419963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Down Arrow 66"/>
              <p:cNvSpPr/>
              <p:nvPr/>
            </p:nvSpPr>
            <p:spPr>
              <a:xfrm>
                <a:off x="3584936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Down Arrow 67"/>
              <p:cNvSpPr/>
              <p:nvPr/>
            </p:nvSpPr>
            <p:spPr>
              <a:xfrm>
                <a:off x="3737336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Group 68"/>
            <p:cNvGrpSpPr/>
            <p:nvPr/>
          </p:nvGrpSpPr>
          <p:grpSpPr>
            <a:xfrm>
              <a:off x="7597247" y="2228740"/>
              <a:ext cx="363092" cy="289221"/>
              <a:chOff x="3419963" y="2527542"/>
              <a:chExt cx="363092" cy="440119"/>
            </a:xfrm>
            <a:solidFill>
              <a:srgbClr val="3366FF"/>
            </a:solidFill>
          </p:grpSpPr>
          <p:sp>
            <p:nvSpPr>
              <p:cNvPr id="70" name="Down Arrow 69"/>
              <p:cNvSpPr/>
              <p:nvPr/>
            </p:nvSpPr>
            <p:spPr>
              <a:xfrm>
                <a:off x="3419963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Down Arrow 70"/>
              <p:cNvSpPr/>
              <p:nvPr/>
            </p:nvSpPr>
            <p:spPr>
              <a:xfrm>
                <a:off x="3584936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Down Arrow 71"/>
              <p:cNvSpPr/>
              <p:nvPr/>
            </p:nvSpPr>
            <p:spPr>
              <a:xfrm>
                <a:off x="3737336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69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3615231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410424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770428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248080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644720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8053572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Rectangle 60"/>
          <p:cNvSpPr/>
          <p:nvPr/>
        </p:nvSpPr>
        <p:spPr>
          <a:xfrm>
            <a:off x="4836033" y="612562"/>
            <a:ext cx="4178510" cy="4845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10424" y="1939571"/>
            <a:ext cx="3153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90% cell kill per administration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8781" y="6145010"/>
            <a:ext cx="879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Skipper HE, </a:t>
            </a:r>
            <a:r>
              <a:rPr lang="en-US" b="1" dirty="0" err="1" smtClean="0">
                <a:solidFill>
                  <a:prstClr val="black"/>
                </a:solidFill>
              </a:rPr>
              <a:t>Schabel</a:t>
            </a:r>
            <a:r>
              <a:rPr lang="en-US" b="1" dirty="0" smtClean="0">
                <a:solidFill>
                  <a:prstClr val="black"/>
                </a:solidFill>
              </a:rPr>
              <a:t> FM </a:t>
            </a:r>
            <a:r>
              <a:rPr lang="en-US" b="1" dirty="0" err="1" smtClean="0">
                <a:solidFill>
                  <a:prstClr val="black"/>
                </a:solidFill>
              </a:rPr>
              <a:t>Jr</a:t>
            </a:r>
            <a:r>
              <a:rPr lang="en-US" b="1" dirty="0" smtClean="0">
                <a:solidFill>
                  <a:prstClr val="black"/>
                </a:solidFill>
              </a:rPr>
              <a:t>, Wilcox WS. </a:t>
            </a:r>
            <a:r>
              <a:rPr lang="en-US" i="1" dirty="0" smtClean="0">
                <a:solidFill>
                  <a:prstClr val="black"/>
                </a:solidFill>
              </a:rPr>
              <a:t>Cancer Chemotherapy Reports</a:t>
            </a:r>
            <a:r>
              <a:rPr lang="en-US" dirty="0" smtClean="0">
                <a:solidFill>
                  <a:prstClr val="black"/>
                </a:solidFill>
              </a:rPr>
              <a:t>, 35:1-111, 1964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6031" y="150897"/>
            <a:ext cx="877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The Log-Kill Model: Cell kill is proportional and multiplicative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/>
          <p:nvPr/>
        </p:nvGrpSpPr>
        <p:grpSpPr>
          <a:xfrm>
            <a:off x="598836" y="1420956"/>
            <a:ext cx="8415707" cy="3721100"/>
            <a:chOff x="598836" y="1420956"/>
            <a:chExt cx="8415707" cy="3721100"/>
          </a:xfrm>
        </p:grpSpPr>
        <p:grpSp>
          <p:nvGrpSpPr>
            <p:cNvPr id="3" name="Group 21"/>
            <p:cNvGrpSpPr/>
            <p:nvPr/>
          </p:nvGrpSpPr>
          <p:grpSpPr>
            <a:xfrm>
              <a:off x="598836" y="1420956"/>
              <a:ext cx="8415707" cy="3721100"/>
              <a:chOff x="158781" y="1420956"/>
              <a:chExt cx="8415707" cy="37211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8781" y="1420956"/>
                <a:ext cx="2095500" cy="37211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0478" y="1420956"/>
                <a:ext cx="2095500" cy="372110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9231" y="1420956"/>
                <a:ext cx="2095500" cy="372110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78988" y="1420956"/>
                <a:ext cx="2095500" cy="3721100"/>
              </a:xfrm>
              <a:prstGeom prst="rect">
                <a:avLst/>
              </a:prstGeom>
            </p:spPr>
          </p:pic>
        </p:grpSp>
        <p:cxnSp>
          <p:nvCxnSpPr>
            <p:cNvPr id="24" name="Straight Connector 23"/>
            <p:cNvCxnSpPr/>
            <p:nvPr/>
          </p:nvCxnSpPr>
          <p:spPr>
            <a:xfrm rot="5400000">
              <a:off x="-754582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906578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1373303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3034463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3450896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112056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5566208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7214795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42"/>
          <p:cNvGrpSpPr/>
          <p:nvPr/>
        </p:nvGrpSpPr>
        <p:grpSpPr>
          <a:xfrm>
            <a:off x="298328" y="1367042"/>
            <a:ext cx="653817" cy="3397854"/>
            <a:chOff x="235463" y="1367042"/>
            <a:chExt cx="653817" cy="3397854"/>
          </a:xfrm>
        </p:grpSpPr>
        <p:sp>
          <p:nvSpPr>
            <p:cNvPr id="36" name="TextBox 35"/>
            <p:cNvSpPr txBox="1"/>
            <p:nvPr/>
          </p:nvSpPr>
          <p:spPr>
            <a:xfrm>
              <a:off x="235463" y="4426342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5463" y="3887117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5463" y="3398192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5463" y="2884117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35463" y="2395192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8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35463" y="1868542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10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35463" y="1367042"/>
              <a:ext cx="653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10</a:t>
              </a:r>
              <a:r>
                <a:rPr lang="en-US" sz="1600" b="1" baseline="30000" dirty="0" smtClean="0">
                  <a:solidFill>
                    <a:prstClr val="black"/>
                  </a:solidFill>
                </a:rPr>
                <a:t>12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905284" y="1068862"/>
            <a:ext cx="149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No Therapy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95094" y="1166550"/>
            <a:ext cx="149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One Drug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95780" y="1166550"/>
            <a:ext cx="149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Two Drugs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34190" y="1166550"/>
            <a:ext cx="149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Three Drugs</a:t>
            </a:r>
          </a:p>
        </p:txBody>
      </p:sp>
      <p:grpSp>
        <p:nvGrpSpPr>
          <p:cNvPr id="5" name="Group 51"/>
          <p:cNvGrpSpPr/>
          <p:nvPr/>
        </p:nvGrpSpPr>
        <p:grpSpPr>
          <a:xfrm>
            <a:off x="3419963" y="2678440"/>
            <a:ext cx="363092" cy="289221"/>
            <a:chOff x="3419963" y="2527542"/>
            <a:chExt cx="363092" cy="440119"/>
          </a:xfrm>
        </p:grpSpPr>
        <p:sp>
          <p:nvSpPr>
            <p:cNvPr id="49" name="Down Arrow 48"/>
            <p:cNvSpPr/>
            <p:nvPr/>
          </p:nvSpPr>
          <p:spPr>
            <a:xfrm>
              <a:off x="3419963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50" name="Down Arrow 49"/>
            <p:cNvSpPr/>
            <p:nvPr/>
          </p:nvSpPr>
          <p:spPr>
            <a:xfrm>
              <a:off x="3584936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51" name="Down Arrow 50"/>
            <p:cNvSpPr/>
            <p:nvPr/>
          </p:nvSpPr>
          <p:spPr>
            <a:xfrm>
              <a:off x="3737336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2"/>
          <p:cNvGrpSpPr/>
          <p:nvPr/>
        </p:nvGrpSpPr>
        <p:grpSpPr>
          <a:xfrm>
            <a:off x="5496032" y="2678440"/>
            <a:ext cx="363092" cy="289221"/>
            <a:chOff x="3419963" y="2527542"/>
            <a:chExt cx="363092" cy="440119"/>
          </a:xfrm>
        </p:grpSpPr>
        <p:sp>
          <p:nvSpPr>
            <p:cNvPr id="54" name="Down Arrow 53"/>
            <p:cNvSpPr/>
            <p:nvPr/>
          </p:nvSpPr>
          <p:spPr>
            <a:xfrm>
              <a:off x="3419963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55" name="Down Arrow 54"/>
            <p:cNvSpPr/>
            <p:nvPr/>
          </p:nvSpPr>
          <p:spPr>
            <a:xfrm>
              <a:off x="3584936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56" name="Down Arrow 55"/>
            <p:cNvSpPr/>
            <p:nvPr/>
          </p:nvSpPr>
          <p:spPr>
            <a:xfrm>
              <a:off x="3737336" y="2527542"/>
              <a:ext cx="45719" cy="440119"/>
            </a:xfrm>
            <a:prstGeom prst="downArrow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56"/>
          <p:cNvGrpSpPr/>
          <p:nvPr/>
        </p:nvGrpSpPr>
        <p:grpSpPr>
          <a:xfrm>
            <a:off x="5496032" y="2252390"/>
            <a:ext cx="363092" cy="289221"/>
            <a:chOff x="3419963" y="2527542"/>
            <a:chExt cx="363092" cy="440119"/>
          </a:xfrm>
          <a:solidFill>
            <a:srgbClr val="3366FF"/>
          </a:solidFill>
        </p:grpSpPr>
        <p:sp>
          <p:nvSpPr>
            <p:cNvPr id="58" name="Down Arrow 57"/>
            <p:cNvSpPr/>
            <p:nvPr/>
          </p:nvSpPr>
          <p:spPr>
            <a:xfrm>
              <a:off x="3419963" y="2527542"/>
              <a:ext cx="45719" cy="440119"/>
            </a:xfrm>
            <a:prstGeom prst="downArrow">
              <a:avLst/>
            </a:prstGeom>
            <a:grpFill/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59" name="Down Arrow 58"/>
            <p:cNvSpPr/>
            <p:nvPr/>
          </p:nvSpPr>
          <p:spPr>
            <a:xfrm>
              <a:off x="3584936" y="2527542"/>
              <a:ext cx="45719" cy="440119"/>
            </a:xfrm>
            <a:prstGeom prst="downArrow">
              <a:avLst/>
            </a:prstGeom>
            <a:grpFill/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60" name="Down Arrow 59"/>
            <p:cNvSpPr/>
            <p:nvPr/>
          </p:nvSpPr>
          <p:spPr>
            <a:xfrm>
              <a:off x="3737336" y="2527542"/>
              <a:ext cx="45719" cy="440119"/>
            </a:xfrm>
            <a:prstGeom prst="downArrow">
              <a:avLst/>
            </a:prstGeom>
            <a:grpFill/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72"/>
          <p:cNvGrpSpPr/>
          <p:nvPr/>
        </p:nvGrpSpPr>
        <p:grpSpPr>
          <a:xfrm>
            <a:off x="7597247" y="1826340"/>
            <a:ext cx="363092" cy="1130246"/>
            <a:chOff x="7597247" y="2228740"/>
            <a:chExt cx="363092" cy="1130246"/>
          </a:xfrm>
        </p:grpSpPr>
        <p:grpSp>
          <p:nvGrpSpPr>
            <p:cNvPr id="9" name="Group 60"/>
            <p:cNvGrpSpPr/>
            <p:nvPr/>
          </p:nvGrpSpPr>
          <p:grpSpPr>
            <a:xfrm>
              <a:off x="7597247" y="3069765"/>
              <a:ext cx="363092" cy="289221"/>
              <a:chOff x="3419963" y="2527542"/>
              <a:chExt cx="363092" cy="440119"/>
            </a:xfrm>
          </p:grpSpPr>
          <p:sp>
            <p:nvSpPr>
              <p:cNvPr id="62" name="Down Arrow 61"/>
              <p:cNvSpPr/>
              <p:nvPr/>
            </p:nvSpPr>
            <p:spPr>
              <a:xfrm>
                <a:off x="3419963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Down Arrow 62"/>
              <p:cNvSpPr/>
              <p:nvPr/>
            </p:nvSpPr>
            <p:spPr>
              <a:xfrm>
                <a:off x="3584936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Down Arrow 63"/>
              <p:cNvSpPr/>
              <p:nvPr/>
            </p:nvSpPr>
            <p:spPr>
              <a:xfrm>
                <a:off x="3737336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64"/>
            <p:cNvGrpSpPr/>
            <p:nvPr/>
          </p:nvGrpSpPr>
          <p:grpSpPr>
            <a:xfrm>
              <a:off x="7597247" y="2643715"/>
              <a:ext cx="363092" cy="289221"/>
              <a:chOff x="3419963" y="2527542"/>
              <a:chExt cx="363092" cy="440119"/>
            </a:xfrm>
            <a:solidFill>
              <a:srgbClr val="3366FF"/>
            </a:solidFill>
          </p:grpSpPr>
          <p:sp>
            <p:nvSpPr>
              <p:cNvPr id="66" name="Down Arrow 65"/>
              <p:cNvSpPr/>
              <p:nvPr/>
            </p:nvSpPr>
            <p:spPr>
              <a:xfrm>
                <a:off x="3419963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Down Arrow 66"/>
              <p:cNvSpPr/>
              <p:nvPr/>
            </p:nvSpPr>
            <p:spPr>
              <a:xfrm>
                <a:off x="3584936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Down Arrow 67"/>
              <p:cNvSpPr/>
              <p:nvPr/>
            </p:nvSpPr>
            <p:spPr>
              <a:xfrm>
                <a:off x="3737336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Group 68"/>
            <p:cNvGrpSpPr/>
            <p:nvPr/>
          </p:nvGrpSpPr>
          <p:grpSpPr>
            <a:xfrm>
              <a:off x="7597247" y="2228740"/>
              <a:ext cx="363092" cy="289221"/>
              <a:chOff x="3419963" y="2527542"/>
              <a:chExt cx="363092" cy="440119"/>
            </a:xfrm>
            <a:solidFill>
              <a:srgbClr val="3366FF"/>
            </a:solidFill>
          </p:grpSpPr>
          <p:sp>
            <p:nvSpPr>
              <p:cNvPr id="70" name="Down Arrow 69"/>
              <p:cNvSpPr/>
              <p:nvPr/>
            </p:nvSpPr>
            <p:spPr>
              <a:xfrm>
                <a:off x="3419963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Down Arrow 70"/>
              <p:cNvSpPr/>
              <p:nvPr/>
            </p:nvSpPr>
            <p:spPr>
              <a:xfrm>
                <a:off x="3584936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Down Arrow 71"/>
              <p:cNvSpPr/>
              <p:nvPr/>
            </p:nvSpPr>
            <p:spPr>
              <a:xfrm>
                <a:off x="3737336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69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3615231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410424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770428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248080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644720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8053572" y="701948"/>
            <a:ext cx="448839" cy="48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Rectangle 60"/>
          <p:cNvSpPr/>
          <p:nvPr/>
        </p:nvSpPr>
        <p:spPr>
          <a:xfrm>
            <a:off x="6919043" y="612562"/>
            <a:ext cx="2095500" cy="4845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58781" y="6145010"/>
            <a:ext cx="879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Skipper HE, </a:t>
            </a:r>
            <a:r>
              <a:rPr lang="en-US" b="1" dirty="0" err="1" smtClean="0">
                <a:solidFill>
                  <a:prstClr val="black"/>
                </a:solidFill>
              </a:rPr>
              <a:t>Schabel</a:t>
            </a:r>
            <a:r>
              <a:rPr lang="en-US" b="1" dirty="0" smtClean="0">
                <a:solidFill>
                  <a:prstClr val="black"/>
                </a:solidFill>
              </a:rPr>
              <a:t> FM </a:t>
            </a:r>
            <a:r>
              <a:rPr lang="en-US" b="1" dirty="0" err="1" smtClean="0">
                <a:solidFill>
                  <a:prstClr val="black"/>
                </a:solidFill>
              </a:rPr>
              <a:t>Jr</a:t>
            </a:r>
            <a:r>
              <a:rPr lang="en-US" b="1" dirty="0" smtClean="0">
                <a:solidFill>
                  <a:prstClr val="black"/>
                </a:solidFill>
              </a:rPr>
              <a:t>, Wilcox WS. </a:t>
            </a:r>
            <a:r>
              <a:rPr lang="en-US" i="1" dirty="0" smtClean="0">
                <a:solidFill>
                  <a:prstClr val="black"/>
                </a:solidFill>
              </a:rPr>
              <a:t>Cancer Chemotherapy Reports</a:t>
            </a:r>
            <a:r>
              <a:rPr lang="en-US" dirty="0" smtClean="0">
                <a:solidFill>
                  <a:prstClr val="black"/>
                </a:solidFill>
              </a:rPr>
              <a:t>, 35:1-111, 1964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76031" y="150897"/>
            <a:ext cx="877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The Log-Kill Model: Cell kill is proportional and multiplicative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8"/>
          <p:cNvGrpSpPr/>
          <p:nvPr/>
        </p:nvGrpSpPr>
        <p:grpSpPr>
          <a:xfrm>
            <a:off x="298328" y="701948"/>
            <a:ext cx="8716215" cy="4440108"/>
            <a:chOff x="298328" y="701948"/>
            <a:chExt cx="8716215" cy="444010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836" y="1420956"/>
              <a:ext cx="2095500" cy="37211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0533" y="1420956"/>
              <a:ext cx="2095500" cy="37211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9286" y="1420956"/>
              <a:ext cx="2095500" cy="37211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9043" y="1420956"/>
              <a:ext cx="2095500" cy="3721100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>
            <a:xfrm rot="5400000">
              <a:off x="-754582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906578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1373303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3034463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3450896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112056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5566208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7214795" y="3105987"/>
              <a:ext cx="3105986" cy="1257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42"/>
            <p:cNvGrpSpPr/>
            <p:nvPr/>
          </p:nvGrpSpPr>
          <p:grpSpPr>
            <a:xfrm>
              <a:off x="298328" y="1367042"/>
              <a:ext cx="653817" cy="3397854"/>
              <a:chOff x="235463" y="1367042"/>
              <a:chExt cx="653817" cy="3397854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35463" y="4426342"/>
                <a:ext cx="6538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10</a:t>
                </a:r>
                <a:r>
                  <a:rPr lang="en-US" sz="1600" b="1" baseline="30000" dirty="0" smtClean="0">
                    <a:solidFill>
                      <a:prstClr val="black"/>
                    </a:solidFill>
                  </a:rPr>
                  <a:t>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35463" y="3887117"/>
                <a:ext cx="6538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10</a:t>
                </a:r>
                <a:r>
                  <a:rPr lang="en-US" sz="1600" b="1" baseline="30000" dirty="0" smtClean="0">
                    <a:solidFill>
                      <a:prstClr val="black"/>
                    </a:solidFill>
                  </a:rPr>
                  <a:t>2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35463" y="3398192"/>
                <a:ext cx="6538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10</a:t>
                </a:r>
                <a:r>
                  <a:rPr lang="en-US" sz="1600" b="1" baseline="30000" dirty="0" smtClean="0">
                    <a:solidFill>
                      <a:prstClr val="black"/>
                    </a:solidFill>
                  </a:rPr>
                  <a:t>4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35463" y="2884117"/>
                <a:ext cx="6538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10</a:t>
                </a:r>
                <a:r>
                  <a:rPr lang="en-US" sz="1600" b="1" baseline="30000" dirty="0" smtClean="0">
                    <a:solidFill>
                      <a:prstClr val="black"/>
                    </a:solidFill>
                  </a:rPr>
                  <a:t>6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35463" y="2395192"/>
                <a:ext cx="6538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10</a:t>
                </a:r>
                <a:r>
                  <a:rPr lang="en-US" sz="1600" b="1" baseline="30000" dirty="0" smtClean="0">
                    <a:solidFill>
                      <a:prstClr val="black"/>
                    </a:solidFill>
                  </a:rPr>
                  <a:t>8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35463" y="1868542"/>
                <a:ext cx="6538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10</a:t>
                </a:r>
                <a:r>
                  <a:rPr lang="en-US" sz="1600" b="1" baseline="30000" dirty="0" smtClean="0">
                    <a:solidFill>
                      <a:prstClr val="black"/>
                    </a:solidFill>
                  </a:rPr>
                  <a:t>10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35463" y="1367042"/>
                <a:ext cx="6538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10</a:t>
                </a:r>
                <a:r>
                  <a:rPr lang="en-US" sz="1600" b="1" baseline="30000" dirty="0" smtClean="0">
                    <a:solidFill>
                      <a:prstClr val="black"/>
                    </a:solidFill>
                  </a:rPr>
                  <a:t>12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905284" y="1068862"/>
              <a:ext cx="1496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No Therapy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195094" y="1166550"/>
              <a:ext cx="1496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One Drug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195780" y="1166550"/>
              <a:ext cx="1496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Two Drugs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34190" y="1166550"/>
              <a:ext cx="1496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Three Drugs</a:t>
              </a:r>
            </a:p>
          </p:txBody>
        </p:sp>
        <p:grpSp>
          <p:nvGrpSpPr>
            <p:cNvPr id="4" name="Group 51"/>
            <p:cNvGrpSpPr/>
            <p:nvPr/>
          </p:nvGrpSpPr>
          <p:grpSpPr>
            <a:xfrm>
              <a:off x="3419963" y="2678440"/>
              <a:ext cx="363092" cy="289221"/>
              <a:chOff x="3419963" y="2527542"/>
              <a:chExt cx="363092" cy="440119"/>
            </a:xfrm>
          </p:grpSpPr>
          <p:sp>
            <p:nvSpPr>
              <p:cNvPr id="49" name="Down Arrow 48"/>
              <p:cNvSpPr/>
              <p:nvPr/>
            </p:nvSpPr>
            <p:spPr>
              <a:xfrm>
                <a:off x="3419963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Down Arrow 49"/>
              <p:cNvSpPr/>
              <p:nvPr/>
            </p:nvSpPr>
            <p:spPr>
              <a:xfrm>
                <a:off x="3584936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Down Arrow 50"/>
              <p:cNvSpPr/>
              <p:nvPr/>
            </p:nvSpPr>
            <p:spPr>
              <a:xfrm>
                <a:off x="3737336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52"/>
            <p:cNvGrpSpPr/>
            <p:nvPr/>
          </p:nvGrpSpPr>
          <p:grpSpPr>
            <a:xfrm>
              <a:off x="5496032" y="2678440"/>
              <a:ext cx="363092" cy="289221"/>
              <a:chOff x="3419963" y="2527542"/>
              <a:chExt cx="363092" cy="440119"/>
            </a:xfrm>
          </p:grpSpPr>
          <p:sp>
            <p:nvSpPr>
              <p:cNvPr id="54" name="Down Arrow 53"/>
              <p:cNvSpPr/>
              <p:nvPr/>
            </p:nvSpPr>
            <p:spPr>
              <a:xfrm>
                <a:off x="3419963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Down Arrow 54"/>
              <p:cNvSpPr/>
              <p:nvPr/>
            </p:nvSpPr>
            <p:spPr>
              <a:xfrm>
                <a:off x="3584936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Down Arrow 55"/>
              <p:cNvSpPr/>
              <p:nvPr/>
            </p:nvSpPr>
            <p:spPr>
              <a:xfrm>
                <a:off x="3737336" y="2527542"/>
                <a:ext cx="45719" cy="440119"/>
              </a:xfrm>
              <a:prstGeom prst="downArrow">
                <a:avLst/>
              </a:prstGeom>
              <a:solidFill>
                <a:srgbClr val="FF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oup 56"/>
            <p:cNvGrpSpPr/>
            <p:nvPr/>
          </p:nvGrpSpPr>
          <p:grpSpPr>
            <a:xfrm>
              <a:off x="5496032" y="2252390"/>
              <a:ext cx="363092" cy="289221"/>
              <a:chOff x="3419963" y="2527542"/>
              <a:chExt cx="363092" cy="440119"/>
            </a:xfrm>
            <a:solidFill>
              <a:srgbClr val="3366FF"/>
            </a:solidFill>
          </p:grpSpPr>
          <p:sp>
            <p:nvSpPr>
              <p:cNvPr id="58" name="Down Arrow 57"/>
              <p:cNvSpPr/>
              <p:nvPr/>
            </p:nvSpPr>
            <p:spPr>
              <a:xfrm>
                <a:off x="3419963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Down Arrow 58"/>
              <p:cNvSpPr/>
              <p:nvPr/>
            </p:nvSpPr>
            <p:spPr>
              <a:xfrm>
                <a:off x="3584936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Down Arrow 59"/>
              <p:cNvSpPr/>
              <p:nvPr/>
            </p:nvSpPr>
            <p:spPr>
              <a:xfrm>
                <a:off x="3737336" y="2527542"/>
                <a:ext cx="45719" cy="440119"/>
              </a:xfrm>
              <a:prstGeom prst="downArrow">
                <a:avLst/>
              </a:prstGeom>
              <a:grpFill/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 72"/>
            <p:cNvGrpSpPr/>
            <p:nvPr/>
          </p:nvGrpSpPr>
          <p:grpSpPr>
            <a:xfrm>
              <a:off x="7597247" y="1826340"/>
              <a:ext cx="363092" cy="1130246"/>
              <a:chOff x="7597247" y="2228740"/>
              <a:chExt cx="363092" cy="1130246"/>
            </a:xfrm>
          </p:grpSpPr>
          <p:grpSp>
            <p:nvGrpSpPr>
              <p:cNvPr id="8" name="Group 60"/>
              <p:cNvGrpSpPr/>
              <p:nvPr/>
            </p:nvGrpSpPr>
            <p:grpSpPr>
              <a:xfrm>
                <a:off x="7597247" y="3069765"/>
                <a:ext cx="363092" cy="289221"/>
                <a:chOff x="3419963" y="2527542"/>
                <a:chExt cx="363092" cy="440119"/>
              </a:xfrm>
            </p:grpSpPr>
            <p:sp>
              <p:nvSpPr>
                <p:cNvPr id="62" name="Down Arrow 61"/>
                <p:cNvSpPr/>
                <p:nvPr/>
              </p:nvSpPr>
              <p:spPr>
                <a:xfrm>
                  <a:off x="3419963" y="2527542"/>
                  <a:ext cx="45719" cy="440119"/>
                </a:xfrm>
                <a:prstGeom prst="downArrow">
                  <a:avLst/>
                </a:prstGeom>
                <a:solidFill>
                  <a:srgbClr val="FF0000"/>
                </a:solidFill>
                <a:ln w="571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Down Arrow 62"/>
                <p:cNvSpPr/>
                <p:nvPr/>
              </p:nvSpPr>
              <p:spPr>
                <a:xfrm>
                  <a:off x="3584936" y="2527542"/>
                  <a:ext cx="45719" cy="440119"/>
                </a:xfrm>
                <a:prstGeom prst="downArrow">
                  <a:avLst/>
                </a:prstGeom>
                <a:solidFill>
                  <a:srgbClr val="FF0000"/>
                </a:solidFill>
                <a:ln w="571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Down Arrow 63"/>
                <p:cNvSpPr/>
                <p:nvPr/>
              </p:nvSpPr>
              <p:spPr>
                <a:xfrm>
                  <a:off x="3737336" y="2527542"/>
                  <a:ext cx="45719" cy="440119"/>
                </a:xfrm>
                <a:prstGeom prst="downArrow">
                  <a:avLst/>
                </a:prstGeom>
                <a:solidFill>
                  <a:srgbClr val="FF0000"/>
                </a:solidFill>
                <a:ln w="571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" name="Group 64"/>
              <p:cNvGrpSpPr/>
              <p:nvPr/>
            </p:nvGrpSpPr>
            <p:grpSpPr>
              <a:xfrm>
                <a:off x="7597247" y="2643715"/>
                <a:ext cx="363092" cy="289221"/>
                <a:chOff x="3419963" y="2527542"/>
                <a:chExt cx="363092" cy="440119"/>
              </a:xfrm>
              <a:solidFill>
                <a:srgbClr val="3366FF"/>
              </a:solidFill>
            </p:grpSpPr>
            <p:sp>
              <p:nvSpPr>
                <p:cNvPr id="66" name="Down Arrow 65"/>
                <p:cNvSpPr/>
                <p:nvPr/>
              </p:nvSpPr>
              <p:spPr>
                <a:xfrm>
                  <a:off x="3419963" y="2527542"/>
                  <a:ext cx="45719" cy="440119"/>
                </a:xfrm>
                <a:prstGeom prst="downArrow">
                  <a:avLst/>
                </a:prstGeom>
                <a:grpFill/>
                <a:ln w="57150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Down Arrow 66"/>
                <p:cNvSpPr/>
                <p:nvPr/>
              </p:nvSpPr>
              <p:spPr>
                <a:xfrm>
                  <a:off x="3584936" y="2527542"/>
                  <a:ext cx="45719" cy="440119"/>
                </a:xfrm>
                <a:prstGeom prst="downArrow">
                  <a:avLst/>
                </a:prstGeom>
                <a:grpFill/>
                <a:ln w="57150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Down Arrow 67"/>
                <p:cNvSpPr/>
                <p:nvPr/>
              </p:nvSpPr>
              <p:spPr>
                <a:xfrm>
                  <a:off x="3737336" y="2527542"/>
                  <a:ext cx="45719" cy="440119"/>
                </a:xfrm>
                <a:prstGeom prst="downArrow">
                  <a:avLst/>
                </a:prstGeom>
                <a:grpFill/>
                <a:ln w="57150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" name="Group 68"/>
              <p:cNvGrpSpPr/>
              <p:nvPr/>
            </p:nvGrpSpPr>
            <p:grpSpPr>
              <a:xfrm>
                <a:off x="7597247" y="2228740"/>
                <a:ext cx="363092" cy="289221"/>
                <a:chOff x="3419963" y="2527542"/>
                <a:chExt cx="363092" cy="440119"/>
              </a:xfrm>
              <a:solidFill>
                <a:srgbClr val="3366FF"/>
              </a:solidFill>
            </p:grpSpPr>
            <p:sp>
              <p:nvSpPr>
                <p:cNvPr id="70" name="Down Arrow 69"/>
                <p:cNvSpPr/>
                <p:nvPr/>
              </p:nvSpPr>
              <p:spPr>
                <a:xfrm>
                  <a:off x="3419963" y="2527542"/>
                  <a:ext cx="45719" cy="440119"/>
                </a:xfrm>
                <a:prstGeom prst="downArrow">
                  <a:avLst/>
                </a:prstGeom>
                <a:grpFill/>
                <a:ln w="5715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Down Arrow 70"/>
                <p:cNvSpPr/>
                <p:nvPr/>
              </p:nvSpPr>
              <p:spPr>
                <a:xfrm>
                  <a:off x="3584936" y="2527542"/>
                  <a:ext cx="45719" cy="440119"/>
                </a:xfrm>
                <a:prstGeom prst="downArrow">
                  <a:avLst/>
                </a:prstGeom>
                <a:grpFill/>
                <a:ln w="5715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Down Arrow 71"/>
                <p:cNvSpPr/>
                <p:nvPr/>
              </p:nvSpPr>
              <p:spPr>
                <a:xfrm>
                  <a:off x="3737336" y="2527542"/>
                  <a:ext cx="45719" cy="440119"/>
                </a:xfrm>
                <a:prstGeom prst="downArrow">
                  <a:avLst/>
                </a:prstGeom>
                <a:grpFill/>
                <a:ln w="5715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69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3615231" y="701948"/>
              <a:ext cx="448839" cy="48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5410424" y="701948"/>
              <a:ext cx="448839" cy="48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5770428" y="701948"/>
              <a:ext cx="448839" cy="48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7248080" y="701948"/>
              <a:ext cx="448839" cy="48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7644720" y="701948"/>
              <a:ext cx="448839" cy="48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8053572" y="701948"/>
              <a:ext cx="448839" cy="48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8" name="TextBox 77"/>
          <p:cNvSpPr txBox="1"/>
          <p:nvPr/>
        </p:nvSpPr>
        <p:spPr>
          <a:xfrm>
            <a:off x="158781" y="6145010"/>
            <a:ext cx="879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Skipper HE, </a:t>
            </a:r>
            <a:r>
              <a:rPr lang="en-US" b="1" dirty="0" err="1" smtClean="0">
                <a:solidFill>
                  <a:prstClr val="black"/>
                </a:solidFill>
              </a:rPr>
              <a:t>Schabel</a:t>
            </a:r>
            <a:r>
              <a:rPr lang="en-US" b="1" dirty="0" smtClean="0">
                <a:solidFill>
                  <a:prstClr val="black"/>
                </a:solidFill>
              </a:rPr>
              <a:t> FM </a:t>
            </a:r>
            <a:r>
              <a:rPr lang="en-US" b="1" dirty="0" err="1" smtClean="0">
                <a:solidFill>
                  <a:prstClr val="black"/>
                </a:solidFill>
              </a:rPr>
              <a:t>Jr</a:t>
            </a:r>
            <a:r>
              <a:rPr lang="en-US" b="1" dirty="0" smtClean="0">
                <a:solidFill>
                  <a:prstClr val="black"/>
                </a:solidFill>
              </a:rPr>
              <a:t>, Wilcox WS. </a:t>
            </a:r>
            <a:r>
              <a:rPr lang="en-US" i="1" dirty="0" smtClean="0">
                <a:solidFill>
                  <a:prstClr val="black"/>
                </a:solidFill>
              </a:rPr>
              <a:t>Cancer Chemotherapy Reports</a:t>
            </a:r>
            <a:r>
              <a:rPr lang="en-US" dirty="0" smtClean="0">
                <a:solidFill>
                  <a:prstClr val="black"/>
                </a:solidFill>
              </a:rPr>
              <a:t>, 35:1-111, 1964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76031" y="150897"/>
            <a:ext cx="877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The Log-Kill Model: Cell kill is proportional and multiplicative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5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gothic"/>
        <a:cs typeface="msgothic"/>
      </a:majorFont>
      <a:minorFont>
        <a:latin typeface="Times New Roman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-112" charset="2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-112" charset="2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8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9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6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1333</Words>
  <Application>Microsoft Office PowerPoint</Application>
  <PresentationFormat>On-screen Show (4:3)</PresentationFormat>
  <Paragraphs>470</Paragraphs>
  <Slides>45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2" baseType="lpstr">
      <vt:lpstr>ＭＳ Ｐゴシック</vt:lpstr>
      <vt:lpstr>Arial</vt:lpstr>
      <vt:lpstr>Calibri</vt:lpstr>
      <vt:lpstr>msgothic</vt:lpstr>
      <vt:lpstr>Symbol</vt:lpstr>
      <vt:lpstr>Times New Roman</vt:lpstr>
      <vt:lpstr>Wingdings</vt:lpstr>
      <vt:lpstr>1_Office Theme</vt:lpstr>
      <vt:lpstr>11_Office Theme</vt:lpstr>
      <vt:lpstr>15_Office Theme</vt:lpstr>
      <vt:lpstr>17_Office Theme</vt:lpstr>
      <vt:lpstr>4_Office Theme</vt:lpstr>
      <vt:lpstr>18_Office Theme</vt:lpstr>
      <vt:lpstr>19_Office Theme</vt:lpstr>
      <vt:lpstr>2_Office Theme</vt:lpstr>
      <vt:lpstr>16_Office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2018-09-05T14:08:32Z</dcterms:created>
  <dcterms:modified xsi:type="dcterms:W3CDTF">2018-09-06T13:48:56Z</dcterms:modified>
</cp:coreProperties>
</file>