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0" r:id="rId5"/>
    <p:sldMasterId id="2147483728" r:id="rId6"/>
    <p:sldMasterId id="2147483752" r:id="rId7"/>
  </p:sldMasterIdLst>
  <p:notesMasterIdLst>
    <p:notesMasterId r:id="rId25"/>
  </p:notesMasterIdLst>
  <p:handoutMasterIdLst>
    <p:handoutMasterId r:id="rId26"/>
  </p:handoutMasterIdLst>
  <p:sldIdLst>
    <p:sldId id="281" r:id="rId8"/>
    <p:sldId id="284" r:id="rId9"/>
    <p:sldId id="285" r:id="rId10"/>
    <p:sldId id="1015" r:id="rId11"/>
    <p:sldId id="286" r:id="rId12"/>
    <p:sldId id="305" r:id="rId13"/>
    <p:sldId id="978" r:id="rId14"/>
    <p:sldId id="979" r:id="rId15"/>
    <p:sldId id="988" r:id="rId16"/>
    <p:sldId id="1012" r:id="rId17"/>
    <p:sldId id="1013" r:id="rId18"/>
    <p:sldId id="1014" r:id="rId19"/>
    <p:sldId id="1016" r:id="rId20"/>
    <p:sldId id="1003" r:id="rId21"/>
    <p:sldId id="1006" r:id="rId22"/>
    <p:sldId id="1011" r:id="rId23"/>
    <p:sldId id="308" r:id="rId24"/>
  </p:sldIdLst>
  <p:sldSz cx="12188825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7">
          <p15:clr>
            <a:srgbClr val="A4A3A4"/>
          </p15:clr>
        </p15:guide>
        <p15:guide id="2" orient="horz" pos="3889">
          <p15:clr>
            <a:srgbClr val="A4A3A4"/>
          </p15:clr>
        </p15:guide>
        <p15:guide id="3" orient="horz" pos="2373">
          <p15:clr>
            <a:srgbClr val="A4A3A4"/>
          </p15:clr>
        </p15:guide>
        <p15:guide id="4" orient="horz" pos="1619">
          <p15:clr>
            <a:srgbClr val="A4A3A4"/>
          </p15:clr>
        </p15:guide>
        <p15:guide id="5" orient="horz" pos="3135">
          <p15:clr>
            <a:srgbClr val="A4A3A4"/>
          </p15:clr>
        </p15:guide>
        <p15:guide id="6" pos="3839">
          <p15:clr>
            <a:srgbClr val="A4A3A4"/>
          </p15:clr>
        </p15:guide>
        <p15:guide id="7" pos="191">
          <p15:clr>
            <a:srgbClr val="A4A3A4"/>
          </p15:clr>
        </p15:guide>
        <p15:guide id="8" pos="7483">
          <p15:clr>
            <a:srgbClr val="A4A3A4"/>
          </p15:clr>
        </p15:guide>
        <p15:guide id="9" pos="2114">
          <p15:clr>
            <a:srgbClr val="A4A3A4"/>
          </p15:clr>
        </p15:guide>
        <p15:guide id="10" pos="55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83C0F"/>
    <a:srgbClr val="168539"/>
    <a:srgbClr val="CE6000"/>
    <a:srgbClr val="EAAA00"/>
    <a:srgbClr val="F1AB00"/>
    <a:srgbClr val="D57500"/>
    <a:srgbClr val="000000"/>
    <a:srgbClr val="707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46" autoAdjust="0"/>
    <p:restoredTop sz="95615"/>
  </p:normalViewPr>
  <p:slideViewPr>
    <p:cSldViewPr snapToGrid="0">
      <p:cViewPr varScale="1">
        <p:scale>
          <a:sx n="147" d="100"/>
          <a:sy n="147" d="100"/>
        </p:scale>
        <p:origin x="376" y="200"/>
      </p:cViewPr>
      <p:guideLst>
        <p:guide orient="horz" pos="867"/>
        <p:guide orient="horz" pos="3889"/>
        <p:guide orient="horz" pos="2373"/>
        <p:guide orient="horz" pos="1619"/>
        <p:guide orient="horz" pos="3135"/>
        <p:guide pos="3839"/>
        <p:guide pos="191"/>
        <p:guide pos="7483"/>
        <p:guide pos="2114"/>
        <p:guide pos="55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0A31A-19FD-E948-84FE-618494EECCDF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CE1B3-C980-6846-8849-6B0FF407A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6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DB9A1-F6A1-9D40-82E7-3633A601FD23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5324A-0D9B-9A43-AE72-6DBF24439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88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77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89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5324A-0D9B-9A43-AE72-6DBF244396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50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5324A-0D9B-9A43-AE72-6DBF244396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71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3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-1" y="2514600"/>
            <a:ext cx="12188825" cy="1828800"/>
          </a:xfr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11457496" cy="4572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</a:t>
            </a:r>
            <a:r>
              <a:rPr lang="en-US" dirty="0" err="1"/>
              <a:t>Name(S</a:t>
            </a:r>
            <a:r>
              <a:rPr lang="en-US" dirty="0"/>
              <a:t>)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11457496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11457496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presentation event or location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11640312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11640312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/>
          <a:lstStyle>
            <a:lvl1pPr algn="r">
              <a:defRPr sz="900">
                <a:solidFill>
                  <a:srgbClr val="707276"/>
                </a:solidFill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rgbClr val="707276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-1" y="2514600"/>
            <a:ext cx="12188825" cy="1828800"/>
          </a:xfr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rgbClr val="D575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11457496" cy="4572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</a:t>
            </a:r>
            <a:r>
              <a:rPr lang="en-US" dirty="0" err="1"/>
              <a:t>Name(S</a:t>
            </a:r>
            <a:r>
              <a:rPr lang="en-US" dirty="0"/>
              <a:t>)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11457496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11457496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presentation event or location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69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225296"/>
            <a:ext cx="12188825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74320" y="1600199"/>
            <a:ext cx="11640312" cy="4572000"/>
          </a:xfrm>
        </p:spPr>
        <p:txBody>
          <a:bodyPr wrap="square" lIns="0" tIns="0" rIns="0" bIns="0">
            <a:no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1646470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570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225296"/>
            <a:ext cx="12188825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74318" y="1600199"/>
            <a:ext cx="5669280" cy="4572000"/>
          </a:xfrm>
        </p:spPr>
        <p:txBody>
          <a:bodyPr wrap="square" lIns="0" tIns="0" rIns="0" bIns="0">
            <a:no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6245352" y="1600199"/>
            <a:ext cx="5669280" cy="4572000"/>
          </a:xfrm>
        </p:spPr>
        <p:txBody>
          <a:bodyPr wrap="square" lIns="0" tIns="0" rIns="0" bIns="0">
            <a:no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1646470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235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-1" y="1225296"/>
            <a:ext cx="12188825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299846" y="2285999"/>
            <a:ext cx="5669280" cy="3886200"/>
          </a:xfrm>
        </p:spPr>
        <p:txBody>
          <a:bodyPr wrap="square" lIns="0" tIns="0" rIns="0" bIns="0">
            <a:no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6270879" y="2285999"/>
            <a:ext cx="5669280" cy="3886200"/>
          </a:xfrm>
        </p:spPr>
        <p:txBody>
          <a:bodyPr wrap="square" lIns="0" tIns="0" rIns="0" bIns="0">
            <a:no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99846" y="1600199"/>
            <a:ext cx="5669280" cy="640080"/>
          </a:xfrm>
        </p:spPr>
        <p:txBody>
          <a:bodyPr wrap="square" lIns="0" tIns="0" rIns="0" bIns="0" anchor="t">
            <a:no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879" y="1600199"/>
            <a:ext cx="5669280" cy="640080"/>
          </a:xfrm>
        </p:spPr>
        <p:txBody>
          <a:bodyPr wrap="square" lIns="0" tIns="0" rIns="0" bIns="0" anchor="t">
            <a:no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99848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9927744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7644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1646470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408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225296"/>
            <a:ext cx="12188825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11457496" cy="3657600"/>
          </a:xfr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11457496" cy="685800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1646470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30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225296"/>
            <a:ext cx="12188825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646470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945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4320" y="1600199"/>
            <a:ext cx="11640312" cy="4572000"/>
          </a:xfrm>
        </p:spPr>
        <p:txBody>
          <a:bodyPr wrap="square" lIns="0" tIns="0" rIns="0" bIns="0">
            <a:no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91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74318" y="1600199"/>
            <a:ext cx="5669280" cy="4572000"/>
          </a:xfrm>
        </p:spPr>
        <p:txBody>
          <a:bodyPr wrap="square" lIns="0" tIns="0" rIns="0" bIns="0">
            <a:no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245352" y="1600199"/>
            <a:ext cx="5669280" cy="4572000"/>
          </a:xfrm>
        </p:spPr>
        <p:txBody>
          <a:bodyPr wrap="square" lIns="0" tIns="0" rIns="0" bIns="0">
            <a:no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371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" y="872360"/>
            <a:ext cx="12188825" cy="5985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74319" y="75048"/>
            <a:ext cx="10109901" cy="713230"/>
          </a:xfrm>
        </p:spPr>
        <p:txBody>
          <a:bodyPr lIns="0" tIns="0" rIns="0" bIns="0" anchor="b" anchorCtr="0">
            <a:noAutofit/>
          </a:bodyPr>
          <a:lstStyle>
            <a:lvl1pPr algn="l">
              <a:defRPr sz="2600" b="1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74320" y="1282262"/>
            <a:ext cx="11640312" cy="4889937"/>
          </a:xfrm>
        </p:spPr>
        <p:txBody>
          <a:bodyPr wrap="square" lIns="0" tIns="0" rIns="0" bIns="0">
            <a:no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+mn-lt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+mn-lt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+mn-lt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+mn-lt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+mn-lt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299846" y="2285999"/>
            <a:ext cx="5669280" cy="3886200"/>
          </a:xfrm>
        </p:spPr>
        <p:txBody>
          <a:bodyPr wrap="square" lIns="0" tIns="0" rIns="0" bIns="0">
            <a:no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270879" y="2285999"/>
            <a:ext cx="5669280" cy="3886200"/>
          </a:xfrm>
        </p:spPr>
        <p:txBody>
          <a:bodyPr wrap="square" lIns="0" tIns="0" rIns="0" bIns="0">
            <a:no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99846" y="1600199"/>
            <a:ext cx="5669280" cy="640080"/>
          </a:xfrm>
        </p:spPr>
        <p:txBody>
          <a:bodyPr wrap="square" lIns="0" tIns="0" rIns="0" bIns="0" anchor="t">
            <a:no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879" y="1600199"/>
            <a:ext cx="5669280" cy="640080"/>
          </a:xfrm>
        </p:spPr>
        <p:txBody>
          <a:bodyPr wrap="square" lIns="0" tIns="0" rIns="0" bIns="0" anchor="t">
            <a:no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99848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9927744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7644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65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11457496" cy="3657600"/>
          </a:xfr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11457496" cy="685800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637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34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-1" y="2514600"/>
            <a:ext cx="12188825" cy="1828800"/>
          </a:xfr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11457496" cy="4572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</a:t>
            </a:r>
            <a:r>
              <a:rPr lang="en-US" dirty="0" err="1"/>
              <a:t>Name(S</a:t>
            </a:r>
            <a:r>
              <a:rPr lang="en-US" dirty="0"/>
              <a:t>)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11457496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11457496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presentation event or location</a:t>
            </a:r>
          </a:p>
        </p:txBody>
      </p:sp>
    </p:spTree>
    <p:extLst>
      <p:ext uri="{BB962C8B-B14F-4D97-AF65-F5344CB8AC3E}">
        <p14:creationId xmlns:p14="http://schemas.microsoft.com/office/powerpoint/2010/main" val="3169911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1225296"/>
            <a:ext cx="12188825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74320" y="1600199"/>
            <a:ext cx="11640312" cy="4572000"/>
          </a:xfrm>
        </p:spPr>
        <p:txBody>
          <a:bodyPr wrap="square" lIns="0" tIns="0" rIns="0" bIns="0">
            <a:no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1646470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56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225296"/>
            <a:ext cx="12188825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74318" y="1600199"/>
            <a:ext cx="5669280" cy="4572000"/>
          </a:xfrm>
        </p:spPr>
        <p:txBody>
          <a:bodyPr wrap="square" lIns="0" tIns="0" rIns="0" bIns="0">
            <a:no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6245352" y="1600199"/>
            <a:ext cx="5669280" cy="4572000"/>
          </a:xfrm>
        </p:spPr>
        <p:txBody>
          <a:bodyPr wrap="square" lIns="0" tIns="0" rIns="0" bIns="0">
            <a:no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1646470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7985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" y="1225296"/>
            <a:ext cx="12188825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299846" y="2285999"/>
            <a:ext cx="5669280" cy="3886200"/>
          </a:xfrm>
        </p:spPr>
        <p:txBody>
          <a:bodyPr wrap="square" lIns="0" tIns="0" rIns="0" bIns="0">
            <a:no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4"/>
          </p:nvPr>
        </p:nvSpPr>
        <p:spPr>
          <a:xfrm>
            <a:off x="6270879" y="2285999"/>
            <a:ext cx="5669280" cy="3886200"/>
          </a:xfrm>
        </p:spPr>
        <p:txBody>
          <a:bodyPr wrap="square" lIns="0" tIns="0" rIns="0" bIns="0">
            <a:no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299846" y="1600199"/>
            <a:ext cx="5669280" cy="640080"/>
          </a:xfrm>
        </p:spPr>
        <p:txBody>
          <a:bodyPr wrap="square" lIns="0" tIns="0" rIns="0" bIns="0" anchor="t">
            <a:no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879" y="1600199"/>
            <a:ext cx="5669280" cy="640080"/>
          </a:xfrm>
        </p:spPr>
        <p:txBody>
          <a:bodyPr wrap="square" lIns="0" tIns="0" rIns="0" bIns="0" anchor="t">
            <a:no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99848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9927744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7644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1646470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287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225296"/>
            <a:ext cx="12188825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11457496" cy="3657600"/>
          </a:xfr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11457496" cy="685800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1646470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625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1225296"/>
            <a:ext cx="12188825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1646470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47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11640312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493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" y="1225296"/>
            <a:ext cx="12188825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74318" y="1600199"/>
            <a:ext cx="5669280" cy="4572000"/>
          </a:xfrm>
        </p:spPr>
        <p:txBody>
          <a:bodyPr wrap="square" lIns="0" tIns="0" rIns="0" bIns="0">
            <a:no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6245352" y="1600199"/>
            <a:ext cx="5669280" cy="4572000"/>
          </a:xfrm>
        </p:spPr>
        <p:txBody>
          <a:bodyPr wrap="square" lIns="0" tIns="0" rIns="0" bIns="0">
            <a:no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646470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274320" y="1600200"/>
            <a:ext cx="566928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6245352" y="1600200"/>
            <a:ext cx="566928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839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566928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5352" y="1600200"/>
            <a:ext cx="566928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274320" y="2286000"/>
            <a:ext cx="566928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4"/>
          </p:nvPr>
        </p:nvSpPr>
        <p:spPr>
          <a:xfrm>
            <a:off x="6245352" y="2286000"/>
            <a:ext cx="566928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3944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11640312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11640312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055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54007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/>
          <a:lstStyle>
            <a:lvl1pPr algn="r">
              <a:defRPr sz="900">
                <a:solidFill>
                  <a:srgbClr val="707276"/>
                </a:solidFill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rgbClr val="707276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-1" y="2514600"/>
            <a:ext cx="12188825" cy="1828800"/>
          </a:xfr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rgbClr val="D575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11457496" cy="4572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</a:t>
            </a:r>
            <a:r>
              <a:rPr lang="en-US" dirty="0" err="1"/>
              <a:t>Name(S</a:t>
            </a:r>
            <a:r>
              <a:rPr lang="en-US" dirty="0"/>
              <a:t>)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11457496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11457496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presentation event or location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78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74320" y="1600199"/>
            <a:ext cx="11640312" cy="4572000"/>
          </a:xfrm>
        </p:spPr>
        <p:txBody>
          <a:bodyPr wrap="square" lIns="0" tIns="0" rIns="0" bIns="0">
            <a:no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254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74318" y="1600199"/>
            <a:ext cx="5669280" cy="4572000"/>
          </a:xfrm>
        </p:spPr>
        <p:txBody>
          <a:bodyPr wrap="square" lIns="0" tIns="0" rIns="0" bIns="0">
            <a:no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245352" y="1600199"/>
            <a:ext cx="5669280" cy="4572000"/>
          </a:xfrm>
        </p:spPr>
        <p:txBody>
          <a:bodyPr wrap="square" lIns="0" tIns="0" rIns="0" bIns="0">
            <a:no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3862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299846" y="2285999"/>
            <a:ext cx="5669280" cy="3886200"/>
          </a:xfrm>
        </p:spPr>
        <p:txBody>
          <a:bodyPr wrap="square" lIns="0" tIns="0" rIns="0" bIns="0">
            <a:no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270879" y="2285999"/>
            <a:ext cx="5669280" cy="3886200"/>
          </a:xfrm>
        </p:spPr>
        <p:txBody>
          <a:bodyPr wrap="square" lIns="0" tIns="0" rIns="0" bIns="0">
            <a:no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99846" y="1600199"/>
            <a:ext cx="5669280" cy="640080"/>
          </a:xfrm>
        </p:spPr>
        <p:txBody>
          <a:bodyPr wrap="square" lIns="0" tIns="0" rIns="0" bIns="0" anchor="t">
            <a:no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879" y="1600199"/>
            <a:ext cx="5669280" cy="640080"/>
          </a:xfrm>
        </p:spPr>
        <p:txBody>
          <a:bodyPr wrap="square" lIns="0" tIns="0" rIns="0" bIns="0" anchor="t">
            <a:no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99848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9927744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7644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38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11457496" cy="3657600"/>
          </a:xfr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11457496" cy="685800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4137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7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" y="1225296"/>
            <a:ext cx="12188825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3"/>
          </p:nvPr>
        </p:nvSpPr>
        <p:spPr>
          <a:xfrm>
            <a:off x="299846" y="2285999"/>
            <a:ext cx="5669280" cy="3886200"/>
          </a:xfrm>
        </p:spPr>
        <p:txBody>
          <a:bodyPr wrap="square" lIns="0" tIns="0" rIns="0" bIns="0">
            <a:no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6270879" y="2285999"/>
            <a:ext cx="5669280" cy="3886200"/>
          </a:xfrm>
        </p:spPr>
        <p:txBody>
          <a:bodyPr wrap="square" lIns="0" tIns="0" rIns="0" bIns="0">
            <a:no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299846" y="1600199"/>
            <a:ext cx="5669280" cy="640080"/>
          </a:xfrm>
        </p:spPr>
        <p:txBody>
          <a:bodyPr wrap="square" lIns="0" tIns="0" rIns="0" bIns="0" anchor="t">
            <a:no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879" y="1600199"/>
            <a:ext cx="5669280" cy="640080"/>
          </a:xfrm>
        </p:spPr>
        <p:txBody>
          <a:bodyPr wrap="square" lIns="0" tIns="0" rIns="0" bIns="0" anchor="t">
            <a:no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99848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927744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7644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646470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" y="1225296"/>
            <a:ext cx="12188825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11457496" cy="3657600"/>
          </a:xfr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11457496" cy="685800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646470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1225296"/>
            <a:ext cx="12188825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646470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11640312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274320" y="1600200"/>
            <a:ext cx="566928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6245352" y="1600200"/>
            <a:ext cx="566928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566928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5352" y="1600200"/>
            <a:ext cx="566928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274320" y="2286000"/>
            <a:ext cx="566928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4"/>
          </p:nvPr>
        </p:nvSpPr>
        <p:spPr>
          <a:xfrm>
            <a:off x="6245352" y="2286000"/>
            <a:ext cx="566928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1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4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pper_PowerPoint_Background_16x9_12-12-201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11640312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14"/>
          <a:srcRect b="14500"/>
          <a:stretch/>
        </p:blipFill>
        <p:spPr>
          <a:xfrm>
            <a:off x="10545636" y="124866"/>
            <a:ext cx="1600200" cy="694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7" r:id="rId5"/>
    <p:sldLayoutId id="2147483654" r:id="rId6"/>
    <p:sldLayoutId id="2147483663" r:id="rId7"/>
    <p:sldLayoutId id="2147483664" r:id="rId8"/>
    <p:sldLayoutId id="2147483665" r:id="rId9"/>
    <p:sldLayoutId id="2147483661" r:id="rId10"/>
    <p:sldLayoutId id="2147483662" r:id="rId11"/>
  </p:sldLayoutIdLst>
  <p:hf hdr="0"/>
  <p:txStyles>
    <p:titleStyle>
      <a:lvl1pPr algn="l" defTabSz="609493" rtl="0" eaLnBrk="1" latinLnBrk="0" hangingPunct="1">
        <a:spcBef>
          <a:spcPct val="0"/>
        </a:spcBef>
        <a:buNone/>
        <a:defRPr sz="2800" b="1" kern="1200">
          <a:solidFill>
            <a:srgbClr val="FFFFFF"/>
          </a:solidFill>
          <a:latin typeface="+mj-lt"/>
          <a:ea typeface="+mj-ea"/>
          <a:cs typeface="Arial"/>
        </a:defRPr>
      </a:lvl1pPr>
    </p:titleStyle>
    <p:bodyStyle>
      <a:lvl1pPr marL="457120" indent="-457120" algn="l" defTabSz="609493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2000" kern="1200">
          <a:solidFill>
            <a:schemeClr val="accent2"/>
          </a:solidFill>
          <a:latin typeface="+mn-lt"/>
          <a:ea typeface="+mn-ea"/>
          <a:cs typeface="Arial"/>
        </a:defRPr>
      </a:lvl1pPr>
      <a:lvl2pPr marL="990427" indent="-380933" algn="l" defTabSz="609493" rtl="0" eaLnBrk="1" latinLnBrk="0" hangingPunct="1">
        <a:spcBef>
          <a:spcPct val="20000"/>
        </a:spcBef>
        <a:buSzPct val="100000"/>
        <a:buFontTx/>
        <a:buBlip>
          <a:blip r:embed="rId16"/>
        </a:buBlip>
        <a:defRPr sz="1800" kern="1200">
          <a:solidFill>
            <a:schemeClr val="accent2"/>
          </a:solidFill>
          <a:latin typeface="+mn-lt"/>
          <a:ea typeface="+mn-ea"/>
          <a:cs typeface="Arial"/>
        </a:defRPr>
      </a:lvl2pPr>
      <a:lvl3pPr marL="1523733" indent="-304747" algn="l" defTabSz="609493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600" kern="1200">
          <a:solidFill>
            <a:schemeClr val="accent2"/>
          </a:solidFill>
          <a:latin typeface="+mn-lt"/>
          <a:ea typeface="+mn-ea"/>
          <a:cs typeface="Arial"/>
        </a:defRPr>
      </a:lvl3pPr>
      <a:lvl4pPr marL="2133227" indent="-304747" algn="l" defTabSz="609493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400" kern="1200">
          <a:solidFill>
            <a:schemeClr val="accent2"/>
          </a:solidFill>
          <a:latin typeface="+mn-lt"/>
          <a:ea typeface="+mn-ea"/>
          <a:cs typeface="Arial"/>
        </a:defRPr>
      </a:lvl4pPr>
      <a:lvl5pPr marL="2742720" indent="-304747" algn="l" defTabSz="609493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chemeClr val="accent2"/>
          </a:solidFill>
          <a:latin typeface="+mn-lt"/>
          <a:ea typeface="+mn-ea"/>
          <a:cs typeface="Arial"/>
        </a:defRPr>
      </a:lvl5pPr>
      <a:lvl6pPr marL="335221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tinum_PowerPoint_Background_08-19-201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11640312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14"/>
          <a:srcRect b="14500"/>
          <a:stretch/>
        </p:blipFill>
        <p:spPr>
          <a:xfrm>
            <a:off x="10356456" y="219456"/>
            <a:ext cx="1600200" cy="6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4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4" r:id="rId3"/>
    <p:sldLayoutId id="2147483715" r:id="rId4"/>
    <p:sldLayoutId id="2147483716" r:id="rId5"/>
    <p:sldLayoutId id="2147483717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/>
  <p:txStyles>
    <p:titleStyle>
      <a:lvl1pPr algn="l" defTabSz="609493" rtl="0" eaLnBrk="1" latinLnBrk="0" hangingPunct="1">
        <a:spcBef>
          <a:spcPct val="0"/>
        </a:spcBef>
        <a:buNone/>
        <a:defRPr sz="2800" b="1" kern="1200">
          <a:solidFill>
            <a:srgbClr val="D57500"/>
          </a:solidFill>
          <a:latin typeface="Arial"/>
          <a:ea typeface="+mj-ea"/>
          <a:cs typeface="Arial"/>
        </a:defRPr>
      </a:lvl1pPr>
    </p:titleStyle>
    <p:bodyStyle>
      <a:lvl1pPr marL="457120" indent="-457120" algn="l" defTabSz="609493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990427" indent="-380933" algn="l" defTabSz="609493" rtl="0" eaLnBrk="1" latinLnBrk="0" hangingPunct="1">
        <a:spcBef>
          <a:spcPct val="20000"/>
        </a:spcBef>
        <a:buSzPct val="100000"/>
        <a:buFontTx/>
        <a:buBlip>
          <a:blip r:embed="rId16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523733" indent="-304747" algn="l" defTabSz="609493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2133227" indent="-304747" algn="l" defTabSz="609493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742720" indent="-304747" algn="l" defTabSz="609493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335221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ilver_PowerPoint_Background_08-19-201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1646470" y="6454975"/>
            <a:ext cx="0" cy="182880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11640312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56456" y="219456"/>
            <a:ext cx="16002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1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40" r:id="rId3"/>
    <p:sldLayoutId id="2147483741" r:id="rId4"/>
    <p:sldLayoutId id="2147483742" r:id="rId5"/>
    <p:sldLayoutId id="2147483743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/>
  <p:txStyles>
    <p:titleStyle>
      <a:lvl1pPr algn="l" defTabSz="609493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457120" indent="-457120" algn="l" defTabSz="609493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990427" indent="-380933" algn="l" defTabSz="609493" rtl="0" eaLnBrk="1" latinLnBrk="0" hangingPunct="1">
        <a:spcBef>
          <a:spcPct val="20000"/>
        </a:spcBef>
        <a:buSzPct val="100000"/>
        <a:buFontTx/>
        <a:buBlip>
          <a:blip r:embed="rId16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523733" indent="-304747" algn="l" defTabSz="609493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2133227" indent="-304747" algn="l" defTabSz="609493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742720" indent="-304747" algn="l" defTabSz="609493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335221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902216" y="6356350"/>
            <a:ext cx="1600200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2968F0E1-7F3B-9143-ABF4-576BF984EE9D}" type="datetime4">
              <a:rPr lang="en-US" smtClean="0"/>
              <a:pPr/>
              <a:t>September 6, 2018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116" y="6356350"/>
            <a:ext cx="3657600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5880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1646470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96012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11640312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356456" y="219456"/>
            <a:ext cx="16002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</p:sldLayoutIdLst>
  <p:hf hdr="0"/>
  <p:txStyles>
    <p:titleStyle>
      <a:lvl1pPr algn="l" defTabSz="609493" rtl="0" eaLnBrk="1" latinLnBrk="0" hangingPunct="1">
        <a:spcBef>
          <a:spcPct val="0"/>
        </a:spcBef>
        <a:buNone/>
        <a:defRPr sz="3300" b="1" kern="1200">
          <a:solidFill>
            <a:srgbClr val="D57500"/>
          </a:solidFill>
          <a:latin typeface="Arial"/>
          <a:ea typeface="+mj-ea"/>
          <a:cs typeface="Arial"/>
        </a:defRPr>
      </a:lvl1pPr>
    </p:titleStyle>
    <p:bodyStyle>
      <a:lvl1pPr marL="457120" indent="-457120" algn="l" defTabSz="609493" rtl="0" eaLnBrk="1" latinLnBrk="0" hangingPunct="1">
        <a:spcBef>
          <a:spcPct val="20000"/>
        </a:spcBef>
        <a:buSzPct val="100000"/>
        <a:buFontTx/>
        <a:buBlip>
          <a:blip r:embed="rId9"/>
        </a:buBlip>
        <a:defRPr sz="2700" kern="1200">
          <a:solidFill>
            <a:schemeClr val="tx1"/>
          </a:solidFill>
          <a:latin typeface="Arial"/>
          <a:ea typeface="+mn-ea"/>
          <a:cs typeface="Arial"/>
        </a:defRPr>
      </a:lvl1pPr>
      <a:lvl2pPr marL="990427" indent="-380933" algn="l" defTabSz="609493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523733" indent="-304747" algn="l" defTabSz="609493" rtl="0" eaLnBrk="1" latinLnBrk="0" hangingPunct="1">
        <a:spcBef>
          <a:spcPct val="20000"/>
        </a:spcBef>
        <a:buSzPct val="100000"/>
        <a:buFontTx/>
        <a:buBlip>
          <a:blip r:embed="rId11"/>
        </a:buBlip>
        <a:defRPr sz="2100" kern="1200">
          <a:solidFill>
            <a:schemeClr val="tx1"/>
          </a:solidFill>
          <a:latin typeface="Arial"/>
          <a:ea typeface="+mn-ea"/>
          <a:cs typeface="Arial"/>
        </a:defRPr>
      </a:lvl3pPr>
      <a:lvl4pPr marL="2133227" indent="-304747" algn="l" defTabSz="609493" rtl="0" eaLnBrk="1" latinLnBrk="0" hangingPunct="1">
        <a:spcBef>
          <a:spcPct val="20000"/>
        </a:spcBef>
        <a:buSzPct val="100000"/>
        <a:buFontTx/>
        <a:buBlip>
          <a:blip r:embed="rId12"/>
        </a:buBlip>
        <a:defRPr sz="1900" kern="1200">
          <a:solidFill>
            <a:schemeClr val="tx1"/>
          </a:solidFill>
          <a:latin typeface="Arial"/>
          <a:ea typeface="+mn-ea"/>
          <a:cs typeface="Arial"/>
        </a:defRPr>
      </a:lvl4pPr>
      <a:lvl5pPr marL="2742720" indent="-304747" algn="l" defTabSz="609493" rtl="0" eaLnBrk="1" latinLnBrk="0" hangingPunct="1">
        <a:spcBef>
          <a:spcPct val="20000"/>
        </a:spcBef>
        <a:buSzPct val="100000"/>
        <a:buFontTx/>
        <a:buBlip>
          <a:blip r:embed="rId9"/>
        </a:buBlip>
        <a:defRPr sz="1900" kern="1200">
          <a:solidFill>
            <a:schemeClr val="tx1"/>
          </a:solidFill>
          <a:latin typeface="Arial"/>
          <a:ea typeface="+mn-ea"/>
          <a:cs typeface="Arial"/>
        </a:defRPr>
      </a:lvl5pPr>
      <a:lvl6pPr marL="335221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51378" y="1828800"/>
            <a:ext cx="10780438" cy="1828800"/>
          </a:xfrm>
        </p:spPr>
        <p:txBody>
          <a:bodyPr/>
          <a:lstStyle/>
          <a:p>
            <a:r>
              <a:rPr lang="en-US" dirty="0"/>
              <a:t>Identification of Candidate Biomarkers for Early Detection of Aggressive Prostate Cancer using Targeted Proteomics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220249" y="4285595"/>
            <a:ext cx="9458259" cy="457200"/>
          </a:xfrm>
        </p:spPr>
        <p:txBody>
          <a:bodyPr>
            <a:noAutofit/>
          </a:bodyPr>
          <a:lstStyle/>
          <a:p>
            <a:r>
              <a:rPr lang="en-US" sz="3600" dirty="0"/>
              <a:t>Tao Liu, Karin Rodland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220249" y="4974023"/>
            <a:ext cx="8522839" cy="274320"/>
          </a:xfrm>
        </p:spPr>
        <p:txBody>
          <a:bodyPr>
            <a:noAutofit/>
          </a:bodyPr>
          <a:lstStyle/>
          <a:p>
            <a:r>
              <a:rPr lang="en-US" sz="2400" dirty="0"/>
              <a:t>Pacific Northwest National Laboratory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220249" y="5540477"/>
            <a:ext cx="9027337" cy="274320"/>
          </a:xfrm>
        </p:spPr>
        <p:txBody>
          <a:bodyPr>
            <a:noAutofit/>
          </a:bodyPr>
          <a:lstStyle/>
          <a:p>
            <a:r>
              <a:rPr lang="en-US" sz="2400" dirty="0"/>
              <a:t>33</a:t>
            </a:r>
            <a:r>
              <a:rPr lang="en-US" sz="2400" baseline="30000" dirty="0"/>
              <a:t>rd</a:t>
            </a:r>
            <a:r>
              <a:rPr lang="en-US" sz="2400" dirty="0"/>
              <a:t> EDRN Steering Committee Meeting, 9/6/2018, Boston</a:t>
            </a:r>
          </a:p>
        </p:txBody>
      </p:sp>
    </p:spTree>
    <p:extLst>
      <p:ext uri="{BB962C8B-B14F-4D97-AF65-F5344CB8AC3E}">
        <p14:creationId xmlns:p14="http://schemas.microsoft.com/office/powerpoint/2010/main" val="373638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35787-F94C-7E49-B75D-F0A4329A9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>
              <a:lnSpc>
                <a:spcPct val="85000"/>
              </a:lnSpc>
            </a:pPr>
            <a:r>
              <a:rPr lang="en-US" dirty="0"/>
              <a:t>PRISM-SRM analysis of prostate cancer tumors for correlation with clinical outcome – 279 samples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3E8855-51FE-584E-8B86-BCDA252058AA}"/>
              </a:ext>
            </a:extLst>
          </p:cNvPr>
          <p:cNvGrpSpPr/>
          <p:nvPr/>
        </p:nvGrpSpPr>
        <p:grpSpPr>
          <a:xfrm>
            <a:off x="836612" y="1555749"/>
            <a:ext cx="5943600" cy="4457700"/>
            <a:chOff x="836612" y="1555749"/>
            <a:chExt cx="5943600" cy="4457700"/>
          </a:xfrm>
        </p:grpSpPr>
        <p:pic>
          <p:nvPicPr>
            <p:cNvPr id="5" name="Picture 4" descr="The SGPlot Procedure">
              <a:extLst>
                <a:ext uri="{FF2B5EF4-FFF2-40B4-BE49-F238E27FC236}">
                  <a16:creationId xmlns:a16="http://schemas.microsoft.com/office/drawing/2014/main" id="{DA299A03-7576-DB49-9256-BB062A4DA6D4}"/>
                </a:ext>
              </a:extLst>
            </p:cNvPr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6612" y="1555749"/>
              <a:ext cx="5943600" cy="445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AA96D2-1CFD-7143-81E3-8B1618809DD3}"/>
                </a:ext>
              </a:extLst>
            </p:cNvPr>
            <p:cNvSpPr txBox="1"/>
            <p:nvPr/>
          </p:nvSpPr>
          <p:spPr>
            <a:xfrm rot="16200000">
              <a:off x="-147356" y="3166192"/>
              <a:ext cx="242047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accent2"/>
                  </a:solidFill>
                </a:rPr>
                <a:t>Z-score of protein level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D1D3FC9-F355-3149-ABC4-FAC9E48992C4}"/>
                </a:ext>
              </a:extLst>
            </p:cNvPr>
            <p:cNvGrpSpPr/>
            <p:nvPr/>
          </p:nvGrpSpPr>
          <p:grpSpPr>
            <a:xfrm>
              <a:off x="1746843" y="1795739"/>
              <a:ext cx="1216618" cy="917174"/>
              <a:chOff x="8640262" y="5430589"/>
              <a:chExt cx="1216618" cy="91717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AB893B3-8F86-8543-96FF-33D7EBFBA8FA}"/>
                  </a:ext>
                </a:extLst>
              </p:cNvPr>
              <p:cNvGrpSpPr/>
              <p:nvPr/>
            </p:nvGrpSpPr>
            <p:grpSpPr>
              <a:xfrm>
                <a:off x="8640262" y="5727579"/>
                <a:ext cx="111698" cy="509175"/>
                <a:chOff x="8640262" y="5727579"/>
                <a:chExt cx="111698" cy="509175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66334E07-BA3E-914A-BEC7-438062900CB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645888" y="5727579"/>
                  <a:ext cx="106072" cy="91440"/>
                </a:xfrm>
                <a:prstGeom prst="rect">
                  <a:avLst/>
                </a:prstGeom>
                <a:solidFill>
                  <a:srgbClr val="6F7EB3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AE59DE4-B771-7F4E-B2F3-0DF5E34E99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640262" y="5946231"/>
                  <a:ext cx="106072" cy="91440"/>
                </a:xfrm>
                <a:prstGeom prst="rect">
                  <a:avLst/>
                </a:prstGeom>
                <a:solidFill>
                  <a:srgbClr val="D05B5B"/>
                </a:solidFill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AEAAD3A-A56F-1248-8DAB-C05A204745C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644629" y="6145314"/>
                  <a:ext cx="106072" cy="91440"/>
                </a:xfrm>
                <a:prstGeom prst="rect">
                  <a:avLst/>
                </a:prstGeom>
                <a:solidFill>
                  <a:srgbClr val="66A5A0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EB5647-7631-4E4E-BD1F-4087A28E5DE6}"/>
                  </a:ext>
                </a:extLst>
              </p:cNvPr>
              <p:cNvSpPr txBox="1"/>
              <p:nvPr/>
            </p:nvSpPr>
            <p:spPr>
              <a:xfrm>
                <a:off x="8716894" y="5430589"/>
                <a:ext cx="1139986" cy="917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u="sng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Outcome</a:t>
                </a:r>
                <a:r>
                  <a:rPr lang="en-US" sz="1400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200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No progression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200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BCR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200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Metastasis</a:t>
                </a: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2EBCD77-6C54-F24A-94D6-CCC1D26A9CD7}"/>
                </a:ext>
              </a:extLst>
            </p:cNvPr>
            <p:cNvSpPr/>
            <p:nvPr/>
          </p:nvSpPr>
          <p:spPr>
            <a:xfrm>
              <a:off x="2595154" y="5460274"/>
              <a:ext cx="2847703" cy="478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59FF22-0C2D-CF4D-B6C5-83ABAE0FF979}"/>
                </a:ext>
              </a:extLst>
            </p:cNvPr>
            <p:cNvSpPr txBox="1"/>
            <p:nvPr/>
          </p:nvSpPr>
          <p:spPr>
            <a:xfrm>
              <a:off x="3648891" y="5488967"/>
              <a:ext cx="866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accent2"/>
                  </a:solidFill>
                </a:rPr>
                <a:t>Protein</a:t>
              </a:r>
            </a:p>
          </p:txBody>
        </p:sp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A89EA8F-9784-4B4A-9954-7465AA0B2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766719"/>
              </p:ext>
            </p:extLst>
          </p:nvPr>
        </p:nvGraphicFramePr>
        <p:xfrm>
          <a:off x="7521612" y="2599421"/>
          <a:ext cx="4034670" cy="24465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26236">
                  <a:extLst>
                    <a:ext uri="{9D8B030D-6E8A-4147-A177-3AD203B41FA5}">
                      <a16:colId xmlns:a16="http://schemas.microsoft.com/office/drawing/2014/main" val="313267177"/>
                    </a:ext>
                  </a:extLst>
                </a:gridCol>
                <a:gridCol w="1050557">
                  <a:extLst>
                    <a:ext uri="{9D8B030D-6E8A-4147-A177-3AD203B41FA5}">
                      <a16:colId xmlns:a16="http://schemas.microsoft.com/office/drawing/2014/main" val="3525172851"/>
                    </a:ext>
                  </a:extLst>
                </a:gridCol>
                <a:gridCol w="176826">
                  <a:extLst>
                    <a:ext uri="{9D8B030D-6E8A-4147-A177-3AD203B41FA5}">
                      <a16:colId xmlns:a16="http://schemas.microsoft.com/office/drawing/2014/main" val="455563809"/>
                    </a:ext>
                  </a:extLst>
                </a:gridCol>
                <a:gridCol w="774961">
                  <a:extLst>
                    <a:ext uri="{9D8B030D-6E8A-4147-A177-3AD203B41FA5}">
                      <a16:colId xmlns:a16="http://schemas.microsoft.com/office/drawing/2014/main" val="3300312978"/>
                    </a:ext>
                  </a:extLst>
                </a:gridCol>
                <a:gridCol w="1106090">
                  <a:extLst>
                    <a:ext uri="{9D8B030D-6E8A-4147-A177-3AD203B41FA5}">
                      <a16:colId xmlns:a16="http://schemas.microsoft.com/office/drawing/2014/main" val="565748533"/>
                    </a:ext>
                  </a:extLst>
                </a:gridCol>
              </a:tblGrid>
              <a:tr h="2588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Gene</a:t>
                      </a:r>
                      <a:endParaRPr lang="en-US" sz="16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P value</a:t>
                      </a:r>
                      <a:endParaRPr lang="en-US" sz="16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b="1" dirty="0">
                        <a:solidFill>
                          <a:schemeClr val="accent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Gene</a:t>
                      </a:r>
                      <a:endParaRPr lang="en-US" sz="16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P value</a:t>
                      </a:r>
                      <a:endParaRPr lang="en-US" sz="16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028133"/>
                  </a:ext>
                </a:extLst>
              </a:tr>
              <a:tr h="297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ANXA2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0.13856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NCOA2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0.00096</a:t>
                      </a:r>
                      <a:endParaRPr lang="en-US" sz="1400" b="1" i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80500393"/>
                  </a:ext>
                </a:extLst>
              </a:tr>
              <a:tr h="2543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CAMKK2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0.01914</a:t>
                      </a:r>
                      <a:endParaRPr lang="en-US" sz="1400" b="0" i="0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PSA</a:t>
                      </a:r>
                      <a:endParaRPr lang="en-US" sz="1400" b="0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&lt;.0001</a:t>
                      </a:r>
                      <a:endParaRPr lang="en-US" sz="1400" b="1" i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/>
                </a:tc>
                <a:extLst>
                  <a:ext uri="{0D108BD9-81ED-4DB2-BD59-A6C34878D82A}">
                    <a16:rowId xmlns:a16="http://schemas.microsoft.com/office/drawing/2014/main" val="2732231972"/>
                  </a:ext>
                </a:extLst>
              </a:tr>
              <a:tr h="297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CCND1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0.00129</a:t>
                      </a:r>
                      <a:endParaRPr lang="en-US" sz="1400" b="1" i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SMAD4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0.24571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/>
                </a:tc>
                <a:extLst>
                  <a:ext uri="{0D108BD9-81ED-4DB2-BD59-A6C34878D82A}">
                    <a16:rowId xmlns:a16="http://schemas.microsoft.com/office/drawing/2014/main" val="552049265"/>
                  </a:ext>
                </a:extLst>
              </a:tr>
              <a:tr h="297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EGFR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0.02929</a:t>
                      </a:r>
                      <a:endParaRPr lang="en-US" sz="1400" b="0" i="0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SPINK1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0.69625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/>
                </a:tc>
                <a:extLst>
                  <a:ext uri="{0D108BD9-81ED-4DB2-BD59-A6C34878D82A}">
                    <a16:rowId xmlns:a16="http://schemas.microsoft.com/office/drawing/2014/main" val="2406502131"/>
                  </a:ext>
                </a:extLst>
              </a:tr>
              <a:tr h="2543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ERG_pan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0.80098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SPARC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&lt;.0001</a:t>
                      </a:r>
                      <a:endParaRPr lang="en-US" sz="1400" b="1" i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/>
                </a:tc>
                <a:extLst>
                  <a:ext uri="{0D108BD9-81ED-4DB2-BD59-A6C34878D82A}">
                    <a16:rowId xmlns:a16="http://schemas.microsoft.com/office/drawing/2014/main" val="1261575333"/>
                  </a:ext>
                </a:extLst>
              </a:tr>
              <a:tr h="297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FOLH1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&lt;.0001</a:t>
                      </a:r>
                      <a:endParaRPr lang="en-US" sz="1400" b="1" i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TFF3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0.31683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/>
                </a:tc>
                <a:extLst>
                  <a:ext uri="{0D108BD9-81ED-4DB2-BD59-A6C34878D82A}">
                    <a16:rowId xmlns:a16="http://schemas.microsoft.com/office/drawing/2014/main" val="2270283867"/>
                  </a:ext>
                </a:extLst>
              </a:tr>
              <a:tr h="2543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MMP9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0.42512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TGFB1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&lt;.0001</a:t>
                      </a:r>
                      <a:endParaRPr lang="en-US" sz="1400" b="1" i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/>
                </a:tc>
                <a:extLst>
                  <a:ext uri="{0D108BD9-81ED-4DB2-BD59-A6C34878D82A}">
                    <a16:rowId xmlns:a16="http://schemas.microsoft.com/office/drawing/2014/main" val="56079917"/>
                  </a:ext>
                </a:extLst>
              </a:tr>
              <a:tr h="2300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MUC1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0.13597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VEGFA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0.04567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16" marR="2781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853072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8062D083-47B6-2540-80DA-05BE52BC2945}"/>
              </a:ext>
            </a:extLst>
          </p:cNvPr>
          <p:cNvSpPr txBox="1"/>
          <p:nvPr/>
        </p:nvSpPr>
        <p:spPr>
          <a:xfrm>
            <a:off x="7425813" y="5338241"/>
            <a:ext cx="4093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6 proteins with P value &lt;0.01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PSA showed negative correlation with SPARC and TGFB1 – complementarity of the panel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31C7D75-68C6-274B-88DD-1F4CD8DA1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425218"/>
              </p:ext>
            </p:extLst>
          </p:nvPr>
        </p:nvGraphicFramePr>
        <p:xfrm>
          <a:off x="7478363" y="1346729"/>
          <a:ext cx="4077919" cy="7917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45515">
                  <a:extLst>
                    <a:ext uri="{9D8B030D-6E8A-4147-A177-3AD203B41FA5}">
                      <a16:colId xmlns:a16="http://schemas.microsoft.com/office/drawing/2014/main" val="4013118822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609860177"/>
                    </a:ext>
                  </a:extLst>
                </a:gridCol>
                <a:gridCol w="2681554">
                  <a:extLst>
                    <a:ext uri="{9D8B030D-6E8A-4147-A177-3AD203B41FA5}">
                      <a16:colId xmlns:a16="http://schemas.microsoft.com/office/drawing/2014/main" val="109668759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</a:rPr>
                        <a:t>Event group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</a:rPr>
                        <a:t>N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</a:rPr>
                        <a:t>Median of time to event (range), month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5521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    Non-event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135 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153 (121-252)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973303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    BCR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106 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21 (2-141)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72775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    Metastasis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38 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67 (1-185)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984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048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2D779-F361-B74D-909B-42D1E8FCA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SPARC/PSA score for predicting metastasis in 279 samples</a:t>
            </a:r>
          </a:p>
        </p:txBody>
      </p:sp>
      <p:pic>
        <p:nvPicPr>
          <p:cNvPr id="18" name="Picture 17" descr="ROC Curves for Comparisons">
            <a:extLst>
              <a:ext uri="{FF2B5EF4-FFF2-40B4-BE49-F238E27FC236}">
                <a16:creationId xmlns:a16="http://schemas.microsoft.com/office/drawing/2014/main" id="{AD6CC12F-786D-D844-9D75-76B5A97E5A5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47" y="1262513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D0062E-ADE1-CA4A-BA29-89235C34A70B}"/>
              </a:ext>
            </a:extLst>
          </p:cNvPr>
          <p:cNvSpPr txBox="1"/>
          <p:nvPr/>
        </p:nvSpPr>
        <p:spPr>
          <a:xfrm>
            <a:off x="2338028" y="2966549"/>
            <a:ext cx="1046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AUC 0.87</a:t>
            </a:r>
          </a:p>
        </p:txBody>
      </p:sp>
      <p:pic>
        <p:nvPicPr>
          <p:cNvPr id="19" name="Picture 18" descr="ROC Curves for Comparisons">
            <a:extLst>
              <a:ext uri="{FF2B5EF4-FFF2-40B4-BE49-F238E27FC236}">
                <a16:creationId xmlns:a16="http://schemas.microsoft.com/office/drawing/2014/main" id="{069182DF-A799-9441-9F95-DE21749994C4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547" y="4026977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ROC Curves for Comparisons">
            <a:extLst>
              <a:ext uri="{FF2B5EF4-FFF2-40B4-BE49-F238E27FC236}">
                <a16:creationId xmlns:a16="http://schemas.microsoft.com/office/drawing/2014/main" id="{9AD2CD4E-EEE8-2E4C-8731-4B6576F84CBA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2654" y="1262513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ROC Curves for Comparisons">
            <a:extLst>
              <a:ext uri="{FF2B5EF4-FFF2-40B4-BE49-F238E27FC236}">
                <a16:creationId xmlns:a16="http://schemas.microsoft.com/office/drawing/2014/main" id="{011B4C64-DE29-5B40-855E-212CEB85EA1E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2654" y="4026977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34753DC-0266-664B-9FB2-46B4FADAFA43}"/>
              </a:ext>
            </a:extLst>
          </p:cNvPr>
          <p:cNvSpPr txBox="1"/>
          <p:nvPr/>
        </p:nvSpPr>
        <p:spPr>
          <a:xfrm>
            <a:off x="6180120" y="2966548"/>
            <a:ext cx="1046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AUC 0.89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B050AB-7470-B24D-B17D-073ADDE6E31A}"/>
              </a:ext>
            </a:extLst>
          </p:cNvPr>
          <p:cNvSpPr txBox="1"/>
          <p:nvPr/>
        </p:nvSpPr>
        <p:spPr>
          <a:xfrm>
            <a:off x="1167564" y="880467"/>
            <a:ext cx="2151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A83C0F"/>
                </a:solidFill>
              </a:rPr>
              <a:t>Biopsy</a:t>
            </a:r>
            <a:r>
              <a:rPr lang="en-US" sz="2000" dirty="0">
                <a:solidFill>
                  <a:schemeClr val="accent2"/>
                </a:solidFill>
              </a:rPr>
              <a:t> base model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3FCF74-38DA-814E-8538-D1D3C1023B18}"/>
              </a:ext>
            </a:extLst>
          </p:cNvPr>
          <p:cNvSpPr txBox="1"/>
          <p:nvPr/>
        </p:nvSpPr>
        <p:spPr>
          <a:xfrm>
            <a:off x="5124632" y="880467"/>
            <a:ext cx="1919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A83C0F"/>
                </a:solidFill>
              </a:rPr>
              <a:t>Path</a:t>
            </a:r>
            <a:r>
              <a:rPr lang="en-US" sz="2000" dirty="0">
                <a:solidFill>
                  <a:schemeClr val="accent2"/>
                </a:solidFill>
              </a:rPr>
              <a:t> base model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E68787-DECC-6749-809C-05B2688047CF}"/>
              </a:ext>
            </a:extLst>
          </p:cNvPr>
          <p:cNvSpPr txBox="1"/>
          <p:nvPr/>
        </p:nvSpPr>
        <p:spPr>
          <a:xfrm>
            <a:off x="2338028" y="5731455"/>
            <a:ext cx="1046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AUC 0.94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3BE10E-28DD-C44F-9B66-C62E26ACE528}"/>
              </a:ext>
            </a:extLst>
          </p:cNvPr>
          <p:cNvSpPr txBox="1"/>
          <p:nvPr/>
        </p:nvSpPr>
        <p:spPr>
          <a:xfrm>
            <a:off x="6180120" y="5731454"/>
            <a:ext cx="1046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AUC 0.95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5E6AEB-201A-524B-9340-45D3EF02674A}"/>
              </a:ext>
            </a:extLst>
          </p:cNvPr>
          <p:cNvSpPr txBox="1"/>
          <p:nvPr/>
        </p:nvSpPr>
        <p:spPr>
          <a:xfrm rot="16200000">
            <a:off x="-520249" y="2480224"/>
            <a:ext cx="2391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leave-one-out cross-validation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55D281-C364-214C-9853-EAB17E504872}"/>
              </a:ext>
            </a:extLst>
          </p:cNvPr>
          <p:cNvSpPr txBox="1"/>
          <p:nvPr/>
        </p:nvSpPr>
        <p:spPr>
          <a:xfrm rot="16200000">
            <a:off x="3274731" y="2480224"/>
            <a:ext cx="2391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leave-one-out cross-validation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184C0D-1687-9E4A-87BF-FDF69FB8C0E9}"/>
              </a:ext>
            </a:extLst>
          </p:cNvPr>
          <p:cNvSpPr txBox="1"/>
          <p:nvPr/>
        </p:nvSpPr>
        <p:spPr>
          <a:xfrm rot="16200000">
            <a:off x="62094" y="5244688"/>
            <a:ext cx="1239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</a:rPr>
              <a:t>Bootstrapping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BD1D50-EF6C-5745-9B6C-D5248D670423}"/>
              </a:ext>
            </a:extLst>
          </p:cNvPr>
          <p:cNvSpPr txBox="1"/>
          <p:nvPr/>
        </p:nvSpPr>
        <p:spPr>
          <a:xfrm rot="16200000">
            <a:off x="3853486" y="5244689"/>
            <a:ext cx="1239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</a:rPr>
              <a:t>Bootstrapping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8033A4-B200-9F4B-B740-08C45B4DF559}"/>
              </a:ext>
            </a:extLst>
          </p:cNvPr>
          <p:cNvSpPr txBox="1"/>
          <p:nvPr/>
        </p:nvSpPr>
        <p:spPr>
          <a:xfrm>
            <a:off x="8046720" y="2552520"/>
            <a:ext cx="36227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Good consistency across </a:t>
            </a:r>
            <a:r>
              <a:rPr lang="en-US" sz="2000" i="1" dirty="0">
                <a:solidFill>
                  <a:schemeClr val="accent2"/>
                </a:solidFill>
              </a:rPr>
              <a:t>base model types</a:t>
            </a:r>
            <a:r>
              <a:rPr lang="en-US" sz="2000" dirty="0">
                <a:solidFill>
                  <a:schemeClr val="accent2"/>
                </a:solidFill>
              </a:rPr>
              <a:t> (biopsy vs. pathology)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Good consistency across </a:t>
            </a:r>
            <a:r>
              <a:rPr lang="en-US" sz="2000" i="1" dirty="0">
                <a:solidFill>
                  <a:schemeClr val="accent2"/>
                </a:solidFill>
              </a:rPr>
              <a:t>statistical technique</a:t>
            </a:r>
            <a:r>
              <a:rPr lang="en-US" sz="2000" dirty="0">
                <a:solidFill>
                  <a:schemeClr val="accent2"/>
                </a:solidFill>
              </a:rPr>
              <a:t> of bootstrapping vs. “leave one out” approaches</a:t>
            </a:r>
          </a:p>
        </p:txBody>
      </p:sp>
    </p:spTree>
    <p:extLst>
      <p:ext uri="{BB962C8B-B14F-4D97-AF65-F5344CB8AC3E}">
        <p14:creationId xmlns:p14="http://schemas.microsoft.com/office/powerpoint/2010/main" val="330388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ROC Curves for Comparisons">
            <a:extLst>
              <a:ext uri="{FF2B5EF4-FFF2-40B4-BE49-F238E27FC236}">
                <a16:creationId xmlns:a16="http://schemas.microsoft.com/office/drawing/2014/main" id="{70661AD2-73D4-2945-8EA4-7B662AA5F765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0340" y="4026976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ROC Curves for Comparisons">
            <a:extLst>
              <a:ext uri="{FF2B5EF4-FFF2-40B4-BE49-F238E27FC236}">
                <a16:creationId xmlns:a16="http://schemas.microsoft.com/office/drawing/2014/main" id="{2E63AD1B-EA5E-A040-BBDA-3787DF465637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0340" y="1264614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ROC Curves for Comparisons">
            <a:extLst>
              <a:ext uri="{FF2B5EF4-FFF2-40B4-BE49-F238E27FC236}">
                <a16:creationId xmlns:a16="http://schemas.microsoft.com/office/drawing/2014/main" id="{1C41372D-414F-D543-8F93-F9518E6D1215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5585" y="403441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ROC Curves for Comparisons">
            <a:extLst>
              <a:ext uri="{FF2B5EF4-FFF2-40B4-BE49-F238E27FC236}">
                <a16:creationId xmlns:a16="http://schemas.microsoft.com/office/drawing/2014/main" id="{DBC554C8-77B8-FF44-B328-2EA8EB54C84F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5585" y="1269944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E2D779-F361-B74D-909B-42D1E8FCA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TGFB1/PSA score for predicting metastasis in 279 samples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D0062E-ADE1-CA4A-BA29-89235C34A70B}"/>
              </a:ext>
            </a:extLst>
          </p:cNvPr>
          <p:cNvSpPr txBox="1"/>
          <p:nvPr/>
        </p:nvSpPr>
        <p:spPr>
          <a:xfrm>
            <a:off x="2342066" y="2966549"/>
            <a:ext cx="1046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AUC 0.87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4753DC-0266-664B-9FB2-46B4FADAFA43}"/>
              </a:ext>
            </a:extLst>
          </p:cNvPr>
          <p:cNvSpPr txBox="1"/>
          <p:nvPr/>
        </p:nvSpPr>
        <p:spPr>
          <a:xfrm>
            <a:off x="6187807" y="2966548"/>
            <a:ext cx="1046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AUC 0.88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B050AB-7470-B24D-B17D-073ADDE6E31A}"/>
              </a:ext>
            </a:extLst>
          </p:cNvPr>
          <p:cNvSpPr txBox="1"/>
          <p:nvPr/>
        </p:nvSpPr>
        <p:spPr>
          <a:xfrm>
            <a:off x="1171602" y="880467"/>
            <a:ext cx="2151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A83C0F"/>
                </a:solidFill>
              </a:rPr>
              <a:t>Biopsy</a:t>
            </a:r>
            <a:r>
              <a:rPr lang="en-US" sz="2000" dirty="0">
                <a:solidFill>
                  <a:schemeClr val="accent2"/>
                </a:solidFill>
              </a:rPr>
              <a:t> base model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3FCF74-38DA-814E-8538-D1D3C1023B18}"/>
              </a:ext>
            </a:extLst>
          </p:cNvPr>
          <p:cNvSpPr txBox="1"/>
          <p:nvPr/>
        </p:nvSpPr>
        <p:spPr>
          <a:xfrm>
            <a:off x="5132319" y="880467"/>
            <a:ext cx="1919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A83C0F"/>
                </a:solidFill>
              </a:rPr>
              <a:t>Path</a:t>
            </a:r>
            <a:r>
              <a:rPr lang="en-US" sz="2000" dirty="0">
                <a:solidFill>
                  <a:schemeClr val="accent2"/>
                </a:solidFill>
              </a:rPr>
              <a:t> base model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E68787-DECC-6749-809C-05B2688047CF}"/>
              </a:ext>
            </a:extLst>
          </p:cNvPr>
          <p:cNvSpPr txBox="1"/>
          <p:nvPr/>
        </p:nvSpPr>
        <p:spPr>
          <a:xfrm>
            <a:off x="2342066" y="5731455"/>
            <a:ext cx="1046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AUC 0.94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3BE10E-28DD-C44F-9B66-C62E26ACE528}"/>
              </a:ext>
            </a:extLst>
          </p:cNvPr>
          <p:cNvSpPr txBox="1"/>
          <p:nvPr/>
        </p:nvSpPr>
        <p:spPr>
          <a:xfrm>
            <a:off x="6187807" y="5731454"/>
            <a:ext cx="1046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AUC 0.93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5E6AEB-201A-524B-9340-45D3EF02674A}"/>
              </a:ext>
            </a:extLst>
          </p:cNvPr>
          <p:cNvSpPr txBox="1"/>
          <p:nvPr/>
        </p:nvSpPr>
        <p:spPr>
          <a:xfrm rot="16200000">
            <a:off x="-516211" y="2480224"/>
            <a:ext cx="2391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leave-one-out cross-validation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55D281-C364-214C-9853-EAB17E504872}"/>
              </a:ext>
            </a:extLst>
          </p:cNvPr>
          <p:cNvSpPr txBox="1"/>
          <p:nvPr/>
        </p:nvSpPr>
        <p:spPr>
          <a:xfrm rot="16200000">
            <a:off x="3282418" y="2480224"/>
            <a:ext cx="2391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leave-one-out cross-validation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184C0D-1687-9E4A-87BF-FDF69FB8C0E9}"/>
              </a:ext>
            </a:extLst>
          </p:cNvPr>
          <p:cNvSpPr txBox="1"/>
          <p:nvPr/>
        </p:nvSpPr>
        <p:spPr>
          <a:xfrm rot="16200000">
            <a:off x="77193" y="5244688"/>
            <a:ext cx="1217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Bootstrapping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BD1D50-EF6C-5745-9B6C-D5248D670423}"/>
              </a:ext>
            </a:extLst>
          </p:cNvPr>
          <p:cNvSpPr txBox="1"/>
          <p:nvPr/>
        </p:nvSpPr>
        <p:spPr>
          <a:xfrm rot="16200000">
            <a:off x="3872234" y="5244689"/>
            <a:ext cx="1217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Bootstrapping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BB6DA0-87EE-8E4C-BBAC-70247F77CFCA}"/>
              </a:ext>
            </a:extLst>
          </p:cNvPr>
          <p:cNvSpPr txBox="1"/>
          <p:nvPr/>
        </p:nvSpPr>
        <p:spPr>
          <a:xfrm>
            <a:off x="8046720" y="2552520"/>
            <a:ext cx="36227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Good consistency across </a:t>
            </a:r>
            <a:r>
              <a:rPr lang="en-US" sz="2000" i="1" dirty="0">
                <a:solidFill>
                  <a:schemeClr val="accent2"/>
                </a:solidFill>
              </a:rPr>
              <a:t>base model types</a:t>
            </a:r>
            <a:r>
              <a:rPr lang="en-US" sz="2000" dirty="0">
                <a:solidFill>
                  <a:schemeClr val="accent2"/>
                </a:solidFill>
              </a:rPr>
              <a:t> (biopsy vs. pathology)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Good consistency across </a:t>
            </a:r>
            <a:r>
              <a:rPr lang="en-US" sz="2000" i="1" dirty="0">
                <a:solidFill>
                  <a:schemeClr val="accent2"/>
                </a:solidFill>
              </a:rPr>
              <a:t>statistical technique</a:t>
            </a:r>
            <a:r>
              <a:rPr lang="en-US" sz="2000" dirty="0">
                <a:solidFill>
                  <a:schemeClr val="accent2"/>
                </a:solidFill>
              </a:rPr>
              <a:t> of bootstrapping vs. “leave one out” approaches</a:t>
            </a:r>
          </a:p>
        </p:txBody>
      </p:sp>
    </p:spTree>
    <p:extLst>
      <p:ext uri="{BB962C8B-B14F-4D97-AF65-F5344CB8AC3E}">
        <p14:creationId xmlns:p14="http://schemas.microsoft.com/office/powerpoint/2010/main" val="1200785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204B2-40C8-A340-B4C3-C4F5F7270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prostatectomy tissue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ACBA5-17D9-2F45-AAD1-5BD8D7B8C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6" y="1489166"/>
            <a:ext cx="10554788" cy="4683033"/>
          </a:xfrm>
        </p:spPr>
        <p:txBody>
          <a:bodyPr/>
          <a:lstStyle/>
          <a:p>
            <a:r>
              <a:rPr lang="en-US" dirty="0"/>
              <a:t>The PRISM-SRM analysis of all 338 FFPE tissue samples is completed; data show good consistency</a:t>
            </a:r>
          </a:p>
          <a:p>
            <a:endParaRPr lang="en-US" dirty="0"/>
          </a:p>
          <a:p>
            <a:r>
              <a:rPr lang="en-US" dirty="0"/>
              <a:t>The SPARC/PSA and TGFB1/PSA scores predict prostate cancer metastasis with high accuracy</a:t>
            </a:r>
          </a:p>
          <a:p>
            <a:endParaRPr lang="en-US" dirty="0"/>
          </a:p>
          <a:p>
            <a:r>
              <a:rPr lang="en-US" dirty="0"/>
              <a:t>The ability of top biomarker candidates for predicting BCR is more moderate, but still provides additional gain on top of the biopsy and pathology base models</a:t>
            </a:r>
          </a:p>
          <a:p>
            <a:endParaRPr lang="en-US" dirty="0"/>
          </a:p>
          <a:p>
            <a:r>
              <a:rPr lang="en-US" dirty="0"/>
              <a:t>Early data look promising for prediction models for upgrading and high path GG</a:t>
            </a:r>
          </a:p>
        </p:txBody>
      </p:sp>
    </p:spTree>
    <p:extLst>
      <p:ext uri="{BB962C8B-B14F-4D97-AF65-F5344CB8AC3E}">
        <p14:creationId xmlns:p14="http://schemas.microsoft.com/office/powerpoint/2010/main" val="962057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B22172-A53D-EA41-B761-029E8AD39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11" y="3085662"/>
            <a:ext cx="5946897" cy="24036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B7F402-8EE3-344B-BD03-5BD1D1FF4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75048"/>
            <a:ext cx="10254100" cy="713230"/>
          </a:xfrm>
        </p:spPr>
        <p:txBody>
          <a:bodyPr/>
          <a:lstStyle/>
          <a:p>
            <a:r>
              <a:rPr lang="en-US" dirty="0"/>
              <a:t>Initial analysis of 30 DRE urine samples (supernatant) – 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5D6AD-7A5E-034D-BDE5-B4DA05AAD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38" y="5836782"/>
            <a:ext cx="11793756" cy="69434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dirty="0"/>
              <a:t>PRISM-SRM detected 35 of the 52 proteins in the 30 DRE urine samples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TGFB1 and SPARC remained undetected in the urine samples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Initial data analysis showed the inability of these detected markers for separating the urine samples by risk (with or w/o normalization)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CDAAC0-A734-7C49-86EC-B46507D73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11" y="916161"/>
            <a:ext cx="5946897" cy="24036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C1A420-DCC5-8B48-B139-7C6FC52EDC2D}"/>
              </a:ext>
            </a:extLst>
          </p:cNvPr>
          <p:cNvSpPr txBox="1"/>
          <p:nvPr/>
        </p:nvSpPr>
        <p:spPr>
          <a:xfrm>
            <a:off x="5503203" y="1812119"/>
            <a:ext cx="11440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Red: 7-8 (10)</a:t>
            </a: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Grey: 6 (10)</a:t>
            </a:r>
          </a:p>
          <a:p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Green: 0 (10)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C04304-C225-E74D-8092-7B5F5A9E6112}"/>
              </a:ext>
            </a:extLst>
          </p:cNvPr>
          <p:cNvSpPr/>
          <p:nvPr/>
        </p:nvSpPr>
        <p:spPr>
          <a:xfrm>
            <a:off x="3393865" y="3606243"/>
            <a:ext cx="265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D'Amico risk classification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399EB4-BC08-F84E-8CF7-2E6A8AE6EA62}"/>
              </a:ext>
            </a:extLst>
          </p:cNvPr>
          <p:cNvSpPr txBox="1"/>
          <p:nvPr/>
        </p:nvSpPr>
        <p:spPr>
          <a:xfrm>
            <a:off x="5503203" y="3981620"/>
            <a:ext cx="21937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Red: high risk (2)</a:t>
            </a: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Grey: intermediate risk (10)</a:t>
            </a:r>
          </a:p>
          <a:p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Green: low risk (17)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8CA995-BFF0-2C45-B978-FBAF2713CA09}"/>
              </a:ext>
            </a:extLst>
          </p:cNvPr>
          <p:cNvSpPr/>
          <p:nvPr/>
        </p:nvSpPr>
        <p:spPr>
          <a:xfrm>
            <a:off x="4537511" y="1387252"/>
            <a:ext cx="15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Gleason score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B6C3D9-49A6-3648-B80F-CBA72AA66429}"/>
              </a:ext>
            </a:extLst>
          </p:cNvPr>
          <p:cNvGrpSpPr/>
          <p:nvPr/>
        </p:nvGrpSpPr>
        <p:grpSpPr>
          <a:xfrm>
            <a:off x="7966401" y="1160323"/>
            <a:ext cx="3498581" cy="4328997"/>
            <a:chOff x="8127362" y="1160323"/>
            <a:chExt cx="3498581" cy="432899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7461BF7-712F-5749-BD0E-402A749DCA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526" r="73423" b="2017"/>
            <a:stretch/>
          </p:blipFill>
          <p:spPr>
            <a:xfrm>
              <a:off x="8127362" y="2256262"/>
              <a:ext cx="1208721" cy="32330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BD22701-8AA8-3E41-A549-40A4E526F7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13" t="1" r="2334" b="79352"/>
            <a:stretch/>
          </p:blipFill>
          <p:spPr>
            <a:xfrm>
              <a:off x="9267715" y="1160323"/>
              <a:ext cx="2358228" cy="92129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A32B368-79D0-974D-BD00-00D96643EA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13" t="25526" r="2334" b="2017"/>
            <a:stretch/>
          </p:blipFill>
          <p:spPr>
            <a:xfrm>
              <a:off x="9267715" y="2256263"/>
              <a:ext cx="2358228" cy="323305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0F38F7-576C-9348-AD19-70B6464278B1}"/>
                </a:ext>
              </a:extLst>
            </p:cNvPr>
            <p:cNvSpPr txBox="1"/>
            <p:nvPr/>
          </p:nvSpPr>
          <p:spPr>
            <a:xfrm>
              <a:off x="8265109" y="1341086"/>
              <a:ext cx="8783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</a:rPr>
                <a:t>Risk by Gleason score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7E1D93A-8197-1844-9423-A2DE31159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18991" y="2051563"/>
              <a:ext cx="2289860" cy="170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5130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3850F-F2A9-0346-A77C-DEDCEB936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MS analysis of exosome of urine test samples (</a:t>
            </a:r>
            <a:r>
              <a:rPr lang="en-US" dirty="0" err="1"/>
              <a:t>qEV</a:t>
            </a:r>
            <a:r>
              <a:rPr lang="en-US" dirty="0"/>
              <a:t>) – Toronto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97EFAF1-01FA-DF41-A6F5-CE0C68D96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736829"/>
              </p:ext>
            </p:extLst>
          </p:nvPr>
        </p:nvGraphicFramePr>
        <p:xfrm>
          <a:off x="2330053" y="1375053"/>
          <a:ext cx="7528845" cy="384048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91170">
                  <a:extLst>
                    <a:ext uri="{9D8B030D-6E8A-4147-A177-3AD203B41FA5}">
                      <a16:colId xmlns:a16="http://schemas.microsoft.com/office/drawing/2014/main" val="1477193166"/>
                    </a:ext>
                  </a:extLst>
                </a:gridCol>
                <a:gridCol w="1709159">
                  <a:extLst>
                    <a:ext uri="{9D8B030D-6E8A-4147-A177-3AD203B41FA5}">
                      <a16:colId xmlns:a16="http://schemas.microsoft.com/office/drawing/2014/main" val="1053840916"/>
                    </a:ext>
                  </a:extLst>
                </a:gridCol>
                <a:gridCol w="1709159">
                  <a:extLst>
                    <a:ext uri="{9D8B030D-6E8A-4147-A177-3AD203B41FA5}">
                      <a16:colId xmlns:a16="http://schemas.microsoft.com/office/drawing/2014/main" val="2040606766"/>
                    </a:ext>
                  </a:extLst>
                </a:gridCol>
                <a:gridCol w="2119357">
                  <a:extLst>
                    <a:ext uri="{9D8B030D-6E8A-4147-A177-3AD203B41FA5}">
                      <a16:colId xmlns:a16="http://schemas.microsoft.com/office/drawing/2014/main" val="144193651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</a:rPr>
                        <a:t>Healthy urine (exosome) LC-MS/MS</a:t>
                      </a:r>
                      <a:endParaRPr lang="en-US" sz="160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accent2"/>
                          </a:solidFill>
                          <a:effectLst/>
                        </a:rPr>
                        <a:t>CaP</a:t>
                      </a: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 urine (exosome) LC-MS/MS</a:t>
                      </a: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accent2"/>
                          </a:solidFill>
                          <a:effectLst/>
                        </a:rPr>
                        <a:t>CaP</a:t>
                      </a: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 urine (exosome) LC-SRM</a:t>
                      </a: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Top-16 candidates (</a:t>
                      </a: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tissue</a:t>
                      </a: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) PRISM-SRM</a:t>
                      </a: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925121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ANXA2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ANXA2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ANXA2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ANXA2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4159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2"/>
                          </a:solidFill>
                          <a:effectLst/>
                        </a:rPr>
                        <a:t>FGFR1</a:t>
                      </a:r>
                      <a:endParaRPr lang="en-US" sz="1600" b="0" dirty="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FOLH1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</a:rPr>
                        <a:t>AURKA</a:t>
                      </a:r>
                      <a:endParaRPr lang="en-US" sz="160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</a:rPr>
                        <a:t>CAMKK2</a:t>
                      </a:r>
                      <a:endParaRPr lang="en-US" sz="160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06538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FOLH1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accent2"/>
                          </a:solidFill>
                          <a:effectLst/>
                        </a:rPr>
                        <a:t>HSPB1</a:t>
                      </a:r>
                      <a:endParaRPr lang="en-US" sz="1600" b="1" i="1" dirty="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</a:rPr>
                        <a:t>CAMKK2</a:t>
                      </a:r>
                      <a:endParaRPr lang="en-US" sz="160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CCND1</a:t>
                      </a: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5016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2"/>
                          </a:solidFill>
                          <a:effectLst/>
                        </a:rPr>
                        <a:t>HIF1A</a:t>
                      </a:r>
                      <a:endParaRPr lang="en-US" sz="1600" b="0" dirty="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</a:rPr>
                        <a:t>KLK2</a:t>
                      </a:r>
                      <a:endParaRPr lang="en-US" sz="160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</a:rPr>
                        <a:t>HPN</a:t>
                      </a:r>
                      <a:endParaRPr lang="en-US" sz="160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</a:rPr>
                        <a:t>EGFR</a:t>
                      </a:r>
                      <a:endParaRPr lang="en-US" sz="160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15556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accent2"/>
                          </a:solidFill>
                          <a:effectLst/>
                        </a:rPr>
                        <a:t>HSPB1</a:t>
                      </a:r>
                      <a:endParaRPr lang="en-US" sz="1600" b="1" i="1" dirty="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MUC1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accent2"/>
                          </a:solidFill>
                          <a:effectLst/>
                        </a:rPr>
                        <a:t>HSPB1</a:t>
                      </a:r>
                      <a:endParaRPr lang="en-US" sz="1600" b="1" i="1" dirty="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accent2"/>
                          </a:solidFill>
                          <a:effectLst/>
                        </a:rPr>
                        <a:t>ERG_pan</a:t>
                      </a: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5717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KLK3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accent2"/>
                          </a:solidFill>
                          <a:effectLst/>
                        </a:rPr>
                        <a:t>MUC6</a:t>
                      </a:r>
                      <a:endParaRPr lang="en-US" sz="1600" b="1" i="1" dirty="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KLK3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</a:rPr>
                        <a:t>FOLH1</a:t>
                      </a:r>
                      <a:endParaRPr lang="en-US" sz="160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19378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2"/>
                          </a:solidFill>
                          <a:effectLst/>
                        </a:rPr>
                        <a:t>MMP9</a:t>
                      </a:r>
                      <a:endParaRPr lang="en-US" sz="1600" b="0" dirty="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accent2"/>
                          </a:solidFill>
                          <a:effectLst/>
                        </a:rPr>
                        <a:t>MYO6</a:t>
                      </a:r>
                      <a:endParaRPr lang="en-US" sz="1600" b="1" i="1" dirty="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MUC1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KLK3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9068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MUC1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</a:rPr>
                        <a:t>NPY</a:t>
                      </a:r>
                      <a:endParaRPr lang="en-US" sz="160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accent2"/>
                          </a:solidFill>
                          <a:effectLst/>
                        </a:rPr>
                        <a:t>MUC6</a:t>
                      </a:r>
                      <a:endParaRPr lang="en-US" sz="1600" b="1" i="1" dirty="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</a:rPr>
                        <a:t>MMP9</a:t>
                      </a:r>
                      <a:endParaRPr lang="en-US" sz="160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09787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accent2"/>
                          </a:solidFill>
                          <a:effectLst/>
                        </a:rPr>
                        <a:t>MUC6</a:t>
                      </a:r>
                      <a:endParaRPr lang="en-US" sz="1600" b="1" i="1" dirty="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</a:rPr>
                        <a:t>PGFRB</a:t>
                      </a:r>
                      <a:endParaRPr lang="en-US" sz="160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accent2"/>
                          </a:solidFill>
                          <a:effectLst/>
                        </a:rPr>
                        <a:t>MYO6</a:t>
                      </a:r>
                      <a:endParaRPr lang="en-US" sz="1600" b="1" i="1" dirty="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MUC1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5310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accent2"/>
                          </a:solidFill>
                          <a:effectLst/>
                        </a:rPr>
                        <a:t>MYO6</a:t>
                      </a:r>
                      <a:endParaRPr lang="en-US" sz="1600" b="1" i="1" dirty="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</a:rPr>
                        <a:t>TFF3</a:t>
                      </a:r>
                      <a:endParaRPr lang="en-US" sz="160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</a:rPr>
                        <a:t>O51E2</a:t>
                      </a:r>
                      <a:endParaRPr lang="en-US" sz="160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</a:rPr>
                        <a:t>NCOA2</a:t>
                      </a:r>
                      <a:endParaRPr lang="en-US" sz="160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40379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2"/>
                          </a:solidFill>
                          <a:effectLst/>
                        </a:rPr>
                        <a:t>PGFRB</a:t>
                      </a:r>
                      <a:endParaRPr lang="en-US" sz="1600" b="0" dirty="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accent2"/>
                          </a:solidFill>
                          <a:effectLst/>
                        </a:rPr>
                        <a:t>TMPS2</a:t>
                      </a:r>
                      <a:endParaRPr lang="en-US" sz="1600" b="1" i="1" dirty="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PK3CA</a:t>
                      </a: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SMAD4</a:t>
                      </a: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4546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2"/>
                          </a:solidFill>
                          <a:effectLst/>
                        </a:rPr>
                        <a:t>SPP1</a:t>
                      </a:r>
                      <a:endParaRPr lang="en-US" sz="1600" b="0" dirty="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accent2"/>
                          </a:solidFill>
                          <a:effectLst/>
                        </a:rPr>
                        <a:t>TMPS2</a:t>
                      </a:r>
                      <a:endParaRPr lang="en-US" sz="1600" b="1" i="1" dirty="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</a:rPr>
                        <a:t>SPINK1</a:t>
                      </a:r>
                      <a:endParaRPr lang="en-US" sz="160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9148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accent2"/>
                          </a:solidFill>
                          <a:effectLst/>
                        </a:rPr>
                        <a:t>TMPS2</a:t>
                      </a:r>
                      <a:endParaRPr lang="en-US" sz="1600" b="1" i="1" dirty="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B050"/>
                          </a:solidFill>
                          <a:effectLst/>
                        </a:rPr>
                        <a:t>SPARC</a:t>
                      </a:r>
                      <a:endParaRPr lang="en-US" sz="1600" b="1" i="1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2965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</a:rPr>
                        <a:t>TFF3</a:t>
                      </a:r>
                      <a:endParaRPr lang="en-US" sz="160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0117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B050"/>
                          </a:solidFill>
                          <a:effectLst/>
                        </a:rPr>
                        <a:t>TGFB1</a:t>
                      </a:r>
                      <a:endParaRPr lang="en-US" sz="1600" b="1" i="1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151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VEGFA</a:t>
                      </a: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7828444"/>
                  </a:ext>
                </a:extLst>
              </a:tr>
            </a:tbl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B77375-F413-4F45-9B43-7C8CDDB34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108" y="5589656"/>
            <a:ext cx="11196785" cy="97473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dirty="0"/>
              <a:t>Urine exosome contains some of the tissue markers for predicting Met and BCR; however SPARC and TGFB1 remained undetected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Limited peptide yield from 5 mL of DRE urine prevents higher sensitivity analysis by PRISM-SRM: try the carrier-assisted approach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Trial of other exosome isolation methods, e.g., affinity method by </a:t>
            </a:r>
            <a:r>
              <a:rPr lang="en-US" sz="1600" dirty="0" err="1"/>
              <a:t>Tymora</a:t>
            </a:r>
            <a:r>
              <a:rPr lang="en-US" sz="1600" dirty="0"/>
              <a:t> Analytical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Seek urine samples with larger volume</a:t>
            </a:r>
          </a:p>
        </p:txBody>
      </p:sp>
    </p:spTree>
    <p:extLst>
      <p:ext uri="{BB962C8B-B14F-4D97-AF65-F5344CB8AC3E}">
        <p14:creationId xmlns:p14="http://schemas.microsoft.com/office/powerpoint/2010/main" val="2772475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B9DC-F68F-1646-8C95-669A2C5EB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plans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576EF-1834-C24D-9EFA-B42C78E53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536" y="1581912"/>
            <a:ext cx="10677286" cy="4590287"/>
          </a:xfrm>
        </p:spPr>
        <p:txBody>
          <a:bodyPr/>
          <a:lstStyle/>
          <a:p>
            <a:r>
              <a:rPr lang="en-US" dirty="0"/>
              <a:t>Analyze biopsy and plasma/serum samples to validate the utility of the marker panels for predicting metastatic prostate cancer</a:t>
            </a:r>
          </a:p>
          <a:p>
            <a:r>
              <a:rPr lang="en-US" dirty="0"/>
              <a:t>Examine prediction models for upgrading and high path GG (early data look promising)</a:t>
            </a:r>
          </a:p>
          <a:p>
            <a:r>
              <a:rPr lang="en-US" dirty="0"/>
              <a:t>Leverage advances in our understanding of prostate cancer biology to identify complementary biomarkers and otherwise guide biomarker selection</a:t>
            </a:r>
          </a:p>
          <a:p>
            <a:r>
              <a:rPr lang="en-US" dirty="0"/>
              <a:t>Continue to explore the utility of urinary exosome analysis for non-invasive prostate cancer diagnosis, prognosis, or surveillance (e.g., high-quality samples, better methods, new candidates)</a:t>
            </a:r>
          </a:p>
          <a:p>
            <a:endParaRPr lang="en-US" dirty="0"/>
          </a:p>
          <a:p>
            <a:r>
              <a:rPr lang="en-US" dirty="0"/>
              <a:t>Initiate near single-cell proteomics analysis for prostate cancer</a:t>
            </a:r>
          </a:p>
          <a:p>
            <a:pPr lvl="1"/>
            <a:r>
              <a:rPr lang="en-US" dirty="0"/>
              <a:t>Characterization and screening of very small lesions (e.g., guided by imaging)</a:t>
            </a:r>
          </a:p>
          <a:p>
            <a:pPr lvl="1"/>
            <a:r>
              <a:rPr lang="en-US" dirty="0"/>
              <a:t>Investigating heterogeneity of prostate tumors and inadequate sampling by biopsy</a:t>
            </a:r>
          </a:p>
        </p:txBody>
      </p:sp>
    </p:spTree>
    <p:extLst>
      <p:ext uri="{BB962C8B-B14F-4D97-AF65-F5344CB8AC3E}">
        <p14:creationId xmlns:p14="http://schemas.microsoft.com/office/powerpoint/2010/main" val="1023661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E29F4-BA1B-2644-9B7D-CD7445D89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A3F7CB-4C69-D441-A371-08C157D80AC2}"/>
              </a:ext>
            </a:extLst>
          </p:cNvPr>
          <p:cNvSpPr/>
          <p:nvPr/>
        </p:nvSpPr>
        <p:spPr>
          <a:xfrm>
            <a:off x="810790" y="3087861"/>
            <a:ext cx="4931987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1600" b="1" dirty="0">
                <a:solidFill>
                  <a:schemeClr val="accent2"/>
                </a:solidFill>
                <a:latin typeface="Calibri" panose="020F0502020204030204" pitchFamily="34" charset="0"/>
              </a:rPr>
              <a:t>Collaborators</a:t>
            </a:r>
            <a:endParaRPr lang="en-US" sz="16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0" lvl="1"/>
            <a:r>
              <a:rPr lang="en-US" sz="1400" b="1" dirty="0">
                <a:solidFill>
                  <a:schemeClr val="accent2"/>
                </a:solidFill>
                <a:latin typeface="Calibri" panose="020F0502020204030204" pitchFamily="34" charset="0"/>
              </a:rPr>
              <a:t>CPDR</a:t>
            </a:r>
            <a:r>
              <a:rPr lang="en-US" sz="1400" dirty="0">
                <a:solidFill>
                  <a:schemeClr val="accent2"/>
                </a:solidFill>
                <a:latin typeface="Calibri" panose="020F0502020204030204" pitchFamily="34" charset="0"/>
              </a:rPr>
              <a:t>: Shiv Srivastava, Jennifer Cullen, Yongmei Chen, George Petrovics, Denise Young, </a:t>
            </a:r>
            <a:r>
              <a:rPr lang="en-US" sz="1400" dirty="0" err="1">
                <a:solidFill>
                  <a:schemeClr val="accent2"/>
                </a:solidFill>
                <a:latin typeface="Calibri" panose="020F0502020204030204" pitchFamily="34" charset="0"/>
              </a:rPr>
              <a:t>Alagarsamy</a:t>
            </a:r>
            <a:r>
              <a:rPr lang="en-US" sz="1400" dirty="0">
                <a:solidFill>
                  <a:schemeClr val="accent2"/>
                </a:solidFill>
                <a:latin typeface="Calibri" panose="020F0502020204030204" pitchFamily="34" charset="0"/>
              </a:rPr>
              <a:t> Srinivasan, Albert </a:t>
            </a:r>
            <a:r>
              <a:rPr lang="en-US" sz="1400" dirty="0" err="1">
                <a:solidFill>
                  <a:schemeClr val="accent2"/>
                </a:solidFill>
                <a:latin typeface="Calibri" panose="020F0502020204030204" pitchFamily="34" charset="0"/>
              </a:rPr>
              <a:t>Dobi</a:t>
            </a:r>
            <a:endParaRPr lang="en-US" sz="14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0" lvl="1"/>
            <a:r>
              <a:rPr lang="en-US" sz="1400" b="1" dirty="0">
                <a:solidFill>
                  <a:schemeClr val="accent2"/>
                </a:solidFill>
                <a:latin typeface="Calibri" panose="020F0502020204030204" pitchFamily="34" charset="0"/>
              </a:rPr>
              <a:t>UTHSCSA</a:t>
            </a:r>
            <a:r>
              <a:rPr lang="en-US" sz="1400" dirty="0">
                <a:solidFill>
                  <a:schemeClr val="accent2"/>
                </a:solidFill>
                <a:latin typeface="Calibri" panose="020F0502020204030204" pitchFamily="34" charset="0"/>
              </a:rPr>
              <a:t>: Ian Thompson, Robin Leach, Brandy Weaver </a:t>
            </a:r>
          </a:p>
          <a:p>
            <a:pPr marL="0" lvl="1"/>
            <a:r>
              <a:rPr lang="en-US" sz="1400" b="1" dirty="0">
                <a:solidFill>
                  <a:schemeClr val="accent2"/>
                </a:solidFill>
                <a:latin typeface="Calibri" panose="020F0502020204030204" pitchFamily="34" charset="0"/>
              </a:rPr>
              <a:t>Emory</a:t>
            </a:r>
            <a:r>
              <a:rPr lang="en-US" sz="1400" dirty="0">
                <a:solidFill>
                  <a:schemeClr val="accent2"/>
                </a:solidFill>
                <a:latin typeface="Calibri" panose="020F0502020204030204" pitchFamily="34" charset="0"/>
              </a:rPr>
              <a:t>: Martin Sanda, Kathryn Pellegrini </a:t>
            </a:r>
          </a:p>
          <a:p>
            <a:pPr marL="0" lvl="1"/>
            <a:r>
              <a:rPr lang="en-US" sz="1400" b="1" dirty="0">
                <a:solidFill>
                  <a:schemeClr val="accent2"/>
                </a:solidFill>
                <a:latin typeface="Calibri" panose="020F0502020204030204" pitchFamily="34" charset="0"/>
              </a:rPr>
              <a:t>Toronto</a:t>
            </a:r>
            <a:r>
              <a:rPr lang="en-US" sz="1400" dirty="0">
                <a:solidFill>
                  <a:schemeClr val="accent2"/>
                </a:solidFill>
                <a:latin typeface="Calibri" panose="020F0502020204030204" pitchFamily="34" charset="0"/>
              </a:rPr>
              <a:t>: Thomas Kislinger, Stanley Liu </a:t>
            </a:r>
          </a:p>
          <a:p>
            <a:pPr marL="0" lvl="1"/>
            <a:r>
              <a:rPr lang="en-US" sz="1400" dirty="0">
                <a:solidFill>
                  <a:schemeClr val="accent2"/>
                </a:solidFill>
                <a:latin typeface="Calibri" panose="020F0502020204030204" pitchFamily="34" charset="0"/>
              </a:rPr>
              <a:t>EDRN GU Collaborative Group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76816F-ACAC-F449-AD1E-AD1787401F50}"/>
              </a:ext>
            </a:extLst>
          </p:cNvPr>
          <p:cNvSpPr/>
          <p:nvPr/>
        </p:nvSpPr>
        <p:spPr>
          <a:xfrm>
            <a:off x="794313" y="1335393"/>
            <a:ext cx="47631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accent2"/>
                </a:solidFill>
                <a:latin typeface="Calibri" panose="020F0502020204030204" pitchFamily="34" charset="0"/>
              </a:rPr>
              <a:t>The EDRN Team at the Integrative Omics Group, PNNL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FD72F4-87FC-2348-8150-3E566971AFA5}"/>
              </a:ext>
            </a:extLst>
          </p:cNvPr>
          <p:cNvSpPr/>
          <p:nvPr/>
        </p:nvSpPr>
        <p:spPr>
          <a:xfrm>
            <a:off x="810789" y="1632627"/>
            <a:ext cx="4931989" cy="1084936"/>
          </a:xfrm>
          <a:prstGeom prst="rect">
            <a:avLst/>
          </a:prstGeom>
        </p:spPr>
        <p:txBody>
          <a:bodyPr wrap="square" numCol="2">
            <a:no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Calibri" panose="020F0502020204030204" pitchFamily="34" charset="0"/>
              </a:rPr>
              <a:t>Yuqian Gao</a:t>
            </a:r>
          </a:p>
          <a:p>
            <a:r>
              <a:rPr lang="en-US" sz="1400" dirty="0">
                <a:solidFill>
                  <a:schemeClr val="accent2"/>
                </a:solidFill>
                <a:latin typeface="Calibri" panose="020F0502020204030204" pitchFamily="34" charset="0"/>
              </a:rPr>
              <a:t>Yi-Ting Wang</a:t>
            </a:r>
          </a:p>
          <a:p>
            <a:r>
              <a:rPr lang="en-US" sz="1400" dirty="0">
                <a:solidFill>
                  <a:schemeClr val="accent2"/>
                </a:solidFill>
                <a:latin typeface="Calibri" panose="020F0502020204030204" pitchFamily="34" charset="0"/>
              </a:rPr>
              <a:t>Hui Wang</a:t>
            </a:r>
          </a:p>
          <a:p>
            <a:r>
              <a:rPr lang="en-US" sz="1400" dirty="0">
                <a:solidFill>
                  <a:schemeClr val="accent2"/>
                </a:solidFill>
                <a:latin typeface="Calibri" panose="020F0502020204030204" pitchFamily="34" charset="0"/>
              </a:rPr>
              <a:t>Athena Schepmoes</a:t>
            </a:r>
          </a:p>
          <a:p>
            <a:r>
              <a:rPr lang="en-US" sz="1400" dirty="0">
                <a:solidFill>
                  <a:schemeClr val="accent2"/>
                </a:solidFill>
                <a:latin typeface="Calibri" panose="020F0502020204030204" pitchFamily="34" charset="0"/>
              </a:rPr>
              <a:t>Tujin Shi</a:t>
            </a:r>
          </a:p>
          <a:p>
            <a:r>
              <a:rPr lang="en-US" sz="1400" dirty="0">
                <a:solidFill>
                  <a:schemeClr val="accent2"/>
                </a:solidFill>
                <a:latin typeface="Calibri" panose="020F0502020204030204" pitchFamily="34" charset="0"/>
              </a:rPr>
              <a:t>Chia-Feng Tsai</a:t>
            </a:r>
          </a:p>
          <a:p>
            <a:r>
              <a:rPr lang="en-US" sz="1400" dirty="0">
                <a:solidFill>
                  <a:schemeClr val="accent2"/>
                </a:solidFill>
                <a:latin typeface="Calibri" panose="020F0502020204030204" pitchFamily="34" charset="0"/>
              </a:rPr>
              <a:t>Tom Fillmore</a:t>
            </a:r>
          </a:p>
          <a:p>
            <a:r>
              <a:rPr lang="en-US" sz="1400" dirty="0">
                <a:solidFill>
                  <a:schemeClr val="accent2"/>
                </a:solidFill>
                <a:latin typeface="Calibri" panose="020F0502020204030204" pitchFamily="34" charset="0"/>
              </a:rPr>
              <a:t>Wei-Jun Qian</a:t>
            </a:r>
          </a:p>
          <a:p>
            <a:r>
              <a:rPr lang="en-US" sz="1400" dirty="0">
                <a:solidFill>
                  <a:schemeClr val="accent2"/>
                </a:solidFill>
                <a:latin typeface="Calibri" panose="020F0502020204030204" pitchFamily="34" charset="0"/>
              </a:rPr>
              <a:t>Karin Rodland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E95192-FD3E-8640-A1A5-3DA4A9242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5030" r="34562" b="70702"/>
          <a:stretch/>
        </p:blipFill>
        <p:spPr>
          <a:xfrm>
            <a:off x="1763464" y="5992486"/>
            <a:ext cx="3667361" cy="4722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C823B7-C22A-574C-8CB8-70D79DC4A7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40"/>
          <a:stretch/>
        </p:blipFill>
        <p:spPr>
          <a:xfrm>
            <a:off x="716186" y="5895333"/>
            <a:ext cx="915142" cy="666600"/>
          </a:xfrm>
          <a:prstGeom prst="rect">
            <a:avLst/>
          </a:prstGeom>
        </p:spPr>
      </p:pic>
      <p:pic>
        <p:nvPicPr>
          <p:cNvPr id="13" name="Picture 4" descr="E:\Others\Photo\Omics2016_4web.jpg">
            <a:extLst>
              <a:ext uri="{FF2B5EF4-FFF2-40B4-BE49-F238E27FC236}">
                <a16:creationId xmlns:a16="http://schemas.microsoft.com/office/drawing/2014/main" id="{D05936D4-B2DB-DE4D-9625-3B153C17A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6" b="20719"/>
          <a:stretch/>
        </p:blipFill>
        <p:spPr bwMode="auto">
          <a:xfrm>
            <a:off x="6424099" y="869576"/>
            <a:ext cx="5764726" cy="598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319027C-B8C7-6143-903F-3C35B7E78637}"/>
              </a:ext>
            </a:extLst>
          </p:cNvPr>
          <p:cNvSpPr/>
          <p:nvPr/>
        </p:nvSpPr>
        <p:spPr>
          <a:xfrm>
            <a:off x="794313" y="5002804"/>
            <a:ext cx="494846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1600" b="1" dirty="0">
                <a:solidFill>
                  <a:schemeClr val="accent2"/>
                </a:solidFill>
                <a:latin typeface="Calibri" panose="020F0502020204030204" pitchFamily="34" charset="0"/>
              </a:rPr>
              <a:t>EDRN/NCI</a:t>
            </a:r>
            <a:endParaRPr lang="en-US" sz="16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0" lvl="1"/>
            <a:r>
              <a:rPr lang="en-US" sz="1400" dirty="0">
                <a:solidFill>
                  <a:schemeClr val="accent2"/>
                </a:solidFill>
                <a:latin typeface="Calibri" panose="020F0502020204030204" pitchFamily="34" charset="0"/>
              </a:rPr>
              <a:t>Jacob Kagan, Lynn </a:t>
            </a:r>
            <a:r>
              <a:rPr lang="en-US" sz="1400" dirty="0" err="1">
                <a:solidFill>
                  <a:schemeClr val="accent2"/>
                </a:solidFill>
                <a:latin typeface="Calibri" panose="020F0502020204030204" pitchFamily="34" charset="0"/>
              </a:rPr>
              <a:t>Sorbara</a:t>
            </a:r>
            <a:r>
              <a:rPr lang="en-US" sz="1400" dirty="0">
                <a:solidFill>
                  <a:schemeClr val="accent2"/>
                </a:solidFill>
                <a:latin typeface="Calibri" panose="020F0502020204030204" pitchFamily="34" charset="0"/>
              </a:rPr>
              <a:t>, Sudhir Srivastava</a:t>
            </a:r>
          </a:p>
        </p:txBody>
      </p:sp>
    </p:spTree>
    <p:extLst>
      <p:ext uri="{BB962C8B-B14F-4D97-AF65-F5344CB8AC3E}">
        <p14:creationId xmlns:p14="http://schemas.microsoft.com/office/powerpoint/2010/main" val="288346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Identifying a biomarker panel using prostate cancer-associated candidates from genomic studies – PNNL &amp; CPDR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1" y="1275806"/>
            <a:ext cx="5355770" cy="5247314"/>
          </a:xfrm>
        </p:spPr>
        <p:txBody>
          <a:bodyPr/>
          <a:lstStyle/>
          <a:p>
            <a:r>
              <a:rPr lang="en-US" sz="2200" dirty="0"/>
              <a:t>The early detection problem in prostate cancer: discriminating indolent from aggressive disease</a:t>
            </a:r>
          </a:p>
          <a:p>
            <a:endParaRPr lang="en-US" sz="800" dirty="0"/>
          </a:p>
          <a:p>
            <a:r>
              <a:rPr lang="en-US" sz="2200" dirty="0"/>
              <a:t>In collaboration with the CPDR, we identified a list of 52 biomarker candidates for discriminating indolent from aggressive prostate cancer</a:t>
            </a:r>
          </a:p>
          <a:p>
            <a:endParaRPr lang="en-US" sz="8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Selection was based on the curated literature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genes statistically associated with prostate cancer prognosis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prostate cancer associated genes that were up-regulated in transcriptomics studies</a:t>
            </a:r>
            <a:endParaRPr lang="en-US" sz="20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</a:pPr>
            <a:r>
              <a:rPr lang="en-US" sz="2000" dirty="0"/>
              <a:t>other cancer-related genes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250867"/>
              </p:ext>
            </p:extLst>
          </p:nvPr>
        </p:nvGraphicFramePr>
        <p:xfrm>
          <a:off x="6768570" y="1477925"/>
          <a:ext cx="4480383" cy="4659320"/>
        </p:xfrm>
        <a:graphic>
          <a:graphicData uri="http://schemas.openxmlformats.org/drawingml/2006/table">
            <a:tbl>
              <a:tblPr/>
              <a:tblGrid>
                <a:gridCol w="1590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8752"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prognosis associated genes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associated genes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cancer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related genes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752"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AKT1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AMACR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BRAF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752"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ANXA2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CRISP3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CAMKK2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752"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pan-ERG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EGFR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752"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AURKA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ERG8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HIF1A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752"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CCND1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ETV1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HPN (TMPRSS1)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752"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CDKN1A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FOLH1 (PSMA)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HSPB1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752"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EZH2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HOXC6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MMP2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752"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FGFR1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KLK2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MMP9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752"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MUC1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KLK3 (PSA)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PDGFRB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752"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MUC6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KLK11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PIK3CA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752"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MYC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MYO6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PLA2G7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8752"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MYCN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NPY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ODC1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752"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NCOA2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PSGR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RAF1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752"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PMP22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SPARC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SERPINI1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8752"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SMAD4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TWIST1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STAT3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8752"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SPINK1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TGFB1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8752"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SPP1 (OPN)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TP53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8752"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TFF3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TPM2</a:t>
                      </a:r>
                    </a:p>
                  </a:txBody>
                  <a:tcPr marL="8938" marR="8938" marT="8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8752"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60949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121898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82848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243797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304746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3656960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4266453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4875947" algn="l" defTabSz="609493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VEGFA</a:t>
                      </a:r>
                    </a:p>
                  </a:txBody>
                  <a:tcPr marL="8938" marR="8938" marT="8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47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19" y="1371600"/>
            <a:ext cx="10424161" cy="48899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Clinical Need: ability to identify, at the </a:t>
            </a:r>
            <a:r>
              <a:rPr lang="en-US" sz="2400" b="1" i="1" dirty="0"/>
              <a:t>initial biopsy</a:t>
            </a:r>
            <a:r>
              <a:rPr lang="en-US" sz="2400" dirty="0"/>
              <a:t>, low risk prostate cancer patients who are candidates for active surveillance versus aggressive treatment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~340 FFPE samples selected and provided by CPDR (blinded analysis)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Tissue from radical prostatectomy within 6 months of diagnosis with no neoadjuvant hormone therapy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Study outcomes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no observed progression (indolent disease): median time to end of follow-up is 156 months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biochemical recurrence (BCR) – intermediate response: median time to event is 20 months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metastatic disease – highly aggressive prostate cancer: median time to event is 80 months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Initially screened all 52 candidate markers in 105 samples,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/>
              <a:t>     then reconfigured the assays to analyze the top candidates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/>
              <a:t>     in the remaining 233 samples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0C02E8-AC3F-0D4F-835B-5133C97B4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088" y="4737464"/>
            <a:ext cx="3358454" cy="187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32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26816-D5C6-1542-A868-CAB144374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stats for study cohort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001E69C-634C-D54F-8356-AD6E7DBFD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304685"/>
              </p:ext>
            </p:extLst>
          </p:nvPr>
        </p:nvGraphicFramePr>
        <p:xfrm>
          <a:off x="890916" y="1109975"/>
          <a:ext cx="5692760" cy="547612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91320">
                  <a:extLst>
                    <a:ext uri="{9D8B030D-6E8A-4147-A177-3AD203B41FA5}">
                      <a16:colId xmlns:a16="http://schemas.microsoft.com/office/drawing/2014/main" val="2756011973"/>
                    </a:ext>
                  </a:extLst>
                </a:gridCol>
                <a:gridCol w="1193074">
                  <a:extLst>
                    <a:ext uri="{9D8B030D-6E8A-4147-A177-3AD203B41FA5}">
                      <a16:colId xmlns:a16="http://schemas.microsoft.com/office/drawing/2014/main" val="1216012745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281520314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89540411"/>
                    </a:ext>
                  </a:extLst>
                </a:gridCol>
              </a:tblGrid>
              <a:tr h="16933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</a:rPr>
                        <a:t>Variable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</a:rPr>
                        <a:t>Variable</a:t>
                      </a: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488277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</a:rPr>
                        <a:t>Age at diagnosis (year)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</a:rPr>
                        <a:t>Grade Group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35677388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    Mean (SD)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59.4 (7.8)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    GG1-2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120 (43.6)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2741734893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    GG3-5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155 (56.4)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1396674369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</a:rPr>
                        <a:t>Race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   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3153743261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    AA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97 (34.9)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</a:rPr>
                        <a:t>Pathological T Stage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3458086486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    CA &amp; Other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181 (65.1)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    pT2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146 (53.3)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3618228873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    pT3-4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128 (46.7)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2405033773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</a:rPr>
                        <a:t>PSA at diagnosis (ng/mL)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    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1655410903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    &lt;10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218 (78.7)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</a:rPr>
                        <a:t>Surgical margin status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1610492512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    10-19.99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45 (16.2)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    Negative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178 (65.7)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3711496946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    ≥20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14 (5.1)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    Positive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93 (34.3)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1628373324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   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    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2777695131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</a:rPr>
                        <a:t>Clinical T stage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</a:rPr>
                        <a:t>Upgrading*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1307757780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    T1-T2a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233 (83.5)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    No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112 (44.6)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1302432013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    T2b-c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36 (13.0)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    Yes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139 (55.4)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2892494022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    T3a or above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7 (2.5)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    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619668838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   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291605861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</a:rPr>
                        <a:t>Biopsy Gleason sum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</a:rPr>
                        <a:t>Event group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1084507969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    ≤6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142 (55.7)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    Non-event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135 (48.4)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127515765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    ≤7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83 (32.5)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    BCR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106 (38.0)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2762669416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    ≥8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30 (11.8)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    Metastasis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38 (13.6)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123951012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  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2916940495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</a:rPr>
                        <a:t>NCCN risk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</a:rPr>
                        <a:t>Median of FU (month)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2253264363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    Low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99 (39.3)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    Non-event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153 (121-252)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extLst>
                  <a:ext uri="{0D108BD9-81ED-4DB2-BD59-A6C34878D82A}">
                    <a16:rowId xmlns:a16="http://schemas.microsoft.com/office/drawing/2014/main" val="3744060676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    Intermediate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109 (43.2)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effectLst/>
                        </a:rPr>
                        <a:t>    BCR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21 (2-141)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/>
                </a:tc>
                <a:extLst>
                  <a:ext uri="{0D108BD9-81ED-4DB2-BD59-A6C34878D82A}">
                    <a16:rowId xmlns:a16="http://schemas.microsoft.com/office/drawing/2014/main" val="687343540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    High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44 (17.5)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    Metastasis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67 (1-185)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43226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94FAC18-AD64-6F4B-AAE4-6CBCFF59ED73}"/>
              </a:ext>
            </a:extLst>
          </p:cNvPr>
          <p:cNvSpPr txBox="1"/>
          <p:nvPr/>
        </p:nvSpPr>
        <p:spPr>
          <a:xfrm>
            <a:off x="6936338" y="1778770"/>
            <a:ext cx="516494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Used two base models for statistical analysis:</a:t>
            </a:r>
          </a:p>
          <a:p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A83C0F"/>
                </a:solidFill>
              </a:rPr>
              <a:t>Biopsy</a:t>
            </a:r>
            <a:r>
              <a:rPr lang="en-US" sz="2000" dirty="0">
                <a:solidFill>
                  <a:schemeClr val="accent2"/>
                </a:solidFill>
              </a:rPr>
              <a:t> base model (at </a:t>
            </a:r>
            <a:r>
              <a:rPr lang="en-US" sz="2000" dirty="0" err="1">
                <a:solidFill>
                  <a:schemeClr val="accent2"/>
                </a:solidFill>
              </a:rPr>
              <a:t>Dx</a:t>
            </a:r>
            <a:r>
              <a:rPr lang="en-US" sz="2000" dirty="0">
                <a:solidFill>
                  <a:schemeClr val="accent2"/>
                </a:solidFill>
              </a:rPr>
              <a:t>)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      = </a:t>
            </a:r>
            <a:r>
              <a:rPr lang="en-US" sz="2000" b="1" dirty="0" err="1">
                <a:solidFill>
                  <a:schemeClr val="accent2"/>
                </a:solidFill>
              </a:rPr>
              <a:t>Dx</a:t>
            </a:r>
            <a:r>
              <a:rPr lang="en-US" sz="2000" b="1" dirty="0">
                <a:solidFill>
                  <a:schemeClr val="accent2"/>
                </a:solidFill>
              </a:rPr>
              <a:t> age</a:t>
            </a:r>
            <a:r>
              <a:rPr lang="en-US" sz="2000" dirty="0">
                <a:solidFill>
                  <a:schemeClr val="accent2"/>
                </a:solidFill>
              </a:rPr>
              <a:t> + </a:t>
            </a:r>
            <a:r>
              <a:rPr lang="en-US" sz="2000" b="1" dirty="0">
                <a:solidFill>
                  <a:schemeClr val="accent2"/>
                </a:solidFill>
              </a:rPr>
              <a:t>Race</a:t>
            </a:r>
            <a:r>
              <a:rPr lang="en-US" sz="2000" dirty="0">
                <a:solidFill>
                  <a:schemeClr val="accent2"/>
                </a:solidFill>
              </a:rPr>
              <a:t> + </a:t>
            </a:r>
            <a:r>
              <a:rPr lang="en-US" sz="2000" b="1" dirty="0">
                <a:solidFill>
                  <a:schemeClr val="accent2"/>
                </a:solidFill>
              </a:rPr>
              <a:t>NCCN risk strata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- Best for predicting outcomes that involve times point </a:t>
            </a:r>
            <a:r>
              <a:rPr lang="en-US" sz="1800" i="1" dirty="0">
                <a:solidFill>
                  <a:schemeClr val="accent2"/>
                </a:solidFill>
              </a:rPr>
              <a:t>prior to surgery</a:t>
            </a:r>
          </a:p>
          <a:p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A83C0F"/>
                </a:solidFill>
              </a:rPr>
              <a:t>Pathology</a:t>
            </a:r>
            <a:r>
              <a:rPr lang="en-US" sz="2000" dirty="0">
                <a:solidFill>
                  <a:schemeClr val="accent2"/>
                </a:solidFill>
              </a:rPr>
              <a:t> base model (post-RP)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      = </a:t>
            </a:r>
            <a:r>
              <a:rPr lang="en-US" sz="2000" b="1" dirty="0">
                <a:solidFill>
                  <a:schemeClr val="accent2"/>
                </a:solidFill>
              </a:rPr>
              <a:t>Path T</a:t>
            </a:r>
            <a:r>
              <a:rPr lang="en-US" sz="2000" dirty="0">
                <a:solidFill>
                  <a:schemeClr val="accent2"/>
                </a:solidFill>
              </a:rPr>
              <a:t> + </a:t>
            </a:r>
            <a:r>
              <a:rPr lang="en-US" sz="2000" b="1" dirty="0">
                <a:solidFill>
                  <a:schemeClr val="accent2"/>
                </a:solidFill>
              </a:rPr>
              <a:t>GG</a:t>
            </a:r>
            <a:r>
              <a:rPr lang="en-US" sz="2000" dirty="0">
                <a:solidFill>
                  <a:schemeClr val="accent2"/>
                </a:solidFill>
              </a:rPr>
              <a:t> +</a:t>
            </a:r>
            <a:r>
              <a:rPr lang="en-US" sz="2000" b="1" dirty="0">
                <a:solidFill>
                  <a:schemeClr val="accent2"/>
                </a:solidFill>
              </a:rPr>
              <a:t>Surgical margin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- Best for predicting outcomes that involve times points </a:t>
            </a:r>
            <a:r>
              <a:rPr lang="en-US" sz="1800" i="1" dirty="0">
                <a:solidFill>
                  <a:schemeClr val="accent2"/>
                </a:solidFill>
              </a:rPr>
              <a:t>post-RP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F84394-7516-0848-9270-DF8538DC11F0}"/>
              </a:ext>
            </a:extLst>
          </p:cNvPr>
          <p:cNvSpPr txBox="1"/>
          <p:nvPr/>
        </p:nvSpPr>
        <p:spPr>
          <a:xfrm>
            <a:off x="7219748" y="5499294"/>
            <a:ext cx="4598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*Upgrading: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accent2"/>
                </a:solidFill>
              </a:rPr>
              <a:t>Biopsy Gleason sum &lt;=6 changed to GG3-5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accent2"/>
                </a:solidFill>
              </a:rPr>
              <a:t>Biopsy Gleason =3+4 changed to GG3-5</a:t>
            </a:r>
          </a:p>
        </p:txBody>
      </p:sp>
    </p:spTree>
    <p:extLst>
      <p:ext uri="{BB962C8B-B14F-4D97-AF65-F5344CB8AC3E}">
        <p14:creationId xmlns:p14="http://schemas.microsoft.com/office/powerpoint/2010/main" val="3204978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PRISM-SRM provided superior sensitivity than conventional LC-SRM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828" y="2118465"/>
            <a:ext cx="5713413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779428" y="2066077"/>
            <a:ext cx="5943600" cy="134302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27028" y="1942252"/>
            <a:ext cx="6248400" cy="2933700"/>
          </a:xfrm>
          <a:prstGeom prst="roundRect">
            <a:avLst>
              <a:gd name="adj" fmla="val 11439"/>
            </a:avLst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5400000">
            <a:off x="3512728" y="2240702"/>
            <a:ext cx="184150" cy="34925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646578" y="6065193"/>
            <a:ext cx="295275" cy="152400"/>
          </a:xfrm>
          <a:prstGeom prst="ellipse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46578" y="5854290"/>
            <a:ext cx="295275" cy="152400"/>
          </a:xfrm>
          <a:prstGeom prst="ellipse">
            <a:avLst/>
          </a:prstGeom>
          <a:solidFill>
            <a:srgbClr val="E98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7884703" y="5772191"/>
            <a:ext cx="16903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zh-CN" sz="1400" dirty="0">
                <a:solidFill>
                  <a:schemeClr val="accent2"/>
                </a:solidFill>
              </a:rPr>
              <a:t>Detected proteins</a:t>
            </a:r>
          </a:p>
          <a:p>
            <a:r>
              <a:rPr lang="en-US" altLang="zh-CN" sz="1400" dirty="0">
                <a:solidFill>
                  <a:schemeClr val="accent2"/>
                </a:solidFill>
              </a:rPr>
              <a:t>Undetected proteins</a:t>
            </a:r>
          </a:p>
        </p:txBody>
      </p:sp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03" y="2018452"/>
            <a:ext cx="19970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2146143" y="2639165"/>
            <a:ext cx="833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zh-CN" sz="1600" b="1" dirty="0">
                <a:solidFill>
                  <a:schemeClr val="accent2"/>
                </a:solidFill>
              </a:rPr>
              <a:t>LC-SRM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2063066" y="5490314"/>
            <a:ext cx="1196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zh-CN" sz="1600" b="1" dirty="0">
                <a:solidFill>
                  <a:schemeClr val="accent2"/>
                </a:solidFill>
              </a:rPr>
              <a:t>PRISM-SRM</a:t>
            </a:r>
          </a:p>
        </p:txBody>
      </p:sp>
      <p:pic>
        <p:nvPicPr>
          <p:cNvPr id="16" name="Picture 26" descr="C:\Users\wang426\Desktop\Cap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353" y="3909164"/>
            <a:ext cx="9429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269" y="4859285"/>
            <a:ext cx="19970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Up Arrow 17"/>
          <p:cNvSpPr/>
          <p:nvPr/>
        </p:nvSpPr>
        <p:spPr>
          <a:xfrm rot="10800000">
            <a:off x="2550703" y="4728314"/>
            <a:ext cx="284163" cy="133350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 rot="5400000">
            <a:off x="3338103" y="3971077"/>
            <a:ext cx="184150" cy="393700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2477" y="2927008"/>
            <a:ext cx="1697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83B0F"/>
                </a:solidFill>
                <a:latin typeface="Calibri" panose="020F0502020204030204" pitchFamily="34" charset="0"/>
              </a:rPr>
              <a:t>21 proteins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49984" y="5798844"/>
            <a:ext cx="1623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7FAC"/>
                </a:solidFill>
                <a:latin typeface="Calibri" panose="020F0502020204030204" pitchFamily="34" charset="0"/>
              </a:rPr>
              <a:t>42 proteins</a:t>
            </a:r>
            <a:endParaRPr lang="en-US" dirty="0">
              <a:solidFill>
                <a:srgbClr val="007FA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38863" y="3032109"/>
            <a:ext cx="1572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FFPE </a:t>
            </a:r>
            <a:r>
              <a:rPr lang="en-US" sz="2000" dirty="0">
                <a:solidFill>
                  <a:schemeClr val="accent2"/>
                </a:solidFill>
              </a:rPr>
              <a:t>tissue samples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532F20-E682-B84E-AA02-A2253340CA60}"/>
              </a:ext>
            </a:extLst>
          </p:cNvPr>
          <p:cNvSpPr/>
          <p:nvPr/>
        </p:nvSpPr>
        <p:spPr>
          <a:xfrm>
            <a:off x="1722477" y="1050136"/>
            <a:ext cx="91096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Highly sensitive, multiplexed PRISM-SRM assays were developed for the 52 candidate markers </a:t>
            </a:r>
          </a:p>
          <a:p>
            <a:pPr marL="52578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24 concatenated PRISM fractions; each run by a 75-min LC gradient</a:t>
            </a:r>
          </a:p>
        </p:txBody>
      </p:sp>
    </p:spTree>
    <p:extLst>
      <p:ext uri="{BB962C8B-B14F-4D97-AF65-F5344CB8AC3E}">
        <p14:creationId xmlns:p14="http://schemas.microsoft.com/office/powerpoint/2010/main" val="289473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4319" y="75048"/>
            <a:ext cx="10109901" cy="71323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PRISM-SRM analysis of prostate cancer tumors for correlation with clinical outcome – 105 samples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03477" y="4072039"/>
            <a:ext cx="291737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Analysis of 48 non-events, 37 BCR, and 20 metastasis events</a:t>
            </a:r>
          </a:p>
          <a:p>
            <a:endParaRPr lang="en-US" sz="1200" dirty="0">
              <a:solidFill>
                <a:schemeClr val="accent2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6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Boxplots of 6 potential markers (p &lt;0.05, </a:t>
            </a:r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Kruskal-Wallis test)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191020"/>
              </p:ext>
            </p:extLst>
          </p:nvPr>
        </p:nvGraphicFramePr>
        <p:xfrm>
          <a:off x="8304061" y="1887032"/>
          <a:ext cx="2194560" cy="161620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103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Protein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p value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2"/>
                          </a:solidFill>
                          <a:effectLst/>
                        </a:rPr>
                        <a:t>TGFB1</a:t>
                      </a:r>
                      <a:endParaRPr lang="en-US" sz="1400" b="0" dirty="0">
                        <a:solidFill>
                          <a:schemeClr val="accent2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0.00001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2"/>
                          </a:solidFill>
                          <a:effectLst/>
                        </a:rPr>
                        <a:t>SPARC</a:t>
                      </a:r>
                      <a:endParaRPr lang="en-US" sz="1400" b="0" dirty="0">
                        <a:solidFill>
                          <a:schemeClr val="accent2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</a:rPr>
                        <a:t>0.00004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2"/>
                          </a:solidFill>
                          <a:effectLst/>
                        </a:rPr>
                        <a:t>CCND1</a:t>
                      </a:r>
                      <a:endParaRPr lang="en-US" sz="1400" b="0" dirty="0">
                        <a:solidFill>
                          <a:schemeClr val="accent2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</a:rPr>
                        <a:t>0.00796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2"/>
                          </a:solidFill>
                          <a:effectLst/>
                        </a:rPr>
                        <a:t>PSA</a:t>
                      </a:r>
                      <a:endParaRPr lang="en-US" sz="1400" b="0" dirty="0">
                        <a:solidFill>
                          <a:schemeClr val="accent2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effectLst/>
                        </a:rPr>
                        <a:t>0.00813</a:t>
                      </a:r>
                      <a:endParaRPr lang="en-US" sz="1400">
                        <a:solidFill>
                          <a:schemeClr val="accent2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2"/>
                          </a:solidFill>
                          <a:effectLst/>
                        </a:rPr>
                        <a:t>FOLH1</a:t>
                      </a:r>
                      <a:endParaRPr lang="en-US" sz="1400" b="0" dirty="0">
                        <a:solidFill>
                          <a:schemeClr val="accent2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0.01627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2"/>
                          </a:solidFill>
                          <a:effectLst/>
                        </a:rPr>
                        <a:t>NCOA2</a:t>
                      </a:r>
                      <a:endParaRPr lang="en-US" sz="1400" b="0" dirty="0">
                        <a:solidFill>
                          <a:schemeClr val="accent2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0.02367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F8D09385-DA19-774D-9E8B-C206F733FC8A}"/>
              </a:ext>
            </a:extLst>
          </p:cNvPr>
          <p:cNvGrpSpPr/>
          <p:nvPr/>
        </p:nvGrpSpPr>
        <p:grpSpPr>
          <a:xfrm>
            <a:off x="1200437" y="1792224"/>
            <a:ext cx="6025997" cy="4263803"/>
            <a:chOff x="921759" y="1792224"/>
            <a:chExt cx="6025997" cy="4263803"/>
          </a:xfrm>
        </p:grpSpPr>
        <p:pic>
          <p:nvPicPr>
            <p:cNvPr id="6" name="Picture 5" descr="The SGPlot Procedure"/>
            <p:cNvPicPr>
              <a:picLocks noChangeAspect="1"/>
            </p:cNvPicPr>
            <p:nvPr/>
          </p:nvPicPr>
          <p:blipFill rotWithShape="1">
            <a:blip r:embed="rId3" cstate="print"/>
            <a:srcRect l="1808" t="1939" r="1350" b="8318"/>
            <a:stretch/>
          </p:blipFill>
          <p:spPr bwMode="auto">
            <a:xfrm>
              <a:off x="1106424" y="1792224"/>
              <a:ext cx="5841332" cy="4059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7"/>
            <p:cNvGrpSpPr/>
            <p:nvPr/>
          </p:nvGrpSpPr>
          <p:grpSpPr>
            <a:xfrm>
              <a:off x="5143186" y="1996036"/>
              <a:ext cx="1216618" cy="917174"/>
              <a:chOff x="8640262" y="5430589"/>
              <a:chExt cx="1216618" cy="91717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8640262" y="5727579"/>
                <a:ext cx="111698" cy="509175"/>
                <a:chOff x="8640262" y="5727579"/>
                <a:chExt cx="111698" cy="509175"/>
              </a:xfrm>
            </p:grpSpPr>
            <p:sp>
              <p:nvSpPr>
                <p:cNvPr id="11" name="Rectangle 10"/>
                <p:cNvSpPr>
                  <a:spLocks noChangeAspect="1"/>
                </p:cNvSpPr>
                <p:nvPr/>
              </p:nvSpPr>
              <p:spPr>
                <a:xfrm>
                  <a:off x="8645888" y="5727579"/>
                  <a:ext cx="106072" cy="91440"/>
                </a:xfrm>
                <a:prstGeom prst="rect">
                  <a:avLst/>
                </a:prstGeom>
                <a:solidFill>
                  <a:srgbClr val="6F7EB3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2" name="Rectangle 11"/>
                <p:cNvSpPr>
                  <a:spLocks noChangeAspect="1"/>
                </p:cNvSpPr>
                <p:nvPr/>
              </p:nvSpPr>
              <p:spPr>
                <a:xfrm>
                  <a:off x="8640262" y="5946231"/>
                  <a:ext cx="106072" cy="91440"/>
                </a:xfrm>
                <a:prstGeom prst="rect">
                  <a:avLst/>
                </a:prstGeom>
                <a:solidFill>
                  <a:srgbClr val="D05B5B"/>
                </a:solidFill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3" name="Rectangle 12"/>
                <p:cNvSpPr>
                  <a:spLocks noChangeAspect="1"/>
                </p:cNvSpPr>
                <p:nvPr/>
              </p:nvSpPr>
              <p:spPr>
                <a:xfrm>
                  <a:off x="8644629" y="6145314"/>
                  <a:ext cx="106072" cy="91440"/>
                </a:xfrm>
                <a:prstGeom prst="rect">
                  <a:avLst/>
                </a:prstGeom>
                <a:solidFill>
                  <a:srgbClr val="66A5A0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8716894" y="5430589"/>
                <a:ext cx="1139986" cy="917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u="sng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Outcome</a:t>
                </a:r>
                <a:r>
                  <a:rPr lang="en-US" sz="1400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200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No progression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200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BCR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200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Metastasis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4B113B0-1099-DA42-B6CF-044F42905175}"/>
                </a:ext>
              </a:extLst>
            </p:cNvPr>
            <p:cNvSpPr txBox="1"/>
            <p:nvPr/>
          </p:nvSpPr>
          <p:spPr>
            <a:xfrm rot="16200000">
              <a:off x="-103811" y="3453581"/>
              <a:ext cx="242047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accent2"/>
                  </a:solidFill>
                </a:rPr>
                <a:t>Z-score of protein level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CF0A6BD-FE79-6B4F-9DC2-7C100A993F7F}"/>
                </a:ext>
              </a:extLst>
            </p:cNvPr>
            <p:cNvSpPr txBox="1"/>
            <p:nvPr/>
          </p:nvSpPr>
          <p:spPr>
            <a:xfrm>
              <a:off x="3814357" y="5686695"/>
              <a:ext cx="8661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accent2"/>
                  </a:solidFill>
                </a:rPr>
                <a:t>Protein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0954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2D779-F361-B74D-909B-42D1E8FCA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Biomarker panel for predicting metastasis – 105 samples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A753D5-3C56-7040-97E3-7F67157F1317}"/>
              </a:ext>
            </a:extLst>
          </p:cNvPr>
          <p:cNvGrpSpPr/>
          <p:nvPr/>
        </p:nvGrpSpPr>
        <p:grpSpPr>
          <a:xfrm>
            <a:off x="1713353" y="1803166"/>
            <a:ext cx="4048929" cy="4442239"/>
            <a:chOff x="1713353" y="1803166"/>
            <a:chExt cx="4048929" cy="4442239"/>
          </a:xfrm>
        </p:grpSpPr>
        <p:pic>
          <p:nvPicPr>
            <p:cNvPr id="6" name="Picture 5" descr="ROC Curves for Comparisons">
              <a:extLst>
                <a:ext uri="{FF2B5EF4-FFF2-40B4-BE49-F238E27FC236}">
                  <a16:creationId xmlns:a16="http://schemas.microsoft.com/office/drawing/2014/main" id="{58AF6600-57F0-3C4A-B82E-A3E818EC7E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13353" y="1803166"/>
              <a:ext cx="3949701" cy="3524250"/>
            </a:xfrm>
            <a:prstGeom prst="rect">
              <a:avLst/>
            </a:prstGeom>
            <a:noFill/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8FA157-AF8A-C344-BE90-02F7C28F33A9}"/>
                </a:ext>
              </a:extLst>
            </p:cNvPr>
            <p:cNvSpPr/>
            <p:nvPr/>
          </p:nvSpPr>
          <p:spPr>
            <a:xfrm>
              <a:off x="1713353" y="5506741"/>
              <a:ext cx="4048929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A83C0F"/>
                  </a:solidFill>
                </a:rPr>
                <a:t>Biopsy</a:t>
              </a:r>
              <a:r>
                <a:rPr lang="en-US" sz="1400" dirty="0">
                  <a:solidFill>
                    <a:schemeClr val="accent2"/>
                  </a:solidFill>
                </a:rPr>
                <a:t> base model = </a:t>
              </a:r>
              <a:r>
                <a:rPr lang="en-US" sz="1400" dirty="0" err="1">
                  <a:solidFill>
                    <a:schemeClr val="accent2"/>
                  </a:solidFill>
                </a:rPr>
                <a:t>Dx</a:t>
              </a:r>
              <a:r>
                <a:rPr lang="en-US" sz="1400" dirty="0">
                  <a:solidFill>
                    <a:schemeClr val="accent2"/>
                  </a:solidFill>
                </a:rPr>
                <a:t> age + Race + NCCN risk strata</a:t>
              </a:r>
            </a:p>
            <a:p>
              <a:r>
                <a:rPr lang="en-US" sz="1400" dirty="0">
                  <a:solidFill>
                    <a:schemeClr val="accent2"/>
                  </a:solidFill>
                </a:rPr>
                <a:t>Panel = FOLH1 + SPARC + TGFB1 + EGFR + MUC1</a:t>
              </a:r>
            </a:p>
            <a:p>
              <a:r>
                <a:rPr lang="en-US" sz="1400" dirty="0">
                  <a:solidFill>
                    <a:schemeClr val="accent2"/>
                  </a:solidFill>
                </a:rPr>
                <a:t>(individual AUC&gt;0.65)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CF243B-FB2B-4343-ABAE-CE7694FBB642}"/>
                </a:ext>
              </a:extLst>
            </p:cNvPr>
            <p:cNvSpPr txBox="1"/>
            <p:nvPr/>
          </p:nvSpPr>
          <p:spPr>
            <a:xfrm>
              <a:off x="3897997" y="3916910"/>
              <a:ext cx="13308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AUC 0.86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F66860-C6F5-EF45-873A-06D820FC13E4}"/>
              </a:ext>
            </a:extLst>
          </p:cNvPr>
          <p:cNvGrpSpPr/>
          <p:nvPr/>
        </p:nvGrpSpPr>
        <p:grpSpPr>
          <a:xfrm>
            <a:off x="6616698" y="1803166"/>
            <a:ext cx="3857625" cy="4442239"/>
            <a:chOff x="6616698" y="1803166"/>
            <a:chExt cx="3857625" cy="4442239"/>
          </a:xfrm>
        </p:grpSpPr>
        <p:pic>
          <p:nvPicPr>
            <p:cNvPr id="7" name="Picture 6" descr="ROC Curves for Comparisons">
              <a:extLst>
                <a:ext uri="{FF2B5EF4-FFF2-40B4-BE49-F238E27FC236}">
                  <a16:creationId xmlns:a16="http://schemas.microsoft.com/office/drawing/2014/main" id="{3967A4EE-368F-8044-886D-CA27A835E1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16698" y="1803166"/>
              <a:ext cx="3857625" cy="3524250"/>
            </a:xfrm>
            <a:prstGeom prst="rect">
              <a:avLst/>
            </a:prstGeom>
            <a:no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A52E15-F870-8040-8A2D-37D6BA69B27D}"/>
                </a:ext>
              </a:extLst>
            </p:cNvPr>
            <p:cNvSpPr/>
            <p:nvPr/>
          </p:nvSpPr>
          <p:spPr>
            <a:xfrm>
              <a:off x="6707667" y="5506741"/>
              <a:ext cx="3678186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A83C0F"/>
                  </a:solidFill>
                </a:rPr>
                <a:t>Path</a:t>
              </a:r>
              <a:r>
                <a:rPr lang="en-US" sz="1400" dirty="0">
                  <a:solidFill>
                    <a:schemeClr val="accent2"/>
                  </a:solidFill>
                </a:rPr>
                <a:t> base model = Path T + GG +Surgical margin</a:t>
              </a:r>
            </a:p>
            <a:p>
              <a:r>
                <a:rPr lang="en-US" sz="1400" dirty="0">
                  <a:solidFill>
                    <a:schemeClr val="accent2"/>
                  </a:solidFill>
                </a:rPr>
                <a:t>Panel = FOLH1 + SPARC + TGFB1 + EGFR + MUC1</a:t>
              </a:r>
            </a:p>
            <a:p>
              <a:r>
                <a:rPr lang="en-US" sz="1400" dirty="0">
                  <a:solidFill>
                    <a:schemeClr val="accent2"/>
                  </a:solidFill>
                </a:rPr>
                <a:t>(individual AUC&gt;0.65)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6AD31E-FC96-B34B-80BB-F5DBE0AF5647}"/>
                </a:ext>
              </a:extLst>
            </p:cNvPr>
            <p:cNvSpPr txBox="1"/>
            <p:nvPr/>
          </p:nvSpPr>
          <p:spPr>
            <a:xfrm>
              <a:off x="8681182" y="3916910"/>
              <a:ext cx="13308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AUC 0.88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4C735E0-36F7-3640-958D-6607A2EE86C6}"/>
              </a:ext>
            </a:extLst>
          </p:cNvPr>
          <p:cNvSpPr/>
          <p:nvPr/>
        </p:nvSpPr>
        <p:spPr>
          <a:xfrm>
            <a:off x="2432684" y="1162176"/>
            <a:ext cx="2610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A83C0F"/>
                </a:solidFill>
              </a:rPr>
              <a:t>Biopsy</a:t>
            </a:r>
            <a:r>
              <a:rPr lang="en-US" dirty="0">
                <a:solidFill>
                  <a:schemeClr val="accent2"/>
                </a:solidFill>
              </a:rPr>
              <a:t> base model 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C50880-58E3-8A41-97FC-96812D9AC8BE}"/>
              </a:ext>
            </a:extLst>
          </p:cNvPr>
          <p:cNvSpPr/>
          <p:nvPr/>
        </p:nvSpPr>
        <p:spPr>
          <a:xfrm>
            <a:off x="7022945" y="1162175"/>
            <a:ext cx="3045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A83C0F"/>
                </a:solidFill>
              </a:rPr>
              <a:t>Pathology</a:t>
            </a:r>
            <a:r>
              <a:rPr lang="en-US" dirty="0">
                <a:solidFill>
                  <a:schemeClr val="accent2"/>
                </a:solidFill>
              </a:rPr>
              <a:t> base model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10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E0DC-E245-3749-9D92-821A26ACB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Biomarker panel for predicting BCR – 105 samples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2160A4-DD65-7D4C-A0FD-0CCAD264AE95}"/>
              </a:ext>
            </a:extLst>
          </p:cNvPr>
          <p:cNvGrpSpPr/>
          <p:nvPr/>
        </p:nvGrpSpPr>
        <p:grpSpPr>
          <a:xfrm>
            <a:off x="1709928" y="1801368"/>
            <a:ext cx="4051011" cy="4508948"/>
            <a:chOff x="4150306" y="1831855"/>
            <a:chExt cx="4051011" cy="4508948"/>
          </a:xfrm>
        </p:grpSpPr>
        <p:pic>
          <p:nvPicPr>
            <p:cNvPr id="6" name="Picture 5" descr="ROC Curves for Comparisons">
              <a:extLst>
                <a:ext uri="{FF2B5EF4-FFF2-40B4-BE49-F238E27FC236}">
                  <a16:creationId xmlns:a16="http://schemas.microsoft.com/office/drawing/2014/main" id="{F6CC01B8-3EE9-DF4B-AF2E-DBFC85535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50306" y="1831855"/>
              <a:ext cx="3949701" cy="3546670"/>
            </a:xfrm>
            <a:prstGeom prst="rect">
              <a:avLst/>
            </a:prstGeom>
            <a:no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81B010-FF66-E34A-B3F9-F94FFDEB3E81}"/>
                </a:ext>
              </a:extLst>
            </p:cNvPr>
            <p:cNvSpPr/>
            <p:nvPr/>
          </p:nvSpPr>
          <p:spPr>
            <a:xfrm>
              <a:off x="4152388" y="5602139"/>
              <a:ext cx="4048929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A83C0F"/>
                  </a:solidFill>
                </a:rPr>
                <a:t>Biopsy</a:t>
              </a:r>
              <a:r>
                <a:rPr lang="en-US" sz="1400" dirty="0">
                  <a:solidFill>
                    <a:schemeClr val="accent2"/>
                  </a:solidFill>
                </a:rPr>
                <a:t> base model = </a:t>
              </a:r>
              <a:r>
                <a:rPr lang="en-US" sz="1400" dirty="0" err="1">
                  <a:solidFill>
                    <a:schemeClr val="accent2"/>
                  </a:solidFill>
                </a:rPr>
                <a:t>Dx</a:t>
              </a:r>
              <a:r>
                <a:rPr lang="en-US" sz="1400" dirty="0">
                  <a:solidFill>
                    <a:schemeClr val="accent2"/>
                  </a:solidFill>
                </a:rPr>
                <a:t> age + Race + NCCN risk strata</a:t>
              </a:r>
            </a:p>
            <a:p>
              <a:r>
                <a:rPr lang="en-US" sz="1400" dirty="0">
                  <a:solidFill>
                    <a:schemeClr val="accent2"/>
                  </a:solidFill>
                </a:rPr>
                <a:t>Panel = CCND1 + SPARC + TGFB1 + NCOA2</a:t>
              </a:r>
            </a:p>
            <a:p>
              <a:r>
                <a:rPr lang="en-US" sz="1400" dirty="0">
                  <a:solidFill>
                    <a:schemeClr val="accent2"/>
                  </a:solidFill>
                </a:rPr>
                <a:t>(individual AUC&gt;0.65)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C0DEC6-8EFF-454B-A337-D49131434FD2}"/>
                </a:ext>
              </a:extLst>
            </p:cNvPr>
            <p:cNvSpPr txBox="1"/>
            <p:nvPr/>
          </p:nvSpPr>
          <p:spPr>
            <a:xfrm>
              <a:off x="6278222" y="3916911"/>
              <a:ext cx="13308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AUC 0.68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4FF09F7-5B9B-3247-8C9A-3D8A3C798900}"/>
              </a:ext>
            </a:extLst>
          </p:cNvPr>
          <p:cNvGrpSpPr/>
          <p:nvPr/>
        </p:nvGrpSpPr>
        <p:grpSpPr>
          <a:xfrm>
            <a:off x="6620256" y="1801368"/>
            <a:ext cx="3844974" cy="4508946"/>
            <a:chOff x="8189667" y="1831854"/>
            <a:chExt cx="3844974" cy="4508946"/>
          </a:xfrm>
        </p:grpSpPr>
        <p:pic>
          <p:nvPicPr>
            <p:cNvPr id="7" name="Picture 6" descr="ROC Curves for Comparisons">
              <a:extLst>
                <a:ext uri="{FF2B5EF4-FFF2-40B4-BE49-F238E27FC236}">
                  <a16:creationId xmlns:a16="http://schemas.microsoft.com/office/drawing/2014/main" id="{B690A926-A6C9-5447-85DD-2E4914307C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9667" y="1831854"/>
              <a:ext cx="3844974" cy="3546671"/>
            </a:xfrm>
            <a:prstGeom prst="rect">
              <a:avLst/>
            </a:prstGeom>
            <a:noFill/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71E739-A671-FC47-8C09-03207E0D50C5}"/>
                </a:ext>
              </a:extLst>
            </p:cNvPr>
            <p:cNvSpPr/>
            <p:nvPr/>
          </p:nvSpPr>
          <p:spPr>
            <a:xfrm>
              <a:off x="8257853" y="5602136"/>
              <a:ext cx="3678186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A83C0F"/>
                  </a:solidFill>
                </a:rPr>
                <a:t>Path</a:t>
              </a:r>
              <a:r>
                <a:rPr lang="en-US" sz="1400" dirty="0">
                  <a:solidFill>
                    <a:schemeClr val="accent2"/>
                  </a:solidFill>
                </a:rPr>
                <a:t> base model = Path T + GG +Surgical margin</a:t>
              </a:r>
            </a:p>
            <a:p>
              <a:r>
                <a:rPr lang="en-US" sz="1400" dirty="0">
                  <a:solidFill>
                    <a:schemeClr val="accent2"/>
                  </a:solidFill>
                </a:rPr>
                <a:t>Panel = CCND1 + SPARC + TGFB1 + NCOA2</a:t>
              </a:r>
            </a:p>
            <a:p>
              <a:r>
                <a:rPr lang="en-US" sz="1400" dirty="0">
                  <a:solidFill>
                    <a:schemeClr val="accent2"/>
                  </a:solidFill>
                </a:rPr>
                <a:t>(individual AUC&gt;0.65)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A7EAF1-698E-3142-90FB-2059504D56A7}"/>
                </a:ext>
              </a:extLst>
            </p:cNvPr>
            <p:cNvSpPr txBox="1"/>
            <p:nvPr/>
          </p:nvSpPr>
          <p:spPr>
            <a:xfrm>
              <a:off x="10247722" y="3916911"/>
              <a:ext cx="13308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AUC 0.75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C755640-0AEF-FC44-8AC7-7503A5F47C79}"/>
              </a:ext>
            </a:extLst>
          </p:cNvPr>
          <p:cNvSpPr/>
          <p:nvPr/>
        </p:nvSpPr>
        <p:spPr>
          <a:xfrm>
            <a:off x="2432684" y="1162176"/>
            <a:ext cx="2610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A83C0F"/>
                </a:solidFill>
              </a:rPr>
              <a:t>Biopsy</a:t>
            </a:r>
            <a:r>
              <a:rPr lang="en-US" dirty="0">
                <a:solidFill>
                  <a:schemeClr val="accent2"/>
                </a:solidFill>
              </a:rPr>
              <a:t> base model 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B378FB-254B-A04D-B69F-29257C745C2A}"/>
              </a:ext>
            </a:extLst>
          </p:cNvPr>
          <p:cNvSpPr/>
          <p:nvPr/>
        </p:nvSpPr>
        <p:spPr>
          <a:xfrm>
            <a:off x="7020178" y="1162175"/>
            <a:ext cx="3045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A83C0F"/>
                </a:solidFill>
              </a:rPr>
              <a:t>Pathology</a:t>
            </a:r>
            <a:r>
              <a:rPr lang="en-US" dirty="0">
                <a:solidFill>
                  <a:schemeClr val="accent2"/>
                </a:solidFill>
              </a:rPr>
              <a:t> base model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7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FA761-546C-4147-85CE-79D11092F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Re-configuration of the PRISM-SRM assays for more sensitive and higher throughput screening of the top-16 candidate 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241D2-7077-8045-8032-F714F2A5E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071" y="4460359"/>
            <a:ext cx="10314432" cy="1508759"/>
          </a:xfrm>
        </p:spPr>
        <p:txBody>
          <a:bodyPr/>
          <a:lstStyle/>
          <a:p>
            <a:r>
              <a:rPr lang="en-US" sz="1800" dirty="0"/>
              <a:t>Switching from fraction concatenation (24 fractions) to no concatenation for higher sensitivity</a:t>
            </a:r>
          </a:p>
          <a:p>
            <a:r>
              <a:rPr lang="en-US" sz="1800" dirty="0"/>
              <a:t>Adding a diluted background peptide “matrix” (a tryptic digestion of </a:t>
            </a:r>
            <a:r>
              <a:rPr lang="en-US" sz="1800" i="1" dirty="0"/>
              <a:t>Shewanella oneidensis</a:t>
            </a:r>
            <a:r>
              <a:rPr lang="en-US" sz="1800" dirty="0"/>
              <a:t>) in each sample after the PRISM fractionation, effectively reducing peptide loss due to non-specific surface absorption</a:t>
            </a:r>
          </a:p>
          <a:p>
            <a:r>
              <a:rPr lang="en-US" sz="1800" dirty="0"/>
              <a:t>Switching from a 75-min gradient to a 35-min gradient in the 2</a:t>
            </a:r>
            <a:r>
              <a:rPr lang="en-US" sz="1800" baseline="30000" dirty="0"/>
              <a:t>nd</a:t>
            </a:r>
            <a:r>
              <a:rPr lang="en-US" sz="1800" dirty="0"/>
              <a:t> dimension LC-SRM analysis for higher sample throughput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839EF75-EA7E-5B47-A670-5D1AA9B38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19197"/>
              </p:ext>
            </p:extLst>
          </p:nvPr>
        </p:nvGraphicFramePr>
        <p:xfrm>
          <a:off x="1399036" y="1133855"/>
          <a:ext cx="9323512" cy="2743200"/>
        </p:xfrm>
        <a:graphic>
          <a:graphicData uri="http://schemas.openxmlformats.org/drawingml/2006/table">
            <a:tbl>
              <a:tblPr/>
              <a:tblGrid>
                <a:gridCol w="847592">
                  <a:extLst>
                    <a:ext uri="{9D8B030D-6E8A-4147-A177-3AD203B41FA5}">
                      <a16:colId xmlns:a16="http://schemas.microsoft.com/office/drawing/2014/main" val="1733637477"/>
                    </a:ext>
                  </a:extLst>
                </a:gridCol>
                <a:gridCol w="789184">
                  <a:extLst>
                    <a:ext uri="{9D8B030D-6E8A-4147-A177-3AD203B41FA5}">
                      <a16:colId xmlns:a16="http://schemas.microsoft.com/office/drawing/2014/main" val="1998614766"/>
                    </a:ext>
                  </a:extLst>
                </a:gridCol>
                <a:gridCol w="804668">
                  <a:extLst>
                    <a:ext uri="{9D8B030D-6E8A-4147-A177-3AD203B41FA5}">
                      <a16:colId xmlns:a16="http://schemas.microsoft.com/office/drawing/2014/main" val="866474066"/>
                    </a:ext>
                  </a:extLst>
                </a:gridCol>
                <a:gridCol w="948924">
                  <a:extLst>
                    <a:ext uri="{9D8B030D-6E8A-4147-A177-3AD203B41FA5}">
                      <a16:colId xmlns:a16="http://schemas.microsoft.com/office/drawing/2014/main" val="4172404571"/>
                    </a:ext>
                  </a:extLst>
                </a:gridCol>
                <a:gridCol w="847592">
                  <a:extLst>
                    <a:ext uri="{9D8B030D-6E8A-4147-A177-3AD203B41FA5}">
                      <a16:colId xmlns:a16="http://schemas.microsoft.com/office/drawing/2014/main" val="3438316079"/>
                    </a:ext>
                  </a:extLst>
                </a:gridCol>
                <a:gridCol w="727228">
                  <a:extLst>
                    <a:ext uri="{9D8B030D-6E8A-4147-A177-3AD203B41FA5}">
                      <a16:colId xmlns:a16="http://schemas.microsoft.com/office/drawing/2014/main" val="2796664315"/>
                    </a:ext>
                  </a:extLst>
                </a:gridCol>
                <a:gridCol w="967956">
                  <a:extLst>
                    <a:ext uri="{9D8B030D-6E8A-4147-A177-3AD203B41FA5}">
                      <a16:colId xmlns:a16="http://schemas.microsoft.com/office/drawing/2014/main" val="1864685028"/>
                    </a:ext>
                  </a:extLst>
                </a:gridCol>
                <a:gridCol w="847592">
                  <a:extLst>
                    <a:ext uri="{9D8B030D-6E8A-4147-A177-3AD203B41FA5}">
                      <a16:colId xmlns:a16="http://schemas.microsoft.com/office/drawing/2014/main" val="4292526631"/>
                    </a:ext>
                  </a:extLst>
                </a:gridCol>
                <a:gridCol w="763060">
                  <a:extLst>
                    <a:ext uri="{9D8B030D-6E8A-4147-A177-3AD203B41FA5}">
                      <a16:colId xmlns:a16="http://schemas.microsoft.com/office/drawing/2014/main" val="2790409981"/>
                    </a:ext>
                  </a:extLst>
                </a:gridCol>
                <a:gridCol w="932124">
                  <a:extLst>
                    <a:ext uri="{9D8B030D-6E8A-4147-A177-3AD203B41FA5}">
                      <a16:colId xmlns:a16="http://schemas.microsoft.com/office/drawing/2014/main" val="2224721213"/>
                    </a:ext>
                  </a:extLst>
                </a:gridCol>
                <a:gridCol w="847592">
                  <a:extLst>
                    <a:ext uri="{9D8B030D-6E8A-4147-A177-3AD203B41FA5}">
                      <a16:colId xmlns:a16="http://schemas.microsoft.com/office/drawing/2014/main" val="1942252706"/>
                    </a:ext>
                  </a:extLst>
                </a:gridCol>
              </a:tblGrid>
              <a:tr h="53035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Protein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P value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</a:b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Protein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P value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</a:br>
                      <a:endParaRPr lang="en-US" sz="180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Protein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P value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</a:br>
                      <a:endParaRPr lang="en-US" sz="180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Protein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P value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9526357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TGFB1</a:t>
                      </a: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1E-05</a:t>
                      </a: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</a:b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FOLH1</a:t>
                      </a: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0.0163</a:t>
                      </a: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</a:b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SMAD4</a:t>
                      </a: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0.065</a:t>
                      </a: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</a:br>
                      <a:endParaRPr lang="en-US" sz="180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MMP9</a:t>
                      </a: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0.1701</a:t>
                      </a: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488025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SPARC</a:t>
                      </a: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4E-05</a:t>
                      </a: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</a:b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NCOA2</a:t>
                      </a: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0.0237</a:t>
                      </a: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</a:b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MUC1</a:t>
                      </a: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0.0715</a:t>
                      </a: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</a:b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TFF3</a:t>
                      </a: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0.1918</a:t>
                      </a: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44447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CCND1</a:t>
                      </a: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0.008</a:t>
                      </a: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</a:br>
                      <a:endParaRPr lang="en-US" sz="180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VEGFA</a:t>
                      </a: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0.0546</a:t>
                      </a: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</a:br>
                      <a:endParaRPr lang="en-US" sz="180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CAMKK2</a:t>
                      </a: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0.1463</a:t>
                      </a: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</a:b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ANXA2</a:t>
                      </a: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0.226</a:t>
                      </a: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2987429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KLK3</a:t>
                      </a: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0.0081</a:t>
                      </a: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</a:br>
                      <a:endParaRPr lang="en-US" sz="180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EGFR</a:t>
                      </a: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0.065</a:t>
                      </a: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</a:b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ERG_pan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0.1574</a:t>
                      </a: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</a:b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SPINK1</a:t>
                      </a: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0.2308</a:t>
                      </a:r>
                    </a:p>
                  </a:txBody>
                  <a:tcPr marL="47626" marR="47626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8909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717868"/>
      </p:ext>
    </p:extLst>
  </p:cSld>
  <p:clrMapOvr>
    <a:masterClrMapping/>
  </p:clrMapOvr>
</p:sld>
</file>

<file path=ppt/theme/theme1.xml><?xml version="1.0" encoding="utf-8"?>
<a:theme xmlns:a="http://schemas.openxmlformats.org/drawingml/2006/main" name="PNNL Copper Theme">
  <a:themeElements>
    <a:clrScheme name="PNNL Brand Theme 2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NNL Platinum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NNL 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180F3E-CE14-4154-924F-CB012DBF85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DF5DFF-63FD-4837-B3F1-00A4B82A67B4}">
  <ds:schemaRefs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4B75191-D9D1-45B8-9199-B1E66E7478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PNNL_Powerpoint_Template_16x9</Template>
  <TotalTime>14035</TotalTime>
  <Words>1774</Words>
  <Application>Microsoft Macintosh PowerPoint</Application>
  <PresentationFormat>Custom</PresentationFormat>
  <Paragraphs>518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宋体</vt:lpstr>
      <vt:lpstr>Arial</vt:lpstr>
      <vt:lpstr>Calibri</vt:lpstr>
      <vt:lpstr>Cambria</vt:lpstr>
      <vt:lpstr>Times New Roman</vt:lpstr>
      <vt:lpstr>PNNL Copper Theme</vt:lpstr>
      <vt:lpstr>PNNL Platinum Theme</vt:lpstr>
      <vt:lpstr>PNNL Silver Theme</vt:lpstr>
      <vt:lpstr>PNNL White Theme</vt:lpstr>
      <vt:lpstr>Identification of Candidate Biomarkers for Early Detection of Aggressive Prostate Cancer using Targeted Proteomics</vt:lpstr>
      <vt:lpstr>Identifying a biomarker panel using prostate cancer-associated candidates from genomic studies – PNNL &amp; CPDR</vt:lpstr>
      <vt:lpstr>Experimental design</vt:lpstr>
      <vt:lpstr>Descriptive stats for study cohort</vt:lpstr>
      <vt:lpstr>PRISM-SRM provided superior sensitivity than conventional LC-SRM</vt:lpstr>
      <vt:lpstr>PRISM-SRM analysis of prostate cancer tumors for correlation with clinical outcome – 105 samples</vt:lpstr>
      <vt:lpstr>Biomarker panel for predicting metastasis – 105 samples</vt:lpstr>
      <vt:lpstr>Biomarker panel for predicting BCR – 105 samples</vt:lpstr>
      <vt:lpstr>Re-configuration of the PRISM-SRM assays for more sensitive and higher throughput screening of the top-16 candidate proteins</vt:lpstr>
      <vt:lpstr>PRISM-SRM analysis of prostate cancer tumors for correlation with clinical outcome – 279 samples</vt:lpstr>
      <vt:lpstr>SPARC/PSA score for predicting metastasis in 279 samples</vt:lpstr>
      <vt:lpstr>TGFB1/PSA score for predicting metastasis in 279 samples</vt:lpstr>
      <vt:lpstr>Summary of the prostatectomy tissue analysis</vt:lpstr>
      <vt:lpstr>Initial analysis of 30 DRE urine samples (supernatant) – Emory</vt:lpstr>
      <vt:lpstr>Initial MS analysis of exosome of urine test samples (qEV) – Toronto</vt:lpstr>
      <vt:lpstr>Challenges and plans for the future</vt:lpstr>
      <vt:lpstr>Acknowledgements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Tao Liu</dc:creator>
  <cp:lastModifiedBy>Liu, Tao</cp:lastModifiedBy>
  <cp:revision>352</cp:revision>
  <cp:lastPrinted>2011-08-22T19:05:55Z</cp:lastPrinted>
  <dcterms:created xsi:type="dcterms:W3CDTF">2017-01-04T18:31:16Z</dcterms:created>
  <dcterms:modified xsi:type="dcterms:W3CDTF">2018-09-06T14:05:38Z</dcterms:modified>
</cp:coreProperties>
</file>