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06" r:id="rId3"/>
    <p:sldId id="340" r:id="rId4"/>
    <p:sldId id="577" r:id="rId5"/>
    <p:sldId id="291" r:id="rId6"/>
    <p:sldId id="317" r:id="rId7"/>
    <p:sldId id="318" r:id="rId8"/>
    <p:sldId id="334" r:id="rId9"/>
    <p:sldId id="319" r:id="rId10"/>
    <p:sldId id="341" r:id="rId11"/>
    <p:sldId id="324" r:id="rId12"/>
    <p:sldId id="325" r:id="rId13"/>
    <p:sldId id="326" r:id="rId14"/>
    <p:sldId id="290" r:id="rId15"/>
    <p:sldId id="303" r:id="rId16"/>
    <p:sldId id="327" r:id="rId17"/>
    <p:sldId id="328" r:id="rId18"/>
    <p:sldId id="333" r:id="rId19"/>
    <p:sldId id="329" r:id="rId20"/>
    <p:sldId id="566" r:id="rId21"/>
    <p:sldId id="345" r:id="rId22"/>
    <p:sldId id="344" r:id="rId23"/>
    <p:sldId id="300" r:id="rId24"/>
    <p:sldId id="304" r:id="rId25"/>
    <p:sldId id="310" r:id="rId26"/>
    <p:sldId id="301" r:id="rId27"/>
    <p:sldId id="307" r:id="rId28"/>
    <p:sldId id="572" r:id="rId29"/>
    <p:sldId id="336" r:id="rId30"/>
    <p:sldId id="570" r:id="rId31"/>
    <p:sldId id="573" r:id="rId32"/>
    <p:sldId id="343" r:id="rId33"/>
    <p:sldId id="574" r:id="rId34"/>
    <p:sldId id="575" r:id="rId35"/>
    <p:sldId id="257" r:id="rId36"/>
    <p:sldId id="258" r:id="rId37"/>
    <p:sldId id="576" r:id="rId38"/>
    <p:sldId id="272" r:id="rId3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3366CC"/>
    <a:srgbClr val="8D0528"/>
    <a:srgbClr val="AA2951"/>
    <a:srgbClr val="9966FF"/>
    <a:srgbClr val="9933FF"/>
    <a:srgbClr val="FF0000"/>
    <a:srgbClr val="9999FF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1" autoAdjust="0"/>
    <p:restoredTop sz="85328" autoAdjust="0"/>
  </p:normalViewPr>
  <p:slideViewPr>
    <p:cSldViewPr snapToGrid="0" snapToObjects="1">
      <p:cViewPr varScale="1">
        <p:scale>
          <a:sx n="76" d="100"/>
          <a:sy n="76" d="100"/>
        </p:scale>
        <p:origin x="775" y="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qiu8\Dropbox%20(ASU)\research\EDRN_2016\Contra%20Capture\FCCC%20Analysis%20jq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BIOFS.asurite.ad.asu.edu\CPD\Administration\Users\KK_LL\081718%20-6%20CC%20serum%20and%20S2613%20Tn%20cire3%20MUC1%20MUC4\08%2017%2018%20Dat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IOFS.asurite.ad.asu.edu\CPD\Administration\Users\KK_LL\081718%20-6%20CC%20serum%20and%20S2613%20Tn%20cire3%20MUC1%20MUC4\08%2017%2018%20Dat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qiu8\Dropbox%20(ASU)\research\EDRN_2016\Contra%20Capture\FCCC%20Analysis%20jq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qiu8\Dropbox%20(ASU)\research\EDRN_2016\Contra%20Capture\FCCC%20Analysis%20jq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qiu8\Dropbox%20(ASU)\research\EDRN_2016\Contra%20Capture\FCCC%20Analysis%20jq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BIOFS.asurite.ad.asu.edu\CPD\Administration\Users\KK_LL\08%2003%2018_%2040%20CC%20serum%20vs%20core3%20MUC1\08%2003%2018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BIOFS.asurite.ad.asu.edu\CPD\Administration\Users\KK_LL\07%2011%2018%20Compare%20Plate%20and%20Tubes%20recovery%20beads%20with%20Hela%20lysate%20expression\071018%20data%20jq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BIOFS.asurite.ad.asu.edu\CPD\Administration\Users\KK_LL\07%2011%2018%20Compare%20Plate%20and%20Tubes%20recovery%20beads%20with%20Hela%20lysate%20expression\071018%20data%20jq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BIOFS.asurite.ad.asu.edu\CPD\Administration\Users\KK_LL\082818\DATA%2008301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BIOFS.asurite.ad.asu.edu\CPD\Administration\Users\KK_LL\082818\DATA%2008301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S100A7-IgG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Tn-glycosylated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(3)'!$B$34:$B$39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(3)'!$F$34:$F$39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22000</c:v>
                </c:pt>
                <c:pt idx="4">
                  <c:v>7000</c:v>
                </c:pt>
                <c:pt idx="5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18-4CF8-AB6B-E983B1DE66A8}"/>
            </c:ext>
          </c:extLst>
        </c:ser>
        <c:ser>
          <c:idx val="1"/>
          <c:order val="1"/>
          <c:tx>
            <c:v>Un-modified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(3)'!$B$34:$B$39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(3)'!$G$34:$G$39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2000</c:v>
                </c:pt>
                <c:pt idx="4">
                  <c:v>0</c:v>
                </c:pt>
                <c:pt idx="5">
                  <c:v>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18-4CF8-AB6B-E983B1DE6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535407"/>
        <c:axId val="919537071"/>
      </c:barChart>
      <c:catAx>
        <c:axId val="91953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7071"/>
        <c:crosses val="autoZero"/>
        <c:auto val="1"/>
        <c:lblAlgn val="ctr"/>
        <c:lblOffset val="100"/>
        <c:noMultiLvlLbl val="0"/>
      </c:catAx>
      <c:valAx>
        <c:axId val="91953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rgbClr val="8D0528"/>
                </a:solidFill>
              </a:rPr>
              <a:t>Sample 1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8D052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122813569362284"/>
          <c:y val="0.22210666375036453"/>
          <c:w val="0.75500925439217781"/>
          <c:h val="0.670493948673082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'Analysis by Ji'!$G$1:$L$1</c:f>
              <c:strCache>
                <c:ptCount val="3"/>
                <c:pt idx="0">
                  <c:v>Native MUC1</c:v>
                </c:pt>
                <c:pt idx="1">
                  <c:v>Tn MUC1</c:v>
                </c:pt>
                <c:pt idx="2">
                  <c:v>Core3 MUC1</c:v>
                </c:pt>
              </c:strCache>
              <c:extLst/>
            </c:strRef>
          </c:cat>
          <c:val>
            <c:numRef>
              <c:f>'Analysis by Ji'!$G$2:$L$2</c:f>
              <c:numCache>
                <c:formatCode>General</c:formatCode>
                <c:ptCount val="3"/>
                <c:pt idx="0">
                  <c:v>2589</c:v>
                </c:pt>
                <c:pt idx="1">
                  <c:v>1901.5</c:v>
                </c:pt>
                <c:pt idx="2">
                  <c:v>7245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3B5-487F-A5A5-EBA51D93AA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471936"/>
        <c:axId val="100473472"/>
      </c:barChart>
      <c:catAx>
        <c:axId val="10047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73472"/>
        <c:crosses val="autoZero"/>
        <c:auto val="1"/>
        <c:lblAlgn val="ctr"/>
        <c:lblOffset val="100"/>
        <c:noMultiLvlLbl val="0"/>
      </c:catAx>
      <c:valAx>
        <c:axId val="10047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8D052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>
                    <a:solidFill>
                      <a:srgbClr val="8D0528"/>
                    </a:solidFill>
                    <a:effectLst/>
                  </a:rPr>
                  <a:t>Median Fluorescence Intensity (MFI)</a:t>
                </a:r>
                <a:endParaRPr lang="en-US" sz="1000" dirty="0">
                  <a:solidFill>
                    <a:srgbClr val="8D0528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2410836477641365E-2"/>
              <c:y val="0.1331733012540099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8D052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47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solidFill>
                  <a:srgbClr val="8D0528"/>
                </a:solidFill>
                <a:effectLst/>
              </a:rPr>
              <a:t>Sample 4</a:t>
            </a:r>
            <a:endParaRPr lang="en-US" sz="1600" dirty="0">
              <a:solidFill>
                <a:srgbClr val="8D0528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8D052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97624495017488"/>
          <c:y val="0.22210666375036453"/>
          <c:w val="0.76839941533073086"/>
          <c:h val="0.6704939486730824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'Analysis by Ji'!$G$1:$L$1</c:f>
              <c:strCache>
                <c:ptCount val="3"/>
                <c:pt idx="0">
                  <c:v>Native MUC1</c:v>
                </c:pt>
                <c:pt idx="1">
                  <c:v>Tn MUC1</c:v>
                </c:pt>
                <c:pt idx="2">
                  <c:v>Core3 MUC1</c:v>
                </c:pt>
              </c:strCache>
              <c:extLst/>
            </c:strRef>
          </c:cat>
          <c:val>
            <c:numRef>
              <c:f>'Analysis by Ji'!$G$4:$L$4</c:f>
              <c:numCache>
                <c:formatCode>General</c:formatCode>
                <c:ptCount val="3"/>
                <c:pt idx="0">
                  <c:v>2231</c:v>
                </c:pt>
                <c:pt idx="1">
                  <c:v>4985</c:v>
                </c:pt>
                <c:pt idx="2">
                  <c:v>1553.5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B2E-4555-8883-AA3E104A5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0524416"/>
        <c:axId val="100525952"/>
      </c:barChart>
      <c:catAx>
        <c:axId val="10052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25952"/>
        <c:crosses val="autoZero"/>
        <c:auto val="1"/>
        <c:lblAlgn val="ctr"/>
        <c:lblOffset val="100"/>
        <c:noMultiLvlLbl val="0"/>
      </c:catAx>
      <c:valAx>
        <c:axId val="100525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8D052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1" i="0" baseline="0" dirty="0">
                    <a:solidFill>
                      <a:srgbClr val="8D0528"/>
                    </a:solidFill>
                    <a:effectLst/>
                  </a:rPr>
                  <a:t>Median Fluorescence Intensity (MFI)</a:t>
                </a:r>
                <a:endParaRPr lang="en-US" sz="1000" dirty="0">
                  <a:solidFill>
                    <a:srgbClr val="8D0528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138101851851851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8D052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52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solidFill>
                  <a:srgbClr val="8D0528"/>
                </a:solidFill>
                <a:effectLst/>
              </a:rPr>
              <a:t>Sample 3</a:t>
            </a:r>
            <a:endParaRPr lang="en-US" sz="1600" b="1" dirty="0">
              <a:solidFill>
                <a:srgbClr val="8D052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8D052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985870516185475"/>
          <c:y val="0.19432888597258677"/>
          <c:w val="0.76958573928258966"/>
          <c:h val="0.689691236512102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'Core3, Exp and EBNA'!$A$2:$A$4</c:f>
              <c:strCache>
                <c:ptCount val="3"/>
                <c:pt idx="0">
                  <c:v>Native MUC1</c:v>
                </c:pt>
                <c:pt idx="1">
                  <c:v>Tn MUC1</c:v>
                </c:pt>
                <c:pt idx="2">
                  <c:v>Core 3 MUC1</c:v>
                </c:pt>
              </c:strCache>
            </c:strRef>
          </c:cat>
          <c:val>
            <c:numRef>
              <c:f>'Core3, Exp and EBNA'!$C$2:$C$4</c:f>
              <c:numCache>
                <c:formatCode>General</c:formatCode>
                <c:ptCount val="3"/>
                <c:pt idx="0">
                  <c:v>2178.5</c:v>
                </c:pt>
                <c:pt idx="1">
                  <c:v>1685.5</c:v>
                </c:pt>
                <c:pt idx="2">
                  <c:v>12951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2A-4F7D-A3F8-4B8062DF6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352720"/>
        <c:axId val="1022351856"/>
      </c:barChart>
      <c:catAx>
        <c:axId val="1022352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351856"/>
        <c:crosses val="autoZero"/>
        <c:auto val="1"/>
        <c:lblAlgn val="ctr"/>
        <c:lblOffset val="100"/>
        <c:noMultiLvlLbl val="0"/>
      </c:catAx>
      <c:valAx>
        <c:axId val="102235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235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baseline="0" dirty="0">
                <a:solidFill>
                  <a:srgbClr val="8D0528"/>
                </a:solidFill>
                <a:effectLst/>
              </a:rPr>
              <a:t>Sample 2</a:t>
            </a:r>
            <a:endParaRPr lang="en-US" sz="1600" dirty="0">
              <a:solidFill>
                <a:srgbClr val="8D0528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rgbClr val="8D052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0896049354313925"/>
          <c:y val="0.21284740449110529"/>
          <c:w val="0.75824461654393038"/>
          <c:h val="0.6797532079323417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cat>
            <c:strRef>
              <c:f>'Analysis by Ji'!$G$1:$L$1</c:f>
              <c:strCache>
                <c:ptCount val="3"/>
                <c:pt idx="0">
                  <c:v>Native MUC1</c:v>
                </c:pt>
                <c:pt idx="1">
                  <c:v>Tn MUC1</c:v>
                </c:pt>
                <c:pt idx="2">
                  <c:v>Core3 MUC1</c:v>
                </c:pt>
              </c:strCache>
            </c:strRef>
          </c:cat>
          <c:val>
            <c:numRef>
              <c:f>'Analysis by Ji'!$G$7:$L$7</c:f>
              <c:numCache>
                <c:formatCode>General</c:formatCode>
                <c:ptCount val="3"/>
                <c:pt idx="0">
                  <c:v>3022</c:v>
                </c:pt>
                <c:pt idx="1">
                  <c:v>2379</c:v>
                </c:pt>
                <c:pt idx="2">
                  <c:v>6131.5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A-4874-881B-DAA3BDAEF3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63104"/>
        <c:axId val="107264640"/>
      </c:barChart>
      <c:catAx>
        <c:axId val="1072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64640"/>
        <c:crosses val="autoZero"/>
        <c:auto val="1"/>
        <c:lblAlgn val="ctr"/>
        <c:lblOffset val="100"/>
        <c:noMultiLvlLbl val="0"/>
      </c:catAx>
      <c:valAx>
        <c:axId val="107264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63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2">
                    <a:lumMod val="95000"/>
                    <a:lumOff val="5000"/>
                  </a:schemeClr>
                </a:solidFill>
              </a:rPr>
              <a:t>S100A7-IgA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(3)'!$B$34:$B$39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(3)'!$D$34:$D$39</c:f>
              <c:numCache>
                <c:formatCode>General</c:formatCode>
                <c:ptCount val="6"/>
                <c:pt idx="0">
                  <c:v>2500</c:v>
                </c:pt>
                <c:pt idx="1">
                  <c:v>0</c:v>
                </c:pt>
                <c:pt idx="2">
                  <c:v>4000</c:v>
                </c:pt>
                <c:pt idx="3" formatCode="#,##0">
                  <c:v>11000</c:v>
                </c:pt>
                <c:pt idx="4" formatCode="#,##0">
                  <c:v>11000</c:v>
                </c:pt>
                <c:pt idx="5">
                  <c:v>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3A-4442-87B0-10E17408E9D3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(3)'!$B$34:$B$39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(3)'!$E$34:$E$39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#,##0">
                  <c:v>3500</c:v>
                </c:pt>
                <c:pt idx="4" formatCode="#,##0">
                  <c:v>2500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3A-4442-87B0-10E17408E9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535407"/>
        <c:axId val="919537071"/>
      </c:barChart>
      <c:catAx>
        <c:axId val="91953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7071"/>
        <c:crosses val="autoZero"/>
        <c:auto val="1"/>
        <c:lblAlgn val="ctr"/>
        <c:lblOffset val="100"/>
        <c:noMultiLvlLbl val="0"/>
      </c:catAx>
      <c:valAx>
        <c:axId val="919537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5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NENF-IgG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Tn-glycosylated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(3)'!$B$40:$B$45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(3)'!$F$40:$F$45</c:f>
              <c:numCache>
                <c:formatCode>General</c:formatCode>
                <c:ptCount val="6"/>
                <c:pt idx="0">
                  <c:v>0</c:v>
                </c:pt>
                <c:pt idx="1">
                  <c:v>17000</c:v>
                </c:pt>
                <c:pt idx="2">
                  <c:v>1000</c:v>
                </c:pt>
                <c:pt idx="3">
                  <c:v>0</c:v>
                </c:pt>
                <c:pt idx="4">
                  <c:v>2000</c:v>
                </c:pt>
                <c:pt idx="5">
                  <c:v>20000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B-44F6-B0C5-863782CB19C3}"/>
            </c:ext>
          </c:extLst>
        </c:ser>
        <c:ser>
          <c:idx val="1"/>
          <c:order val="1"/>
          <c:tx>
            <c:v>Un-modified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(3)'!$B$40:$B$45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(3)'!$G$40:$G$45</c:f>
              <c:numCache>
                <c:formatCode>General</c:formatCode>
                <c:ptCount val="6"/>
                <c:pt idx="0">
                  <c:v>0</c:v>
                </c:pt>
                <c:pt idx="1">
                  <c:v>5300</c:v>
                </c:pt>
                <c:pt idx="2">
                  <c:v>1000</c:v>
                </c:pt>
                <c:pt idx="3">
                  <c:v>0</c:v>
                </c:pt>
                <c:pt idx="4">
                  <c:v>2000</c:v>
                </c:pt>
                <c:pt idx="5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B-44F6-B0C5-863782CB19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535407"/>
        <c:axId val="919537071"/>
      </c:barChart>
      <c:catAx>
        <c:axId val="91953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7071"/>
        <c:crosses val="autoZero"/>
        <c:auto val="1"/>
        <c:lblAlgn val="ctr"/>
        <c:lblOffset val="100"/>
        <c:noMultiLvlLbl val="0"/>
      </c:catAx>
      <c:valAx>
        <c:axId val="919537071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54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tx2">
                    <a:lumMod val="95000"/>
                    <a:lumOff val="5000"/>
                  </a:schemeClr>
                </a:solidFill>
              </a:rPr>
              <a:t>NENF-IgA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2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Tn-glycosylated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'Sheet1 (3)'!$B$40:$B$45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(3)'!$D$40:$D$45</c:f>
              <c:numCache>
                <c:formatCode>General</c:formatCode>
                <c:ptCount val="6"/>
                <c:pt idx="0">
                  <c:v>0</c:v>
                </c:pt>
                <c:pt idx="1">
                  <c:v>1500</c:v>
                </c:pt>
                <c:pt idx="2">
                  <c:v>0</c:v>
                </c:pt>
                <c:pt idx="3">
                  <c:v>0</c:v>
                </c:pt>
                <c:pt idx="4">
                  <c:v>1000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26-48A0-8E3F-45F5484B413D}"/>
            </c:ext>
          </c:extLst>
        </c:ser>
        <c:ser>
          <c:idx val="1"/>
          <c:order val="1"/>
          <c:tx>
            <c:v>Un-modified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'Sheet1 (3)'!$B$40:$B$45</c:f>
              <c:strCache>
                <c:ptCount val="6"/>
                <c:pt idx="0">
                  <c:v>FCCC Pool 1</c:v>
                </c:pt>
                <c:pt idx="1">
                  <c:v>FCCC Pool 2</c:v>
                </c:pt>
                <c:pt idx="2">
                  <c:v>FCCC Pool 3</c:v>
                </c:pt>
                <c:pt idx="3">
                  <c:v>FCCC Pool 4</c:v>
                </c:pt>
                <c:pt idx="4">
                  <c:v>FCCC Pool 5</c:v>
                </c:pt>
                <c:pt idx="5">
                  <c:v>FCCC Pool 6</c:v>
                </c:pt>
              </c:strCache>
            </c:strRef>
          </c:cat>
          <c:val>
            <c:numRef>
              <c:f>'Sheet1 (3)'!$E$40:$E$45</c:f>
              <c:numCache>
                <c:formatCode>General</c:formatCode>
                <c:ptCount val="6"/>
                <c:pt idx="0">
                  <c:v>0</c:v>
                </c:pt>
                <c:pt idx="1">
                  <c:v>1300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126-48A0-8E3F-45F5484B41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9535407"/>
        <c:axId val="919537071"/>
      </c:barChart>
      <c:catAx>
        <c:axId val="9195354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7071"/>
        <c:crosses val="autoZero"/>
        <c:auto val="1"/>
        <c:lblAlgn val="ctr"/>
        <c:lblOffset val="100"/>
        <c:noMultiLvlLbl val="0"/>
      </c:catAx>
      <c:valAx>
        <c:axId val="919537071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5354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F3-482E-93E3-9A56C9FA2FAC}"/>
              </c:ext>
            </c:extLst>
          </c:dPt>
          <c:dPt>
            <c:idx val="3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F3-482E-93E3-9A56C9FA2FAC}"/>
              </c:ext>
            </c:extLst>
          </c:dPt>
          <c:cat>
            <c:strRef>
              <c:f>'Core3, Exp and EBNA'!$A$31:$A$34</c:f>
              <c:strCache>
                <c:ptCount val="4"/>
                <c:pt idx="0">
                  <c:v>Lysate only</c:v>
                </c:pt>
                <c:pt idx="1">
                  <c:v>MUC1-TR</c:v>
                </c:pt>
                <c:pt idx="2">
                  <c:v>p53</c:v>
                </c:pt>
                <c:pt idx="3">
                  <c:v>EBNA</c:v>
                </c:pt>
              </c:strCache>
            </c:strRef>
          </c:cat>
          <c:val>
            <c:numRef>
              <c:f>'Core3, Exp and EBNA'!$B$31:$B$34</c:f>
              <c:numCache>
                <c:formatCode>General</c:formatCode>
                <c:ptCount val="4"/>
                <c:pt idx="0">
                  <c:v>21</c:v>
                </c:pt>
                <c:pt idx="1">
                  <c:v>20131</c:v>
                </c:pt>
                <c:pt idx="2">
                  <c:v>12397</c:v>
                </c:pt>
                <c:pt idx="3">
                  <c:v>15421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F3-482E-93E3-9A56C9FA2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348640"/>
        <c:axId val="926361600"/>
      </c:barChart>
      <c:catAx>
        <c:axId val="92634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361600"/>
        <c:crosses val="autoZero"/>
        <c:auto val="1"/>
        <c:lblAlgn val="ctr"/>
        <c:lblOffset val="100"/>
        <c:noMultiLvlLbl val="0"/>
      </c:catAx>
      <c:valAx>
        <c:axId val="92636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8D0528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b="1" i="0" baseline="0" dirty="0">
                    <a:solidFill>
                      <a:srgbClr val="8D0528"/>
                    </a:solidFill>
                    <a:effectLst/>
                  </a:rPr>
                  <a:t>Median Fluorescence Intensity (MFI)</a:t>
                </a:r>
                <a:endParaRPr lang="en-US" sz="2400" dirty="0">
                  <a:solidFill>
                    <a:srgbClr val="8D0528"/>
                  </a:solidFill>
                  <a:effectLst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rgbClr val="8D0528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6348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rgbClr val="8D0528"/>
                </a:solidFill>
              </a:rPr>
              <a:t>Sample</a:t>
            </a:r>
            <a:r>
              <a:rPr lang="en-US" sz="1600" b="1" baseline="0">
                <a:solidFill>
                  <a:srgbClr val="8D0528"/>
                </a:solidFill>
              </a:rPr>
              <a:t> #1 (anti-p53 negative)</a:t>
            </a:r>
            <a:endParaRPr lang="en-US" sz="1600" b="1">
              <a:solidFill>
                <a:srgbClr val="8D052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8D052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6FB-4AB1-9267-30552AED30BB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/>
              </a:solidFill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FB-4AB1-9267-30552AED30BB}"/>
              </c:ext>
            </c:extLst>
          </c:dPt>
          <c:dPt>
            <c:idx val="2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FB-4AB1-9267-30552AED30BB}"/>
              </c:ext>
            </c:extLst>
          </c:dPt>
          <c:cat>
            <c:strRef>
              <c:f>'[071018 data jq.xlsx]Analyzed'!$B$2:$C$2</c:f>
              <c:strCache>
                <c:ptCount val="2"/>
                <c:pt idx="0">
                  <c:v>p53</c:v>
                </c:pt>
                <c:pt idx="1">
                  <c:v>EBNA</c:v>
                </c:pt>
              </c:strCache>
            </c:strRef>
          </c:cat>
          <c:val>
            <c:numRef>
              <c:f>'[071018 data jq.xlsx]Analyzed'!$B$3:$C$3</c:f>
              <c:numCache>
                <c:formatCode>General</c:formatCode>
                <c:ptCount val="2"/>
                <c:pt idx="0">
                  <c:v>1345.5</c:v>
                </c:pt>
                <c:pt idx="1">
                  <c:v>16358.5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6FB-4AB1-9267-30552AED30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68479"/>
        <c:axId val="129468895"/>
      </c:barChart>
      <c:catAx>
        <c:axId val="12946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68895"/>
        <c:crosses val="autoZero"/>
        <c:auto val="1"/>
        <c:lblAlgn val="ctr"/>
        <c:lblOffset val="100"/>
        <c:noMultiLvlLbl val="0"/>
      </c:catAx>
      <c:valAx>
        <c:axId val="12946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6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r>
              <a:rPr lang="en-US" sz="1600" b="1">
                <a:solidFill>
                  <a:srgbClr val="8D0528"/>
                </a:solidFill>
              </a:rPr>
              <a:t>Sample</a:t>
            </a:r>
            <a:r>
              <a:rPr lang="en-US" sz="1600" b="1" baseline="0">
                <a:solidFill>
                  <a:srgbClr val="8D0528"/>
                </a:solidFill>
              </a:rPr>
              <a:t> #2 (anti-p53 positive)</a:t>
            </a:r>
            <a:endParaRPr lang="en-US" sz="1600" b="1">
              <a:solidFill>
                <a:srgbClr val="8D0528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8D0528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F31-44D6-8B78-F09F0A0B657A}"/>
              </c:ext>
            </c:extLst>
          </c:dPt>
          <c:dPt>
            <c:idx val="1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F31-44D6-8B78-F09F0A0B657A}"/>
              </c:ext>
            </c:extLst>
          </c:dPt>
          <c:dPt>
            <c:idx val="2"/>
            <c:invertIfNegative val="0"/>
            <c:bubble3D val="0"/>
            <c:spPr>
              <a:solidFill>
                <a:srgbClr val="0066C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F31-44D6-8B78-F09F0A0B657A}"/>
              </c:ext>
            </c:extLst>
          </c:dPt>
          <c:cat>
            <c:strRef>
              <c:f>'[071018 data jq.xlsx]Analyzed'!$B$2:$C$2</c:f>
              <c:strCache>
                <c:ptCount val="2"/>
                <c:pt idx="0">
                  <c:v>p53</c:v>
                </c:pt>
                <c:pt idx="1">
                  <c:v>EBNA</c:v>
                </c:pt>
              </c:strCache>
            </c:strRef>
          </c:cat>
          <c:val>
            <c:numRef>
              <c:f>'[071018 data jq.xlsx]Analyzed'!$B$4:$C$4</c:f>
              <c:numCache>
                <c:formatCode>General</c:formatCode>
                <c:ptCount val="2"/>
                <c:pt idx="0">
                  <c:v>10795</c:v>
                </c:pt>
                <c:pt idx="1">
                  <c:v>11032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F31-44D6-8B78-F09F0A0B65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68479"/>
        <c:axId val="129468895"/>
      </c:barChart>
      <c:catAx>
        <c:axId val="12946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68895"/>
        <c:crosses val="autoZero"/>
        <c:auto val="1"/>
        <c:lblAlgn val="ctr"/>
        <c:lblOffset val="100"/>
        <c:noMultiLvlLbl val="0"/>
      </c:catAx>
      <c:valAx>
        <c:axId val="129468895"/>
        <c:scaling>
          <c:orientation val="minMax"/>
          <c:max val="1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468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 smtClean="0"/>
              <a:t>VVA (</a:t>
            </a:r>
            <a:r>
              <a:rPr lang="en-US" sz="2400" dirty="0" err="1" smtClean="0"/>
              <a:t>Tn</a:t>
            </a:r>
            <a:r>
              <a:rPr lang="en-US" sz="2400" dirty="0" smtClean="0"/>
              <a:t> Glycosylation)</a:t>
            </a:r>
            <a:endParaRPr lang="en-US" sz="2400" dirty="0"/>
          </a:p>
        </c:rich>
      </c:tx>
      <c:layout>
        <c:manualLayout>
          <c:xMode val="edge"/>
          <c:yMode val="edge"/>
          <c:x val="0.30111961685091748"/>
          <c:y val="5.208333333333333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997341356694066"/>
          <c:y val="0.21150127973133792"/>
          <c:w val="0.76537671871194524"/>
          <c:h val="0.56134852708628824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Analysis!$O$58</c:f>
              <c:strCache>
                <c:ptCount val="1"/>
                <c:pt idx="0">
                  <c:v>MUC1</c:v>
                </c:pt>
              </c:strCache>
            </c:strRef>
          </c:tx>
          <c:spPr>
            <a:solidFill>
              <a:srgbClr val="0066CC"/>
            </a:solidFill>
          </c:spPr>
          <c:invertIfNegative val="0"/>
          <c:cat>
            <c:strRef>
              <c:f>Analysis!$L$56:$N$56</c:f>
              <c:strCache>
                <c:ptCount val="3"/>
                <c:pt idx="0">
                  <c:v>Native</c:v>
                </c:pt>
                <c:pt idx="1">
                  <c:v>Tn</c:v>
                </c:pt>
                <c:pt idx="2">
                  <c:v>Core3</c:v>
                </c:pt>
              </c:strCache>
            </c:strRef>
          </c:cat>
          <c:val>
            <c:numRef>
              <c:f>Analysis!$L$68:$N$68</c:f>
              <c:numCache>
                <c:formatCode>General</c:formatCode>
                <c:ptCount val="3"/>
                <c:pt idx="0">
                  <c:v>16</c:v>
                </c:pt>
                <c:pt idx="1">
                  <c:v>29986</c:v>
                </c:pt>
                <c:pt idx="2">
                  <c:v>10970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7-4C2E-8A3D-C2D3E6C508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724032"/>
        <c:axId val="10973593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Analysis!$O$57</c15:sqref>
                        </c15:formulaRef>
                      </c:ext>
                    </c:extLst>
                    <c:strCache>
                      <c:ptCount val="1"/>
                      <c:pt idx="0">
                        <c:v>HaloTag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Analysis!$L$56:$N$56</c15:sqref>
                        </c15:formulaRef>
                      </c:ext>
                    </c:extLst>
                    <c:strCache>
                      <c:ptCount val="3"/>
                      <c:pt idx="0">
                        <c:v>Native</c:v>
                      </c:pt>
                      <c:pt idx="1">
                        <c:v>Tn</c:v>
                      </c:pt>
                      <c:pt idx="2">
                        <c:v>Core3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Analysis!$L$67:$N$67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16</c:v>
                      </c:pt>
                      <c:pt idx="1">
                        <c:v>17520</c:v>
                      </c:pt>
                      <c:pt idx="2">
                        <c:v>208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C37-4C2E-8A3D-C2D3E6C508C2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Analysis!$O$59</c15:sqref>
                        </c15:formulaRef>
                      </c:ext>
                    </c:extLst>
                    <c:strCache>
                      <c:ptCount val="1"/>
                      <c:pt idx="0">
                        <c:v>MUC4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Analysis!$L$56:$N$56</c15:sqref>
                        </c15:formulaRef>
                      </c:ext>
                    </c:extLst>
                    <c:strCache>
                      <c:ptCount val="3"/>
                      <c:pt idx="0">
                        <c:v>Native</c:v>
                      </c:pt>
                      <c:pt idx="1">
                        <c:v>Tn</c:v>
                      </c:pt>
                      <c:pt idx="2">
                        <c:v>Core3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Analysis!$L$69:$N$69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19</c:v>
                      </c:pt>
                      <c:pt idx="1">
                        <c:v>18285</c:v>
                      </c:pt>
                      <c:pt idx="2">
                        <c:v>10451.5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C37-4C2E-8A3D-C2D3E6C508C2}"/>
                  </c:ext>
                </c:extLst>
              </c15:ser>
            </c15:filteredBarSeries>
          </c:ext>
        </c:extLst>
      </c:barChart>
      <c:catAx>
        <c:axId val="109724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109735936"/>
        <c:crosses val="autoZero"/>
        <c:auto val="1"/>
        <c:lblAlgn val="ctr"/>
        <c:lblOffset val="100"/>
        <c:noMultiLvlLbl val="0"/>
      </c:catAx>
      <c:valAx>
        <c:axId val="109735936"/>
        <c:scaling>
          <c:orientation val="minMax"/>
          <c:max val="40000"/>
        </c:scaling>
        <c:delete val="0"/>
        <c:axPos val="l"/>
        <c:title>
          <c:tx>
            <c:rich>
              <a:bodyPr/>
              <a:lstStyle/>
              <a:p>
                <a:pPr>
                  <a:defRPr sz="1400">
                    <a:solidFill>
                      <a:srgbClr val="AA2951"/>
                    </a:solidFill>
                  </a:defRPr>
                </a:pPr>
                <a:r>
                  <a:rPr lang="en-US" sz="1400" b="1" i="0" baseline="0" dirty="0">
                    <a:solidFill>
                      <a:srgbClr val="AA2951"/>
                    </a:solidFill>
                    <a:effectLst/>
                  </a:rPr>
                  <a:t>Median Fluorescence Intensity (MFI)</a:t>
                </a:r>
                <a:endParaRPr lang="en-US" sz="1400" dirty="0">
                  <a:solidFill>
                    <a:srgbClr val="AA295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6250628245937334E-3"/>
              <c:y val="8.897409959171770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097240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 dirty="0" smtClean="0"/>
              <a:t>MPA (</a:t>
            </a:r>
            <a:r>
              <a:rPr lang="en-US" sz="2400" dirty="0" err="1" smtClean="0"/>
              <a:t>Tn</a:t>
            </a:r>
            <a:r>
              <a:rPr lang="en-US" sz="2400" dirty="0" smtClean="0"/>
              <a:t> +</a:t>
            </a:r>
            <a:r>
              <a:rPr lang="en-US" sz="2400" baseline="0" dirty="0" smtClean="0"/>
              <a:t> Core 3 glycosylation)</a:t>
            </a:r>
            <a:endParaRPr lang="en-US" sz="2400" dirty="0"/>
          </a:p>
        </c:rich>
      </c:tx>
      <c:layout>
        <c:manualLayout>
          <c:xMode val="edge"/>
          <c:yMode val="edge"/>
          <c:x val="0.18929230617248122"/>
          <c:y val="2.31481481481481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6677028499288"/>
          <c:y val="0.19488094706841855"/>
          <c:w val="0.65806645804310548"/>
          <c:h val="0.58881996761669686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Analysis!$O$58</c:f>
              <c:strCache>
                <c:ptCount val="1"/>
                <c:pt idx="0">
                  <c:v>MUC1</c:v>
                </c:pt>
              </c:strCache>
            </c:strRef>
          </c:tx>
          <c:spPr>
            <a:solidFill>
              <a:srgbClr val="3366CC"/>
            </a:solidFill>
            <a:ln>
              <a:solidFill>
                <a:srgbClr val="3366CC"/>
              </a:solidFill>
            </a:ln>
          </c:spPr>
          <c:invertIfNegative val="0"/>
          <c:cat>
            <c:strRef>
              <c:f>Analysis!$L$56:$N$56</c:f>
              <c:strCache>
                <c:ptCount val="3"/>
                <c:pt idx="0">
                  <c:v>Native</c:v>
                </c:pt>
                <c:pt idx="1">
                  <c:v>Tn</c:v>
                </c:pt>
                <c:pt idx="2">
                  <c:v>Core3</c:v>
                </c:pt>
              </c:strCache>
            </c:strRef>
          </c:cat>
          <c:val>
            <c:numRef>
              <c:f>Analysis!$L$72:$N$72</c:f>
              <c:numCache>
                <c:formatCode>General</c:formatCode>
                <c:ptCount val="3"/>
                <c:pt idx="0">
                  <c:v>59</c:v>
                </c:pt>
                <c:pt idx="1">
                  <c:v>35039</c:v>
                </c:pt>
                <c:pt idx="2">
                  <c:v>36066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84-4C3D-AFF1-D2B5691048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203968"/>
        <c:axId val="1232055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Analysis!$O$57</c15:sqref>
                        </c15:formulaRef>
                      </c:ext>
                    </c:extLst>
                    <c:strCache>
                      <c:ptCount val="1"/>
                      <c:pt idx="0">
                        <c:v>HaloTag</c:v>
                      </c:pt>
                    </c:strCache>
                  </c:strRef>
                </c:tx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Analysis!$L$56:$N$56</c15:sqref>
                        </c15:formulaRef>
                      </c:ext>
                    </c:extLst>
                    <c:strCache>
                      <c:ptCount val="3"/>
                      <c:pt idx="0">
                        <c:v>Native</c:v>
                      </c:pt>
                      <c:pt idx="1">
                        <c:v>Tn</c:v>
                      </c:pt>
                      <c:pt idx="2">
                        <c:v>Core3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Analysis!$L$71:$N$71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38</c:v>
                      </c:pt>
                      <c:pt idx="1">
                        <c:v>12279</c:v>
                      </c:pt>
                      <c:pt idx="2">
                        <c:v>1832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5984-4C3D-AFF1-D2B569104830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Analysis!$O$59</c15:sqref>
                        </c15:formulaRef>
                      </c:ext>
                    </c:extLst>
                    <c:strCache>
                      <c:ptCount val="1"/>
                      <c:pt idx="0">
                        <c:v>MUC4</c:v>
                      </c:pt>
                    </c:strCache>
                  </c:strRef>
                </c:tx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Analysis!$L$56:$N$56</c15:sqref>
                        </c15:formulaRef>
                      </c:ext>
                    </c:extLst>
                    <c:strCache>
                      <c:ptCount val="3"/>
                      <c:pt idx="0">
                        <c:v>Native</c:v>
                      </c:pt>
                      <c:pt idx="1">
                        <c:v>Tn</c:v>
                      </c:pt>
                      <c:pt idx="2">
                        <c:v>Core3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Analysis!$L$73:$N$73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47</c:v>
                      </c:pt>
                      <c:pt idx="1">
                        <c:v>22569</c:v>
                      </c:pt>
                      <c:pt idx="2">
                        <c:v>21056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5984-4C3D-AFF1-D2B569104830}"/>
                  </c:ext>
                </c:extLst>
              </c15:ser>
            </c15:filteredBarSeries>
          </c:ext>
        </c:extLst>
      </c:barChart>
      <c:catAx>
        <c:axId val="123203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205504"/>
        <c:crosses val="autoZero"/>
        <c:auto val="1"/>
        <c:lblAlgn val="ctr"/>
        <c:lblOffset val="100"/>
        <c:noMultiLvlLbl val="0"/>
      </c:catAx>
      <c:valAx>
        <c:axId val="12320550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 b="1" i="0" baseline="0" dirty="0">
                    <a:effectLst/>
                  </a:rPr>
                  <a:t>Median Fluorescence Intensity (MFI)</a:t>
                </a:r>
                <a:endParaRPr lang="en-US" sz="1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2.2008372651759192E-3"/>
              <c:y val="0.1145222732575094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1232039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3312E0-8153-49C2-B93F-02FAC1E971D6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AF8F65-C211-4263-8263-02871CA668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477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EDB1-C0A7-422A-B456-6B1A23E7F5C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E86CAF-9441-48B7-A159-609839918D1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92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F88D-2EFB-4922-80B5-1AC38A0421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4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EDB1-C0A7-422A-B456-6B1A23E7F5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9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4F7FF-F8E0-4065-970F-1EAB1F4456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0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D1B65-D8D1-4A4F-AF8D-053D616E8E8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553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82.9% </a:t>
            </a:r>
            <a:r>
              <a:rPr lang="en-US" dirty="0" err="1"/>
              <a:t>sens</a:t>
            </a:r>
            <a:r>
              <a:rPr lang="en-US" dirty="0"/>
              <a:t> at 95% spec.  IgG</a:t>
            </a:r>
          </a:p>
          <a:p>
            <a:r>
              <a:rPr lang="en-US" dirty="0"/>
              <a:t>72.9%</a:t>
            </a:r>
            <a:r>
              <a:rPr lang="en-US" baseline="0" dirty="0"/>
              <a:t> </a:t>
            </a:r>
            <a:r>
              <a:rPr lang="en-US" baseline="0" dirty="0" err="1"/>
              <a:t>sens</a:t>
            </a:r>
            <a:r>
              <a:rPr lang="en-US" baseline="0" dirty="0"/>
              <a:t> at 95% spec.  IgA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D1B65-D8D1-4A4F-AF8D-053D616E8E8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94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4CC7-C68D-4906-8E4B-8280C270DE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9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F88D-2EFB-4922-80B5-1AC38A0421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12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EDB1-C0A7-422A-B456-6B1A23E7F5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0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8EDB1-C0A7-422A-B456-6B1A23E7F5C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4554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</a:t>
            </a:r>
            <a:r>
              <a:rPr lang="en-US" baseline="0" dirty="0"/>
              <a:t> are all glycosylated</a:t>
            </a:r>
          </a:p>
          <a:p>
            <a:r>
              <a:rPr lang="en-US" dirty="0"/>
              <a:t>Therefore, it is likely that targeting glycans in combination with the protein backbone will provide greater diagnostic and prognostic performance, with sufficient sensitivity and specificity for clinical applications.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F8F65-C211-4263-8263-02871CA668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621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667" y="2502148"/>
            <a:ext cx="8062011" cy="1098303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667" y="3600450"/>
            <a:ext cx="8062133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6760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556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045978"/>
            <a:ext cx="2743200" cy="55907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045978"/>
            <a:ext cx="8026400" cy="55907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130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638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1916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6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12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62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90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235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21322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72132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8337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585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734675"/>
            <a:ext cx="12192000" cy="3992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11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0424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09770"/>
            <a:ext cx="10972800" cy="929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52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4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if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microsoft.com/office/2007/relationships/hdphoto" Target="../media/hdphoto6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eg"/><Relationship Id="rId7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microsoft.com/office/2007/relationships/hdphoto" Target="../media/hdphoto8.wdp"/><Relationship Id="rId4" Type="http://schemas.openxmlformats.org/officeDocument/2006/relationships/image" Target="../media/image39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3.png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566" y="2108448"/>
            <a:ext cx="7730942" cy="2939803"/>
          </a:xfrm>
        </p:spPr>
        <p:txBody>
          <a:bodyPr/>
          <a:lstStyle/>
          <a:p>
            <a:r>
              <a:rPr lang="en-US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The Future of Biomarkers – Post Translation Modification</a:t>
            </a:r>
          </a:p>
        </p:txBody>
      </p:sp>
    </p:spTree>
    <p:extLst>
      <p:ext uri="{BB962C8B-B14F-4D97-AF65-F5344CB8AC3E}">
        <p14:creationId xmlns:p14="http://schemas.microsoft.com/office/powerpoint/2010/main" val="4261776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>
            <a:grpSpLocks noChangeAspect="1"/>
          </p:cNvGrpSpPr>
          <p:nvPr/>
        </p:nvGrpSpPr>
        <p:grpSpPr>
          <a:xfrm>
            <a:off x="2048872" y="1837669"/>
            <a:ext cx="2560320" cy="638267"/>
            <a:chOff x="3097341" y="244566"/>
            <a:chExt cx="6400800" cy="1595664"/>
          </a:xfrm>
        </p:grpSpPr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3125916" y="285750"/>
              <a:ext cx="6317916" cy="1554480"/>
              <a:chOff x="1468566" y="3239531"/>
              <a:chExt cx="8826500" cy="2171700"/>
            </a:xfrm>
          </p:grpSpPr>
          <p:pic>
            <p:nvPicPr>
              <p:cNvPr id="20" name="Picture 8" descr="C:\Users\kkarthi2\Desktop\Kailash(local)\Projects\Cit\Manuscript\Cover capture\Presentation\Concept\Images\Cover capture\plasmid in lysate.t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4112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917"/>
              <a:stretch/>
            </p:blipFill>
            <p:spPr bwMode="auto">
              <a:xfrm>
                <a:off x="1964324" y="3249049"/>
                <a:ext cx="3313590" cy="1739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C:\Users\kkarthi2\Desktop\Kailash(local)\Projects\Cit\Manuscript\Cover capture\Presentation\Concept\Images\Cover capture\plasmid in lysate.t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57097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1"/>
              <a:stretch/>
            </p:blipFill>
            <p:spPr bwMode="auto">
              <a:xfrm>
                <a:off x="6489517" y="3272483"/>
                <a:ext cx="3351074" cy="1739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3" descr="C:\Users\kkarthi2\Desktop\Kailash(local)\Projects\Cit\Manuscript\Cover capture\Presentation\Concept\Images\Cover capture\PDMS Wells_2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339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566" y="3239531"/>
                <a:ext cx="8826500" cy="2171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9" name="Picture 9" descr="C:\Users\kkarthi2\Desktop\Kailash(local)\Projects\Cit\Manuscript\Cover capture\Presentation\Concept\Images\Cover capture\Capture slide with halo ligand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03" b="94595" l="432" r="992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341" y="244566"/>
              <a:ext cx="6400800" cy="34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Down Arrow 22"/>
          <p:cNvSpPr/>
          <p:nvPr/>
        </p:nvSpPr>
        <p:spPr>
          <a:xfrm>
            <a:off x="3261404" y="2523469"/>
            <a:ext cx="128588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4" name="Down Arrow 23"/>
          <p:cNvSpPr/>
          <p:nvPr/>
        </p:nvSpPr>
        <p:spPr>
          <a:xfrm>
            <a:off x="3258928" y="4715444"/>
            <a:ext cx="128588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96595" y="1803012"/>
            <a:ext cx="5384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Step 1: Dispense cDNA in PDMS wells, add expression lysates, and seal PDMS wells with a ligand coated slide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6595" y="5330100"/>
            <a:ext cx="42481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Step 4: On-array post-translational modification</a:t>
            </a:r>
          </a:p>
        </p:txBody>
      </p:sp>
      <p:sp>
        <p:nvSpPr>
          <p:cNvPr id="29" name="Title 2"/>
          <p:cNvSpPr>
            <a:spLocks noGrp="1"/>
          </p:cNvSpPr>
          <p:nvPr>
            <p:ph type="title"/>
          </p:nvPr>
        </p:nvSpPr>
        <p:spPr>
          <a:xfrm>
            <a:off x="2076981" y="674231"/>
            <a:ext cx="9041589" cy="741552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A3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Contra capture protein array concept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2048872" y="2980669"/>
            <a:ext cx="2560320" cy="638269"/>
            <a:chOff x="3097341" y="2702016"/>
            <a:chExt cx="6400800" cy="1595664"/>
          </a:xfrm>
        </p:grpSpPr>
        <p:grpSp>
          <p:nvGrpSpPr>
            <p:cNvPr id="30" name="Group 29"/>
            <p:cNvGrpSpPr>
              <a:grpSpLocks noChangeAspect="1"/>
            </p:cNvGrpSpPr>
            <p:nvPr/>
          </p:nvGrpSpPr>
          <p:grpSpPr>
            <a:xfrm>
              <a:off x="3125916" y="2743200"/>
              <a:ext cx="6317916" cy="1554480"/>
              <a:chOff x="1468566" y="3239531"/>
              <a:chExt cx="8826500" cy="2171700"/>
            </a:xfrm>
          </p:grpSpPr>
          <p:pic>
            <p:nvPicPr>
              <p:cNvPr id="47" name="Picture 8" descr="C:\Users\kkarthi2\Desktop\Kailash(local)\Projects\Cit\Manuscript\Cover capture\Presentation\Concept\Images\Cover capture\plasmid in lysate.tif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0" r="4112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917"/>
              <a:stretch/>
            </p:blipFill>
            <p:spPr bwMode="auto">
              <a:xfrm>
                <a:off x="1964324" y="3249049"/>
                <a:ext cx="3313590" cy="1739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8" descr="C:\Users\kkarthi2\Desktop\Kailash(local)\Projects\Cit\Manuscript\Cover capture\Presentation\Concept\Images\Cover capture\plasmid in lysate.tif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0" b="100000" l="57097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441"/>
              <a:stretch/>
            </p:blipFill>
            <p:spPr bwMode="auto">
              <a:xfrm>
                <a:off x="6489517" y="3272483"/>
                <a:ext cx="3351074" cy="17399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3" descr="C:\Users\kkarthi2\Desktop\Kailash(local)\Projects\Cit\Manuscript\Cover capture\Presentation\Concept\Images\Cover capture\PDMS Wells_2.tif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339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68566" y="3239531"/>
                <a:ext cx="8826500" cy="2171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2" name="Picture 9" descr="C:\Users\kkarthi2\Desktop\Kailash(local)\Projects\Cit\Manuscript\Cover capture\Presentation\Concept\Images\Cover capture\Capture slide with halo ligand.tif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703" b="94595" l="432" r="992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7341" y="2702016"/>
              <a:ext cx="6400800" cy="3407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3790165" y="2793098"/>
              <a:ext cx="5037794" cy="909060"/>
              <a:chOff x="1398957" y="4762960"/>
              <a:chExt cx="6847508" cy="1235618"/>
            </a:xfrm>
          </p:grpSpPr>
          <p:cxnSp>
            <p:nvCxnSpPr>
              <p:cNvPr id="35" name="Straight Arrow Connector 1039"/>
              <p:cNvCxnSpPr>
                <a:endCxn id="38" idx="1"/>
              </p:cNvCxnSpPr>
              <p:nvPr/>
            </p:nvCxnSpPr>
            <p:spPr>
              <a:xfrm rot="5400000" flipH="1" flipV="1">
                <a:off x="1233401" y="5401255"/>
                <a:ext cx="607261" cy="276150"/>
              </a:xfrm>
              <a:prstGeom prst="curvedConnector2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1051"/>
              <p:cNvCxnSpPr/>
              <p:nvPr/>
            </p:nvCxnSpPr>
            <p:spPr>
              <a:xfrm rot="16200000" flipV="1">
                <a:off x="3166672" y="5504475"/>
                <a:ext cx="516504" cy="195590"/>
              </a:xfrm>
              <a:prstGeom prst="curvedConnector3">
                <a:avLst>
                  <a:gd name="adj1" fmla="val 50000"/>
                </a:avLst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1051"/>
              <p:cNvCxnSpPr/>
              <p:nvPr/>
            </p:nvCxnSpPr>
            <p:spPr>
              <a:xfrm rot="16200000" flipV="1">
                <a:off x="7918081" y="5569811"/>
                <a:ext cx="469901" cy="186867"/>
              </a:xfrm>
              <a:prstGeom prst="curvedConnector3">
                <a:avLst>
                  <a:gd name="adj1" fmla="val 99121"/>
                </a:avLst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" name="Picture 11" descr="C:\Users\kkarthi2\Desktop\Kailash(local)\Projects\Cit\Manuscript\Cover capture\Presentation\Concept\Images\Cover capture\expressed proteins_2.tif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88710" l="10287" r="222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41" r="77918"/>
              <a:stretch/>
            </p:blipFill>
            <p:spPr bwMode="auto">
              <a:xfrm>
                <a:off x="1675106" y="4778498"/>
                <a:ext cx="680646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1" descr="C:\Users\kkarthi2\Desktop\Kailash(local)\Projects\Cit\Manuscript\Cover capture\Presentation\Concept\Images\Cover capture\expressed proteins_2.tif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74402" r="9067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85" r="11658"/>
              <a:stretch/>
            </p:blipFill>
            <p:spPr bwMode="auto">
              <a:xfrm>
                <a:off x="6261830" y="4766663"/>
                <a:ext cx="718662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11" descr="C:\Users\kkarthi2\Desktop\Kailash(local)\Projects\Cit\Manuscript\Cover capture\Presentation\Concept\Images\Cover capture\expressed proteins_2.tif"/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88710" l="10287" r="22249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041" r="77918"/>
              <a:stretch/>
            </p:blipFill>
            <p:spPr bwMode="auto">
              <a:xfrm>
                <a:off x="2825108" y="4765182"/>
                <a:ext cx="680645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1" descr="C:\Users\kkarthi2\Desktop\Kailash(local)\Projects\Cit\Manuscript\Cover capture\Presentation\Concept\Images\Cover capture\expressed proteins_2.tif"/>
              <p:cNvPicPr>
                <a:picLocks noChangeAspect="1" noChangeArrowheads="1"/>
              </p:cNvPicPr>
              <p:nvPr/>
            </p:nvPicPr>
            <p:blipFill rotWithShape="1"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0" b="100000" l="74402" r="9067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685" r="11658"/>
              <a:stretch/>
            </p:blipFill>
            <p:spPr bwMode="auto">
              <a:xfrm>
                <a:off x="7433071" y="4762960"/>
                <a:ext cx="718662" cy="9144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2" name="Group 41"/>
              <p:cNvGrpSpPr/>
              <p:nvPr/>
            </p:nvGrpSpPr>
            <p:grpSpPr>
              <a:xfrm>
                <a:off x="1979391" y="5525815"/>
                <a:ext cx="5587137" cy="472763"/>
                <a:chOff x="1617441" y="4468540"/>
                <a:chExt cx="5587137" cy="472763"/>
              </a:xfrm>
            </p:grpSpPr>
            <p:cxnSp>
              <p:nvCxnSpPr>
                <p:cNvPr id="43" name="Curved Connector 42"/>
                <p:cNvCxnSpPr/>
                <p:nvPr/>
              </p:nvCxnSpPr>
              <p:spPr>
                <a:xfrm flipV="1">
                  <a:off x="1617441" y="4696474"/>
                  <a:ext cx="334670" cy="170277"/>
                </a:xfrm>
                <a:prstGeom prst="curvedConnector3">
                  <a:avLst>
                    <a:gd name="adj1" fmla="val -5706"/>
                  </a:avLst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Curved Connector 43"/>
                <p:cNvCxnSpPr/>
                <p:nvPr/>
              </p:nvCxnSpPr>
              <p:spPr>
                <a:xfrm flipV="1">
                  <a:off x="6387292" y="4705387"/>
                  <a:ext cx="334670" cy="170278"/>
                </a:xfrm>
                <a:prstGeom prst="curvedConnector3">
                  <a:avLst>
                    <a:gd name="adj1" fmla="val -5706"/>
                  </a:avLst>
                </a:prstGeom>
                <a:ln w="254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45" name="Picture 11" descr="C:\Users\kkarthi2\Desktop\Kailash(local)\Projects\Cit\Manuscript\Cover capture\Presentation\Concept\Images\Cover capture\expressed proteins_2.tif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88710" l="10287" r="22249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041" r="77918"/>
                <a:stretch/>
              </p:blipFill>
              <p:spPr bwMode="auto">
                <a:xfrm rot="14684712">
                  <a:off x="2021593" y="4398414"/>
                  <a:ext cx="408387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6" name="Picture 11" descr="C:\Users\kkarthi2\Desktop\Kailash(local)\Projects\Cit\Manuscript\Cover capture\Presentation\Concept\Images\Cover capture\expressed proteins_2.tif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BEBA8EAE-BF5A-486C-A8C5-ECC9F3942E4B}">
                      <a14:imgProps xmlns:a14="http://schemas.microsoft.com/office/drawing/2010/main">
                        <a14:imgLayer r:embed="rId11">
                          <a14:imgEffect>
                            <a14:backgroundRemoval t="0" b="100000" l="74402" r="9067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685" r="11658"/>
                <a:stretch/>
              </p:blipFill>
              <p:spPr bwMode="auto">
                <a:xfrm rot="14929687">
                  <a:off x="6714659" y="4451384"/>
                  <a:ext cx="431198" cy="54864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cxnSp>
          <p:nvCxnSpPr>
            <p:cNvPr id="34" name="Straight Arrow Connector 1039"/>
            <p:cNvCxnSpPr/>
            <p:nvPr/>
          </p:nvCxnSpPr>
          <p:spPr>
            <a:xfrm rot="5400000" flipH="1" flipV="1">
              <a:off x="7176342" y="3322340"/>
              <a:ext cx="446770" cy="203167"/>
            </a:xfrm>
            <a:prstGeom prst="curvedConnector2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Picture 7" descr="C:\Users\kkarthi2\Desktop\Kailash(local)\Projects\Cit\Manuscript\Cover capture\Presentation\Concept\Images\Cover capture\Capture slide with proteins.t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872" y="4152237"/>
            <a:ext cx="2560320" cy="40523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ounded Rectangle 57"/>
          <p:cNvSpPr/>
          <p:nvPr/>
        </p:nvSpPr>
        <p:spPr>
          <a:xfrm>
            <a:off x="1676931" y="4671615"/>
            <a:ext cx="800100" cy="457200"/>
          </a:xfrm>
          <a:prstGeom prst="roundRect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prstClr val="white"/>
                </a:solidFill>
              </a:rPr>
              <a:t>Enzyme for PTM</a:t>
            </a:r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2048872" y="5264673"/>
            <a:ext cx="2560320" cy="405230"/>
            <a:chOff x="3353856" y="786857"/>
            <a:chExt cx="5504688" cy="871246"/>
          </a:xfrm>
        </p:grpSpPr>
        <p:pic>
          <p:nvPicPr>
            <p:cNvPr id="60" name="Picture 7" descr="C:\Users\kkarthi2\Desktop\Kailash(local)\Projects\Cit\Manuscript\Cover capture\Presentation\Concept\Images\Cover capture\Capture slide with proteins.tif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856" y="786857"/>
              <a:ext cx="5504688" cy="871246"/>
            </a:xfrm>
            <a:prstGeom prst="rect">
              <a:avLst/>
            </a:prstGeom>
            <a:noFill/>
            <a:scene3d>
              <a:camera prst="orthographicFront">
                <a:rot lat="0" lon="108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4147257" y="796382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885555" y="795528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7119057" y="80895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7857355" y="80810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sp>
        <p:nvSpPr>
          <p:cNvPr id="65" name="Right Arrow 64"/>
          <p:cNvSpPr/>
          <p:nvPr/>
        </p:nvSpPr>
        <p:spPr>
          <a:xfrm>
            <a:off x="2561305" y="4836517"/>
            <a:ext cx="608011" cy="52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12452" y="4583603"/>
            <a:ext cx="4667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/>
              </a:rPr>
              <a:t>Add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976625" y="6128771"/>
            <a:ext cx="2610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Serological Analysis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396595" y="3105900"/>
            <a:ext cx="566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Step 2: Contra capture expressed proteins onto the cover slide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96595" y="4218913"/>
            <a:ext cx="4861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Step 3: Remove the cover slide and discard PDMS wells</a:t>
            </a:r>
          </a:p>
        </p:txBody>
      </p:sp>
      <p:sp>
        <p:nvSpPr>
          <p:cNvPr id="74" name="Down Arrow 73"/>
          <p:cNvSpPr/>
          <p:nvPr/>
        </p:nvSpPr>
        <p:spPr>
          <a:xfrm>
            <a:off x="3258928" y="5790858"/>
            <a:ext cx="128588" cy="365760"/>
          </a:xfrm>
          <a:prstGeom prst="down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urved Right Arrow 2"/>
          <p:cNvSpPr/>
          <p:nvPr/>
        </p:nvSpPr>
        <p:spPr>
          <a:xfrm>
            <a:off x="1552652" y="2929463"/>
            <a:ext cx="440486" cy="1704103"/>
          </a:xfrm>
          <a:prstGeom prst="curvedRightArrow">
            <a:avLst>
              <a:gd name="adj1" fmla="val 25000"/>
              <a:gd name="adj2" fmla="val 50000"/>
              <a:gd name="adj3" fmla="val 21379"/>
            </a:avLst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6440" y="1384241"/>
            <a:ext cx="13517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tx2"/>
                </a:solidFill>
                <a:latin typeface="Trebuchet MS" panose="020B0603020202020204" pitchFamily="34" charset="0"/>
              </a:rPr>
              <a:t>HaloTag</a:t>
            </a:r>
            <a:r>
              <a:rPr lang="en-US" sz="1400" dirty="0">
                <a:solidFill>
                  <a:schemeClr val="tx2"/>
                </a:solidFill>
                <a:latin typeface="Trebuchet MS" panose="020B0603020202020204" pitchFamily="34" charset="0"/>
              </a:rPr>
              <a:t> ligand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60302" y="1570518"/>
            <a:ext cx="411391" cy="274782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BC085AE8-5AA5-4BF1-8AD1-8A8CBA5D71D8}"/>
              </a:ext>
            </a:extLst>
          </p:cNvPr>
          <p:cNvSpPr/>
          <p:nvPr/>
        </p:nvSpPr>
        <p:spPr>
          <a:xfrm>
            <a:off x="8264226" y="6602680"/>
            <a:ext cx="40271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Karthikeyan et. al., </a:t>
            </a:r>
            <a:r>
              <a:rPr lang="en-US" sz="1200" dirty="0" err="1">
                <a:solidFill>
                  <a:srgbClr val="FFFF00"/>
                </a:solidFill>
              </a:rPr>
              <a:t>Mol</a:t>
            </a:r>
            <a:r>
              <a:rPr lang="en-US" sz="1200" dirty="0">
                <a:solidFill>
                  <a:srgbClr val="FFFF00"/>
                </a:solidFill>
              </a:rPr>
              <a:t> Cell Proteomics. 2016;15(7):2324-37</a:t>
            </a:r>
          </a:p>
        </p:txBody>
      </p:sp>
    </p:spTree>
    <p:extLst>
      <p:ext uri="{BB962C8B-B14F-4D97-AF65-F5344CB8AC3E}">
        <p14:creationId xmlns:p14="http://schemas.microsoft.com/office/powerpoint/2010/main" val="2848094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904985"/>
            <a:ext cx="12192000" cy="1118382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Detection of anti-citrullinated protein antibodies in RA patients on contra capture arrays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"/>
          <a:stretch/>
        </p:blipFill>
        <p:spPr>
          <a:xfrm>
            <a:off x="2703934" y="2089550"/>
            <a:ext cx="6966466" cy="4541496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232363" y="6627168"/>
            <a:ext cx="30203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00"/>
                </a:solidFill>
              </a:rPr>
              <a:t>Karthikeyan et. al., </a:t>
            </a:r>
            <a:r>
              <a:rPr lang="en-US" sz="900" dirty="0" err="1">
                <a:solidFill>
                  <a:srgbClr val="FFFF00"/>
                </a:solidFill>
              </a:rPr>
              <a:t>Mol</a:t>
            </a:r>
            <a:r>
              <a:rPr lang="en-US" sz="900" dirty="0">
                <a:solidFill>
                  <a:srgbClr val="FFFF00"/>
                </a:solidFill>
              </a:rPr>
              <a:t> Cell Proteomics. 2016;15(7):2324-37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466170" y="2437089"/>
            <a:ext cx="2000808" cy="2288878"/>
            <a:chOff x="3466170" y="2437089"/>
            <a:chExt cx="2000808" cy="2288878"/>
          </a:xfrm>
        </p:grpSpPr>
        <p:sp>
          <p:nvSpPr>
            <p:cNvPr id="9" name="Oval 8"/>
            <p:cNvSpPr/>
            <p:nvPr/>
          </p:nvSpPr>
          <p:spPr>
            <a:xfrm>
              <a:off x="4778991" y="3882184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466170" y="2692820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974350" y="4542611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5283622" y="3926561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131390" y="3785910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5179A31-8094-4905-A17D-951A1CF2D901}"/>
                </a:ext>
              </a:extLst>
            </p:cNvPr>
            <p:cNvSpPr/>
            <p:nvPr/>
          </p:nvSpPr>
          <p:spPr>
            <a:xfrm>
              <a:off x="4001227" y="2437089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79413" y="2509451"/>
            <a:ext cx="2000808" cy="2288878"/>
            <a:chOff x="3466170" y="2437089"/>
            <a:chExt cx="2000808" cy="2288878"/>
          </a:xfrm>
        </p:grpSpPr>
        <p:sp>
          <p:nvSpPr>
            <p:cNvPr id="24" name="Oval 23"/>
            <p:cNvSpPr/>
            <p:nvPr/>
          </p:nvSpPr>
          <p:spPr>
            <a:xfrm>
              <a:off x="4778991" y="3882184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66170" y="2692820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974350" y="4542611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283622" y="3926561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131390" y="3785910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5179A31-8094-4905-A17D-951A1CF2D901}"/>
                </a:ext>
              </a:extLst>
            </p:cNvPr>
            <p:cNvSpPr/>
            <p:nvPr/>
          </p:nvSpPr>
          <p:spPr>
            <a:xfrm>
              <a:off x="4001227" y="2437089"/>
              <a:ext cx="183356" cy="183356"/>
            </a:xfrm>
            <a:prstGeom prst="ellipse">
              <a:avLst/>
            </a:prstGeom>
            <a:noFill/>
            <a:ln w="254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67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99136"/>
            <a:ext cx="12192000" cy="85725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Identification of novel anti-citrullinated protein antibodies in RA patients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91"/>
          <a:stretch/>
        </p:blipFill>
        <p:spPr>
          <a:xfrm>
            <a:off x="2524531" y="2184377"/>
            <a:ext cx="7244787" cy="41148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017B931-4864-476C-8399-2C2DAC93BF25}"/>
              </a:ext>
            </a:extLst>
          </p:cNvPr>
          <p:cNvSpPr/>
          <p:nvPr/>
        </p:nvSpPr>
        <p:spPr>
          <a:xfrm>
            <a:off x="9086737" y="6627168"/>
            <a:ext cx="302038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00"/>
                </a:solidFill>
              </a:rPr>
              <a:t>Karthikeyan et. al., </a:t>
            </a:r>
            <a:r>
              <a:rPr lang="en-US" sz="900" dirty="0" err="1">
                <a:solidFill>
                  <a:srgbClr val="FFFF00"/>
                </a:solidFill>
              </a:rPr>
              <a:t>Mol</a:t>
            </a:r>
            <a:r>
              <a:rPr lang="en-US" sz="900" dirty="0">
                <a:solidFill>
                  <a:srgbClr val="FFFF00"/>
                </a:solidFill>
              </a:rPr>
              <a:t> Cell Proteomics. 2016;15(7):2324-37</a:t>
            </a:r>
          </a:p>
        </p:txBody>
      </p:sp>
    </p:spTree>
    <p:extLst>
      <p:ext uri="{BB962C8B-B14F-4D97-AF65-F5344CB8AC3E}">
        <p14:creationId xmlns:p14="http://schemas.microsoft.com/office/powerpoint/2010/main" val="155903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1408" y="1003184"/>
            <a:ext cx="9023445" cy="828578"/>
          </a:xfrm>
        </p:spPr>
        <p:txBody>
          <a:bodyPr>
            <a:noAutofit/>
          </a:bodyPr>
          <a:lstStyle/>
          <a:p>
            <a:r>
              <a:rPr lang="en-US" altLang="zh-CN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Aberrant </a:t>
            </a:r>
            <a:r>
              <a:rPr lang="en-US" altLang="zh-CN" sz="3600" i="1" dirty="0" err="1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glycosylations</a:t>
            </a:r>
            <a:r>
              <a:rPr lang="en-US" altLang="zh-CN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in cancers </a:t>
            </a:r>
            <a:endParaRPr lang="zh-CN" altLang="en-US" sz="3600" i="1" dirty="0">
              <a:solidFill>
                <a:srgbClr val="8D05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5" y="2334447"/>
            <a:ext cx="11180209" cy="26473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895850" y="5600700"/>
            <a:ext cx="577215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 err="1">
                <a:latin typeface="Segoe UI" panose="020B0502040204020203" pitchFamily="34" charset="0"/>
              </a:rPr>
              <a:t>Pinho</a:t>
            </a:r>
            <a:r>
              <a:rPr lang="en-US" sz="675" dirty="0">
                <a:latin typeface="Segoe UI" panose="020B0502040204020203" pitchFamily="34" charset="0"/>
              </a:rPr>
              <a:t>, S. S. and C. A. Reis (2015). "Glycosylation in cancer: mechanisms and clinical implications." </a:t>
            </a:r>
            <a:r>
              <a:rPr lang="en-US" sz="675" u="sng" dirty="0">
                <a:latin typeface="Segoe UI" panose="020B0502040204020203" pitchFamily="34" charset="0"/>
              </a:rPr>
              <a:t>Nat Rev Cancer </a:t>
            </a:r>
            <a:r>
              <a:rPr lang="en-US" sz="675" b="1" u="sng" dirty="0">
                <a:latin typeface="Segoe UI" panose="020B0502040204020203" pitchFamily="34" charset="0"/>
              </a:rPr>
              <a:t>15</a:t>
            </a:r>
            <a:r>
              <a:rPr lang="en-US" sz="675" u="sng" dirty="0">
                <a:latin typeface="Segoe UI" panose="020B0502040204020203" pitchFamily="34" charset="0"/>
              </a:rPr>
              <a:t>(9): 540-555.</a:t>
            </a:r>
          </a:p>
          <a:p>
            <a:r>
              <a:rPr lang="en-US" sz="675" dirty="0" err="1">
                <a:latin typeface="Segoe UI" panose="020B0502040204020203" pitchFamily="34" charset="0"/>
              </a:rPr>
              <a:t>Svarovsky</a:t>
            </a:r>
            <a:r>
              <a:rPr lang="en-US" sz="675" dirty="0">
                <a:latin typeface="Segoe UI" panose="020B0502040204020203" pitchFamily="34" charset="0"/>
              </a:rPr>
              <a:t>, S. A. and L. Joshi (2014). "Cancer glycan biomarkers and their detection - past, present and future." </a:t>
            </a:r>
            <a:r>
              <a:rPr lang="en-US" sz="675" u="sng" dirty="0">
                <a:latin typeface="Segoe UI" panose="020B0502040204020203" pitchFamily="34" charset="0"/>
              </a:rPr>
              <a:t>Analytical Methods </a:t>
            </a:r>
            <a:r>
              <a:rPr lang="en-US" sz="675" b="1" u="sng" dirty="0">
                <a:latin typeface="Segoe UI" panose="020B0502040204020203" pitchFamily="34" charset="0"/>
              </a:rPr>
              <a:t>6</a:t>
            </a:r>
            <a:r>
              <a:rPr lang="en-US" sz="675" u="sng" dirty="0">
                <a:latin typeface="Segoe UI" panose="020B0502040204020203" pitchFamily="34" charset="0"/>
              </a:rPr>
              <a:t>(12): 3918-3936.</a:t>
            </a:r>
            <a:endParaRPr lang="en-US" sz="675" dirty="0"/>
          </a:p>
        </p:txBody>
      </p:sp>
    </p:spTree>
    <p:extLst>
      <p:ext uri="{BB962C8B-B14F-4D97-AF65-F5344CB8AC3E}">
        <p14:creationId xmlns:p14="http://schemas.microsoft.com/office/powerpoint/2010/main" val="801837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2105"/>
            <a:ext cx="12192000" cy="92903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Examples of Serological Markers with Clinical Applications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612"/>
          <a:stretch/>
        </p:blipFill>
        <p:spPr>
          <a:xfrm>
            <a:off x="2091530" y="1912788"/>
            <a:ext cx="8008941" cy="41920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0" y="6378860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Segoe UI" panose="020B0502040204020203" pitchFamily="34" charset="0"/>
              </a:rPr>
              <a:t>Pinho</a:t>
            </a:r>
            <a:r>
              <a:rPr lang="en-US" sz="1200" dirty="0">
                <a:latin typeface="Segoe UI" panose="020B0502040204020203" pitchFamily="34" charset="0"/>
              </a:rPr>
              <a:t>, S. S. and C. A. Reis (2015). "Glycosylation in cancer: mechanisms and clinical implications." </a:t>
            </a:r>
            <a:r>
              <a:rPr lang="en-US" sz="1200" u="sng" dirty="0">
                <a:latin typeface="Segoe UI" panose="020B0502040204020203" pitchFamily="34" charset="0"/>
              </a:rPr>
              <a:t>Nat Rev Cancer </a:t>
            </a:r>
            <a:r>
              <a:rPr lang="en-US" sz="1200" b="1" u="sng" dirty="0">
                <a:latin typeface="Segoe UI" panose="020B0502040204020203" pitchFamily="34" charset="0"/>
              </a:rPr>
              <a:t>15</a:t>
            </a:r>
            <a:r>
              <a:rPr lang="en-US" sz="1200" u="sng" dirty="0">
                <a:latin typeface="Segoe UI" panose="020B0502040204020203" pitchFamily="34" charset="0"/>
              </a:rPr>
              <a:t>(9): 540-555.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77746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930" y="828513"/>
            <a:ext cx="10668000" cy="92903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Overexpression of Truncated O-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glycans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are a Common Tumor Feature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66822" y="2409455"/>
            <a:ext cx="3929179" cy="3580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91918" y="3409689"/>
            <a:ext cx="390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tx2"/>
                </a:solidFill>
              </a:rPr>
              <a:t>Truncated O-glycan </a:t>
            </a:r>
          </a:p>
          <a:p>
            <a:r>
              <a:rPr lang="en-US" altLang="zh-CN" sz="2400" dirty="0" err="1">
                <a:solidFill>
                  <a:schemeClr val="tx2"/>
                </a:solidFill>
              </a:rPr>
              <a:t>Tn</a:t>
            </a:r>
            <a:r>
              <a:rPr lang="en-US" altLang="zh-CN" sz="2400" dirty="0">
                <a:solidFill>
                  <a:schemeClr val="tx2"/>
                </a:solidFill>
              </a:rPr>
              <a:t> (</a:t>
            </a:r>
            <a:r>
              <a:rPr lang="en-US" altLang="zh-CN" sz="2400" dirty="0" err="1">
                <a:solidFill>
                  <a:schemeClr val="tx2"/>
                </a:solidFill>
              </a:rPr>
              <a:t>GalNAc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</a:p>
          <a:p>
            <a:r>
              <a:rPr lang="en-US" altLang="zh-CN" sz="2400" dirty="0" err="1">
                <a:solidFill>
                  <a:schemeClr val="tx2"/>
                </a:solidFill>
              </a:rPr>
              <a:t>STn</a:t>
            </a:r>
            <a:r>
              <a:rPr lang="en-US" altLang="zh-CN" sz="2400" dirty="0">
                <a:solidFill>
                  <a:schemeClr val="tx2"/>
                </a:solidFill>
              </a:rPr>
              <a:t> (</a:t>
            </a:r>
            <a:r>
              <a:rPr lang="en-US" altLang="zh-CN" sz="2400" dirty="0" err="1">
                <a:solidFill>
                  <a:schemeClr val="tx2"/>
                </a:solidFill>
              </a:rPr>
              <a:t>NeuAc</a:t>
            </a:r>
            <a:r>
              <a:rPr lang="en-US" altLang="zh-CN" sz="2400" dirty="0">
                <a:solidFill>
                  <a:schemeClr val="tx2"/>
                </a:solidFill>
              </a:rPr>
              <a:t> (α2,6) </a:t>
            </a:r>
            <a:r>
              <a:rPr lang="en-US" altLang="zh-CN" sz="2400" dirty="0" err="1">
                <a:solidFill>
                  <a:schemeClr val="tx2"/>
                </a:solidFill>
              </a:rPr>
              <a:t>GalNAc</a:t>
            </a:r>
            <a:r>
              <a:rPr lang="en-US" altLang="zh-CN" sz="2400" dirty="0">
                <a:solidFill>
                  <a:schemeClr val="tx2"/>
                </a:solidFill>
              </a:rPr>
              <a:t>)</a:t>
            </a:r>
            <a:endParaRPr lang="zh-CN" alt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0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0581"/>
            <a:ext cx="12192000" cy="991388"/>
          </a:xfrm>
        </p:spPr>
        <p:txBody>
          <a:bodyPr>
            <a:noAutofit/>
          </a:bodyPr>
          <a:lstStyle/>
          <a:p>
            <a:pPr algn="ctr"/>
            <a:r>
              <a:rPr lang="en-US" altLang="zh-CN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Aberrant O-</a:t>
            </a:r>
            <a:r>
              <a:rPr lang="en-US" altLang="zh-CN" sz="3600" i="1" dirty="0" err="1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glycosylations</a:t>
            </a:r>
            <a:r>
              <a:rPr lang="en-US" altLang="zh-CN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provide opportunity to look for novel biomarkers in cancers </a:t>
            </a:r>
            <a:endParaRPr lang="zh-CN" altLang="en-US" sz="3600" i="1" dirty="0">
              <a:solidFill>
                <a:srgbClr val="8D05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02326" y="6368860"/>
            <a:ext cx="59602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 err="1">
                <a:latin typeface="Segoe UI" panose="020B0502040204020203" pitchFamily="34" charset="0"/>
              </a:rPr>
              <a:t>Pinho</a:t>
            </a:r>
            <a:r>
              <a:rPr lang="en-US" sz="675" dirty="0">
                <a:latin typeface="Segoe UI" panose="020B0502040204020203" pitchFamily="34" charset="0"/>
              </a:rPr>
              <a:t>, S. S. and C. A. Reis (2015). "Glycosylation in cancer: mechanisms and clinical implications." </a:t>
            </a:r>
            <a:r>
              <a:rPr lang="en-US" sz="675" u="sng" dirty="0">
                <a:latin typeface="Segoe UI" panose="020B0502040204020203" pitchFamily="34" charset="0"/>
              </a:rPr>
              <a:t>Nat Rev Cancer </a:t>
            </a:r>
            <a:r>
              <a:rPr lang="en-US" sz="675" b="1" u="sng" dirty="0">
                <a:latin typeface="Segoe UI" panose="020B0502040204020203" pitchFamily="34" charset="0"/>
              </a:rPr>
              <a:t>15</a:t>
            </a:r>
            <a:r>
              <a:rPr lang="en-US" sz="675" u="sng" dirty="0">
                <a:latin typeface="Segoe UI" panose="020B0502040204020203" pitchFamily="34" charset="0"/>
              </a:rPr>
              <a:t>(9): 540-555.</a:t>
            </a:r>
          </a:p>
          <a:p>
            <a:r>
              <a:rPr lang="en-US" sz="675" dirty="0" err="1">
                <a:latin typeface="Segoe UI" panose="020B0502040204020203" pitchFamily="34" charset="0"/>
              </a:rPr>
              <a:t>Svarovsky</a:t>
            </a:r>
            <a:r>
              <a:rPr lang="en-US" sz="675" dirty="0">
                <a:latin typeface="Segoe UI" panose="020B0502040204020203" pitchFamily="34" charset="0"/>
              </a:rPr>
              <a:t>, S. A. and L. Joshi (2014). "Cancer glycan biomarkers and their detection - past, present and future." </a:t>
            </a:r>
            <a:r>
              <a:rPr lang="en-US" sz="675" u="sng" dirty="0">
                <a:latin typeface="Segoe UI" panose="020B0502040204020203" pitchFamily="34" charset="0"/>
              </a:rPr>
              <a:t>Analytical Methods </a:t>
            </a:r>
            <a:r>
              <a:rPr lang="en-US" sz="675" b="1" u="sng" dirty="0">
                <a:latin typeface="Segoe UI" panose="020B0502040204020203" pitchFamily="34" charset="0"/>
              </a:rPr>
              <a:t>6</a:t>
            </a:r>
            <a:r>
              <a:rPr lang="en-US" sz="675" u="sng" dirty="0">
                <a:latin typeface="Segoe UI" panose="020B0502040204020203" pitchFamily="34" charset="0"/>
              </a:rPr>
              <a:t>(12): 3918-3936.</a:t>
            </a:r>
            <a:endParaRPr lang="en-US" sz="675" dirty="0"/>
          </a:p>
        </p:txBody>
      </p:sp>
      <p:pic>
        <p:nvPicPr>
          <p:cNvPr id="7" name="Picture 2" descr="Image result for glycosylation change normal vs cancer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071" y="2257898"/>
            <a:ext cx="3952499" cy="30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045738" y="2097047"/>
            <a:ext cx="2605178" cy="1792798"/>
          </a:xfrm>
          <a:prstGeom prst="rect">
            <a:avLst/>
          </a:prstGeom>
          <a:solidFill>
            <a:srgbClr val="F1EAE2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Cancer Cells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50" dirty="0">
                <a:solidFill>
                  <a:schemeClr val="tx2"/>
                </a:solidFill>
              </a:rPr>
              <a:t>Dysregulated </a:t>
            </a:r>
            <a:r>
              <a:rPr lang="en-US" sz="1350" dirty="0" err="1">
                <a:solidFill>
                  <a:schemeClr val="tx2"/>
                </a:solidFill>
              </a:rPr>
              <a:t>glycoprocessing</a:t>
            </a:r>
            <a:r>
              <a:rPr lang="en-US" sz="1350" dirty="0">
                <a:solidFill>
                  <a:schemeClr val="tx2"/>
                </a:solidFill>
              </a:rPr>
              <a:t> enzyme activity create neoantigens</a:t>
            </a:r>
          </a:p>
          <a:p>
            <a:pPr lvl="1" indent="-225425"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chemeClr val="tx2"/>
                </a:solidFill>
              </a:rPr>
              <a:t>Truncated glycans</a:t>
            </a:r>
          </a:p>
          <a:p>
            <a:pPr lvl="1" indent="-225425"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chemeClr val="tx2"/>
                </a:solidFill>
              </a:rPr>
              <a:t>Alternative modification sites</a:t>
            </a:r>
          </a:p>
          <a:p>
            <a:pPr lvl="1" indent="-225425">
              <a:buFont typeface="Wingdings" panose="05000000000000000000" pitchFamily="2" charset="2"/>
              <a:buChar char="Ø"/>
            </a:pPr>
            <a:r>
              <a:rPr lang="en-US" sz="1350" dirty="0">
                <a:solidFill>
                  <a:schemeClr val="tx2"/>
                </a:solidFill>
              </a:rPr>
              <a:t>Exposed epitope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7774" y="2113030"/>
            <a:ext cx="2296355" cy="1038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solidFill>
                  <a:schemeClr val="tx2"/>
                </a:solidFill>
                <a:latin typeface="Trebuchet MS" panose="020B0603020202020204" pitchFamily="34" charset="0"/>
              </a:rPr>
              <a:t>Healthy Cells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  <a:t>O-Glycosylated at specific residues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  <a:latin typeface="Trebuchet MS" panose="020B0603020202020204" pitchFamily="34" charset="0"/>
              </a:rPr>
              <a:t>Complex branched structures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CEC4D7F-666C-4661-ADE5-46AA3F78E37A}"/>
              </a:ext>
            </a:extLst>
          </p:cNvPr>
          <p:cNvGrpSpPr/>
          <p:nvPr/>
        </p:nvGrpSpPr>
        <p:grpSpPr>
          <a:xfrm>
            <a:off x="1254038" y="3920669"/>
            <a:ext cx="1382199" cy="1202436"/>
            <a:chOff x="2884516" y="1673352"/>
            <a:chExt cx="1842932" cy="16032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6F1E00-387D-4A70-AAE2-42FC88984F74}"/>
                </a:ext>
              </a:extLst>
            </p:cNvPr>
            <p:cNvSpPr/>
            <p:nvPr/>
          </p:nvSpPr>
          <p:spPr>
            <a:xfrm>
              <a:off x="2884516" y="2982221"/>
              <a:ext cx="1828800" cy="29437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ysClr val="windowText" lastClr="000000"/>
                  </a:solidFill>
                </a:rPr>
                <a:t>Protein X</a:t>
              </a:r>
            </a:p>
          </p:txBody>
        </p:sp>
        <p:pic>
          <p:nvPicPr>
            <p:cNvPr id="14" name="Picture 12" descr="Pix For &gt; Cherry Tree Branch Silhouette">
              <a:extLst>
                <a:ext uri="{FF2B5EF4-FFF2-40B4-BE49-F238E27FC236}">
                  <a16:creationId xmlns:a16="http://schemas.microsoft.com/office/drawing/2014/main" id="{59525359-72A9-4176-9367-EA40CCB9674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67"/>
            <a:stretch/>
          </p:blipFill>
          <p:spPr bwMode="auto">
            <a:xfrm>
              <a:off x="2898648" y="1673352"/>
              <a:ext cx="1828800" cy="128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19FB2A-E8E3-48A6-A868-825989B96DA3}"/>
              </a:ext>
            </a:extLst>
          </p:cNvPr>
          <p:cNvGrpSpPr/>
          <p:nvPr/>
        </p:nvGrpSpPr>
        <p:grpSpPr>
          <a:xfrm>
            <a:off x="8496838" y="3884731"/>
            <a:ext cx="1371600" cy="1238374"/>
            <a:chOff x="2909048" y="4672713"/>
            <a:chExt cx="1828800" cy="165116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7ACC65B-B4EE-4D4A-A407-7588AD5D4AF1}"/>
                </a:ext>
              </a:extLst>
            </p:cNvPr>
            <p:cNvSpPr/>
            <p:nvPr/>
          </p:nvSpPr>
          <p:spPr>
            <a:xfrm>
              <a:off x="2909048" y="6029499"/>
              <a:ext cx="1828800" cy="294379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0" dirty="0">
                  <a:solidFill>
                    <a:sysClr val="windowText" lastClr="000000"/>
                  </a:solidFill>
                </a:rPr>
                <a:t>Protein X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E76F999-B87F-4C4C-9D2B-F514B4C286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13" t="16325" r="29606"/>
            <a:stretch/>
          </p:blipFill>
          <p:spPr>
            <a:xfrm>
              <a:off x="3515048" y="4672713"/>
              <a:ext cx="723053" cy="13439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749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0000">
            <a:off x="8361982" y="2467898"/>
            <a:ext cx="679430" cy="605825"/>
          </a:xfrm>
          <a:prstGeom prst="rect">
            <a:avLst/>
          </a:prstGeom>
        </p:spPr>
      </p:pic>
      <p:sp>
        <p:nvSpPr>
          <p:cNvPr id="5" name="Freeform 4"/>
          <p:cNvSpPr>
            <a:spLocks noChangeAspect="1"/>
          </p:cNvSpPr>
          <p:nvPr/>
        </p:nvSpPr>
        <p:spPr>
          <a:xfrm>
            <a:off x="2692403" y="3013504"/>
            <a:ext cx="897792" cy="602498"/>
          </a:xfrm>
          <a:custGeom>
            <a:avLst/>
            <a:gdLst>
              <a:gd name="connsiteX0" fmla="*/ 114163 w 725212"/>
              <a:gd name="connsiteY0" fmla="*/ 72246 h 631046"/>
              <a:gd name="connsiteX1" fmla="*/ 139563 w 725212"/>
              <a:gd name="connsiteY1" fmla="*/ 29913 h 631046"/>
              <a:gd name="connsiteX2" fmla="*/ 275029 w 725212"/>
              <a:gd name="connsiteY2" fmla="*/ 29913 h 631046"/>
              <a:gd name="connsiteX3" fmla="*/ 283496 w 725212"/>
              <a:gd name="connsiteY3" fmla="*/ 106113 h 631046"/>
              <a:gd name="connsiteX4" fmla="*/ 249629 w 725212"/>
              <a:gd name="connsiteY4" fmla="*/ 207713 h 631046"/>
              <a:gd name="connsiteX5" fmla="*/ 241163 w 725212"/>
              <a:gd name="connsiteY5" fmla="*/ 258513 h 631046"/>
              <a:gd name="connsiteX6" fmla="*/ 232696 w 725212"/>
              <a:gd name="connsiteY6" fmla="*/ 300846 h 631046"/>
              <a:gd name="connsiteX7" fmla="*/ 241163 w 725212"/>
              <a:gd name="connsiteY7" fmla="*/ 377046 h 631046"/>
              <a:gd name="connsiteX8" fmla="*/ 249629 w 725212"/>
              <a:gd name="connsiteY8" fmla="*/ 402446 h 631046"/>
              <a:gd name="connsiteX9" fmla="*/ 291963 w 725212"/>
              <a:gd name="connsiteY9" fmla="*/ 410913 h 631046"/>
              <a:gd name="connsiteX10" fmla="*/ 368163 w 725212"/>
              <a:gd name="connsiteY10" fmla="*/ 419379 h 631046"/>
              <a:gd name="connsiteX11" fmla="*/ 469763 w 725212"/>
              <a:gd name="connsiteY11" fmla="*/ 402446 h 631046"/>
              <a:gd name="connsiteX12" fmla="*/ 503629 w 725212"/>
              <a:gd name="connsiteY12" fmla="*/ 351646 h 631046"/>
              <a:gd name="connsiteX13" fmla="*/ 478229 w 725212"/>
              <a:gd name="connsiteY13" fmla="*/ 275446 h 631046"/>
              <a:gd name="connsiteX14" fmla="*/ 427429 w 725212"/>
              <a:gd name="connsiteY14" fmla="*/ 258513 h 631046"/>
              <a:gd name="connsiteX15" fmla="*/ 402029 w 725212"/>
              <a:gd name="connsiteY15" fmla="*/ 250046 h 631046"/>
              <a:gd name="connsiteX16" fmla="*/ 198829 w 725212"/>
              <a:gd name="connsiteY16" fmla="*/ 258513 h 631046"/>
              <a:gd name="connsiteX17" fmla="*/ 131096 w 725212"/>
              <a:gd name="connsiteY17" fmla="*/ 275446 h 631046"/>
              <a:gd name="connsiteX18" fmla="*/ 97229 w 725212"/>
              <a:gd name="connsiteY18" fmla="*/ 283913 h 631046"/>
              <a:gd name="connsiteX19" fmla="*/ 21029 w 725212"/>
              <a:gd name="connsiteY19" fmla="*/ 275446 h 631046"/>
              <a:gd name="connsiteX20" fmla="*/ 4096 w 725212"/>
              <a:gd name="connsiteY20" fmla="*/ 250046 h 631046"/>
              <a:gd name="connsiteX21" fmla="*/ 46429 w 725212"/>
              <a:gd name="connsiteY21" fmla="*/ 38379 h 631046"/>
              <a:gd name="connsiteX22" fmla="*/ 114163 w 725212"/>
              <a:gd name="connsiteY22" fmla="*/ 12979 h 631046"/>
              <a:gd name="connsiteX23" fmla="*/ 164963 w 725212"/>
              <a:gd name="connsiteY23" fmla="*/ 4513 h 631046"/>
              <a:gd name="connsiteX24" fmla="*/ 317363 w 725212"/>
              <a:gd name="connsiteY24" fmla="*/ 29913 h 631046"/>
              <a:gd name="connsiteX25" fmla="*/ 325829 w 725212"/>
              <a:gd name="connsiteY25" fmla="*/ 55313 h 631046"/>
              <a:gd name="connsiteX26" fmla="*/ 300429 w 725212"/>
              <a:gd name="connsiteY26" fmla="*/ 190779 h 631046"/>
              <a:gd name="connsiteX27" fmla="*/ 275029 w 725212"/>
              <a:gd name="connsiteY27" fmla="*/ 283913 h 631046"/>
              <a:gd name="connsiteX28" fmla="*/ 283496 w 725212"/>
              <a:gd name="connsiteY28" fmla="*/ 343179 h 631046"/>
              <a:gd name="connsiteX29" fmla="*/ 308896 w 725212"/>
              <a:gd name="connsiteY29" fmla="*/ 351646 h 631046"/>
              <a:gd name="connsiteX30" fmla="*/ 359696 w 725212"/>
              <a:gd name="connsiteY30" fmla="*/ 377046 h 631046"/>
              <a:gd name="connsiteX31" fmla="*/ 385096 w 725212"/>
              <a:gd name="connsiteY31" fmla="*/ 402446 h 631046"/>
              <a:gd name="connsiteX32" fmla="*/ 393563 w 725212"/>
              <a:gd name="connsiteY32" fmla="*/ 537913 h 631046"/>
              <a:gd name="connsiteX33" fmla="*/ 503629 w 725212"/>
              <a:gd name="connsiteY33" fmla="*/ 529446 h 631046"/>
              <a:gd name="connsiteX34" fmla="*/ 529029 w 725212"/>
              <a:gd name="connsiteY34" fmla="*/ 520979 h 631046"/>
              <a:gd name="connsiteX35" fmla="*/ 605229 w 725212"/>
              <a:gd name="connsiteY35" fmla="*/ 410913 h 631046"/>
              <a:gd name="connsiteX36" fmla="*/ 605229 w 725212"/>
              <a:gd name="connsiteY36" fmla="*/ 173846 h 631046"/>
              <a:gd name="connsiteX37" fmla="*/ 571363 w 725212"/>
              <a:gd name="connsiteY37" fmla="*/ 123046 h 631046"/>
              <a:gd name="connsiteX38" fmla="*/ 512096 w 725212"/>
              <a:gd name="connsiteY38" fmla="*/ 80713 h 631046"/>
              <a:gd name="connsiteX39" fmla="*/ 418963 w 725212"/>
              <a:gd name="connsiteY39" fmla="*/ 123046 h 631046"/>
              <a:gd name="connsiteX40" fmla="*/ 368163 w 725212"/>
              <a:gd name="connsiteY40" fmla="*/ 190779 h 631046"/>
              <a:gd name="connsiteX41" fmla="*/ 283496 w 725212"/>
              <a:gd name="connsiteY41" fmla="*/ 351646 h 631046"/>
              <a:gd name="connsiteX42" fmla="*/ 241163 w 725212"/>
              <a:gd name="connsiteY42" fmla="*/ 495579 h 631046"/>
              <a:gd name="connsiteX43" fmla="*/ 215763 w 725212"/>
              <a:gd name="connsiteY43" fmla="*/ 597179 h 631046"/>
              <a:gd name="connsiteX44" fmla="*/ 198829 w 725212"/>
              <a:gd name="connsiteY44" fmla="*/ 614113 h 631046"/>
              <a:gd name="connsiteX45" fmla="*/ 173429 w 725212"/>
              <a:gd name="connsiteY45" fmla="*/ 504046 h 631046"/>
              <a:gd name="connsiteX46" fmla="*/ 156496 w 725212"/>
              <a:gd name="connsiteY46" fmla="*/ 478646 h 631046"/>
              <a:gd name="connsiteX47" fmla="*/ 148029 w 725212"/>
              <a:gd name="connsiteY47" fmla="*/ 427846 h 631046"/>
              <a:gd name="connsiteX48" fmla="*/ 139563 w 725212"/>
              <a:gd name="connsiteY48" fmla="*/ 360113 h 631046"/>
              <a:gd name="connsiteX49" fmla="*/ 114163 w 725212"/>
              <a:gd name="connsiteY49" fmla="*/ 233113 h 631046"/>
              <a:gd name="connsiteX50" fmla="*/ 148029 w 725212"/>
              <a:gd name="connsiteY50" fmla="*/ 250046 h 631046"/>
              <a:gd name="connsiteX51" fmla="*/ 190363 w 725212"/>
              <a:gd name="connsiteY51" fmla="*/ 343179 h 631046"/>
              <a:gd name="connsiteX52" fmla="*/ 215763 w 725212"/>
              <a:gd name="connsiteY52" fmla="*/ 453246 h 631046"/>
              <a:gd name="connsiteX53" fmla="*/ 198829 w 725212"/>
              <a:gd name="connsiteY53" fmla="*/ 470179 h 631046"/>
              <a:gd name="connsiteX54" fmla="*/ 181896 w 725212"/>
              <a:gd name="connsiteY54" fmla="*/ 444779 h 631046"/>
              <a:gd name="connsiteX55" fmla="*/ 164963 w 725212"/>
              <a:gd name="connsiteY55" fmla="*/ 377046 h 631046"/>
              <a:gd name="connsiteX56" fmla="*/ 156496 w 725212"/>
              <a:gd name="connsiteY56" fmla="*/ 351646 h 631046"/>
              <a:gd name="connsiteX57" fmla="*/ 139563 w 725212"/>
              <a:gd name="connsiteY57" fmla="*/ 190779 h 631046"/>
              <a:gd name="connsiteX58" fmla="*/ 131096 w 725212"/>
              <a:gd name="connsiteY58" fmla="*/ 139979 h 631046"/>
              <a:gd name="connsiteX59" fmla="*/ 139563 w 725212"/>
              <a:gd name="connsiteY59" fmla="*/ 114579 h 631046"/>
              <a:gd name="connsiteX60" fmla="*/ 207296 w 725212"/>
              <a:gd name="connsiteY60" fmla="*/ 114579 h 631046"/>
              <a:gd name="connsiteX61" fmla="*/ 300429 w 725212"/>
              <a:gd name="connsiteY61" fmla="*/ 216179 h 631046"/>
              <a:gd name="connsiteX62" fmla="*/ 317363 w 725212"/>
              <a:gd name="connsiteY62" fmla="*/ 283913 h 631046"/>
              <a:gd name="connsiteX63" fmla="*/ 376629 w 725212"/>
              <a:gd name="connsiteY63" fmla="*/ 597179 h 631046"/>
              <a:gd name="connsiteX64" fmla="*/ 435896 w 725212"/>
              <a:gd name="connsiteY64" fmla="*/ 631046 h 631046"/>
              <a:gd name="connsiteX65" fmla="*/ 588296 w 725212"/>
              <a:gd name="connsiteY65" fmla="*/ 605646 h 631046"/>
              <a:gd name="connsiteX66" fmla="*/ 596763 w 725212"/>
              <a:gd name="connsiteY66" fmla="*/ 554846 h 631046"/>
              <a:gd name="connsiteX67" fmla="*/ 554429 w 725212"/>
              <a:gd name="connsiteY67" fmla="*/ 470179 h 631046"/>
              <a:gd name="connsiteX68" fmla="*/ 520563 w 725212"/>
              <a:gd name="connsiteY68" fmla="*/ 419379 h 631046"/>
              <a:gd name="connsiteX69" fmla="*/ 469763 w 725212"/>
              <a:gd name="connsiteY69" fmla="*/ 360113 h 631046"/>
              <a:gd name="connsiteX70" fmla="*/ 435896 w 725212"/>
              <a:gd name="connsiteY70" fmla="*/ 300846 h 631046"/>
              <a:gd name="connsiteX71" fmla="*/ 435896 w 725212"/>
              <a:gd name="connsiteY71" fmla="*/ 148446 h 631046"/>
              <a:gd name="connsiteX72" fmla="*/ 469763 w 725212"/>
              <a:gd name="connsiteY72" fmla="*/ 97646 h 631046"/>
              <a:gd name="connsiteX73" fmla="*/ 452829 w 725212"/>
              <a:gd name="connsiteY73" fmla="*/ 216179 h 631046"/>
              <a:gd name="connsiteX74" fmla="*/ 427429 w 725212"/>
              <a:gd name="connsiteY74" fmla="*/ 368579 h 631046"/>
              <a:gd name="connsiteX75" fmla="*/ 435896 w 725212"/>
              <a:gd name="connsiteY75" fmla="*/ 427846 h 631046"/>
              <a:gd name="connsiteX76" fmla="*/ 469763 w 725212"/>
              <a:gd name="connsiteY76" fmla="*/ 419379 h 631046"/>
              <a:gd name="connsiteX77" fmla="*/ 588296 w 725212"/>
              <a:gd name="connsiteY77" fmla="*/ 368579 h 631046"/>
              <a:gd name="connsiteX78" fmla="*/ 622163 w 725212"/>
              <a:gd name="connsiteY78" fmla="*/ 351646 h 631046"/>
              <a:gd name="connsiteX79" fmla="*/ 664496 w 725212"/>
              <a:gd name="connsiteY79" fmla="*/ 300846 h 631046"/>
              <a:gd name="connsiteX80" fmla="*/ 698363 w 725212"/>
              <a:gd name="connsiteY80" fmla="*/ 258513 h 631046"/>
              <a:gd name="connsiteX81" fmla="*/ 715296 w 725212"/>
              <a:gd name="connsiteY81" fmla="*/ 309313 h 631046"/>
              <a:gd name="connsiteX82" fmla="*/ 723763 w 725212"/>
              <a:gd name="connsiteY82" fmla="*/ 334713 h 631046"/>
              <a:gd name="connsiteX83" fmla="*/ 605229 w 725212"/>
              <a:gd name="connsiteY83" fmla="*/ 207713 h 631046"/>
              <a:gd name="connsiteX84" fmla="*/ 537496 w 725212"/>
              <a:gd name="connsiteY84" fmla="*/ 148446 h 631046"/>
              <a:gd name="connsiteX85" fmla="*/ 512096 w 725212"/>
              <a:gd name="connsiteY85" fmla="*/ 139979 h 631046"/>
              <a:gd name="connsiteX86" fmla="*/ 410496 w 725212"/>
              <a:gd name="connsiteY86" fmla="*/ 80713 h 631046"/>
              <a:gd name="connsiteX87" fmla="*/ 334296 w 725212"/>
              <a:gd name="connsiteY87" fmla="*/ 72246 h 631046"/>
              <a:gd name="connsiteX88" fmla="*/ 249629 w 725212"/>
              <a:gd name="connsiteY88" fmla="*/ 80713 h 631046"/>
              <a:gd name="connsiteX89" fmla="*/ 190363 w 725212"/>
              <a:gd name="connsiteY89" fmla="*/ 123046 h 631046"/>
              <a:gd name="connsiteX90" fmla="*/ 156496 w 725212"/>
              <a:gd name="connsiteY90" fmla="*/ 165379 h 631046"/>
              <a:gd name="connsiteX91" fmla="*/ 97229 w 725212"/>
              <a:gd name="connsiteY91" fmla="*/ 258513 h 631046"/>
              <a:gd name="connsiteX92" fmla="*/ 88763 w 725212"/>
              <a:gd name="connsiteY92" fmla="*/ 300846 h 631046"/>
              <a:gd name="connsiteX93" fmla="*/ 71829 w 725212"/>
              <a:gd name="connsiteY93" fmla="*/ 326246 h 631046"/>
              <a:gd name="connsiteX94" fmla="*/ 63363 w 725212"/>
              <a:gd name="connsiteY94" fmla="*/ 368579 h 6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25212" h="631046">
                <a:moveTo>
                  <a:pt x="114163" y="72246"/>
                </a:moveTo>
                <a:cubicBezTo>
                  <a:pt x="122630" y="58135"/>
                  <a:pt x="126398" y="39787"/>
                  <a:pt x="139563" y="29913"/>
                </a:cubicBezTo>
                <a:cubicBezTo>
                  <a:pt x="164783" y="10998"/>
                  <a:pt x="270847" y="29533"/>
                  <a:pt x="275029" y="29913"/>
                </a:cubicBezTo>
                <a:cubicBezTo>
                  <a:pt x="305819" y="60701"/>
                  <a:pt x="293732" y="39583"/>
                  <a:pt x="283496" y="106113"/>
                </a:cubicBezTo>
                <a:cubicBezTo>
                  <a:pt x="273203" y="173014"/>
                  <a:pt x="281287" y="144396"/>
                  <a:pt x="249629" y="207713"/>
                </a:cubicBezTo>
                <a:cubicBezTo>
                  <a:pt x="246807" y="224646"/>
                  <a:pt x="244234" y="241623"/>
                  <a:pt x="241163" y="258513"/>
                </a:cubicBezTo>
                <a:cubicBezTo>
                  <a:pt x="238589" y="272671"/>
                  <a:pt x="232696" y="286456"/>
                  <a:pt x="232696" y="300846"/>
                </a:cubicBezTo>
                <a:cubicBezTo>
                  <a:pt x="232696" y="326402"/>
                  <a:pt x="236962" y="351837"/>
                  <a:pt x="241163" y="377046"/>
                </a:cubicBezTo>
                <a:cubicBezTo>
                  <a:pt x="242630" y="385849"/>
                  <a:pt x="242203" y="397495"/>
                  <a:pt x="249629" y="402446"/>
                </a:cubicBezTo>
                <a:cubicBezTo>
                  <a:pt x="261603" y="410429"/>
                  <a:pt x="277717" y="408878"/>
                  <a:pt x="291963" y="410913"/>
                </a:cubicBezTo>
                <a:cubicBezTo>
                  <a:pt x="317262" y="414527"/>
                  <a:pt x="342763" y="416557"/>
                  <a:pt x="368163" y="419379"/>
                </a:cubicBezTo>
                <a:cubicBezTo>
                  <a:pt x="402030" y="413735"/>
                  <a:pt x="439054" y="417801"/>
                  <a:pt x="469763" y="402446"/>
                </a:cubicBezTo>
                <a:cubicBezTo>
                  <a:pt x="487966" y="393345"/>
                  <a:pt x="503629" y="351646"/>
                  <a:pt x="503629" y="351646"/>
                </a:cubicBezTo>
                <a:cubicBezTo>
                  <a:pt x="500003" y="326265"/>
                  <a:pt x="506887" y="289775"/>
                  <a:pt x="478229" y="275446"/>
                </a:cubicBezTo>
                <a:cubicBezTo>
                  <a:pt x="462264" y="267464"/>
                  <a:pt x="444362" y="264157"/>
                  <a:pt x="427429" y="258513"/>
                </a:cubicBezTo>
                <a:lnTo>
                  <a:pt x="402029" y="250046"/>
                </a:lnTo>
                <a:cubicBezTo>
                  <a:pt x="334296" y="252868"/>
                  <a:pt x="266460" y="253849"/>
                  <a:pt x="198829" y="258513"/>
                </a:cubicBezTo>
                <a:cubicBezTo>
                  <a:pt x="164789" y="260861"/>
                  <a:pt x="159578" y="267308"/>
                  <a:pt x="131096" y="275446"/>
                </a:cubicBezTo>
                <a:cubicBezTo>
                  <a:pt x="119907" y="278643"/>
                  <a:pt x="108518" y="281091"/>
                  <a:pt x="97229" y="283913"/>
                </a:cubicBezTo>
                <a:cubicBezTo>
                  <a:pt x="71829" y="281091"/>
                  <a:pt x="45047" y="284180"/>
                  <a:pt x="21029" y="275446"/>
                </a:cubicBezTo>
                <a:cubicBezTo>
                  <a:pt x="11466" y="271969"/>
                  <a:pt x="4558" y="260211"/>
                  <a:pt x="4096" y="250046"/>
                </a:cubicBezTo>
                <a:cubicBezTo>
                  <a:pt x="-670" y="145185"/>
                  <a:pt x="-11801" y="104928"/>
                  <a:pt x="46429" y="38379"/>
                </a:cubicBezTo>
                <a:cubicBezTo>
                  <a:pt x="64584" y="17631"/>
                  <a:pt x="89032" y="17548"/>
                  <a:pt x="114163" y="12979"/>
                </a:cubicBezTo>
                <a:cubicBezTo>
                  <a:pt x="131053" y="9908"/>
                  <a:pt x="148030" y="7335"/>
                  <a:pt x="164963" y="4513"/>
                </a:cubicBezTo>
                <a:cubicBezTo>
                  <a:pt x="193155" y="6275"/>
                  <a:pt x="288770" y="-17742"/>
                  <a:pt x="317363" y="29913"/>
                </a:cubicBezTo>
                <a:cubicBezTo>
                  <a:pt x="321955" y="37566"/>
                  <a:pt x="323007" y="46846"/>
                  <a:pt x="325829" y="55313"/>
                </a:cubicBezTo>
                <a:cubicBezTo>
                  <a:pt x="308727" y="226346"/>
                  <a:pt x="330650" y="69896"/>
                  <a:pt x="300429" y="190779"/>
                </a:cubicBezTo>
                <a:cubicBezTo>
                  <a:pt x="274842" y="293125"/>
                  <a:pt x="311284" y="193277"/>
                  <a:pt x="275029" y="283913"/>
                </a:cubicBezTo>
                <a:cubicBezTo>
                  <a:pt x="277851" y="303668"/>
                  <a:pt x="274571" y="325330"/>
                  <a:pt x="283496" y="343179"/>
                </a:cubicBezTo>
                <a:cubicBezTo>
                  <a:pt x="287487" y="351161"/>
                  <a:pt x="300914" y="347655"/>
                  <a:pt x="308896" y="351646"/>
                </a:cubicBezTo>
                <a:cubicBezTo>
                  <a:pt x="374548" y="384472"/>
                  <a:pt x="295852" y="355764"/>
                  <a:pt x="359696" y="377046"/>
                </a:cubicBezTo>
                <a:cubicBezTo>
                  <a:pt x="368163" y="385513"/>
                  <a:pt x="382629" y="390729"/>
                  <a:pt x="385096" y="402446"/>
                </a:cubicBezTo>
                <a:cubicBezTo>
                  <a:pt x="394417" y="446719"/>
                  <a:pt x="362692" y="504837"/>
                  <a:pt x="393563" y="537913"/>
                </a:cubicBezTo>
                <a:cubicBezTo>
                  <a:pt x="418670" y="564814"/>
                  <a:pt x="466940" y="532268"/>
                  <a:pt x="503629" y="529446"/>
                </a:cubicBezTo>
                <a:cubicBezTo>
                  <a:pt x="512096" y="526624"/>
                  <a:pt x="521984" y="526458"/>
                  <a:pt x="529029" y="520979"/>
                </a:cubicBezTo>
                <a:cubicBezTo>
                  <a:pt x="585599" y="476980"/>
                  <a:pt x="578858" y="472445"/>
                  <a:pt x="605229" y="410913"/>
                </a:cubicBezTo>
                <a:cubicBezTo>
                  <a:pt x="611829" y="331718"/>
                  <a:pt x="623304" y="253377"/>
                  <a:pt x="605229" y="173846"/>
                </a:cubicBezTo>
                <a:cubicBezTo>
                  <a:pt x="600719" y="154001"/>
                  <a:pt x="583034" y="139718"/>
                  <a:pt x="571363" y="123046"/>
                </a:cubicBezTo>
                <a:cubicBezTo>
                  <a:pt x="541598" y="80524"/>
                  <a:pt x="557495" y="92062"/>
                  <a:pt x="512096" y="80713"/>
                </a:cubicBezTo>
                <a:cubicBezTo>
                  <a:pt x="481052" y="94824"/>
                  <a:pt x="446051" y="102331"/>
                  <a:pt x="418963" y="123046"/>
                </a:cubicBezTo>
                <a:cubicBezTo>
                  <a:pt x="396544" y="140189"/>
                  <a:pt x="384100" y="167487"/>
                  <a:pt x="368163" y="190779"/>
                </a:cubicBezTo>
                <a:cubicBezTo>
                  <a:pt x="316834" y="265798"/>
                  <a:pt x="308132" y="274660"/>
                  <a:pt x="283496" y="351646"/>
                </a:cubicBezTo>
                <a:cubicBezTo>
                  <a:pt x="268254" y="399277"/>
                  <a:pt x="248236" y="446072"/>
                  <a:pt x="241163" y="495579"/>
                </a:cubicBezTo>
                <a:cubicBezTo>
                  <a:pt x="235114" y="537923"/>
                  <a:pt x="236629" y="560663"/>
                  <a:pt x="215763" y="597179"/>
                </a:cubicBezTo>
                <a:cubicBezTo>
                  <a:pt x="211802" y="604110"/>
                  <a:pt x="204474" y="608468"/>
                  <a:pt x="198829" y="614113"/>
                </a:cubicBezTo>
                <a:cubicBezTo>
                  <a:pt x="155790" y="571071"/>
                  <a:pt x="198491" y="621002"/>
                  <a:pt x="173429" y="504046"/>
                </a:cubicBezTo>
                <a:cubicBezTo>
                  <a:pt x="171297" y="494096"/>
                  <a:pt x="162140" y="487113"/>
                  <a:pt x="156496" y="478646"/>
                </a:cubicBezTo>
                <a:cubicBezTo>
                  <a:pt x="153674" y="461713"/>
                  <a:pt x="150457" y="444840"/>
                  <a:pt x="148029" y="427846"/>
                </a:cubicBezTo>
                <a:cubicBezTo>
                  <a:pt x="144811" y="405321"/>
                  <a:pt x="143756" y="382477"/>
                  <a:pt x="139563" y="360113"/>
                </a:cubicBezTo>
                <a:cubicBezTo>
                  <a:pt x="100373" y="151097"/>
                  <a:pt x="140854" y="419963"/>
                  <a:pt x="114163" y="233113"/>
                </a:cubicBezTo>
                <a:cubicBezTo>
                  <a:pt x="126748" y="195354"/>
                  <a:pt x="120037" y="194062"/>
                  <a:pt x="148029" y="250046"/>
                </a:cubicBezTo>
                <a:cubicBezTo>
                  <a:pt x="163280" y="280547"/>
                  <a:pt x="178003" y="311397"/>
                  <a:pt x="190363" y="343179"/>
                </a:cubicBezTo>
                <a:cubicBezTo>
                  <a:pt x="206148" y="383768"/>
                  <a:pt x="208818" y="411577"/>
                  <a:pt x="215763" y="453246"/>
                </a:cubicBezTo>
                <a:cubicBezTo>
                  <a:pt x="210118" y="458890"/>
                  <a:pt x="206573" y="472115"/>
                  <a:pt x="198829" y="470179"/>
                </a:cubicBezTo>
                <a:cubicBezTo>
                  <a:pt x="188957" y="467711"/>
                  <a:pt x="185373" y="454342"/>
                  <a:pt x="181896" y="444779"/>
                </a:cubicBezTo>
                <a:cubicBezTo>
                  <a:pt x="173943" y="422908"/>
                  <a:pt x="171086" y="399498"/>
                  <a:pt x="164963" y="377046"/>
                </a:cubicBezTo>
                <a:cubicBezTo>
                  <a:pt x="162615" y="368436"/>
                  <a:pt x="159318" y="360113"/>
                  <a:pt x="156496" y="351646"/>
                </a:cubicBezTo>
                <a:cubicBezTo>
                  <a:pt x="134305" y="196318"/>
                  <a:pt x="164872" y="418561"/>
                  <a:pt x="139563" y="190779"/>
                </a:cubicBezTo>
                <a:cubicBezTo>
                  <a:pt x="137667" y="173717"/>
                  <a:pt x="133918" y="156912"/>
                  <a:pt x="131096" y="139979"/>
                </a:cubicBezTo>
                <a:cubicBezTo>
                  <a:pt x="133918" y="131512"/>
                  <a:pt x="133252" y="120890"/>
                  <a:pt x="139563" y="114579"/>
                </a:cubicBezTo>
                <a:cubicBezTo>
                  <a:pt x="156919" y="97224"/>
                  <a:pt x="191196" y="111359"/>
                  <a:pt x="207296" y="114579"/>
                </a:cubicBezTo>
                <a:cubicBezTo>
                  <a:pt x="248344" y="148786"/>
                  <a:pt x="276567" y="165046"/>
                  <a:pt x="300429" y="216179"/>
                </a:cubicBezTo>
                <a:cubicBezTo>
                  <a:pt x="310271" y="237268"/>
                  <a:pt x="311718" y="261335"/>
                  <a:pt x="317363" y="283913"/>
                </a:cubicBezTo>
                <a:cubicBezTo>
                  <a:pt x="322348" y="335422"/>
                  <a:pt x="299188" y="526777"/>
                  <a:pt x="376629" y="597179"/>
                </a:cubicBezTo>
                <a:cubicBezTo>
                  <a:pt x="393465" y="612485"/>
                  <a:pt x="416140" y="619757"/>
                  <a:pt x="435896" y="631046"/>
                </a:cubicBezTo>
                <a:cubicBezTo>
                  <a:pt x="486696" y="622579"/>
                  <a:pt x="541753" y="627693"/>
                  <a:pt x="588296" y="605646"/>
                </a:cubicBezTo>
                <a:cubicBezTo>
                  <a:pt x="603810" y="598297"/>
                  <a:pt x="599191" y="571840"/>
                  <a:pt x="596763" y="554846"/>
                </a:cubicBezTo>
                <a:cubicBezTo>
                  <a:pt x="584089" y="466124"/>
                  <a:pt x="583273" y="508638"/>
                  <a:pt x="554429" y="470179"/>
                </a:cubicBezTo>
                <a:cubicBezTo>
                  <a:pt x="542218" y="453898"/>
                  <a:pt x="532971" y="435510"/>
                  <a:pt x="520563" y="419379"/>
                </a:cubicBezTo>
                <a:cubicBezTo>
                  <a:pt x="504699" y="398755"/>
                  <a:pt x="484887" y="381286"/>
                  <a:pt x="469763" y="360113"/>
                </a:cubicBezTo>
                <a:cubicBezTo>
                  <a:pt x="456538" y="341598"/>
                  <a:pt x="447185" y="320602"/>
                  <a:pt x="435896" y="300846"/>
                </a:cubicBezTo>
                <a:cubicBezTo>
                  <a:pt x="415945" y="231016"/>
                  <a:pt x="406610" y="231422"/>
                  <a:pt x="435896" y="148446"/>
                </a:cubicBezTo>
                <a:cubicBezTo>
                  <a:pt x="442669" y="129255"/>
                  <a:pt x="469763" y="97646"/>
                  <a:pt x="469763" y="97646"/>
                </a:cubicBezTo>
                <a:cubicBezTo>
                  <a:pt x="464118" y="137157"/>
                  <a:pt x="459969" y="176911"/>
                  <a:pt x="452829" y="216179"/>
                </a:cubicBezTo>
                <a:cubicBezTo>
                  <a:pt x="421080" y="390797"/>
                  <a:pt x="447885" y="164029"/>
                  <a:pt x="427429" y="368579"/>
                </a:cubicBezTo>
                <a:cubicBezTo>
                  <a:pt x="430251" y="388335"/>
                  <a:pt x="423120" y="412515"/>
                  <a:pt x="435896" y="427846"/>
                </a:cubicBezTo>
                <a:cubicBezTo>
                  <a:pt x="443346" y="436785"/>
                  <a:pt x="458617" y="422723"/>
                  <a:pt x="469763" y="419379"/>
                </a:cubicBezTo>
                <a:cubicBezTo>
                  <a:pt x="532057" y="400691"/>
                  <a:pt x="522210" y="401622"/>
                  <a:pt x="588296" y="368579"/>
                </a:cubicBezTo>
                <a:lnTo>
                  <a:pt x="622163" y="351646"/>
                </a:lnTo>
                <a:cubicBezTo>
                  <a:pt x="664204" y="288583"/>
                  <a:pt x="610171" y="366036"/>
                  <a:pt x="664496" y="300846"/>
                </a:cubicBezTo>
                <a:cubicBezTo>
                  <a:pt x="717889" y="236774"/>
                  <a:pt x="649105" y="307768"/>
                  <a:pt x="698363" y="258513"/>
                </a:cubicBezTo>
                <a:lnTo>
                  <a:pt x="715296" y="309313"/>
                </a:lnTo>
                <a:cubicBezTo>
                  <a:pt x="718118" y="317780"/>
                  <a:pt x="729118" y="341853"/>
                  <a:pt x="723763" y="334713"/>
                </a:cubicBezTo>
                <a:cubicBezTo>
                  <a:pt x="681058" y="277773"/>
                  <a:pt x="680224" y="273335"/>
                  <a:pt x="605229" y="207713"/>
                </a:cubicBezTo>
                <a:cubicBezTo>
                  <a:pt x="582651" y="187957"/>
                  <a:pt x="561758" y="166092"/>
                  <a:pt x="537496" y="148446"/>
                </a:cubicBezTo>
                <a:cubicBezTo>
                  <a:pt x="530278" y="143197"/>
                  <a:pt x="519971" y="144179"/>
                  <a:pt x="512096" y="139979"/>
                </a:cubicBezTo>
                <a:cubicBezTo>
                  <a:pt x="477501" y="121529"/>
                  <a:pt x="447135" y="94671"/>
                  <a:pt x="410496" y="80713"/>
                </a:cubicBezTo>
                <a:cubicBezTo>
                  <a:pt x="386614" y="71615"/>
                  <a:pt x="359696" y="75068"/>
                  <a:pt x="334296" y="72246"/>
                </a:cubicBezTo>
                <a:cubicBezTo>
                  <a:pt x="306074" y="75068"/>
                  <a:pt x="276375" y="71273"/>
                  <a:pt x="249629" y="80713"/>
                </a:cubicBezTo>
                <a:cubicBezTo>
                  <a:pt x="226736" y="88793"/>
                  <a:pt x="208327" y="106715"/>
                  <a:pt x="190363" y="123046"/>
                </a:cubicBezTo>
                <a:cubicBezTo>
                  <a:pt x="176992" y="135202"/>
                  <a:pt x="167125" y="150764"/>
                  <a:pt x="156496" y="165379"/>
                </a:cubicBezTo>
                <a:cubicBezTo>
                  <a:pt x="131925" y="199164"/>
                  <a:pt x="118201" y="223558"/>
                  <a:pt x="97229" y="258513"/>
                </a:cubicBezTo>
                <a:cubicBezTo>
                  <a:pt x="94407" y="272624"/>
                  <a:pt x="93816" y="287372"/>
                  <a:pt x="88763" y="300846"/>
                </a:cubicBezTo>
                <a:cubicBezTo>
                  <a:pt x="85190" y="310374"/>
                  <a:pt x="76380" y="317144"/>
                  <a:pt x="71829" y="326246"/>
                </a:cubicBezTo>
                <a:cubicBezTo>
                  <a:pt x="61578" y="346748"/>
                  <a:pt x="63363" y="349206"/>
                  <a:pt x="63363" y="368579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 flipV="1">
            <a:off x="2609850" y="3627540"/>
            <a:ext cx="1034882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4156920" y="3026437"/>
            <a:ext cx="8181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Tn</a:t>
            </a:r>
            <a:r>
              <a:rPr lang="en-US" dirty="0"/>
              <a:t>/</a:t>
            </a:r>
            <a:r>
              <a:rPr lang="en-US" dirty="0" err="1"/>
              <a:t>STn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982874" y="3355857"/>
            <a:ext cx="1186805" cy="1198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493510" y="3208341"/>
            <a:ext cx="83102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>
            <a:spLocks noChangeAspect="1"/>
          </p:cNvSpPr>
          <p:nvPr/>
        </p:nvSpPr>
        <p:spPr>
          <a:xfrm>
            <a:off x="5329649" y="3013504"/>
            <a:ext cx="897792" cy="602498"/>
          </a:xfrm>
          <a:custGeom>
            <a:avLst/>
            <a:gdLst>
              <a:gd name="connsiteX0" fmla="*/ 114163 w 725212"/>
              <a:gd name="connsiteY0" fmla="*/ 72246 h 631046"/>
              <a:gd name="connsiteX1" fmla="*/ 139563 w 725212"/>
              <a:gd name="connsiteY1" fmla="*/ 29913 h 631046"/>
              <a:gd name="connsiteX2" fmla="*/ 275029 w 725212"/>
              <a:gd name="connsiteY2" fmla="*/ 29913 h 631046"/>
              <a:gd name="connsiteX3" fmla="*/ 283496 w 725212"/>
              <a:gd name="connsiteY3" fmla="*/ 106113 h 631046"/>
              <a:gd name="connsiteX4" fmla="*/ 249629 w 725212"/>
              <a:gd name="connsiteY4" fmla="*/ 207713 h 631046"/>
              <a:gd name="connsiteX5" fmla="*/ 241163 w 725212"/>
              <a:gd name="connsiteY5" fmla="*/ 258513 h 631046"/>
              <a:gd name="connsiteX6" fmla="*/ 232696 w 725212"/>
              <a:gd name="connsiteY6" fmla="*/ 300846 h 631046"/>
              <a:gd name="connsiteX7" fmla="*/ 241163 w 725212"/>
              <a:gd name="connsiteY7" fmla="*/ 377046 h 631046"/>
              <a:gd name="connsiteX8" fmla="*/ 249629 w 725212"/>
              <a:gd name="connsiteY8" fmla="*/ 402446 h 631046"/>
              <a:gd name="connsiteX9" fmla="*/ 291963 w 725212"/>
              <a:gd name="connsiteY9" fmla="*/ 410913 h 631046"/>
              <a:gd name="connsiteX10" fmla="*/ 368163 w 725212"/>
              <a:gd name="connsiteY10" fmla="*/ 419379 h 631046"/>
              <a:gd name="connsiteX11" fmla="*/ 469763 w 725212"/>
              <a:gd name="connsiteY11" fmla="*/ 402446 h 631046"/>
              <a:gd name="connsiteX12" fmla="*/ 503629 w 725212"/>
              <a:gd name="connsiteY12" fmla="*/ 351646 h 631046"/>
              <a:gd name="connsiteX13" fmla="*/ 478229 w 725212"/>
              <a:gd name="connsiteY13" fmla="*/ 275446 h 631046"/>
              <a:gd name="connsiteX14" fmla="*/ 427429 w 725212"/>
              <a:gd name="connsiteY14" fmla="*/ 258513 h 631046"/>
              <a:gd name="connsiteX15" fmla="*/ 402029 w 725212"/>
              <a:gd name="connsiteY15" fmla="*/ 250046 h 631046"/>
              <a:gd name="connsiteX16" fmla="*/ 198829 w 725212"/>
              <a:gd name="connsiteY16" fmla="*/ 258513 h 631046"/>
              <a:gd name="connsiteX17" fmla="*/ 131096 w 725212"/>
              <a:gd name="connsiteY17" fmla="*/ 275446 h 631046"/>
              <a:gd name="connsiteX18" fmla="*/ 97229 w 725212"/>
              <a:gd name="connsiteY18" fmla="*/ 283913 h 631046"/>
              <a:gd name="connsiteX19" fmla="*/ 21029 w 725212"/>
              <a:gd name="connsiteY19" fmla="*/ 275446 h 631046"/>
              <a:gd name="connsiteX20" fmla="*/ 4096 w 725212"/>
              <a:gd name="connsiteY20" fmla="*/ 250046 h 631046"/>
              <a:gd name="connsiteX21" fmla="*/ 46429 w 725212"/>
              <a:gd name="connsiteY21" fmla="*/ 38379 h 631046"/>
              <a:gd name="connsiteX22" fmla="*/ 114163 w 725212"/>
              <a:gd name="connsiteY22" fmla="*/ 12979 h 631046"/>
              <a:gd name="connsiteX23" fmla="*/ 164963 w 725212"/>
              <a:gd name="connsiteY23" fmla="*/ 4513 h 631046"/>
              <a:gd name="connsiteX24" fmla="*/ 317363 w 725212"/>
              <a:gd name="connsiteY24" fmla="*/ 29913 h 631046"/>
              <a:gd name="connsiteX25" fmla="*/ 325829 w 725212"/>
              <a:gd name="connsiteY25" fmla="*/ 55313 h 631046"/>
              <a:gd name="connsiteX26" fmla="*/ 300429 w 725212"/>
              <a:gd name="connsiteY26" fmla="*/ 190779 h 631046"/>
              <a:gd name="connsiteX27" fmla="*/ 275029 w 725212"/>
              <a:gd name="connsiteY27" fmla="*/ 283913 h 631046"/>
              <a:gd name="connsiteX28" fmla="*/ 283496 w 725212"/>
              <a:gd name="connsiteY28" fmla="*/ 343179 h 631046"/>
              <a:gd name="connsiteX29" fmla="*/ 308896 w 725212"/>
              <a:gd name="connsiteY29" fmla="*/ 351646 h 631046"/>
              <a:gd name="connsiteX30" fmla="*/ 359696 w 725212"/>
              <a:gd name="connsiteY30" fmla="*/ 377046 h 631046"/>
              <a:gd name="connsiteX31" fmla="*/ 385096 w 725212"/>
              <a:gd name="connsiteY31" fmla="*/ 402446 h 631046"/>
              <a:gd name="connsiteX32" fmla="*/ 393563 w 725212"/>
              <a:gd name="connsiteY32" fmla="*/ 537913 h 631046"/>
              <a:gd name="connsiteX33" fmla="*/ 503629 w 725212"/>
              <a:gd name="connsiteY33" fmla="*/ 529446 h 631046"/>
              <a:gd name="connsiteX34" fmla="*/ 529029 w 725212"/>
              <a:gd name="connsiteY34" fmla="*/ 520979 h 631046"/>
              <a:gd name="connsiteX35" fmla="*/ 605229 w 725212"/>
              <a:gd name="connsiteY35" fmla="*/ 410913 h 631046"/>
              <a:gd name="connsiteX36" fmla="*/ 605229 w 725212"/>
              <a:gd name="connsiteY36" fmla="*/ 173846 h 631046"/>
              <a:gd name="connsiteX37" fmla="*/ 571363 w 725212"/>
              <a:gd name="connsiteY37" fmla="*/ 123046 h 631046"/>
              <a:gd name="connsiteX38" fmla="*/ 512096 w 725212"/>
              <a:gd name="connsiteY38" fmla="*/ 80713 h 631046"/>
              <a:gd name="connsiteX39" fmla="*/ 418963 w 725212"/>
              <a:gd name="connsiteY39" fmla="*/ 123046 h 631046"/>
              <a:gd name="connsiteX40" fmla="*/ 368163 w 725212"/>
              <a:gd name="connsiteY40" fmla="*/ 190779 h 631046"/>
              <a:gd name="connsiteX41" fmla="*/ 283496 w 725212"/>
              <a:gd name="connsiteY41" fmla="*/ 351646 h 631046"/>
              <a:gd name="connsiteX42" fmla="*/ 241163 w 725212"/>
              <a:gd name="connsiteY42" fmla="*/ 495579 h 631046"/>
              <a:gd name="connsiteX43" fmla="*/ 215763 w 725212"/>
              <a:gd name="connsiteY43" fmla="*/ 597179 h 631046"/>
              <a:gd name="connsiteX44" fmla="*/ 198829 w 725212"/>
              <a:gd name="connsiteY44" fmla="*/ 614113 h 631046"/>
              <a:gd name="connsiteX45" fmla="*/ 173429 w 725212"/>
              <a:gd name="connsiteY45" fmla="*/ 504046 h 631046"/>
              <a:gd name="connsiteX46" fmla="*/ 156496 w 725212"/>
              <a:gd name="connsiteY46" fmla="*/ 478646 h 631046"/>
              <a:gd name="connsiteX47" fmla="*/ 148029 w 725212"/>
              <a:gd name="connsiteY47" fmla="*/ 427846 h 631046"/>
              <a:gd name="connsiteX48" fmla="*/ 139563 w 725212"/>
              <a:gd name="connsiteY48" fmla="*/ 360113 h 631046"/>
              <a:gd name="connsiteX49" fmla="*/ 114163 w 725212"/>
              <a:gd name="connsiteY49" fmla="*/ 233113 h 631046"/>
              <a:gd name="connsiteX50" fmla="*/ 148029 w 725212"/>
              <a:gd name="connsiteY50" fmla="*/ 250046 h 631046"/>
              <a:gd name="connsiteX51" fmla="*/ 190363 w 725212"/>
              <a:gd name="connsiteY51" fmla="*/ 343179 h 631046"/>
              <a:gd name="connsiteX52" fmla="*/ 215763 w 725212"/>
              <a:gd name="connsiteY52" fmla="*/ 453246 h 631046"/>
              <a:gd name="connsiteX53" fmla="*/ 198829 w 725212"/>
              <a:gd name="connsiteY53" fmla="*/ 470179 h 631046"/>
              <a:gd name="connsiteX54" fmla="*/ 181896 w 725212"/>
              <a:gd name="connsiteY54" fmla="*/ 444779 h 631046"/>
              <a:gd name="connsiteX55" fmla="*/ 164963 w 725212"/>
              <a:gd name="connsiteY55" fmla="*/ 377046 h 631046"/>
              <a:gd name="connsiteX56" fmla="*/ 156496 w 725212"/>
              <a:gd name="connsiteY56" fmla="*/ 351646 h 631046"/>
              <a:gd name="connsiteX57" fmla="*/ 139563 w 725212"/>
              <a:gd name="connsiteY57" fmla="*/ 190779 h 631046"/>
              <a:gd name="connsiteX58" fmla="*/ 131096 w 725212"/>
              <a:gd name="connsiteY58" fmla="*/ 139979 h 631046"/>
              <a:gd name="connsiteX59" fmla="*/ 139563 w 725212"/>
              <a:gd name="connsiteY59" fmla="*/ 114579 h 631046"/>
              <a:gd name="connsiteX60" fmla="*/ 207296 w 725212"/>
              <a:gd name="connsiteY60" fmla="*/ 114579 h 631046"/>
              <a:gd name="connsiteX61" fmla="*/ 300429 w 725212"/>
              <a:gd name="connsiteY61" fmla="*/ 216179 h 631046"/>
              <a:gd name="connsiteX62" fmla="*/ 317363 w 725212"/>
              <a:gd name="connsiteY62" fmla="*/ 283913 h 631046"/>
              <a:gd name="connsiteX63" fmla="*/ 376629 w 725212"/>
              <a:gd name="connsiteY63" fmla="*/ 597179 h 631046"/>
              <a:gd name="connsiteX64" fmla="*/ 435896 w 725212"/>
              <a:gd name="connsiteY64" fmla="*/ 631046 h 631046"/>
              <a:gd name="connsiteX65" fmla="*/ 588296 w 725212"/>
              <a:gd name="connsiteY65" fmla="*/ 605646 h 631046"/>
              <a:gd name="connsiteX66" fmla="*/ 596763 w 725212"/>
              <a:gd name="connsiteY66" fmla="*/ 554846 h 631046"/>
              <a:gd name="connsiteX67" fmla="*/ 554429 w 725212"/>
              <a:gd name="connsiteY67" fmla="*/ 470179 h 631046"/>
              <a:gd name="connsiteX68" fmla="*/ 520563 w 725212"/>
              <a:gd name="connsiteY68" fmla="*/ 419379 h 631046"/>
              <a:gd name="connsiteX69" fmla="*/ 469763 w 725212"/>
              <a:gd name="connsiteY69" fmla="*/ 360113 h 631046"/>
              <a:gd name="connsiteX70" fmla="*/ 435896 w 725212"/>
              <a:gd name="connsiteY70" fmla="*/ 300846 h 631046"/>
              <a:gd name="connsiteX71" fmla="*/ 435896 w 725212"/>
              <a:gd name="connsiteY71" fmla="*/ 148446 h 631046"/>
              <a:gd name="connsiteX72" fmla="*/ 469763 w 725212"/>
              <a:gd name="connsiteY72" fmla="*/ 97646 h 631046"/>
              <a:gd name="connsiteX73" fmla="*/ 452829 w 725212"/>
              <a:gd name="connsiteY73" fmla="*/ 216179 h 631046"/>
              <a:gd name="connsiteX74" fmla="*/ 427429 w 725212"/>
              <a:gd name="connsiteY74" fmla="*/ 368579 h 631046"/>
              <a:gd name="connsiteX75" fmla="*/ 435896 w 725212"/>
              <a:gd name="connsiteY75" fmla="*/ 427846 h 631046"/>
              <a:gd name="connsiteX76" fmla="*/ 469763 w 725212"/>
              <a:gd name="connsiteY76" fmla="*/ 419379 h 631046"/>
              <a:gd name="connsiteX77" fmla="*/ 588296 w 725212"/>
              <a:gd name="connsiteY77" fmla="*/ 368579 h 631046"/>
              <a:gd name="connsiteX78" fmla="*/ 622163 w 725212"/>
              <a:gd name="connsiteY78" fmla="*/ 351646 h 631046"/>
              <a:gd name="connsiteX79" fmla="*/ 664496 w 725212"/>
              <a:gd name="connsiteY79" fmla="*/ 300846 h 631046"/>
              <a:gd name="connsiteX80" fmla="*/ 698363 w 725212"/>
              <a:gd name="connsiteY80" fmla="*/ 258513 h 631046"/>
              <a:gd name="connsiteX81" fmla="*/ 715296 w 725212"/>
              <a:gd name="connsiteY81" fmla="*/ 309313 h 631046"/>
              <a:gd name="connsiteX82" fmla="*/ 723763 w 725212"/>
              <a:gd name="connsiteY82" fmla="*/ 334713 h 631046"/>
              <a:gd name="connsiteX83" fmla="*/ 605229 w 725212"/>
              <a:gd name="connsiteY83" fmla="*/ 207713 h 631046"/>
              <a:gd name="connsiteX84" fmla="*/ 537496 w 725212"/>
              <a:gd name="connsiteY84" fmla="*/ 148446 h 631046"/>
              <a:gd name="connsiteX85" fmla="*/ 512096 w 725212"/>
              <a:gd name="connsiteY85" fmla="*/ 139979 h 631046"/>
              <a:gd name="connsiteX86" fmla="*/ 410496 w 725212"/>
              <a:gd name="connsiteY86" fmla="*/ 80713 h 631046"/>
              <a:gd name="connsiteX87" fmla="*/ 334296 w 725212"/>
              <a:gd name="connsiteY87" fmla="*/ 72246 h 631046"/>
              <a:gd name="connsiteX88" fmla="*/ 249629 w 725212"/>
              <a:gd name="connsiteY88" fmla="*/ 80713 h 631046"/>
              <a:gd name="connsiteX89" fmla="*/ 190363 w 725212"/>
              <a:gd name="connsiteY89" fmla="*/ 123046 h 631046"/>
              <a:gd name="connsiteX90" fmla="*/ 156496 w 725212"/>
              <a:gd name="connsiteY90" fmla="*/ 165379 h 631046"/>
              <a:gd name="connsiteX91" fmla="*/ 97229 w 725212"/>
              <a:gd name="connsiteY91" fmla="*/ 258513 h 631046"/>
              <a:gd name="connsiteX92" fmla="*/ 88763 w 725212"/>
              <a:gd name="connsiteY92" fmla="*/ 300846 h 631046"/>
              <a:gd name="connsiteX93" fmla="*/ 71829 w 725212"/>
              <a:gd name="connsiteY93" fmla="*/ 326246 h 631046"/>
              <a:gd name="connsiteX94" fmla="*/ 63363 w 725212"/>
              <a:gd name="connsiteY94" fmla="*/ 368579 h 6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25212" h="631046">
                <a:moveTo>
                  <a:pt x="114163" y="72246"/>
                </a:moveTo>
                <a:cubicBezTo>
                  <a:pt x="122630" y="58135"/>
                  <a:pt x="126398" y="39787"/>
                  <a:pt x="139563" y="29913"/>
                </a:cubicBezTo>
                <a:cubicBezTo>
                  <a:pt x="164783" y="10998"/>
                  <a:pt x="270847" y="29533"/>
                  <a:pt x="275029" y="29913"/>
                </a:cubicBezTo>
                <a:cubicBezTo>
                  <a:pt x="305819" y="60701"/>
                  <a:pt x="293732" y="39583"/>
                  <a:pt x="283496" y="106113"/>
                </a:cubicBezTo>
                <a:cubicBezTo>
                  <a:pt x="273203" y="173014"/>
                  <a:pt x="281287" y="144396"/>
                  <a:pt x="249629" y="207713"/>
                </a:cubicBezTo>
                <a:cubicBezTo>
                  <a:pt x="246807" y="224646"/>
                  <a:pt x="244234" y="241623"/>
                  <a:pt x="241163" y="258513"/>
                </a:cubicBezTo>
                <a:cubicBezTo>
                  <a:pt x="238589" y="272671"/>
                  <a:pt x="232696" y="286456"/>
                  <a:pt x="232696" y="300846"/>
                </a:cubicBezTo>
                <a:cubicBezTo>
                  <a:pt x="232696" y="326402"/>
                  <a:pt x="236962" y="351837"/>
                  <a:pt x="241163" y="377046"/>
                </a:cubicBezTo>
                <a:cubicBezTo>
                  <a:pt x="242630" y="385849"/>
                  <a:pt x="242203" y="397495"/>
                  <a:pt x="249629" y="402446"/>
                </a:cubicBezTo>
                <a:cubicBezTo>
                  <a:pt x="261603" y="410429"/>
                  <a:pt x="277717" y="408878"/>
                  <a:pt x="291963" y="410913"/>
                </a:cubicBezTo>
                <a:cubicBezTo>
                  <a:pt x="317262" y="414527"/>
                  <a:pt x="342763" y="416557"/>
                  <a:pt x="368163" y="419379"/>
                </a:cubicBezTo>
                <a:cubicBezTo>
                  <a:pt x="402030" y="413735"/>
                  <a:pt x="439054" y="417801"/>
                  <a:pt x="469763" y="402446"/>
                </a:cubicBezTo>
                <a:cubicBezTo>
                  <a:pt x="487966" y="393345"/>
                  <a:pt x="503629" y="351646"/>
                  <a:pt x="503629" y="351646"/>
                </a:cubicBezTo>
                <a:cubicBezTo>
                  <a:pt x="500003" y="326265"/>
                  <a:pt x="506887" y="289775"/>
                  <a:pt x="478229" y="275446"/>
                </a:cubicBezTo>
                <a:cubicBezTo>
                  <a:pt x="462264" y="267464"/>
                  <a:pt x="444362" y="264157"/>
                  <a:pt x="427429" y="258513"/>
                </a:cubicBezTo>
                <a:lnTo>
                  <a:pt x="402029" y="250046"/>
                </a:lnTo>
                <a:cubicBezTo>
                  <a:pt x="334296" y="252868"/>
                  <a:pt x="266460" y="253849"/>
                  <a:pt x="198829" y="258513"/>
                </a:cubicBezTo>
                <a:cubicBezTo>
                  <a:pt x="164789" y="260861"/>
                  <a:pt x="159578" y="267308"/>
                  <a:pt x="131096" y="275446"/>
                </a:cubicBezTo>
                <a:cubicBezTo>
                  <a:pt x="119907" y="278643"/>
                  <a:pt x="108518" y="281091"/>
                  <a:pt x="97229" y="283913"/>
                </a:cubicBezTo>
                <a:cubicBezTo>
                  <a:pt x="71829" y="281091"/>
                  <a:pt x="45047" y="284180"/>
                  <a:pt x="21029" y="275446"/>
                </a:cubicBezTo>
                <a:cubicBezTo>
                  <a:pt x="11466" y="271969"/>
                  <a:pt x="4558" y="260211"/>
                  <a:pt x="4096" y="250046"/>
                </a:cubicBezTo>
                <a:cubicBezTo>
                  <a:pt x="-670" y="145185"/>
                  <a:pt x="-11801" y="104928"/>
                  <a:pt x="46429" y="38379"/>
                </a:cubicBezTo>
                <a:cubicBezTo>
                  <a:pt x="64584" y="17631"/>
                  <a:pt x="89032" y="17548"/>
                  <a:pt x="114163" y="12979"/>
                </a:cubicBezTo>
                <a:cubicBezTo>
                  <a:pt x="131053" y="9908"/>
                  <a:pt x="148030" y="7335"/>
                  <a:pt x="164963" y="4513"/>
                </a:cubicBezTo>
                <a:cubicBezTo>
                  <a:pt x="193155" y="6275"/>
                  <a:pt x="288770" y="-17742"/>
                  <a:pt x="317363" y="29913"/>
                </a:cubicBezTo>
                <a:cubicBezTo>
                  <a:pt x="321955" y="37566"/>
                  <a:pt x="323007" y="46846"/>
                  <a:pt x="325829" y="55313"/>
                </a:cubicBezTo>
                <a:cubicBezTo>
                  <a:pt x="308727" y="226346"/>
                  <a:pt x="330650" y="69896"/>
                  <a:pt x="300429" y="190779"/>
                </a:cubicBezTo>
                <a:cubicBezTo>
                  <a:pt x="274842" y="293125"/>
                  <a:pt x="311284" y="193277"/>
                  <a:pt x="275029" y="283913"/>
                </a:cubicBezTo>
                <a:cubicBezTo>
                  <a:pt x="277851" y="303668"/>
                  <a:pt x="274571" y="325330"/>
                  <a:pt x="283496" y="343179"/>
                </a:cubicBezTo>
                <a:cubicBezTo>
                  <a:pt x="287487" y="351161"/>
                  <a:pt x="300914" y="347655"/>
                  <a:pt x="308896" y="351646"/>
                </a:cubicBezTo>
                <a:cubicBezTo>
                  <a:pt x="374548" y="384472"/>
                  <a:pt x="295852" y="355764"/>
                  <a:pt x="359696" y="377046"/>
                </a:cubicBezTo>
                <a:cubicBezTo>
                  <a:pt x="368163" y="385513"/>
                  <a:pt x="382629" y="390729"/>
                  <a:pt x="385096" y="402446"/>
                </a:cubicBezTo>
                <a:cubicBezTo>
                  <a:pt x="394417" y="446719"/>
                  <a:pt x="362692" y="504837"/>
                  <a:pt x="393563" y="537913"/>
                </a:cubicBezTo>
                <a:cubicBezTo>
                  <a:pt x="418670" y="564814"/>
                  <a:pt x="466940" y="532268"/>
                  <a:pt x="503629" y="529446"/>
                </a:cubicBezTo>
                <a:cubicBezTo>
                  <a:pt x="512096" y="526624"/>
                  <a:pt x="521984" y="526458"/>
                  <a:pt x="529029" y="520979"/>
                </a:cubicBezTo>
                <a:cubicBezTo>
                  <a:pt x="585599" y="476980"/>
                  <a:pt x="578858" y="472445"/>
                  <a:pt x="605229" y="410913"/>
                </a:cubicBezTo>
                <a:cubicBezTo>
                  <a:pt x="611829" y="331718"/>
                  <a:pt x="623304" y="253377"/>
                  <a:pt x="605229" y="173846"/>
                </a:cubicBezTo>
                <a:cubicBezTo>
                  <a:pt x="600719" y="154001"/>
                  <a:pt x="583034" y="139718"/>
                  <a:pt x="571363" y="123046"/>
                </a:cubicBezTo>
                <a:cubicBezTo>
                  <a:pt x="541598" y="80524"/>
                  <a:pt x="557495" y="92062"/>
                  <a:pt x="512096" y="80713"/>
                </a:cubicBezTo>
                <a:cubicBezTo>
                  <a:pt x="481052" y="94824"/>
                  <a:pt x="446051" y="102331"/>
                  <a:pt x="418963" y="123046"/>
                </a:cubicBezTo>
                <a:cubicBezTo>
                  <a:pt x="396544" y="140189"/>
                  <a:pt x="384100" y="167487"/>
                  <a:pt x="368163" y="190779"/>
                </a:cubicBezTo>
                <a:cubicBezTo>
                  <a:pt x="316834" y="265798"/>
                  <a:pt x="308132" y="274660"/>
                  <a:pt x="283496" y="351646"/>
                </a:cubicBezTo>
                <a:cubicBezTo>
                  <a:pt x="268254" y="399277"/>
                  <a:pt x="248236" y="446072"/>
                  <a:pt x="241163" y="495579"/>
                </a:cubicBezTo>
                <a:cubicBezTo>
                  <a:pt x="235114" y="537923"/>
                  <a:pt x="236629" y="560663"/>
                  <a:pt x="215763" y="597179"/>
                </a:cubicBezTo>
                <a:cubicBezTo>
                  <a:pt x="211802" y="604110"/>
                  <a:pt x="204474" y="608468"/>
                  <a:pt x="198829" y="614113"/>
                </a:cubicBezTo>
                <a:cubicBezTo>
                  <a:pt x="155790" y="571071"/>
                  <a:pt x="198491" y="621002"/>
                  <a:pt x="173429" y="504046"/>
                </a:cubicBezTo>
                <a:cubicBezTo>
                  <a:pt x="171297" y="494096"/>
                  <a:pt x="162140" y="487113"/>
                  <a:pt x="156496" y="478646"/>
                </a:cubicBezTo>
                <a:cubicBezTo>
                  <a:pt x="153674" y="461713"/>
                  <a:pt x="150457" y="444840"/>
                  <a:pt x="148029" y="427846"/>
                </a:cubicBezTo>
                <a:cubicBezTo>
                  <a:pt x="144811" y="405321"/>
                  <a:pt x="143756" y="382477"/>
                  <a:pt x="139563" y="360113"/>
                </a:cubicBezTo>
                <a:cubicBezTo>
                  <a:pt x="100373" y="151097"/>
                  <a:pt x="140854" y="419963"/>
                  <a:pt x="114163" y="233113"/>
                </a:cubicBezTo>
                <a:cubicBezTo>
                  <a:pt x="126748" y="195354"/>
                  <a:pt x="120037" y="194062"/>
                  <a:pt x="148029" y="250046"/>
                </a:cubicBezTo>
                <a:cubicBezTo>
                  <a:pt x="163280" y="280547"/>
                  <a:pt x="178003" y="311397"/>
                  <a:pt x="190363" y="343179"/>
                </a:cubicBezTo>
                <a:cubicBezTo>
                  <a:pt x="206148" y="383768"/>
                  <a:pt x="208818" y="411577"/>
                  <a:pt x="215763" y="453246"/>
                </a:cubicBezTo>
                <a:cubicBezTo>
                  <a:pt x="210118" y="458890"/>
                  <a:pt x="206573" y="472115"/>
                  <a:pt x="198829" y="470179"/>
                </a:cubicBezTo>
                <a:cubicBezTo>
                  <a:pt x="188957" y="467711"/>
                  <a:pt x="185373" y="454342"/>
                  <a:pt x="181896" y="444779"/>
                </a:cubicBezTo>
                <a:cubicBezTo>
                  <a:pt x="173943" y="422908"/>
                  <a:pt x="171086" y="399498"/>
                  <a:pt x="164963" y="377046"/>
                </a:cubicBezTo>
                <a:cubicBezTo>
                  <a:pt x="162615" y="368436"/>
                  <a:pt x="159318" y="360113"/>
                  <a:pt x="156496" y="351646"/>
                </a:cubicBezTo>
                <a:cubicBezTo>
                  <a:pt x="134305" y="196318"/>
                  <a:pt x="164872" y="418561"/>
                  <a:pt x="139563" y="190779"/>
                </a:cubicBezTo>
                <a:cubicBezTo>
                  <a:pt x="137667" y="173717"/>
                  <a:pt x="133918" y="156912"/>
                  <a:pt x="131096" y="139979"/>
                </a:cubicBezTo>
                <a:cubicBezTo>
                  <a:pt x="133918" y="131512"/>
                  <a:pt x="133252" y="120890"/>
                  <a:pt x="139563" y="114579"/>
                </a:cubicBezTo>
                <a:cubicBezTo>
                  <a:pt x="156919" y="97224"/>
                  <a:pt x="191196" y="111359"/>
                  <a:pt x="207296" y="114579"/>
                </a:cubicBezTo>
                <a:cubicBezTo>
                  <a:pt x="248344" y="148786"/>
                  <a:pt x="276567" y="165046"/>
                  <a:pt x="300429" y="216179"/>
                </a:cubicBezTo>
                <a:cubicBezTo>
                  <a:pt x="310271" y="237268"/>
                  <a:pt x="311718" y="261335"/>
                  <a:pt x="317363" y="283913"/>
                </a:cubicBezTo>
                <a:cubicBezTo>
                  <a:pt x="322348" y="335422"/>
                  <a:pt x="299188" y="526777"/>
                  <a:pt x="376629" y="597179"/>
                </a:cubicBezTo>
                <a:cubicBezTo>
                  <a:pt x="393465" y="612485"/>
                  <a:pt x="416140" y="619757"/>
                  <a:pt x="435896" y="631046"/>
                </a:cubicBezTo>
                <a:cubicBezTo>
                  <a:pt x="486696" y="622579"/>
                  <a:pt x="541753" y="627693"/>
                  <a:pt x="588296" y="605646"/>
                </a:cubicBezTo>
                <a:cubicBezTo>
                  <a:pt x="603810" y="598297"/>
                  <a:pt x="599191" y="571840"/>
                  <a:pt x="596763" y="554846"/>
                </a:cubicBezTo>
                <a:cubicBezTo>
                  <a:pt x="584089" y="466124"/>
                  <a:pt x="583273" y="508638"/>
                  <a:pt x="554429" y="470179"/>
                </a:cubicBezTo>
                <a:cubicBezTo>
                  <a:pt x="542218" y="453898"/>
                  <a:pt x="532971" y="435510"/>
                  <a:pt x="520563" y="419379"/>
                </a:cubicBezTo>
                <a:cubicBezTo>
                  <a:pt x="504699" y="398755"/>
                  <a:pt x="484887" y="381286"/>
                  <a:pt x="469763" y="360113"/>
                </a:cubicBezTo>
                <a:cubicBezTo>
                  <a:pt x="456538" y="341598"/>
                  <a:pt x="447185" y="320602"/>
                  <a:pt x="435896" y="300846"/>
                </a:cubicBezTo>
                <a:cubicBezTo>
                  <a:pt x="415945" y="231016"/>
                  <a:pt x="406610" y="231422"/>
                  <a:pt x="435896" y="148446"/>
                </a:cubicBezTo>
                <a:cubicBezTo>
                  <a:pt x="442669" y="129255"/>
                  <a:pt x="469763" y="97646"/>
                  <a:pt x="469763" y="97646"/>
                </a:cubicBezTo>
                <a:cubicBezTo>
                  <a:pt x="464118" y="137157"/>
                  <a:pt x="459969" y="176911"/>
                  <a:pt x="452829" y="216179"/>
                </a:cubicBezTo>
                <a:cubicBezTo>
                  <a:pt x="421080" y="390797"/>
                  <a:pt x="447885" y="164029"/>
                  <a:pt x="427429" y="368579"/>
                </a:cubicBezTo>
                <a:cubicBezTo>
                  <a:pt x="430251" y="388335"/>
                  <a:pt x="423120" y="412515"/>
                  <a:pt x="435896" y="427846"/>
                </a:cubicBezTo>
                <a:cubicBezTo>
                  <a:pt x="443346" y="436785"/>
                  <a:pt x="458617" y="422723"/>
                  <a:pt x="469763" y="419379"/>
                </a:cubicBezTo>
                <a:cubicBezTo>
                  <a:pt x="532057" y="400691"/>
                  <a:pt x="522210" y="401622"/>
                  <a:pt x="588296" y="368579"/>
                </a:cubicBezTo>
                <a:lnTo>
                  <a:pt x="622163" y="351646"/>
                </a:lnTo>
                <a:cubicBezTo>
                  <a:pt x="664204" y="288583"/>
                  <a:pt x="610171" y="366036"/>
                  <a:pt x="664496" y="300846"/>
                </a:cubicBezTo>
                <a:cubicBezTo>
                  <a:pt x="717889" y="236774"/>
                  <a:pt x="649105" y="307768"/>
                  <a:pt x="698363" y="258513"/>
                </a:cubicBezTo>
                <a:lnTo>
                  <a:pt x="715296" y="309313"/>
                </a:lnTo>
                <a:cubicBezTo>
                  <a:pt x="718118" y="317780"/>
                  <a:pt x="729118" y="341853"/>
                  <a:pt x="723763" y="334713"/>
                </a:cubicBezTo>
                <a:cubicBezTo>
                  <a:pt x="681058" y="277773"/>
                  <a:pt x="680224" y="273335"/>
                  <a:pt x="605229" y="207713"/>
                </a:cubicBezTo>
                <a:cubicBezTo>
                  <a:pt x="582651" y="187957"/>
                  <a:pt x="561758" y="166092"/>
                  <a:pt x="537496" y="148446"/>
                </a:cubicBezTo>
                <a:cubicBezTo>
                  <a:pt x="530278" y="143197"/>
                  <a:pt x="519971" y="144179"/>
                  <a:pt x="512096" y="139979"/>
                </a:cubicBezTo>
                <a:cubicBezTo>
                  <a:pt x="477501" y="121529"/>
                  <a:pt x="447135" y="94671"/>
                  <a:pt x="410496" y="80713"/>
                </a:cubicBezTo>
                <a:cubicBezTo>
                  <a:pt x="386614" y="71615"/>
                  <a:pt x="359696" y="75068"/>
                  <a:pt x="334296" y="72246"/>
                </a:cubicBezTo>
                <a:cubicBezTo>
                  <a:pt x="306074" y="75068"/>
                  <a:pt x="276375" y="71273"/>
                  <a:pt x="249629" y="80713"/>
                </a:cubicBezTo>
                <a:cubicBezTo>
                  <a:pt x="226736" y="88793"/>
                  <a:pt x="208327" y="106715"/>
                  <a:pt x="190363" y="123046"/>
                </a:cubicBezTo>
                <a:cubicBezTo>
                  <a:pt x="176992" y="135202"/>
                  <a:pt x="167125" y="150764"/>
                  <a:pt x="156496" y="165379"/>
                </a:cubicBezTo>
                <a:cubicBezTo>
                  <a:pt x="131925" y="199164"/>
                  <a:pt x="118201" y="223558"/>
                  <a:pt x="97229" y="258513"/>
                </a:cubicBezTo>
                <a:cubicBezTo>
                  <a:pt x="94407" y="272624"/>
                  <a:pt x="93816" y="287372"/>
                  <a:pt x="88763" y="300846"/>
                </a:cubicBezTo>
                <a:cubicBezTo>
                  <a:pt x="85190" y="310374"/>
                  <a:pt x="76380" y="317144"/>
                  <a:pt x="71829" y="326246"/>
                </a:cubicBezTo>
                <a:cubicBezTo>
                  <a:pt x="61578" y="346748"/>
                  <a:pt x="63363" y="349206"/>
                  <a:pt x="63363" y="368579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Rectangle 15"/>
          <p:cNvSpPr/>
          <p:nvPr/>
        </p:nvSpPr>
        <p:spPr>
          <a:xfrm flipV="1">
            <a:off x="5247097" y="3627540"/>
            <a:ext cx="1034882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88670" y="2908216"/>
            <a:ext cx="0" cy="32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agon 17"/>
          <p:cNvSpPr>
            <a:spLocks noChangeAspect="1"/>
          </p:cNvSpPr>
          <p:nvPr/>
        </p:nvSpPr>
        <p:spPr>
          <a:xfrm rot="1755183">
            <a:off x="5874927" y="2702075"/>
            <a:ext cx="207567" cy="178937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984636" y="3047351"/>
            <a:ext cx="0" cy="32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77079" y="2881159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</a:t>
            </a:r>
          </a:p>
        </p:txBody>
      </p:sp>
      <p:sp>
        <p:nvSpPr>
          <p:cNvPr id="21" name="Freeform 20"/>
          <p:cNvSpPr>
            <a:spLocks noChangeAspect="1"/>
          </p:cNvSpPr>
          <p:nvPr/>
        </p:nvSpPr>
        <p:spPr>
          <a:xfrm>
            <a:off x="7682215" y="3008172"/>
            <a:ext cx="897792" cy="602498"/>
          </a:xfrm>
          <a:custGeom>
            <a:avLst/>
            <a:gdLst>
              <a:gd name="connsiteX0" fmla="*/ 114163 w 725212"/>
              <a:gd name="connsiteY0" fmla="*/ 72246 h 631046"/>
              <a:gd name="connsiteX1" fmla="*/ 139563 w 725212"/>
              <a:gd name="connsiteY1" fmla="*/ 29913 h 631046"/>
              <a:gd name="connsiteX2" fmla="*/ 275029 w 725212"/>
              <a:gd name="connsiteY2" fmla="*/ 29913 h 631046"/>
              <a:gd name="connsiteX3" fmla="*/ 283496 w 725212"/>
              <a:gd name="connsiteY3" fmla="*/ 106113 h 631046"/>
              <a:gd name="connsiteX4" fmla="*/ 249629 w 725212"/>
              <a:gd name="connsiteY4" fmla="*/ 207713 h 631046"/>
              <a:gd name="connsiteX5" fmla="*/ 241163 w 725212"/>
              <a:gd name="connsiteY5" fmla="*/ 258513 h 631046"/>
              <a:gd name="connsiteX6" fmla="*/ 232696 w 725212"/>
              <a:gd name="connsiteY6" fmla="*/ 300846 h 631046"/>
              <a:gd name="connsiteX7" fmla="*/ 241163 w 725212"/>
              <a:gd name="connsiteY7" fmla="*/ 377046 h 631046"/>
              <a:gd name="connsiteX8" fmla="*/ 249629 w 725212"/>
              <a:gd name="connsiteY8" fmla="*/ 402446 h 631046"/>
              <a:gd name="connsiteX9" fmla="*/ 291963 w 725212"/>
              <a:gd name="connsiteY9" fmla="*/ 410913 h 631046"/>
              <a:gd name="connsiteX10" fmla="*/ 368163 w 725212"/>
              <a:gd name="connsiteY10" fmla="*/ 419379 h 631046"/>
              <a:gd name="connsiteX11" fmla="*/ 469763 w 725212"/>
              <a:gd name="connsiteY11" fmla="*/ 402446 h 631046"/>
              <a:gd name="connsiteX12" fmla="*/ 503629 w 725212"/>
              <a:gd name="connsiteY12" fmla="*/ 351646 h 631046"/>
              <a:gd name="connsiteX13" fmla="*/ 478229 w 725212"/>
              <a:gd name="connsiteY13" fmla="*/ 275446 h 631046"/>
              <a:gd name="connsiteX14" fmla="*/ 427429 w 725212"/>
              <a:gd name="connsiteY14" fmla="*/ 258513 h 631046"/>
              <a:gd name="connsiteX15" fmla="*/ 402029 w 725212"/>
              <a:gd name="connsiteY15" fmla="*/ 250046 h 631046"/>
              <a:gd name="connsiteX16" fmla="*/ 198829 w 725212"/>
              <a:gd name="connsiteY16" fmla="*/ 258513 h 631046"/>
              <a:gd name="connsiteX17" fmla="*/ 131096 w 725212"/>
              <a:gd name="connsiteY17" fmla="*/ 275446 h 631046"/>
              <a:gd name="connsiteX18" fmla="*/ 97229 w 725212"/>
              <a:gd name="connsiteY18" fmla="*/ 283913 h 631046"/>
              <a:gd name="connsiteX19" fmla="*/ 21029 w 725212"/>
              <a:gd name="connsiteY19" fmla="*/ 275446 h 631046"/>
              <a:gd name="connsiteX20" fmla="*/ 4096 w 725212"/>
              <a:gd name="connsiteY20" fmla="*/ 250046 h 631046"/>
              <a:gd name="connsiteX21" fmla="*/ 46429 w 725212"/>
              <a:gd name="connsiteY21" fmla="*/ 38379 h 631046"/>
              <a:gd name="connsiteX22" fmla="*/ 114163 w 725212"/>
              <a:gd name="connsiteY22" fmla="*/ 12979 h 631046"/>
              <a:gd name="connsiteX23" fmla="*/ 164963 w 725212"/>
              <a:gd name="connsiteY23" fmla="*/ 4513 h 631046"/>
              <a:gd name="connsiteX24" fmla="*/ 317363 w 725212"/>
              <a:gd name="connsiteY24" fmla="*/ 29913 h 631046"/>
              <a:gd name="connsiteX25" fmla="*/ 325829 w 725212"/>
              <a:gd name="connsiteY25" fmla="*/ 55313 h 631046"/>
              <a:gd name="connsiteX26" fmla="*/ 300429 w 725212"/>
              <a:gd name="connsiteY26" fmla="*/ 190779 h 631046"/>
              <a:gd name="connsiteX27" fmla="*/ 275029 w 725212"/>
              <a:gd name="connsiteY27" fmla="*/ 283913 h 631046"/>
              <a:gd name="connsiteX28" fmla="*/ 283496 w 725212"/>
              <a:gd name="connsiteY28" fmla="*/ 343179 h 631046"/>
              <a:gd name="connsiteX29" fmla="*/ 308896 w 725212"/>
              <a:gd name="connsiteY29" fmla="*/ 351646 h 631046"/>
              <a:gd name="connsiteX30" fmla="*/ 359696 w 725212"/>
              <a:gd name="connsiteY30" fmla="*/ 377046 h 631046"/>
              <a:gd name="connsiteX31" fmla="*/ 385096 w 725212"/>
              <a:gd name="connsiteY31" fmla="*/ 402446 h 631046"/>
              <a:gd name="connsiteX32" fmla="*/ 393563 w 725212"/>
              <a:gd name="connsiteY32" fmla="*/ 537913 h 631046"/>
              <a:gd name="connsiteX33" fmla="*/ 503629 w 725212"/>
              <a:gd name="connsiteY33" fmla="*/ 529446 h 631046"/>
              <a:gd name="connsiteX34" fmla="*/ 529029 w 725212"/>
              <a:gd name="connsiteY34" fmla="*/ 520979 h 631046"/>
              <a:gd name="connsiteX35" fmla="*/ 605229 w 725212"/>
              <a:gd name="connsiteY35" fmla="*/ 410913 h 631046"/>
              <a:gd name="connsiteX36" fmla="*/ 605229 w 725212"/>
              <a:gd name="connsiteY36" fmla="*/ 173846 h 631046"/>
              <a:gd name="connsiteX37" fmla="*/ 571363 w 725212"/>
              <a:gd name="connsiteY37" fmla="*/ 123046 h 631046"/>
              <a:gd name="connsiteX38" fmla="*/ 512096 w 725212"/>
              <a:gd name="connsiteY38" fmla="*/ 80713 h 631046"/>
              <a:gd name="connsiteX39" fmla="*/ 418963 w 725212"/>
              <a:gd name="connsiteY39" fmla="*/ 123046 h 631046"/>
              <a:gd name="connsiteX40" fmla="*/ 368163 w 725212"/>
              <a:gd name="connsiteY40" fmla="*/ 190779 h 631046"/>
              <a:gd name="connsiteX41" fmla="*/ 283496 w 725212"/>
              <a:gd name="connsiteY41" fmla="*/ 351646 h 631046"/>
              <a:gd name="connsiteX42" fmla="*/ 241163 w 725212"/>
              <a:gd name="connsiteY42" fmla="*/ 495579 h 631046"/>
              <a:gd name="connsiteX43" fmla="*/ 215763 w 725212"/>
              <a:gd name="connsiteY43" fmla="*/ 597179 h 631046"/>
              <a:gd name="connsiteX44" fmla="*/ 198829 w 725212"/>
              <a:gd name="connsiteY44" fmla="*/ 614113 h 631046"/>
              <a:gd name="connsiteX45" fmla="*/ 173429 w 725212"/>
              <a:gd name="connsiteY45" fmla="*/ 504046 h 631046"/>
              <a:gd name="connsiteX46" fmla="*/ 156496 w 725212"/>
              <a:gd name="connsiteY46" fmla="*/ 478646 h 631046"/>
              <a:gd name="connsiteX47" fmla="*/ 148029 w 725212"/>
              <a:gd name="connsiteY47" fmla="*/ 427846 h 631046"/>
              <a:gd name="connsiteX48" fmla="*/ 139563 w 725212"/>
              <a:gd name="connsiteY48" fmla="*/ 360113 h 631046"/>
              <a:gd name="connsiteX49" fmla="*/ 114163 w 725212"/>
              <a:gd name="connsiteY49" fmla="*/ 233113 h 631046"/>
              <a:gd name="connsiteX50" fmla="*/ 148029 w 725212"/>
              <a:gd name="connsiteY50" fmla="*/ 250046 h 631046"/>
              <a:gd name="connsiteX51" fmla="*/ 190363 w 725212"/>
              <a:gd name="connsiteY51" fmla="*/ 343179 h 631046"/>
              <a:gd name="connsiteX52" fmla="*/ 215763 w 725212"/>
              <a:gd name="connsiteY52" fmla="*/ 453246 h 631046"/>
              <a:gd name="connsiteX53" fmla="*/ 198829 w 725212"/>
              <a:gd name="connsiteY53" fmla="*/ 470179 h 631046"/>
              <a:gd name="connsiteX54" fmla="*/ 181896 w 725212"/>
              <a:gd name="connsiteY54" fmla="*/ 444779 h 631046"/>
              <a:gd name="connsiteX55" fmla="*/ 164963 w 725212"/>
              <a:gd name="connsiteY55" fmla="*/ 377046 h 631046"/>
              <a:gd name="connsiteX56" fmla="*/ 156496 w 725212"/>
              <a:gd name="connsiteY56" fmla="*/ 351646 h 631046"/>
              <a:gd name="connsiteX57" fmla="*/ 139563 w 725212"/>
              <a:gd name="connsiteY57" fmla="*/ 190779 h 631046"/>
              <a:gd name="connsiteX58" fmla="*/ 131096 w 725212"/>
              <a:gd name="connsiteY58" fmla="*/ 139979 h 631046"/>
              <a:gd name="connsiteX59" fmla="*/ 139563 w 725212"/>
              <a:gd name="connsiteY59" fmla="*/ 114579 h 631046"/>
              <a:gd name="connsiteX60" fmla="*/ 207296 w 725212"/>
              <a:gd name="connsiteY60" fmla="*/ 114579 h 631046"/>
              <a:gd name="connsiteX61" fmla="*/ 300429 w 725212"/>
              <a:gd name="connsiteY61" fmla="*/ 216179 h 631046"/>
              <a:gd name="connsiteX62" fmla="*/ 317363 w 725212"/>
              <a:gd name="connsiteY62" fmla="*/ 283913 h 631046"/>
              <a:gd name="connsiteX63" fmla="*/ 376629 w 725212"/>
              <a:gd name="connsiteY63" fmla="*/ 597179 h 631046"/>
              <a:gd name="connsiteX64" fmla="*/ 435896 w 725212"/>
              <a:gd name="connsiteY64" fmla="*/ 631046 h 631046"/>
              <a:gd name="connsiteX65" fmla="*/ 588296 w 725212"/>
              <a:gd name="connsiteY65" fmla="*/ 605646 h 631046"/>
              <a:gd name="connsiteX66" fmla="*/ 596763 w 725212"/>
              <a:gd name="connsiteY66" fmla="*/ 554846 h 631046"/>
              <a:gd name="connsiteX67" fmla="*/ 554429 w 725212"/>
              <a:gd name="connsiteY67" fmla="*/ 470179 h 631046"/>
              <a:gd name="connsiteX68" fmla="*/ 520563 w 725212"/>
              <a:gd name="connsiteY68" fmla="*/ 419379 h 631046"/>
              <a:gd name="connsiteX69" fmla="*/ 469763 w 725212"/>
              <a:gd name="connsiteY69" fmla="*/ 360113 h 631046"/>
              <a:gd name="connsiteX70" fmla="*/ 435896 w 725212"/>
              <a:gd name="connsiteY70" fmla="*/ 300846 h 631046"/>
              <a:gd name="connsiteX71" fmla="*/ 435896 w 725212"/>
              <a:gd name="connsiteY71" fmla="*/ 148446 h 631046"/>
              <a:gd name="connsiteX72" fmla="*/ 469763 w 725212"/>
              <a:gd name="connsiteY72" fmla="*/ 97646 h 631046"/>
              <a:gd name="connsiteX73" fmla="*/ 452829 w 725212"/>
              <a:gd name="connsiteY73" fmla="*/ 216179 h 631046"/>
              <a:gd name="connsiteX74" fmla="*/ 427429 w 725212"/>
              <a:gd name="connsiteY74" fmla="*/ 368579 h 631046"/>
              <a:gd name="connsiteX75" fmla="*/ 435896 w 725212"/>
              <a:gd name="connsiteY75" fmla="*/ 427846 h 631046"/>
              <a:gd name="connsiteX76" fmla="*/ 469763 w 725212"/>
              <a:gd name="connsiteY76" fmla="*/ 419379 h 631046"/>
              <a:gd name="connsiteX77" fmla="*/ 588296 w 725212"/>
              <a:gd name="connsiteY77" fmla="*/ 368579 h 631046"/>
              <a:gd name="connsiteX78" fmla="*/ 622163 w 725212"/>
              <a:gd name="connsiteY78" fmla="*/ 351646 h 631046"/>
              <a:gd name="connsiteX79" fmla="*/ 664496 w 725212"/>
              <a:gd name="connsiteY79" fmla="*/ 300846 h 631046"/>
              <a:gd name="connsiteX80" fmla="*/ 698363 w 725212"/>
              <a:gd name="connsiteY80" fmla="*/ 258513 h 631046"/>
              <a:gd name="connsiteX81" fmla="*/ 715296 w 725212"/>
              <a:gd name="connsiteY81" fmla="*/ 309313 h 631046"/>
              <a:gd name="connsiteX82" fmla="*/ 723763 w 725212"/>
              <a:gd name="connsiteY82" fmla="*/ 334713 h 631046"/>
              <a:gd name="connsiteX83" fmla="*/ 605229 w 725212"/>
              <a:gd name="connsiteY83" fmla="*/ 207713 h 631046"/>
              <a:gd name="connsiteX84" fmla="*/ 537496 w 725212"/>
              <a:gd name="connsiteY84" fmla="*/ 148446 h 631046"/>
              <a:gd name="connsiteX85" fmla="*/ 512096 w 725212"/>
              <a:gd name="connsiteY85" fmla="*/ 139979 h 631046"/>
              <a:gd name="connsiteX86" fmla="*/ 410496 w 725212"/>
              <a:gd name="connsiteY86" fmla="*/ 80713 h 631046"/>
              <a:gd name="connsiteX87" fmla="*/ 334296 w 725212"/>
              <a:gd name="connsiteY87" fmla="*/ 72246 h 631046"/>
              <a:gd name="connsiteX88" fmla="*/ 249629 w 725212"/>
              <a:gd name="connsiteY88" fmla="*/ 80713 h 631046"/>
              <a:gd name="connsiteX89" fmla="*/ 190363 w 725212"/>
              <a:gd name="connsiteY89" fmla="*/ 123046 h 631046"/>
              <a:gd name="connsiteX90" fmla="*/ 156496 w 725212"/>
              <a:gd name="connsiteY90" fmla="*/ 165379 h 631046"/>
              <a:gd name="connsiteX91" fmla="*/ 97229 w 725212"/>
              <a:gd name="connsiteY91" fmla="*/ 258513 h 631046"/>
              <a:gd name="connsiteX92" fmla="*/ 88763 w 725212"/>
              <a:gd name="connsiteY92" fmla="*/ 300846 h 631046"/>
              <a:gd name="connsiteX93" fmla="*/ 71829 w 725212"/>
              <a:gd name="connsiteY93" fmla="*/ 326246 h 631046"/>
              <a:gd name="connsiteX94" fmla="*/ 63363 w 725212"/>
              <a:gd name="connsiteY94" fmla="*/ 368579 h 6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25212" h="631046">
                <a:moveTo>
                  <a:pt x="114163" y="72246"/>
                </a:moveTo>
                <a:cubicBezTo>
                  <a:pt x="122630" y="58135"/>
                  <a:pt x="126398" y="39787"/>
                  <a:pt x="139563" y="29913"/>
                </a:cubicBezTo>
                <a:cubicBezTo>
                  <a:pt x="164783" y="10998"/>
                  <a:pt x="270847" y="29533"/>
                  <a:pt x="275029" y="29913"/>
                </a:cubicBezTo>
                <a:cubicBezTo>
                  <a:pt x="305819" y="60701"/>
                  <a:pt x="293732" y="39583"/>
                  <a:pt x="283496" y="106113"/>
                </a:cubicBezTo>
                <a:cubicBezTo>
                  <a:pt x="273203" y="173014"/>
                  <a:pt x="281287" y="144396"/>
                  <a:pt x="249629" y="207713"/>
                </a:cubicBezTo>
                <a:cubicBezTo>
                  <a:pt x="246807" y="224646"/>
                  <a:pt x="244234" y="241623"/>
                  <a:pt x="241163" y="258513"/>
                </a:cubicBezTo>
                <a:cubicBezTo>
                  <a:pt x="238589" y="272671"/>
                  <a:pt x="232696" y="286456"/>
                  <a:pt x="232696" y="300846"/>
                </a:cubicBezTo>
                <a:cubicBezTo>
                  <a:pt x="232696" y="326402"/>
                  <a:pt x="236962" y="351837"/>
                  <a:pt x="241163" y="377046"/>
                </a:cubicBezTo>
                <a:cubicBezTo>
                  <a:pt x="242630" y="385849"/>
                  <a:pt x="242203" y="397495"/>
                  <a:pt x="249629" y="402446"/>
                </a:cubicBezTo>
                <a:cubicBezTo>
                  <a:pt x="261603" y="410429"/>
                  <a:pt x="277717" y="408878"/>
                  <a:pt x="291963" y="410913"/>
                </a:cubicBezTo>
                <a:cubicBezTo>
                  <a:pt x="317262" y="414527"/>
                  <a:pt x="342763" y="416557"/>
                  <a:pt x="368163" y="419379"/>
                </a:cubicBezTo>
                <a:cubicBezTo>
                  <a:pt x="402030" y="413735"/>
                  <a:pt x="439054" y="417801"/>
                  <a:pt x="469763" y="402446"/>
                </a:cubicBezTo>
                <a:cubicBezTo>
                  <a:pt x="487966" y="393345"/>
                  <a:pt x="503629" y="351646"/>
                  <a:pt x="503629" y="351646"/>
                </a:cubicBezTo>
                <a:cubicBezTo>
                  <a:pt x="500003" y="326265"/>
                  <a:pt x="506887" y="289775"/>
                  <a:pt x="478229" y="275446"/>
                </a:cubicBezTo>
                <a:cubicBezTo>
                  <a:pt x="462264" y="267464"/>
                  <a:pt x="444362" y="264157"/>
                  <a:pt x="427429" y="258513"/>
                </a:cubicBezTo>
                <a:lnTo>
                  <a:pt x="402029" y="250046"/>
                </a:lnTo>
                <a:cubicBezTo>
                  <a:pt x="334296" y="252868"/>
                  <a:pt x="266460" y="253849"/>
                  <a:pt x="198829" y="258513"/>
                </a:cubicBezTo>
                <a:cubicBezTo>
                  <a:pt x="164789" y="260861"/>
                  <a:pt x="159578" y="267308"/>
                  <a:pt x="131096" y="275446"/>
                </a:cubicBezTo>
                <a:cubicBezTo>
                  <a:pt x="119907" y="278643"/>
                  <a:pt x="108518" y="281091"/>
                  <a:pt x="97229" y="283913"/>
                </a:cubicBezTo>
                <a:cubicBezTo>
                  <a:pt x="71829" y="281091"/>
                  <a:pt x="45047" y="284180"/>
                  <a:pt x="21029" y="275446"/>
                </a:cubicBezTo>
                <a:cubicBezTo>
                  <a:pt x="11466" y="271969"/>
                  <a:pt x="4558" y="260211"/>
                  <a:pt x="4096" y="250046"/>
                </a:cubicBezTo>
                <a:cubicBezTo>
                  <a:pt x="-670" y="145185"/>
                  <a:pt x="-11801" y="104928"/>
                  <a:pt x="46429" y="38379"/>
                </a:cubicBezTo>
                <a:cubicBezTo>
                  <a:pt x="64584" y="17631"/>
                  <a:pt x="89032" y="17548"/>
                  <a:pt x="114163" y="12979"/>
                </a:cubicBezTo>
                <a:cubicBezTo>
                  <a:pt x="131053" y="9908"/>
                  <a:pt x="148030" y="7335"/>
                  <a:pt x="164963" y="4513"/>
                </a:cubicBezTo>
                <a:cubicBezTo>
                  <a:pt x="193155" y="6275"/>
                  <a:pt x="288770" y="-17742"/>
                  <a:pt x="317363" y="29913"/>
                </a:cubicBezTo>
                <a:cubicBezTo>
                  <a:pt x="321955" y="37566"/>
                  <a:pt x="323007" y="46846"/>
                  <a:pt x="325829" y="55313"/>
                </a:cubicBezTo>
                <a:cubicBezTo>
                  <a:pt x="308727" y="226346"/>
                  <a:pt x="330650" y="69896"/>
                  <a:pt x="300429" y="190779"/>
                </a:cubicBezTo>
                <a:cubicBezTo>
                  <a:pt x="274842" y="293125"/>
                  <a:pt x="311284" y="193277"/>
                  <a:pt x="275029" y="283913"/>
                </a:cubicBezTo>
                <a:cubicBezTo>
                  <a:pt x="277851" y="303668"/>
                  <a:pt x="274571" y="325330"/>
                  <a:pt x="283496" y="343179"/>
                </a:cubicBezTo>
                <a:cubicBezTo>
                  <a:pt x="287487" y="351161"/>
                  <a:pt x="300914" y="347655"/>
                  <a:pt x="308896" y="351646"/>
                </a:cubicBezTo>
                <a:cubicBezTo>
                  <a:pt x="374548" y="384472"/>
                  <a:pt x="295852" y="355764"/>
                  <a:pt x="359696" y="377046"/>
                </a:cubicBezTo>
                <a:cubicBezTo>
                  <a:pt x="368163" y="385513"/>
                  <a:pt x="382629" y="390729"/>
                  <a:pt x="385096" y="402446"/>
                </a:cubicBezTo>
                <a:cubicBezTo>
                  <a:pt x="394417" y="446719"/>
                  <a:pt x="362692" y="504837"/>
                  <a:pt x="393563" y="537913"/>
                </a:cubicBezTo>
                <a:cubicBezTo>
                  <a:pt x="418670" y="564814"/>
                  <a:pt x="466940" y="532268"/>
                  <a:pt x="503629" y="529446"/>
                </a:cubicBezTo>
                <a:cubicBezTo>
                  <a:pt x="512096" y="526624"/>
                  <a:pt x="521984" y="526458"/>
                  <a:pt x="529029" y="520979"/>
                </a:cubicBezTo>
                <a:cubicBezTo>
                  <a:pt x="585599" y="476980"/>
                  <a:pt x="578858" y="472445"/>
                  <a:pt x="605229" y="410913"/>
                </a:cubicBezTo>
                <a:cubicBezTo>
                  <a:pt x="611829" y="331718"/>
                  <a:pt x="623304" y="253377"/>
                  <a:pt x="605229" y="173846"/>
                </a:cubicBezTo>
                <a:cubicBezTo>
                  <a:pt x="600719" y="154001"/>
                  <a:pt x="583034" y="139718"/>
                  <a:pt x="571363" y="123046"/>
                </a:cubicBezTo>
                <a:cubicBezTo>
                  <a:pt x="541598" y="80524"/>
                  <a:pt x="557495" y="92062"/>
                  <a:pt x="512096" y="80713"/>
                </a:cubicBezTo>
                <a:cubicBezTo>
                  <a:pt x="481052" y="94824"/>
                  <a:pt x="446051" y="102331"/>
                  <a:pt x="418963" y="123046"/>
                </a:cubicBezTo>
                <a:cubicBezTo>
                  <a:pt x="396544" y="140189"/>
                  <a:pt x="384100" y="167487"/>
                  <a:pt x="368163" y="190779"/>
                </a:cubicBezTo>
                <a:cubicBezTo>
                  <a:pt x="316834" y="265798"/>
                  <a:pt x="308132" y="274660"/>
                  <a:pt x="283496" y="351646"/>
                </a:cubicBezTo>
                <a:cubicBezTo>
                  <a:pt x="268254" y="399277"/>
                  <a:pt x="248236" y="446072"/>
                  <a:pt x="241163" y="495579"/>
                </a:cubicBezTo>
                <a:cubicBezTo>
                  <a:pt x="235114" y="537923"/>
                  <a:pt x="236629" y="560663"/>
                  <a:pt x="215763" y="597179"/>
                </a:cubicBezTo>
                <a:cubicBezTo>
                  <a:pt x="211802" y="604110"/>
                  <a:pt x="204474" y="608468"/>
                  <a:pt x="198829" y="614113"/>
                </a:cubicBezTo>
                <a:cubicBezTo>
                  <a:pt x="155790" y="571071"/>
                  <a:pt x="198491" y="621002"/>
                  <a:pt x="173429" y="504046"/>
                </a:cubicBezTo>
                <a:cubicBezTo>
                  <a:pt x="171297" y="494096"/>
                  <a:pt x="162140" y="487113"/>
                  <a:pt x="156496" y="478646"/>
                </a:cubicBezTo>
                <a:cubicBezTo>
                  <a:pt x="153674" y="461713"/>
                  <a:pt x="150457" y="444840"/>
                  <a:pt x="148029" y="427846"/>
                </a:cubicBezTo>
                <a:cubicBezTo>
                  <a:pt x="144811" y="405321"/>
                  <a:pt x="143756" y="382477"/>
                  <a:pt x="139563" y="360113"/>
                </a:cubicBezTo>
                <a:cubicBezTo>
                  <a:pt x="100373" y="151097"/>
                  <a:pt x="140854" y="419963"/>
                  <a:pt x="114163" y="233113"/>
                </a:cubicBezTo>
                <a:cubicBezTo>
                  <a:pt x="126748" y="195354"/>
                  <a:pt x="120037" y="194062"/>
                  <a:pt x="148029" y="250046"/>
                </a:cubicBezTo>
                <a:cubicBezTo>
                  <a:pt x="163280" y="280547"/>
                  <a:pt x="178003" y="311397"/>
                  <a:pt x="190363" y="343179"/>
                </a:cubicBezTo>
                <a:cubicBezTo>
                  <a:pt x="206148" y="383768"/>
                  <a:pt x="208818" y="411577"/>
                  <a:pt x="215763" y="453246"/>
                </a:cubicBezTo>
                <a:cubicBezTo>
                  <a:pt x="210118" y="458890"/>
                  <a:pt x="206573" y="472115"/>
                  <a:pt x="198829" y="470179"/>
                </a:cubicBezTo>
                <a:cubicBezTo>
                  <a:pt x="188957" y="467711"/>
                  <a:pt x="185373" y="454342"/>
                  <a:pt x="181896" y="444779"/>
                </a:cubicBezTo>
                <a:cubicBezTo>
                  <a:pt x="173943" y="422908"/>
                  <a:pt x="171086" y="399498"/>
                  <a:pt x="164963" y="377046"/>
                </a:cubicBezTo>
                <a:cubicBezTo>
                  <a:pt x="162615" y="368436"/>
                  <a:pt x="159318" y="360113"/>
                  <a:pt x="156496" y="351646"/>
                </a:cubicBezTo>
                <a:cubicBezTo>
                  <a:pt x="134305" y="196318"/>
                  <a:pt x="164872" y="418561"/>
                  <a:pt x="139563" y="190779"/>
                </a:cubicBezTo>
                <a:cubicBezTo>
                  <a:pt x="137667" y="173717"/>
                  <a:pt x="133918" y="156912"/>
                  <a:pt x="131096" y="139979"/>
                </a:cubicBezTo>
                <a:cubicBezTo>
                  <a:pt x="133918" y="131512"/>
                  <a:pt x="133252" y="120890"/>
                  <a:pt x="139563" y="114579"/>
                </a:cubicBezTo>
                <a:cubicBezTo>
                  <a:pt x="156919" y="97224"/>
                  <a:pt x="191196" y="111359"/>
                  <a:pt x="207296" y="114579"/>
                </a:cubicBezTo>
                <a:cubicBezTo>
                  <a:pt x="248344" y="148786"/>
                  <a:pt x="276567" y="165046"/>
                  <a:pt x="300429" y="216179"/>
                </a:cubicBezTo>
                <a:cubicBezTo>
                  <a:pt x="310271" y="237268"/>
                  <a:pt x="311718" y="261335"/>
                  <a:pt x="317363" y="283913"/>
                </a:cubicBezTo>
                <a:cubicBezTo>
                  <a:pt x="322348" y="335422"/>
                  <a:pt x="299188" y="526777"/>
                  <a:pt x="376629" y="597179"/>
                </a:cubicBezTo>
                <a:cubicBezTo>
                  <a:pt x="393465" y="612485"/>
                  <a:pt x="416140" y="619757"/>
                  <a:pt x="435896" y="631046"/>
                </a:cubicBezTo>
                <a:cubicBezTo>
                  <a:pt x="486696" y="622579"/>
                  <a:pt x="541753" y="627693"/>
                  <a:pt x="588296" y="605646"/>
                </a:cubicBezTo>
                <a:cubicBezTo>
                  <a:pt x="603810" y="598297"/>
                  <a:pt x="599191" y="571840"/>
                  <a:pt x="596763" y="554846"/>
                </a:cubicBezTo>
                <a:cubicBezTo>
                  <a:pt x="584089" y="466124"/>
                  <a:pt x="583273" y="508638"/>
                  <a:pt x="554429" y="470179"/>
                </a:cubicBezTo>
                <a:cubicBezTo>
                  <a:pt x="542218" y="453898"/>
                  <a:pt x="532971" y="435510"/>
                  <a:pt x="520563" y="419379"/>
                </a:cubicBezTo>
                <a:cubicBezTo>
                  <a:pt x="504699" y="398755"/>
                  <a:pt x="484887" y="381286"/>
                  <a:pt x="469763" y="360113"/>
                </a:cubicBezTo>
                <a:cubicBezTo>
                  <a:pt x="456538" y="341598"/>
                  <a:pt x="447185" y="320602"/>
                  <a:pt x="435896" y="300846"/>
                </a:cubicBezTo>
                <a:cubicBezTo>
                  <a:pt x="415945" y="231016"/>
                  <a:pt x="406610" y="231422"/>
                  <a:pt x="435896" y="148446"/>
                </a:cubicBezTo>
                <a:cubicBezTo>
                  <a:pt x="442669" y="129255"/>
                  <a:pt x="469763" y="97646"/>
                  <a:pt x="469763" y="97646"/>
                </a:cubicBezTo>
                <a:cubicBezTo>
                  <a:pt x="464118" y="137157"/>
                  <a:pt x="459969" y="176911"/>
                  <a:pt x="452829" y="216179"/>
                </a:cubicBezTo>
                <a:cubicBezTo>
                  <a:pt x="421080" y="390797"/>
                  <a:pt x="447885" y="164029"/>
                  <a:pt x="427429" y="368579"/>
                </a:cubicBezTo>
                <a:cubicBezTo>
                  <a:pt x="430251" y="388335"/>
                  <a:pt x="423120" y="412515"/>
                  <a:pt x="435896" y="427846"/>
                </a:cubicBezTo>
                <a:cubicBezTo>
                  <a:pt x="443346" y="436785"/>
                  <a:pt x="458617" y="422723"/>
                  <a:pt x="469763" y="419379"/>
                </a:cubicBezTo>
                <a:cubicBezTo>
                  <a:pt x="532057" y="400691"/>
                  <a:pt x="522210" y="401622"/>
                  <a:pt x="588296" y="368579"/>
                </a:cubicBezTo>
                <a:lnTo>
                  <a:pt x="622163" y="351646"/>
                </a:lnTo>
                <a:cubicBezTo>
                  <a:pt x="664204" y="288583"/>
                  <a:pt x="610171" y="366036"/>
                  <a:pt x="664496" y="300846"/>
                </a:cubicBezTo>
                <a:cubicBezTo>
                  <a:pt x="717889" y="236774"/>
                  <a:pt x="649105" y="307768"/>
                  <a:pt x="698363" y="258513"/>
                </a:cubicBezTo>
                <a:lnTo>
                  <a:pt x="715296" y="309313"/>
                </a:lnTo>
                <a:cubicBezTo>
                  <a:pt x="718118" y="317780"/>
                  <a:pt x="729118" y="341853"/>
                  <a:pt x="723763" y="334713"/>
                </a:cubicBezTo>
                <a:cubicBezTo>
                  <a:pt x="681058" y="277773"/>
                  <a:pt x="680224" y="273335"/>
                  <a:pt x="605229" y="207713"/>
                </a:cubicBezTo>
                <a:cubicBezTo>
                  <a:pt x="582651" y="187957"/>
                  <a:pt x="561758" y="166092"/>
                  <a:pt x="537496" y="148446"/>
                </a:cubicBezTo>
                <a:cubicBezTo>
                  <a:pt x="530278" y="143197"/>
                  <a:pt x="519971" y="144179"/>
                  <a:pt x="512096" y="139979"/>
                </a:cubicBezTo>
                <a:cubicBezTo>
                  <a:pt x="477501" y="121529"/>
                  <a:pt x="447135" y="94671"/>
                  <a:pt x="410496" y="80713"/>
                </a:cubicBezTo>
                <a:cubicBezTo>
                  <a:pt x="386614" y="71615"/>
                  <a:pt x="359696" y="75068"/>
                  <a:pt x="334296" y="72246"/>
                </a:cubicBezTo>
                <a:cubicBezTo>
                  <a:pt x="306074" y="75068"/>
                  <a:pt x="276375" y="71273"/>
                  <a:pt x="249629" y="80713"/>
                </a:cubicBezTo>
                <a:cubicBezTo>
                  <a:pt x="226736" y="88793"/>
                  <a:pt x="208327" y="106715"/>
                  <a:pt x="190363" y="123046"/>
                </a:cubicBezTo>
                <a:cubicBezTo>
                  <a:pt x="176992" y="135202"/>
                  <a:pt x="167125" y="150764"/>
                  <a:pt x="156496" y="165379"/>
                </a:cubicBezTo>
                <a:cubicBezTo>
                  <a:pt x="131925" y="199164"/>
                  <a:pt x="118201" y="223558"/>
                  <a:pt x="97229" y="258513"/>
                </a:cubicBezTo>
                <a:cubicBezTo>
                  <a:pt x="94407" y="272624"/>
                  <a:pt x="93816" y="287372"/>
                  <a:pt x="88763" y="300846"/>
                </a:cubicBezTo>
                <a:cubicBezTo>
                  <a:pt x="85190" y="310374"/>
                  <a:pt x="76380" y="317144"/>
                  <a:pt x="71829" y="326246"/>
                </a:cubicBezTo>
                <a:cubicBezTo>
                  <a:pt x="61578" y="346748"/>
                  <a:pt x="63363" y="349206"/>
                  <a:pt x="63363" y="368579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/>
        </p:nvSpPr>
        <p:spPr>
          <a:xfrm flipV="1">
            <a:off x="7599662" y="3622208"/>
            <a:ext cx="1034882" cy="34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341235" y="2902883"/>
            <a:ext cx="0" cy="32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exagon 23"/>
          <p:cNvSpPr>
            <a:spLocks noChangeAspect="1"/>
          </p:cNvSpPr>
          <p:nvPr/>
        </p:nvSpPr>
        <p:spPr>
          <a:xfrm rot="1755183">
            <a:off x="8227492" y="2696743"/>
            <a:ext cx="207567" cy="178937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337201" y="3042018"/>
            <a:ext cx="0" cy="3227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29644" y="2875826"/>
            <a:ext cx="2744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716241" y="3945422"/>
            <a:ext cx="203450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600" dirty="0"/>
              <a:t>Unmodified control arrays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600" dirty="0" err="1"/>
              <a:t>Tn</a:t>
            </a:r>
            <a:r>
              <a:rPr lang="en-US" sz="1600" dirty="0"/>
              <a:t> O-glycosylated with GalNT3 </a:t>
            </a:r>
          </a:p>
          <a:p>
            <a:pPr marL="127397" indent="-127397">
              <a:buFont typeface="Arial" panose="020B0604020202020204" pitchFamily="34" charset="0"/>
              <a:buChar char="•"/>
            </a:pPr>
            <a:r>
              <a:rPr lang="en-US" sz="1600" dirty="0" err="1"/>
              <a:t>STn</a:t>
            </a:r>
            <a:r>
              <a:rPr lang="en-US" sz="1600" dirty="0"/>
              <a:t> O-glycosylate with GalNT3 + ST6GalNT-I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0475" y="5761304"/>
            <a:ext cx="838880" cy="748003"/>
          </a:xfrm>
          <a:prstGeom prst="rect">
            <a:avLst/>
          </a:prstGeom>
        </p:spPr>
      </p:pic>
      <p:sp>
        <p:nvSpPr>
          <p:cNvPr id="62" name="Rectangle 61"/>
          <p:cNvSpPr/>
          <p:nvPr/>
        </p:nvSpPr>
        <p:spPr>
          <a:xfrm>
            <a:off x="8117103" y="4454292"/>
            <a:ext cx="14982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Polypeptide / </a:t>
            </a:r>
          </a:p>
          <a:p>
            <a:r>
              <a:rPr lang="en-US" dirty="0"/>
              <a:t>protein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147267" y="5219826"/>
            <a:ext cx="1680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/>
              <a:t>Tn</a:t>
            </a:r>
            <a:r>
              <a:rPr lang="en-US" dirty="0"/>
              <a:t> or </a:t>
            </a:r>
            <a:r>
              <a:rPr lang="en-US" dirty="0" err="1"/>
              <a:t>STn</a:t>
            </a:r>
            <a:r>
              <a:rPr lang="en-US" dirty="0"/>
              <a:t> glycan</a:t>
            </a:r>
          </a:p>
        </p:txBody>
      </p:sp>
      <p:sp>
        <p:nvSpPr>
          <p:cNvPr id="64" name="Rectangle 63"/>
          <p:cNvSpPr/>
          <p:nvPr/>
        </p:nvSpPr>
        <p:spPr>
          <a:xfrm>
            <a:off x="8177167" y="5825812"/>
            <a:ext cx="178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Anti-glycoprotein antibody</a:t>
            </a:r>
          </a:p>
        </p:txBody>
      </p:sp>
      <p:sp>
        <p:nvSpPr>
          <p:cNvPr id="65" name="Freeform 64"/>
          <p:cNvSpPr>
            <a:spLocks noChangeAspect="1"/>
          </p:cNvSpPr>
          <p:nvPr/>
        </p:nvSpPr>
        <p:spPr>
          <a:xfrm>
            <a:off x="7154919" y="4468920"/>
            <a:ext cx="849584" cy="570147"/>
          </a:xfrm>
          <a:custGeom>
            <a:avLst/>
            <a:gdLst>
              <a:gd name="connsiteX0" fmla="*/ 114163 w 725212"/>
              <a:gd name="connsiteY0" fmla="*/ 72246 h 631046"/>
              <a:gd name="connsiteX1" fmla="*/ 139563 w 725212"/>
              <a:gd name="connsiteY1" fmla="*/ 29913 h 631046"/>
              <a:gd name="connsiteX2" fmla="*/ 275029 w 725212"/>
              <a:gd name="connsiteY2" fmla="*/ 29913 h 631046"/>
              <a:gd name="connsiteX3" fmla="*/ 283496 w 725212"/>
              <a:gd name="connsiteY3" fmla="*/ 106113 h 631046"/>
              <a:gd name="connsiteX4" fmla="*/ 249629 w 725212"/>
              <a:gd name="connsiteY4" fmla="*/ 207713 h 631046"/>
              <a:gd name="connsiteX5" fmla="*/ 241163 w 725212"/>
              <a:gd name="connsiteY5" fmla="*/ 258513 h 631046"/>
              <a:gd name="connsiteX6" fmla="*/ 232696 w 725212"/>
              <a:gd name="connsiteY6" fmla="*/ 300846 h 631046"/>
              <a:gd name="connsiteX7" fmla="*/ 241163 w 725212"/>
              <a:gd name="connsiteY7" fmla="*/ 377046 h 631046"/>
              <a:gd name="connsiteX8" fmla="*/ 249629 w 725212"/>
              <a:gd name="connsiteY8" fmla="*/ 402446 h 631046"/>
              <a:gd name="connsiteX9" fmla="*/ 291963 w 725212"/>
              <a:gd name="connsiteY9" fmla="*/ 410913 h 631046"/>
              <a:gd name="connsiteX10" fmla="*/ 368163 w 725212"/>
              <a:gd name="connsiteY10" fmla="*/ 419379 h 631046"/>
              <a:gd name="connsiteX11" fmla="*/ 469763 w 725212"/>
              <a:gd name="connsiteY11" fmla="*/ 402446 h 631046"/>
              <a:gd name="connsiteX12" fmla="*/ 503629 w 725212"/>
              <a:gd name="connsiteY12" fmla="*/ 351646 h 631046"/>
              <a:gd name="connsiteX13" fmla="*/ 478229 w 725212"/>
              <a:gd name="connsiteY13" fmla="*/ 275446 h 631046"/>
              <a:gd name="connsiteX14" fmla="*/ 427429 w 725212"/>
              <a:gd name="connsiteY14" fmla="*/ 258513 h 631046"/>
              <a:gd name="connsiteX15" fmla="*/ 402029 w 725212"/>
              <a:gd name="connsiteY15" fmla="*/ 250046 h 631046"/>
              <a:gd name="connsiteX16" fmla="*/ 198829 w 725212"/>
              <a:gd name="connsiteY16" fmla="*/ 258513 h 631046"/>
              <a:gd name="connsiteX17" fmla="*/ 131096 w 725212"/>
              <a:gd name="connsiteY17" fmla="*/ 275446 h 631046"/>
              <a:gd name="connsiteX18" fmla="*/ 97229 w 725212"/>
              <a:gd name="connsiteY18" fmla="*/ 283913 h 631046"/>
              <a:gd name="connsiteX19" fmla="*/ 21029 w 725212"/>
              <a:gd name="connsiteY19" fmla="*/ 275446 h 631046"/>
              <a:gd name="connsiteX20" fmla="*/ 4096 w 725212"/>
              <a:gd name="connsiteY20" fmla="*/ 250046 h 631046"/>
              <a:gd name="connsiteX21" fmla="*/ 46429 w 725212"/>
              <a:gd name="connsiteY21" fmla="*/ 38379 h 631046"/>
              <a:gd name="connsiteX22" fmla="*/ 114163 w 725212"/>
              <a:gd name="connsiteY22" fmla="*/ 12979 h 631046"/>
              <a:gd name="connsiteX23" fmla="*/ 164963 w 725212"/>
              <a:gd name="connsiteY23" fmla="*/ 4513 h 631046"/>
              <a:gd name="connsiteX24" fmla="*/ 317363 w 725212"/>
              <a:gd name="connsiteY24" fmla="*/ 29913 h 631046"/>
              <a:gd name="connsiteX25" fmla="*/ 325829 w 725212"/>
              <a:gd name="connsiteY25" fmla="*/ 55313 h 631046"/>
              <a:gd name="connsiteX26" fmla="*/ 300429 w 725212"/>
              <a:gd name="connsiteY26" fmla="*/ 190779 h 631046"/>
              <a:gd name="connsiteX27" fmla="*/ 275029 w 725212"/>
              <a:gd name="connsiteY27" fmla="*/ 283913 h 631046"/>
              <a:gd name="connsiteX28" fmla="*/ 283496 w 725212"/>
              <a:gd name="connsiteY28" fmla="*/ 343179 h 631046"/>
              <a:gd name="connsiteX29" fmla="*/ 308896 w 725212"/>
              <a:gd name="connsiteY29" fmla="*/ 351646 h 631046"/>
              <a:gd name="connsiteX30" fmla="*/ 359696 w 725212"/>
              <a:gd name="connsiteY30" fmla="*/ 377046 h 631046"/>
              <a:gd name="connsiteX31" fmla="*/ 385096 w 725212"/>
              <a:gd name="connsiteY31" fmla="*/ 402446 h 631046"/>
              <a:gd name="connsiteX32" fmla="*/ 393563 w 725212"/>
              <a:gd name="connsiteY32" fmla="*/ 537913 h 631046"/>
              <a:gd name="connsiteX33" fmla="*/ 503629 w 725212"/>
              <a:gd name="connsiteY33" fmla="*/ 529446 h 631046"/>
              <a:gd name="connsiteX34" fmla="*/ 529029 w 725212"/>
              <a:gd name="connsiteY34" fmla="*/ 520979 h 631046"/>
              <a:gd name="connsiteX35" fmla="*/ 605229 w 725212"/>
              <a:gd name="connsiteY35" fmla="*/ 410913 h 631046"/>
              <a:gd name="connsiteX36" fmla="*/ 605229 w 725212"/>
              <a:gd name="connsiteY36" fmla="*/ 173846 h 631046"/>
              <a:gd name="connsiteX37" fmla="*/ 571363 w 725212"/>
              <a:gd name="connsiteY37" fmla="*/ 123046 h 631046"/>
              <a:gd name="connsiteX38" fmla="*/ 512096 w 725212"/>
              <a:gd name="connsiteY38" fmla="*/ 80713 h 631046"/>
              <a:gd name="connsiteX39" fmla="*/ 418963 w 725212"/>
              <a:gd name="connsiteY39" fmla="*/ 123046 h 631046"/>
              <a:gd name="connsiteX40" fmla="*/ 368163 w 725212"/>
              <a:gd name="connsiteY40" fmla="*/ 190779 h 631046"/>
              <a:gd name="connsiteX41" fmla="*/ 283496 w 725212"/>
              <a:gd name="connsiteY41" fmla="*/ 351646 h 631046"/>
              <a:gd name="connsiteX42" fmla="*/ 241163 w 725212"/>
              <a:gd name="connsiteY42" fmla="*/ 495579 h 631046"/>
              <a:gd name="connsiteX43" fmla="*/ 215763 w 725212"/>
              <a:gd name="connsiteY43" fmla="*/ 597179 h 631046"/>
              <a:gd name="connsiteX44" fmla="*/ 198829 w 725212"/>
              <a:gd name="connsiteY44" fmla="*/ 614113 h 631046"/>
              <a:gd name="connsiteX45" fmla="*/ 173429 w 725212"/>
              <a:gd name="connsiteY45" fmla="*/ 504046 h 631046"/>
              <a:gd name="connsiteX46" fmla="*/ 156496 w 725212"/>
              <a:gd name="connsiteY46" fmla="*/ 478646 h 631046"/>
              <a:gd name="connsiteX47" fmla="*/ 148029 w 725212"/>
              <a:gd name="connsiteY47" fmla="*/ 427846 h 631046"/>
              <a:gd name="connsiteX48" fmla="*/ 139563 w 725212"/>
              <a:gd name="connsiteY48" fmla="*/ 360113 h 631046"/>
              <a:gd name="connsiteX49" fmla="*/ 114163 w 725212"/>
              <a:gd name="connsiteY49" fmla="*/ 233113 h 631046"/>
              <a:gd name="connsiteX50" fmla="*/ 148029 w 725212"/>
              <a:gd name="connsiteY50" fmla="*/ 250046 h 631046"/>
              <a:gd name="connsiteX51" fmla="*/ 190363 w 725212"/>
              <a:gd name="connsiteY51" fmla="*/ 343179 h 631046"/>
              <a:gd name="connsiteX52" fmla="*/ 215763 w 725212"/>
              <a:gd name="connsiteY52" fmla="*/ 453246 h 631046"/>
              <a:gd name="connsiteX53" fmla="*/ 198829 w 725212"/>
              <a:gd name="connsiteY53" fmla="*/ 470179 h 631046"/>
              <a:gd name="connsiteX54" fmla="*/ 181896 w 725212"/>
              <a:gd name="connsiteY54" fmla="*/ 444779 h 631046"/>
              <a:gd name="connsiteX55" fmla="*/ 164963 w 725212"/>
              <a:gd name="connsiteY55" fmla="*/ 377046 h 631046"/>
              <a:gd name="connsiteX56" fmla="*/ 156496 w 725212"/>
              <a:gd name="connsiteY56" fmla="*/ 351646 h 631046"/>
              <a:gd name="connsiteX57" fmla="*/ 139563 w 725212"/>
              <a:gd name="connsiteY57" fmla="*/ 190779 h 631046"/>
              <a:gd name="connsiteX58" fmla="*/ 131096 w 725212"/>
              <a:gd name="connsiteY58" fmla="*/ 139979 h 631046"/>
              <a:gd name="connsiteX59" fmla="*/ 139563 w 725212"/>
              <a:gd name="connsiteY59" fmla="*/ 114579 h 631046"/>
              <a:gd name="connsiteX60" fmla="*/ 207296 w 725212"/>
              <a:gd name="connsiteY60" fmla="*/ 114579 h 631046"/>
              <a:gd name="connsiteX61" fmla="*/ 300429 w 725212"/>
              <a:gd name="connsiteY61" fmla="*/ 216179 h 631046"/>
              <a:gd name="connsiteX62" fmla="*/ 317363 w 725212"/>
              <a:gd name="connsiteY62" fmla="*/ 283913 h 631046"/>
              <a:gd name="connsiteX63" fmla="*/ 376629 w 725212"/>
              <a:gd name="connsiteY63" fmla="*/ 597179 h 631046"/>
              <a:gd name="connsiteX64" fmla="*/ 435896 w 725212"/>
              <a:gd name="connsiteY64" fmla="*/ 631046 h 631046"/>
              <a:gd name="connsiteX65" fmla="*/ 588296 w 725212"/>
              <a:gd name="connsiteY65" fmla="*/ 605646 h 631046"/>
              <a:gd name="connsiteX66" fmla="*/ 596763 w 725212"/>
              <a:gd name="connsiteY66" fmla="*/ 554846 h 631046"/>
              <a:gd name="connsiteX67" fmla="*/ 554429 w 725212"/>
              <a:gd name="connsiteY67" fmla="*/ 470179 h 631046"/>
              <a:gd name="connsiteX68" fmla="*/ 520563 w 725212"/>
              <a:gd name="connsiteY68" fmla="*/ 419379 h 631046"/>
              <a:gd name="connsiteX69" fmla="*/ 469763 w 725212"/>
              <a:gd name="connsiteY69" fmla="*/ 360113 h 631046"/>
              <a:gd name="connsiteX70" fmla="*/ 435896 w 725212"/>
              <a:gd name="connsiteY70" fmla="*/ 300846 h 631046"/>
              <a:gd name="connsiteX71" fmla="*/ 435896 w 725212"/>
              <a:gd name="connsiteY71" fmla="*/ 148446 h 631046"/>
              <a:gd name="connsiteX72" fmla="*/ 469763 w 725212"/>
              <a:gd name="connsiteY72" fmla="*/ 97646 h 631046"/>
              <a:gd name="connsiteX73" fmla="*/ 452829 w 725212"/>
              <a:gd name="connsiteY73" fmla="*/ 216179 h 631046"/>
              <a:gd name="connsiteX74" fmla="*/ 427429 w 725212"/>
              <a:gd name="connsiteY74" fmla="*/ 368579 h 631046"/>
              <a:gd name="connsiteX75" fmla="*/ 435896 w 725212"/>
              <a:gd name="connsiteY75" fmla="*/ 427846 h 631046"/>
              <a:gd name="connsiteX76" fmla="*/ 469763 w 725212"/>
              <a:gd name="connsiteY76" fmla="*/ 419379 h 631046"/>
              <a:gd name="connsiteX77" fmla="*/ 588296 w 725212"/>
              <a:gd name="connsiteY77" fmla="*/ 368579 h 631046"/>
              <a:gd name="connsiteX78" fmla="*/ 622163 w 725212"/>
              <a:gd name="connsiteY78" fmla="*/ 351646 h 631046"/>
              <a:gd name="connsiteX79" fmla="*/ 664496 w 725212"/>
              <a:gd name="connsiteY79" fmla="*/ 300846 h 631046"/>
              <a:gd name="connsiteX80" fmla="*/ 698363 w 725212"/>
              <a:gd name="connsiteY80" fmla="*/ 258513 h 631046"/>
              <a:gd name="connsiteX81" fmla="*/ 715296 w 725212"/>
              <a:gd name="connsiteY81" fmla="*/ 309313 h 631046"/>
              <a:gd name="connsiteX82" fmla="*/ 723763 w 725212"/>
              <a:gd name="connsiteY82" fmla="*/ 334713 h 631046"/>
              <a:gd name="connsiteX83" fmla="*/ 605229 w 725212"/>
              <a:gd name="connsiteY83" fmla="*/ 207713 h 631046"/>
              <a:gd name="connsiteX84" fmla="*/ 537496 w 725212"/>
              <a:gd name="connsiteY84" fmla="*/ 148446 h 631046"/>
              <a:gd name="connsiteX85" fmla="*/ 512096 w 725212"/>
              <a:gd name="connsiteY85" fmla="*/ 139979 h 631046"/>
              <a:gd name="connsiteX86" fmla="*/ 410496 w 725212"/>
              <a:gd name="connsiteY86" fmla="*/ 80713 h 631046"/>
              <a:gd name="connsiteX87" fmla="*/ 334296 w 725212"/>
              <a:gd name="connsiteY87" fmla="*/ 72246 h 631046"/>
              <a:gd name="connsiteX88" fmla="*/ 249629 w 725212"/>
              <a:gd name="connsiteY88" fmla="*/ 80713 h 631046"/>
              <a:gd name="connsiteX89" fmla="*/ 190363 w 725212"/>
              <a:gd name="connsiteY89" fmla="*/ 123046 h 631046"/>
              <a:gd name="connsiteX90" fmla="*/ 156496 w 725212"/>
              <a:gd name="connsiteY90" fmla="*/ 165379 h 631046"/>
              <a:gd name="connsiteX91" fmla="*/ 97229 w 725212"/>
              <a:gd name="connsiteY91" fmla="*/ 258513 h 631046"/>
              <a:gd name="connsiteX92" fmla="*/ 88763 w 725212"/>
              <a:gd name="connsiteY92" fmla="*/ 300846 h 631046"/>
              <a:gd name="connsiteX93" fmla="*/ 71829 w 725212"/>
              <a:gd name="connsiteY93" fmla="*/ 326246 h 631046"/>
              <a:gd name="connsiteX94" fmla="*/ 63363 w 725212"/>
              <a:gd name="connsiteY94" fmla="*/ 368579 h 63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25212" h="631046">
                <a:moveTo>
                  <a:pt x="114163" y="72246"/>
                </a:moveTo>
                <a:cubicBezTo>
                  <a:pt x="122630" y="58135"/>
                  <a:pt x="126398" y="39787"/>
                  <a:pt x="139563" y="29913"/>
                </a:cubicBezTo>
                <a:cubicBezTo>
                  <a:pt x="164783" y="10998"/>
                  <a:pt x="270847" y="29533"/>
                  <a:pt x="275029" y="29913"/>
                </a:cubicBezTo>
                <a:cubicBezTo>
                  <a:pt x="305819" y="60701"/>
                  <a:pt x="293732" y="39583"/>
                  <a:pt x="283496" y="106113"/>
                </a:cubicBezTo>
                <a:cubicBezTo>
                  <a:pt x="273203" y="173014"/>
                  <a:pt x="281287" y="144396"/>
                  <a:pt x="249629" y="207713"/>
                </a:cubicBezTo>
                <a:cubicBezTo>
                  <a:pt x="246807" y="224646"/>
                  <a:pt x="244234" y="241623"/>
                  <a:pt x="241163" y="258513"/>
                </a:cubicBezTo>
                <a:cubicBezTo>
                  <a:pt x="238589" y="272671"/>
                  <a:pt x="232696" y="286456"/>
                  <a:pt x="232696" y="300846"/>
                </a:cubicBezTo>
                <a:cubicBezTo>
                  <a:pt x="232696" y="326402"/>
                  <a:pt x="236962" y="351837"/>
                  <a:pt x="241163" y="377046"/>
                </a:cubicBezTo>
                <a:cubicBezTo>
                  <a:pt x="242630" y="385849"/>
                  <a:pt x="242203" y="397495"/>
                  <a:pt x="249629" y="402446"/>
                </a:cubicBezTo>
                <a:cubicBezTo>
                  <a:pt x="261603" y="410429"/>
                  <a:pt x="277717" y="408878"/>
                  <a:pt x="291963" y="410913"/>
                </a:cubicBezTo>
                <a:cubicBezTo>
                  <a:pt x="317262" y="414527"/>
                  <a:pt x="342763" y="416557"/>
                  <a:pt x="368163" y="419379"/>
                </a:cubicBezTo>
                <a:cubicBezTo>
                  <a:pt x="402030" y="413735"/>
                  <a:pt x="439054" y="417801"/>
                  <a:pt x="469763" y="402446"/>
                </a:cubicBezTo>
                <a:cubicBezTo>
                  <a:pt x="487966" y="393345"/>
                  <a:pt x="503629" y="351646"/>
                  <a:pt x="503629" y="351646"/>
                </a:cubicBezTo>
                <a:cubicBezTo>
                  <a:pt x="500003" y="326265"/>
                  <a:pt x="506887" y="289775"/>
                  <a:pt x="478229" y="275446"/>
                </a:cubicBezTo>
                <a:cubicBezTo>
                  <a:pt x="462264" y="267464"/>
                  <a:pt x="444362" y="264157"/>
                  <a:pt x="427429" y="258513"/>
                </a:cubicBezTo>
                <a:lnTo>
                  <a:pt x="402029" y="250046"/>
                </a:lnTo>
                <a:cubicBezTo>
                  <a:pt x="334296" y="252868"/>
                  <a:pt x="266460" y="253849"/>
                  <a:pt x="198829" y="258513"/>
                </a:cubicBezTo>
                <a:cubicBezTo>
                  <a:pt x="164789" y="260861"/>
                  <a:pt x="159578" y="267308"/>
                  <a:pt x="131096" y="275446"/>
                </a:cubicBezTo>
                <a:cubicBezTo>
                  <a:pt x="119907" y="278643"/>
                  <a:pt x="108518" y="281091"/>
                  <a:pt x="97229" y="283913"/>
                </a:cubicBezTo>
                <a:cubicBezTo>
                  <a:pt x="71829" y="281091"/>
                  <a:pt x="45047" y="284180"/>
                  <a:pt x="21029" y="275446"/>
                </a:cubicBezTo>
                <a:cubicBezTo>
                  <a:pt x="11466" y="271969"/>
                  <a:pt x="4558" y="260211"/>
                  <a:pt x="4096" y="250046"/>
                </a:cubicBezTo>
                <a:cubicBezTo>
                  <a:pt x="-670" y="145185"/>
                  <a:pt x="-11801" y="104928"/>
                  <a:pt x="46429" y="38379"/>
                </a:cubicBezTo>
                <a:cubicBezTo>
                  <a:pt x="64584" y="17631"/>
                  <a:pt x="89032" y="17548"/>
                  <a:pt x="114163" y="12979"/>
                </a:cubicBezTo>
                <a:cubicBezTo>
                  <a:pt x="131053" y="9908"/>
                  <a:pt x="148030" y="7335"/>
                  <a:pt x="164963" y="4513"/>
                </a:cubicBezTo>
                <a:cubicBezTo>
                  <a:pt x="193155" y="6275"/>
                  <a:pt x="288770" y="-17742"/>
                  <a:pt x="317363" y="29913"/>
                </a:cubicBezTo>
                <a:cubicBezTo>
                  <a:pt x="321955" y="37566"/>
                  <a:pt x="323007" y="46846"/>
                  <a:pt x="325829" y="55313"/>
                </a:cubicBezTo>
                <a:cubicBezTo>
                  <a:pt x="308727" y="226346"/>
                  <a:pt x="330650" y="69896"/>
                  <a:pt x="300429" y="190779"/>
                </a:cubicBezTo>
                <a:cubicBezTo>
                  <a:pt x="274842" y="293125"/>
                  <a:pt x="311284" y="193277"/>
                  <a:pt x="275029" y="283913"/>
                </a:cubicBezTo>
                <a:cubicBezTo>
                  <a:pt x="277851" y="303668"/>
                  <a:pt x="274571" y="325330"/>
                  <a:pt x="283496" y="343179"/>
                </a:cubicBezTo>
                <a:cubicBezTo>
                  <a:pt x="287487" y="351161"/>
                  <a:pt x="300914" y="347655"/>
                  <a:pt x="308896" y="351646"/>
                </a:cubicBezTo>
                <a:cubicBezTo>
                  <a:pt x="374548" y="384472"/>
                  <a:pt x="295852" y="355764"/>
                  <a:pt x="359696" y="377046"/>
                </a:cubicBezTo>
                <a:cubicBezTo>
                  <a:pt x="368163" y="385513"/>
                  <a:pt x="382629" y="390729"/>
                  <a:pt x="385096" y="402446"/>
                </a:cubicBezTo>
                <a:cubicBezTo>
                  <a:pt x="394417" y="446719"/>
                  <a:pt x="362692" y="504837"/>
                  <a:pt x="393563" y="537913"/>
                </a:cubicBezTo>
                <a:cubicBezTo>
                  <a:pt x="418670" y="564814"/>
                  <a:pt x="466940" y="532268"/>
                  <a:pt x="503629" y="529446"/>
                </a:cubicBezTo>
                <a:cubicBezTo>
                  <a:pt x="512096" y="526624"/>
                  <a:pt x="521984" y="526458"/>
                  <a:pt x="529029" y="520979"/>
                </a:cubicBezTo>
                <a:cubicBezTo>
                  <a:pt x="585599" y="476980"/>
                  <a:pt x="578858" y="472445"/>
                  <a:pt x="605229" y="410913"/>
                </a:cubicBezTo>
                <a:cubicBezTo>
                  <a:pt x="611829" y="331718"/>
                  <a:pt x="623304" y="253377"/>
                  <a:pt x="605229" y="173846"/>
                </a:cubicBezTo>
                <a:cubicBezTo>
                  <a:pt x="600719" y="154001"/>
                  <a:pt x="583034" y="139718"/>
                  <a:pt x="571363" y="123046"/>
                </a:cubicBezTo>
                <a:cubicBezTo>
                  <a:pt x="541598" y="80524"/>
                  <a:pt x="557495" y="92062"/>
                  <a:pt x="512096" y="80713"/>
                </a:cubicBezTo>
                <a:cubicBezTo>
                  <a:pt x="481052" y="94824"/>
                  <a:pt x="446051" y="102331"/>
                  <a:pt x="418963" y="123046"/>
                </a:cubicBezTo>
                <a:cubicBezTo>
                  <a:pt x="396544" y="140189"/>
                  <a:pt x="384100" y="167487"/>
                  <a:pt x="368163" y="190779"/>
                </a:cubicBezTo>
                <a:cubicBezTo>
                  <a:pt x="316834" y="265798"/>
                  <a:pt x="308132" y="274660"/>
                  <a:pt x="283496" y="351646"/>
                </a:cubicBezTo>
                <a:cubicBezTo>
                  <a:pt x="268254" y="399277"/>
                  <a:pt x="248236" y="446072"/>
                  <a:pt x="241163" y="495579"/>
                </a:cubicBezTo>
                <a:cubicBezTo>
                  <a:pt x="235114" y="537923"/>
                  <a:pt x="236629" y="560663"/>
                  <a:pt x="215763" y="597179"/>
                </a:cubicBezTo>
                <a:cubicBezTo>
                  <a:pt x="211802" y="604110"/>
                  <a:pt x="204474" y="608468"/>
                  <a:pt x="198829" y="614113"/>
                </a:cubicBezTo>
                <a:cubicBezTo>
                  <a:pt x="155790" y="571071"/>
                  <a:pt x="198491" y="621002"/>
                  <a:pt x="173429" y="504046"/>
                </a:cubicBezTo>
                <a:cubicBezTo>
                  <a:pt x="171297" y="494096"/>
                  <a:pt x="162140" y="487113"/>
                  <a:pt x="156496" y="478646"/>
                </a:cubicBezTo>
                <a:cubicBezTo>
                  <a:pt x="153674" y="461713"/>
                  <a:pt x="150457" y="444840"/>
                  <a:pt x="148029" y="427846"/>
                </a:cubicBezTo>
                <a:cubicBezTo>
                  <a:pt x="144811" y="405321"/>
                  <a:pt x="143756" y="382477"/>
                  <a:pt x="139563" y="360113"/>
                </a:cubicBezTo>
                <a:cubicBezTo>
                  <a:pt x="100373" y="151097"/>
                  <a:pt x="140854" y="419963"/>
                  <a:pt x="114163" y="233113"/>
                </a:cubicBezTo>
                <a:cubicBezTo>
                  <a:pt x="126748" y="195354"/>
                  <a:pt x="120037" y="194062"/>
                  <a:pt x="148029" y="250046"/>
                </a:cubicBezTo>
                <a:cubicBezTo>
                  <a:pt x="163280" y="280547"/>
                  <a:pt x="178003" y="311397"/>
                  <a:pt x="190363" y="343179"/>
                </a:cubicBezTo>
                <a:cubicBezTo>
                  <a:pt x="206148" y="383768"/>
                  <a:pt x="208818" y="411577"/>
                  <a:pt x="215763" y="453246"/>
                </a:cubicBezTo>
                <a:cubicBezTo>
                  <a:pt x="210118" y="458890"/>
                  <a:pt x="206573" y="472115"/>
                  <a:pt x="198829" y="470179"/>
                </a:cubicBezTo>
                <a:cubicBezTo>
                  <a:pt x="188957" y="467711"/>
                  <a:pt x="185373" y="454342"/>
                  <a:pt x="181896" y="444779"/>
                </a:cubicBezTo>
                <a:cubicBezTo>
                  <a:pt x="173943" y="422908"/>
                  <a:pt x="171086" y="399498"/>
                  <a:pt x="164963" y="377046"/>
                </a:cubicBezTo>
                <a:cubicBezTo>
                  <a:pt x="162615" y="368436"/>
                  <a:pt x="159318" y="360113"/>
                  <a:pt x="156496" y="351646"/>
                </a:cubicBezTo>
                <a:cubicBezTo>
                  <a:pt x="134305" y="196318"/>
                  <a:pt x="164872" y="418561"/>
                  <a:pt x="139563" y="190779"/>
                </a:cubicBezTo>
                <a:cubicBezTo>
                  <a:pt x="137667" y="173717"/>
                  <a:pt x="133918" y="156912"/>
                  <a:pt x="131096" y="139979"/>
                </a:cubicBezTo>
                <a:cubicBezTo>
                  <a:pt x="133918" y="131512"/>
                  <a:pt x="133252" y="120890"/>
                  <a:pt x="139563" y="114579"/>
                </a:cubicBezTo>
                <a:cubicBezTo>
                  <a:pt x="156919" y="97224"/>
                  <a:pt x="191196" y="111359"/>
                  <a:pt x="207296" y="114579"/>
                </a:cubicBezTo>
                <a:cubicBezTo>
                  <a:pt x="248344" y="148786"/>
                  <a:pt x="276567" y="165046"/>
                  <a:pt x="300429" y="216179"/>
                </a:cubicBezTo>
                <a:cubicBezTo>
                  <a:pt x="310271" y="237268"/>
                  <a:pt x="311718" y="261335"/>
                  <a:pt x="317363" y="283913"/>
                </a:cubicBezTo>
                <a:cubicBezTo>
                  <a:pt x="322348" y="335422"/>
                  <a:pt x="299188" y="526777"/>
                  <a:pt x="376629" y="597179"/>
                </a:cubicBezTo>
                <a:cubicBezTo>
                  <a:pt x="393465" y="612485"/>
                  <a:pt x="416140" y="619757"/>
                  <a:pt x="435896" y="631046"/>
                </a:cubicBezTo>
                <a:cubicBezTo>
                  <a:pt x="486696" y="622579"/>
                  <a:pt x="541753" y="627693"/>
                  <a:pt x="588296" y="605646"/>
                </a:cubicBezTo>
                <a:cubicBezTo>
                  <a:pt x="603810" y="598297"/>
                  <a:pt x="599191" y="571840"/>
                  <a:pt x="596763" y="554846"/>
                </a:cubicBezTo>
                <a:cubicBezTo>
                  <a:pt x="584089" y="466124"/>
                  <a:pt x="583273" y="508638"/>
                  <a:pt x="554429" y="470179"/>
                </a:cubicBezTo>
                <a:cubicBezTo>
                  <a:pt x="542218" y="453898"/>
                  <a:pt x="532971" y="435510"/>
                  <a:pt x="520563" y="419379"/>
                </a:cubicBezTo>
                <a:cubicBezTo>
                  <a:pt x="504699" y="398755"/>
                  <a:pt x="484887" y="381286"/>
                  <a:pt x="469763" y="360113"/>
                </a:cubicBezTo>
                <a:cubicBezTo>
                  <a:pt x="456538" y="341598"/>
                  <a:pt x="447185" y="320602"/>
                  <a:pt x="435896" y="300846"/>
                </a:cubicBezTo>
                <a:cubicBezTo>
                  <a:pt x="415945" y="231016"/>
                  <a:pt x="406610" y="231422"/>
                  <a:pt x="435896" y="148446"/>
                </a:cubicBezTo>
                <a:cubicBezTo>
                  <a:pt x="442669" y="129255"/>
                  <a:pt x="469763" y="97646"/>
                  <a:pt x="469763" y="97646"/>
                </a:cubicBezTo>
                <a:cubicBezTo>
                  <a:pt x="464118" y="137157"/>
                  <a:pt x="459969" y="176911"/>
                  <a:pt x="452829" y="216179"/>
                </a:cubicBezTo>
                <a:cubicBezTo>
                  <a:pt x="421080" y="390797"/>
                  <a:pt x="447885" y="164029"/>
                  <a:pt x="427429" y="368579"/>
                </a:cubicBezTo>
                <a:cubicBezTo>
                  <a:pt x="430251" y="388335"/>
                  <a:pt x="423120" y="412515"/>
                  <a:pt x="435896" y="427846"/>
                </a:cubicBezTo>
                <a:cubicBezTo>
                  <a:pt x="443346" y="436785"/>
                  <a:pt x="458617" y="422723"/>
                  <a:pt x="469763" y="419379"/>
                </a:cubicBezTo>
                <a:cubicBezTo>
                  <a:pt x="532057" y="400691"/>
                  <a:pt x="522210" y="401622"/>
                  <a:pt x="588296" y="368579"/>
                </a:cubicBezTo>
                <a:lnTo>
                  <a:pt x="622163" y="351646"/>
                </a:lnTo>
                <a:cubicBezTo>
                  <a:pt x="664204" y="288583"/>
                  <a:pt x="610171" y="366036"/>
                  <a:pt x="664496" y="300846"/>
                </a:cubicBezTo>
                <a:cubicBezTo>
                  <a:pt x="717889" y="236774"/>
                  <a:pt x="649105" y="307768"/>
                  <a:pt x="698363" y="258513"/>
                </a:cubicBezTo>
                <a:lnTo>
                  <a:pt x="715296" y="309313"/>
                </a:lnTo>
                <a:cubicBezTo>
                  <a:pt x="718118" y="317780"/>
                  <a:pt x="729118" y="341853"/>
                  <a:pt x="723763" y="334713"/>
                </a:cubicBezTo>
                <a:cubicBezTo>
                  <a:pt x="681058" y="277773"/>
                  <a:pt x="680224" y="273335"/>
                  <a:pt x="605229" y="207713"/>
                </a:cubicBezTo>
                <a:cubicBezTo>
                  <a:pt x="582651" y="187957"/>
                  <a:pt x="561758" y="166092"/>
                  <a:pt x="537496" y="148446"/>
                </a:cubicBezTo>
                <a:cubicBezTo>
                  <a:pt x="530278" y="143197"/>
                  <a:pt x="519971" y="144179"/>
                  <a:pt x="512096" y="139979"/>
                </a:cubicBezTo>
                <a:cubicBezTo>
                  <a:pt x="477501" y="121529"/>
                  <a:pt x="447135" y="94671"/>
                  <a:pt x="410496" y="80713"/>
                </a:cubicBezTo>
                <a:cubicBezTo>
                  <a:pt x="386614" y="71615"/>
                  <a:pt x="359696" y="75068"/>
                  <a:pt x="334296" y="72246"/>
                </a:cubicBezTo>
                <a:cubicBezTo>
                  <a:pt x="306074" y="75068"/>
                  <a:pt x="276375" y="71273"/>
                  <a:pt x="249629" y="80713"/>
                </a:cubicBezTo>
                <a:cubicBezTo>
                  <a:pt x="226736" y="88793"/>
                  <a:pt x="208327" y="106715"/>
                  <a:pt x="190363" y="123046"/>
                </a:cubicBezTo>
                <a:cubicBezTo>
                  <a:pt x="176992" y="135202"/>
                  <a:pt x="167125" y="150764"/>
                  <a:pt x="156496" y="165379"/>
                </a:cubicBezTo>
                <a:cubicBezTo>
                  <a:pt x="131925" y="199164"/>
                  <a:pt x="118201" y="223558"/>
                  <a:pt x="97229" y="258513"/>
                </a:cubicBezTo>
                <a:cubicBezTo>
                  <a:pt x="94407" y="272624"/>
                  <a:pt x="93816" y="287372"/>
                  <a:pt x="88763" y="300846"/>
                </a:cubicBezTo>
                <a:cubicBezTo>
                  <a:pt x="85190" y="310374"/>
                  <a:pt x="76380" y="317144"/>
                  <a:pt x="71829" y="326246"/>
                </a:cubicBezTo>
                <a:cubicBezTo>
                  <a:pt x="61578" y="346748"/>
                  <a:pt x="63363" y="349206"/>
                  <a:pt x="63363" y="368579"/>
                </a:cubicBezTo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6" name="Hexagon 65"/>
          <p:cNvSpPr>
            <a:spLocks noChangeAspect="1"/>
          </p:cNvSpPr>
          <p:nvPr/>
        </p:nvSpPr>
        <p:spPr>
          <a:xfrm rot="1788613">
            <a:off x="7239041" y="5297927"/>
            <a:ext cx="407773" cy="351529"/>
          </a:xfrm>
          <a:prstGeom prst="hexag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" name="Rectangle 1"/>
          <p:cNvSpPr/>
          <p:nvPr/>
        </p:nvSpPr>
        <p:spPr>
          <a:xfrm>
            <a:off x="7084629" y="4302285"/>
            <a:ext cx="3144810" cy="2295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7D73C66-775E-4E1E-AC3E-2FC435E53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3" y="1052814"/>
            <a:ext cx="12192000" cy="85725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 smtClean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Tumor-associated </a:t>
            </a:r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autoantibody against </a:t>
            </a:r>
            <a:r>
              <a:rPr lang="en-US" sz="3600" i="1" dirty="0" smtClean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glycoprotein (</a:t>
            </a:r>
            <a:r>
              <a:rPr lang="en-US" sz="3600" i="1" dirty="0" err="1" smtClean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TAAb</a:t>
            </a:r>
            <a:r>
              <a:rPr lang="en-US" sz="3600" i="1" dirty="0" smtClean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-AGP)</a:t>
            </a:r>
            <a:endParaRPr lang="en-US" sz="3600" dirty="0">
              <a:solidFill>
                <a:srgbClr val="8D05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721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9823"/>
            <a:ext cx="12192000" cy="92903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Verifying glycosylation of in vitro expressed MUC1-TR proteins by MALDI 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17512" y="4224508"/>
            <a:ext cx="19617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Express HaloTagged proteins from DNA using cell lysate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V="1">
            <a:off x="1612922" y="3654597"/>
            <a:ext cx="734008" cy="1544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Oval 87"/>
          <p:cNvSpPr>
            <a:spLocks noChangeAspect="1"/>
          </p:cNvSpPr>
          <p:nvPr/>
        </p:nvSpPr>
        <p:spPr>
          <a:xfrm>
            <a:off x="2420120" y="3906119"/>
            <a:ext cx="206766" cy="2067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>
            <a:stCxn id="88" idx="7"/>
          </p:cNvCxnSpPr>
          <p:nvPr/>
        </p:nvCxnSpPr>
        <p:spPr>
          <a:xfrm flipV="1">
            <a:off x="2596607" y="3868294"/>
            <a:ext cx="91253" cy="68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Moon 89"/>
          <p:cNvSpPr>
            <a:spLocks noChangeAspect="1"/>
          </p:cNvSpPr>
          <p:nvPr/>
        </p:nvSpPr>
        <p:spPr>
          <a:xfrm rot="19611858">
            <a:off x="2697432" y="3793239"/>
            <a:ext cx="51691" cy="10338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>
            <a:spLocks noChangeAspect="1"/>
          </p:cNvSpPr>
          <p:nvPr/>
        </p:nvSpPr>
        <p:spPr>
          <a:xfrm>
            <a:off x="2390696" y="3482793"/>
            <a:ext cx="206766" cy="2067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Connector 91"/>
          <p:cNvCxnSpPr>
            <a:stCxn id="91" idx="7"/>
          </p:cNvCxnSpPr>
          <p:nvPr/>
        </p:nvCxnSpPr>
        <p:spPr>
          <a:xfrm flipV="1">
            <a:off x="2567183" y="3444967"/>
            <a:ext cx="91253" cy="68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Moon 92"/>
          <p:cNvSpPr>
            <a:spLocks noChangeAspect="1"/>
          </p:cNvSpPr>
          <p:nvPr/>
        </p:nvSpPr>
        <p:spPr>
          <a:xfrm rot="19611858">
            <a:off x="2668006" y="3369912"/>
            <a:ext cx="51691" cy="10338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>
            <a:off x="2722021" y="3313340"/>
            <a:ext cx="103383" cy="103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>
            <a:off x="2752625" y="3737017"/>
            <a:ext cx="103383" cy="103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2855351" y="3689558"/>
            <a:ext cx="91253" cy="68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2825925" y="3266231"/>
            <a:ext cx="91253" cy="68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/>
          <a:srcRect t="-180" r="51130"/>
          <a:stretch/>
        </p:blipFill>
        <p:spPr>
          <a:xfrm rot="13974839">
            <a:off x="2877572" y="2989187"/>
            <a:ext cx="360279" cy="361840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"/>
          <a:srcRect l="49725" t="-3557" b="-1"/>
          <a:stretch/>
        </p:blipFill>
        <p:spPr>
          <a:xfrm rot="15389981">
            <a:off x="2917202" y="3394960"/>
            <a:ext cx="358550" cy="361840"/>
          </a:xfrm>
          <a:prstGeom prst="rect">
            <a:avLst/>
          </a:prstGeom>
        </p:spPr>
      </p:pic>
      <p:sp>
        <p:nvSpPr>
          <p:cNvPr id="100" name="Oval 99"/>
          <p:cNvSpPr>
            <a:spLocks noChangeAspect="1"/>
          </p:cNvSpPr>
          <p:nvPr/>
        </p:nvSpPr>
        <p:spPr>
          <a:xfrm>
            <a:off x="2775322" y="4063362"/>
            <a:ext cx="206766" cy="20676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1" name="Straight Connector 100"/>
          <p:cNvCxnSpPr>
            <a:stCxn id="100" idx="7"/>
          </p:cNvCxnSpPr>
          <p:nvPr/>
        </p:nvCxnSpPr>
        <p:spPr>
          <a:xfrm flipV="1">
            <a:off x="2951807" y="4025537"/>
            <a:ext cx="91253" cy="68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Moon 101"/>
          <p:cNvSpPr>
            <a:spLocks noChangeAspect="1"/>
          </p:cNvSpPr>
          <p:nvPr/>
        </p:nvSpPr>
        <p:spPr>
          <a:xfrm rot="19611858">
            <a:off x="3052632" y="3950484"/>
            <a:ext cx="51691" cy="103383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106646" y="3885036"/>
            <a:ext cx="103383" cy="103383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3210551" y="3846801"/>
            <a:ext cx="91253" cy="681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/>
          <p:cNvPicPr>
            <a:picLocks noChangeAspect="1"/>
          </p:cNvPicPr>
          <p:nvPr/>
        </p:nvPicPr>
        <p:blipFill rotWithShape="1">
          <a:blip r:embed="rId2"/>
          <a:srcRect t="-180" r="51130"/>
          <a:stretch/>
        </p:blipFill>
        <p:spPr>
          <a:xfrm rot="13974839">
            <a:off x="3262198" y="3569757"/>
            <a:ext cx="360279" cy="36184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2108362" y="4214358"/>
            <a:ext cx="18312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Capture HaloTagged proteins onto Halolink beads</a:t>
            </a:r>
          </a:p>
        </p:txBody>
      </p:sp>
      <p:cxnSp>
        <p:nvCxnSpPr>
          <p:cNvPr id="107" name="Straight Arrow Connector 106"/>
          <p:cNvCxnSpPr/>
          <p:nvPr/>
        </p:nvCxnSpPr>
        <p:spPr>
          <a:xfrm flipV="1">
            <a:off x="3533730" y="3597649"/>
            <a:ext cx="734008" cy="1544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4188438" y="4236786"/>
            <a:ext cx="155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Glycosylation of proteins by GALNT</a:t>
            </a:r>
          </a:p>
        </p:txBody>
      </p:sp>
      <p:grpSp>
        <p:nvGrpSpPr>
          <p:cNvPr id="109" name="Group 108"/>
          <p:cNvGrpSpPr>
            <a:grpSpLocks noChangeAspect="1"/>
          </p:cNvGrpSpPr>
          <p:nvPr/>
        </p:nvGrpSpPr>
        <p:grpSpPr>
          <a:xfrm>
            <a:off x="4305605" y="2996238"/>
            <a:ext cx="1220576" cy="1280160"/>
            <a:chOff x="4651817" y="1996871"/>
            <a:chExt cx="668482" cy="701115"/>
          </a:xfrm>
        </p:grpSpPr>
        <p:sp>
          <p:nvSpPr>
            <p:cNvPr id="258" name="Oval 257"/>
            <p:cNvSpPr>
              <a:spLocks noChangeAspect="1"/>
            </p:cNvSpPr>
            <p:nvPr/>
          </p:nvSpPr>
          <p:spPr>
            <a:xfrm>
              <a:off x="4667611" y="2502593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9" name="Straight Connector 258"/>
            <p:cNvCxnSpPr>
              <a:stCxn id="258" idx="7"/>
            </p:cNvCxnSpPr>
            <p:nvPr/>
          </p:nvCxnSpPr>
          <p:spPr>
            <a:xfrm flipV="1">
              <a:off x="4762346" y="2482289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Moon 259"/>
            <p:cNvSpPr>
              <a:spLocks noChangeAspect="1"/>
            </p:cNvSpPr>
            <p:nvPr/>
          </p:nvSpPr>
          <p:spPr>
            <a:xfrm rot="19611858">
              <a:off x="4816467" y="2442001"/>
              <a:ext cx="27747" cy="5549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Oval 260"/>
            <p:cNvSpPr>
              <a:spLocks noChangeAspect="1"/>
            </p:cNvSpPr>
            <p:nvPr/>
          </p:nvSpPr>
          <p:spPr>
            <a:xfrm>
              <a:off x="4651817" y="2275359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2" name="Straight Connector 261"/>
            <p:cNvCxnSpPr>
              <a:stCxn id="261" idx="7"/>
            </p:cNvCxnSpPr>
            <p:nvPr/>
          </p:nvCxnSpPr>
          <p:spPr>
            <a:xfrm flipV="1">
              <a:off x="4746552" y="2255055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Moon 262"/>
            <p:cNvSpPr>
              <a:spLocks noChangeAspect="1"/>
            </p:cNvSpPr>
            <p:nvPr/>
          </p:nvSpPr>
          <p:spPr>
            <a:xfrm rot="19611858">
              <a:off x="4800672" y="2214767"/>
              <a:ext cx="27747" cy="5549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Oval 263"/>
            <p:cNvSpPr>
              <a:spLocks noChangeAspect="1"/>
            </p:cNvSpPr>
            <p:nvPr/>
          </p:nvSpPr>
          <p:spPr>
            <a:xfrm>
              <a:off x="4829666" y="2184400"/>
              <a:ext cx="55494" cy="55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Oval 264"/>
            <p:cNvSpPr>
              <a:spLocks noChangeAspect="1"/>
            </p:cNvSpPr>
            <p:nvPr/>
          </p:nvSpPr>
          <p:spPr>
            <a:xfrm>
              <a:off x="4846094" y="2411822"/>
              <a:ext cx="55494" cy="55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6" name="Straight Connector 265"/>
            <p:cNvCxnSpPr/>
            <p:nvPr/>
          </p:nvCxnSpPr>
          <p:spPr>
            <a:xfrm flipV="1">
              <a:off x="4901235" y="2386347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flipV="1">
              <a:off x="4885440" y="2159113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8" name="Picture 267"/>
            <p:cNvPicPr>
              <a:picLocks noChangeAspect="1"/>
            </p:cNvPicPr>
            <p:nvPr/>
          </p:nvPicPr>
          <p:blipFill rotWithShape="1">
            <a:blip r:embed="rId2"/>
            <a:srcRect t="-180" r="51130"/>
            <a:stretch/>
          </p:blipFill>
          <p:spPr>
            <a:xfrm rot="13974839">
              <a:off x="4913163" y="2010401"/>
              <a:ext cx="193391" cy="194229"/>
            </a:xfrm>
            <a:prstGeom prst="rect">
              <a:avLst/>
            </a:prstGeom>
          </p:spPr>
        </p:pic>
        <p:pic>
          <p:nvPicPr>
            <p:cNvPr id="269" name="Picture 268"/>
            <p:cNvPicPr>
              <a:picLocks noChangeAspect="1"/>
            </p:cNvPicPr>
            <p:nvPr/>
          </p:nvPicPr>
          <p:blipFill rotWithShape="1">
            <a:blip r:embed="rId2"/>
            <a:srcRect l="49725" t="-3557" b="-1"/>
            <a:stretch/>
          </p:blipFill>
          <p:spPr>
            <a:xfrm rot="15389981">
              <a:off x="4934436" y="2228212"/>
              <a:ext cx="192463" cy="194229"/>
            </a:xfrm>
            <a:prstGeom prst="rect">
              <a:avLst/>
            </a:prstGeom>
          </p:spPr>
        </p:pic>
        <p:sp>
          <p:nvSpPr>
            <p:cNvPr id="270" name="Oval 269"/>
            <p:cNvSpPr>
              <a:spLocks noChangeAspect="1"/>
            </p:cNvSpPr>
            <p:nvPr/>
          </p:nvSpPr>
          <p:spPr>
            <a:xfrm>
              <a:off x="4858277" y="2586998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1" name="Straight Connector 270"/>
            <p:cNvCxnSpPr>
              <a:stCxn id="270" idx="7"/>
            </p:cNvCxnSpPr>
            <p:nvPr/>
          </p:nvCxnSpPr>
          <p:spPr>
            <a:xfrm flipV="1">
              <a:off x="4953011" y="2566694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2" name="Moon 271"/>
            <p:cNvSpPr>
              <a:spLocks noChangeAspect="1"/>
            </p:cNvSpPr>
            <p:nvPr/>
          </p:nvSpPr>
          <p:spPr>
            <a:xfrm rot="19611858">
              <a:off x="5007132" y="2526407"/>
              <a:ext cx="27747" cy="5549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/>
          </p:nvSpPr>
          <p:spPr>
            <a:xfrm>
              <a:off x="5036126" y="2491276"/>
              <a:ext cx="55494" cy="55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4" name="Straight Connector 273"/>
            <p:cNvCxnSpPr/>
            <p:nvPr/>
          </p:nvCxnSpPr>
          <p:spPr>
            <a:xfrm flipV="1">
              <a:off x="5091900" y="2470752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5" name="Picture 274"/>
            <p:cNvPicPr>
              <a:picLocks noChangeAspect="1"/>
            </p:cNvPicPr>
            <p:nvPr/>
          </p:nvPicPr>
          <p:blipFill rotWithShape="1">
            <a:blip r:embed="rId2"/>
            <a:srcRect t="-180" r="51130"/>
            <a:stretch/>
          </p:blipFill>
          <p:spPr>
            <a:xfrm rot="13974839">
              <a:off x="5119623" y="2322040"/>
              <a:ext cx="193391" cy="194229"/>
            </a:xfrm>
            <a:prstGeom prst="rect">
              <a:avLst/>
            </a:prstGeom>
          </p:spPr>
        </p:pic>
        <p:sp>
          <p:nvSpPr>
            <p:cNvPr id="276" name="Oval 275"/>
            <p:cNvSpPr/>
            <p:nvPr/>
          </p:nvSpPr>
          <p:spPr>
            <a:xfrm>
              <a:off x="5015855" y="1996871"/>
              <a:ext cx="95459" cy="106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5038777" y="2219033"/>
              <a:ext cx="95459" cy="106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/>
            <p:nvPr/>
          </p:nvSpPr>
          <p:spPr>
            <a:xfrm>
              <a:off x="5224840" y="2313765"/>
              <a:ext cx="95459" cy="106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0" name="Straight Arrow Connector 109"/>
          <p:cNvCxnSpPr/>
          <p:nvPr/>
        </p:nvCxnSpPr>
        <p:spPr>
          <a:xfrm flipV="1">
            <a:off x="5562760" y="3553394"/>
            <a:ext cx="734008" cy="1544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5917978" y="4184439"/>
            <a:ext cx="22305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Cleavage by TEV protease at HaloTag to obtain purified glycosylated protein</a:t>
            </a:r>
          </a:p>
        </p:txBody>
      </p:sp>
      <p:grpSp>
        <p:nvGrpSpPr>
          <p:cNvPr id="112" name="Group 111"/>
          <p:cNvGrpSpPr>
            <a:grpSpLocks noChangeAspect="1"/>
          </p:cNvGrpSpPr>
          <p:nvPr/>
        </p:nvGrpSpPr>
        <p:grpSpPr>
          <a:xfrm>
            <a:off x="6302232" y="2950492"/>
            <a:ext cx="1220576" cy="1280160"/>
            <a:chOff x="6519616" y="2003141"/>
            <a:chExt cx="668482" cy="701115"/>
          </a:xfrm>
        </p:grpSpPr>
        <p:sp>
          <p:nvSpPr>
            <p:cNvPr id="234" name="Lightning Bolt 233"/>
            <p:cNvSpPr>
              <a:spLocks noChangeAspect="1"/>
            </p:cNvSpPr>
            <p:nvPr/>
          </p:nvSpPr>
          <p:spPr>
            <a:xfrm>
              <a:off x="6654636" y="2066590"/>
              <a:ext cx="91440" cy="91440"/>
            </a:xfrm>
            <a:prstGeom prst="lightningBolt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/>
          </p:nvSpPr>
          <p:spPr>
            <a:xfrm>
              <a:off x="6535410" y="2508863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6" name="Straight Connector 235"/>
            <p:cNvCxnSpPr>
              <a:stCxn id="235" idx="7"/>
            </p:cNvCxnSpPr>
            <p:nvPr/>
          </p:nvCxnSpPr>
          <p:spPr>
            <a:xfrm flipV="1">
              <a:off x="6630145" y="2488559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7" name="Moon 236"/>
            <p:cNvSpPr>
              <a:spLocks noChangeAspect="1"/>
            </p:cNvSpPr>
            <p:nvPr/>
          </p:nvSpPr>
          <p:spPr>
            <a:xfrm rot="19611858">
              <a:off x="6684266" y="2448271"/>
              <a:ext cx="27747" cy="5549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/>
          </p:nvSpPr>
          <p:spPr>
            <a:xfrm>
              <a:off x="6519616" y="2281629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9" name="Straight Connector 238"/>
            <p:cNvCxnSpPr>
              <a:stCxn id="238" idx="7"/>
            </p:cNvCxnSpPr>
            <p:nvPr/>
          </p:nvCxnSpPr>
          <p:spPr>
            <a:xfrm flipV="1">
              <a:off x="6614351" y="2261325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0" name="Moon 239"/>
            <p:cNvSpPr>
              <a:spLocks noChangeAspect="1"/>
            </p:cNvSpPr>
            <p:nvPr/>
          </p:nvSpPr>
          <p:spPr>
            <a:xfrm rot="19611858">
              <a:off x="6668471" y="2221037"/>
              <a:ext cx="27747" cy="5549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/>
          </p:nvSpPr>
          <p:spPr>
            <a:xfrm>
              <a:off x="6697465" y="2190670"/>
              <a:ext cx="55494" cy="55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/>
          </p:nvSpPr>
          <p:spPr>
            <a:xfrm>
              <a:off x="6713893" y="2418092"/>
              <a:ext cx="55494" cy="55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Connector 242"/>
            <p:cNvCxnSpPr/>
            <p:nvPr/>
          </p:nvCxnSpPr>
          <p:spPr>
            <a:xfrm flipV="1">
              <a:off x="6769034" y="2392617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flipV="1">
              <a:off x="6753239" y="2165383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5" name="Picture 244"/>
            <p:cNvPicPr>
              <a:picLocks noChangeAspect="1"/>
            </p:cNvPicPr>
            <p:nvPr/>
          </p:nvPicPr>
          <p:blipFill rotWithShape="1">
            <a:blip r:embed="rId2"/>
            <a:srcRect t="-180" r="51130"/>
            <a:stretch/>
          </p:blipFill>
          <p:spPr>
            <a:xfrm rot="13974839">
              <a:off x="6780962" y="2016671"/>
              <a:ext cx="193391" cy="194229"/>
            </a:xfrm>
            <a:prstGeom prst="rect">
              <a:avLst/>
            </a:prstGeom>
          </p:spPr>
        </p:pic>
        <p:pic>
          <p:nvPicPr>
            <p:cNvPr id="246" name="Picture 245"/>
            <p:cNvPicPr>
              <a:picLocks noChangeAspect="1"/>
            </p:cNvPicPr>
            <p:nvPr/>
          </p:nvPicPr>
          <p:blipFill rotWithShape="1">
            <a:blip r:embed="rId2"/>
            <a:srcRect l="49725" t="-3557" b="-1"/>
            <a:stretch/>
          </p:blipFill>
          <p:spPr>
            <a:xfrm rot="15389981">
              <a:off x="6802235" y="2234482"/>
              <a:ext cx="192463" cy="194229"/>
            </a:xfrm>
            <a:prstGeom prst="rect">
              <a:avLst/>
            </a:prstGeom>
          </p:spPr>
        </p:pic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6726076" y="2593268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8" name="Straight Connector 247"/>
            <p:cNvCxnSpPr>
              <a:stCxn id="247" idx="7"/>
            </p:cNvCxnSpPr>
            <p:nvPr/>
          </p:nvCxnSpPr>
          <p:spPr>
            <a:xfrm flipV="1">
              <a:off x="6820810" y="2572964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Moon 248"/>
            <p:cNvSpPr>
              <a:spLocks noChangeAspect="1"/>
            </p:cNvSpPr>
            <p:nvPr/>
          </p:nvSpPr>
          <p:spPr>
            <a:xfrm rot="19611858">
              <a:off x="6874931" y="2532677"/>
              <a:ext cx="27747" cy="5549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Oval 249"/>
            <p:cNvSpPr>
              <a:spLocks noChangeAspect="1"/>
            </p:cNvSpPr>
            <p:nvPr/>
          </p:nvSpPr>
          <p:spPr>
            <a:xfrm>
              <a:off x="6903925" y="2497546"/>
              <a:ext cx="55494" cy="5549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/>
            <p:nvPr/>
          </p:nvCxnSpPr>
          <p:spPr>
            <a:xfrm flipV="1">
              <a:off x="6959699" y="2477022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2" name="Picture 251"/>
            <p:cNvPicPr>
              <a:picLocks noChangeAspect="1"/>
            </p:cNvPicPr>
            <p:nvPr/>
          </p:nvPicPr>
          <p:blipFill rotWithShape="1">
            <a:blip r:embed="rId2"/>
            <a:srcRect t="-180" r="51130"/>
            <a:stretch/>
          </p:blipFill>
          <p:spPr>
            <a:xfrm rot="13974839">
              <a:off x="6987422" y="2328310"/>
              <a:ext cx="193391" cy="194229"/>
            </a:xfrm>
            <a:prstGeom prst="rect">
              <a:avLst/>
            </a:prstGeom>
          </p:spPr>
        </p:pic>
        <p:sp>
          <p:nvSpPr>
            <p:cNvPr id="253" name="Oval 252"/>
            <p:cNvSpPr/>
            <p:nvPr/>
          </p:nvSpPr>
          <p:spPr>
            <a:xfrm>
              <a:off x="6883654" y="2003141"/>
              <a:ext cx="95459" cy="106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Oval 253"/>
            <p:cNvSpPr/>
            <p:nvPr/>
          </p:nvSpPr>
          <p:spPr>
            <a:xfrm>
              <a:off x="6906576" y="2225303"/>
              <a:ext cx="95459" cy="106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Oval 254"/>
            <p:cNvSpPr/>
            <p:nvPr/>
          </p:nvSpPr>
          <p:spPr>
            <a:xfrm>
              <a:off x="7092639" y="2320035"/>
              <a:ext cx="95459" cy="1066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Lightning Bolt 255"/>
            <p:cNvSpPr>
              <a:spLocks noChangeAspect="1"/>
            </p:cNvSpPr>
            <p:nvPr/>
          </p:nvSpPr>
          <p:spPr>
            <a:xfrm>
              <a:off x="6705436" y="2314240"/>
              <a:ext cx="91440" cy="91440"/>
            </a:xfrm>
            <a:prstGeom prst="lightningBolt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Lightning Bolt 256"/>
            <p:cNvSpPr>
              <a:spLocks noChangeAspect="1"/>
            </p:cNvSpPr>
            <p:nvPr/>
          </p:nvSpPr>
          <p:spPr>
            <a:xfrm>
              <a:off x="6889745" y="2390867"/>
              <a:ext cx="91440" cy="91440"/>
            </a:xfrm>
            <a:prstGeom prst="lightningBolt">
              <a:avLst/>
            </a:prstGeom>
            <a:solidFill>
              <a:srgbClr val="3333FF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13" name="Straight Arrow Connector 112"/>
          <p:cNvCxnSpPr/>
          <p:nvPr/>
        </p:nvCxnSpPr>
        <p:spPr>
          <a:xfrm flipV="1">
            <a:off x="7528813" y="3533634"/>
            <a:ext cx="734008" cy="15447"/>
          </a:xfrm>
          <a:prstGeom prst="straightConnector1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8987990" y="5029627"/>
            <a:ext cx="19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Detect modified proteins by MALDI-TOF </a:t>
            </a:r>
          </a:p>
        </p:txBody>
      </p:sp>
      <p:pic>
        <p:nvPicPr>
          <p:cNvPr id="115" name="Content Placeholder 3"/>
          <p:cNvPicPr>
            <a:picLocks noChangeAspect="1"/>
          </p:cNvPicPr>
          <p:nvPr/>
        </p:nvPicPr>
        <p:blipFill rotWithShape="1">
          <a:blip r:embed="rId3"/>
          <a:srcRect t="47701"/>
          <a:stretch/>
        </p:blipFill>
        <p:spPr bwMode="auto">
          <a:xfrm>
            <a:off x="8309267" y="2187920"/>
            <a:ext cx="3212171" cy="290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Rounded Rectangle 115"/>
          <p:cNvSpPr/>
          <p:nvPr/>
        </p:nvSpPr>
        <p:spPr>
          <a:xfrm>
            <a:off x="5693637" y="2780323"/>
            <a:ext cx="914400" cy="312075"/>
          </a:xfrm>
          <a:prstGeom prst="roundRec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TEV Protease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206176" y="4881049"/>
            <a:ext cx="684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Legend:</a:t>
            </a:r>
          </a:p>
        </p:txBody>
      </p:sp>
      <p:pic>
        <p:nvPicPr>
          <p:cNvPr id="118" name="Picture 5" descr="C:\Users\kkarthi2\Desktop\Kailash(local)\Projects\Cit\Manuscript\Cover capture\Presentation\Concept\Images\Cover capture\Plasmid-2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4" y="5173316"/>
            <a:ext cx="181053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18" descr="C:\Users\kkarthi2\Desktop\Kailash(local)\Projects\Cit\Manuscript\Cover capture\Presentation\Concept\Images\Cover capture\Plasmid-3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82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5" y="5241896"/>
            <a:ext cx="187547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0" name="Group 119"/>
          <p:cNvGrpSpPr/>
          <p:nvPr/>
        </p:nvGrpSpPr>
        <p:grpSpPr>
          <a:xfrm>
            <a:off x="4100137" y="5207477"/>
            <a:ext cx="176602" cy="171579"/>
            <a:chOff x="1645056" y="4286842"/>
            <a:chExt cx="176602" cy="171579"/>
          </a:xfrm>
        </p:grpSpPr>
        <p:sp>
          <p:nvSpPr>
            <p:cNvPr id="231" name="Oval 230"/>
            <p:cNvSpPr>
              <a:spLocks noChangeAspect="1"/>
            </p:cNvSpPr>
            <p:nvPr/>
          </p:nvSpPr>
          <p:spPr>
            <a:xfrm>
              <a:off x="1645056" y="4347433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2" name="Straight Connector 231"/>
            <p:cNvCxnSpPr>
              <a:stCxn id="231" idx="7"/>
            </p:cNvCxnSpPr>
            <p:nvPr/>
          </p:nvCxnSpPr>
          <p:spPr>
            <a:xfrm flipV="1">
              <a:off x="1739790" y="4327129"/>
              <a:ext cx="48983" cy="3655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Moon 232"/>
            <p:cNvSpPr>
              <a:spLocks noChangeAspect="1"/>
            </p:cNvSpPr>
            <p:nvPr/>
          </p:nvSpPr>
          <p:spPr>
            <a:xfrm rot="19611858">
              <a:off x="1793911" y="4286842"/>
              <a:ext cx="27747" cy="55494"/>
            </a:xfrm>
            <a:prstGeom prst="mo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52002" y="3092755"/>
            <a:ext cx="1230738" cy="1177373"/>
            <a:chOff x="346299" y="2047680"/>
            <a:chExt cx="1230738" cy="1177373"/>
          </a:xfrm>
        </p:grpSpPr>
        <p:pic>
          <p:nvPicPr>
            <p:cNvPr id="219" name="Picture 5" descr="C:\Users\kkarthi2\Desktop\Kailash(local)\Projects\Cit\Manuscript\Cover capture\Presentation\Concept\Images\Cover capture\Plasmid-2.t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705" y="2955687"/>
              <a:ext cx="355566" cy="26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219" descr="C:\Users\kkarthi2\Desktop\Kailash(local)\Projects\Cit\Manuscript\Cover capture\Presentation\Concept\Images\Cover capture\Plasmid-3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82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299" y="2721427"/>
              <a:ext cx="368319" cy="269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1" name="Curved Down Arrow 220"/>
            <p:cNvSpPr/>
            <p:nvPr/>
          </p:nvSpPr>
          <p:spPr>
            <a:xfrm rot="18413381">
              <a:off x="214788" y="2312487"/>
              <a:ext cx="580298" cy="221945"/>
            </a:xfrm>
            <a:prstGeom prst="curved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2" name="Curved Down Arrow 221"/>
            <p:cNvSpPr/>
            <p:nvPr/>
          </p:nvSpPr>
          <p:spPr>
            <a:xfrm rot="18413381">
              <a:off x="669889" y="2588990"/>
              <a:ext cx="580298" cy="221945"/>
            </a:xfrm>
            <a:prstGeom prst="curvedDown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23" name="Group 222"/>
            <p:cNvGrpSpPr/>
            <p:nvPr/>
          </p:nvGrpSpPr>
          <p:grpSpPr>
            <a:xfrm>
              <a:off x="655670" y="2047680"/>
              <a:ext cx="516611" cy="426756"/>
              <a:chOff x="3387286" y="4447851"/>
              <a:chExt cx="516611" cy="426756"/>
            </a:xfrm>
          </p:grpSpPr>
          <p:sp>
            <p:nvSpPr>
              <p:cNvPr id="228" name="Oval 227"/>
              <p:cNvSpPr>
                <a:spLocks noChangeAspect="1"/>
              </p:cNvSpPr>
              <p:nvPr/>
            </p:nvSpPr>
            <p:spPr>
              <a:xfrm>
                <a:off x="3387286" y="4771224"/>
                <a:ext cx="103383" cy="1033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9" name="Straight Connector 228"/>
              <p:cNvCxnSpPr/>
              <p:nvPr/>
            </p:nvCxnSpPr>
            <p:spPr>
              <a:xfrm flipV="1">
                <a:off x="3491190" y="4724115"/>
                <a:ext cx="91253" cy="68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0" name="Picture 229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3542837" y="4447071"/>
                <a:ext cx="360279" cy="361840"/>
              </a:xfrm>
              <a:prstGeom prst="rect">
                <a:avLst/>
              </a:prstGeom>
            </p:spPr>
          </p:pic>
        </p:grpSp>
        <p:grpSp>
          <p:nvGrpSpPr>
            <p:cNvPr id="224" name="Group 223"/>
            <p:cNvGrpSpPr/>
            <p:nvPr/>
          </p:nvGrpSpPr>
          <p:grpSpPr>
            <a:xfrm rot="8509918">
              <a:off x="1052265" y="2451524"/>
              <a:ext cx="524772" cy="443795"/>
              <a:chOff x="4785695" y="4994619"/>
              <a:chExt cx="524772" cy="443795"/>
            </a:xfrm>
          </p:grpSpPr>
          <p:sp>
            <p:nvSpPr>
              <p:cNvPr id="225" name="Oval 224"/>
              <p:cNvSpPr>
                <a:spLocks noChangeAspect="1"/>
              </p:cNvSpPr>
              <p:nvPr/>
            </p:nvSpPr>
            <p:spPr>
              <a:xfrm>
                <a:off x="4785695" y="5335031"/>
                <a:ext cx="103383" cy="1033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6" name="Straight Connector 225"/>
              <p:cNvCxnSpPr/>
              <p:nvPr/>
            </p:nvCxnSpPr>
            <p:spPr>
              <a:xfrm flipV="1">
                <a:off x="4888421" y="5287572"/>
                <a:ext cx="91253" cy="68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7" name="Picture 226"/>
              <p:cNvPicPr>
                <a:picLocks noChangeAspect="1"/>
              </p:cNvPicPr>
              <p:nvPr/>
            </p:nvPicPr>
            <p:blipFill rotWithShape="1">
              <a:blip r:embed="rId2"/>
              <a:srcRect l="49725" t="-3557" b="-1"/>
              <a:stretch/>
            </p:blipFill>
            <p:spPr>
              <a:xfrm rot="15389981">
                <a:off x="4950272" y="4992974"/>
                <a:ext cx="358550" cy="361840"/>
              </a:xfrm>
              <a:prstGeom prst="rect">
                <a:avLst/>
              </a:prstGeom>
            </p:spPr>
          </p:pic>
        </p:grpSp>
      </p:grpSp>
      <p:grpSp>
        <p:nvGrpSpPr>
          <p:cNvPr id="122" name="Group 121"/>
          <p:cNvGrpSpPr>
            <a:grpSpLocks noChangeAspect="1"/>
          </p:cNvGrpSpPr>
          <p:nvPr/>
        </p:nvGrpSpPr>
        <p:grpSpPr>
          <a:xfrm>
            <a:off x="1415038" y="5131380"/>
            <a:ext cx="276733" cy="228600"/>
            <a:chOff x="3387286" y="4447851"/>
            <a:chExt cx="516611" cy="426756"/>
          </a:xfrm>
        </p:grpSpPr>
        <p:sp>
          <p:nvSpPr>
            <p:cNvPr id="216" name="Oval 215"/>
            <p:cNvSpPr>
              <a:spLocks noChangeAspect="1"/>
            </p:cNvSpPr>
            <p:nvPr/>
          </p:nvSpPr>
          <p:spPr>
            <a:xfrm>
              <a:off x="3387286" y="4771224"/>
              <a:ext cx="103383" cy="1033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7" name="Straight Connector 216"/>
            <p:cNvCxnSpPr/>
            <p:nvPr/>
          </p:nvCxnSpPr>
          <p:spPr>
            <a:xfrm flipV="1">
              <a:off x="3491190" y="4724115"/>
              <a:ext cx="91253" cy="68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8" name="Picture 217"/>
            <p:cNvPicPr>
              <a:picLocks noChangeAspect="1"/>
            </p:cNvPicPr>
            <p:nvPr/>
          </p:nvPicPr>
          <p:blipFill rotWithShape="1">
            <a:blip r:embed="rId2"/>
            <a:srcRect t="-180" r="51130"/>
            <a:stretch/>
          </p:blipFill>
          <p:spPr>
            <a:xfrm rot="13974839">
              <a:off x="3542837" y="4447071"/>
              <a:ext cx="360279" cy="361840"/>
            </a:xfrm>
            <a:prstGeom prst="rect">
              <a:avLst/>
            </a:prstGeom>
          </p:spPr>
        </p:pic>
      </p:grpSp>
      <p:grpSp>
        <p:nvGrpSpPr>
          <p:cNvPr id="123" name="Group 122"/>
          <p:cNvGrpSpPr>
            <a:grpSpLocks noChangeAspect="1"/>
          </p:cNvGrpSpPr>
          <p:nvPr/>
        </p:nvGrpSpPr>
        <p:grpSpPr>
          <a:xfrm rot="8509918">
            <a:off x="1619957" y="5244768"/>
            <a:ext cx="270311" cy="228600"/>
            <a:chOff x="4785695" y="4994619"/>
            <a:chExt cx="524772" cy="443795"/>
          </a:xfrm>
        </p:grpSpPr>
        <p:sp>
          <p:nvSpPr>
            <p:cNvPr id="213" name="Oval 212"/>
            <p:cNvSpPr>
              <a:spLocks noChangeAspect="1"/>
            </p:cNvSpPr>
            <p:nvPr/>
          </p:nvSpPr>
          <p:spPr>
            <a:xfrm>
              <a:off x="4785695" y="5335031"/>
              <a:ext cx="103383" cy="103383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4" name="Straight Connector 213"/>
            <p:cNvCxnSpPr/>
            <p:nvPr/>
          </p:nvCxnSpPr>
          <p:spPr>
            <a:xfrm flipV="1">
              <a:off x="4888421" y="5287572"/>
              <a:ext cx="91253" cy="681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" name="Picture 214"/>
            <p:cNvPicPr>
              <a:picLocks noChangeAspect="1"/>
            </p:cNvPicPr>
            <p:nvPr/>
          </p:nvPicPr>
          <p:blipFill rotWithShape="1">
            <a:blip r:embed="rId2"/>
            <a:srcRect l="49725" t="-3557" b="-1"/>
            <a:stretch/>
          </p:blipFill>
          <p:spPr>
            <a:xfrm rot="15389981">
              <a:off x="4950272" y="4992974"/>
              <a:ext cx="358550" cy="361840"/>
            </a:xfrm>
            <a:prstGeom prst="rect">
              <a:avLst/>
            </a:prstGeom>
          </p:spPr>
        </p:pic>
      </p:grpSp>
      <p:sp>
        <p:nvSpPr>
          <p:cNvPr id="124" name="Oval 123"/>
          <p:cNvSpPr>
            <a:spLocks noChangeAspect="1"/>
          </p:cNvSpPr>
          <p:nvPr/>
        </p:nvSpPr>
        <p:spPr>
          <a:xfrm>
            <a:off x="5497849" y="5235500"/>
            <a:ext cx="81847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Lightning Bolt 124"/>
          <p:cNvSpPr>
            <a:spLocks noChangeAspect="1"/>
          </p:cNvSpPr>
          <p:nvPr/>
        </p:nvSpPr>
        <p:spPr>
          <a:xfrm>
            <a:off x="6910492" y="5221121"/>
            <a:ext cx="166960" cy="166960"/>
          </a:xfrm>
          <a:prstGeom prst="lightningBolt">
            <a:avLst/>
          </a:prstGeom>
          <a:solidFill>
            <a:srgbClr val="3333FF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707248" y="5131380"/>
            <a:ext cx="7344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Plasmids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923940" y="5139248"/>
            <a:ext cx="2124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HaloTagged expressed proteins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305605" y="5129568"/>
            <a:ext cx="1099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Halolink beads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5541538" y="5139247"/>
            <a:ext cx="13862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Glycosylation sugar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103069" y="5139247"/>
            <a:ext cx="1294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HaloTEV</a:t>
            </a:r>
            <a:r>
              <a:rPr lang="en-US" sz="1200" dirty="0"/>
              <a:t> protease</a:t>
            </a:r>
          </a:p>
        </p:txBody>
      </p:sp>
      <p:sp>
        <p:nvSpPr>
          <p:cNvPr id="279" name="TextBox 278"/>
          <p:cNvSpPr txBox="1"/>
          <p:nvPr/>
        </p:nvSpPr>
        <p:spPr>
          <a:xfrm>
            <a:off x="10467816" y="2705999"/>
            <a:ext cx="105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Muc1_Tn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10216753" y="3982079"/>
            <a:ext cx="1376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Native Muc1</a:t>
            </a:r>
          </a:p>
        </p:txBody>
      </p:sp>
    </p:spTree>
    <p:extLst>
      <p:ext uri="{BB962C8B-B14F-4D97-AF65-F5344CB8AC3E}">
        <p14:creationId xmlns:p14="http://schemas.microsoft.com/office/powerpoint/2010/main" val="405169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249981" y="938385"/>
            <a:ext cx="12191999" cy="857250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A3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Glycosylation enzyme substrate specificity on arrays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006651"/>
            <a:ext cx="8270610" cy="404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9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62" y="761746"/>
            <a:ext cx="10663703" cy="1080618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Autoantibodies as Biomarkers for Early Detection of Cancer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76840" y="1896479"/>
            <a:ext cx="7040081" cy="1551600"/>
            <a:chOff x="395869" y="1582855"/>
            <a:chExt cx="7040081" cy="1551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62" y="1884283"/>
              <a:ext cx="914400" cy="6350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>
              <a:off x="1846385" y="2195973"/>
              <a:ext cx="67261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3155340" y="198165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3243263" y="200808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307740" y="213405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395663" y="216048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3310674" y="225568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3174391" y="228650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983889" y="221465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071812" y="224108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3114307" y="214724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3202230" y="217367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3011732" y="204906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3099655" y="207549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5555" y="1837314"/>
              <a:ext cx="2250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No Immune Response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4092820" y="2143915"/>
              <a:ext cx="67261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768992" y="2488124"/>
              <a:ext cx="1668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Normal Proteins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75348" y="1621137"/>
              <a:ext cx="1399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Secretion 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Cell Death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72880" y="1582855"/>
              <a:ext cx="1399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Immune 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Tolerance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3361956" y="186323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449879" y="188966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514356" y="201563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3602279" y="204206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517290" y="213726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3381007" y="216808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3190505" y="2096239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3278428" y="212266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3320923" y="202882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3408846" y="205525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3218348" y="193064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3306271" y="195707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3339468" y="209971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3427391" y="212614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491868" y="225211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579791" y="227854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494802" y="237374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3358519" y="240456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168017" y="2332719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255940" y="235914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3298435" y="226530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3386358" y="229173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195860" y="216712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3283783" y="219355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546084" y="198129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3634007" y="200772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3698484" y="213369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786407" y="216012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Oval 51"/>
            <p:cNvSpPr/>
            <p:nvPr/>
          </p:nvSpPr>
          <p:spPr>
            <a:xfrm>
              <a:off x="3701418" y="225532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565135" y="228614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3374633" y="221430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3462556" y="224072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3505051" y="214688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3592974" y="217331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3402476" y="20487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3490399" y="207513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5869" y="2488124"/>
              <a:ext cx="1399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Normal Cells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976840" y="3570160"/>
            <a:ext cx="7040081" cy="1598009"/>
            <a:chOff x="395869" y="3391451"/>
            <a:chExt cx="7040081" cy="159800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162" y="3671495"/>
              <a:ext cx="914400" cy="635000"/>
            </a:xfrm>
            <a:prstGeom prst="rect">
              <a:avLst/>
            </a:prstGeom>
          </p:spPr>
        </p:pic>
        <p:cxnSp>
          <p:nvCxnSpPr>
            <p:cNvPr id="63" name="Straight Arrow Connector 62"/>
            <p:cNvCxnSpPr/>
            <p:nvPr/>
          </p:nvCxnSpPr>
          <p:spPr>
            <a:xfrm>
              <a:off x="1846385" y="3983185"/>
              <a:ext cx="67261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/>
            <p:cNvSpPr/>
            <p:nvPr/>
          </p:nvSpPr>
          <p:spPr>
            <a:xfrm>
              <a:off x="3155340" y="376886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Oval 64"/>
            <p:cNvSpPr/>
            <p:nvPr/>
          </p:nvSpPr>
          <p:spPr>
            <a:xfrm>
              <a:off x="3243263" y="379529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07740" y="392126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395663" y="394769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Oval 67"/>
            <p:cNvSpPr/>
            <p:nvPr/>
          </p:nvSpPr>
          <p:spPr>
            <a:xfrm>
              <a:off x="3310674" y="404289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3174391" y="407371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2983889" y="400187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3071812" y="402829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114307" y="393445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202230" y="396088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011732" y="383627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3099655" y="386270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4092820" y="3931127"/>
              <a:ext cx="672611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1652799" y="3391451"/>
              <a:ext cx="13998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Secretion </a:t>
              </a:r>
            </a:p>
            <a:p>
              <a:r>
                <a:rPr lang="en-US" sz="14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Cell Death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3972880" y="3475590"/>
              <a:ext cx="13998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2"/>
                  </a:solidFill>
                  <a:latin typeface="Trebuchet MS" panose="020B0603020202020204" pitchFamily="34" charset="0"/>
                </a:rPr>
                <a:t>Neoantigens</a:t>
              </a:r>
              <a:endParaRPr lang="en-US" sz="1400" dirty="0">
                <a:solidFill>
                  <a:schemeClr val="tx2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3361956" y="365044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0" name="Oval 79"/>
            <p:cNvSpPr/>
            <p:nvPr/>
          </p:nvSpPr>
          <p:spPr>
            <a:xfrm>
              <a:off x="3449879" y="367687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3514356" y="380284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3602279" y="382927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3517290" y="392447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3381007" y="395529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3190505" y="388345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3278428" y="390987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7" name="Oval 86"/>
            <p:cNvSpPr/>
            <p:nvPr/>
          </p:nvSpPr>
          <p:spPr>
            <a:xfrm>
              <a:off x="3320923" y="381603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408846" y="384246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218348" y="3717859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3306271" y="374428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339468" y="388692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427391" y="391335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3491868" y="403932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3579791" y="406575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494802" y="416095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3358519" y="4191777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>
            <a:xfrm>
              <a:off x="3168017" y="4119931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255940" y="414635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298435" y="405251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0" name="Oval 99"/>
            <p:cNvSpPr/>
            <p:nvPr/>
          </p:nvSpPr>
          <p:spPr>
            <a:xfrm>
              <a:off x="3386358" y="4078943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3195860" y="3954339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>
            <a:xfrm>
              <a:off x="3283783" y="398076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3546084" y="37685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3634007" y="379493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3698484" y="392090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3786407" y="394733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3701418" y="4042536"/>
              <a:ext cx="45719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>
              <a:off x="3565135" y="407335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3374633" y="4001512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462556" y="402793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3505051" y="393409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3592974" y="3960524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3402476" y="3835920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4" name="Oval 113"/>
            <p:cNvSpPr/>
            <p:nvPr/>
          </p:nvSpPr>
          <p:spPr>
            <a:xfrm>
              <a:off x="3490399" y="3862346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395869" y="4275336"/>
              <a:ext cx="13998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Cancer Cells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30228" y="4404685"/>
              <a:ext cx="17898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Normal Proteins &amp; Tumor Antigens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5185555" y="3613046"/>
              <a:ext cx="22503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  <a:latin typeface="Trebuchet MS" panose="020B0603020202020204" pitchFamily="34" charset="0"/>
                </a:rPr>
                <a:t>Autoantibodies to Tumor Antigens</a:t>
              </a:r>
            </a:p>
          </p:txBody>
        </p:sp>
      </p:grpSp>
      <p:sp>
        <p:nvSpPr>
          <p:cNvPr id="118" name="Rectangle 4"/>
          <p:cNvSpPr txBox="1">
            <a:spLocks noChangeArrowheads="1"/>
          </p:cNvSpPr>
          <p:nvPr/>
        </p:nvSpPr>
        <p:spPr>
          <a:xfrm>
            <a:off x="7262731" y="4552270"/>
            <a:ext cx="3239164" cy="1935962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Amplify Signal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Persist after antigen gone</a:t>
            </a:r>
            <a:endParaRPr lang="en-US" altLang="en-US" sz="11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Occur early in disease</a:t>
            </a:r>
            <a:endParaRPr lang="en-US" altLang="en-US" sz="6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Very stable in serum sample</a:t>
            </a:r>
            <a:endParaRPr lang="en-US" altLang="en-US" sz="800" dirty="0">
              <a:solidFill>
                <a:schemeClr val="tx2"/>
              </a:solidFill>
              <a:latin typeface="Trebuchet MS" panose="020B060302020202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en-US" sz="1600" dirty="0">
                <a:solidFill>
                  <a:schemeClr val="tx2"/>
                </a:solidFill>
                <a:latin typeface="Trebuchet MS" panose="020B0603020202020204" pitchFamily="34" charset="0"/>
              </a:rPr>
              <a:t>Well established chemistry – excellent detection reagents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en-US" sz="1600" dirty="0">
              <a:solidFill>
                <a:schemeClr val="tx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1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" b="70542"/>
          <a:stretch/>
        </p:blipFill>
        <p:spPr>
          <a:xfrm>
            <a:off x="2438399" y="2394170"/>
            <a:ext cx="5901439" cy="131673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7508" y="704935"/>
            <a:ext cx="12134491" cy="114300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Glycosylation-specific patient responses to tumor antigens</a:t>
            </a:r>
          </a:p>
        </p:txBody>
      </p:sp>
      <p:sp>
        <p:nvSpPr>
          <p:cNvPr id="2" name="Oval 1"/>
          <p:cNvSpPr/>
          <p:nvPr/>
        </p:nvSpPr>
        <p:spPr>
          <a:xfrm>
            <a:off x="2822447" y="2598387"/>
            <a:ext cx="200025" cy="200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32375" y="2918427"/>
            <a:ext cx="200025" cy="200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693663" y="2598387"/>
            <a:ext cx="200025" cy="2000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394447" y="2890995"/>
            <a:ext cx="200025" cy="2000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2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6"/>
          <a:stretch/>
        </p:blipFill>
        <p:spPr bwMode="auto">
          <a:xfrm>
            <a:off x="8491290" y="3018439"/>
            <a:ext cx="3530457" cy="1010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7063182" y="6411407"/>
            <a:ext cx="55228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Karthikeyan et. al., </a:t>
            </a:r>
            <a:r>
              <a:rPr lang="en-US" sz="1600" dirty="0" err="1"/>
              <a:t>Mol</a:t>
            </a:r>
            <a:r>
              <a:rPr lang="en-US" sz="1600" dirty="0"/>
              <a:t> Cell Proteomics. 2016;15(7):2324-37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7253" y="2644676"/>
            <a:ext cx="21916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Cancer patients produced specific antibodies against </a:t>
            </a:r>
            <a:r>
              <a:rPr lang="en-US" sz="2000" dirty="0" err="1">
                <a:solidFill>
                  <a:schemeClr val="tx2"/>
                </a:solidFill>
              </a:rPr>
              <a:t>Tn</a:t>
            </a:r>
            <a:r>
              <a:rPr lang="en-US" sz="2000" dirty="0">
                <a:solidFill>
                  <a:schemeClr val="tx2"/>
                </a:solidFill>
              </a:rPr>
              <a:t>-glycosylated proteins, such as FER, MUC7 and MUC1, but not their native forms.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4258EDC6-9AD4-4B2A-92FB-00CD2062CD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3" b="890"/>
          <a:stretch/>
        </p:blipFill>
        <p:spPr>
          <a:xfrm>
            <a:off x="2438398" y="4271738"/>
            <a:ext cx="5901439" cy="1188720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8D948C77-E83F-4099-A98E-D95BA2F6FB8C}"/>
              </a:ext>
            </a:extLst>
          </p:cNvPr>
          <p:cNvSpPr/>
          <p:nvPr/>
        </p:nvSpPr>
        <p:spPr>
          <a:xfrm>
            <a:off x="4548377" y="4604333"/>
            <a:ext cx="200025" cy="200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98A135E-2187-44CD-AB2E-BEDDC974C041}"/>
              </a:ext>
            </a:extLst>
          </p:cNvPr>
          <p:cNvSpPr/>
          <p:nvPr/>
        </p:nvSpPr>
        <p:spPr>
          <a:xfrm>
            <a:off x="4668964" y="5125903"/>
            <a:ext cx="200025" cy="2000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4C3A7D6-28C5-4072-8CEC-63F3061BF537}"/>
              </a:ext>
            </a:extLst>
          </p:cNvPr>
          <p:cNvSpPr/>
          <p:nvPr/>
        </p:nvSpPr>
        <p:spPr>
          <a:xfrm>
            <a:off x="7546847" y="3043395"/>
            <a:ext cx="200025" cy="2000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19BA792-FBEF-41D4-BA6A-AB61868756B6}"/>
              </a:ext>
            </a:extLst>
          </p:cNvPr>
          <p:cNvSpPr/>
          <p:nvPr/>
        </p:nvSpPr>
        <p:spPr>
          <a:xfrm>
            <a:off x="7443596" y="4581845"/>
            <a:ext cx="200025" cy="2000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B51053F-B7C9-493E-835B-402E10DEA95E}"/>
              </a:ext>
            </a:extLst>
          </p:cNvPr>
          <p:cNvSpPr/>
          <p:nvPr/>
        </p:nvSpPr>
        <p:spPr>
          <a:xfrm>
            <a:off x="7516558" y="5126285"/>
            <a:ext cx="200025" cy="20002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0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1" grpId="0" animBg="1"/>
      <p:bldP spid="14" grpId="0" animBg="1"/>
      <p:bldP spid="34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204" y="762398"/>
            <a:ext cx="10972800" cy="92903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Anti-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Tn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-glycosylated S100A7 in breast cancer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4112574"/>
              </p:ext>
            </p:extLst>
          </p:nvPr>
        </p:nvGraphicFramePr>
        <p:xfrm>
          <a:off x="609600" y="2029146"/>
          <a:ext cx="5472701" cy="410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825324"/>
              </p:ext>
            </p:extLst>
          </p:nvPr>
        </p:nvGraphicFramePr>
        <p:xfrm>
          <a:off x="6096000" y="2029145"/>
          <a:ext cx="5498386" cy="367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9035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378" y="676680"/>
            <a:ext cx="10972800" cy="929033"/>
          </a:xfrm>
        </p:spPr>
        <p:txBody>
          <a:bodyPr>
            <a:normAutofit/>
          </a:bodyPr>
          <a:lstStyle/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Anti-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Tn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-glycosylated NENF in breast cancer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614916"/>
              </p:ext>
            </p:extLst>
          </p:nvPr>
        </p:nvGraphicFramePr>
        <p:xfrm>
          <a:off x="705492" y="2057400"/>
          <a:ext cx="5387083" cy="4107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5871305"/>
              </p:ext>
            </p:extLst>
          </p:nvPr>
        </p:nvGraphicFramePr>
        <p:xfrm>
          <a:off x="6092575" y="2057401"/>
          <a:ext cx="5489825" cy="3650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7193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5" y="685580"/>
            <a:ext cx="12192000" cy="929033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Proteome Scale Glycoprotein Array Development</a:t>
            </a:r>
          </a:p>
        </p:txBody>
      </p:sp>
      <p:sp>
        <p:nvSpPr>
          <p:cNvPr id="7" name="Oval 6"/>
          <p:cNvSpPr/>
          <p:nvPr/>
        </p:nvSpPr>
        <p:spPr>
          <a:xfrm>
            <a:off x="1033014" y="2054028"/>
            <a:ext cx="2286000" cy="2286000"/>
          </a:xfrm>
          <a:prstGeom prst="ellipse">
            <a:avLst/>
          </a:prstGeom>
          <a:solidFill>
            <a:srgbClr val="00B0F0"/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O-</a:t>
            </a:r>
            <a:r>
              <a:rPr lang="en-US" dirty="0" err="1">
                <a:solidFill>
                  <a:schemeClr val="tx2"/>
                </a:solidFill>
              </a:rPr>
              <a:t>glycoproteome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(</a:t>
            </a:r>
            <a:r>
              <a:rPr lang="en-US" dirty="0" err="1">
                <a:solidFill>
                  <a:schemeClr val="tx2"/>
                </a:solidFill>
              </a:rPr>
              <a:t>simpleCell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3350247" y="3877420"/>
            <a:ext cx="2468880" cy="24688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40000" dist="23000" dir="5400000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Highly-expressed proteins in breast cancer</a:t>
            </a:r>
          </a:p>
        </p:txBody>
      </p:sp>
      <p:sp>
        <p:nvSpPr>
          <p:cNvPr id="9" name="Oval 8"/>
          <p:cNvSpPr/>
          <p:nvPr/>
        </p:nvSpPr>
        <p:spPr>
          <a:xfrm>
            <a:off x="6759676" y="4085302"/>
            <a:ext cx="2011680" cy="2011680"/>
          </a:xfrm>
          <a:prstGeom prst="ellipse">
            <a:avLst/>
          </a:prstGeom>
          <a:solidFill>
            <a:srgbClr val="99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Annotated membrane or secreted proteins</a:t>
            </a:r>
          </a:p>
        </p:txBody>
      </p:sp>
      <p:sp>
        <p:nvSpPr>
          <p:cNvPr id="12" name="Oval 11"/>
          <p:cNvSpPr/>
          <p:nvPr/>
        </p:nvSpPr>
        <p:spPr>
          <a:xfrm>
            <a:off x="8950263" y="1802160"/>
            <a:ext cx="2077740" cy="207526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Reported breast cancer autoantigens </a:t>
            </a:r>
          </a:p>
        </p:txBody>
      </p:sp>
      <p:sp>
        <p:nvSpPr>
          <p:cNvPr id="13" name="Oval 12"/>
          <p:cNvSpPr/>
          <p:nvPr/>
        </p:nvSpPr>
        <p:spPr>
          <a:xfrm>
            <a:off x="5697565" y="2338608"/>
            <a:ext cx="1371600" cy="13716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Mucins</a:t>
            </a:r>
          </a:p>
        </p:txBody>
      </p:sp>
    </p:spTree>
    <p:extLst>
      <p:ext uri="{BB962C8B-B14F-4D97-AF65-F5344CB8AC3E}">
        <p14:creationId xmlns:p14="http://schemas.microsoft.com/office/powerpoint/2010/main" val="2930675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144" y="833565"/>
            <a:ext cx="9144000" cy="92903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Complete Mucin Collection</a:t>
            </a:r>
            <a:endParaRPr lang="en-US" sz="3600" i="1" dirty="0">
              <a:solidFill>
                <a:srgbClr val="8D05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4508" y="1911780"/>
            <a:ext cx="3311013" cy="407338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Mucins are intimately </a:t>
            </a:r>
            <a:r>
              <a:rPr lang="en-US" sz="2400" dirty="0" smtClean="0"/>
              <a:t>involved </a:t>
            </a:r>
            <a:r>
              <a:rPr lang="en-US" sz="2400" dirty="0"/>
              <a:t>in cancer development</a:t>
            </a:r>
          </a:p>
          <a:p>
            <a:r>
              <a:rPr lang="en-US" sz="2400" dirty="0" smtClean="0"/>
              <a:t>Mucins overexpressed in </a:t>
            </a:r>
            <a:r>
              <a:rPr lang="en-US" sz="2400" dirty="0"/>
              <a:t>a wide range of human malignancies</a:t>
            </a:r>
          </a:p>
          <a:p>
            <a:r>
              <a:rPr lang="en-US" sz="2400" dirty="0" smtClean="0"/>
              <a:t>Markers </a:t>
            </a:r>
            <a:r>
              <a:rPr lang="en-US" sz="2400" dirty="0"/>
              <a:t>of poor prognosis</a:t>
            </a:r>
          </a:p>
          <a:p>
            <a:r>
              <a:rPr lang="en-US" sz="2400" dirty="0"/>
              <a:t>Attractive therapeutic </a:t>
            </a:r>
            <a:r>
              <a:rPr lang="en-US" sz="2400" dirty="0" smtClean="0"/>
              <a:t>target</a:t>
            </a:r>
          </a:p>
          <a:p>
            <a:r>
              <a:rPr lang="en-US" sz="2400" dirty="0" smtClean="0"/>
              <a:t>Unusually difficult genes to clone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688542" y="6336596"/>
            <a:ext cx="76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Segoe UI" panose="020B0502040204020203" pitchFamily="34" charset="0"/>
              </a:rPr>
              <a:t>Kufe</a:t>
            </a:r>
            <a:r>
              <a:rPr lang="en-US" sz="1200" dirty="0">
                <a:latin typeface="Segoe UI" panose="020B0502040204020203" pitchFamily="34" charset="0"/>
              </a:rPr>
              <a:t>, D. W. (2009). "Mucins in cancer: function, prognosis and therapy." </a:t>
            </a:r>
            <a:r>
              <a:rPr lang="en-US" sz="1200" u="sng" dirty="0">
                <a:latin typeface="Segoe UI" panose="020B0502040204020203" pitchFamily="34" charset="0"/>
              </a:rPr>
              <a:t>Nature reviews. Cancer </a:t>
            </a:r>
            <a:r>
              <a:rPr lang="en-US" sz="1200" b="1" u="sng" dirty="0">
                <a:latin typeface="Segoe UI" panose="020B0502040204020203" pitchFamily="34" charset="0"/>
              </a:rPr>
              <a:t>9</a:t>
            </a:r>
            <a:r>
              <a:rPr lang="en-US" sz="1200" u="sng" dirty="0">
                <a:latin typeface="Segoe UI" panose="020B0502040204020203" pitchFamily="34" charset="0"/>
              </a:rPr>
              <a:t>(12): 874-885.</a:t>
            </a:r>
            <a:endParaRPr lang="en-US" sz="1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976346"/>
              </p:ext>
            </p:extLst>
          </p:nvPr>
        </p:nvGraphicFramePr>
        <p:xfrm>
          <a:off x="5159810" y="1988974"/>
          <a:ext cx="2563906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02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Mucin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Length (aa)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Molecular Weight (Da)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4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1,255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122,102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26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5,130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540,300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3,323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345,127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5,284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231,518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547023"/>
                  </a:ext>
                </a:extLst>
              </a:tr>
              <a:tr h="238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5AC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5,654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585,570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5925034"/>
                  </a:ext>
                </a:extLst>
              </a:tr>
              <a:tr h="238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5,703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596,340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967555"/>
                  </a:ext>
                </a:extLst>
              </a:tr>
              <a:tr h="238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2,439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257,051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50609"/>
                  </a:ext>
                </a:extLst>
              </a:tr>
              <a:tr h="24953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39,159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1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445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48,950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51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678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75,421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01475"/>
                  </a:ext>
                </a:extLst>
              </a:tr>
              <a:tr h="2351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5,478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558,164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447745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85314"/>
              </p:ext>
            </p:extLst>
          </p:nvPr>
        </p:nvGraphicFramePr>
        <p:xfrm>
          <a:off x="7974727" y="2012885"/>
          <a:ext cx="2698377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2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7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670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Mucin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Length (aa)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Molecular Weight (Da)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707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54,604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2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261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27,452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594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36,294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6102298"/>
                  </a:ext>
                </a:extLst>
              </a:tr>
              <a:tr h="24594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14,507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1,519,175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5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4,493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451,741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19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646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71,607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8,384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805,253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4208610"/>
                  </a:ext>
                </a:extLst>
              </a:tr>
              <a:tr h="23877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709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71,982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399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54,228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6985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1,773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173,478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571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197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2"/>
                          </a:solidFill>
                        </a:rPr>
                        <a:t>20,917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93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6254" y="762398"/>
            <a:ext cx="10972800" cy="47734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Patients and samples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6DF63E-2673-46C0-BFA0-B1C220AA62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948" y="1237114"/>
            <a:ext cx="10045243" cy="543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73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597" y="631064"/>
            <a:ext cx="8229600" cy="92903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Experimental Design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12608" y="1756931"/>
            <a:ext cx="4483012" cy="2245436"/>
            <a:chOff x="6814128" y="835273"/>
            <a:chExt cx="2329961" cy="954107"/>
          </a:xfrm>
        </p:grpSpPr>
        <p:sp>
          <p:nvSpPr>
            <p:cNvPr id="4" name="Rectangle 3"/>
            <p:cNvSpPr/>
            <p:nvPr/>
          </p:nvSpPr>
          <p:spPr>
            <a:xfrm>
              <a:off x="6814128" y="835273"/>
              <a:ext cx="2329961" cy="95410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5493" y="896546"/>
              <a:ext cx="2023442" cy="823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Contra capture protein arrays (~2000 antigens)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</a:rPr>
                <a:t>Un-modified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</a:rPr>
                <a:t>Tn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2"/>
                  </a:solidFill>
                </a:rPr>
                <a:t>sTn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  <p:sp>
        <p:nvSpPr>
          <p:cNvPr id="6" name="Right Arrow 5"/>
          <p:cNvSpPr/>
          <p:nvPr/>
        </p:nvSpPr>
        <p:spPr>
          <a:xfrm rot="5400000">
            <a:off x="3089249" y="4141280"/>
            <a:ext cx="457200" cy="548640"/>
          </a:xfrm>
          <a:prstGeom prst="rightArrow">
            <a:avLst/>
          </a:pr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12608" y="4757156"/>
            <a:ext cx="4483012" cy="2666711"/>
            <a:chOff x="7120826" y="3084070"/>
            <a:chExt cx="2023352" cy="875969"/>
          </a:xfrm>
        </p:grpSpPr>
        <p:sp>
          <p:nvSpPr>
            <p:cNvPr id="11" name="Rectangle 10"/>
            <p:cNvSpPr/>
            <p:nvPr/>
          </p:nvSpPr>
          <p:spPr>
            <a:xfrm>
              <a:off x="7120826" y="3084070"/>
              <a:ext cx="2023352" cy="54671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49093" y="3092668"/>
              <a:ext cx="1995085" cy="8673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tx2"/>
                  </a:solidFill>
                </a:rPr>
                <a:t>Luminex assays (~30 antigens)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</a:rPr>
                <a:t>Un-modified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>
                  <a:solidFill>
                    <a:schemeClr val="tx2"/>
                  </a:solidFill>
                </a:rPr>
                <a:t>Tn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chemeClr val="tx2"/>
                  </a:solidFill>
                </a:rPr>
                <a:t>sTn</a:t>
              </a:r>
              <a:endParaRPr lang="en-US" sz="2400" dirty="0">
                <a:solidFill>
                  <a:schemeClr val="tx2"/>
                </a:solidFill>
              </a:endParaRPr>
            </a:p>
            <a:p>
              <a:endParaRPr lang="en-US" sz="1400" dirty="0">
                <a:solidFill>
                  <a:schemeClr val="tx2"/>
                </a:solidFill>
              </a:endParaRPr>
            </a:p>
            <a:p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0" y="2279484"/>
            <a:ext cx="2534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tx2"/>
                </a:solidFill>
              </a:rPr>
              <a:t>Discovery Set:</a:t>
            </a:r>
          </a:p>
          <a:p>
            <a:r>
              <a:rPr lang="en-US" sz="2400" dirty="0">
                <a:solidFill>
                  <a:schemeClr val="tx2"/>
                </a:solidFill>
              </a:rPr>
              <a:t>40 Cases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40 Benign Controls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4900897"/>
            <a:ext cx="26903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chemeClr val="tx2"/>
                </a:solidFill>
              </a:rPr>
              <a:t>Validation Set:</a:t>
            </a:r>
          </a:p>
          <a:p>
            <a:r>
              <a:rPr lang="en-US" sz="2400" dirty="0">
                <a:solidFill>
                  <a:schemeClr val="tx2"/>
                </a:solidFill>
              </a:rPr>
              <a:t>40 </a:t>
            </a:r>
            <a:r>
              <a:rPr lang="en-US" sz="2400" dirty="0" smtClean="0">
                <a:solidFill>
                  <a:schemeClr val="tx2"/>
                </a:solidFill>
              </a:rPr>
              <a:t>Cases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120 </a:t>
            </a:r>
            <a:r>
              <a:rPr lang="en-US" sz="2400" dirty="0">
                <a:solidFill>
                  <a:schemeClr val="tx2"/>
                </a:solidFill>
              </a:rPr>
              <a:t>Benign Controls</a:t>
            </a:r>
          </a:p>
        </p:txBody>
      </p:sp>
    </p:spTree>
    <p:extLst>
      <p:ext uri="{BB962C8B-B14F-4D97-AF65-F5344CB8AC3E}">
        <p14:creationId xmlns:p14="http://schemas.microsoft.com/office/powerpoint/2010/main" val="1994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74" y="720416"/>
            <a:ext cx="11683217" cy="929033"/>
          </a:xfrm>
        </p:spPr>
        <p:txBody>
          <a:bodyPr>
            <a:noAutofit/>
          </a:bodyPr>
          <a:lstStyle/>
          <a:p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Developing a Multiplex Luminex Assay for Validation</a:t>
            </a:r>
          </a:p>
        </p:txBody>
      </p:sp>
      <p:grpSp>
        <p:nvGrpSpPr>
          <p:cNvPr id="127" name="Group 126"/>
          <p:cNvGrpSpPr/>
          <p:nvPr/>
        </p:nvGrpSpPr>
        <p:grpSpPr>
          <a:xfrm>
            <a:off x="174890" y="2018142"/>
            <a:ext cx="11801805" cy="3543887"/>
            <a:chOff x="233908" y="1446754"/>
            <a:chExt cx="11801805" cy="3543887"/>
          </a:xfrm>
        </p:grpSpPr>
        <p:sp>
          <p:nvSpPr>
            <p:cNvPr id="128" name="TextBox 127"/>
            <p:cNvSpPr txBox="1"/>
            <p:nvPr/>
          </p:nvSpPr>
          <p:spPr>
            <a:xfrm>
              <a:off x="233908" y="3301120"/>
              <a:ext cx="15693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Activate beads </a:t>
              </a:r>
              <a:r>
                <a:rPr lang="en-US" sz="1400" dirty="0"/>
                <a:t>and </a:t>
              </a:r>
              <a:r>
                <a:rPr lang="en-US" sz="1400" dirty="0" smtClean="0"/>
                <a:t>functionalize </a:t>
              </a:r>
              <a:r>
                <a:rPr lang="en-US" sz="1400" dirty="0"/>
                <a:t>using HALO-PEG</a:t>
              </a:r>
            </a:p>
          </p:txBody>
        </p:sp>
        <p:cxnSp>
          <p:nvCxnSpPr>
            <p:cNvPr id="129" name="Straight Arrow Connector 128"/>
            <p:cNvCxnSpPr/>
            <p:nvPr/>
          </p:nvCxnSpPr>
          <p:spPr>
            <a:xfrm flipV="1">
              <a:off x="1298751" y="2584220"/>
              <a:ext cx="734008" cy="1544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0" name="Group 129"/>
            <p:cNvGrpSpPr>
              <a:grpSpLocks noChangeAspect="1"/>
            </p:cNvGrpSpPr>
            <p:nvPr/>
          </p:nvGrpSpPr>
          <p:grpSpPr>
            <a:xfrm>
              <a:off x="2197831" y="2051027"/>
              <a:ext cx="1056481" cy="1097280"/>
              <a:chOff x="2370474" y="3659054"/>
              <a:chExt cx="661616" cy="687166"/>
            </a:xfrm>
          </p:grpSpPr>
          <p:sp>
            <p:nvSpPr>
              <p:cNvPr id="389" name="Oval 388"/>
              <p:cNvSpPr>
                <a:spLocks noChangeAspect="1"/>
              </p:cNvSpPr>
              <p:nvPr/>
            </p:nvSpPr>
            <p:spPr>
              <a:xfrm>
                <a:off x="2386268" y="4150827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0" name="Straight Connector 389"/>
              <p:cNvCxnSpPr>
                <a:stCxn id="389" idx="7"/>
              </p:cNvCxnSpPr>
              <p:nvPr/>
            </p:nvCxnSpPr>
            <p:spPr>
              <a:xfrm flipV="1">
                <a:off x="2481003" y="4130523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1" name="Moon 390"/>
              <p:cNvSpPr>
                <a:spLocks noChangeAspect="1"/>
              </p:cNvSpPr>
              <p:nvPr/>
            </p:nvSpPr>
            <p:spPr>
              <a:xfrm rot="19611858">
                <a:off x="2535124" y="4090235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2" name="Oval 391"/>
              <p:cNvSpPr>
                <a:spLocks noChangeAspect="1"/>
              </p:cNvSpPr>
              <p:nvPr/>
            </p:nvSpPr>
            <p:spPr>
              <a:xfrm>
                <a:off x="2370474" y="3923593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3" name="Straight Connector 392"/>
              <p:cNvCxnSpPr>
                <a:stCxn id="392" idx="7"/>
              </p:cNvCxnSpPr>
              <p:nvPr/>
            </p:nvCxnSpPr>
            <p:spPr>
              <a:xfrm flipV="1">
                <a:off x="2465209" y="3903289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Moon 393"/>
              <p:cNvSpPr>
                <a:spLocks noChangeAspect="1"/>
              </p:cNvSpPr>
              <p:nvPr/>
            </p:nvSpPr>
            <p:spPr>
              <a:xfrm rot="19611858">
                <a:off x="2519329" y="3863001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Oval 394"/>
              <p:cNvSpPr>
                <a:spLocks noChangeAspect="1"/>
              </p:cNvSpPr>
              <p:nvPr/>
            </p:nvSpPr>
            <p:spPr>
              <a:xfrm>
                <a:off x="2548323" y="3832634"/>
                <a:ext cx="55494" cy="554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6" name="Oval 395"/>
              <p:cNvSpPr>
                <a:spLocks noChangeAspect="1"/>
              </p:cNvSpPr>
              <p:nvPr/>
            </p:nvSpPr>
            <p:spPr>
              <a:xfrm>
                <a:off x="2564751" y="4060056"/>
                <a:ext cx="55494" cy="554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7" name="Straight Connector 396"/>
              <p:cNvCxnSpPr/>
              <p:nvPr/>
            </p:nvCxnSpPr>
            <p:spPr>
              <a:xfrm flipV="1">
                <a:off x="2619892" y="4034581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 flipV="1">
                <a:off x="2604097" y="3807347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99" name="Picture 398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2631820" y="3658635"/>
                <a:ext cx="193391" cy="194229"/>
              </a:xfrm>
              <a:prstGeom prst="rect">
                <a:avLst/>
              </a:prstGeom>
            </p:spPr>
          </p:pic>
          <p:sp>
            <p:nvSpPr>
              <p:cNvPr id="400" name="Oval 399"/>
              <p:cNvSpPr>
                <a:spLocks noChangeAspect="1"/>
              </p:cNvSpPr>
              <p:nvPr/>
            </p:nvSpPr>
            <p:spPr>
              <a:xfrm>
                <a:off x="2576934" y="4235232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1" name="Straight Connector 400"/>
              <p:cNvCxnSpPr>
                <a:stCxn id="400" idx="7"/>
              </p:cNvCxnSpPr>
              <p:nvPr/>
            </p:nvCxnSpPr>
            <p:spPr>
              <a:xfrm flipV="1">
                <a:off x="2671668" y="4214928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2" name="Moon 401"/>
              <p:cNvSpPr>
                <a:spLocks noChangeAspect="1"/>
              </p:cNvSpPr>
              <p:nvPr/>
            </p:nvSpPr>
            <p:spPr>
              <a:xfrm rot="19611858">
                <a:off x="2725789" y="4174641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3" name="Oval 402"/>
              <p:cNvSpPr>
                <a:spLocks noChangeAspect="1"/>
              </p:cNvSpPr>
              <p:nvPr/>
            </p:nvSpPr>
            <p:spPr>
              <a:xfrm>
                <a:off x="2754783" y="4139510"/>
                <a:ext cx="55494" cy="554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 flipV="1">
                <a:off x="2810557" y="4118986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05" name="Picture 404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2838280" y="3970274"/>
                <a:ext cx="193391" cy="194229"/>
              </a:xfrm>
              <a:prstGeom prst="rect">
                <a:avLst/>
              </a:prstGeom>
            </p:spPr>
          </p:pic>
        </p:grpSp>
        <p:sp>
          <p:nvSpPr>
            <p:cNvPr id="131" name="TextBox 130"/>
            <p:cNvSpPr txBox="1"/>
            <p:nvPr/>
          </p:nvSpPr>
          <p:spPr>
            <a:xfrm>
              <a:off x="1785603" y="3301120"/>
              <a:ext cx="211475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Express Halo-Tagged </a:t>
              </a:r>
              <a:r>
                <a:rPr lang="en-US" sz="1400" dirty="0"/>
                <a:t>proteins by HeLa lysate and capture simultaneously onto HALO-PEG </a:t>
              </a:r>
              <a:r>
                <a:rPr lang="en-US" sz="1400" dirty="0" smtClean="0"/>
                <a:t>beads</a:t>
              </a:r>
              <a:endParaRPr lang="en-US" sz="1400" dirty="0"/>
            </a:p>
          </p:txBody>
        </p:sp>
        <p:cxnSp>
          <p:nvCxnSpPr>
            <p:cNvPr id="132" name="Straight Arrow Connector 131"/>
            <p:cNvCxnSpPr/>
            <p:nvPr/>
          </p:nvCxnSpPr>
          <p:spPr>
            <a:xfrm flipV="1">
              <a:off x="3203964" y="2589294"/>
              <a:ext cx="734008" cy="1544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TextBox 256"/>
            <p:cNvSpPr txBox="1"/>
            <p:nvPr/>
          </p:nvSpPr>
          <p:spPr>
            <a:xfrm>
              <a:off x="3867844" y="3301120"/>
              <a:ext cx="155975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Glycosylate captured </a:t>
              </a:r>
              <a:r>
                <a:rPr lang="en-US" sz="1400" dirty="0"/>
                <a:t>proteins by GALNT</a:t>
              </a:r>
            </a:p>
          </p:txBody>
        </p:sp>
        <p:grpSp>
          <p:nvGrpSpPr>
            <p:cNvPr id="258" name="Group 257"/>
            <p:cNvGrpSpPr>
              <a:grpSpLocks noChangeAspect="1"/>
            </p:cNvGrpSpPr>
            <p:nvPr/>
          </p:nvGrpSpPr>
          <p:grpSpPr>
            <a:xfrm>
              <a:off x="4052379" y="2087475"/>
              <a:ext cx="1046208" cy="1097280"/>
              <a:chOff x="4122091" y="3588907"/>
              <a:chExt cx="668482" cy="701115"/>
            </a:xfrm>
          </p:grpSpPr>
          <p:sp>
            <p:nvSpPr>
              <p:cNvPr id="370" name="Oval 369"/>
              <p:cNvSpPr>
                <a:spLocks noChangeAspect="1"/>
              </p:cNvSpPr>
              <p:nvPr/>
            </p:nvSpPr>
            <p:spPr>
              <a:xfrm>
                <a:off x="4137885" y="4094629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1" name="Straight Connector 370"/>
              <p:cNvCxnSpPr>
                <a:stCxn id="370" idx="7"/>
              </p:cNvCxnSpPr>
              <p:nvPr/>
            </p:nvCxnSpPr>
            <p:spPr>
              <a:xfrm flipV="1">
                <a:off x="4232620" y="4074325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2" name="Moon 371"/>
              <p:cNvSpPr>
                <a:spLocks noChangeAspect="1"/>
              </p:cNvSpPr>
              <p:nvPr/>
            </p:nvSpPr>
            <p:spPr>
              <a:xfrm rot="19611858">
                <a:off x="4286741" y="4034037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3" name="Oval 372"/>
              <p:cNvSpPr>
                <a:spLocks noChangeAspect="1"/>
              </p:cNvSpPr>
              <p:nvPr/>
            </p:nvSpPr>
            <p:spPr>
              <a:xfrm>
                <a:off x="4122091" y="3867395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4" name="Straight Connector 373"/>
              <p:cNvCxnSpPr>
                <a:stCxn id="373" idx="7"/>
              </p:cNvCxnSpPr>
              <p:nvPr/>
            </p:nvCxnSpPr>
            <p:spPr>
              <a:xfrm flipV="1">
                <a:off x="4216826" y="3847091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5" name="Moon 374"/>
              <p:cNvSpPr>
                <a:spLocks noChangeAspect="1"/>
              </p:cNvSpPr>
              <p:nvPr/>
            </p:nvSpPr>
            <p:spPr>
              <a:xfrm rot="19611858">
                <a:off x="4270946" y="3806803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6" name="Oval 375"/>
              <p:cNvSpPr>
                <a:spLocks noChangeAspect="1"/>
              </p:cNvSpPr>
              <p:nvPr/>
            </p:nvSpPr>
            <p:spPr>
              <a:xfrm>
                <a:off x="4299940" y="3776436"/>
                <a:ext cx="55494" cy="554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Oval 376"/>
              <p:cNvSpPr>
                <a:spLocks noChangeAspect="1"/>
              </p:cNvSpPr>
              <p:nvPr/>
            </p:nvSpPr>
            <p:spPr>
              <a:xfrm>
                <a:off x="4316368" y="4003858"/>
                <a:ext cx="55494" cy="554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8" name="Straight Connector 377"/>
              <p:cNvCxnSpPr/>
              <p:nvPr/>
            </p:nvCxnSpPr>
            <p:spPr>
              <a:xfrm flipV="1">
                <a:off x="4371509" y="3978383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9" name="Straight Connector 378"/>
              <p:cNvCxnSpPr/>
              <p:nvPr/>
            </p:nvCxnSpPr>
            <p:spPr>
              <a:xfrm flipV="1">
                <a:off x="4355714" y="3751149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0" name="Picture 379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4383437" y="3602437"/>
                <a:ext cx="193391" cy="194229"/>
              </a:xfrm>
              <a:prstGeom prst="rect">
                <a:avLst/>
              </a:prstGeom>
            </p:spPr>
          </p:pic>
          <p:sp>
            <p:nvSpPr>
              <p:cNvPr id="381" name="Oval 380"/>
              <p:cNvSpPr>
                <a:spLocks noChangeAspect="1"/>
              </p:cNvSpPr>
              <p:nvPr/>
            </p:nvSpPr>
            <p:spPr>
              <a:xfrm>
                <a:off x="4328551" y="4179034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2" name="Straight Connector 381"/>
              <p:cNvCxnSpPr>
                <a:stCxn id="381" idx="7"/>
              </p:cNvCxnSpPr>
              <p:nvPr/>
            </p:nvCxnSpPr>
            <p:spPr>
              <a:xfrm flipV="1">
                <a:off x="4423285" y="4158730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3" name="Moon 382"/>
              <p:cNvSpPr>
                <a:spLocks noChangeAspect="1"/>
              </p:cNvSpPr>
              <p:nvPr/>
            </p:nvSpPr>
            <p:spPr>
              <a:xfrm rot="19611858">
                <a:off x="4477406" y="4118443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4" name="Oval 383"/>
              <p:cNvSpPr>
                <a:spLocks noChangeAspect="1"/>
              </p:cNvSpPr>
              <p:nvPr/>
            </p:nvSpPr>
            <p:spPr>
              <a:xfrm>
                <a:off x="4506400" y="4083312"/>
                <a:ext cx="55494" cy="55494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5" name="Straight Connector 384"/>
              <p:cNvCxnSpPr/>
              <p:nvPr/>
            </p:nvCxnSpPr>
            <p:spPr>
              <a:xfrm flipV="1">
                <a:off x="4562174" y="4062788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86" name="Picture 385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4589897" y="3914076"/>
                <a:ext cx="193391" cy="194229"/>
              </a:xfrm>
              <a:prstGeom prst="rect">
                <a:avLst/>
              </a:prstGeom>
            </p:spPr>
          </p:pic>
          <p:sp>
            <p:nvSpPr>
              <p:cNvPr id="387" name="Oval 386"/>
              <p:cNvSpPr/>
              <p:nvPr/>
            </p:nvSpPr>
            <p:spPr>
              <a:xfrm>
                <a:off x="4486129" y="3588907"/>
                <a:ext cx="95459" cy="1066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Oval 387"/>
              <p:cNvSpPr/>
              <p:nvPr/>
            </p:nvSpPr>
            <p:spPr>
              <a:xfrm>
                <a:off x="4695114" y="3905801"/>
                <a:ext cx="95459" cy="106648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9" name="Straight Arrow Connector 258"/>
            <p:cNvCxnSpPr/>
            <p:nvPr/>
          </p:nvCxnSpPr>
          <p:spPr>
            <a:xfrm flipV="1">
              <a:off x="5147561" y="2576825"/>
              <a:ext cx="734008" cy="1544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0" name="TextBox 259"/>
            <p:cNvSpPr txBox="1"/>
            <p:nvPr/>
          </p:nvSpPr>
          <p:spPr>
            <a:xfrm>
              <a:off x="5611905" y="3301120"/>
              <a:ext cx="199821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Add patient serum samples to detect anti glycosylated proteins antibodies (AGPA)</a:t>
              </a:r>
            </a:p>
          </p:txBody>
        </p:sp>
        <p:cxnSp>
          <p:nvCxnSpPr>
            <p:cNvPr id="261" name="Straight Arrow Connector 260"/>
            <p:cNvCxnSpPr/>
            <p:nvPr/>
          </p:nvCxnSpPr>
          <p:spPr>
            <a:xfrm flipV="1">
              <a:off x="7217099" y="2576032"/>
              <a:ext cx="734008" cy="1544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xtBox 261"/>
            <p:cNvSpPr txBox="1"/>
            <p:nvPr/>
          </p:nvSpPr>
          <p:spPr>
            <a:xfrm>
              <a:off x="7566030" y="3301120"/>
              <a:ext cx="1914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Add </a:t>
              </a:r>
              <a:r>
                <a:rPr lang="en-US" sz="1400" dirty="0" err="1"/>
                <a:t>Phycoerythrin</a:t>
              </a:r>
              <a:r>
                <a:rPr lang="en-US" sz="1400" dirty="0"/>
                <a:t> (PE) conjugated </a:t>
              </a:r>
              <a:r>
                <a:rPr lang="el-GR" sz="1400" dirty="0"/>
                <a:t>α</a:t>
              </a:r>
              <a:r>
                <a:rPr lang="en-US" sz="1400" dirty="0"/>
                <a:t>-Human antibody</a:t>
              </a:r>
            </a:p>
          </p:txBody>
        </p:sp>
        <p:grpSp>
          <p:nvGrpSpPr>
            <p:cNvPr id="263" name="Group 262"/>
            <p:cNvGrpSpPr>
              <a:grpSpLocks noChangeAspect="1"/>
            </p:cNvGrpSpPr>
            <p:nvPr/>
          </p:nvGrpSpPr>
          <p:grpSpPr>
            <a:xfrm>
              <a:off x="594601" y="2231884"/>
              <a:ext cx="724873" cy="914400"/>
              <a:chOff x="612854" y="4066025"/>
              <a:chExt cx="383062" cy="483219"/>
            </a:xfrm>
          </p:grpSpPr>
          <p:sp>
            <p:nvSpPr>
              <p:cNvPr id="363" name="Oval 362"/>
              <p:cNvSpPr>
                <a:spLocks noChangeAspect="1"/>
              </p:cNvSpPr>
              <p:nvPr/>
            </p:nvSpPr>
            <p:spPr>
              <a:xfrm>
                <a:off x="628648" y="4353851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4" name="Oval 363"/>
              <p:cNvSpPr>
                <a:spLocks noChangeAspect="1"/>
              </p:cNvSpPr>
              <p:nvPr/>
            </p:nvSpPr>
            <p:spPr>
              <a:xfrm>
                <a:off x="612854" y="4126617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5" name="Straight Connector 364"/>
              <p:cNvCxnSpPr>
                <a:stCxn id="364" idx="7"/>
              </p:cNvCxnSpPr>
              <p:nvPr/>
            </p:nvCxnSpPr>
            <p:spPr>
              <a:xfrm flipV="1">
                <a:off x="707589" y="4106313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6" name="Moon 365"/>
              <p:cNvSpPr>
                <a:spLocks noChangeAspect="1"/>
              </p:cNvSpPr>
              <p:nvPr/>
            </p:nvSpPr>
            <p:spPr>
              <a:xfrm rot="19611858">
                <a:off x="761709" y="4066025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7" name="Oval 366"/>
              <p:cNvSpPr>
                <a:spLocks noChangeAspect="1"/>
              </p:cNvSpPr>
              <p:nvPr/>
            </p:nvSpPr>
            <p:spPr>
              <a:xfrm>
                <a:off x="819314" y="4438256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8" name="Straight Connector 367"/>
              <p:cNvCxnSpPr>
                <a:stCxn id="367" idx="7"/>
              </p:cNvCxnSpPr>
              <p:nvPr/>
            </p:nvCxnSpPr>
            <p:spPr>
              <a:xfrm flipV="1">
                <a:off x="914048" y="4417952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9" name="Moon 368"/>
              <p:cNvSpPr>
                <a:spLocks noChangeAspect="1"/>
              </p:cNvSpPr>
              <p:nvPr/>
            </p:nvSpPr>
            <p:spPr>
              <a:xfrm rot="19611858">
                <a:off x="968169" y="4377665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64" name="Straight Arrow Connector 263"/>
            <p:cNvCxnSpPr/>
            <p:nvPr/>
          </p:nvCxnSpPr>
          <p:spPr>
            <a:xfrm flipV="1">
              <a:off x="9288980" y="2564635"/>
              <a:ext cx="734008" cy="15447"/>
            </a:xfrm>
            <a:prstGeom prst="straightConnector1">
              <a:avLst/>
            </a:prstGeom>
            <a:ln w="19050">
              <a:solidFill>
                <a:schemeClr val="tx2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TextBox 264"/>
            <p:cNvSpPr txBox="1"/>
            <p:nvPr/>
          </p:nvSpPr>
          <p:spPr>
            <a:xfrm>
              <a:off x="10120845" y="3301120"/>
              <a:ext cx="19148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Detect AGPA’s </a:t>
              </a:r>
              <a:r>
                <a:rPr lang="en-US" sz="1400" dirty="0"/>
                <a:t>by </a:t>
              </a:r>
              <a:r>
                <a:rPr lang="en-US" sz="1400" dirty="0" err="1"/>
                <a:t>Luminex</a:t>
              </a:r>
              <a:endParaRPr lang="en-US" sz="1400" dirty="0"/>
            </a:p>
          </p:txBody>
        </p:sp>
        <p:pic>
          <p:nvPicPr>
            <p:cNvPr id="266" name="Picture 26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7399" y="1446754"/>
              <a:ext cx="1898314" cy="1828800"/>
            </a:xfrm>
            <a:prstGeom prst="rect">
              <a:avLst/>
            </a:prstGeom>
          </p:spPr>
        </p:pic>
        <p:pic>
          <p:nvPicPr>
            <p:cNvPr id="267" name="Picture 266"/>
            <p:cNvPicPr>
              <a:picLocks noChangeAspect="1"/>
            </p:cNvPicPr>
            <p:nvPr/>
          </p:nvPicPr>
          <p:blipFill rotWithShape="1">
            <a:blip r:embed="rId2"/>
            <a:srcRect t="-180" r="51130"/>
            <a:stretch/>
          </p:blipFill>
          <p:spPr>
            <a:xfrm rot="13974839">
              <a:off x="2644688" y="2406051"/>
              <a:ext cx="308811" cy="310149"/>
            </a:xfrm>
            <a:prstGeom prst="rect">
              <a:avLst/>
            </a:prstGeom>
          </p:spPr>
        </p:pic>
        <p:pic>
          <p:nvPicPr>
            <p:cNvPr id="268" name="Picture 267"/>
            <p:cNvPicPr>
              <a:picLocks noChangeAspect="1"/>
            </p:cNvPicPr>
            <p:nvPr/>
          </p:nvPicPr>
          <p:blipFill rotWithShape="1">
            <a:blip r:embed="rId2"/>
            <a:srcRect t="-180" r="51130"/>
            <a:stretch/>
          </p:blipFill>
          <p:spPr>
            <a:xfrm rot="13974839">
              <a:off x="4510851" y="2447084"/>
              <a:ext cx="302667" cy="303978"/>
            </a:xfrm>
            <a:prstGeom prst="rect">
              <a:avLst/>
            </a:prstGeom>
          </p:spPr>
        </p:pic>
        <p:sp>
          <p:nvSpPr>
            <p:cNvPr id="269" name="Oval 268"/>
            <p:cNvSpPr/>
            <p:nvPr/>
          </p:nvSpPr>
          <p:spPr>
            <a:xfrm>
              <a:off x="4671569" y="2425909"/>
              <a:ext cx="149398" cy="16690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0" name="Group 269"/>
            <p:cNvGrpSpPr>
              <a:grpSpLocks noChangeAspect="1"/>
            </p:cNvGrpSpPr>
            <p:nvPr/>
          </p:nvGrpSpPr>
          <p:grpSpPr>
            <a:xfrm>
              <a:off x="5932797" y="1922213"/>
              <a:ext cx="1339662" cy="1280160"/>
              <a:chOff x="5989890" y="3435655"/>
              <a:chExt cx="1243972" cy="1188720"/>
            </a:xfrm>
          </p:grpSpPr>
          <p:sp>
            <p:nvSpPr>
              <p:cNvPr id="332" name="Oval 331"/>
              <p:cNvSpPr>
                <a:spLocks noChangeAspect="1"/>
              </p:cNvSpPr>
              <p:nvPr/>
            </p:nvSpPr>
            <p:spPr>
              <a:xfrm>
                <a:off x="6011705" y="4354496"/>
                <a:ext cx="153298" cy="1532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3" name="Straight Connector 332"/>
              <p:cNvCxnSpPr>
                <a:stCxn id="332" idx="7"/>
              </p:cNvCxnSpPr>
              <p:nvPr/>
            </p:nvCxnSpPr>
            <p:spPr>
              <a:xfrm flipV="1">
                <a:off x="6142554" y="4326452"/>
                <a:ext cx="67656" cy="504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4" name="Moon 333"/>
              <p:cNvSpPr>
                <a:spLocks noChangeAspect="1"/>
              </p:cNvSpPr>
              <p:nvPr/>
            </p:nvSpPr>
            <p:spPr>
              <a:xfrm rot="19611858">
                <a:off x="6217306" y="4270806"/>
                <a:ext cx="38324" cy="76649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>
                <a:spLocks noChangeAspect="1"/>
              </p:cNvSpPr>
              <p:nvPr/>
            </p:nvSpPr>
            <p:spPr>
              <a:xfrm>
                <a:off x="5989890" y="4040639"/>
                <a:ext cx="153298" cy="1532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6" name="Straight Connector 335"/>
              <p:cNvCxnSpPr>
                <a:stCxn id="335" idx="7"/>
              </p:cNvCxnSpPr>
              <p:nvPr/>
            </p:nvCxnSpPr>
            <p:spPr>
              <a:xfrm flipV="1">
                <a:off x="6120739" y="4012594"/>
                <a:ext cx="67656" cy="504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7" name="Moon 336"/>
              <p:cNvSpPr>
                <a:spLocks noChangeAspect="1"/>
              </p:cNvSpPr>
              <p:nvPr/>
            </p:nvSpPr>
            <p:spPr>
              <a:xfrm rot="19611858">
                <a:off x="6195490" y="3956948"/>
                <a:ext cx="38324" cy="76649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>
                <a:spLocks noChangeAspect="1"/>
              </p:cNvSpPr>
              <p:nvPr/>
            </p:nvSpPr>
            <p:spPr>
              <a:xfrm>
                <a:off x="6235537" y="3915005"/>
                <a:ext cx="76649" cy="7664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>
                <a:spLocks noChangeAspect="1"/>
              </p:cNvSpPr>
              <p:nvPr/>
            </p:nvSpPr>
            <p:spPr>
              <a:xfrm>
                <a:off x="6258227" y="4229123"/>
                <a:ext cx="76649" cy="7664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0" name="Straight Connector 339"/>
              <p:cNvCxnSpPr/>
              <p:nvPr/>
            </p:nvCxnSpPr>
            <p:spPr>
              <a:xfrm flipV="1">
                <a:off x="6334388" y="4193936"/>
                <a:ext cx="67656" cy="504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flipV="1">
                <a:off x="6312572" y="3880078"/>
                <a:ext cx="67656" cy="504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2" name="Picture 341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6350863" y="3674676"/>
                <a:ext cx="267113" cy="268271"/>
              </a:xfrm>
              <a:prstGeom prst="rect">
                <a:avLst/>
              </a:prstGeom>
            </p:spPr>
          </p:pic>
          <p:sp>
            <p:nvSpPr>
              <p:cNvPr id="343" name="Oval 342"/>
              <p:cNvSpPr>
                <a:spLocks noChangeAspect="1"/>
              </p:cNvSpPr>
              <p:nvPr/>
            </p:nvSpPr>
            <p:spPr>
              <a:xfrm>
                <a:off x="6275054" y="4471077"/>
                <a:ext cx="153298" cy="15329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4" name="Straight Connector 343"/>
              <p:cNvCxnSpPr>
                <a:stCxn id="343" idx="7"/>
              </p:cNvCxnSpPr>
              <p:nvPr/>
            </p:nvCxnSpPr>
            <p:spPr>
              <a:xfrm flipV="1">
                <a:off x="6405902" y="4443033"/>
                <a:ext cx="67656" cy="504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5" name="Moon 344"/>
              <p:cNvSpPr>
                <a:spLocks noChangeAspect="1"/>
              </p:cNvSpPr>
              <p:nvPr/>
            </p:nvSpPr>
            <p:spPr>
              <a:xfrm rot="19611858">
                <a:off x="6480654" y="4387388"/>
                <a:ext cx="38324" cy="76649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Oval 345"/>
              <p:cNvSpPr>
                <a:spLocks noChangeAspect="1"/>
              </p:cNvSpPr>
              <p:nvPr/>
            </p:nvSpPr>
            <p:spPr>
              <a:xfrm>
                <a:off x="6520701" y="4338865"/>
                <a:ext cx="76649" cy="76649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47" name="Straight Connector 346"/>
              <p:cNvCxnSpPr/>
              <p:nvPr/>
            </p:nvCxnSpPr>
            <p:spPr>
              <a:xfrm flipV="1">
                <a:off x="6597737" y="4310517"/>
                <a:ext cx="67656" cy="504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8" name="Picture 347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6636028" y="4105115"/>
                <a:ext cx="267113" cy="268271"/>
              </a:xfrm>
              <a:prstGeom prst="rect">
                <a:avLst/>
              </a:prstGeom>
            </p:spPr>
          </p:pic>
          <p:sp>
            <p:nvSpPr>
              <p:cNvPr id="349" name="Oval 348"/>
              <p:cNvSpPr/>
              <p:nvPr/>
            </p:nvSpPr>
            <p:spPr>
              <a:xfrm>
                <a:off x="6492703" y="3655988"/>
                <a:ext cx="131849" cy="1473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6781354" y="4093685"/>
                <a:ext cx="131849" cy="1473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51" name="Group 350"/>
              <p:cNvGrpSpPr>
                <a:grpSpLocks noChangeAspect="1"/>
              </p:cNvGrpSpPr>
              <p:nvPr/>
            </p:nvGrpSpPr>
            <p:grpSpPr>
              <a:xfrm>
                <a:off x="6393863" y="3435655"/>
                <a:ext cx="387491" cy="315744"/>
                <a:chOff x="5419078" y="3643048"/>
                <a:chExt cx="997672" cy="812951"/>
              </a:xfrm>
            </p:grpSpPr>
            <p:pic>
              <p:nvPicPr>
                <p:cNvPr id="359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8824" b="100000" l="4918" r="852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74" t="50000" r="38251"/>
                <a:stretch/>
              </p:blipFill>
              <p:spPr bwMode="auto">
                <a:xfrm>
                  <a:off x="5719851" y="4044519"/>
                  <a:ext cx="303907" cy="411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0" name="Picture 14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50980" l="0" r="4262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0" r="50000" b="50000"/>
                <a:stretch/>
              </p:blipFill>
              <p:spPr bwMode="auto">
                <a:xfrm>
                  <a:off x="5419078" y="3823981"/>
                  <a:ext cx="492163" cy="2057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1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88235" l="9836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32" t="11315" b="37984"/>
                <a:stretch/>
              </p:blipFill>
              <p:spPr bwMode="auto">
                <a:xfrm>
                  <a:off x="5845171" y="3737498"/>
                  <a:ext cx="571579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2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49020" l="8197" r="9344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25" b="49299"/>
                <a:stretch/>
              </p:blipFill>
              <p:spPr bwMode="auto">
                <a:xfrm>
                  <a:off x="5800078" y="3643048"/>
                  <a:ext cx="609051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52" name="Group 351"/>
              <p:cNvGrpSpPr>
                <a:grpSpLocks noChangeAspect="1"/>
              </p:cNvGrpSpPr>
              <p:nvPr/>
            </p:nvGrpSpPr>
            <p:grpSpPr>
              <a:xfrm>
                <a:off x="6846371" y="4045267"/>
                <a:ext cx="387491" cy="315744"/>
                <a:chOff x="5419078" y="3643048"/>
                <a:chExt cx="997672" cy="812951"/>
              </a:xfrm>
            </p:grpSpPr>
            <p:pic>
              <p:nvPicPr>
                <p:cNvPr id="355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8824" b="100000" l="4918" r="852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74" t="50000" r="38251"/>
                <a:stretch/>
              </p:blipFill>
              <p:spPr bwMode="auto">
                <a:xfrm>
                  <a:off x="5719851" y="4044519"/>
                  <a:ext cx="303907" cy="411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6" name="Picture 14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50980" l="0" r="4262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0" r="50000" b="50000"/>
                <a:stretch/>
              </p:blipFill>
              <p:spPr bwMode="auto">
                <a:xfrm>
                  <a:off x="5419078" y="3823981"/>
                  <a:ext cx="492163" cy="2057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7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88235" l="9836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32" t="11315" b="37984"/>
                <a:stretch/>
              </p:blipFill>
              <p:spPr bwMode="auto">
                <a:xfrm>
                  <a:off x="5845171" y="3737498"/>
                  <a:ext cx="571579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58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49020" l="8197" r="9344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25" b="49299"/>
                <a:stretch/>
              </p:blipFill>
              <p:spPr bwMode="auto">
                <a:xfrm>
                  <a:off x="5800078" y="3643048"/>
                  <a:ext cx="609051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53" name="Picture 352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6394925" y="3988394"/>
                <a:ext cx="267113" cy="268271"/>
              </a:xfrm>
              <a:prstGeom prst="rect">
                <a:avLst/>
              </a:prstGeom>
            </p:spPr>
          </p:pic>
          <p:sp>
            <p:nvSpPr>
              <p:cNvPr id="354" name="Oval 353"/>
              <p:cNvSpPr/>
              <p:nvPr/>
            </p:nvSpPr>
            <p:spPr>
              <a:xfrm>
                <a:off x="6536765" y="3969706"/>
                <a:ext cx="131849" cy="14730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7894093" y="1483968"/>
              <a:ext cx="1553325" cy="1737360"/>
              <a:chOff x="7532143" y="2741268"/>
              <a:chExt cx="1553325" cy="1737360"/>
            </a:xfrm>
          </p:grpSpPr>
          <p:sp>
            <p:nvSpPr>
              <p:cNvPr id="299" name="Oval 298"/>
              <p:cNvSpPr>
                <a:spLocks noChangeAspect="1"/>
              </p:cNvSpPr>
              <p:nvPr/>
            </p:nvSpPr>
            <p:spPr>
              <a:xfrm>
                <a:off x="7555610" y="4188302"/>
                <a:ext cx="164912" cy="1649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0" name="Straight Connector 299"/>
              <p:cNvCxnSpPr>
                <a:stCxn id="299" idx="7"/>
              </p:cNvCxnSpPr>
              <p:nvPr/>
            </p:nvCxnSpPr>
            <p:spPr>
              <a:xfrm flipV="1">
                <a:off x="7696373" y="4158134"/>
                <a:ext cx="72781" cy="5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Moon 300"/>
              <p:cNvSpPr>
                <a:spLocks noChangeAspect="1"/>
              </p:cNvSpPr>
              <p:nvPr/>
            </p:nvSpPr>
            <p:spPr>
              <a:xfrm rot="19611858">
                <a:off x="7776789" y="4098271"/>
                <a:ext cx="41228" cy="82457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Oval 301"/>
              <p:cNvSpPr>
                <a:spLocks noChangeAspect="1"/>
              </p:cNvSpPr>
              <p:nvPr/>
            </p:nvSpPr>
            <p:spPr>
              <a:xfrm>
                <a:off x="7532143" y="3850665"/>
                <a:ext cx="164912" cy="1649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3" name="Straight Connector 302"/>
              <p:cNvCxnSpPr>
                <a:stCxn id="302" idx="7"/>
              </p:cNvCxnSpPr>
              <p:nvPr/>
            </p:nvCxnSpPr>
            <p:spPr>
              <a:xfrm flipV="1">
                <a:off x="7672906" y="3820496"/>
                <a:ext cx="72781" cy="5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4" name="Moon 303"/>
              <p:cNvSpPr>
                <a:spLocks noChangeAspect="1"/>
              </p:cNvSpPr>
              <p:nvPr/>
            </p:nvSpPr>
            <p:spPr>
              <a:xfrm rot="19611858">
                <a:off x="7753320" y="3760634"/>
                <a:ext cx="41228" cy="82457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5" name="Oval 304"/>
              <p:cNvSpPr>
                <a:spLocks noChangeAspect="1"/>
              </p:cNvSpPr>
              <p:nvPr/>
            </p:nvSpPr>
            <p:spPr>
              <a:xfrm>
                <a:off x="7796401" y="3715513"/>
                <a:ext cx="82457" cy="8245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6" name="Oval 305"/>
              <p:cNvSpPr>
                <a:spLocks noChangeAspect="1"/>
              </p:cNvSpPr>
              <p:nvPr/>
            </p:nvSpPr>
            <p:spPr>
              <a:xfrm>
                <a:off x="7820811" y="4053429"/>
                <a:ext cx="82457" cy="8245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7" name="Straight Connector 306"/>
              <p:cNvCxnSpPr/>
              <p:nvPr/>
            </p:nvCxnSpPr>
            <p:spPr>
              <a:xfrm flipV="1">
                <a:off x="7902742" y="4015577"/>
                <a:ext cx="72781" cy="5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flipV="1">
                <a:off x="7879273" y="3677940"/>
                <a:ext cx="72781" cy="5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09" name="Picture 308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7920466" y="3456976"/>
                <a:ext cx="287352" cy="288597"/>
              </a:xfrm>
              <a:prstGeom prst="rect">
                <a:avLst/>
              </a:prstGeom>
            </p:spPr>
          </p:pic>
          <p:sp>
            <p:nvSpPr>
              <p:cNvPr id="310" name="Oval 309"/>
              <p:cNvSpPr>
                <a:spLocks noChangeAspect="1"/>
              </p:cNvSpPr>
              <p:nvPr/>
            </p:nvSpPr>
            <p:spPr>
              <a:xfrm>
                <a:off x="7838913" y="4313716"/>
                <a:ext cx="164912" cy="164912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1" name="Straight Connector 310"/>
              <p:cNvCxnSpPr>
                <a:stCxn id="310" idx="7"/>
              </p:cNvCxnSpPr>
              <p:nvPr/>
            </p:nvCxnSpPr>
            <p:spPr>
              <a:xfrm flipV="1">
                <a:off x="7979675" y="4283547"/>
                <a:ext cx="72781" cy="5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2" name="Moon 311"/>
              <p:cNvSpPr>
                <a:spLocks noChangeAspect="1"/>
              </p:cNvSpPr>
              <p:nvPr/>
            </p:nvSpPr>
            <p:spPr>
              <a:xfrm rot="19611858">
                <a:off x="8060090" y="4223686"/>
                <a:ext cx="41228" cy="82457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Oval 312"/>
              <p:cNvSpPr>
                <a:spLocks noChangeAspect="1"/>
              </p:cNvSpPr>
              <p:nvPr/>
            </p:nvSpPr>
            <p:spPr>
              <a:xfrm>
                <a:off x="8103171" y="4171486"/>
                <a:ext cx="82457" cy="82457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4" name="Straight Connector 313"/>
              <p:cNvCxnSpPr/>
              <p:nvPr/>
            </p:nvCxnSpPr>
            <p:spPr>
              <a:xfrm flipV="1">
                <a:off x="8186044" y="4140991"/>
                <a:ext cx="72781" cy="543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5" name="Picture 314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8227236" y="3920026"/>
                <a:ext cx="287352" cy="288597"/>
              </a:xfrm>
              <a:prstGeom prst="rect">
                <a:avLst/>
              </a:prstGeom>
            </p:spPr>
          </p:pic>
          <p:sp>
            <p:nvSpPr>
              <p:cNvPr id="316" name="Oval 315"/>
              <p:cNvSpPr/>
              <p:nvPr/>
            </p:nvSpPr>
            <p:spPr>
              <a:xfrm>
                <a:off x="8073052" y="3436871"/>
                <a:ext cx="141838" cy="1584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8383573" y="3907731"/>
                <a:ext cx="141838" cy="1584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8" name="Group 317"/>
              <p:cNvGrpSpPr>
                <a:grpSpLocks noChangeAspect="1"/>
              </p:cNvGrpSpPr>
              <p:nvPr/>
            </p:nvGrpSpPr>
            <p:grpSpPr>
              <a:xfrm>
                <a:off x="7966723" y="3199845"/>
                <a:ext cx="416850" cy="339666"/>
                <a:chOff x="5419078" y="3643048"/>
                <a:chExt cx="997672" cy="812951"/>
              </a:xfrm>
            </p:grpSpPr>
            <p:pic>
              <p:nvPicPr>
                <p:cNvPr id="328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8824" b="100000" l="4918" r="852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74" t="50000" r="38251"/>
                <a:stretch/>
              </p:blipFill>
              <p:spPr bwMode="auto">
                <a:xfrm>
                  <a:off x="5719851" y="4044519"/>
                  <a:ext cx="303907" cy="411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9" name="Picture 14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50980" l="0" r="4262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0" r="50000" b="50000"/>
                <a:stretch/>
              </p:blipFill>
              <p:spPr bwMode="auto">
                <a:xfrm>
                  <a:off x="5419078" y="3823981"/>
                  <a:ext cx="492163" cy="2057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0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88235" l="9836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32" t="11315" b="37984"/>
                <a:stretch/>
              </p:blipFill>
              <p:spPr bwMode="auto">
                <a:xfrm>
                  <a:off x="5845171" y="3737498"/>
                  <a:ext cx="571579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1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49020" l="8197" r="9344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25" b="49299"/>
                <a:stretch/>
              </p:blipFill>
              <p:spPr bwMode="auto">
                <a:xfrm>
                  <a:off x="5800078" y="3643048"/>
                  <a:ext cx="609051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19" name="Group 318"/>
              <p:cNvGrpSpPr>
                <a:grpSpLocks noChangeAspect="1"/>
              </p:cNvGrpSpPr>
              <p:nvPr/>
            </p:nvGrpSpPr>
            <p:grpSpPr>
              <a:xfrm>
                <a:off x="8453516" y="3855644"/>
                <a:ext cx="416850" cy="339666"/>
                <a:chOff x="5419078" y="3643048"/>
                <a:chExt cx="997672" cy="812951"/>
              </a:xfrm>
            </p:grpSpPr>
            <p:pic>
              <p:nvPicPr>
                <p:cNvPr id="324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58824" b="100000" l="4918" r="85246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0874" t="50000" r="38251"/>
                <a:stretch/>
              </p:blipFill>
              <p:spPr bwMode="auto">
                <a:xfrm>
                  <a:off x="5719851" y="4044519"/>
                  <a:ext cx="303907" cy="411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5" name="Picture 14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50980" l="0" r="4262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5000" r="50000" b="50000"/>
                <a:stretch/>
              </p:blipFill>
              <p:spPr bwMode="auto">
                <a:xfrm>
                  <a:off x="5419078" y="3823981"/>
                  <a:ext cx="492163" cy="2057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6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9804" b="88235" l="9836" r="10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932" t="11315" b="37984"/>
                <a:stretch/>
              </p:blipFill>
              <p:spPr bwMode="auto">
                <a:xfrm>
                  <a:off x="5845171" y="3737498"/>
                  <a:ext cx="571579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27" name="Picture 12" descr="C:\Users\kkarthi2\Desktop\Kailash(local)\Projects\Cit\Manuscript\Cover capture\Presentation\Concept\Images\Cover capture\sera ab.tif"/>
                <p:cNvPicPr>
                  <a:picLocks noChangeAspect="1" noChangeArrowheads="1"/>
                </p:cNvPicPr>
                <p:nvPr/>
              </p:nvPicPr>
              <p:blipFill rotWithShape="1">
                <a:blip r:embed="rId8">
                  <a:extLst>
                    <a:ext uri="{BEBA8EAE-BF5A-486C-A8C5-ECC9F3942E4B}">
                      <a14:imgProps xmlns:a14="http://schemas.microsoft.com/office/drawing/2010/main">
                        <a14:imgLayer r:embed="rId5">
                          <a14:imgEffect>
                            <a14:backgroundRemoval t="0" b="49020" l="8197" r="93443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25" b="49299"/>
                <a:stretch/>
              </p:blipFill>
              <p:spPr bwMode="auto">
                <a:xfrm>
                  <a:off x="5800078" y="3643048"/>
                  <a:ext cx="609051" cy="41725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20" name="Picture 319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15353" y="2741268"/>
                <a:ext cx="464149" cy="543467"/>
              </a:xfrm>
              <a:prstGeom prst="rect">
                <a:avLst/>
              </a:prstGeom>
            </p:spPr>
          </p:pic>
          <p:pic>
            <p:nvPicPr>
              <p:cNvPr id="321" name="Picture 32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21319" y="3351389"/>
                <a:ext cx="464149" cy="543467"/>
              </a:xfrm>
              <a:prstGeom prst="rect">
                <a:avLst/>
              </a:prstGeom>
            </p:spPr>
          </p:pic>
          <p:pic>
            <p:nvPicPr>
              <p:cNvPr id="322" name="Picture 321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7926989" y="3825559"/>
                <a:ext cx="287352" cy="288597"/>
              </a:xfrm>
              <a:prstGeom prst="rect">
                <a:avLst/>
              </a:prstGeom>
            </p:spPr>
          </p:pic>
          <p:sp>
            <p:nvSpPr>
              <p:cNvPr id="323" name="Oval 322"/>
              <p:cNvSpPr/>
              <p:nvPr/>
            </p:nvSpPr>
            <p:spPr>
              <a:xfrm>
                <a:off x="8092916" y="3802458"/>
                <a:ext cx="141838" cy="15846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2" name="TextBox 271"/>
            <p:cNvSpPr txBox="1"/>
            <p:nvPr/>
          </p:nvSpPr>
          <p:spPr>
            <a:xfrm>
              <a:off x="361950" y="4398322"/>
              <a:ext cx="68473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Legend:</a:t>
              </a:r>
            </a:p>
          </p:txBody>
        </p:sp>
        <p:grpSp>
          <p:nvGrpSpPr>
            <p:cNvPr id="273" name="Group 272"/>
            <p:cNvGrpSpPr/>
            <p:nvPr/>
          </p:nvGrpSpPr>
          <p:grpSpPr>
            <a:xfrm>
              <a:off x="1569861" y="4686650"/>
              <a:ext cx="176602" cy="171579"/>
              <a:chOff x="1645056" y="4286842"/>
              <a:chExt cx="176602" cy="171579"/>
            </a:xfrm>
          </p:grpSpPr>
          <p:sp>
            <p:nvSpPr>
              <p:cNvPr id="296" name="Oval 295"/>
              <p:cNvSpPr>
                <a:spLocks noChangeAspect="1"/>
              </p:cNvSpPr>
              <p:nvPr/>
            </p:nvSpPr>
            <p:spPr>
              <a:xfrm>
                <a:off x="1645056" y="4347433"/>
                <a:ext cx="110988" cy="11098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7" name="Straight Connector 296"/>
              <p:cNvCxnSpPr>
                <a:stCxn id="296" idx="7"/>
              </p:cNvCxnSpPr>
              <p:nvPr/>
            </p:nvCxnSpPr>
            <p:spPr>
              <a:xfrm flipV="1">
                <a:off x="1739790" y="4327129"/>
                <a:ext cx="48983" cy="3655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Moon 297"/>
              <p:cNvSpPr>
                <a:spLocks noChangeAspect="1"/>
              </p:cNvSpPr>
              <p:nvPr/>
            </p:nvSpPr>
            <p:spPr>
              <a:xfrm rot="19611858">
                <a:off x="1793911" y="4286842"/>
                <a:ext cx="27747" cy="55494"/>
              </a:xfrm>
              <a:prstGeom prst="mo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4" name="Group 273"/>
            <p:cNvGrpSpPr>
              <a:grpSpLocks noChangeAspect="1"/>
            </p:cNvGrpSpPr>
            <p:nvPr/>
          </p:nvGrpSpPr>
          <p:grpSpPr>
            <a:xfrm>
              <a:off x="3742512" y="4648653"/>
              <a:ext cx="276733" cy="228600"/>
              <a:chOff x="3387286" y="4447851"/>
              <a:chExt cx="516611" cy="426756"/>
            </a:xfrm>
          </p:grpSpPr>
          <p:sp>
            <p:nvSpPr>
              <p:cNvPr id="293" name="Oval 292"/>
              <p:cNvSpPr>
                <a:spLocks noChangeAspect="1"/>
              </p:cNvSpPr>
              <p:nvPr/>
            </p:nvSpPr>
            <p:spPr>
              <a:xfrm>
                <a:off x="3387286" y="4771224"/>
                <a:ext cx="103383" cy="1033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4" name="Straight Connector 293"/>
              <p:cNvCxnSpPr/>
              <p:nvPr/>
            </p:nvCxnSpPr>
            <p:spPr>
              <a:xfrm flipV="1">
                <a:off x="3491190" y="4724115"/>
                <a:ext cx="91253" cy="68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5" name="Picture 294"/>
              <p:cNvPicPr>
                <a:picLocks noChangeAspect="1"/>
              </p:cNvPicPr>
              <p:nvPr/>
            </p:nvPicPr>
            <p:blipFill rotWithShape="1">
              <a:blip r:embed="rId2"/>
              <a:srcRect t="-180" r="51130"/>
              <a:stretch/>
            </p:blipFill>
            <p:spPr>
              <a:xfrm rot="13974839">
                <a:off x="3542837" y="4447071"/>
                <a:ext cx="360279" cy="361840"/>
              </a:xfrm>
              <a:prstGeom prst="rect">
                <a:avLst/>
              </a:prstGeom>
            </p:spPr>
          </p:pic>
        </p:grpSp>
        <p:grpSp>
          <p:nvGrpSpPr>
            <p:cNvPr id="275" name="Group 274"/>
            <p:cNvGrpSpPr>
              <a:grpSpLocks noChangeAspect="1"/>
            </p:cNvGrpSpPr>
            <p:nvPr/>
          </p:nvGrpSpPr>
          <p:grpSpPr>
            <a:xfrm rot="8509918">
              <a:off x="3947431" y="4762041"/>
              <a:ext cx="270311" cy="228600"/>
              <a:chOff x="4785695" y="4994619"/>
              <a:chExt cx="524772" cy="443795"/>
            </a:xfrm>
          </p:grpSpPr>
          <p:sp>
            <p:nvSpPr>
              <p:cNvPr id="290" name="Oval 289"/>
              <p:cNvSpPr>
                <a:spLocks noChangeAspect="1"/>
              </p:cNvSpPr>
              <p:nvPr/>
            </p:nvSpPr>
            <p:spPr>
              <a:xfrm>
                <a:off x="4785695" y="5335031"/>
                <a:ext cx="103383" cy="103383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91" name="Straight Connector 290"/>
              <p:cNvCxnSpPr/>
              <p:nvPr/>
            </p:nvCxnSpPr>
            <p:spPr>
              <a:xfrm flipV="1">
                <a:off x="4888421" y="5287572"/>
                <a:ext cx="91253" cy="6810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2" name="Picture 291"/>
              <p:cNvPicPr>
                <a:picLocks noChangeAspect="1"/>
              </p:cNvPicPr>
              <p:nvPr/>
            </p:nvPicPr>
            <p:blipFill rotWithShape="1">
              <a:blip r:embed="rId2"/>
              <a:srcRect l="49725" t="-3557" b="-1"/>
              <a:stretch/>
            </p:blipFill>
            <p:spPr>
              <a:xfrm rot="15389981">
                <a:off x="4950272" y="4992974"/>
                <a:ext cx="358550" cy="361840"/>
              </a:xfrm>
              <a:prstGeom prst="rect">
                <a:avLst/>
              </a:prstGeom>
            </p:spPr>
          </p:pic>
        </p:grpSp>
        <p:sp>
          <p:nvSpPr>
            <p:cNvPr id="276" name="Oval 275"/>
            <p:cNvSpPr>
              <a:spLocks noChangeAspect="1"/>
            </p:cNvSpPr>
            <p:nvPr/>
          </p:nvSpPr>
          <p:spPr>
            <a:xfrm>
              <a:off x="6310848" y="4752773"/>
              <a:ext cx="81847" cy="9144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555264" y="4646841"/>
              <a:ext cx="10518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/>
                <a:t>Magpix</a:t>
              </a:r>
              <a:r>
                <a:rPr lang="en-US" sz="1200" dirty="0"/>
                <a:t> beads</a:t>
              </a:r>
            </a:p>
          </p:txBody>
        </p:sp>
        <p:sp>
          <p:nvSpPr>
            <p:cNvPr id="278" name="TextBox 277"/>
            <p:cNvSpPr txBox="1"/>
            <p:nvPr/>
          </p:nvSpPr>
          <p:spPr>
            <a:xfrm>
              <a:off x="4251414" y="4656521"/>
              <a:ext cx="21246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HaloTagged expressed proteins</a:t>
              </a:r>
            </a:p>
          </p:txBody>
        </p:sp>
        <p:sp>
          <p:nvSpPr>
            <p:cNvPr id="279" name="TextBox 278"/>
            <p:cNvSpPr txBox="1"/>
            <p:nvPr/>
          </p:nvSpPr>
          <p:spPr>
            <a:xfrm>
              <a:off x="1775329" y="4656366"/>
              <a:ext cx="20246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Halo-PEG </a:t>
              </a:r>
              <a:r>
                <a:rPr lang="en-US" sz="1200" dirty="0" err="1"/>
                <a:t>funtionalized</a:t>
              </a:r>
              <a:r>
                <a:rPr lang="en-US" sz="1200" dirty="0"/>
                <a:t> beads</a:t>
              </a:r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6354537" y="4656520"/>
              <a:ext cx="13862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Glycosylation sugar</a:t>
              </a:r>
            </a:p>
          </p:txBody>
        </p:sp>
        <p:sp>
          <p:nvSpPr>
            <p:cNvPr id="281" name="TextBox 280"/>
            <p:cNvSpPr txBox="1"/>
            <p:nvPr/>
          </p:nvSpPr>
          <p:spPr>
            <a:xfrm>
              <a:off x="7928220" y="4646841"/>
              <a:ext cx="12781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Serum antibodies</a:t>
              </a:r>
            </a:p>
          </p:txBody>
        </p:sp>
        <p:sp>
          <p:nvSpPr>
            <p:cNvPr id="282" name="Oval 281"/>
            <p:cNvSpPr>
              <a:spLocks noChangeAspect="1"/>
            </p:cNvSpPr>
            <p:nvPr/>
          </p:nvSpPr>
          <p:spPr>
            <a:xfrm>
              <a:off x="483613" y="4746963"/>
              <a:ext cx="110988" cy="110988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3" name="Group 282"/>
            <p:cNvGrpSpPr>
              <a:grpSpLocks noChangeAspect="1"/>
            </p:cNvGrpSpPr>
            <p:nvPr/>
          </p:nvGrpSpPr>
          <p:grpSpPr>
            <a:xfrm>
              <a:off x="7691420" y="4670430"/>
              <a:ext cx="280546" cy="228600"/>
              <a:chOff x="5419078" y="3643048"/>
              <a:chExt cx="997672" cy="812951"/>
            </a:xfrm>
          </p:grpSpPr>
          <p:pic>
            <p:nvPicPr>
              <p:cNvPr id="286" name="Picture 12" descr="C:\Users\kkarthi2\Desktop\Kailash(local)\Projects\Cit\Manuscript\Cover capture\Presentation\Concept\Images\Cover capture\sera ab.tif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58824" b="100000" l="4918" r="85246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874" t="50000" r="38251"/>
              <a:stretch/>
            </p:blipFill>
            <p:spPr bwMode="auto">
              <a:xfrm>
                <a:off x="5719851" y="4044519"/>
                <a:ext cx="303907" cy="4114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7" name="Picture 14" descr="C:\Users\kkarthi2\Desktop\Kailash(local)\Projects\Cit\Manuscript\Cover capture\Presentation\Concept\Images\Cover capture\sera ab.tif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4" b="50980" l="0" r="4262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000" r="50000" b="50000"/>
              <a:stretch/>
            </p:blipFill>
            <p:spPr bwMode="auto">
              <a:xfrm>
                <a:off x="5419078" y="3823981"/>
                <a:ext cx="492163" cy="2057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8" name="Picture 12" descr="C:\Users\kkarthi2\Desktop\Kailash(local)\Projects\Cit\Manuscript\Cover capture\Presentation\Concept\Images\Cover capture\sera ab.tif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4" b="88235" l="9836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1932" t="11315" b="37984"/>
              <a:stretch/>
            </p:blipFill>
            <p:spPr bwMode="auto">
              <a:xfrm>
                <a:off x="5845171" y="3737498"/>
                <a:ext cx="571579" cy="417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9" name="Picture 12" descr="C:\Users\kkarthi2\Desktop\Kailash(local)\Projects\Cit\Manuscript\Cover capture\Presentation\Concept\Images\Cover capture\sera ab.tif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49020" l="8197" r="93443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25" b="49299"/>
              <a:stretch/>
            </p:blipFill>
            <p:spPr bwMode="auto">
              <a:xfrm>
                <a:off x="5800078" y="3643048"/>
                <a:ext cx="609051" cy="4172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4" name="Picture 28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8713" y="4564083"/>
              <a:ext cx="312378" cy="365760"/>
            </a:xfrm>
            <a:prstGeom prst="rect">
              <a:avLst/>
            </a:prstGeom>
          </p:spPr>
        </p:pic>
        <p:sp>
          <p:nvSpPr>
            <p:cNvPr id="285" name="TextBox 284"/>
            <p:cNvSpPr txBox="1"/>
            <p:nvPr/>
          </p:nvSpPr>
          <p:spPr>
            <a:xfrm>
              <a:off x="9481091" y="4634502"/>
              <a:ext cx="20422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l-GR" sz="1200" dirty="0"/>
                <a:t>α</a:t>
              </a:r>
              <a:r>
                <a:rPr lang="en-US" sz="1200" dirty="0"/>
                <a:t>-Human Secondary antibody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14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Antigen display on </a:t>
            </a:r>
            <a:r>
              <a:rPr lang="en-US" sz="3600" i="1" dirty="0" err="1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Luminex</a:t>
            </a:r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Beads coated with </a:t>
            </a:r>
            <a:r>
              <a:rPr lang="en-US" sz="3600" i="1" dirty="0" err="1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HaloTag</a:t>
            </a:r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ligand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04323"/>
              </p:ext>
            </p:extLst>
          </p:nvPr>
        </p:nvGraphicFramePr>
        <p:xfrm>
          <a:off x="1663430" y="2057400"/>
          <a:ext cx="7531370" cy="420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36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1017" y="675717"/>
            <a:ext cx="12615705" cy="92903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(A)Ab detection using Luminex and </a:t>
            </a:r>
            <a:r>
              <a:rPr lang="en-US" sz="3600" i="1" dirty="0" err="1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HaloTagged</a:t>
            </a:r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antigens</a:t>
            </a:r>
          </a:p>
        </p:txBody>
      </p:sp>
      <p:sp>
        <p:nvSpPr>
          <p:cNvPr id="5" name="TextBox 4"/>
          <p:cNvSpPr txBox="1"/>
          <p:nvPr/>
        </p:nvSpPr>
        <p:spPr>
          <a:xfrm rot="10800000">
            <a:off x="215115" y="2670275"/>
            <a:ext cx="400110" cy="280679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>
              <a:defRPr sz="1400" b="0" i="0" u="none" strike="noStrike" kern="1200" baseline="0">
                <a:solidFill>
                  <a:srgbClr val="8D0528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rgbClr val="8D0528"/>
                </a:solidFill>
              </a:rPr>
              <a:t>Median Fluorescence Intensity (MFI)</a:t>
            </a:r>
            <a:endParaRPr lang="en-US" sz="1400" dirty="0">
              <a:solidFill>
                <a:srgbClr val="8D0528"/>
              </a:solidFill>
            </a:endParaRPr>
          </a:p>
        </p:txBody>
      </p:sp>
      <p:graphicFrame>
        <p:nvGraphicFramePr>
          <p:cNvPr id="6" name="Char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783489"/>
              </p:ext>
            </p:extLst>
          </p:nvPr>
        </p:nvGraphicFramePr>
        <p:xfrm>
          <a:off x="573812" y="2382033"/>
          <a:ext cx="5648605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963754"/>
              </p:ext>
            </p:extLst>
          </p:nvPr>
        </p:nvGraphicFramePr>
        <p:xfrm>
          <a:off x="6474178" y="2382033"/>
          <a:ext cx="5638800" cy="338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4919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33" y="709770"/>
            <a:ext cx="10972800" cy="9290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From NAPPA discovery </a:t>
            </a:r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to commercial diagnostics</a:t>
            </a:r>
            <a:endParaRPr lang="en-US" sz="3600" i="1" dirty="0">
              <a:solidFill>
                <a:srgbClr val="8D05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" t="4605" r="1592" b="2439"/>
          <a:stretch/>
        </p:blipFill>
        <p:spPr>
          <a:xfrm>
            <a:off x="877824" y="1944709"/>
            <a:ext cx="7125005" cy="44195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48540" y="2056221"/>
            <a:ext cx="31682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Autoantibody biomarkers discovered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EDRN </a:t>
            </a:r>
            <a:r>
              <a:rPr lang="en-US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licensed by </a:t>
            </a:r>
            <a:r>
              <a:rPr lang="en-US" sz="20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Provista</a:t>
            </a:r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Diagnostics</a:t>
            </a:r>
            <a:r>
              <a:rPr lang="en-US" sz="2000" baseline="30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1575377"/>
            <a:ext cx="2336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https://provistadx.com</a:t>
            </a:r>
          </a:p>
        </p:txBody>
      </p:sp>
    </p:spTree>
    <p:extLst>
      <p:ext uri="{BB962C8B-B14F-4D97-AF65-F5344CB8AC3E}">
        <p14:creationId xmlns:p14="http://schemas.microsoft.com/office/powerpoint/2010/main" val="331579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560" y="786080"/>
            <a:ext cx="10405068" cy="92903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Glycosylated MUC1 on Luminex Beads detected by lectins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288538"/>
              </p:ext>
            </p:extLst>
          </p:nvPr>
        </p:nvGraphicFramePr>
        <p:xfrm>
          <a:off x="1470942" y="1775816"/>
          <a:ext cx="4606040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044790"/>
              </p:ext>
            </p:extLst>
          </p:nvPr>
        </p:nvGraphicFramePr>
        <p:xfrm>
          <a:off x="1470941" y="4270661"/>
          <a:ext cx="5182778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92"/>
          <a:stretch/>
        </p:blipFill>
        <p:spPr>
          <a:xfrm>
            <a:off x="8520085" y="3234188"/>
            <a:ext cx="1741681" cy="1329017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26"/>
          <a:stretch/>
        </p:blipFill>
        <p:spPr bwMode="auto">
          <a:xfrm>
            <a:off x="7284720" y="2183061"/>
            <a:ext cx="3530457" cy="10109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25847" y="2746239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Tn</a:t>
            </a:r>
            <a:r>
              <a:rPr lang="en-US" b="1" dirty="0"/>
              <a:t> glycosylation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60097" y="4085995"/>
            <a:ext cx="2031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Core3 glycosylation</a:t>
            </a:r>
          </a:p>
        </p:txBody>
      </p:sp>
    </p:spTree>
    <p:extLst>
      <p:ext uri="{BB962C8B-B14F-4D97-AF65-F5344CB8AC3E}">
        <p14:creationId xmlns:p14="http://schemas.microsoft.com/office/powerpoint/2010/main" val="531760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23" y="720570"/>
            <a:ext cx="11515188" cy="92903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Glycosylated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MUC1 on Luminex Beads detected by Serum Samples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335238"/>
              </p:ext>
            </p:extLst>
          </p:nvPr>
        </p:nvGraphicFramePr>
        <p:xfrm>
          <a:off x="898209" y="1730526"/>
          <a:ext cx="4123018" cy="236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438351"/>
              </p:ext>
            </p:extLst>
          </p:nvPr>
        </p:nvGraphicFramePr>
        <p:xfrm>
          <a:off x="898209" y="4187286"/>
          <a:ext cx="4074612" cy="2376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1145760"/>
              </p:ext>
            </p:extLst>
          </p:nvPr>
        </p:nvGraphicFramePr>
        <p:xfrm>
          <a:off x="8268307" y="1730526"/>
          <a:ext cx="4234941" cy="241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9522630"/>
              </p:ext>
            </p:extLst>
          </p:nvPr>
        </p:nvGraphicFramePr>
        <p:xfrm>
          <a:off x="4535805" y="1734857"/>
          <a:ext cx="4242424" cy="23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420589" y="5067189"/>
            <a:ext cx="180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Anti-Tn MUC1 antibodies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372183" y="2622821"/>
            <a:ext cx="1806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Anti-Core3 MUC1 antibodies</a:t>
            </a:r>
          </a:p>
        </p:txBody>
      </p:sp>
    </p:spTree>
    <p:extLst>
      <p:ext uri="{BB962C8B-B14F-4D97-AF65-F5344CB8AC3E}">
        <p14:creationId xmlns:p14="http://schemas.microsoft.com/office/powerpoint/2010/main" val="40065360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0834"/>
            <a:ext cx="12192000" cy="929033"/>
          </a:xfrm>
        </p:spPr>
        <p:txBody>
          <a:bodyPr>
            <a:noAutofit/>
          </a:bodyPr>
          <a:lstStyle/>
          <a:p>
            <a:pPr algn="ctr"/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Unique state-of-the-art piezoelectric dispense for printing thousands of genes into PDMS </a:t>
            </a:r>
            <a:r>
              <a:rPr lang="en-US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nanowells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precisely and accurately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2133" y="2121361"/>
            <a:ext cx="426266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056903"/>
            <a:ext cx="10972800" cy="929033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Next generation fill &amp; seal device for the contra capture array </a:t>
            </a:r>
            <a:b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414" y="1995311"/>
            <a:ext cx="7311171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83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TP53 Autoantibody Study in Ovarian Cancer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dirty="0"/>
              <a:t>Multiple Assays in Comparison – </a:t>
            </a:r>
            <a:r>
              <a:rPr lang="en-US" dirty="0" err="1"/>
              <a:t>Meso</a:t>
            </a:r>
            <a:r>
              <a:rPr lang="en-US" dirty="0"/>
              <a:t> Scale Discovery and RAPID ELISA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748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Meso</a:t>
            </a:r>
            <a:r>
              <a:rPr lang="en-US" dirty="0"/>
              <a:t> Scale Discovery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423785" y="1502616"/>
            <a:ext cx="4809604" cy="4809863"/>
            <a:chOff x="7651173" y="1690688"/>
            <a:chExt cx="4809604" cy="4809863"/>
          </a:xfrm>
        </p:grpSpPr>
        <p:grpSp>
          <p:nvGrpSpPr>
            <p:cNvPr id="10" name="Group 9"/>
            <p:cNvGrpSpPr/>
            <p:nvPr/>
          </p:nvGrpSpPr>
          <p:grpSpPr>
            <a:xfrm>
              <a:off x="8863964" y="1990897"/>
              <a:ext cx="3596813" cy="4509654"/>
              <a:chOff x="761827" y="1895302"/>
              <a:chExt cx="3519228" cy="430504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1827" y="1895302"/>
                <a:ext cx="2897212" cy="410042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761827" y="5954121"/>
                <a:ext cx="3519228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MESO SCALE DIAGNOSTICS, LLC</a:t>
                </a:r>
              </a:p>
            </p:txBody>
          </p: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1173" y="1690688"/>
              <a:ext cx="1295400" cy="962025"/>
            </a:xfrm>
            <a:prstGeom prst="rect">
              <a:avLst/>
            </a:prstGeom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8946573" y="1690688"/>
              <a:ext cx="878562" cy="15190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7651173" y="2652713"/>
              <a:ext cx="1734681" cy="98959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 flipH="1">
            <a:off x="846115" y="1397299"/>
            <a:ext cx="653636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MSD assay is an immune multiplex assay platform measuring </a:t>
            </a:r>
            <a:r>
              <a:rPr lang="en-US" sz="1500" dirty="0" err="1"/>
              <a:t>chemieluminescence</a:t>
            </a:r>
            <a:r>
              <a:rPr lang="en-US" sz="1500" dirty="0"/>
              <a:t> signal upon electrical stimulation.</a:t>
            </a:r>
          </a:p>
          <a:p>
            <a:pPr marL="285750" indent="-285750">
              <a:buFontTx/>
              <a:buChar char="-"/>
            </a:pPr>
            <a:r>
              <a:rPr lang="en-US" sz="1500" dirty="0"/>
              <a:t>Uses only little sample (here 0.75 </a:t>
            </a:r>
            <a:r>
              <a:rPr lang="en-US" sz="1500" dirty="0" err="1"/>
              <a:t>uL</a:t>
            </a:r>
            <a:r>
              <a:rPr lang="en-US" sz="1500" dirty="0"/>
              <a:t>) to measure multiple </a:t>
            </a:r>
            <a:r>
              <a:rPr lang="en-US" sz="1500" dirty="0" err="1"/>
              <a:t>analytes</a:t>
            </a:r>
            <a:endParaRPr lang="en-US" sz="1500" dirty="0"/>
          </a:p>
          <a:p>
            <a:pPr marL="285750" indent="-285750">
              <a:buFontTx/>
              <a:buChar char="-"/>
            </a:pPr>
            <a:r>
              <a:rPr lang="en-US" sz="1500" dirty="0"/>
              <a:t>Broad dynamic range </a:t>
            </a:r>
          </a:p>
          <a:p>
            <a:pPr marL="285750" indent="-285750">
              <a:buFontTx/>
              <a:buChar char="-"/>
            </a:pPr>
            <a:r>
              <a:rPr lang="en-US" sz="1500" dirty="0"/>
              <a:t>High sensitivity through multiple </a:t>
            </a:r>
            <a:r>
              <a:rPr lang="en-US" sz="1500" dirty="0" err="1"/>
              <a:t>exitiation</a:t>
            </a:r>
            <a:r>
              <a:rPr lang="en-US" sz="1500" dirty="0"/>
              <a:t> cycles to amplify signal</a:t>
            </a:r>
          </a:p>
          <a:p>
            <a:pPr marL="285750" indent="-285750">
              <a:buFontTx/>
              <a:buChar char="-"/>
            </a:pPr>
            <a:r>
              <a:rPr lang="en-US" sz="1500" dirty="0"/>
              <a:t>Low background, signal stimulation only on surface of the well and decoupled from detection method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290019" y="3062996"/>
          <a:ext cx="4545564" cy="3627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rism 7" r:id="rId5" imgW="3773502" imgH="3011248" progId="Prism7.Document">
                  <p:embed/>
                </p:oleObj>
              </mc:Choice>
              <mc:Fallback>
                <p:oleObj name="Prism 7" r:id="rId5" imgW="3773502" imgH="3011248" progId="Prism7.Document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0019" y="3062996"/>
                        <a:ext cx="4545564" cy="3627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773826" y="4280192"/>
            <a:ext cx="329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 err="1"/>
              <a:t>Analytes</a:t>
            </a:r>
            <a:r>
              <a:rPr lang="en-US" sz="1400" dirty="0"/>
              <a:t>: </a:t>
            </a:r>
            <a:r>
              <a:rPr lang="en-US" sz="1400" b="1" dirty="0"/>
              <a:t>TP53, CTAG2, CA125, GST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Samples: Serum from </a:t>
            </a:r>
            <a:r>
              <a:rPr lang="en-US" sz="1400" b="1" dirty="0"/>
              <a:t>500 Healthy Controls, 200 Benign Pelvic Masses,</a:t>
            </a:r>
            <a:br>
              <a:rPr lang="en-US" sz="1400" b="1" dirty="0"/>
            </a:br>
            <a:r>
              <a:rPr lang="en-US" sz="1400" b="1" dirty="0"/>
              <a:t>250 Ovarian Cancers</a:t>
            </a:r>
            <a:r>
              <a:rPr lang="en-US" sz="1400" dirty="0"/>
              <a:t>, 27 additional Controls positive for p53 autoantibodies</a:t>
            </a:r>
          </a:p>
        </p:txBody>
      </p:sp>
    </p:spTree>
    <p:extLst>
      <p:ext uri="{BB962C8B-B14F-4D97-AF65-F5344CB8AC3E}">
        <p14:creationId xmlns:p14="http://schemas.microsoft.com/office/powerpoint/2010/main" val="2624658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ELISA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862810" y="1445666"/>
            <a:ext cx="65363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Rapid antigenic protein in situ display enzyme-linked immunosorbent assay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56946" y="2331487"/>
          <a:ext cx="3846513" cy="331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Prism 7" r:id="rId3" imgW="3846610" imgH="3311616" progId="Prism7.Document">
                  <p:embed/>
                </p:oleObj>
              </mc:Choice>
              <mc:Fallback>
                <p:oleObj name="Prism 7" r:id="rId3" imgW="3846610" imgH="3311616" progId="Prism7.Document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6946" y="2331487"/>
                        <a:ext cx="3846513" cy="331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35237" y="3424449"/>
            <a:ext cx="3297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Antigens: </a:t>
            </a:r>
            <a:r>
              <a:rPr lang="en-US" sz="1400" b="1" dirty="0"/>
              <a:t>CTAG1A, CTAG2, TP53, GST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Samples: Serum from </a:t>
            </a:r>
            <a:r>
              <a:rPr lang="en-US" sz="1400" b="1" dirty="0"/>
              <a:t>500 Healthy Controls, 200 Benign Pelvic Masses,</a:t>
            </a:r>
            <a:br>
              <a:rPr lang="en-US" sz="1400" b="1" dirty="0"/>
            </a:br>
            <a:r>
              <a:rPr lang="en-US" sz="1400" b="1" dirty="0"/>
              <a:t>250 Ovarian Cancers</a:t>
            </a:r>
            <a:r>
              <a:rPr lang="en-US" sz="1400" dirty="0"/>
              <a:t>, 27 additional Controls positive for p53 autoantibodies</a:t>
            </a:r>
          </a:p>
        </p:txBody>
      </p:sp>
    </p:spTree>
    <p:extLst>
      <p:ext uri="{BB962C8B-B14F-4D97-AF65-F5344CB8AC3E}">
        <p14:creationId xmlns:p14="http://schemas.microsoft.com/office/powerpoint/2010/main" val="1008094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A85B0-FEEE-4A3E-B0CF-C3F877A9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Publications (since 2016)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0CD6E-F85A-4D10-819D-83DFA4993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514350" indent="-514350">
              <a:buAutoNum type="arabicPeriod"/>
            </a:pPr>
            <a:r>
              <a:rPr lang="en-US" sz="3400" dirty="0" err="1">
                <a:solidFill>
                  <a:schemeClr val="tx2"/>
                </a:solidFill>
              </a:rPr>
              <a:t>Ewaisha</a:t>
            </a:r>
            <a:r>
              <a:rPr lang="en-US" sz="3400" dirty="0">
                <a:solidFill>
                  <a:schemeClr val="tx2"/>
                </a:solidFill>
              </a:rPr>
              <a:t> R, </a:t>
            </a:r>
            <a:r>
              <a:rPr lang="en-US" sz="3400" dirty="0" err="1">
                <a:solidFill>
                  <a:schemeClr val="tx2"/>
                </a:solidFill>
              </a:rPr>
              <a:t>Meshay</a:t>
            </a:r>
            <a:r>
              <a:rPr lang="en-US" sz="3400" dirty="0">
                <a:solidFill>
                  <a:schemeClr val="tx2"/>
                </a:solidFill>
              </a:rPr>
              <a:t> I, Resnik J, </a:t>
            </a:r>
            <a:r>
              <a:rPr lang="en-US" sz="3400" dirty="0" err="1">
                <a:solidFill>
                  <a:schemeClr val="tx2"/>
                </a:solidFill>
              </a:rPr>
              <a:t>Katchman</a:t>
            </a:r>
            <a:r>
              <a:rPr lang="en-US" sz="3400" dirty="0">
                <a:solidFill>
                  <a:schemeClr val="tx2"/>
                </a:solidFill>
              </a:rPr>
              <a:t> BA, and Anderson KS. 2016. Programmable protein arrays for </a:t>
            </a:r>
            <a:r>
              <a:rPr lang="en-US" sz="3400" dirty="0" err="1">
                <a:solidFill>
                  <a:schemeClr val="tx2"/>
                </a:solidFill>
              </a:rPr>
              <a:t>immunoprofiling</a:t>
            </a:r>
            <a:r>
              <a:rPr lang="en-US" sz="3400" dirty="0">
                <a:solidFill>
                  <a:schemeClr val="tx2"/>
                </a:solidFill>
              </a:rPr>
              <a:t> HPV-associated cancers, Proteomics</a:t>
            </a:r>
          </a:p>
          <a:p>
            <a:pPr marL="514350" indent="-514350">
              <a:buAutoNum type="arabicPeriod"/>
            </a:pPr>
            <a:r>
              <a:rPr lang="en-US" sz="3400" dirty="0" err="1">
                <a:solidFill>
                  <a:schemeClr val="tx2"/>
                </a:solidFill>
              </a:rPr>
              <a:t>Katchman</a:t>
            </a:r>
            <a:r>
              <a:rPr lang="en-US" sz="3400" dirty="0">
                <a:solidFill>
                  <a:schemeClr val="tx2"/>
                </a:solidFill>
              </a:rPr>
              <a:t> BA, </a:t>
            </a:r>
            <a:r>
              <a:rPr lang="en-US" sz="3400" dirty="0" err="1">
                <a:solidFill>
                  <a:schemeClr val="tx2"/>
                </a:solidFill>
              </a:rPr>
              <a:t>Barderas</a:t>
            </a:r>
            <a:r>
              <a:rPr lang="en-US" sz="3400" dirty="0">
                <a:solidFill>
                  <a:schemeClr val="tx2"/>
                </a:solidFill>
              </a:rPr>
              <a:t> R, </a:t>
            </a:r>
            <a:r>
              <a:rPr lang="en-US" sz="3400" dirty="0" err="1">
                <a:solidFill>
                  <a:schemeClr val="tx2"/>
                </a:solidFill>
              </a:rPr>
              <a:t>Alam</a:t>
            </a:r>
            <a:r>
              <a:rPr lang="en-US" sz="3400" dirty="0">
                <a:solidFill>
                  <a:schemeClr val="tx2"/>
                </a:solidFill>
              </a:rPr>
              <a:t> R, </a:t>
            </a:r>
            <a:r>
              <a:rPr lang="en-US" sz="3400" dirty="0" err="1">
                <a:solidFill>
                  <a:schemeClr val="tx2"/>
                </a:solidFill>
              </a:rPr>
              <a:t>Chowell</a:t>
            </a:r>
            <a:r>
              <a:rPr lang="en-US" sz="3400" dirty="0">
                <a:solidFill>
                  <a:schemeClr val="tx2"/>
                </a:solidFill>
              </a:rPr>
              <a:t> D, Field MS, </a:t>
            </a:r>
            <a:r>
              <a:rPr lang="en-US" sz="3400" dirty="0" err="1">
                <a:solidFill>
                  <a:schemeClr val="tx2"/>
                </a:solidFill>
              </a:rPr>
              <a:t>Esserman</a:t>
            </a:r>
            <a:r>
              <a:rPr lang="en-US" sz="3400" dirty="0">
                <a:solidFill>
                  <a:schemeClr val="tx2"/>
                </a:solidFill>
              </a:rPr>
              <a:t> LJ, </a:t>
            </a:r>
            <a:r>
              <a:rPr lang="en-US" sz="3400" dirty="0" err="1">
                <a:solidFill>
                  <a:schemeClr val="tx2"/>
                </a:solidFill>
              </a:rPr>
              <a:t>Wallstrom</a:t>
            </a:r>
            <a:r>
              <a:rPr lang="en-US" sz="3400" dirty="0">
                <a:solidFill>
                  <a:schemeClr val="tx2"/>
                </a:solidFill>
              </a:rPr>
              <a:t> G, </a:t>
            </a:r>
            <a:r>
              <a:rPr lang="en-US" sz="3400" dirty="0" err="1">
                <a:solidFill>
                  <a:schemeClr val="tx2"/>
                </a:solidFill>
              </a:rPr>
              <a:t>LaBaer</a:t>
            </a:r>
            <a:r>
              <a:rPr lang="en-US" sz="3400" dirty="0">
                <a:solidFill>
                  <a:schemeClr val="tx2"/>
                </a:solidFill>
              </a:rPr>
              <a:t> J, Cramer DW, Hollingsworth MA, Anderson KS. Proteomic mapping of p53 immunogenicity in pancreatic, ovarian, and breast cancers. Proteomics </a:t>
            </a:r>
            <a:r>
              <a:rPr lang="en-US" sz="3400" dirty="0" err="1">
                <a:solidFill>
                  <a:schemeClr val="tx2"/>
                </a:solidFill>
              </a:rPr>
              <a:t>Clin</a:t>
            </a:r>
            <a:r>
              <a:rPr lang="en-US" sz="3400" dirty="0">
                <a:solidFill>
                  <a:schemeClr val="tx2"/>
                </a:solidFill>
              </a:rPr>
              <a:t> Appl. 2016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Dahlstrom KR, Anderson KS, Sturgis EM. Human Papillomavirus-Associated Oropharyngeal Cancer: Not Just White Men Anymore. JAMA Oncol. 2016</a:t>
            </a:r>
          </a:p>
          <a:p>
            <a:pPr marL="514350" indent="-514350">
              <a:buAutoNum type="arabicPeriod"/>
            </a:pPr>
            <a:r>
              <a:rPr lang="en-US" sz="3400" dirty="0" err="1">
                <a:solidFill>
                  <a:schemeClr val="tx2"/>
                </a:solidFill>
              </a:rPr>
              <a:t>Katchman</a:t>
            </a:r>
            <a:r>
              <a:rPr lang="en-US" sz="3400" dirty="0">
                <a:solidFill>
                  <a:schemeClr val="tx2"/>
                </a:solidFill>
              </a:rPr>
              <a:t> BA, </a:t>
            </a:r>
            <a:r>
              <a:rPr lang="en-US" sz="3400" dirty="0" err="1">
                <a:solidFill>
                  <a:schemeClr val="tx2"/>
                </a:solidFill>
              </a:rPr>
              <a:t>Chowell</a:t>
            </a:r>
            <a:r>
              <a:rPr lang="en-US" sz="3400" dirty="0">
                <a:solidFill>
                  <a:schemeClr val="tx2"/>
                </a:solidFill>
              </a:rPr>
              <a:t> D, </a:t>
            </a:r>
            <a:r>
              <a:rPr lang="en-US" sz="3400" dirty="0" err="1">
                <a:solidFill>
                  <a:schemeClr val="tx2"/>
                </a:solidFill>
              </a:rPr>
              <a:t>Wallstrom</a:t>
            </a:r>
            <a:r>
              <a:rPr lang="en-US" sz="3400" dirty="0">
                <a:solidFill>
                  <a:schemeClr val="tx2"/>
                </a:solidFill>
              </a:rPr>
              <a:t> G, </a:t>
            </a:r>
            <a:r>
              <a:rPr lang="en-US" sz="3400" dirty="0" err="1">
                <a:solidFill>
                  <a:schemeClr val="tx2"/>
                </a:solidFill>
              </a:rPr>
              <a:t>Vitonis</a:t>
            </a:r>
            <a:r>
              <a:rPr lang="en-US" sz="3400" dirty="0">
                <a:solidFill>
                  <a:schemeClr val="tx2"/>
                </a:solidFill>
              </a:rPr>
              <a:t> AF, </a:t>
            </a:r>
            <a:r>
              <a:rPr lang="en-US" sz="3400" dirty="0" err="1">
                <a:solidFill>
                  <a:schemeClr val="tx2"/>
                </a:solidFill>
              </a:rPr>
              <a:t>LaBaer</a:t>
            </a:r>
            <a:r>
              <a:rPr lang="en-US" sz="3400" dirty="0">
                <a:solidFill>
                  <a:schemeClr val="tx2"/>
                </a:solidFill>
              </a:rPr>
              <a:t> J, Cramer DW, Anderson KS. Autoantibody biomarkers for the detection of serous ovarian cancer. </a:t>
            </a:r>
            <a:r>
              <a:rPr lang="en-US" sz="3400" dirty="0" err="1">
                <a:solidFill>
                  <a:schemeClr val="tx2"/>
                </a:solidFill>
              </a:rPr>
              <a:t>Gynecol</a:t>
            </a:r>
            <a:r>
              <a:rPr lang="en-US" sz="3400" dirty="0">
                <a:solidFill>
                  <a:schemeClr val="tx2"/>
                </a:solidFill>
              </a:rPr>
              <a:t> Oncol. 2017 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Hanna GJ, </a:t>
            </a:r>
            <a:r>
              <a:rPr lang="en-US" sz="3400" dirty="0" err="1">
                <a:solidFill>
                  <a:schemeClr val="tx2"/>
                </a:solidFill>
              </a:rPr>
              <a:t>Sridharan</a:t>
            </a:r>
            <a:r>
              <a:rPr lang="en-US" sz="3400" dirty="0">
                <a:solidFill>
                  <a:schemeClr val="tx2"/>
                </a:solidFill>
              </a:rPr>
              <a:t> V, </a:t>
            </a:r>
            <a:r>
              <a:rPr lang="en-US" sz="3400" dirty="0" err="1">
                <a:solidFill>
                  <a:schemeClr val="tx2"/>
                </a:solidFill>
              </a:rPr>
              <a:t>Margalit</a:t>
            </a:r>
            <a:r>
              <a:rPr lang="en-US" sz="3400" dirty="0">
                <a:solidFill>
                  <a:schemeClr val="tx2"/>
                </a:solidFill>
              </a:rPr>
              <a:t> DN, La Follette SK, Chau NG, </a:t>
            </a:r>
            <a:r>
              <a:rPr lang="en-US" sz="3400" dirty="0" err="1">
                <a:solidFill>
                  <a:schemeClr val="tx2"/>
                </a:solidFill>
              </a:rPr>
              <a:t>Rabinowits</a:t>
            </a:r>
            <a:r>
              <a:rPr lang="en-US" sz="3400" dirty="0">
                <a:solidFill>
                  <a:schemeClr val="tx2"/>
                </a:solidFill>
              </a:rPr>
              <a:t> G, Lorch JH, Haddad RI, </a:t>
            </a:r>
            <a:r>
              <a:rPr lang="en-US" sz="3400" dirty="0" err="1">
                <a:solidFill>
                  <a:schemeClr val="tx2"/>
                </a:solidFill>
              </a:rPr>
              <a:t>Tishler</a:t>
            </a:r>
            <a:r>
              <a:rPr lang="en-US" sz="3400" dirty="0">
                <a:solidFill>
                  <a:schemeClr val="tx2"/>
                </a:solidFill>
              </a:rPr>
              <a:t> RB, Anderson KS, Schoenfeld JD. Salivary and serum HPV antibody levels before and after definitive treatment in patients with oropharyngeal squamous cell carcinoma. Cancer Biomarker 2017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Dahlstrom KR, Anderson KS, Field MS, Sturgis EM. HPV16 </a:t>
            </a:r>
            <a:r>
              <a:rPr lang="en-US" sz="3400" dirty="0" err="1">
                <a:solidFill>
                  <a:schemeClr val="tx2"/>
                </a:solidFill>
              </a:rPr>
              <a:t>serostatus</a:t>
            </a:r>
            <a:r>
              <a:rPr lang="en-US" sz="3400" dirty="0">
                <a:solidFill>
                  <a:schemeClr val="tx2"/>
                </a:solidFill>
              </a:rPr>
              <a:t> and risk of oropharyngeal carcinoma.. (2017) Cancer</a:t>
            </a:r>
          </a:p>
          <a:p>
            <a:pPr marL="514350" indent="-514350">
              <a:buAutoNum type="arabicPeriod"/>
            </a:pPr>
            <a:r>
              <a:rPr lang="en-US" sz="3400" dirty="0" err="1">
                <a:solidFill>
                  <a:schemeClr val="tx2"/>
                </a:solidFill>
              </a:rPr>
              <a:t>Ewaisha</a:t>
            </a:r>
            <a:r>
              <a:rPr lang="en-US" sz="3400" dirty="0">
                <a:solidFill>
                  <a:schemeClr val="tx2"/>
                </a:solidFill>
              </a:rPr>
              <a:t> R, </a:t>
            </a:r>
            <a:r>
              <a:rPr lang="en-US" sz="3400" dirty="0" err="1">
                <a:solidFill>
                  <a:schemeClr val="tx2"/>
                </a:solidFill>
              </a:rPr>
              <a:t>Panicker</a:t>
            </a:r>
            <a:r>
              <a:rPr lang="en-US" sz="3400" dirty="0">
                <a:solidFill>
                  <a:schemeClr val="tx2"/>
                </a:solidFill>
              </a:rPr>
              <a:t> G, </a:t>
            </a:r>
            <a:r>
              <a:rPr lang="en-US" sz="3400" dirty="0" err="1">
                <a:solidFill>
                  <a:schemeClr val="tx2"/>
                </a:solidFill>
              </a:rPr>
              <a:t>Maranian</a:t>
            </a:r>
            <a:r>
              <a:rPr lang="en-US" sz="3400" dirty="0">
                <a:solidFill>
                  <a:schemeClr val="tx2"/>
                </a:solidFill>
              </a:rPr>
              <a:t> P, Unger R, Anderson KS. Serum Immune Profiling for Early Detection of Cervical Disease. </a:t>
            </a:r>
            <a:r>
              <a:rPr lang="en-US" sz="3400" dirty="0" err="1">
                <a:solidFill>
                  <a:schemeClr val="tx2"/>
                </a:solidFill>
              </a:rPr>
              <a:t>Theranostics</a:t>
            </a:r>
            <a:r>
              <a:rPr lang="en-US" sz="3400" dirty="0">
                <a:solidFill>
                  <a:schemeClr val="tx2"/>
                </a:solidFill>
              </a:rPr>
              <a:t> (2017)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Dahlstrom KR, Anderson KS, Field MS, </a:t>
            </a:r>
            <a:r>
              <a:rPr lang="en-US" sz="3400" dirty="0" err="1">
                <a:solidFill>
                  <a:schemeClr val="tx2"/>
                </a:solidFill>
              </a:rPr>
              <a:t>Chowell</a:t>
            </a:r>
            <a:r>
              <a:rPr lang="en-US" sz="3400" dirty="0">
                <a:solidFill>
                  <a:schemeClr val="tx2"/>
                </a:solidFill>
              </a:rPr>
              <a:t> D, Ning J, Li N, Wei </a:t>
            </a:r>
            <a:r>
              <a:rPr lang="en-US" sz="3400" dirty="0" err="1">
                <a:solidFill>
                  <a:schemeClr val="tx2"/>
                </a:solidFill>
              </a:rPr>
              <a:t>Q,Li</a:t>
            </a:r>
            <a:r>
              <a:rPr lang="en-US" sz="3400" dirty="0">
                <a:solidFill>
                  <a:schemeClr val="tx2"/>
                </a:solidFill>
              </a:rPr>
              <a:t> G, Sturgis EM. Diagnostic accuracy of serum antibodies to human papillomavirus type 16 early antigens in the detection of human papillomavirus-related oropharyngeal cancer. Cancer. 2017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Henderson MC, Silver MS, Tran Q, </a:t>
            </a:r>
            <a:r>
              <a:rPr lang="en-US" sz="3400" dirty="0" err="1">
                <a:solidFill>
                  <a:schemeClr val="tx2"/>
                </a:solidFill>
              </a:rPr>
              <a:t>Letsios</a:t>
            </a:r>
            <a:r>
              <a:rPr lang="en-US" sz="3400" dirty="0">
                <a:solidFill>
                  <a:schemeClr val="tx2"/>
                </a:solidFill>
              </a:rPr>
              <a:t> E, </a:t>
            </a:r>
            <a:r>
              <a:rPr lang="en-US" sz="3400" dirty="0" err="1">
                <a:solidFill>
                  <a:schemeClr val="tx2"/>
                </a:solidFill>
              </a:rPr>
              <a:t>Mulpuri</a:t>
            </a:r>
            <a:r>
              <a:rPr lang="en-US" sz="3400" dirty="0">
                <a:solidFill>
                  <a:schemeClr val="tx2"/>
                </a:solidFill>
              </a:rPr>
              <a:t> R, Reese DE, Lourenco AP, </a:t>
            </a:r>
            <a:r>
              <a:rPr lang="en-US" sz="3400" dirty="0" err="1">
                <a:solidFill>
                  <a:schemeClr val="tx2"/>
                </a:solidFill>
              </a:rPr>
              <a:t>LaBaer</a:t>
            </a:r>
            <a:r>
              <a:rPr lang="en-US" sz="3400" dirty="0">
                <a:solidFill>
                  <a:schemeClr val="tx2"/>
                </a:solidFill>
              </a:rPr>
              <a:t> J, Anderson KS, Hollingsworth A, Alpers J, </a:t>
            </a:r>
            <a:r>
              <a:rPr lang="en-US" sz="3400" dirty="0" err="1">
                <a:solidFill>
                  <a:schemeClr val="tx2"/>
                </a:solidFill>
              </a:rPr>
              <a:t>Costantini</a:t>
            </a:r>
            <a:r>
              <a:rPr lang="en-US" sz="3400" dirty="0">
                <a:solidFill>
                  <a:schemeClr val="tx2"/>
                </a:solidFill>
              </a:rPr>
              <a:t> C, Peterson H, </a:t>
            </a:r>
            <a:r>
              <a:rPr lang="en-US" sz="3400" dirty="0" err="1">
                <a:solidFill>
                  <a:schemeClr val="tx2"/>
                </a:solidFill>
              </a:rPr>
              <a:t>Rohatgi</a:t>
            </a:r>
            <a:r>
              <a:rPr lang="en-US" sz="3400" dirty="0">
                <a:solidFill>
                  <a:schemeClr val="tx2"/>
                </a:solidFill>
              </a:rPr>
              <a:t> N, </a:t>
            </a:r>
            <a:r>
              <a:rPr lang="en-US" sz="3400" dirty="0" err="1">
                <a:solidFill>
                  <a:schemeClr val="tx2"/>
                </a:solidFill>
              </a:rPr>
              <a:t>Haythem</a:t>
            </a:r>
            <a:r>
              <a:rPr lang="en-US" sz="3400" dirty="0">
                <a:solidFill>
                  <a:schemeClr val="tx2"/>
                </a:solidFill>
              </a:rPr>
              <a:t> A, Baker K, </a:t>
            </a:r>
            <a:r>
              <a:rPr lang="en-US" sz="3400" dirty="0" err="1">
                <a:solidFill>
                  <a:schemeClr val="tx2"/>
                </a:solidFill>
              </a:rPr>
              <a:t>Northfelt</a:t>
            </a:r>
            <a:r>
              <a:rPr lang="en-US" sz="3400" dirty="0">
                <a:solidFill>
                  <a:schemeClr val="tx2"/>
                </a:solidFill>
              </a:rPr>
              <a:t> D, Ghosh K, </a:t>
            </a:r>
            <a:r>
              <a:rPr lang="en-US" sz="3400" dirty="0" err="1">
                <a:solidFill>
                  <a:schemeClr val="tx2"/>
                </a:solidFill>
              </a:rPr>
              <a:t>Grobmyer</a:t>
            </a:r>
            <a:r>
              <a:rPr lang="en-US" sz="3400" dirty="0">
                <a:solidFill>
                  <a:schemeClr val="tx2"/>
                </a:solidFill>
              </a:rPr>
              <a:t> S, </a:t>
            </a:r>
            <a:r>
              <a:rPr lang="en-US" sz="3400" dirty="0" err="1">
                <a:solidFill>
                  <a:schemeClr val="tx2"/>
                </a:solidFill>
              </a:rPr>
              <a:t>Polen</a:t>
            </a:r>
            <a:r>
              <a:rPr lang="en-US" sz="3400" dirty="0">
                <a:solidFill>
                  <a:schemeClr val="tx2"/>
                </a:solidFill>
              </a:rPr>
              <a:t> W, Wolf J. A Non-Invasive Blood-Based Combinatorial Proteomic Biomarker Assay to Detect Breast Cancer in Post-Menopausal Women with BI-RADS 3, 4, or 5 Assessment. </a:t>
            </a:r>
            <a:r>
              <a:rPr lang="en-US" sz="3400" dirty="0" err="1">
                <a:solidFill>
                  <a:schemeClr val="tx2"/>
                </a:solidFill>
              </a:rPr>
              <a:t>Clin</a:t>
            </a:r>
            <a:r>
              <a:rPr lang="en-US" sz="3400" dirty="0">
                <a:solidFill>
                  <a:schemeClr val="tx2"/>
                </a:solidFill>
              </a:rPr>
              <a:t> Cancer Res 2018 in press</a:t>
            </a:r>
          </a:p>
          <a:p>
            <a:pPr marL="514350" indent="-514350"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Anderson KS. </a:t>
            </a:r>
            <a:r>
              <a:rPr lang="en-US" sz="3400" dirty="0" err="1">
                <a:solidFill>
                  <a:schemeClr val="tx2"/>
                </a:solidFill>
              </a:rPr>
              <a:t>Mork</a:t>
            </a:r>
            <a:r>
              <a:rPr lang="en-US" sz="3400" dirty="0">
                <a:solidFill>
                  <a:schemeClr val="tx2"/>
                </a:solidFill>
              </a:rPr>
              <a:t> J, </a:t>
            </a:r>
            <a:r>
              <a:rPr lang="en-US" sz="3400" dirty="0" err="1">
                <a:solidFill>
                  <a:schemeClr val="tx2"/>
                </a:solidFill>
              </a:rPr>
              <a:t>Langseth</a:t>
            </a:r>
            <a:r>
              <a:rPr lang="en-US" sz="3400" dirty="0">
                <a:solidFill>
                  <a:schemeClr val="tx2"/>
                </a:solidFill>
              </a:rPr>
              <a:t> H, </a:t>
            </a:r>
            <a:r>
              <a:rPr lang="en-US" sz="3400" dirty="0" err="1">
                <a:solidFill>
                  <a:schemeClr val="tx2"/>
                </a:solidFill>
              </a:rPr>
              <a:t>Wallstrom</a:t>
            </a:r>
            <a:r>
              <a:rPr lang="en-US" sz="3400" dirty="0">
                <a:solidFill>
                  <a:schemeClr val="tx2"/>
                </a:solidFill>
              </a:rPr>
              <a:t> G. Pre-diagnostic dynamic HPV16 IgG </a:t>
            </a:r>
            <a:r>
              <a:rPr lang="en-US" sz="3400" dirty="0" err="1">
                <a:solidFill>
                  <a:schemeClr val="tx2"/>
                </a:solidFill>
              </a:rPr>
              <a:t>seropositivity</a:t>
            </a:r>
            <a:r>
              <a:rPr lang="en-US" sz="3400" dirty="0">
                <a:solidFill>
                  <a:schemeClr val="tx2"/>
                </a:solidFill>
              </a:rPr>
              <a:t> and risk of oropharyngeal cancer: Methodologic issues. Oral Oncol. 2018</a:t>
            </a:r>
          </a:p>
          <a:p>
            <a:pPr marL="514350" indent="-514350">
              <a:buAutoNum type="arabicPeriod"/>
            </a:pPr>
            <a:r>
              <a:rPr lang="en-US" sz="3400" dirty="0" err="1">
                <a:solidFill>
                  <a:schemeClr val="tx2"/>
                </a:solidFill>
              </a:rPr>
              <a:t>Kaaks</a:t>
            </a:r>
            <a:r>
              <a:rPr lang="en-US" sz="3400" dirty="0">
                <a:solidFill>
                  <a:schemeClr val="tx2"/>
                </a:solidFill>
              </a:rPr>
              <a:t> R, Fortner RT, </a:t>
            </a:r>
            <a:r>
              <a:rPr lang="en-US" sz="3400" dirty="0" err="1">
                <a:solidFill>
                  <a:schemeClr val="tx2"/>
                </a:solidFill>
              </a:rPr>
              <a:t>Hüsing</a:t>
            </a:r>
            <a:r>
              <a:rPr lang="en-US" sz="3400" dirty="0">
                <a:solidFill>
                  <a:schemeClr val="tx2"/>
                </a:solidFill>
              </a:rPr>
              <a:t> A, </a:t>
            </a:r>
            <a:r>
              <a:rPr lang="en-US" sz="3400" dirty="0" err="1">
                <a:solidFill>
                  <a:schemeClr val="tx2"/>
                </a:solidFill>
              </a:rPr>
              <a:t>Barrdahl</a:t>
            </a:r>
            <a:r>
              <a:rPr lang="en-US" sz="3400" dirty="0">
                <a:solidFill>
                  <a:schemeClr val="tx2"/>
                </a:solidFill>
              </a:rPr>
              <a:t> M, Hopper M, Johnson T, </a:t>
            </a:r>
            <a:r>
              <a:rPr lang="en-US" sz="3400" dirty="0" err="1">
                <a:solidFill>
                  <a:schemeClr val="tx2"/>
                </a:solidFill>
              </a:rPr>
              <a:t>Tjønneland</a:t>
            </a:r>
            <a:r>
              <a:rPr lang="en-US" sz="3400" dirty="0">
                <a:solidFill>
                  <a:schemeClr val="tx2"/>
                </a:solidFill>
              </a:rPr>
              <a:t> A, Hansen L, </a:t>
            </a:r>
            <a:r>
              <a:rPr lang="en-US" sz="3400" dirty="0" err="1">
                <a:solidFill>
                  <a:schemeClr val="tx2"/>
                </a:solidFill>
              </a:rPr>
              <a:t>Overvad</a:t>
            </a:r>
            <a:r>
              <a:rPr lang="en-US" sz="3400" dirty="0">
                <a:solidFill>
                  <a:schemeClr val="tx2"/>
                </a:solidFill>
              </a:rPr>
              <a:t> K, Fournier A, </a:t>
            </a:r>
            <a:r>
              <a:rPr lang="en-US" sz="3400" dirty="0" err="1">
                <a:solidFill>
                  <a:schemeClr val="tx2"/>
                </a:solidFill>
              </a:rPr>
              <a:t>Boutron-Ruault</a:t>
            </a:r>
            <a:r>
              <a:rPr lang="en-US" sz="3400" dirty="0">
                <a:solidFill>
                  <a:schemeClr val="tx2"/>
                </a:solidFill>
              </a:rPr>
              <a:t> MC, </a:t>
            </a:r>
            <a:r>
              <a:rPr lang="en-US" sz="3400" dirty="0" err="1">
                <a:solidFill>
                  <a:schemeClr val="tx2"/>
                </a:solidFill>
              </a:rPr>
              <a:t>Kvaskoff</a:t>
            </a:r>
            <a:r>
              <a:rPr lang="en-US" sz="3400" dirty="0">
                <a:solidFill>
                  <a:schemeClr val="tx2"/>
                </a:solidFill>
              </a:rPr>
              <a:t> M, </a:t>
            </a:r>
            <a:r>
              <a:rPr lang="en-US" sz="3400" dirty="0" err="1">
                <a:solidFill>
                  <a:schemeClr val="tx2"/>
                </a:solidFill>
              </a:rPr>
              <a:t>Dossus</a:t>
            </a:r>
            <a:r>
              <a:rPr lang="en-US" sz="3400" dirty="0">
                <a:solidFill>
                  <a:schemeClr val="tx2"/>
                </a:solidFill>
              </a:rPr>
              <a:t> L, Johansson M, Boeing H, </a:t>
            </a:r>
            <a:r>
              <a:rPr lang="en-US" sz="3400" dirty="0" err="1">
                <a:solidFill>
                  <a:schemeClr val="tx2"/>
                </a:solidFill>
              </a:rPr>
              <a:t>Trichopoulou</a:t>
            </a:r>
            <a:r>
              <a:rPr lang="en-US" sz="3400" dirty="0">
                <a:solidFill>
                  <a:schemeClr val="tx2"/>
                </a:solidFill>
              </a:rPr>
              <a:t> A, </a:t>
            </a:r>
            <a:r>
              <a:rPr lang="en-US" sz="3400" dirty="0" err="1">
                <a:solidFill>
                  <a:schemeClr val="tx2"/>
                </a:solidFill>
              </a:rPr>
              <a:t>Benetou</a:t>
            </a:r>
            <a:r>
              <a:rPr lang="en-US" sz="3400" dirty="0">
                <a:solidFill>
                  <a:schemeClr val="tx2"/>
                </a:solidFill>
              </a:rPr>
              <a:t> V, La </a:t>
            </a:r>
            <a:r>
              <a:rPr lang="en-US" sz="3400" dirty="0" err="1">
                <a:solidFill>
                  <a:schemeClr val="tx2"/>
                </a:solidFill>
              </a:rPr>
              <a:t>Vecchia</a:t>
            </a:r>
            <a:r>
              <a:rPr lang="en-US" sz="3400" dirty="0">
                <a:solidFill>
                  <a:schemeClr val="tx2"/>
                </a:solidFill>
              </a:rPr>
              <a:t> C, </a:t>
            </a:r>
            <a:r>
              <a:rPr lang="en-US" sz="3400" dirty="0" err="1">
                <a:solidFill>
                  <a:schemeClr val="tx2"/>
                </a:solidFill>
              </a:rPr>
              <a:t>Sieri</a:t>
            </a:r>
            <a:r>
              <a:rPr lang="en-US" sz="3400" dirty="0">
                <a:solidFill>
                  <a:schemeClr val="tx2"/>
                </a:solidFill>
              </a:rPr>
              <a:t> S, </a:t>
            </a:r>
            <a:r>
              <a:rPr lang="en-US" sz="3400" dirty="0" err="1">
                <a:solidFill>
                  <a:schemeClr val="tx2"/>
                </a:solidFill>
              </a:rPr>
              <a:t>Mattiello</a:t>
            </a:r>
            <a:r>
              <a:rPr lang="en-US" sz="3400" dirty="0">
                <a:solidFill>
                  <a:schemeClr val="tx2"/>
                </a:solidFill>
              </a:rPr>
              <a:t> A, </a:t>
            </a:r>
            <a:r>
              <a:rPr lang="en-US" sz="3400" dirty="0" err="1">
                <a:solidFill>
                  <a:schemeClr val="tx2"/>
                </a:solidFill>
              </a:rPr>
              <a:t>Palli</a:t>
            </a:r>
            <a:r>
              <a:rPr lang="en-US" sz="3400" dirty="0">
                <a:solidFill>
                  <a:schemeClr val="tx2"/>
                </a:solidFill>
              </a:rPr>
              <a:t> D, </a:t>
            </a:r>
            <a:r>
              <a:rPr lang="en-US" sz="3400" dirty="0" err="1">
                <a:solidFill>
                  <a:schemeClr val="tx2"/>
                </a:solidFill>
              </a:rPr>
              <a:t>Tumino</a:t>
            </a:r>
            <a:r>
              <a:rPr lang="en-US" sz="3400" dirty="0">
                <a:solidFill>
                  <a:schemeClr val="tx2"/>
                </a:solidFill>
              </a:rPr>
              <a:t> R, </a:t>
            </a:r>
            <a:r>
              <a:rPr lang="en-US" sz="3400" dirty="0" err="1">
                <a:solidFill>
                  <a:schemeClr val="tx2"/>
                </a:solidFill>
              </a:rPr>
              <a:t>Matullo</a:t>
            </a:r>
            <a:r>
              <a:rPr lang="en-US" sz="3400" dirty="0">
                <a:solidFill>
                  <a:schemeClr val="tx2"/>
                </a:solidFill>
              </a:rPr>
              <a:t> G, </a:t>
            </a:r>
            <a:r>
              <a:rPr lang="en-US" sz="3400" dirty="0" err="1">
                <a:solidFill>
                  <a:schemeClr val="tx2"/>
                </a:solidFill>
              </a:rPr>
              <a:t>Onland-Moret</a:t>
            </a:r>
            <a:r>
              <a:rPr lang="en-US" sz="3400" dirty="0">
                <a:solidFill>
                  <a:schemeClr val="tx2"/>
                </a:solidFill>
              </a:rPr>
              <a:t> NC, Gram IT, </a:t>
            </a:r>
            <a:r>
              <a:rPr lang="en-US" sz="3400" dirty="0" err="1">
                <a:solidFill>
                  <a:schemeClr val="tx2"/>
                </a:solidFill>
              </a:rPr>
              <a:t>Weiderpass</a:t>
            </a:r>
            <a:r>
              <a:rPr lang="en-US" sz="3400" dirty="0">
                <a:solidFill>
                  <a:schemeClr val="tx2"/>
                </a:solidFill>
              </a:rPr>
              <a:t> E, Sánchez MJ, Navarro Sanchez C, </a:t>
            </a:r>
            <a:r>
              <a:rPr lang="en-US" sz="3400" dirty="0" err="1">
                <a:solidFill>
                  <a:schemeClr val="tx2"/>
                </a:solidFill>
              </a:rPr>
              <a:t>Duell</a:t>
            </a:r>
            <a:r>
              <a:rPr lang="en-US" sz="3400" dirty="0">
                <a:solidFill>
                  <a:schemeClr val="tx2"/>
                </a:solidFill>
              </a:rPr>
              <a:t> EJ, </a:t>
            </a:r>
            <a:r>
              <a:rPr lang="en-US" sz="3400" dirty="0" err="1">
                <a:solidFill>
                  <a:schemeClr val="tx2"/>
                </a:solidFill>
              </a:rPr>
              <a:t>Ardanaz</a:t>
            </a:r>
            <a:r>
              <a:rPr lang="en-US" sz="3400" dirty="0">
                <a:solidFill>
                  <a:schemeClr val="tx2"/>
                </a:solidFill>
              </a:rPr>
              <a:t> E, </a:t>
            </a:r>
            <a:r>
              <a:rPr lang="en-US" sz="3400" dirty="0" err="1">
                <a:solidFill>
                  <a:schemeClr val="tx2"/>
                </a:solidFill>
              </a:rPr>
              <a:t>Larranaga</a:t>
            </a:r>
            <a:r>
              <a:rPr lang="en-US" sz="3400" dirty="0">
                <a:solidFill>
                  <a:schemeClr val="tx2"/>
                </a:solidFill>
              </a:rPr>
              <a:t> N, Lundin E, </a:t>
            </a:r>
            <a:r>
              <a:rPr lang="en-US" sz="3400" dirty="0" err="1">
                <a:solidFill>
                  <a:schemeClr val="tx2"/>
                </a:solidFill>
              </a:rPr>
              <a:t>Idahl</a:t>
            </a:r>
            <a:r>
              <a:rPr lang="en-US" sz="3400" dirty="0">
                <a:solidFill>
                  <a:schemeClr val="tx2"/>
                </a:solidFill>
              </a:rPr>
              <a:t> A, </a:t>
            </a:r>
            <a:r>
              <a:rPr lang="en-US" sz="3400" dirty="0" err="1">
                <a:solidFill>
                  <a:schemeClr val="tx2"/>
                </a:solidFill>
              </a:rPr>
              <a:t>Jirström</a:t>
            </a:r>
            <a:r>
              <a:rPr lang="en-US" sz="3400" dirty="0">
                <a:solidFill>
                  <a:schemeClr val="tx2"/>
                </a:solidFill>
              </a:rPr>
              <a:t> K, </a:t>
            </a:r>
            <a:r>
              <a:rPr lang="en-US" sz="3400" dirty="0" err="1">
                <a:solidFill>
                  <a:schemeClr val="tx2"/>
                </a:solidFill>
              </a:rPr>
              <a:t>Nodin</a:t>
            </a:r>
            <a:r>
              <a:rPr lang="en-US" sz="3400" dirty="0">
                <a:solidFill>
                  <a:schemeClr val="tx2"/>
                </a:solidFill>
              </a:rPr>
              <a:t> B, Travis RC, </a:t>
            </a:r>
            <a:r>
              <a:rPr lang="en-US" sz="3400" dirty="0" err="1">
                <a:solidFill>
                  <a:schemeClr val="tx2"/>
                </a:solidFill>
              </a:rPr>
              <a:t>Riboli</a:t>
            </a:r>
            <a:r>
              <a:rPr lang="en-US" sz="3400" dirty="0">
                <a:solidFill>
                  <a:schemeClr val="tx2"/>
                </a:solidFill>
              </a:rPr>
              <a:t> E, Merritt M, </a:t>
            </a:r>
            <a:r>
              <a:rPr lang="en-US" sz="3400" dirty="0" err="1">
                <a:solidFill>
                  <a:schemeClr val="tx2"/>
                </a:solidFill>
              </a:rPr>
              <a:t>Aune</a:t>
            </a:r>
            <a:r>
              <a:rPr lang="en-US" sz="3400" dirty="0">
                <a:solidFill>
                  <a:schemeClr val="tx2"/>
                </a:solidFill>
              </a:rPr>
              <a:t> D, Terry K, Cramer DW, Anderson KS. Tumor-associated autoantibodies as early detection markers for ovarian cancer? A prospective evaluation. </a:t>
            </a:r>
            <a:r>
              <a:rPr lang="en-US" sz="3400" dirty="0" err="1">
                <a:solidFill>
                  <a:schemeClr val="tx2"/>
                </a:solidFill>
              </a:rPr>
              <a:t>Int</a:t>
            </a:r>
            <a:r>
              <a:rPr lang="en-US" sz="3400" dirty="0">
                <a:solidFill>
                  <a:schemeClr val="tx2"/>
                </a:solidFill>
              </a:rPr>
              <a:t> J Cancer, 2018 Feb</a:t>
            </a:r>
          </a:p>
          <a:p>
            <a:pPr marL="514350" indent="-514350">
              <a:buFont typeface="Arial"/>
              <a:buAutoNum type="arabicPeriod"/>
            </a:pP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Yu X,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Petritis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B,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Duan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H, Xu D, 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LaBaer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 J. Advances in cell-free protein array methods Expert Rev Proteomics. 2018 </a:t>
            </a:r>
          </a:p>
          <a:p>
            <a:pPr marL="514350" indent="-514350">
              <a:buFont typeface="Arial"/>
              <a:buAutoNum type="arabicPeriod"/>
            </a:pP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Yu X, Song L,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Petritis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B,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Bian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X, Wang H, Viloria J, Park J, Bui H, Li H, Wang J, Liu L, Yang L,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Duan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H, McMurray DN,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Achkar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JM, Magee M,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Qiu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J, 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LaBaer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 J., </a:t>
            </a:r>
            <a:r>
              <a:rPr lang="en-US" sz="3400" dirty="0">
                <a:solidFill>
                  <a:schemeClr val="tx2"/>
                </a:solidFill>
              </a:rPr>
              <a:t>Multiplexed Nucleic Acid Programmable Protein Arrays.,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Theranostics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. 2017</a:t>
            </a:r>
          </a:p>
          <a:p>
            <a:pPr marL="514350" indent="-514350">
              <a:buFont typeface="Arial"/>
              <a:buAutoNum type="arabicPeriod"/>
            </a:pP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Rivera R, Wang J, Yu X,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Demirkan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G, Hopper M,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Bian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X, Tahsin T, Magee DM,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Qiu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J, 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LaBaer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 J, </a:t>
            </a:r>
            <a:r>
              <a:rPr lang="en-US" altLang="en-US" sz="3400" dirty="0" err="1">
                <a:solidFill>
                  <a:schemeClr val="tx2"/>
                </a:solidFill>
                <a:cs typeface="Arial" panose="020B0604020202020204" pitchFamily="34" charset="0"/>
              </a:rPr>
              <a:t>Wallstrom</a:t>
            </a:r>
            <a:r>
              <a:rPr lang="en-US" altLang="en-US" sz="3400" dirty="0">
                <a:solidFill>
                  <a:schemeClr val="tx2"/>
                </a:solidFill>
                <a:cs typeface="Arial" panose="020B0604020202020204" pitchFamily="34" charset="0"/>
              </a:rPr>
              <a:t> G., Automatic Identification and Quantification of Extra-Well Fluorescence in Microarray Images, J Proteome Res. 2017</a:t>
            </a:r>
          </a:p>
          <a:p>
            <a:pPr marL="514350" indent="-514350">
              <a:buFont typeface="Arial"/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Wang D, Yang L, Zhang P, </a:t>
            </a:r>
            <a:r>
              <a:rPr lang="en-US" sz="3400" dirty="0" err="1">
                <a:solidFill>
                  <a:schemeClr val="tx2"/>
                </a:solidFill>
              </a:rPr>
              <a:t>LaBaer</a:t>
            </a:r>
            <a:r>
              <a:rPr lang="en-US" sz="3400" dirty="0">
                <a:solidFill>
                  <a:schemeClr val="tx2"/>
                </a:solidFill>
              </a:rPr>
              <a:t> J, </a:t>
            </a:r>
            <a:r>
              <a:rPr lang="en-US" sz="3400" dirty="0" err="1">
                <a:solidFill>
                  <a:schemeClr val="tx2"/>
                </a:solidFill>
              </a:rPr>
              <a:t>Hermjakob</a:t>
            </a:r>
            <a:r>
              <a:rPr lang="en-US" sz="3400" dirty="0">
                <a:solidFill>
                  <a:schemeClr val="tx2"/>
                </a:solidFill>
              </a:rPr>
              <a:t> H, Li D, Yu X., </a:t>
            </a:r>
            <a:r>
              <a:rPr lang="en-US" sz="3400" dirty="0" err="1">
                <a:solidFill>
                  <a:schemeClr val="tx2"/>
                </a:solidFill>
              </a:rPr>
              <a:t>AAgAtlas</a:t>
            </a:r>
            <a:r>
              <a:rPr lang="en-US" sz="3400" dirty="0">
                <a:solidFill>
                  <a:schemeClr val="tx2"/>
                </a:solidFill>
              </a:rPr>
              <a:t> 1.0: a human autoantigen database., Nucleic Acids Res. 2017</a:t>
            </a:r>
          </a:p>
          <a:p>
            <a:pPr marL="514350" indent="-514350">
              <a:buFont typeface="Arial"/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Karthikeyan K, Barker K, Tang Y, Kahn P, </a:t>
            </a:r>
            <a:r>
              <a:rPr lang="en-US" sz="3400" dirty="0" err="1">
                <a:solidFill>
                  <a:schemeClr val="tx2"/>
                </a:solidFill>
              </a:rPr>
              <a:t>Wiktor</a:t>
            </a:r>
            <a:r>
              <a:rPr lang="en-US" sz="3400" dirty="0">
                <a:solidFill>
                  <a:schemeClr val="tx2"/>
                </a:solidFill>
              </a:rPr>
              <a:t> P, Brunner A, </a:t>
            </a:r>
            <a:r>
              <a:rPr lang="en-US" sz="3400" dirty="0" err="1">
                <a:solidFill>
                  <a:schemeClr val="tx2"/>
                </a:solidFill>
              </a:rPr>
              <a:t>Knabben</a:t>
            </a:r>
            <a:r>
              <a:rPr lang="en-US" sz="3400" dirty="0">
                <a:solidFill>
                  <a:schemeClr val="tx2"/>
                </a:solidFill>
              </a:rPr>
              <a:t> V, </a:t>
            </a:r>
            <a:r>
              <a:rPr lang="en-US" sz="3400" dirty="0" err="1">
                <a:solidFill>
                  <a:schemeClr val="tx2"/>
                </a:solidFill>
              </a:rPr>
              <a:t>Takulapalli</a:t>
            </a:r>
            <a:r>
              <a:rPr lang="en-US" sz="3400" dirty="0">
                <a:solidFill>
                  <a:schemeClr val="tx2"/>
                </a:solidFill>
              </a:rPr>
              <a:t> B, Buckner J, </a:t>
            </a:r>
            <a:r>
              <a:rPr lang="en-US" sz="3400" dirty="0" err="1">
                <a:solidFill>
                  <a:schemeClr val="tx2"/>
                </a:solidFill>
              </a:rPr>
              <a:t>Nepom</a:t>
            </a:r>
            <a:r>
              <a:rPr lang="en-US" sz="3400" dirty="0">
                <a:solidFill>
                  <a:schemeClr val="tx2"/>
                </a:solidFill>
              </a:rPr>
              <a:t> G, </a:t>
            </a:r>
            <a:r>
              <a:rPr lang="en-US" sz="3400" dirty="0" err="1">
                <a:solidFill>
                  <a:schemeClr val="tx2"/>
                </a:solidFill>
              </a:rPr>
              <a:t>LaBaer</a:t>
            </a:r>
            <a:r>
              <a:rPr lang="en-US" sz="3400" dirty="0">
                <a:solidFill>
                  <a:schemeClr val="tx2"/>
                </a:solidFill>
              </a:rPr>
              <a:t> J, </a:t>
            </a:r>
            <a:r>
              <a:rPr lang="en-US" sz="3400" dirty="0" err="1">
                <a:solidFill>
                  <a:schemeClr val="tx2"/>
                </a:solidFill>
              </a:rPr>
              <a:t>Qiu</a:t>
            </a:r>
            <a:r>
              <a:rPr lang="en-US" sz="3400" dirty="0">
                <a:solidFill>
                  <a:schemeClr val="tx2"/>
                </a:solidFill>
              </a:rPr>
              <a:t> J., A Contra Capture Protein Array Platform for Studying Post-translationally Modified (PTM) Auto-antigenomes., </a:t>
            </a:r>
            <a:r>
              <a:rPr lang="en-US" sz="3400" dirty="0" err="1">
                <a:solidFill>
                  <a:schemeClr val="tx2"/>
                </a:solidFill>
              </a:rPr>
              <a:t>Mol</a:t>
            </a:r>
            <a:r>
              <a:rPr lang="en-US" sz="3400" dirty="0">
                <a:solidFill>
                  <a:schemeClr val="tx2"/>
                </a:solidFill>
              </a:rPr>
              <a:t> Cell Proteomics. 2016</a:t>
            </a:r>
          </a:p>
          <a:p>
            <a:pPr marL="514350" indent="-514350">
              <a:buFont typeface="Arial"/>
              <a:buAutoNum type="arabicPeriod"/>
            </a:pPr>
            <a:r>
              <a:rPr lang="en-US" sz="3400" dirty="0">
                <a:solidFill>
                  <a:schemeClr val="tx2"/>
                </a:solidFill>
              </a:rPr>
              <a:t>Wang J, </a:t>
            </a:r>
            <a:r>
              <a:rPr lang="en-US" sz="3400" dirty="0" err="1">
                <a:solidFill>
                  <a:schemeClr val="tx2"/>
                </a:solidFill>
              </a:rPr>
              <a:t>Shivakumar</a:t>
            </a:r>
            <a:r>
              <a:rPr lang="en-US" sz="3400" dirty="0">
                <a:solidFill>
                  <a:schemeClr val="tx2"/>
                </a:solidFill>
              </a:rPr>
              <a:t> S, Barker K, Tang Y, </a:t>
            </a:r>
            <a:r>
              <a:rPr lang="en-US" sz="3400" dirty="0" err="1">
                <a:solidFill>
                  <a:schemeClr val="tx2"/>
                </a:solidFill>
              </a:rPr>
              <a:t>Wallstrom</a:t>
            </a:r>
            <a:r>
              <a:rPr lang="en-US" sz="3400" dirty="0">
                <a:solidFill>
                  <a:schemeClr val="tx2"/>
                </a:solidFill>
              </a:rPr>
              <a:t> G, Park JG, </a:t>
            </a:r>
            <a:r>
              <a:rPr lang="en-US" sz="3400" dirty="0" err="1">
                <a:solidFill>
                  <a:schemeClr val="tx2"/>
                </a:solidFill>
              </a:rPr>
              <a:t>Tsay</a:t>
            </a:r>
            <a:r>
              <a:rPr lang="en-US" sz="3400" dirty="0">
                <a:solidFill>
                  <a:schemeClr val="tx2"/>
                </a:solidFill>
              </a:rPr>
              <a:t> JC, Pass HI, Rom WN, </a:t>
            </a:r>
            <a:r>
              <a:rPr lang="en-US" sz="3400" dirty="0" err="1">
                <a:solidFill>
                  <a:schemeClr val="tx2"/>
                </a:solidFill>
              </a:rPr>
              <a:t>LaBaerJ</a:t>
            </a:r>
            <a:r>
              <a:rPr lang="en-US" sz="3400" dirty="0">
                <a:solidFill>
                  <a:schemeClr val="tx2"/>
                </a:solidFill>
              </a:rPr>
              <a:t>, </a:t>
            </a:r>
            <a:r>
              <a:rPr lang="en-US" sz="3400" dirty="0" err="1">
                <a:solidFill>
                  <a:schemeClr val="tx2"/>
                </a:solidFill>
              </a:rPr>
              <a:t>Qiu</a:t>
            </a:r>
            <a:r>
              <a:rPr lang="en-US" sz="3400" dirty="0">
                <a:solidFill>
                  <a:schemeClr val="tx2"/>
                </a:solidFill>
              </a:rPr>
              <a:t> J., Comparative Study of Autoantibody Responses between Lung Adenocarcinoma and Benign Pulmonary Nodules., J </a:t>
            </a:r>
            <a:r>
              <a:rPr lang="en-US" sz="3400" dirty="0" err="1">
                <a:solidFill>
                  <a:schemeClr val="tx2"/>
                </a:solidFill>
              </a:rPr>
              <a:t>Thorac</a:t>
            </a:r>
            <a:r>
              <a:rPr lang="en-US" sz="3400" dirty="0">
                <a:solidFill>
                  <a:schemeClr val="tx2"/>
                </a:solidFill>
              </a:rPr>
              <a:t> Oncol. 2016</a:t>
            </a:r>
          </a:p>
          <a:p>
            <a:endParaRPr lang="en-US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142" name="HTMLCheckbox1" r:id="rId2" imgW="224640" imgH="278280"/>
        </mc:Choice>
        <mc:Fallback>
          <p:control name="HTMLCheckbox1" r:id="rId2" imgW="224640" imgH="278280">
            <p:pic>
              <p:nvPicPr>
                <p:cNvPr id="5" name="HTMLCheckbox1">
                  <a:extLst>
                    <a:ext uri="{FF2B5EF4-FFF2-40B4-BE49-F238E27FC236}">
                      <a16:creationId xmlns:a16="http://schemas.microsoft.com/office/drawing/2014/main" id="{95900C6C-8ADE-4FF4-8944-C52F14EF5C1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92265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9770"/>
            <a:ext cx="11582400" cy="92903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Future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53395"/>
            <a:ext cx="109728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rebuchet MS" panose="020B0603020202020204" pitchFamily="34" charset="0"/>
              </a:rPr>
              <a:t>Produce active enzymes for in vitro glycosylation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rebuchet MS" panose="020B0603020202020204" pitchFamily="34" charset="0"/>
              </a:rPr>
              <a:t>Produce glycoprotein arrays displaying unmodified and O-glycosylated proteins.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rebuchet MS" panose="020B0603020202020204" pitchFamily="34" charset="0"/>
              </a:rPr>
              <a:t>Profiling breast cancer </a:t>
            </a:r>
            <a:r>
              <a:rPr lang="en-US" altLang="en-US" dirty="0" err="1">
                <a:latin typeface="Trebuchet MS" panose="020B0603020202020204" pitchFamily="34" charset="0"/>
              </a:rPr>
              <a:t>TAAb</a:t>
            </a:r>
            <a:r>
              <a:rPr lang="en-US" altLang="en-US" dirty="0">
                <a:latin typeface="Trebuchet MS" panose="020B0603020202020204" pitchFamily="34" charset="0"/>
              </a:rPr>
              <a:t>-AGP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>
                <a:latin typeface="Trebuchet MS" panose="020B0603020202020204" pitchFamily="34" charset="0"/>
              </a:rPr>
              <a:t>Optimization of Luminex validation assay for </a:t>
            </a:r>
            <a:r>
              <a:rPr lang="en-US" altLang="en-US" dirty="0" err="1">
                <a:latin typeface="Trebuchet MS" panose="020B0603020202020204" pitchFamily="34" charset="0"/>
              </a:rPr>
              <a:t>TAAb</a:t>
            </a:r>
            <a:r>
              <a:rPr lang="en-US" altLang="en-US" dirty="0">
                <a:latin typeface="Trebuchet MS" panose="020B0603020202020204" pitchFamily="34" charset="0"/>
              </a:rPr>
              <a:t>-AGP</a:t>
            </a:r>
          </a:p>
        </p:txBody>
      </p:sp>
    </p:spTree>
    <p:extLst>
      <p:ext uri="{BB962C8B-B14F-4D97-AF65-F5344CB8AC3E}">
        <p14:creationId xmlns:p14="http://schemas.microsoft.com/office/powerpoint/2010/main" val="166058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A87B-0B23-4763-B523-911D023D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35" y="1012378"/>
            <a:ext cx="10972800" cy="929033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Combined performance of </a:t>
            </a:r>
            <a:r>
              <a:rPr lang="en-US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Videssa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Breast in women ages 25 – 75 years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93A1316-DBF1-4FEE-BAA1-9DD764076F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19" b="-519"/>
          <a:stretch/>
        </p:blipFill>
        <p:spPr>
          <a:xfrm>
            <a:off x="2486025" y="2340864"/>
            <a:ext cx="7219950" cy="3076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D9ABA3-20D6-4055-A3FE-57B1869E2894}"/>
              </a:ext>
            </a:extLst>
          </p:cNvPr>
          <p:cNvSpPr txBox="1"/>
          <p:nvPr/>
        </p:nvSpPr>
        <p:spPr>
          <a:xfrm>
            <a:off x="7087752" y="229876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B79A93-B14E-40E4-BB7A-A2CEE6802E0C}"/>
              </a:ext>
            </a:extLst>
          </p:cNvPr>
          <p:cNvSpPr txBox="1"/>
          <p:nvPr/>
        </p:nvSpPr>
        <p:spPr>
          <a:xfrm>
            <a:off x="512591" y="5485443"/>
            <a:ext cx="105477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Henderson MC, Silver MS, Tran Q, </a:t>
            </a:r>
            <a:r>
              <a:rPr lang="en-US" dirty="0" err="1"/>
              <a:t>Letsios</a:t>
            </a:r>
            <a:r>
              <a:rPr lang="en-US" dirty="0"/>
              <a:t> E, </a:t>
            </a:r>
            <a:r>
              <a:rPr lang="en-US" dirty="0" err="1"/>
              <a:t>Mulpuri</a:t>
            </a:r>
            <a:r>
              <a:rPr lang="en-US" dirty="0"/>
              <a:t> R, Reese DE, Lourenco AP, </a:t>
            </a:r>
            <a:r>
              <a:rPr lang="en-US" dirty="0" err="1"/>
              <a:t>LaBaer</a:t>
            </a:r>
            <a:r>
              <a:rPr lang="en-US" dirty="0"/>
              <a:t> J, Anderson KS, Hollingsworth A, Alpers J, </a:t>
            </a:r>
            <a:r>
              <a:rPr lang="en-US" dirty="0" err="1"/>
              <a:t>Costantini</a:t>
            </a:r>
            <a:r>
              <a:rPr lang="en-US" dirty="0"/>
              <a:t> C, Peterson H, </a:t>
            </a:r>
            <a:r>
              <a:rPr lang="en-US" dirty="0" err="1"/>
              <a:t>Rohatgi</a:t>
            </a:r>
            <a:r>
              <a:rPr lang="en-US" dirty="0"/>
              <a:t> N, </a:t>
            </a:r>
            <a:r>
              <a:rPr lang="en-US" dirty="0" err="1"/>
              <a:t>Haythem</a:t>
            </a:r>
            <a:r>
              <a:rPr lang="en-US" dirty="0"/>
              <a:t> A, Baker K, </a:t>
            </a:r>
            <a:r>
              <a:rPr lang="en-US" dirty="0" err="1"/>
              <a:t>Northfelt</a:t>
            </a:r>
            <a:r>
              <a:rPr lang="en-US" dirty="0"/>
              <a:t> D, Ghosh K, </a:t>
            </a:r>
            <a:r>
              <a:rPr lang="en-US" dirty="0" err="1"/>
              <a:t>Grobmyer</a:t>
            </a:r>
            <a:r>
              <a:rPr lang="en-US" dirty="0"/>
              <a:t> S, </a:t>
            </a:r>
            <a:r>
              <a:rPr lang="en-US" dirty="0" err="1"/>
              <a:t>Polen</a:t>
            </a:r>
            <a:r>
              <a:rPr lang="en-US" dirty="0"/>
              <a:t> W, Wolf J. A Non-Invasive Blood-Based Combinatorial Proteomic Biomarker Assay to Detect Breast Cancer in Post-Menopausal Women with BI-RADS 3, 4, or 5 Assessment. </a:t>
            </a:r>
            <a:r>
              <a:rPr lang="en-US" dirty="0" err="1"/>
              <a:t>Clin</a:t>
            </a:r>
            <a:r>
              <a:rPr lang="en-US" dirty="0"/>
              <a:t> Cancer Res 2018 in press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5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368" y="749460"/>
            <a:ext cx="10972800" cy="9290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n-ea"/>
                <a:cs typeface="Arial" panose="020B0604020202020204" pitchFamily="34" charset="0"/>
              </a:rPr>
              <a:t>Autoantibodies in Basal-Like Breast Cancer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516" y="1740734"/>
            <a:ext cx="3305268" cy="42977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8899"/>
            <a:ext cx="6245352" cy="2214112"/>
          </a:xfrm>
          <a:prstGeom prst="rect">
            <a:avLst/>
          </a:prstGeom>
        </p:spPr>
      </p:pic>
      <p:pic>
        <p:nvPicPr>
          <p:cNvPr id="5" name="Picture 4" descr="\\biofs\CPD\Administration\Users\Ryan\Manuscripts\Basal like breast cancer AAb screening\Files_archive 3\Figure Pool\13 AAb ROC\Version 2\ROC_v6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512" y="3903011"/>
            <a:ext cx="2676318" cy="26804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456ED5-10AE-48C6-B946-96DD968CA087}"/>
              </a:ext>
            </a:extLst>
          </p:cNvPr>
          <p:cNvSpPr txBox="1"/>
          <p:nvPr/>
        </p:nvSpPr>
        <p:spPr>
          <a:xfrm>
            <a:off x="1684421" y="1796469"/>
            <a:ext cx="12512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CTAG2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EA5E3A-D6C8-485F-BB7A-5F3818ED60D1}"/>
              </a:ext>
            </a:extLst>
          </p:cNvPr>
          <p:cNvSpPr txBox="1"/>
          <p:nvPr/>
        </p:nvSpPr>
        <p:spPr>
          <a:xfrm>
            <a:off x="3758344" y="1796469"/>
            <a:ext cx="12512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CTAG1B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7CB8C-B2FA-4843-B0AB-2C355414A7B2}"/>
              </a:ext>
            </a:extLst>
          </p:cNvPr>
          <p:cNvSpPr txBox="1"/>
          <p:nvPr/>
        </p:nvSpPr>
        <p:spPr>
          <a:xfrm>
            <a:off x="5832267" y="1796469"/>
            <a:ext cx="12512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TP53</a:t>
            </a:r>
          </a:p>
        </p:txBody>
      </p:sp>
    </p:spTree>
    <p:extLst>
      <p:ext uri="{BB962C8B-B14F-4D97-AF65-F5344CB8AC3E}">
        <p14:creationId xmlns:p14="http://schemas.microsoft.com/office/powerpoint/2010/main" val="284064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981E-84D4-43FB-B321-9147B84D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2508"/>
            <a:ext cx="12192000" cy="85725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Post-translational modifications increase proteomic diversity</a:t>
            </a:r>
          </a:p>
        </p:txBody>
      </p:sp>
      <p:sp>
        <p:nvSpPr>
          <p:cNvPr id="7" name="AutoShape 4" descr="https://www.thermofisher.com/content/dam/LifeTech/Images/integration/Proteome-Complexity-Figure-650px.jpg">
            <a:extLst>
              <a:ext uri="{FF2B5EF4-FFF2-40B4-BE49-F238E27FC236}">
                <a16:creationId xmlns:a16="http://schemas.microsoft.com/office/drawing/2014/main" id="{ED9EC4DD-4BAD-4C05-A615-A391DF09A0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1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48134" name="Picture 6" descr="https://www.thermofisher.com/content/dam/LifeTech/Images/integration/Proteome-Complexity-Figure-650px.jpg">
            <a:extLst>
              <a:ext uri="{FF2B5EF4-FFF2-40B4-BE49-F238E27FC236}">
                <a16:creationId xmlns:a16="http://schemas.microsoft.com/office/drawing/2014/main" id="{44BA9FFA-BAB1-4100-A9E9-416CD6E4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2" y="2604850"/>
            <a:ext cx="631614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5CBA0AC-B9A5-4F45-A1F7-BDC3053AC0DC}"/>
              </a:ext>
            </a:extLst>
          </p:cNvPr>
          <p:cNvSpPr/>
          <p:nvPr/>
        </p:nvSpPr>
        <p:spPr>
          <a:xfrm>
            <a:off x="2978728" y="6661792"/>
            <a:ext cx="7689273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srgbClr val="FFFF00"/>
                </a:solidFill>
              </a:rPr>
              <a:t>https://www.thermofisher.com/us/en/home/life-science/protein-biology/protein-biology-learning-center/protein-biology-resource-library/pierce-protein-methods/overview-post-translational-modification.html</a:t>
            </a:r>
          </a:p>
        </p:txBody>
      </p:sp>
    </p:spTree>
    <p:extLst>
      <p:ext uri="{BB962C8B-B14F-4D97-AF65-F5344CB8AC3E}">
        <p14:creationId xmlns:p14="http://schemas.microsoft.com/office/powerpoint/2010/main" val="4117684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557" y="1007286"/>
            <a:ext cx="11135033" cy="85725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Anti-</a:t>
            </a:r>
            <a:r>
              <a:rPr lang="en-US" sz="3600" i="1" dirty="0" err="1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Citrullinated</a:t>
            </a:r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Protein Antibody (ACPA) and Rheumatoid Arthritis (RA)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475" y="2256344"/>
            <a:ext cx="8154111" cy="36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4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6512"/>
            <a:ext cx="11135033" cy="857250"/>
          </a:xfrm>
        </p:spPr>
        <p:txBody>
          <a:bodyPr>
            <a:noAutofit/>
          </a:bodyPr>
          <a:lstStyle/>
          <a:p>
            <a:pPr algn="ctr"/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Anti-</a:t>
            </a:r>
            <a:r>
              <a:rPr lang="en-US" sz="3600" i="1" dirty="0" err="1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Citrullinated</a:t>
            </a:r>
            <a:r>
              <a:rPr lang="en-US" sz="3600" i="1" dirty="0">
                <a:solidFill>
                  <a:srgbClr val="8D05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 Protein Antibody (ACPA) and Rheumatoid Arthritis (RA)</a:t>
            </a:r>
          </a:p>
        </p:txBody>
      </p:sp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99FE7DB-8C69-4507-9EA8-356670D4D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1535" y="2001309"/>
            <a:ext cx="4399613" cy="41676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027"/>
          <a:stretch/>
        </p:blipFill>
        <p:spPr>
          <a:xfrm>
            <a:off x="6382058" y="1997612"/>
            <a:ext cx="4752975" cy="417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2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605" y="910633"/>
            <a:ext cx="10668000" cy="1029427"/>
          </a:xfrm>
        </p:spPr>
        <p:txBody>
          <a:bodyPr>
            <a:noAutofit/>
          </a:bodyPr>
          <a:lstStyle/>
          <a:p>
            <a:r>
              <a:rPr lang="en-US" sz="3600" i="1" dirty="0">
                <a:solidFill>
                  <a:srgbClr val="A300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Nucleic Acid Programmable Protein Array </a:t>
            </a:r>
          </a:p>
        </p:txBody>
      </p:sp>
      <p:grpSp>
        <p:nvGrpSpPr>
          <p:cNvPr id="4" name="Group 106"/>
          <p:cNvGrpSpPr>
            <a:grpSpLocks noChangeAspect="1"/>
          </p:cNvGrpSpPr>
          <p:nvPr/>
        </p:nvGrpSpPr>
        <p:grpSpPr bwMode="auto">
          <a:xfrm>
            <a:off x="2540794" y="2310651"/>
            <a:ext cx="7136606" cy="2960084"/>
            <a:chOff x="114" y="864"/>
            <a:chExt cx="5550" cy="2302"/>
          </a:xfrm>
        </p:grpSpPr>
        <p:sp>
          <p:nvSpPr>
            <p:cNvPr id="5" name="AutoShape 107"/>
            <p:cNvSpPr>
              <a:spLocks noChangeArrowheads="1"/>
            </p:cNvSpPr>
            <p:nvPr/>
          </p:nvSpPr>
          <p:spPr bwMode="auto">
            <a:xfrm flipH="1">
              <a:off x="4128" y="1390"/>
              <a:ext cx="1536" cy="1440"/>
            </a:xfrm>
            <a:prstGeom prst="parallelogram">
              <a:avLst>
                <a:gd name="adj" fmla="val 5022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7000" dir="2212194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graphicFrame>
          <p:nvGraphicFramePr>
            <p:cNvPr id="6" name="Object 108"/>
            <p:cNvGraphicFramePr>
              <a:graphicFrameLocks noChangeAspect="1"/>
            </p:cNvGraphicFramePr>
            <p:nvPr/>
          </p:nvGraphicFramePr>
          <p:xfrm>
            <a:off x="114" y="864"/>
            <a:ext cx="2061" cy="23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37" name="Image" r:id="rId4" imgW="2592305" imgH="2897282" progId="">
                    <p:embed/>
                  </p:oleObj>
                </mc:Choice>
                <mc:Fallback>
                  <p:oleObj name="Image" r:id="rId4" imgW="2592305" imgH="2897282" progId="">
                    <p:embed/>
                    <p:pic>
                      <p:nvPicPr>
                        <p:cNvPr id="6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4" y="864"/>
                          <a:ext cx="2061" cy="23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AutoShape 109"/>
            <p:cNvSpPr>
              <a:spLocks noChangeArrowheads="1"/>
            </p:cNvSpPr>
            <p:nvPr/>
          </p:nvSpPr>
          <p:spPr bwMode="auto">
            <a:xfrm flipH="1">
              <a:off x="2034" y="1390"/>
              <a:ext cx="1536" cy="1440"/>
            </a:xfrm>
            <a:prstGeom prst="parallelogram">
              <a:avLst>
                <a:gd name="adj" fmla="val 50222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7000" dir="2212194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grpSp>
          <p:nvGrpSpPr>
            <p:cNvPr id="8" name="Group 110"/>
            <p:cNvGrpSpPr>
              <a:grpSpLocks/>
            </p:cNvGrpSpPr>
            <p:nvPr/>
          </p:nvGrpSpPr>
          <p:grpSpPr bwMode="auto">
            <a:xfrm>
              <a:off x="2309" y="1426"/>
              <a:ext cx="541" cy="489"/>
              <a:chOff x="1344" y="2680"/>
              <a:chExt cx="541" cy="489"/>
            </a:xfrm>
          </p:grpSpPr>
          <p:graphicFrame>
            <p:nvGraphicFramePr>
              <p:cNvPr id="133" name="Object 111"/>
              <p:cNvGraphicFramePr>
                <a:graphicFrameLocks noChangeAspect="1"/>
              </p:cNvGraphicFramePr>
              <p:nvPr/>
            </p:nvGraphicFramePr>
            <p:xfrm>
              <a:off x="1344" y="2880"/>
              <a:ext cx="541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8" name="Image" r:id="rId6" imgW="1588422" imgH="953053" progId="">
                      <p:embed/>
                    </p:oleObj>
                  </mc:Choice>
                  <mc:Fallback>
                    <p:oleObj name="Image" r:id="rId6" imgW="1588422" imgH="953053" progId="">
                      <p:embed/>
                      <p:pic>
                        <p:nvPicPr>
                          <p:cNvPr id="133" name="Object 11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344" y="2880"/>
                            <a:ext cx="541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34" name="Group 112"/>
              <p:cNvGrpSpPr>
                <a:grpSpLocks/>
              </p:cNvGrpSpPr>
              <p:nvPr/>
            </p:nvGrpSpPr>
            <p:grpSpPr bwMode="auto">
              <a:xfrm>
                <a:off x="1494" y="2680"/>
                <a:ext cx="181" cy="359"/>
                <a:chOff x="1728" y="3168"/>
                <a:chExt cx="181" cy="359"/>
              </a:xfrm>
            </p:grpSpPr>
            <p:grpSp>
              <p:nvGrpSpPr>
                <p:cNvPr id="135" name="Group 113"/>
                <p:cNvGrpSpPr>
                  <a:grpSpLocks noChangeAspect="1"/>
                </p:cNvGrpSpPr>
                <p:nvPr/>
              </p:nvGrpSpPr>
              <p:grpSpPr bwMode="auto">
                <a:xfrm>
                  <a:off x="1728" y="3168"/>
                  <a:ext cx="78" cy="328"/>
                  <a:chOff x="1198" y="574"/>
                  <a:chExt cx="288" cy="1632"/>
                </a:xfrm>
              </p:grpSpPr>
              <p:sp>
                <p:nvSpPr>
                  <p:cNvPr id="137" name="AutoShape 114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643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38" name="AutoShape 11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752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39" name="AutoShape 116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825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0" name="AutoShape 11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935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1" name="AutoShape 11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278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2" name="AutoShape 11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387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3" name="AutoShape 120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460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4" name="AutoShape 121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570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5" name="AutoShape 122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923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6" name="AutoShape 123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032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7" name="AutoShape 124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105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8" name="AutoShape 125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215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49" name="AutoShape 12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558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50" name="AutoShape 12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667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51" name="AutoShape 128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740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52" name="AutoShape 129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850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136" name="WordArt 13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824" y="3264"/>
                  <a:ext cx="85" cy="26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26227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Impact"/>
                      <a:ea typeface="MS PGothic" pitchFamily="34" charset="-128"/>
                    </a:rPr>
                    <a:t>Y</a:t>
                  </a:r>
                </a:p>
              </p:txBody>
            </p:sp>
          </p:grpSp>
        </p:grpSp>
        <p:grpSp>
          <p:nvGrpSpPr>
            <p:cNvPr id="9" name="Group 131"/>
            <p:cNvGrpSpPr>
              <a:grpSpLocks/>
            </p:cNvGrpSpPr>
            <p:nvPr/>
          </p:nvGrpSpPr>
          <p:grpSpPr bwMode="auto">
            <a:xfrm>
              <a:off x="2505" y="1746"/>
              <a:ext cx="541" cy="496"/>
              <a:chOff x="384" y="2721"/>
              <a:chExt cx="541" cy="496"/>
            </a:xfrm>
          </p:grpSpPr>
          <p:graphicFrame>
            <p:nvGraphicFramePr>
              <p:cNvPr id="113" name="Object 132"/>
              <p:cNvGraphicFramePr>
                <a:graphicFrameLocks noChangeAspect="1"/>
              </p:cNvGraphicFramePr>
              <p:nvPr/>
            </p:nvGraphicFramePr>
            <p:xfrm>
              <a:off x="384" y="2928"/>
              <a:ext cx="541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39" name="Image" r:id="rId8" imgW="1588422" imgH="953053" progId="">
                      <p:embed/>
                    </p:oleObj>
                  </mc:Choice>
                  <mc:Fallback>
                    <p:oleObj name="Image" r:id="rId8" imgW="1588422" imgH="953053" progId="">
                      <p:embed/>
                      <p:pic>
                        <p:nvPicPr>
                          <p:cNvPr id="113" name="Object 13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4" y="2928"/>
                            <a:ext cx="541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4" name="Group 133"/>
              <p:cNvGrpSpPr>
                <a:grpSpLocks/>
              </p:cNvGrpSpPr>
              <p:nvPr/>
            </p:nvGrpSpPr>
            <p:grpSpPr bwMode="auto">
              <a:xfrm>
                <a:off x="535" y="2721"/>
                <a:ext cx="191" cy="359"/>
                <a:chOff x="998" y="3168"/>
                <a:chExt cx="191" cy="359"/>
              </a:xfrm>
            </p:grpSpPr>
            <p:sp>
              <p:nvSpPr>
                <p:cNvPr id="115" name="WordArt 13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104" y="3264"/>
                  <a:ext cx="85" cy="26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26227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Impact"/>
                      <a:ea typeface="MS PGothic" pitchFamily="34" charset="-128"/>
                    </a:rPr>
                    <a:t>Y</a:t>
                  </a:r>
                </a:p>
              </p:txBody>
            </p:sp>
            <p:grpSp>
              <p:nvGrpSpPr>
                <p:cNvPr id="116" name="Group 135"/>
                <p:cNvGrpSpPr>
                  <a:grpSpLocks noChangeAspect="1"/>
                </p:cNvGrpSpPr>
                <p:nvPr/>
              </p:nvGrpSpPr>
              <p:grpSpPr bwMode="auto">
                <a:xfrm>
                  <a:off x="998" y="3168"/>
                  <a:ext cx="74" cy="316"/>
                  <a:chOff x="1198" y="574"/>
                  <a:chExt cx="288" cy="1632"/>
                </a:xfrm>
              </p:grpSpPr>
              <p:sp>
                <p:nvSpPr>
                  <p:cNvPr id="117" name="AutoShape 13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643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18" name="AutoShape 13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752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19" name="AutoShape 138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825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0" name="AutoShape 139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935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1" name="AutoShape 14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278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2" name="AutoShape 14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387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3" name="AutoShape 142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460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4" name="AutoShape 143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570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5" name="AutoShape 144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923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6" name="AutoShape 14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032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7" name="AutoShape 146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105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8" name="AutoShape 14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215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29" name="AutoShape 14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558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30" name="AutoShape 14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667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31" name="AutoShape 150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740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32" name="AutoShape 151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850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000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</p:grpSp>
        <p:grpSp>
          <p:nvGrpSpPr>
            <p:cNvPr id="10" name="Group 152"/>
            <p:cNvGrpSpPr>
              <a:grpSpLocks/>
            </p:cNvGrpSpPr>
            <p:nvPr/>
          </p:nvGrpSpPr>
          <p:grpSpPr bwMode="auto">
            <a:xfrm>
              <a:off x="2729" y="2107"/>
              <a:ext cx="541" cy="486"/>
              <a:chOff x="1008" y="2875"/>
              <a:chExt cx="541" cy="486"/>
            </a:xfrm>
          </p:grpSpPr>
          <p:graphicFrame>
            <p:nvGraphicFramePr>
              <p:cNvPr id="93" name="Object 153"/>
              <p:cNvGraphicFramePr>
                <a:graphicFrameLocks noChangeAspect="1"/>
              </p:cNvGraphicFramePr>
              <p:nvPr/>
            </p:nvGraphicFramePr>
            <p:xfrm>
              <a:off x="1008" y="3072"/>
              <a:ext cx="541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40" name="Image" r:id="rId9" imgW="1588422" imgH="953053" progId="">
                      <p:embed/>
                    </p:oleObj>
                  </mc:Choice>
                  <mc:Fallback>
                    <p:oleObj name="Image" r:id="rId9" imgW="1588422" imgH="953053" progId="">
                      <p:embed/>
                      <p:pic>
                        <p:nvPicPr>
                          <p:cNvPr id="93" name="Object 1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8" y="3072"/>
                            <a:ext cx="541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94" name="Group 154"/>
              <p:cNvGrpSpPr>
                <a:grpSpLocks/>
              </p:cNvGrpSpPr>
              <p:nvPr/>
            </p:nvGrpSpPr>
            <p:grpSpPr bwMode="auto">
              <a:xfrm>
                <a:off x="1158" y="2875"/>
                <a:ext cx="181" cy="344"/>
                <a:chOff x="1307" y="3304"/>
                <a:chExt cx="181" cy="344"/>
              </a:xfrm>
            </p:grpSpPr>
            <p:grpSp>
              <p:nvGrpSpPr>
                <p:cNvPr id="95" name="Group 155"/>
                <p:cNvGrpSpPr>
                  <a:grpSpLocks noChangeAspect="1"/>
                </p:cNvGrpSpPr>
                <p:nvPr/>
              </p:nvGrpSpPr>
              <p:grpSpPr bwMode="auto">
                <a:xfrm>
                  <a:off x="1307" y="3304"/>
                  <a:ext cx="78" cy="328"/>
                  <a:chOff x="1198" y="574"/>
                  <a:chExt cx="288" cy="1632"/>
                </a:xfrm>
              </p:grpSpPr>
              <p:sp>
                <p:nvSpPr>
                  <p:cNvPr id="97" name="AutoShape 156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643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98" name="AutoShape 157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752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99" name="AutoShape 158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825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0" name="AutoShape 159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935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1" name="AutoShape 160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278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2" name="AutoShape 161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387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3" name="AutoShape 162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460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4" name="AutoShape 163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570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5" name="AutoShape 164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923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6" name="AutoShape 165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1032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7" name="AutoShape 166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105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8" name="AutoShape 167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1215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09" name="AutoShape 16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558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10" name="AutoShape 169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14" y="667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>
                          <a:gamma/>
                          <a:shade val="46275"/>
                          <a:invGamma/>
                        </a:schemeClr>
                      </a:gs>
                      <a:gs pos="50000">
                        <a:schemeClr val="tx1"/>
                      </a:gs>
                      <a:gs pos="100000">
                        <a:schemeClr val="tx1">
                          <a:gamma/>
                          <a:shade val="46275"/>
                          <a:invGamma/>
                        </a:schemeClr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11" name="AutoShape 170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740"/>
                    <a:ext cx="256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112" name="AutoShape 171"/>
                  <p:cNvSpPr>
                    <a:spLocks noChangeAspect="1" noChangeArrowheads="1"/>
                  </p:cNvSpPr>
                  <p:nvPr/>
                </p:nvSpPr>
                <p:spPr bwMode="auto">
                  <a:xfrm rot="5400000" flipH="1">
                    <a:off x="1214" y="850"/>
                    <a:ext cx="255" cy="288"/>
                  </a:xfrm>
                  <a:prstGeom prst="parallelogram">
                    <a:avLst>
                      <a:gd name="adj" fmla="val 67500"/>
                    </a:avLst>
                  </a:prstGeom>
                  <a:gradFill rotWithShape="0">
                    <a:gsLst>
                      <a:gs pos="0">
                        <a:schemeClr val="tx1"/>
                      </a:gs>
                      <a:gs pos="50000">
                        <a:schemeClr val="accent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n w="9525">
                    <a:solidFill>
                      <a:srgbClr val="FFFF66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96" name="WordArt 172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403" y="3385"/>
                  <a:ext cx="85" cy="263"/>
                </a:xfrm>
                <a:prstGeom prst="rect">
                  <a:avLst/>
                </a:prstGeom>
              </p:spPr>
              <p:txBody>
                <a:bodyPr wrap="none" fromWordArt="1">
                  <a:prstTxWarp prst="textDeflate">
                    <a:avLst>
                      <a:gd name="adj" fmla="val 26227"/>
                    </a:avLst>
                  </a:prstTxWarp>
                </a:bodyPr>
                <a:lstStyle/>
                <a:p>
                  <a:pPr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solidFill>
                        <a:srgbClr val="000000"/>
                      </a:solidFill>
                      <a:latin typeface="Impact"/>
                      <a:ea typeface="MS PGothic" pitchFamily="34" charset="-128"/>
                    </a:rPr>
                    <a:t>Y</a:t>
                  </a:r>
                </a:p>
              </p:txBody>
            </p:sp>
          </p:grpSp>
        </p:grpSp>
        <p:grpSp>
          <p:nvGrpSpPr>
            <p:cNvPr id="11" name="Group 173"/>
            <p:cNvGrpSpPr>
              <a:grpSpLocks/>
            </p:cNvGrpSpPr>
            <p:nvPr/>
          </p:nvGrpSpPr>
          <p:grpSpPr bwMode="auto">
            <a:xfrm>
              <a:off x="4403" y="1092"/>
              <a:ext cx="541" cy="841"/>
              <a:chOff x="3456" y="3288"/>
              <a:chExt cx="541" cy="841"/>
            </a:xfrm>
          </p:grpSpPr>
          <p:graphicFrame>
            <p:nvGraphicFramePr>
              <p:cNvPr id="68" name="Object 174"/>
              <p:cNvGraphicFramePr>
                <a:graphicFrameLocks noChangeAspect="1"/>
              </p:cNvGraphicFramePr>
              <p:nvPr/>
            </p:nvGraphicFramePr>
            <p:xfrm>
              <a:off x="3456" y="3840"/>
              <a:ext cx="541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41" name="Image" r:id="rId10" imgW="1588422" imgH="953053" progId="">
                      <p:embed/>
                    </p:oleObj>
                  </mc:Choice>
                  <mc:Fallback>
                    <p:oleObj name="Image" r:id="rId10" imgW="1588422" imgH="953053" progId="">
                      <p:embed/>
                      <p:pic>
                        <p:nvPicPr>
                          <p:cNvPr id="68" name="Object 17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56" y="3840"/>
                            <a:ext cx="541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69" name="Group 175"/>
              <p:cNvGrpSpPr>
                <a:grpSpLocks/>
              </p:cNvGrpSpPr>
              <p:nvPr/>
            </p:nvGrpSpPr>
            <p:grpSpPr bwMode="auto">
              <a:xfrm>
                <a:off x="3614" y="3288"/>
                <a:ext cx="193" cy="699"/>
                <a:chOff x="3419" y="3130"/>
                <a:chExt cx="193" cy="699"/>
              </a:xfrm>
            </p:grpSpPr>
            <p:grpSp>
              <p:nvGrpSpPr>
                <p:cNvPr id="70" name="Group 176"/>
                <p:cNvGrpSpPr>
                  <a:grpSpLocks/>
                </p:cNvGrpSpPr>
                <p:nvPr/>
              </p:nvGrpSpPr>
              <p:grpSpPr bwMode="auto">
                <a:xfrm>
                  <a:off x="3419" y="3470"/>
                  <a:ext cx="181" cy="359"/>
                  <a:chOff x="1728" y="3168"/>
                  <a:chExt cx="181" cy="359"/>
                </a:xfrm>
              </p:grpSpPr>
              <p:grpSp>
                <p:nvGrpSpPr>
                  <p:cNvPr id="75" name="Group 177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728" y="3168"/>
                    <a:ext cx="78" cy="328"/>
                    <a:chOff x="1198" y="574"/>
                    <a:chExt cx="288" cy="1632"/>
                  </a:xfrm>
                </p:grpSpPr>
                <p:sp>
                  <p:nvSpPr>
                    <p:cNvPr id="77" name="AutoShape 17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643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78" name="AutoShape 17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752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79" name="AutoShape 18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825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0" name="AutoShape 18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935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1" name="AutoShape 18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278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2" name="AutoShape 18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387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3" name="AutoShape 18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460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4" name="AutoShape 18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570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5" name="AutoShape 18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923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6" name="AutoShape 18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032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7" name="AutoShape 18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105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8" name="AutoShape 18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215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89" name="AutoShape 19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558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0" name="AutoShape 19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667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1" name="AutoShape 19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740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92" name="AutoShape 19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850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</p:grpSp>
              <p:sp>
                <p:nvSpPr>
                  <p:cNvPr id="76" name="WordArt 194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824" y="3264"/>
                    <a:ext cx="85" cy="26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26227"/>
                      </a:avLst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Impact"/>
                        <a:ea typeface="MS PGothic" pitchFamily="34" charset="-128"/>
                      </a:rPr>
                      <a:t>Y</a:t>
                    </a:r>
                  </a:p>
                </p:txBody>
              </p:sp>
            </p:grpSp>
            <p:grpSp>
              <p:nvGrpSpPr>
                <p:cNvPr id="71" name="Group 195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504" y="3447"/>
                  <a:ext cx="108" cy="151"/>
                  <a:chOff x="1920" y="2688"/>
                  <a:chExt cx="240" cy="336"/>
                </a:xfrm>
              </p:grpSpPr>
              <p:sp>
                <p:nvSpPr>
                  <p:cNvPr id="73" name="AutoShape 1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20" y="2784"/>
                    <a:ext cx="240" cy="240"/>
                  </a:xfrm>
                  <a:prstGeom prst="plus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74" name="AutoShape 197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992" y="2688"/>
                    <a:ext cx="96" cy="96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72" name="AutoShape 198"/>
                <p:cNvSpPr>
                  <a:spLocks noChangeArrowheads="1"/>
                </p:cNvSpPr>
                <p:nvPr/>
              </p:nvSpPr>
              <p:spPr bwMode="auto">
                <a:xfrm>
                  <a:off x="3444" y="3130"/>
                  <a:ext cx="144" cy="288"/>
                </a:xfrm>
                <a:prstGeom prst="curvedDownArrow">
                  <a:avLst>
                    <a:gd name="adj1" fmla="val 20000"/>
                    <a:gd name="adj2" fmla="val 40000"/>
                    <a:gd name="adj3" fmla="val 6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</p:grpSp>
        <p:grpSp>
          <p:nvGrpSpPr>
            <p:cNvPr id="12" name="Group 199"/>
            <p:cNvGrpSpPr>
              <a:grpSpLocks/>
            </p:cNvGrpSpPr>
            <p:nvPr/>
          </p:nvGrpSpPr>
          <p:grpSpPr bwMode="auto">
            <a:xfrm>
              <a:off x="4603" y="1429"/>
              <a:ext cx="541" cy="822"/>
              <a:chOff x="2544" y="3403"/>
              <a:chExt cx="541" cy="822"/>
            </a:xfrm>
          </p:grpSpPr>
          <p:graphicFrame>
            <p:nvGraphicFramePr>
              <p:cNvPr id="43" name="Object 200"/>
              <p:cNvGraphicFramePr>
                <a:graphicFrameLocks noChangeAspect="1"/>
              </p:cNvGraphicFramePr>
              <p:nvPr/>
            </p:nvGraphicFramePr>
            <p:xfrm>
              <a:off x="2544" y="3936"/>
              <a:ext cx="541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42" name="Image" r:id="rId11" imgW="1588422" imgH="953053" progId="">
                      <p:embed/>
                    </p:oleObj>
                  </mc:Choice>
                  <mc:Fallback>
                    <p:oleObj name="Image" r:id="rId11" imgW="1588422" imgH="953053" progId="">
                      <p:embed/>
                      <p:pic>
                        <p:nvPicPr>
                          <p:cNvPr id="43" name="Object 20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544" y="3936"/>
                            <a:ext cx="541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44" name="Group 201"/>
              <p:cNvGrpSpPr>
                <a:grpSpLocks/>
              </p:cNvGrpSpPr>
              <p:nvPr/>
            </p:nvGrpSpPr>
            <p:grpSpPr bwMode="auto">
              <a:xfrm>
                <a:off x="2694" y="3403"/>
                <a:ext cx="201" cy="692"/>
                <a:chOff x="2817" y="3112"/>
                <a:chExt cx="201" cy="692"/>
              </a:xfrm>
            </p:grpSpPr>
            <p:grpSp>
              <p:nvGrpSpPr>
                <p:cNvPr id="45" name="Group 202"/>
                <p:cNvGrpSpPr>
                  <a:grpSpLocks/>
                </p:cNvGrpSpPr>
                <p:nvPr/>
              </p:nvGrpSpPr>
              <p:grpSpPr bwMode="auto">
                <a:xfrm>
                  <a:off x="2817" y="3445"/>
                  <a:ext cx="191" cy="359"/>
                  <a:chOff x="998" y="3168"/>
                  <a:chExt cx="191" cy="359"/>
                </a:xfrm>
              </p:grpSpPr>
              <p:sp>
                <p:nvSpPr>
                  <p:cNvPr id="50" name="WordArt 203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104" y="3264"/>
                    <a:ext cx="85" cy="26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26227"/>
                      </a:avLst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Impact"/>
                        <a:ea typeface="MS PGothic" pitchFamily="34" charset="-128"/>
                      </a:rPr>
                      <a:t>Y</a:t>
                    </a:r>
                  </a:p>
                </p:txBody>
              </p:sp>
              <p:grpSp>
                <p:nvGrpSpPr>
                  <p:cNvPr id="51" name="Group 204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998" y="3168"/>
                    <a:ext cx="74" cy="316"/>
                    <a:chOff x="1198" y="574"/>
                    <a:chExt cx="288" cy="1632"/>
                  </a:xfrm>
                </p:grpSpPr>
                <p:sp>
                  <p:nvSpPr>
                    <p:cNvPr id="52" name="AutoShape 20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643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53" name="AutoShape 20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752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54" name="AutoShape 20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825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55" name="AutoShape 20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935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56" name="AutoShape 20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278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57" name="AutoShape 21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387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58" name="AutoShape 21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460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59" name="AutoShape 21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570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0" name="AutoShape 21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923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1" name="AutoShape 21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032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2" name="AutoShape 21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105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3" name="AutoShape 21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215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4" name="AutoShape 21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558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5" name="AutoShape 21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667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6" name="AutoShape 21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740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67" name="AutoShape 22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850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0000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</p:grpSp>
            </p:grpSp>
            <p:sp>
              <p:nvSpPr>
                <p:cNvPr id="46" name="AutoShape 221"/>
                <p:cNvSpPr>
                  <a:spLocks noChangeArrowheads="1"/>
                </p:cNvSpPr>
                <p:nvPr/>
              </p:nvSpPr>
              <p:spPr bwMode="auto">
                <a:xfrm>
                  <a:off x="2835" y="3112"/>
                  <a:ext cx="144" cy="288"/>
                </a:xfrm>
                <a:prstGeom prst="curvedDownArrow">
                  <a:avLst>
                    <a:gd name="adj1" fmla="val 20000"/>
                    <a:gd name="adj2" fmla="val 40000"/>
                    <a:gd name="adj3" fmla="val 6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  <p:grpSp>
              <p:nvGrpSpPr>
                <p:cNvPr id="47" name="Group 222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2910" y="3409"/>
                  <a:ext cx="108" cy="173"/>
                  <a:chOff x="624" y="2592"/>
                  <a:chExt cx="240" cy="384"/>
                </a:xfrm>
              </p:grpSpPr>
              <p:sp>
                <p:nvSpPr>
                  <p:cNvPr id="48" name="AutoShape 223"/>
                  <p:cNvSpPr>
                    <a:spLocks noChangeAspect="1" noChangeArrowheads="1"/>
                  </p:cNvSpPr>
                  <p:nvPr/>
                </p:nvSpPr>
                <p:spPr bwMode="auto">
                  <a:xfrm flipH="1">
                    <a:off x="624" y="2688"/>
                    <a:ext cx="240" cy="288"/>
                  </a:xfrm>
                  <a:prstGeom prst="diamond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49" name="AutoShape 224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696" y="2592"/>
                    <a:ext cx="96" cy="96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</p:grpSp>
          </p:grpSp>
        </p:grpSp>
        <p:grpSp>
          <p:nvGrpSpPr>
            <p:cNvPr id="13" name="Group 225"/>
            <p:cNvGrpSpPr>
              <a:grpSpLocks/>
            </p:cNvGrpSpPr>
            <p:nvPr/>
          </p:nvGrpSpPr>
          <p:grpSpPr bwMode="auto">
            <a:xfrm>
              <a:off x="4818" y="1785"/>
              <a:ext cx="541" cy="805"/>
              <a:chOff x="1872" y="3324"/>
              <a:chExt cx="541" cy="805"/>
            </a:xfrm>
          </p:grpSpPr>
          <p:graphicFrame>
            <p:nvGraphicFramePr>
              <p:cNvPr id="18" name="Object 226"/>
              <p:cNvGraphicFramePr>
                <a:graphicFrameLocks noChangeAspect="1"/>
              </p:cNvGraphicFramePr>
              <p:nvPr/>
            </p:nvGraphicFramePr>
            <p:xfrm>
              <a:off x="1872" y="3840"/>
              <a:ext cx="541" cy="28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43" name="Image" r:id="rId12" imgW="1588422" imgH="953053" progId="">
                      <p:embed/>
                    </p:oleObj>
                  </mc:Choice>
                  <mc:Fallback>
                    <p:oleObj name="Image" r:id="rId12" imgW="1588422" imgH="953053" progId="">
                      <p:embed/>
                      <p:pic>
                        <p:nvPicPr>
                          <p:cNvPr id="18" name="Object 2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72" y="3840"/>
                            <a:ext cx="541" cy="28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9" name="Group 227"/>
              <p:cNvGrpSpPr>
                <a:grpSpLocks/>
              </p:cNvGrpSpPr>
              <p:nvPr/>
            </p:nvGrpSpPr>
            <p:grpSpPr bwMode="auto">
              <a:xfrm>
                <a:off x="2031" y="3324"/>
                <a:ext cx="193" cy="660"/>
                <a:chOff x="3131" y="3265"/>
                <a:chExt cx="193" cy="660"/>
              </a:xfrm>
            </p:grpSpPr>
            <p:grpSp>
              <p:nvGrpSpPr>
                <p:cNvPr id="20" name="Group 228"/>
                <p:cNvGrpSpPr>
                  <a:grpSpLocks/>
                </p:cNvGrpSpPr>
                <p:nvPr/>
              </p:nvGrpSpPr>
              <p:grpSpPr bwMode="auto">
                <a:xfrm>
                  <a:off x="3131" y="3581"/>
                  <a:ext cx="181" cy="344"/>
                  <a:chOff x="1307" y="3304"/>
                  <a:chExt cx="181" cy="344"/>
                </a:xfrm>
              </p:grpSpPr>
              <p:grpSp>
                <p:nvGrpSpPr>
                  <p:cNvPr id="25" name="Group 229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1307" y="3304"/>
                    <a:ext cx="78" cy="328"/>
                    <a:chOff x="1198" y="574"/>
                    <a:chExt cx="288" cy="1632"/>
                  </a:xfrm>
                </p:grpSpPr>
                <p:sp>
                  <p:nvSpPr>
                    <p:cNvPr id="27" name="AutoShape 23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643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28" name="AutoShape 23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752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29" name="AutoShape 23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825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0" name="AutoShape 23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935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1" name="AutoShape 23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278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2" name="AutoShape 23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387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3" name="AutoShape 236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460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4" name="AutoShape 237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570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5" name="AutoShape 238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923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6" name="AutoShape 239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1032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7" name="AutoShape 240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105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8" name="AutoShape 241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1215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39" name="AutoShape 242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558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40" name="AutoShape 243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>
                      <a:off x="1214" y="667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  <a:gs pos="50000">
                          <a:schemeClr val="tx1"/>
                        </a:gs>
                        <a:gs pos="100000">
                          <a:schemeClr val="tx1">
                            <a:gamma/>
                            <a:shade val="46275"/>
                            <a:invGamma/>
                          </a:schemeClr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41" name="AutoShape 244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740"/>
                      <a:ext cx="256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  <p:sp>
                  <p:nvSpPr>
                    <p:cNvPr id="42" name="AutoShape 245"/>
                    <p:cNvSpPr>
                      <a:spLocks noChangeAspect="1" noChangeArrowheads="1"/>
                    </p:cNvSpPr>
                    <p:nvPr/>
                  </p:nvSpPr>
                  <p:spPr bwMode="auto">
                    <a:xfrm rot="5400000" flipH="1">
                      <a:off x="1214" y="850"/>
                      <a:ext cx="255" cy="288"/>
                    </a:xfrm>
                    <a:prstGeom prst="parallelogram">
                      <a:avLst>
                        <a:gd name="adj" fmla="val 67500"/>
                      </a:avLst>
                    </a:prstGeom>
                    <a:gradFill rotWithShape="0">
                      <a:gsLst>
                        <a:gs pos="0">
                          <a:schemeClr val="tx1"/>
                        </a:gs>
                        <a:gs pos="50000">
                          <a:schemeClr val="accent1"/>
                        </a:gs>
                        <a:gs pos="100000">
                          <a:schemeClr val="tx1"/>
                        </a:gs>
                      </a:gsLst>
                      <a:lin ang="0" scaled="1"/>
                    </a:gradFill>
                    <a:ln w="9525">
                      <a:solidFill>
                        <a:srgbClr val="FFFF66"/>
                      </a:solidFill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en-US">
                        <a:solidFill>
                          <a:prstClr val="black"/>
                        </a:solidFill>
                        <a:ea typeface="MS PGothic" pitchFamily="34" charset="-128"/>
                      </a:endParaRPr>
                    </a:p>
                  </p:txBody>
                </p:sp>
              </p:grpSp>
              <p:sp>
                <p:nvSpPr>
                  <p:cNvPr id="26" name="WordArt 246"/>
                  <p:cNvSpPr>
                    <a:spLocks noChangeArrowheads="1" noChangeShapeType="1" noTextEdit="1"/>
                  </p:cNvSpPr>
                  <p:nvPr/>
                </p:nvSpPr>
                <p:spPr bwMode="auto">
                  <a:xfrm>
                    <a:off x="1403" y="3385"/>
                    <a:ext cx="85" cy="263"/>
                  </a:xfrm>
                  <a:prstGeom prst="rect">
                    <a:avLst/>
                  </a:prstGeom>
                </p:spPr>
                <p:txBody>
                  <a:bodyPr wrap="none" fromWordArt="1">
                    <a:prstTxWarp prst="textDeflate">
                      <a:avLst>
                        <a:gd name="adj" fmla="val 26227"/>
                      </a:avLst>
                    </a:prstTxWarp>
                  </a:bodyPr>
                  <a:lstStyle/>
                  <a:p>
                    <a:pPr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3600" kern="10">
                        <a:ln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solidFill>
                          <a:srgbClr val="000000"/>
                        </a:solidFill>
                        <a:latin typeface="Impact"/>
                        <a:ea typeface="MS PGothic" pitchFamily="34" charset="-128"/>
                      </a:rPr>
                      <a:t>Y</a:t>
                    </a:r>
                  </a:p>
                </p:txBody>
              </p:sp>
            </p:grpSp>
            <p:grpSp>
              <p:nvGrpSpPr>
                <p:cNvPr id="21" name="Group 247"/>
                <p:cNvGrpSpPr>
                  <a:grpSpLocks noChangeAspect="1"/>
                </p:cNvGrpSpPr>
                <p:nvPr/>
              </p:nvGrpSpPr>
              <p:grpSpPr bwMode="auto">
                <a:xfrm rot="10800000">
                  <a:off x="3216" y="3565"/>
                  <a:ext cx="108" cy="133"/>
                  <a:chOff x="1224" y="2592"/>
                  <a:chExt cx="240" cy="296"/>
                </a:xfrm>
              </p:grpSpPr>
              <p:sp>
                <p:nvSpPr>
                  <p:cNvPr id="23" name="AutoShape 248"/>
                  <p:cNvSpPr>
                    <a:spLocks noChangeAspect="1" noChangeArrowheads="1"/>
                  </p:cNvSpPr>
                  <p:nvPr/>
                </p:nvSpPr>
                <p:spPr bwMode="auto">
                  <a:xfrm rot="5400000">
                    <a:off x="1248" y="2672"/>
                    <a:ext cx="192" cy="240"/>
                  </a:xfrm>
                  <a:prstGeom prst="moon">
                    <a:avLst>
                      <a:gd name="adj" fmla="val 50000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  <p:sp>
                <p:nvSpPr>
                  <p:cNvPr id="24" name="AutoShape 249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1296" y="2592"/>
                    <a:ext cx="96" cy="96"/>
                  </a:xfrm>
                  <a:prstGeom prst="octagon">
                    <a:avLst>
                      <a:gd name="adj" fmla="val 29287"/>
                    </a:avLst>
                  </a:pr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prstClr val="black"/>
                      </a:solidFill>
                      <a:ea typeface="MS PGothic" pitchFamily="34" charset="-128"/>
                    </a:endParaRPr>
                  </a:p>
                </p:txBody>
              </p:sp>
            </p:grpSp>
            <p:sp>
              <p:nvSpPr>
                <p:cNvPr id="22" name="AutoShape 250"/>
                <p:cNvSpPr>
                  <a:spLocks noChangeArrowheads="1"/>
                </p:cNvSpPr>
                <p:nvPr/>
              </p:nvSpPr>
              <p:spPr bwMode="auto">
                <a:xfrm>
                  <a:off x="3162" y="3265"/>
                  <a:ext cx="144" cy="288"/>
                </a:xfrm>
                <a:prstGeom prst="curvedDownArrow">
                  <a:avLst>
                    <a:gd name="adj1" fmla="val 20000"/>
                    <a:gd name="adj2" fmla="val 40000"/>
                    <a:gd name="adj3" fmla="val 66667"/>
                  </a:avLst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prstClr val="black"/>
                    </a:solidFill>
                    <a:ea typeface="MS PGothic" pitchFamily="34" charset="-128"/>
                  </a:endParaRPr>
                </a:p>
              </p:txBody>
            </p:sp>
          </p:grpSp>
        </p:grpSp>
        <p:sp>
          <p:nvSpPr>
            <p:cNvPr id="14" name="Line 251"/>
            <p:cNvSpPr>
              <a:spLocks noChangeShapeType="1"/>
            </p:cNvSpPr>
            <p:nvPr/>
          </p:nvSpPr>
          <p:spPr bwMode="auto">
            <a:xfrm flipV="1">
              <a:off x="1650" y="1390"/>
              <a:ext cx="384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5" name="Line 252"/>
            <p:cNvSpPr>
              <a:spLocks noChangeShapeType="1"/>
            </p:cNvSpPr>
            <p:nvPr/>
          </p:nvSpPr>
          <p:spPr bwMode="auto">
            <a:xfrm rot="-262998">
              <a:off x="1728" y="2517"/>
              <a:ext cx="1028" cy="3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6" name="Line 253"/>
            <p:cNvSpPr>
              <a:spLocks noChangeShapeType="1"/>
            </p:cNvSpPr>
            <p:nvPr/>
          </p:nvSpPr>
          <p:spPr bwMode="auto">
            <a:xfrm>
              <a:off x="3384" y="2110"/>
              <a:ext cx="91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lg"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ea typeface="MS PGothic" pitchFamily="34" charset="-128"/>
              </a:endParaRPr>
            </a:p>
          </p:txBody>
        </p:sp>
        <p:sp>
          <p:nvSpPr>
            <p:cNvPr id="17" name="Text Box 254"/>
            <p:cNvSpPr txBox="1">
              <a:spLocks noChangeArrowheads="1"/>
            </p:cNvSpPr>
            <p:nvPr/>
          </p:nvSpPr>
          <p:spPr bwMode="auto">
            <a:xfrm>
              <a:off x="3085" y="1881"/>
              <a:ext cx="1411" cy="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07" tIns="45704" rIns="91407" bIns="45704"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Trebuchet MS" pitchFamily="34" charset="0"/>
                  <a:ea typeface="MS PGothic" pitchFamily="34" charset="-128"/>
                </a:rPr>
                <a:t>Cell free expression of </a:t>
              </a:r>
            </a:p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prstClr val="black"/>
                  </a:solidFill>
                  <a:latin typeface="Trebuchet MS" pitchFamily="34" charset="0"/>
                  <a:ea typeface="MS PGothic" pitchFamily="34" charset="-128"/>
                </a:rPr>
                <a:t>target protein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5803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U color palette">
      <a:dk1>
        <a:srgbClr val="9A0032"/>
      </a:dk1>
      <a:lt1>
        <a:srgbClr val="FFFFFF"/>
      </a:lt1>
      <a:dk2>
        <a:srgbClr val="000000"/>
      </a:dk2>
      <a:lt2>
        <a:srgbClr val="E3EBF1"/>
      </a:lt2>
      <a:accent1>
        <a:srgbClr val="78002E"/>
      </a:accent1>
      <a:accent2>
        <a:srgbClr val="F3B329"/>
      </a:accent2>
      <a:accent3>
        <a:srgbClr val="4D5659"/>
      </a:accent3>
      <a:accent4>
        <a:srgbClr val="487D26"/>
      </a:accent4>
      <a:accent5>
        <a:srgbClr val="0077B3"/>
      </a:accent5>
      <a:accent6>
        <a:srgbClr val="E98A42"/>
      </a:accent6>
      <a:hlink>
        <a:srgbClr val="A39B89"/>
      </a:hlink>
      <a:folHlink>
        <a:srgbClr val="568E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CPD_PresentationTemplate</Template>
  <TotalTime>13475</TotalTime>
  <Words>1364</Words>
  <Application>Microsoft Office PowerPoint</Application>
  <PresentationFormat>Widescreen</PresentationFormat>
  <Paragraphs>310</Paragraphs>
  <Slides>38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MS PGothic</vt:lpstr>
      <vt:lpstr>宋体</vt:lpstr>
      <vt:lpstr>Arial</vt:lpstr>
      <vt:lpstr>Calibri</vt:lpstr>
      <vt:lpstr>Impact</vt:lpstr>
      <vt:lpstr>Segoe UI</vt:lpstr>
      <vt:lpstr>Trebuchet MS</vt:lpstr>
      <vt:lpstr>Wingdings</vt:lpstr>
      <vt:lpstr>Office Theme</vt:lpstr>
      <vt:lpstr>Image</vt:lpstr>
      <vt:lpstr>Prism 7</vt:lpstr>
      <vt:lpstr>The Future of Biomarkers – Post Translation Modification</vt:lpstr>
      <vt:lpstr>Autoantibodies as Biomarkers for Early Detection of Cancer</vt:lpstr>
      <vt:lpstr>From NAPPA discovery to commercial diagnostics</vt:lpstr>
      <vt:lpstr>Combined performance of Videssa Breast in women ages 25 – 75 years</vt:lpstr>
      <vt:lpstr>Autoantibodies in Basal-Like Breast Cancer</vt:lpstr>
      <vt:lpstr>Post-translational modifications increase proteomic diversity</vt:lpstr>
      <vt:lpstr>Anti-Citrullinated Protein Antibody (ACPA) and Rheumatoid Arthritis (RA)</vt:lpstr>
      <vt:lpstr>Anti-Citrullinated Protein Antibody (ACPA) and Rheumatoid Arthritis (RA)</vt:lpstr>
      <vt:lpstr>Nucleic Acid Programmable Protein Array </vt:lpstr>
      <vt:lpstr>Contra capture protein array concept</vt:lpstr>
      <vt:lpstr>Detection of anti-citrullinated protein antibodies in RA patients on contra capture arrays </vt:lpstr>
      <vt:lpstr>Identification of novel anti-citrullinated protein antibodies in RA patients</vt:lpstr>
      <vt:lpstr>Aberrant glycosylations in cancers </vt:lpstr>
      <vt:lpstr>Examples of Serological Markers with Clinical Applications</vt:lpstr>
      <vt:lpstr>Overexpression of Truncated O-glycans are a Common Tumor Feature</vt:lpstr>
      <vt:lpstr>Aberrant O-glycosylations provide opportunity to look for novel biomarkers in cancers </vt:lpstr>
      <vt:lpstr>Tumor-associated autoantibody against glycoprotein (TAAb-AGP)</vt:lpstr>
      <vt:lpstr>Verifying glycosylation of in vitro expressed MUC1-TR proteins by MALDI </vt:lpstr>
      <vt:lpstr>Glycosylation enzyme substrate specificity on arrays</vt:lpstr>
      <vt:lpstr>Glycosylation-specific patient responses to tumor antigens</vt:lpstr>
      <vt:lpstr>Anti-Tn-glycosylated S100A7 in breast cancer</vt:lpstr>
      <vt:lpstr>Anti-Tn-glycosylated NENF in breast cancer</vt:lpstr>
      <vt:lpstr>Proteome Scale Glycoprotein Array Development</vt:lpstr>
      <vt:lpstr>Our Complete Mucin Collection</vt:lpstr>
      <vt:lpstr>Patients and samples</vt:lpstr>
      <vt:lpstr>Experimental Design</vt:lpstr>
      <vt:lpstr>Developing a Multiplex Luminex Assay for Validation</vt:lpstr>
      <vt:lpstr>Antigen display on Luminex Beads coated with HaloTag ligand</vt:lpstr>
      <vt:lpstr>(A)Ab detection using Luminex and HaloTagged antigens</vt:lpstr>
      <vt:lpstr>Glycosylated MUC1 on Luminex Beads detected by lectins</vt:lpstr>
      <vt:lpstr>Glycosylated MUC1 on Luminex Beads detected by Serum Samples</vt:lpstr>
      <vt:lpstr>Unique state-of-the-art piezoelectric dispense for printing thousands of genes into PDMS nanowells precisely and accurately</vt:lpstr>
      <vt:lpstr>Next generation fill &amp; seal device for the contra capture array  </vt:lpstr>
      <vt:lpstr>TP53 Autoantibody Study in Ovarian Cancer</vt:lpstr>
      <vt:lpstr>Meso Scale Discovery </vt:lpstr>
      <vt:lpstr>RAPID ELISA</vt:lpstr>
      <vt:lpstr>Publications (since 2016)</vt:lpstr>
      <vt:lpstr>Future Work</vt:lpstr>
    </vt:vector>
  </TitlesOfParts>
  <Company>Arizona State University OKED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EDRN Meeting</dc:title>
  <dc:creator>Joy Blain</dc:creator>
  <cp:lastModifiedBy>Joshua LaBaer</cp:lastModifiedBy>
  <cp:revision>241</cp:revision>
  <cp:lastPrinted>2018-07-10T23:29:31Z</cp:lastPrinted>
  <dcterms:created xsi:type="dcterms:W3CDTF">2017-08-29T22:37:16Z</dcterms:created>
  <dcterms:modified xsi:type="dcterms:W3CDTF">2018-09-04T19:46:53Z</dcterms:modified>
</cp:coreProperties>
</file>