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 id="2147483965" r:id="rId2"/>
    <p:sldMasterId id="2147483981" r:id="rId3"/>
    <p:sldMasterId id="2147483993" r:id="rId4"/>
  </p:sldMasterIdLst>
  <p:notesMasterIdLst>
    <p:notesMasterId r:id="rId27"/>
  </p:notesMasterIdLst>
  <p:sldIdLst>
    <p:sldId id="403" r:id="rId5"/>
    <p:sldId id="460" r:id="rId6"/>
    <p:sldId id="483" r:id="rId7"/>
    <p:sldId id="662" r:id="rId8"/>
    <p:sldId id="656" r:id="rId9"/>
    <p:sldId id="658" r:id="rId10"/>
    <p:sldId id="257" r:id="rId11"/>
    <p:sldId id="347" r:id="rId12"/>
    <p:sldId id="660" r:id="rId13"/>
    <p:sldId id="566" r:id="rId14"/>
    <p:sldId id="570" r:id="rId15"/>
    <p:sldId id="571" r:id="rId16"/>
    <p:sldId id="572" r:id="rId17"/>
    <p:sldId id="421" r:id="rId18"/>
    <p:sldId id="457" r:id="rId19"/>
    <p:sldId id="470" r:id="rId20"/>
    <p:sldId id="480" r:id="rId21"/>
    <p:sldId id="479" r:id="rId22"/>
    <p:sldId id="474" r:id="rId23"/>
    <p:sldId id="482" r:id="rId24"/>
    <p:sldId id="661" r:id="rId25"/>
    <p:sldId id="66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40A"/>
    <a:srgbClr val="000000"/>
    <a:srgbClr val="FFFFFF"/>
    <a:srgbClr val="E90AD9"/>
    <a:srgbClr val="C005E9"/>
    <a:srgbClr val="FFFD44"/>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000" autoAdjust="0"/>
    <p:restoredTop sz="99532" autoAdjust="0"/>
  </p:normalViewPr>
  <p:slideViewPr>
    <p:cSldViewPr>
      <p:cViewPr varScale="1">
        <p:scale>
          <a:sx n="127" d="100"/>
          <a:sy n="127" d="100"/>
        </p:scale>
        <p:origin x="232" y="184"/>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100" d="100"/>
        <a:sy n="100" d="100"/>
      </p:scale>
      <p:origin x="0" y="8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E36DB-9ED2-4E56-8391-E2002B57B5D8}" type="doc">
      <dgm:prSet loTypeId="urn:microsoft.com/office/officeart/2005/8/layout/StepDownProcess" loCatId="process" qsTypeId="urn:microsoft.com/office/officeart/2005/8/quickstyle/simple2" qsCatId="simple" csTypeId="urn:microsoft.com/office/officeart/2005/8/colors/accent1_2" csCatId="accent1" phldr="1"/>
      <dgm:spPr/>
      <dgm:t>
        <a:bodyPr/>
        <a:lstStyle/>
        <a:p>
          <a:endParaRPr lang="en-US"/>
        </a:p>
      </dgm:t>
    </dgm:pt>
    <dgm:pt modelId="{67768388-CEE2-45B7-803E-699E7EDBB982}">
      <dgm:prSet phldrT="[Text]"/>
      <dgm:spPr>
        <a:solidFill>
          <a:srgbClr val="00B050"/>
        </a:solidFill>
      </dgm:spPr>
      <dgm:t>
        <a:bodyPr/>
        <a:lstStyle/>
        <a:p>
          <a:r>
            <a:rPr lang="en-US" dirty="0"/>
            <a:t>WHI2</a:t>
          </a:r>
        </a:p>
      </dgm:t>
    </dgm:pt>
    <dgm:pt modelId="{CA6BE10D-571A-4D5B-94CE-299F17299673}" type="parTrans" cxnId="{4269779E-71DF-4EA1-8F0A-18078C376747}">
      <dgm:prSet/>
      <dgm:spPr/>
      <dgm:t>
        <a:bodyPr/>
        <a:lstStyle/>
        <a:p>
          <a:endParaRPr lang="en-US"/>
        </a:p>
      </dgm:t>
    </dgm:pt>
    <dgm:pt modelId="{03215F51-8F01-47CB-9ACE-656FBC4555FA}" type="sibTrans" cxnId="{4269779E-71DF-4EA1-8F0A-18078C376747}">
      <dgm:prSet/>
      <dgm:spPr/>
      <dgm:t>
        <a:bodyPr/>
        <a:lstStyle/>
        <a:p>
          <a:endParaRPr lang="en-US"/>
        </a:p>
      </dgm:t>
    </dgm:pt>
    <dgm:pt modelId="{7CF18329-0619-4869-9C37-9ED240F6C463}">
      <dgm:prSet phldrT="[Text]" custT="1"/>
      <dgm:spPr/>
      <dgm:t>
        <a:bodyPr/>
        <a:lstStyle/>
        <a:p>
          <a:r>
            <a:rPr lang="en-US" sz="900" dirty="0"/>
            <a:t>Completed</a:t>
          </a:r>
        </a:p>
      </dgm:t>
    </dgm:pt>
    <dgm:pt modelId="{8602C960-D174-4412-9F3C-477495DA2F15}" type="parTrans" cxnId="{C9935618-2EC2-434B-AFCE-9613404530CE}">
      <dgm:prSet/>
      <dgm:spPr/>
      <dgm:t>
        <a:bodyPr/>
        <a:lstStyle/>
        <a:p>
          <a:endParaRPr lang="en-US"/>
        </a:p>
      </dgm:t>
    </dgm:pt>
    <dgm:pt modelId="{EB2DF0D7-4500-45EB-B78E-FBA30B56094C}" type="sibTrans" cxnId="{C9935618-2EC2-434B-AFCE-9613404530CE}">
      <dgm:prSet/>
      <dgm:spPr/>
      <dgm:t>
        <a:bodyPr/>
        <a:lstStyle/>
        <a:p>
          <a:endParaRPr lang="en-US"/>
        </a:p>
      </dgm:t>
    </dgm:pt>
    <dgm:pt modelId="{0C7088CE-AC40-441E-BE13-F50C7671D3A4}">
      <dgm:prSet phldrT="[Text]"/>
      <dgm:spPr>
        <a:solidFill>
          <a:schemeClr val="accent2">
            <a:lumMod val="75000"/>
          </a:schemeClr>
        </a:solidFill>
      </dgm:spPr>
      <dgm:t>
        <a:bodyPr/>
        <a:lstStyle/>
        <a:p>
          <a:r>
            <a:rPr lang="en-US" dirty="0"/>
            <a:t>EDRN Ref Set</a:t>
          </a:r>
        </a:p>
      </dgm:t>
    </dgm:pt>
    <dgm:pt modelId="{BA25D705-06FB-4E51-BF7F-E6933BFD262B}" type="parTrans" cxnId="{62475DED-AC9D-482D-B39D-8A46D479BD2D}">
      <dgm:prSet/>
      <dgm:spPr/>
      <dgm:t>
        <a:bodyPr/>
        <a:lstStyle/>
        <a:p>
          <a:endParaRPr lang="en-US"/>
        </a:p>
      </dgm:t>
    </dgm:pt>
    <dgm:pt modelId="{C73F55BD-4803-44FB-8090-3D94EECAF296}" type="sibTrans" cxnId="{62475DED-AC9D-482D-B39D-8A46D479BD2D}">
      <dgm:prSet/>
      <dgm:spPr/>
      <dgm:t>
        <a:bodyPr/>
        <a:lstStyle/>
        <a:p>
          <a:endParaRPr lang="en-US"/>
        </a:p>
      </dgm:t>
    </dgm:pt>
    <dgm:pt modelId="{3EBB2F45-B20C-4B48-B21B-130542BA44D4}">
      <dgm:prSet phldrT="[Text]" custT="1"/>
      <dgm:spPr/>
      <dgm:t>
        <a:bodyPr/>
        <a:lstStyle/>
        <a:p>
          <a:r>
            <a:rPr lang="en-US" sz="900" dirty="0"/>
            <a:t>Completed</a:t>
          </a:r>
        </a:p>
      </dgm:t>
    </dgm:pt>
    <dgm:pt modelId="{BE4034AB-8CD5-4897-A045-8DFCED96F779}" type="parTrans" cxnId="{2FF83B28-DFA0-469F-8BD6-8E18F10AB9EA}">
      <dgm:prSet/>
      <dgm:spPr/>
      <dgm:t>
        <a:bodyPr/>
        <a:lstStyle/>
        <a:p>
          <a:endParaRPr lang="en-US"/>
        </a:p>
      </dgm:t>
    </dgm:pt>
    <dgm:pt modelId="{500E53CF-0FE1-4EAA-8A63-F9A01284186F}" type="sibTrans" cxnId="{2FF83B28-DFA0-469F-8BD6-8E18F10AB9EA}">
      <dgm:prSet/>
      <dgm:spPr/>
      <dgm:t>
        <a:bodyPr/>
        <a:lstStyle/>
        <a:p>
          <a:endParaRPr lang="en-US"/>
        </a:p>
      </dgm:t>
    </dgm:pt>
    <dgm:pt modelId="{C3713BF9-413B-4D62-B235-B69A143F56FE}">
      <dgm:prSet phldrT="[Text]"/>
      <dgm:spPr>
        <a:solidFill>
          <a:schemeClr val="accent1">
            <a:lumMod val="75000"/>
          </a:schemeClr>
        </a:solidFill>
      </dgm:spPr>
      <dgm:t>
        <a:bodyPr/>
        <a:lstStyle/>
        <a:p>
          <a:r>
            <a:rPr lang="en-US" dirty="0"/>
            <a:t>WHI1</a:t>
          </a:r>
        </a:p>
      </dgm:t>
    </dgm:pt>
    <dgm:pt modelId="{48917516-50CC-45B2-AC72-D119FE6B7FAD}" type="parTrans" cxnId="{0FA7B45B-29C8-4BFF-8F5A-32891B3EFF19}">
      <dgm:prSet/>
      <dgm:spPr/>
      <dgm:t>
        <a:bodyPr/>
        <a:lstStyle/>
        <a:p>
          <a:endParaRPr lang="en-US"/>
        </a:p>
      </dgm:t>
    </dgm:pt>
    <dgm:pt modelId="{1DCEBC0B-471F-4CC9-9720-DFF2283D536A}" type="sibTrans" cxnId="{0FA7B45B-29C8-4BFF-8F5A-32891B3EFF19}">
      <dgm:prSet/>
      <dgm:spPr/>
      <dgm:t>
        <a:bodyPr/>
        <a:lstStyle/>
        <a:p>
          <a:endParaRPr lang="en-US"/>
        </a:p>
      </dgm:t>
    </dgm:pt>
    <dgm:pt modelId="{4124E517-1749-40B6-9112-708E93EDFB07}">
      <dgm:prSet phldrT="[Text]" custT="1"/>
      <dgm:spPr/>
      <dgm:t>
        <a:bodyPr/>
        <a:lstStyle/>
        <a:p>
          <a:r>
            <a:rPr lang="en-US" sz="900" i="1" dirty="0"/>
            <a:t>In progress</a:t>
          </a:r>
        </a:p>
      </dgm:t>
    </dgm:pt>
    <dgm:pt modelId="{E6828377-7C7F-4988-9FDC-FC54EACA4DEC}" type="parTrans" cxnId="{048FE8CA-6AB5-46E2-9D9F-3419ACD03CD2}">
      <dgm:prSet/>
      <dgm:spPr/>
      <dgm:t>
        <a:bodyPr/>
        <a:lstStyle/>
        <a:p>
          <a:endParaRPr lang="en-US"/>
        </a:p>
      </dgm:t>
    </dgm:pt>
    <dgm:pt modelId="{2A5ADAF0-3AFC-49DD-A082-33D2592E0C4B}" type="sibTrans" cxnId="{048FE8CA-6AB5-46E2-9D9F-3419ACD03CD2}">
      <dgm:prSet/>
      <dgm:spPr/>
      <dgm:t>
        <a:bodyPr/>
        <a:lstStyle/>
        <a:p>
          <a:endParaRPr lang="en-US"/>
        </a:p>
      </dgm:t>
    </dgm:pt>
    <dgm:pt modelId="{02ECDEE9-F697-403A-8EA7-C71891A55317}" type="pres">
      <dgm:prSet presAssocID="{0E7E36DB-9ED2-4E56-8391-E2002B57B5D8}" presName="rootnode" presStyleCnt="0">
        <dgm:presLayoutVars>
          <dgm:chMax/>
          <dgm:chPref/>
          <dgm:dir/>
          <dgm:animLvl val="lvl"/>
        </dgm:presLayoutVars>
      </dgm:prSet>
      <dgm:spPr/>
    </dgm:pt>
    <dgm:pt modelId="{A02927BB-DD08-4B26-9EE5-0641E715926C}" type="pres">
      <dgm:prSet presAssocID="{67768388-CEE2-45B7-803E-699E7EDBB982}" presName="composite" presStyleCnt="0"/>
      <dgm:spPr/>
    </dgm:pt>
    <dgm:pt modelId="{4D4E66EA-4B6F-4E94-926A-A6B62B59EA3D}" type="pres">
      <dgm:prSet presAssocID="{67768388-CEE2-45B7-803E-699E7EDBB982}" presName="bentUpArrow1" presStyleLbl="alignImgPlace1" presStyleIdx="0" presStyleCnt="2" custScaleY="77058"/>
      <dgm:spPr>
        <a:solidFill>
          <a:schemeClr val="bg1">
            <a:lumMod val="65000"/>
          </a:schemeClr>
        </a:solidFill>
      </dgm:spPr>
    </dgm:pt>
    <dgm:pt modelId="{7B3AFFC7-A008-490D-A5F3-3508C0C2353D}" type="pres">
      <dgm:prSet presAssocID="{67768388-CEE2-45B7-803E-699E7EDBB982}" presName="ParentText" presStyleLbl="node1" presStyleIdx="0" presStyleCnt="3" custScaleX="92590" custScaleY="82514">
        <dgm:presLayoutVars>
          <dgm:chMax val="1"/>
          <dgm:chPref val="1"/>
          <dgm:bulletEnabled val="1"/>
        </dgm:presLayoutVars>
      </dgm:prSet>
      <dgm:spPr/>
    </dgm:pt>
    <dgm:pt modelId="{6F34D44A-6BE7-40C1-8D0A-DB3C4623ECBB}" type="pres">
      <dgm:prSet presAssocID="{67768388-CEE2-45B7-803E-699E7EDBB982}" presName="ChildText" presStyleLbl="revTx" presStyleIdx="0" presStyleCnt="3" custScaleX="107046">
        <dgm:presLayoutVars>
          <dgm:chMax val="0"/>
          <dgm:chPref val="0"/>
          <dgm:bulletEnabled val="1"/>
        </dgm:presLayoutVars>
      </dgm:prSet>
      <dgm:spPr/>
    </dgm:pt>
    <dgm:pt modelId="{98BE4D22-603C-4982-ACC7-B5653F13315C}" type="pres">
      <dgm:prSet presAssocID="{03215F51-8F01-47CB-9ACE-656FBC4555FA}" presName="sibTrans" presStyleCnt="0"/>
      <dgm:spPr/>
    </dgm:pt>
    <dgm:pt modelId="{7A3B7E88-938B-4356-8C05-9D816D87FA69}" type="pres">
      <dgm:prSet presAssocID="{0C7088CE-AC40-441E-BE13-F50C7671D3A4}" presName="composite" presStyleCnt="0"/>
      <dgm:spPr/>
    </dgm:pt>
    <dgm:pt modelId="{9A556474-A952-4BBB-8044-B43798B6B9CD}" type="pres">
      <dgm:prSet presAssocID="{0C7088CE-AC40-441E-BE13-F50C7671D3A4}" presName="bentUpArrow1" presStyleLbl="alignImgPlace1" presStyleIdx="1" presStyleCnt="2"/>
      <dgm:spPr>
        <a:solidFill>
          <a:schemeClr val="bg1">
            <a:lumMod val="65000"/>
          </a:schemeClr>
        </a:solidFill>
      </dgm:spPr>
    </dgm:pt>
    <dgm:pt modelId="{5BB83F19-56BF-4ED3-A7D6-B7849356C284}" type="pres">
      <dgm:prSet presAssocID="{0C7088CE-AC40-441E-BE13-F50C7671D3A4}" presName="ParentText" presStyleLbl="node1" presStyleIdx="1" presStyleCnt="3" custScaleX="89753" custScaleY="96150" custLinFactNeighborY="-10338">
        <dgm:presLayoutVars>
          <dgm:chMax val="1"/>
          <dgm:chPref val="1"/>
          <dgm:bulletEnabled val="1"/>
        </dgm:presLayoutVars>
      </dgm:prSet>
      <dgm:spPr/>
    </dgm:pt>
    <dgm:pt modelId="{A564BCB8-5AE1-4F74-80DA-0D1CD0BEB1C2}" type="pres">
      <dgm:prSet presAssocID="{0C7088CE-AC40-441E-BE13-F50C7671D3A4}" presName="ChildText" presStyleLbl="revTx" presStyleIdx="1" presStyleCnt="3" custScaleX="105929">
        <dgm:presLayoutVars>
          <dgm:chMax val="0"/>
          <dgm:chPref val="0"/>
          <dgm:bulletEnabled val="1"/>
        </dgm:presLayoutVars>
      </dgm:prSet>
      <dgm:spPr/>
    </dgm:pt>
    <dgm:pt modelId="{2B880C48-4AFE-4F28-BE34-5565039667A4}" type="pres">
      <dgm:prSet presAssocID="{C73F55BD-4803-44FB-8090-3D94EECAF296}" presName="sibTrans" presStyleCnt="0"/>
      <dgm:spPr/>
    </dgm:pt>
    <dgm:pt modelId="{7A409D23-3A9F-47C0-93E0-3D7187D7F026}" type="pres">
      <dgm:prSet presAssocID="{C3713BF9-413B-4D62-B235-B69A143F56FE}" presName="composite" presStyleCnt="0"/>
      <dgm:spPr/>
    </dgm:pt>
    <dgm:pt modelId="{8CACC118-D9F5-4235-9F68-2C1541BF400D}" type="pres">
      <dgm:prSet presAssocID="{C3713BF9-413B-4D62-B235-B69A143F56FE}" presName="ParentText" presStyleLbl="node1" presStyleIdx="2" presStyleCnt="3" custScaleX="85200" custScaleY="87782" custLinFactNeighborY="-18953">
        <dgm:presLayoutVars>
          <dgm:chMax val="1"/>
          <dgm:chPref val="1"/>
          <dgm:bulletEnabled val="1"/>
        </dgm:presLayoutVars>
      </dgm:prSet>
      <dgm:spPr/>
    </dgm:pt>
    <dgm:pt modelId="{2DEB509F-9B45-4B3A-B0F5-8A2463DC8A26}" type="pres">
      <dgm:prSet presAssocID="{C3713BF9-413B-4D62-B235-B69A143F56FE}" presName="FinalChildText" presStyleLbl="revTx" presStyleIdx="2" presStyleCnt="3" custScaleX="108863">
        <dgm:presLayoutVars>
          <dgm:chMax val="0"/>
          <dgm:chPref val="0"/>
          <dgm:bulletEnabled val="1"/>
        </dgm:presLayoutVars>
      </dgm:prSet>
      <dgm:spPr/>
    </dgm:pt>
  </dgm:ptLst>
  <dgm:cxnLst>
    <dgm:cxn modelId="{C9935618-2EC2-434B-AFCE-9613404530CE}" srcId="{67768388-CEE2-45B7-803E-699E7EDBB982}" destId="{7CF18329-0619-4869-9C37-9ED240F6C463}" srcOrd="0" destOrd="0" parTransId="{8602C960-D174-4412-9F3C-477495DA2F15}" sibTransId="{EB2DF0D7-4500-45EB-B78E-FBA30B56094C}"/>
    <dgm:cxn modelId="{2FF83B28-DFA0-469F-8BD6-8E18F10AB9EA}" srcId="{0C7088CE-AC40-441E-BE13-F50C7671D3A4}" destId="{3EBB2F45-B20C-4B48-B21B-130542BA44D4}" srcOrd="0" destOrd="0" parTransId="{BE4034AB-8CD5-4897-A045-8DFCED96F779}" sibTransId="{500E53CF-0FE1-4EAA-8A63-F9A01284186F}"/>
    <dgm:cxn modelId="{C8455B3B-5B6C-442E-95CC-52927E343B0F}" type="presOf" srcId="{3EBB2F45-B20C-4B48-B21B-130542BA44D4}" destId="{A564BCB8-5AE1-4F74-80DA-0D1CD0BEB1C2}" srcOrd="0" destOrd="0" presId="urn:microsoft.com/office/officeart/2005/8/layout/StepDownProcess"/>
    <dgm:cxn modelId="{62D89740-7449-4D42-A82E-2997D947D269}" type="presOf" srcId="{67768388-CEE2-45B7-803E-699E7EDBB982}" destId="{7B3AFFC7-A008-490D-A5F3-3508C0C2353D}" srcOrd="0" destOrd="0" presId="urn:microsoft.com/office/officeart/2005/8/layout/StepDownProcess"/>
    <dgm:cxn modelId="{215BCF50-1311-48DD-9214-127DAC2DD4F4}" type="presOf" srcId="{C3713BF9-413B-4D62-B235-B69A143F56FE}" destId="{8CACC118-D9F5-4235-9F68-2C1541BF400D}" srcOrd="0" destOrd="0" presId="urn:microsoft.com/office/officeart/2005/8/layout/StepDownProcess"/>
    <dgm:cxn modelId="{A7BDB354-95E6-4F64-947E-69415B7ED54A}" type="presOf" srcId="{7CF18329-0619-4869-9C37-9ED240F6C463}" destId="{6F34D44A-6BE7-40C1-8D0A-DB3C4623ECBB}" srcOrd="0" destOrd="0" presId="urn:microsoft.com/office/officeart/2005/8/layout/StepDownProcess"/>
    <dgm:cxn modelId="{7D1DD15A-FA48-40AE-B7EA-A44B5DEAD46D}" type="presOf" srcId="{0E7E36DB-9ED2-4E56-8391-E2002B57B5D8}" destId="{02ECDEE9-F697-403A-8EA7-C71891A55317}" srcOrd="0" destOrd="0" presId="urn:microsoft.com/office/officeart/2005/8/layout/StepDownProcess"/>
    <dgm:cxn modelId="{0FA7B45B-29C8-4BFF-8F5A-32891B3EFF19}" srcId="{0E7E36DB-9ED2-4E56-8391-E2002B57B5D8}" destId="{C3713BF9-413B-4D62-B235-B69A143F56FE}" srcOrd="2" destOrd="0" parTransId="{48917516-50CC-45B2-AC72-D119FE6B7FAD}" sibTransId="{1DCEBC0B-471F-4CC9-9720-DFF2283D536A}"/>
    <dgm:cxn modelId="{3B22D988-F23A-4F35-AEC9-57BBA6B92F88}" type="presOf" srcId="{0C7088CE-AC40-441E-BE13-F50C7671D3A4}" destId="{5BB83F19-56BF-4ED3-A7D6-B7849356C284}" srcOrd="0" destOrd="0" presId="urn:microsoft.com/office/officeart/2005/8/layout/StepDownProcess"/>
    <dgm:cxn modelId="{4269779E-71DF-4EA1-8F0A-18078C376747}" srcId="{0E7E36DB-9ED2-4E56-8391-E2002B57B5D8}" destId="{67768388-CEE2-45B7-803E-699E7EDBB982}" srcOrd="0" destOrd="0" parTransId="{CA6BE10D-571A-4D5B-94CE-299F17299673}" sibTransId="{03215F51-8F01-47CB-9ACE-656FBC4555FA}"/>
    <dgm:cxn modelId="{048FE8CA-6AB5-46E2-9D9F-3419ACD03CD2}" srcId="{C3713BF9-413B-4D62-B235-B69A143F56FE}" destId="{4124E517-1749-40B6-9112-708E93EDFB07}" srcOrd="0" destOrd="0" parTransId="{E6828377-7C7F-4988-9FDC-FC54EACA4DEC}" sibTransId="{2A5ADAF0-3AFC-49DD-A082-33D2592E0C4B}"/>
    <dgm:cxn modelId="{953D22D2-81C0-47B7-BD05-46360544444D}" type="presOf" srcId="{4124E517-1749-40B6-9112-708E93EDFB07}" destId="{2DEB509F-9B45-4B3A-B0F5-8A2463DC8A26}" srcOrd="0" destOrd="0" presId="urn:microsoft.com/office/officeart/2005/8/layout/StepDownProcess"/>
    <dgm:cxn modelId="{62475DED-AC9D-482D-B39D-8A46D479BD2D}" srcId="{0E7E36DB-9ED2-4E56-8391-E2002B57B5D8}" destId="{0C7088CE-AC40-441E-BE13-F50C7671D3A4}" srcOrd="1" destOrd="0" parTransId="{BA25D705-06FB-4E51-BF7F-E6933BFD262B}" sibTransId="{C73F55BD-4803-44FB-8090-3D94EECAF296}"/>
    <dgm:cxn modelId="{840382A1-88A2-4A23-8EC5-C3FC6842272E}" type="presParOf" srcId="{02ECDEE9-F697-403A-8EA7-C71891A55317}" destId="{A02927BB-DD08-4B26-9EE5-0641E715926C}" srcOrd="0" destOrd="0" presId="urn:microsoft.com/office/officeart/2005/8/layout/StepDownProcess"/>
    <dgm:cxn modelId="{221CB7BF-355A-4E3B-89F8-65CE6D4295B9}" type="presParOf" srcId="{A02927BB-DD08-4B26-9EE5-0641E715926C}" destId="{4D4E66EA-4B6F-4E94-926A-A6B62B59EA3D}" srcOrd="0" destOrd="0" presId="urn:microsoft.com/office/officeart/2005/8/layout/StepDownProcess"/>
    <dgm:cxn modelId="{09D82B8E-E326-476D-9CF9-B74B16B68A9D}" type="presParOf" srcId="{A02927BB-DD08-4B26-9EE5-0641E715926C}" destId="{7B3AFFC7-A008-490D-A5F3-3508C0C2353D}" srcOrd="1" destOrd="0" presId="urn:microsoft.com/office/officeart/2005/8/layout/StepDownProcess"/>
    <dgm:cxn modelId="{9B0CA1B8-F4A6-47B7-8738-8680EB47A3D0}" type="presParOf" srcId="{A02927BB-DD08-4B26-9EE5-0641E715926C}" destId="{6F34D44A-6BE7-40C1-8D0A-DB3C4623ECBB}" srcOrd="2" destOrd="0" presId="urn:microsoft.com/office/officeart/2005/8/layout/StepDownProcess"/>
    <dgm:cxn modelId="{81811596-F669-4D28-8019-4B3CDE58C8ED}" type="presParOf" srcId="{02ECDEE9-F697-403A-8EA7-C71891A55317}" destId="{98BE4D22-603C-4982-ACC7-B5653F13315C}" srcOrd="1" destOrd="0" presId="urn:microsoft.com/office/officeart/2005/8/layout/StepDownProcess"/>
    <dgm:cxn modelId="{6AE05C08-732D-445C-B831-86E173E1C763}" type="presParOf" srcId="{02ECDEE9-F697-403A-8EA7-C71891A55317}" destId="{7A3B7E88-938B-4356-8C05-9D816D87FA69}" srcOrd="2" destOrd="0" presId="urn:microsoft.com/office/officeart/2005/8/layout/StepDownProcess"/>
    <dgm:cxn modelId="{403D713F-ECD3-455C-BA74-B64CB2540D38}" type="presParOf" srcId="{7A3B7E88-938B-4356-8C05-9D816D87FA69}" destId="{9A556474-A952-4BBB-8044-B43798B6B9CD}" srcOrd="0" destOrd="0" presId="urn:microsoft.com/office/officeart/2005/8/layout/StepDownProcess"/>
    <dgm:cxn modelId="{FBD893D3-12F6-4801-8E85-7F0DF6905F9E}" type="presParOf" srcId="{7A3B7E88-938B-4356-8C05-9D816D87FA69}" destId="{5BB83F19-56BF-4ED3-A7D6-B7849356C284}" srcOrd="1" destOrd="0" presId="urn:microsoft.com/office/officeart/2005/8/layout/StepDownProcess"/>
    <dgm:cxn modelId="{F535FF09-486B-42AC-82F8-1A9DF7A97CD4}" type="presParOf" srcId="{7A3B7E88-938B-4356-8C05-9D816D87FA69}" destId="{A564BCB8-5AE1-4F74-80DA-0D1CD0BEB1C2}" srcOrd="2" destOrd="0" presId="urn:microsoft.com/office/officeart/2005/8/layout/StepDownProcess"/>
    <dgm:cxn modelId="{E94380FD-39BB-4D49-9BB5-42E9BF1B6802}" type="presParOf" srcId="{02ECDEE9-F697-403A-8EA7-C71891A55317}" destId="{2B880C48-4AFE-4F28-BE34-5565039667A4}" srcOrd="3" destOrd="0" presId="urn:microsoft.com/office/officeart/2005/8/layout/StepDownProcess"/>
    <dgm:cxn modelId="{FE6F3D3C-1984-4F4C-BC1A-464F7F02D9C6}" type="presParOf" srcId="{02ECDEE9-F697-403A-8EA7-C71891A55317}" destId="{7A409D23-3A9F-47C0-93E0-3D7187D7F026}" srcOrd="4" destOrd="0" presId="urn:microsoft.com/office/officeart/2005/8/layout/StepDownProcess"/>
    <dgm:cxn modelId="{557582A9-2573-4AB7-873E-B0BDE2E89C4F}" type="presParOf" srcId="{7A409D23-3A9F-47C0-93E0-3D7187D7F026}" destId="{8CACC118-D9F5-4235-9F68-2C1541BF400D}" srcOrd="0" destOrd="0" presId="urn:microsoft.com/office/officeart/2005/8/layout/StepDownProcess"/>
    <dgm:cxn modelId="{698F8D02-5133-4F17-B859-94F3C1C3B2C0}" type="presParOf" srcId="{7A409D23-3A9F-47C0-93E0-3D7187D7F026}" destId="{2DEB509F-9B45-4B3A-B0F5-8A2463DC8A2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E36DB-9ED2-4E56-8391-E2002B57B5D8}" type="doc">
      <dgm:prSet loTypeId="urn:microsoft.com/office/officeart/2005/8/layout/StepDownProcess" loCatId="process" qsTypeId="urn:microsoft.com/office/officeart/2005/8/quickstyle/simple2" qsCatId="simple" csTypeId="urn:microsoft.com/office/officeart/2005/8/colors/colorful5" csCatId="colorful" phldr="1"/>
      <dgm:spPr/>
      <dgm:t>
        <a:bodyPr/>
        <a:lstStyle/>
        <a:p>
          <a:endParaRPr lang="en-US"/>
        </a:p>
      </dgm:t>
    </dgm:pt>
    <dgm:pt modelId="{67768388-CEE2-45B7-803E-699E7EDBB982}">
      <dgm:prSet phldrT="[Text]" custT="1"/>
      <dgm:spPr>
        <a:solidFill>
          <a:schemeClr val="accent1">
            <a:lumMod val="75000"/>
          </a:schemeClr>
        </a:solidFill>
      </dgm:spPr>
      <dgm:t>
        <a:bodyPr/>
        <a:lstStyle/>
        <a:p>
          <a:pPr algn="ctr">
            <a:spcAft>
              <a:spcPts val="0"/>
            </a:spcAft>
          </a:pPr>
          <a:r>
            <a:rPr lang="en-US" sz="1400" dirty="0"/>
            <a:t>WHI1</a:t>
          </a:r>
        </a:p>
        <a:p>
          <a:pPr algn="l">
            <a:spcAft>
              <a:spcPct val="35000"/>
            </a:spcAft>
          </a:pPr>
          <a:r>
            <a:rPr lang="en-US" sz="1000" dirty="0"/>
            <a:t>121 </a:t>
          </a:r>
          <a:r>
            <a:rPr lang="en-US" sz="1000" dirty="0" err="1"/>
            <a:t>ER+cases</a:t>
          </a:r>
          <a:br>
            <a:rPr lang="en-US" sz="1000" dirty="0"/>
          </a:br>
          <a:r>
            <a:rPr lang="en-US" sz="1000" dirty="0"/>
            <a:t>121 controls</a:t>
          </a:r>
        </a:p>
      </dgm:t>
    </dgm:pt>
    <dgm:pt modelId="{CA6BE10D-571A-4D5B-94CE-299F17299673}" type="parTrans" cxnId="{4269779E-71DF-4EA1-8F0A-18078C376747}">
      <dgm:prSet/>
      <dgm:spPr/>
      <dgm:t>
        <a:bodyPr/>
        <a:lstStyle/>
        <a:p>
          <a:endParaRPr lang="en-US"/>
        </a:p>
      </dgm:t>
    </dgm:pt>
    <dgm:pt modelId="{03215F51-8F01-47CB-9ACE-656FBC4555FA}" type="sibTrans" cxnId="{4269779E-71DF-4EA1-8F0A-18078C376747}">
      <dgm:prSet/>
      <dgm:spPr/>
      <dgm:t>
        <a:bodyPr/>
        <a:lstStyle/>
        <a:p>
          <a:endParaRPr lang="en-US"/>
        </a:p>
      </dgm:t>
    </dgm:pt>
    <dgm:pt modelId="{7CF18329-0619-4869-9C37-9ED240F6C463}">
      <dgm:prSet phldrT="[Text]" custT="1"/>
      <dgm:spPr/>
      <dgm:t>
        <a:bodyPr/>
        <a:lstStyle/>
        <a:p>
          <a:r>
            <a:rPr lang="en-US" sz="900" dirty="0"/>
            <a:t>Completed</a:t>
          </a:r>
        </a:p>
      </dgm:t>
    </dgm:pt>
    <dgm:pt modelId="{8602C960-D174-4412-9F3C-477495DA2F15}" type="parTrans" cxnId="{C9935618-2EC2-434B-AFCE-9613404530CE}">
      <dgm:prSet/>
      <dgm:spPr/>
      <dgm:t>
        <a:bodyPr/>
        <a:lstStyle/>
        <a:p>
          <a:endParaRPr lang="en-US"/>
        </a:p>
      </dgm:t>
    </dgm:pt>
    <dgm:pt modelId="{EB2DF0D7-4500-45EB-B78E-FBA30B56094C}" type="sibTrans" cxnId="{C9935618-2EC2-434B-AFCE-9613404530CE}">
      <dgm:prSet/>
      <dgm:spPr/>
      <dgm:t>
        <a:bodyPr/>
        <a:lstStyle/>
        <a:p>
          <a:endParaRPr lang="en-US"/>
        </a:p>
      </dgm:t>
    </dgm:pt>
    <dgm:pt modelId="{0C7088CE-AC40-441E-BE13-F50C7671D3A4}">
      <dgm:prSet phldrT="[Text]" custT="1"/>
      <dgm:spPr>
        <a:solidFill>
          <a:schemeClr val="accent6"/>
        </a:solidFill>
      </dgm:spPr>
      <dgm:t>
        <a:bodyPr/>
        <a:lstStyle/>
        <a:p>
          <a:pPr marL="0" indent="0" algn="ctr">
            <a:spcAft>
              <a:spcPts val="0"/>
            </a:spcAft>
          </a:pPr>
          <a:r>
            <a:rPr lang="en-US" sz="1400" dirty="0"/>
            <a:t>WHI2</a:t>
          </a:r>
        </a:p>
        <a:p>
          <a:pPr marL="0" indent="0" algn="l">
            <a:spcAft>
              <a:spcPct val="35000"/>
            </a:spcAft>
          </a:pPr>
          <a:r>
            <a:rPr lang="en-US" sz="1000" dirty="0"/>
            <a:t>90 ER+ cases</a:t>
          </a:r>
          <a:br>
            <a:rPr lang="en-US" sz="1000" dirty="0"/>
          </a:br>
          <a:r>
            <a:rPr lang="en-US" sz="1000" dirty="0"/>
            <a:t>90 controls</a:t>
          </a:r>
        </a:p>
      </dgm:t>
    </dgm:pt>
    <dgm:pt modelId="{BA25D705-06FB-4E51-BF7F-E6933BFD262B}" type="parTrans" cxnId="{62475DED-AC9D-482D-B39D-8A46D479BD2D}">
      <dgm:prSet/>
      <dgm:spPr/>
      <dgm:t>
        <a:bodyPr/>
        <a:lstStyle/>
        <a:p>
          <a:endParaRPr lang="en-US"/>
        </a:p>
      </dgm:t>
    </dgm:pt>
    <dgm:pt modelId="{C73F55BD-4803-44FB-8090-3D94EECAF296}" type="sibTrans" cxnId="{62475DED-AC9D-482D-B39D-8A46D479BD2D}">
      <dgm:prSet/>
      <dgm:spPr/>
      <dgm:t>
        <a:bodyPr/>
        <a:lstStyle/>
        <a:p>
          <a:endParaRPr lang="en-US"/>
        </a:p>
      </dgm:t>
    </dgm:pt>
    <dgm:pt modelId="{3EBB2F45-B20C-4B48-B21B-130542BA44D4}">
      <dgm:prSet phldrT="[Text]" custT="1"/>
      <dgm:spPr/>
      <dgm:t>
        <a:bodyPr/>
        <a:lstStyle/>
        <a:p>
          <a:r>
            <a:rPr lang="en-US" sz="900" dirty="0"/>
            <a:t>Completed</a:t>
          </a:r>
        </a:p>
      </dgm:t>
    </dgm:pt>
    <dgm:pt modelId="{BE4034AB-8CD5-4897-A045-8DFCED96F779}" type="parTrans" cxnId="{2FF83B28-DFA0-469F-8BD6-8E18F10AB9EA}">
      <dgm:prSet/>
      <dgm:spPr/>
      <dgm:t>
        <a:bodyPr/>
        <a:lstStyle/>
        <a:p>
          <a:endParaRPr lang="en-US"/>
        </a:p>
      </dgm:t>
    </dgm:pt>
    <dgm:pt modelId="{500E53CF-0FE1-4EAA-8A63-F9A01284186F}" type="sibTrans" cxnId="{2FF83B28-DFA0-469F-8BD6-8E18F10AB9EA}">
      <dgm:prSet/>
      <dgm:spPr/>
      <dgm:t>
        <a:bodyPr/>
        <a:lstStyle/>
        <a:p>
          <a:endParaRPr lang="en-US"/>
        </a:p>
      </dgm:t>
    </dgm:pt>
    <dgm:pt modelId="{C3713BF9-413B-4D62-B235-B69A143F56FE}">
      <dgm:prSet phldrT="[Text]" custT="1"/>
      <dgm:spPr>
        <a:solidFill>
          <a:schemeClr val="accent2">
            <a:lumMod val="75000"/>
          </a:schemeClr>
        </a:solidFill>
      </dgm:spPr>
      <dgm:t>
        <a:bodyPr/>
        <a:lstStyle/>
        <a:p>
          <a:pPr algn="ctr">
            <a:spcAft>
              <a:spcPts val="0"/>
            </a:spcAft>
          </a:pPr>
          <a:r>
            <a:rPr lang="en-US" sz="1000" dirty="0"/>
            <a:t>EDRN Ref Set</a:t>
          </a:r>
        </a:p>
        <a:p>
          <a:pPr algn="l">
            <a:spcAft>
              <a:spcPct val="35000"/>
            </a:spcAft>
          </a:pPr>
          <a:r>
            <a:rPr lang="en-US" sz="1000" dirty="0"/>
            <a:t>115 ER+ cases</a:t>
          </a:r>
          <a:br>
            <a:rPr lang="en-US" sz="1000" dirty="0"/>
          </a:br>
          <a:r>
            <a:rPr lang="en-US" sz="1000" dirty="0"/>
            <a:t>149 controls</a:t>
          </a:r>
        </a:p>
      </dgm:t>
    </dgm:pt>
    <dgm:pt modelId="{48917516-50CC-45B2-AC72-D119FE6B7FAD}" type="parTrans" cxnId="{0FA7B45B-29C8-4BFF-8F5A-32891B3EFF19}">
      <dgm:prSet/>
      <dgm:spPr/>
      <dgm:t>
        <a:bodyPr/>
        <a:lstStyle/>
        <a:p>
          <a:endParaRPr lang="en-US"/>
        </a:p>
      </dgm:t>
    </dgm:pt>
    <dgm:pt modelId="{1DCEBC0B-471F-4CC9-9720-DFF2283D536A}" type="sibTrans" cxnId="{0FA7B45B-29C8-4BFF-8F5A-32891B3EFF19}">
      <dgm:prSet/>
      <dgm:spPr/>
      <dgm:t>
        <a:bodyPr/>
        <a:lstStyle/>
        <a:p>
          <a:endParaRPr lang="en-US"/>
        </a:p>
      </dgm:t>
    </dgm:pt>
    <dgm:pt modelId="{4124E517-1749-40B6-9112-708E93EDFB07}">
      <dgm:prSet phldrT="[Text]" custT="1"/>
      <dgm:spPr/>
      <dgm:t>
        <a:bodyPr/>
        <a:lstStyle/>
        <a:p>
          <a:r>
            <a:rPr lang="en-US" sz="900" dirty="0"/>
            <a:t>Completed</a:t>
          </a:r>
        </a:p>
      </dgm:t>
    </dgm:pt>
    <dgm:pt modelId="{E6828377-7C7F-4988-9FDC-FC54EACA4DEC}" type="parTrans" cxnId="{048FE8CA-6AB5-46E2-9D9F-3419ACD03CD2}">
      <dgm:prSet/>
      <dgm:spPr/>
      <dgm:t>
        <a:bodyPr/>
        <a:lstStyle/>
        <a:p>
          <a:endParaRPr lang="en-US"/>
        </a:p>
      </dgm:t>
    </dgm:pt>
    <dgm:pt modelId="{2A5ADAF0-3AFC-49DD-A082-33D2592E0C4B}" type="sibTrans" cxnId="{048FE8CA-6AB5-46E2-9D9F-3419ACD03CD2}">
      <dgm:prSet/>
      <dgm:spPr/>
      <dgm:t>
        <a:bodyPr/>
        <a:lstStyle/>
        <a:p>
          <a:endParaRPr lang="en-US"/>
        </a:p>
      </dgm:t>
    </dgm:pt>
    <dgm:pt modelId="{02ECDEE9-F697-403A-8EA7-C71891A55317}" type="pres">
      <dgm:prSet presAssocID="{0E7E36DB-9ED2-4E56-8391-E2002B57B5D8}" presName="rootnode" presStyleCnt="0">
        <dgm:presLayoutVars>
          <dgm:chMax/>
          <dgm:chPref/>
          <dgm:dir/>
          <dgm:animLvl val="lvl"/>
        </dgm:presLayoutVars>
      </dgm:prSet>
      <dgm:spPr/>
    </dgm:pt>
    <dgm:pt modelId="{A02927BB-DD08-4B26-9EE5-0641E715926C}" type="pres">
      <dgm:prSet presAssocID="{67768388-CEE2-45B7-803E-699E7EDBB982}" presName="composite" presStyleCnt="0"/>
      <dgm:spPr/>
    </dgm:pt>
    <dgm:pt modelId="{4D4E66EA-4B6F-4E94-926A-A6B62B59EA3D}" type="pres">
      <dgm:prSet presAssocID="{67768388-CEE2-45B7-803E-699E7EDBB982}" presName="bentUpArrow1" presStyleLbl="alignImgPlace1" presStyleIdx="0" presStyleCnt="2"/>
      <dgm:spPr>
        <a:solidFill>
          <a:schemeClr val="bg1">
            <a:lumMod val="65000"/>
          </a:schemeClr>
        </a:solidFill>
      </dgm:spPr>
    </dgm:pt>
    <dgm:pt modelId="{7B3AFFC7-A008-490D-A5F3-3508C0C2353D}" type="pres">
      <dgm:prSet presAssocID="{67768388-CEE2-45B7-803E-699E7EDBB982}" presName="ParentText" presStyleLbl="node1" presStyleIdx="0" presStyleCnt="3" custScaleX="100428">
        <dgm:presLayoutVars>
          <dgm:chMax val="1"/>
          <dgm:chPref val="1"/>
          <dgm:bulletEnabled val="1"/>
        </dgm:presLayoutVars>
      </dgm:prSet>
      <dgm:spPr/>
    </dgm:pt>
    <dgm:pt modelId="{6F34D44A-6BE7-40C1-8D0A-DB3C4623ECBB}" type="pres">
      <dgm:prSet presAssocID="{67768388-CEE2-45B7-803E-699E7EDBB982}" presName="ChildText" presStyleLbl="revTx" presStyleIdx="0" presStyleCnt="3" custScaleX="108512">
        <dgm:presLayoutVars>
          <dgm:chMax val="0"/>
          <dgm:chPref val="0"/>
          <dgm:bulletEnabled val="1"/>
        </dgm:presLayoutVars>
      </dgm:prSet>
      <dgm:spPr/>
    </dgm:pt>
    <dgm:pt modelId="{98BE4D22-603C-4982-ACC7-B5653F13315C}" type="pres">
      <dgm:prSet presAssocID="{03215F51-8F01-47CB-9ACE-656FBC4555FA}" presName="sibTrans" presStyleCnt="0"/>
      <dgm:spPr/>
    </dgm:pt>
    <dgm:pt modelId="{7A3B7E88-938B-4356-8C05-9D816D87FA69}" type="pres">
      <dgm:prSet presAssocID="{0C7088CE-AC40-441E-BE13-F50C7671D3A4}" presName="composite" presStyleCnt="0"/>
      <dgm:spPr/>
    </dgm:pt>
    <dgm:pt modelId="{9A556474-A952-4BBB-8044-B43798B6B9CD}" type="pres">
      <dgm:prSet presAssocID="{0C7088CE-AC40-441E-BE13-F50C7671D3A4}" presName="bentUpArrow1" presStyleLbl="alignImgPlace1" presStyleIdx="1" presStyleCnt="2" custLinFactNeighborY="-4"/>
      <dgm:spPr>
        <a:solidFill>
          <a:schemeClr val="bg1">
            <a:lumMod val="65000"/>
          </a:schemeClr>
        </a:solidFill>
      </dgm:spPr>
    </dgm:pt>
    <dgm:pt modelId="{5BB83F19-56BF-4ED3-A7D6-B7849356C284}" type="pres">
      <dgm:prSet presAssocID="{0C7088CE-AC40-441E-BE13-F50C7671D3A4}" presName="ParentText" presStyleLbl="node1" presStyleIdx="1" presStyleCnt="3" custScaleX="101907">
        <dgm:presLayoutVars>
          <dgm:chMax val="1"/>
          <dgm:chPref val="1"/>
          <dgm:bulletEnabled val="1"/>
        </dgm:presLayoutVars>
      </dgm:prSet>
      <dgm:spPr/>
    </dgm:pt>
    <dgm:pt modelId="{A564BCB8-5AE1-4F74-80DA-0D1CD0BEB1C2}" type="pres">
      <dgm:prSet presAssocID="{0C7088CE-AC40-441E-BE13-F50C7671D3A4}" presName="ChildText" presStyleLbl="revTx" presStyleIdx="1" presStyleCnt="3" custScaleX="112358">
        <dgm:presLayoutVars>
          <dgm:chMax val="0"/>
          <dgm:chPref val="0"/>
          <dgm:bulletEnabled val="1"/>
        </dgm:presLayoutVars>
      </dgm:prSet>
      <dgm:spPr/>
    </dgm:pt>
    <dgm:pt modelId="{2B880C48-4AFE-4F28-BE34-5565039667A4}" type="pres">
      <dgm:prSet presAssocID="{C73F55BD-4803-44FB-8090-3D94EECAF296}" presName="sibTrans" presStyleCnt="0"/>
      <dgm:spPr/>
    </dgm:pt>
    <dgm:pt modelId="{7A409D23-3A9F-47C0-93E0-3D7187D7F026}" type="pres">
      <dgm:prSet presAssocID="{C3713BF9-413B-4D62-B235-B69A143F56FE}" presName="composite" presStyleCnt="0"/>
      <dgm:spPr/>
    </dgm:pt>
    <dgm:pt modelId="{8CACC118-D9F5-4235-9F68-2C1541BF400D}" type="pres">
      <dgm:prSet presAssocID="{C3713BF9-413B-4D62-B235-B69A143F56FE}" presName="ParentText" presStyleLbl="node1" presStyleIdx="2" presStyleCnt="3">
        <dgm:presLayoutVars>
          <dgm:chMax val="1"/>
          <dgm:chPref val="1"/>
          <dgm:bulletEnabled val="1"/>
        </dgm:presLayoutVars>
      </dgm:prSet>
      <dgm:spPr/>
    </dgm:pt>
    <dgm:pt modelId="{2DEB509F-9B45-4B3A-B0F5-8A2463DC8A26}" type="pres">
      <dgm:prSet presAssocID="{C3713BF9-413B-4D62-B235-B69A143F56FE}" presName="FinalChildText" presStyleLbl="revTx" presStyleIdx="2" presStyleCnt="3" custScaleX="110546">
        <dgm:presLayoutVars>
          <dgm:chMax val="0"/>
          <dgm:chPref val="0"/>
          <dgm:bulletEnabled val="1"/>
        </dgm:presLayoutVars>
      </dgm:prSet>
      <dgm:spPr/>
    </dgm:pt>
  </dgm:ptLst>
  <dgm:cxnLst>
    <dgm:cxn modelId="{C9935618-2EC2-434B-AFCE-9613404530CE}" srcId="{67768388-CEE2-45B7-803E-699E7EDBB982}" destId="{7CF18329-0619-4869-9C37-9ED240F6C463}" srcOrd="0" destOrd="0" parTransId="{8602C960-D174-4412-9F3C-477495DA2F15}" sibTransId="{EB2DF0D7-4500-45EB-B78E-FBA30B56094C}"/>
    <dgm:cxn modelId="{2FF83B28-DFA0-469F-8BD6-8E18F10AB9EA}" srcId="{0C7088CE-AC40-441E-BE13-F50C7671D3A4}" destId="{3EBB2F45-B20C-4B48-B21B-130542BA44D4}" srcOrd="0" destOrd="0" parTransId="{BE4034AB-8CD5-4897-A045-8DFCED96F779}" sibTransId="{500E53CF-0FE1-4EAA-8A63-F9A01284186F}"/>
    <dgm:cxn modelId="{C8455B3B-5B6C-442E-95CC-52927E343B0F}" type="presOf" srcId="{3EBB2F45-B20C-4B48-B21B-130542BA44D4}" destId="{A564BCB8-5AE1-4F74-80DA-0D1CD0BEB1C2}" srcOrd="0" destOrd="0" presId="urn:microsoft.com/office/officeart/2005/8/layout/StepDownProcess"/>
    <dgm:cxn modelId="{62D89740-7449-4D42-A82E-2997D947D269}" type="presOf" srcId="{67768388-CEE2-45B7-803E-699E7EDBB982}" destId="{7B3AFFC7-A008-490D-A5F3-3508C0C2353D}" srcOrd="0" destOrd="0" presId="urn:microsoft.com/office/officeart/2005/8/layout/StepDownProcess"/>
    <dgm:cxn modelId="{215BCF50-1311-48DD-9214-127DAC2DD4F4}" type="presOf" srcId="{C3713BF9-413B-4D62-B235-B69A143F56FE}" destId="{8CACC118-D9F5-4235-9F68-2C1541BF400D}" srcOrd="0" destOrd="0" presId="urn:microsoft.com/office/officeart/2005/8/layout/StepDownProcess"/>
    <dgm:cxn modelId="{A7BDB354-95E6-4F64-947E-69415B7ED54A}" type="presOf" srcId="{7CF18329-0619-4869-9C37-9ED240F6C463}" destId="{6F34D44A-6BE7-40C1-8D0A-DB3C4623ECBB}" srcOrd="0" destOrd="0" presId="urn:microsoft.com/office/officeart/2005/8/layout/StepDownProcess"/>
    <dgm:cxn modelId="{7D1DD15A-FA48-40AE-B7EA-A44B5DEAD46D}" type="presOf" srcId="{0E7E36DB-9ED2-4E56-8391-E2002B57B5D8}" destId="{02ECDEE9-F697-403A-8EA7-C71891A55317}" srcOrd="0" destOrd="0" presId="urn:microsoft.com/office/officeart/2005/8/layout/StepDownProcess"/>
    <dgm:cxn modelId="{0FA7B45B-29C8-4BFF-8F5A-32891B3EFF19}" srcId="{0E7E36DB-9ED2-4E56-8391-E2002B57B5D8}" destId="{C3713BF9-413B-4D62-B235-B69A143F56FE}" srcOrd="2" destOrd="0" parTransId="{48917516-50CC-45B2-AC72-D119FE6B7FAD}" sibTransId="{1DCEBC0B-471F-4CC9-9720-DFF2283D536A}"/>
    <dgm:cxn modelId="{3B22D988-F23A-4F35-AEC9-57BBA6B92F88}" type="presOf" srcId="{0C7088CE-AC40-441E-BE13-F50C7671D3A4}" destId="{5BB83F19-56BF-4ED3-A7D6-B7849356C284}" srcOrd="0" destOrd="0" presId="urn:microsoft.com/office/officeart/2005/8/layout/StepDownProcess"/>
    <dgm:cxn modelId="{4269779E-71DF-4EA1-8F0A-18078C376747}" srcId="{0E7E36DB-9ED2-4E56-8391-E2002B57B5D8}" destId="{67768388-CEE2-45B7-803E-699E7EDBB982}" srcOrd="0" destOrd="0" parTransId="{CA6BE10D-571A-4D5B-94CE-299F17299673}" sibTransId="{03215F51-8F01-47CB-9ACE-656FBC4555FA}"/>
    <dgm:cxn modelId="{048FE8CA-6AB5-46E2-9D9F-3419ACD03CD2}" srcId="{C3713BF9-413B-4D62-B235-B69A143F56FE}" destId="{4124E517-1749-40B6-9112-708E93EDFB07}" srcOrd="0" destOrd="0" parTransId="{E6828377-7C7F-4988-9FDC-FC54EACA4DEC}" sibTransId="{2A5ADAF0-3AFC-49DD-A082-33D2592E0C4B}"/>
    <dgm:cxn modelId="{953D22D2-81C0-47B7-BD05-46360544444D}" type="presOf" srcId="{4124E517-1749-40B6-9112-708E93EDFB07}" destId="{2DEB509F-9B45-4B3A-B0F5-8A2463DC8A26}" srcOrd="0" destOrd="0" presId="urn:microsoft.com/office/officeart/2005/8/layout/StepDownProcess"/>
    <dgm:cxn modelId="{62475DED-AC9D-482D-B39D-8A46D479BD2D}" srcId="{0E7E36DB-9ED2-4E56-8391-E2002B57B5D8}" destId="{0C7088CE-AC40-441E-BE13-F50C7671D3A4}" srcOrd="1" destOrd="0" parTransId="{BA25D705-06FB-4E51-BF7F-E6933BFD262B}" sibTransId="{C73F55BD-4803-44FB-8090-3D94EECAF296}"/>
    <dgm:cxn modelId="{840382A1-88A2-4A23-8EC5-C3FC6842272E}" type="presParOf" srcId="{02ECDEE9-F697-403A-8EA7-C71891A55317}" destId="{A02927BB-DD08-4B26-9EE5-0641E715926C}" srcOrd="0" destOrd="0" presId="urn:microsoft.com/office/officeart/2005/8/layout/StepDownProcess"/>
    <dgm:cxn modelId="{221CB7BF-355A-4E3B-89F8-65CE6D4295B9}" type="presParOf" srcId="{A02927BB-DD08-4B26-9EE5-0641E715926C}" destId="{4D4E66EA-4B6F-4E94-926A-A6B62B59EA3D}" srcOrd="0" destOrd="0" presId="urn:microsoft.com/office/officeart/2005/8/layout/StepDownProcess"/>
    <dgm:cxn modelId="{09D82B8E-E326-476D-9CF9-B74B16B68A9D}" type="presParOf" srcId="{A02927BB-DD08-4B26-9EE5-0641E715926C}" destId="{7B3AFFC7-A008-490D-A5F3-3508C0C2353D}" srcOrd="1" destOrd="0" presId="urn:microsoft.com/office/officeart/2005/8/layout/StepDownProcess"/>
    <dgm:cxn modelId="{9B0CA1B8-F4A6-47B7-8738-8680EB47A3D0}" type="presParOf" srcId="{A02927BB-DD08-4B26-9EE5-0641E715926C}" destId="{6F34D44A-6BE7-40C1-8D0A-DB3C4623ECBB}" srcOrd="2" destOrd="0" presId="urn:microsoft.com/office/officeart/2005/8/layout/StepDownProcess"/>
    <dgm:cxn modelId="{81811596-F669-4D28-8019-4B3CDE58C8ED}" type="presParOf" srcId="{02ECDEE9-F697-403A-8EA7-C71891A55317}" destId="{98BE4D22-603C-4982-ACC7-B5653F13315C}" srcOrd="1" destOrd="0" presId="urn:microsoft.com/office/officeart/2005/8/layout/StepDownProcess"/>
    <dgm:cxn modelId="{6AE05C08-732D-445C-B831-86E173E1C763}" type="presParOf" srcId="{02ECDEE9-F697-403A-8EA7-C71891A55317}" destId="{7A3B7E88-938B-4356-8C05-9D816D87FA69}" srcOrd="2" destOrd="0" presId="urn:microsoft.com/office/officeart/2005/8/layout/StepDownProcess"/>
    <dgm:cxn modelId="{403D713F-ECD3-455C-BA74-B64CB2540D38}" type="presParOf" srcId="{7A3B7E88-938B-4356-8C05-9D816D87FA69}" destId="{9A556474-A952-4BBB-8044-B43798B6B9CD}" srcOrd="0" destOrd="0" presId="urn:microsoft.com/office/officeart/2005/8/layout/StepDownProcess"/>
    <dgm:cxn modelId="{FBD893D3-12F6-4801-8E85-7F0DF6905F9E}" type="presParOf" srcId="{7A3B7E88-938B-4356-8C05-9D816D87FA69}" destId="{5BB83F19-56BF-4ED3-A7D6-B7849356C284}" srcOrd="1" destOrd="0" presId="urn:microsoft.com/office/officeart/2005/8/layout/StepDownProcess"/>
    <dgm:cxn modelId="{F535FF09-486B-42AC-82F8-1A9DF7A97CD4}" type="presParOf" srcId="{7A3B7E88-938B-4356-8C05-9D816D87FA69}" destId="{A564BCB8-5AE1-4F74-80DA-0D1CD0BEB1C2}" srcOrd="2" destOrd="0" presId="urn:microsoft.com/office/officeart/2005/8/layout/StepDownProcess"/>
    <dgm:cxn modelId="{E94380FD-39BB-4D49-9BB5-42E9BF1B6802}" type="presParOf" srcId="{02ECDEE9-F697-403A-8EA7-C71891A55317}" destId="{2B880C48-4AFE-4F28-BE34-5565039667A4}" srcOrd="3" destOrd="0" presId="urn:microsoft.com/office/officeart/2005/8/layout/StepDownProcess"/>
    <dgm:cxn modelId="{FE6F3D3C-1984-4F4C-BC1A-464F7F02D9C6}" type="presParOf" srcId="{02ECDEE9-F697-403A-8EA7-C71891A55317}" destId="{7A409D23-3A9F-47C0-93E0-3D7187D7F026}" srcOrd="4" destOrd="0" presId="urn:microsoft.com/office/officeart/2005/8/layout/StepDownProcess"/>
    <dgm:cxn modelId="{557582A9-2573-4AB7-873E-B0BDE2E89C4F}" type="presParOf" srcId="{7A409D23-3A9F-47C0-93E0-3D7187D7F026}" destId="{8CACC118-D9F5-4235-9F68-2C1541BF400D}" srcOrd="0" destOrd="0" presId="urn:microsoft.com/office/officeart/2005/8/layout/StepDownProcess"/>
    <dgm:cxn modelId="{698F8D02-5133-4F17-B859-94F3C1C3B2C0}" type="presParOf" srcId="{7A409D23-3A9F-47C0-93E0-3D7187D7F026}" destId="{2DEB509F-9B45-4B3A-B0F5-8A2463DC8A26}"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E66EA-4B6F-4E94-926A-A6B62B59EA3D}">
      <dsp:nvSpPr>
        <dsp:cNvPr id="0" name=""/>
        <dsp:cNvSpPr/>
      </dsp:nvSpPr>
      <dsp:spPr>
        <a:xfrm rot="5400000">
          <a:off x="229731" y="1433305"/>
          <a:ext cx="552932" cy="816908"/>
        </a:xfrm>
        <a:prstGeom prst="bentUpArrow">
          <a:avLst>
            <a:gd name="adj1" fmla="val 32840"/>
            <a:gd name="adj2" fmla="val 25000"/>
            <a:gd name="adj3" fmla="val 35780"/>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B3AFFC7-A008-490D-A5F3-3508C0C2353D}">
      <dsp:nvSpPr>
        <dsp:cNvPr id="0" name=""/>
        <dsp:cNvSpPr/>
      </dsp:nvSpPr>
      <dsp:spPr>
        <a:xfrm>
          <a:off x="2067" y="711807"/>
          <a:ext cx="1118428" cy="697669"/>
        </a:xfrm>
        <a:prstGeom prst="roundRect">
          <a:avLst>
            <a:gd name="adj" fmla="val 16670"/>
          </a:avLst>
        </a:prstGeom>
        <a:solidFill>
          <a:srgbClr val="00B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WHI2</a:t>
          </a:r>
        </a:p>
      </dsp:txBody>
      <dsp:txXfrm>
        <a:off x="36131" y="745871"/>
        <a:ext cx="1050300" cy="629541"/>
      </dsp:txXfrm>
    </dsp:sp>
    <dsp:sp modelId="{6F34D44A-6BE7-40C1-8D0A-DB3C4623ECBB}">
      <dsp:nvSpPr>
        <dsp:cNvPr id="0" name=""/>
        <dsp:cNvSpPr/>
      </dsp:nvSpPr>
      <dsp:spPr>
        <a:xfrm>
          <a:off x="1134299" y="718522"/>
          <a:ext cx="940440" cy="68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Completed</a:t>
          </a:r>
        </a:p>
      </dsp:txBody>
      <dsp:txXfrm>
        <a:off x="1134299" y="718522"/>
        <a:ext cx="940440" cy="683383"/>
      </dsp:txXfrm>
    </dsp:sp>
    <dsp:sp modelId="{9A556474-A952-4BBB-8044-B43798B6B9CD}">
      <dsp:nvSpPr>
        <dsp:cNvPr id="0" name=""/>
        <dsp:cNvSpPr/>
      </dsp:nvSpPr>
      <dsp:spPr>
        <a:xfrm rot="5400000">
          <a:off x="1125169" y="2284513"/>
          <a:ext cx="717553" cy="816908"/>
        </a:xfrm>
        <a:prstGeom prst="bentUpArrow">
          <a:avLst>
            <a:gd name="adj1" fmla="val 32840"/>
            <a:gd name="adj2" fmla="val 25000"/>
            <a:gd name="adj3" fmla="val 35780"/>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BB83F19-56BF-4ED3-A7D6-B7849356C284}">
      <dsp:nvSpPr>
        <dsp:cNvPr id="0" name=""/>
        <dsp:cNvSpPr/>
      </dsp:nvSpPr>
      <dsp:spPr>
        <a:xfrm>
          <a:off x="996949" y="1417957"/>
          <a:ext cx="1084159" cy="812964"/>
        </a:xfrm>
        <a:prstGeom prst="roundRect">
          <a:avLst>
            <a:gd name="adj" fmla="val 1667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EDRN Ref Set</a:t>
          </a:r>
        </a:p>
      </dsp:txBody>
      <dsp:txXfrm>
        <a:off x="1036642" y="1457650"/>
        <a:ext cx="1004773" cy="733578"/>
      </dsp:txXfrm>
    </dsp:sp>
    <dsp:sp modelId="{A564BCB8-5AE1-4F74-80DA-0D1CD0BEB1C2}">
      <dsp:nvSpPr>
        <dsp:cNvPr id="0" name=""/>
        <dsp:cNvSpPr/>
      </dsp:nvSpPr>
      <dsp:spPr>
        <a:xfrm>
          <a:off x="2116953" y="1569730"/>
          <a:ext cx="930626" cy="68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Completed</a:t>
          </a:r>
        </a:p>
      </dsp:txBody>
      <dsp:txXfrm>
        <a:off x="2116953" y="1569730"/>
        <a:ext cx="930626" cy="683383"/>
      </dsp:txXfrm>
    </dsp:sp>
    <dsp:sp modelId="{8CACC118-D9F5-4235-9F68-2C1541BF400D}">
      <dsp:nvSpPr>
        <dsp:cNvPr id="0" name=""/>
        <dsp:cNvSpPr/>
      </dsp:nvSpPr>
      <dsp:spPr>
        <a:xfrm>
          <a:off x="1991832" y="2278634"/>
          <a:ext cx="1029162" cy="742211"/>
        </a:xfrm>
        <a:prstGeom prst="roundRect">
          <a:avLst>
            <a:gd name="adj" fmla="val 1667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WHI1</a:t>
          </a:r>
        </a:p>
      </dsp:txBody>
      <dsp:txXfrm>
        <a:off x="2028070" y="2314872"/>
        <a:ext cx="956686" cy="669735"/>
      </dsp:txXfrm>
    </dsp:sp>
    <dsp:sp modelId="{2DEB509F-9B45-4B3A-B0F5-8A2463DC8A26}">
      <dsp:nvSpPr>
        <dsp:cNvPr id="0" name=""/>
        <dsp:cNvSpPr/>
      </dsp:nvSpPr>
      <dsp:spPr>
        <a:xfrm>
          <a:off x="3071449" y="2467872"/>
          <a:ext cx="956403" cy="68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i="1" kern="1200" dirty="0"/>
            <a:t>In progress</a:t>
          </a:r>
        </a:p>
      </dsp:txBody>
      <dsp:txXfrm>
        <a:off x="3071449" y="2467872"/>
        <a:ext cx="956403" cy="683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E66EA-4B6F-4E94-926A-A6B62B59EA3D}">
      <dsp:nvSpPr>
        <dsp:cNvPr id="0" name=""/>
        <dsp:cNvSpPr/>
      </dsp:nvSpPr>
      <dsp:spPr>
        <a:xfrm rot="5400000">
          <a:off x="187211" y="1389627"/>
          <a:ext cx="692305" cy="788165"/>
        </a:xfrm>
        <a:prstGeom prst="bentUpArrow">
          <a:avLst>
            <a:gd name="adj1" fmla="val 32840"/>
            <a:gd name="adj2" fmla="val 25000"/>
            <a:gd name="adj3" fmla="val 35780"/>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B3AFFC7-A008-490D-A5F3-3508C0C2353D}">
      <dsp:nvSpPr>
        <dsp:cNvPr id="0" name=""/>
        <dsp:cNvSpPr/>
      </dsp:nvSpPr>
      <dsp:spPr>
        <a:xfrm>
          <a:off x="1298" y="622192"/>
          <a:ext cx="1170423" cy="815767"/>
        </a:xfrm>
        <a:prstGeom prst="roundRect">
          <a:avLst>
            <a:gd name="adj" fmla="val 1667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dirty="0"/>
            <a:t>WHI1</a:t>
          </a:r>
        </a:p>
        <a:p>
          <a:pPr marL="0" lvl="0" indent="0" algn="l" defTabSz="622300">
            <a:lnSpc>
              <a:spcPct val="90000"/>
            </a:lnSpc>
            <a:spcBef>
              <a:spcPct val="0"/>
            </a:spcBef>
            <a:spcAft>
              <a:spcPct val="35000"/>
            </a:spcAft>
            <a:buNone/>
          </a:pPr>
          <a:r>
            <a:rPr lang="en-US" sz="1000" kern="1200" dirty="0"/>
            <a:t>121 </a:t>
          </a:r>
          <a:r>
            <a:rPr lang="en-US" sz="1000" kern="1200" dirty="0" err="1"/>
            <a:t>ER+cases</a:t>
          </a:r>
          <a:br>
            <a:rPr lang="en-US" sz="1000" kern="1200" dirty="0"/>
          </a:br>
          <a:r>
            <a:rPr lang="en-US" sz="1000" kern="1200" dirty="0"/>
            <a:t>121 controls</a:t>
          </a:r>
        </a:p>
      </dsp:txBody>
      <dsp:txXfrm>
        <a:off x="41128" y="662022"/>
        <a:ext cx="1090763" cy="736107"/>
      </dsp:txXfrm>
    </dsp:sp>
    <dsp:sp modelId="{6F34D44A-6BE7-40C1-8D0A-DB3C4623ECBB}">
      <dsp:nvSpPr>
        <dsp:cNvPr id="0" name=""/>
        <dsp:cNvSpPr/>
      </dsp:nvSpPr>
      <dsp:spPr>
        <a:xfrm>
          <a:off x="1133152" y="699994"/>
          <a:ext cx="919776" cy="65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Completed</a:t>
          </a:r>
        </a:p>
      </dsp:txBody>
      <dsp:txXfrm>
        <a:off x="1133152" y="699994"/>
        <a:ext cx="919776" cy="659338"/>
      </dsp:txXfrm>
    </dsp:sp>
    <dsp:sp modelId="{9A556474-A952-4BBB-8044-B43798B6B9CD}">
      <dsp:nvSpPr>
        <dsp:cNvPr id="0" name=""/>
        <dsp:cNvSpPr/>
      </dsp:nvSpPr>
      <dsp:spPr>
        <a:xfrm rot="5400000">
          <a:off x="1180612" y="2305975"/>
          <a:ext cx="692305" cy="788165"/>
        </a:xfrm>
        <a:prstGeom prst="bentUpArrow">
          <a:avLst>
            <a:gd name="adj1" fmla="val 32840"/>
            <a:gd name="adj2" fmla="val 25000"/>
            <a:gd name="adj3" fmla="val 35780"/>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BB83F19-56BF-4ED3-A7D6-B7849356C284}">
      <dsp:nvSpPr>
        <dsp:cNvPr id="0" name=""/>
        <dsp:cNvSpPr/>
      </dsp:nvSpPr>
      <dsp:spPr>
        <a:xfrm>
          <a:off x="986081" y="1538568"/>
          <a:ext cx="1187660" cy="815767"/>
        </a:xfrm>
        <a:prstGeom prst="roundRect">
          <a:avLst>
            <a:gd name="adj" fmla="val 16670"/>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en-US" sz="1400" kern="1200" dirty="0"/>
            <a:t>WHI2</a:t>
          </a:r>
        </a:p>
        <a:p>
          <a:pPr marL="0" lvl="0" indent="0" algn="l" defTabSz="622300">
            <a:lnSpc>
              <a:spcPct val="90000"/>
            </a:lnSpc>
            <a:spcBef>
              <a:spcPct val="0"/>
            </a:spcBef>
            <a:spcAft>
              <a:spcPct val="35000"/>
            </a:spcAft>
            <a:buNone/>
          </a:pPr>
          <a:r>
            <a:rPr lang="en-US" sz="1000" kern="1200" dirty="0"/>
            <a:t>90 ER+ cases</a:t>
          </a:r>
          <a:br>
            <a:rPr lang="en-US" sz="1000" kern="1200" dirty="0"/>
          </a:br>
          <a:r>
            <a:rPr lang="en-US" sz="1000" kern="1200" dirty="0"/>
            <a:t>90 controls</a:t>
          </a:r>
        </a:p>
      </dsp:txBody>
      <dsp:txXfrm>
        <a:off x="1025911" y="1578398"/>
        <a:ext cx="1108000" cy="736107"/>
      </dsp:txXfrm>
    </dsp:sp>
    <dsp:sp modelId="{A564BCB8-5AE1-4F74-80DA-0D1CD0BEB1C2}">
      <dsp:nvSpPr>
        <dsp:cNvPr id="0" name=""/>
        <dsp:cNvSpPr/>
      </dsp:nvSpPr>
      <dsp:spPr>
        <a:xfrm>
          <a:off x="2110254" y="1616370"/>
          <a:ext cx="952376" cy="65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Completed</a:t>
          </a:r>
        </a:p>
      </dsp:txBody>
      <dsp:txXfrm>
        <a:off x="2110254" y="1616370"/>
        <a:ext cx="952376" cy="659338"/>
      </dsp:txXfrm>
    </dsp:sp>
    <dsp:sp modelId="{8CACC118-D9F5-4235-9F68-2C1541BF400D}">
      <dsp:nvSpPr>
        <dsp:cNvPr id="0" name=""/>
        <dsp:cNvSpPr/>
      </dsp:nvSpPr>
      <dsp:spPr>
        <a:xfrm>
          <a:off x="1970864" y="2454944"/>
          <a:ext cx="1165435" cy="815767"/>
        </a:xfrm>
        <a:prstGeom prst="roundRect">
          <a:avLst>
            <a:gd name="adj" fmla="val 1667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ts val="0"/>
            </a:spcAft>
            <a:buNone/>
          </a:pPr>
          <a:r>
            <a:rPr lang="en-US" sz="1000" kern="1200" dirty="0"/>
            <a:t>EDRN Ref Set</a:t>
          </a:r>
        </a:p>
        <a:p>
          <a:pPr marL="0" lvl="0" indent="0" algn="l" defTabSz="444500">
            <a:lnSpc>
              <a:spcPct val="90000"/>
            </a:lnSpc>
            <a:spcBef>
              <a:spcPct val="0"/>
            </a:spcBef>
            <a:spcAft>
              <a:spcPct val="35000"/>
            </a:spcAft>
            <a:buNone/>
          </a:pPr>
          <a:r>
            <a:rPr lang="en-US" sz="1000" kern="1200" dirty="0"/>
            <a:t>115 ER+ cases</a:t>
          </a:r>
          <a:br>
            <a:rPr lang="en-US" sz="1000" kern="1200" dirty="0"/>
          </a:br>
          <a:r>
            <a:rPr lang="en-US" sz="1000" kern="1200" dirty="0"/>
            <a:t>149 controls</a:t>
          </a:r>
        </a:p>
      </dsp:txBody>
      <dsp:txXfrm>
        <a:off x="2010694" y="2494774"/>
        <a:ext cx="1085775" cy="736107"/>
      </dsp:txXfrm>
    </dsp:sp>
    <dsp:sp modelId="{2DEB509F-9B45-4B3A-B0F5-8A2463DC8A26}">
      <dsp:nvSpPr>
        <dsp:cNvPr id="0" name=""/>
        <dsp:cNvSpPr/>
      </dsp:nvSpPr>
      <dsp:spPr>
        <a:xfrm>
          <a:off x="3091604" y="2532746"/>
          <a:ext cx="937017" cy="65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Completed</a:t>
          </a:r>
        </a:p>
      </dsp:txBody>
      <dsp:txXfrm>
        <a:off x="3091604" y="2532746"/>
        <a:ext cx="937017" cy="65933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27740B0-F91D-FD49-BD4D-20F33412DABD}" type="datetimeFigureOut">
              <a:rPr lang="en-US"/>
              <a:pPr>
                <a:defRPr/>
              </a:pPr>
              <a:t>9/6/18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47EE304-0048-074A-A927-A15E8842A1D1}" type="slidenum">
              <a:rPr lang="en-US"/>
              <a:pPr>
                <a:defRPr/>
              </a:pPr>
              <a:t>‹#›</a:t>
            </a:fld>
            <a:endParaRPr lang="en-US"/>
          </a:p>
        </p:txBody>
      </p:sp>
    </p:spTree>
    <p:extLst>
      <p:ext uri="{BB962C8B-B14F-4D97-AF65-F5344CB8AC3E}">
        <p14:creationId xmlns:p14="http://schemas.microsoft.com/office/powerpoint/2010/main" val="29452418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11CD10ED-85B7-A34E-BCBB-2B626C208293}" type="slidenum">
              <a:rPr lang="en-US" sz="1200">
                <a:solidFill>
                  <a:srgbClr val="000000"/>
                </a:solidFill>
              </a:rPr>
              <a:pPr eaLnBrk="1" hangingPunct="1"/>
              <a:t>2</a:t>
            </a:fld>
            <a:endParaRPr lang="en-US" sz="1200">
              <a:solidFill>
                <a:srgbClr val="000000"/>
              </a:solidFill>
            </a:endParaRPr>
          </a:p>
        </p:txBody>
      </p:sp>
      <p:sp>
        <p:nvSpPr>
          <p:cNvPr id="74754" name="Rectangle 2"/>
          <p:cNvSpPr>
            <a:spLocks noGrp="1" noRot="1" noChangeAspect="1" noChangeArrowheads="1" noTextEdit="1"/>
          </p:cNvSpPr>
          <p:nvPr>
            <p:ph type="sldImg"/>
          </p:nvPr>
        </p:nvSpPr>
        <p:spPr>
          <a:xfrm>
            <a:off x="1143000" y="685800"/>
            <a:ext cx="4572000" cy="3429000"/>
          </a:xfrm>
          <a:ln/>
        </p:spPr>
      </p:sp>
      <p:sp>
        <p:nvSpPr>
          <p:cNvPr id="747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16</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54900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17</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393167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18</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141577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19</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224262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20</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314346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21</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extLst>
      <p:ext uri="{BB962C8B-B14F-4D97-AF65-F5344CB8AC3E}">
        <p14:creationId xmlns:p14="http://schemas.microsoft.com/office/powerpoint/2010/main" val="16617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11CD10ED-85B7-A34E-BCBB-2B626C208293}" type="slidenum">
              <a:rPr lang="en-US" sz="1200">
                <a:solidFill>
                  <a:srgbClr val="000000"/>
                </a:solidFill>
              </a:rPr>
              <a:pPr eaLnBrk="1" hangingPunct="1"/>
              <a:t>22</a:t>
            </a:fld>
            <a:endParaRPr lang="en-US" sz="1200">
              <a:solidFill>
                <a:srgbClr val="000000"/>
              </a:solidFill>
            </a:endParaRPr>
          </a:p>
        </p:txBody>
      </p:sp>
      <p:sp>
        <p:nvSpPr>
          <p:cNvPr id="74754" name="Rectangle 2"/>
          <p:cNvSpPr>
            <a:spLocks noGrp="1" noRot="1" noChangeAspect="1" noChangeArrowheads="1" noTextEdit="1"/>
          </p:cNvSpPr>
          <p:nvPr>
            <p:ph type="sldImg"/>
          </p:nvPr>
        </p:nvSpPr>
        <p:spPr>
          <a:xfrm>
            <a:off x="1143000" y="685800"/>
            <a:ext cx="4572000" cy="3429000"/>
          </a:xfrm>
          <a:ln/>
        </p:spPr>
      </p:sp>
      <p:sp>
        <p:nvSpPr>
          <p:cNvPr id="747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5803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11CD10ED-85B7-A34E-BCBB-2B626C208293}" type="slidenum">
              <a:rPr lang="en-US" sz="1200">
                <a:solidFill>
                  <a:srgbClr val="000000"/>
                </a:solidFill>
              </a:rPr>
              <a:pPr eaLnBrk="1" hangingPunct="1"/>
              <a:t>3</a:t>
            </a:fld>
            <a:endParaRPr lang="en-US" sz="1200">
              <a:solidFill>
                <a:srgbClr val="000000"/>
              </a:solidFill>
            </a:endParaRPr>
          </a:p>
        </p:txBody>
      </p:sp>
      <p:sp>
        <p:nvSpPr>
          <p:cNvPr id="74754" name="Rectangle 2"/>
          <p:cNvSpPr>
            <a:spLocks noGrp="1" noRot="1" noChangeAspect="1" noChangeArrowheads="1" noTextEdit="1"/>
          </p:cNvSpPr>
          <p:nvPr>
            <p:ph type="sldImg"/>
          </p:nvPr>
        </p:nvSpPr>
        <p:spPr>
          <a:xfrm>
            <a:off x="1143000" y="685800"/>
            <a:ext cx="4572000" cy="3429000"/>
          </a:xfrm>
          <a:ln/>
        </p:spPr>
      </p:sp>
      <p:sp>
        <p:nvSpPr>
          <p:cNvPr id="747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24486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11CD10ED-85B7-A34E-BCBB-2B626C208293}" type="slidenum">
              <a:rPr lang="en-US" sz="1200">
                <a:solidFill>
                  <a:srgbClr val="000000"/>
                </a:solidFill>
              </a:rPr>
              <a:pPr eaLnBrk="1" hangingPunct="1"/>
              <a:t>4</a:t>
            </a:fld>
            <a:endParaRPr lang="en-US" sz="1200">
              <a:solidFill>
                <a:srgbClr val="000000"/>
              </a:solidFill>
            </a:endParaRPr>
          </a:p>
        </p:txBody>
      </p:sp>
      <p:sp>
        <p:nvSpPr>
          <p:cNvPr id="74754" name="Rectangle 2"/>
          <p:cNvSpPr>
            <a:spLocks noGrp="1" noRot="1" noChangeAspect="1" noChangeArrowheads="1" noTextEdit="1"/>
          </p:cNvSpPr>
          <p:nvPr>
            <p:ph type="sldImg"/>
          </p:nvPr>
        </p:nvSpPr>
        <p:spPr>
          <a:xfrm>
            <a:off x="1143000" y="685800"/>
            <a:ext cx="4572000" cy="3429000"/>
          </a:xfrm>
          <a:ln/>
        </p:spPr>
      </p:sp>
      <p:sp>
        <p:nvSpPr>
          <p:cNvPr id="747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4760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61588D2-A274-4262-BE19-B2B5BC90F1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336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D84B63D4-807F-43F2-9BCB-C91FCB900C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539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673100"/>
            <a:ext cx="3800475" cy="2851150"/>
          </a:xfrm>
        </p:spPr>
      </p:sp>
      <p:sp>
        <p:nvSpPr>
          <p:cNvPr id="3" name="Notes Placeholder 2"/>
          <p:cNvSpPr>
            <a:spLocks noGrp="1"/>
          </p:cNvSpPr>
          <p:nvPr>
            <p:ph type="body" idx="1"/>
          </p:nvPr>
        </p:nvSpPr>
        <p:spPr/>
        <p:txBody>
          <a:bodyPr>
            <a:normAutofit/>
          </a:bodyPr>
          <a:lstStyle/>
          <a:p>
            <a:pPr marL="0" lvl="1" indent="0">
              <a:buNone/>
            </a:pPr>
            <a:r>
              <a:rPr lang="en-US" b="1" dirty="0"/>
              <a:t>Default title slide layout for Basic presentations</a:t>
            </a:r>
          </a:p>
          <a:p>
            <a:pPr lvl="1"/>
            <a:r>
              <a:rPr lang="en-US" dirty="0"/>
              <a:t>Enter copy in the content placeholders (default formatting shown on example slide above) </a:t>
            </a:r>
          </a:p>
          <a:p>
            <a:pPr lvl="1"/>
            <a:r>
              <a:rPr lang="en-US" dirty="0"/>
              <a:t>Another</a:t>
            </a:r>
            <a:r>
              <a:rPr lang="en-US" baseline="0" dirty="0"/>
              <a:t> image may be substituted</a:t>
            </a:r>
            <a:br>
              <a:rPr lang="en-US" baseline="0" dirty="0"/>
            </a:br>
            <a:endParaRPr lang="en-US" dirty="0"/>
          </a:p>
          <a:p>
            <a:pPr marL="0" lvl="1" indent="0">
              <a:buNone/>
            </a:pPr>
            <a:r>
              <a:rPr lang="en-US" b="1" dirty="0"/>
              <a:t>To change image:</a:t>
            </a:r>
          </a:p>
          <a:p>
            <a:pPr lvl="1"/>
            <a:r>
              <a:rPr lang="en-US" dirty="0"/>
              <a:t>Delete existing image </a:t>
            </a:r>
          </a:p>
          <a:p>
            <a:pPr lvl="1"/>
            <a:r>
              <a:rPr lang="en-US" dirty="0"/>
              <a:t>Drag a new image into the picture placeholder or select the image placeholder and under the Insert tab, select Pictures and upload your photo</a:t>
            </a:r>
          </a:p>
          <a:p>
            <a:pPr lvl="1"/>
            <a:endParaRPr lang="en-US" dirty="0">
              <a:solidFill>
                <a:schemeClr val="tx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9323AF-D38B-4DB9-A28C-9CA60664DDDA}"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11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110" charset="-128"/>
              <a:cs typeface="+mn-cs"/>
            </a:endParaRPr>
          </a:p>
        </p:txBody>
      </p:sp>
    </p:spTree>
    <p:extLst>
      <p:ext uri="{BB962C8B-B14F-4D97-AF65-F5344CB8AC3E}">
        <p14:creationId xmlns:p14="http://schemas.microsoft.com/office/powerpoint/2010/main" val="11745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C8D923-D127-499B-B6BD-21FB15C0F1A7}"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11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110" charset="-128"/>
              <a:cs typeface="+mn-cs"/>
            </a:endParaRPr>
          </a:p>
        </p:txBody>
      </p:sp>
    </p:spTree>
    <p:extLst>
      <p:ext uri="{BB962C8B-B14F-4D97-AF65-F5344CB8AC3E}">
        <p14:creationId xmlns:p14="http://schemas.microsoft.com/office/powerpoint/2010/main" val="176183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eaLnBrk="1" hangingPunct="1"/>
            <a:fld id="{E27DB214-9C64-8646-88A6-CCB90B8A64F1}" type="slidenum">
              <a:rPr lang="en-US" sz="1200">
                <a:solidFill>
                  <a:srgbClr val="000000"/>
                </a:solidFill>
              </a:rPr>
              <a:pPr eaLnBrk="1" hangingPunct="1"/>
              <a:t>14</a:t>
            </a:fld>
            <a:endParaRPr lang="en-US" sz="1200">
              <a:solidFill>
                <a:srgbClr val="000000"/>
              </a:solidFill>
            </a:endParaRPr>
          </a:p>
        </p:txBody>
      </p:sp>
      <p:sp>
        <p:nvSpPr>
          <p:cNvPr id="97282" name="Rectangle 2"/>
          <p:cNvSpPr>
            <a:spLocks noGrp="1" noRot="1" noChangeAspect="1" noChangeArrowheads="1" noTextEdit="1"/>
          </p:cNvSpPr>
          <p:nvPr>
            <p:ph type="sldImg"/>
          </p:nvPr>
        </p:nvSpPr>
        <p:spPr>
          <a:xfrm>
            <a:off x="1143000" y="685800"/>
            <a:ext cx="4572000" cy="3429000"/>
          </a:xfrm>
          <a:ln/>
        </p:spPr>
      </p:sp>
      <p:sp>
        <p:nvSpPr>
          <p:cNvPr id="97283" name="Rectangle 3"/>
          <p:cNvSpPr>
            <a:spLocks noGrp="1" noChangeArrowheads="1"/>
          </p:cNvSpPr>
          <p:nvPr>
            <p:ph type="body" idx="1"/>
          </p:nvPr>
        </p:nvSpPr>
        <p:spPr>
          <a:xfrm>
            <a:off x="152400" y="4343400"/>
            <a:ext cx="6553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400">
                <a:ea typeface="ＭＳ Ｐゴシック" charset="0"/>
                <a:cs typeface="ＭＳ Ｐゴシック" charset="0"/>
              </a:rPr>
              <a:t>This figure displays CA125 levels over time prior to detection of any disease from six women in the UK study. Three women in the figure were diagnosed with ovarian cancer and three women did not have ovarian cancer at the end of the study in July 1995. The initial level of CA125 does not distinguish between the women subsequently diagnosed with ovarian cancer and those without ovarian cancer at the end of the study. However the changes in CA125 values over time clearly differentiate between the women with ovarian cancer and the women without ovarian cancer. The Risk of Ovarian Cancer Algorithm will exploit this pattern of CA125 values over time to improve sensitivity while maintaining a very high level of specificity. The pattern of CA125 values over time we expect to see in women with ovarian cancer is best exemplified in subject #5, where we see an initial flat profile, followed by a rise. We refer to this as an </a:t>
            </a:r>
            <a:r>
              <a:rPr lang="ja-JP" altLang="en-US" sz="1400">
                <a:ea typeface="ＭＳ Ｐゴシック" charset="0"/>
                <a:cs typeface="ＭＳ Ｐゴシック" charset="0"/>
              </a:rPr>
              <a:t>“</a:t>
            </a:r>
            <a:r>
              <a:rPr lang="en-US" altLang="ja-JP" sz="1400">
                <a:ea typeface="ＭＳ Ｐゴシック" charset="0"/>
                <a:cs typeface="ＭＳ Ｐゴシック" charset="0"/>
              </a:rPr>
              <a:t>Elbow 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Women #1 and #3 illustrate the latter part of the elbow pattern. The elbow pattern indicates the probable presence of ovarian cancer. In contrast, a flat pattern as illustrated by women #2, #4, and #6, even with a very high level e.g. #2, indicates probable absence of ovarian cancer. For an asymptomatic woman, we determine the relative goodness of fit to her multiple CA125 values between an </a:t>
            </a:r>
            <a:r>
              <a:rPr lang="ja-JP" altLang="en-US" sz="1400">
                <a:ea typeface="ＭＳ Ｐゴシック" charset="0"/>
                <a:cs typeface="ＭＳ Ｐゴシック" charset="0"/>
              </a:rPr>
              <a:t>“</a:t>
            </a:r>
            <a:r>
              <a:rPr lang="en-US" altLang="ja-JP" sz="1400">
                <a:ea typeface="ＭＳ Ｐゴシック" charset="0"/>
                <a:cs typeface="ＭＳ Ｐゴシック" charset="0"/>
              </a:rPr>
              <a:t>elbow 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compared with a </a:t>
            </a:r>
            <a:r>
              <a:rPr lang="ja-JP" altLang="en-US" sz="1400">
                <a:ea typeface="ＭＳ Ｐゴシック" charset="0"/>
                <a:cs typeface="ＭＳ Ｐゴシック" charset="0"/>
              </a:rPr>
              <a:t>“</a:t>
            </a:r>
            <a:r>
              <a:rPr lang="en-US" altLang="ja-JP" sz="1400">
                <a:ea typeface="ＭＳ Ｐゴシック" charset="0"/>
                <a:cs typeface="ＭＳ Ｐゴシック" charset="0"/>
              </a:rPr>
              <a:t>flat pattern</a:t>
            </a:r>
            <a:r>
              <a:rPr lang="ja-JP" altLang="en-US" sz="1400">
                <a:ea typeface="ＭＳ Ｐゴシック" charset="0"/>
                <a:cs typeface="ＭＳ Ｐゴシック" charset="0"/>
              </a:rPr>
              <a:t>”</a:t>
            </a:r>
            <a:r>
              <a:rPr lang="en-US" altLang="ja-JP" sz="1400">
                <a:ea typeface="ＭＳ Ｐゴシック" charset="0"/>
                <a:cs typeface="ＭＳ Ｐゴシック" charset="0"/>
              </a:rPr>
              <a:t> to assess her risk of ovarian cancer.</a:t>
            </a:r>
            <a:endParaRPr lang="en-US" sz="140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8C702-EC2D-F54A-92A8-440FB182C29F}" type="slidenum">
              <a:rPr lang="en-US"/>
              <a:pPr/>
              <a:t>15</a:t>
            </a:fld>
            <a:endParaRPr 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0098691-3828-40DE-9108-7BE3D7721A02}" type="slidenum">
              <a:rPr lang="en-GB" smtClean="0">
                <a:solidFill>
                  <a:prstClr val="black">
                    <a:tint val="75000"/>
                  </a:prstClr>
                </a:solidFill>
              </a:rPr>
              <a:pPr/>
              <a:t>‹#›</a:t>
            </a:fld>
            <a:endParaRPr lang="en-GB">
              <a:solidFill>
                <a:prstClr val="black">
                  <a:tint val="75000"/>
                </a:prstClr>
              </a:solidFill>
            </a:endParaRPr>
          </a:p>
        </p:txBody>
      </p:sp>
      <p:sp>
        <p:nvSpPr>
          <p:cNvPr id="5" name="TextBox 4"/>
          <p:cNvSpPr txBox="1"/>
          <p:nvPr userDrawn="1"/>
        </p:nvSpPr>
        <p:spPr>
          <a:xfrm>
            <a:off x="7663882" y="6444044"/>
            <a:ext cx="1473098" cy="369332"/>
          </a:xfrm>
          <a:prstGeom prst="rect">
            <a:avLst/>
          </a:prstGeom>
          <a:noFill/>
        </p:spPr>
        <p:txBody>
          <a:bodyPr wrap="square" rtlCol="0">
            <a:spAutoFit/>
          </a:bodyPr>
          <a:lstStyle/>
          <a:p>
            <a:r>
              <a:rPr lang="en-US" dirty="0"/>
              <a:t>Skates</a:t>
            </a:r>
            <a:r>
              <a:rPr lang="en-US" baseline="0" dirty="0"/>
              <a:t> 2018</a:t>
            </a:r>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8024F57-1C0C-479A-9452-CB6306B30714}" type="datetime1">
              <a:rPr lang="en-US" smtClean="0"/>
              <a:t>9/6/18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8EAE3F5-7A32-46CD-805D-F8890F1E8F92}" type="slidenum">
              <a:rPr lang="en-US"/>
              <a:pPr>
                <a:defRPr/>
              </a:pPr>
              <a:t>‹#›</a:t>
            </a:fld>
            <a:endParaRPr lang="en-US" dirty="0"/>
          </a:p>
        </p:txBody>
      </p:sp>
    </p:spTree>
    <p:extLst>
      <p:ext uri="{BB962C8B-B14F-4D97-AF65-F5344CB8AC3E}">
        <p14:creationId xmlns:p14="http://schemas.microsoft.com/office/powerpoint/2010/main" val="13069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76F789-2EE1-4169-9383-A7369A8CA3D3}" type="datetime1">
              <a:rPr lang="en-US" smtClean="0"/>
              <a:t>9/6/18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096CCBF-6841-4BEA-807A-28090483A737}" type="slidenum">
              <a:rPr lang="en-US"/>
              <a:pPr>
                <a:defRPr/>
              </a:pPr>
              <a:t>‹#›</a:t>
            </a:fld>
            <a:endParaRPr lang="en-US" dirty="0"/>
          </a:p>
        </p:txBody>
      </p:sp>
    </p:spTree>
    <p:extLst>
      <p:ext uri="{BB962C8B-B14F-4D97-AF65-F5344CB8AC3E}">
        <p14:creationId xmlns:p14="http://schemas.microsoft.com/office/powerpoint/2010/main" val="265086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1A8F63-0BC3-4766-B03E-CD837FE70876}" type="datetime1">
              <a:rPr lang="en-US" smtClean="0"/>
              <a:t>9/6/18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DAD6E8E-89DF-41E5-A8BE-F6D1795DF04A}" type="slidenum">
              <a:rPr lang="en-US"/>
              <a:pPr>
                <a:defRPr/>
              </a:pPr>
              <a:t>‹#›</a:t>
            </a:fld>
            <a:endParaRPr lang="en-US" dirty="0"/>
          </a:p>
        </p:txBody>
      </p:sp>
    </p:spTree>
    <p:extLst>
      <p:ext uri="{BB962C8B-B14F-4D97-AF65-F5344CB8AC3E}">
        <p14:creationId xmlns:p14="http://schemas.microsoft.com/office/powerpoint/2010/main" val="386640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FF5A1F-082A-4015-AD92-E4660832D221}" type="datetime1">
              <a:rPr lang="en-US" smtClean="0"/>
              <a:t>9/6/18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321324-177D-4EA3-8A5A-79907E6E6802}" type="slidenum">
              <a:rPr lang="en-US"/>
              <a:pPr>
                <a:defRPr/>
              </a:pPr>
              <a:t>‹#›</a:t>
            </a:fld>
            <a:endParaRPr lang="en-US" dirty="0"/>
          </a:p>
        </p:txBody>
      </p:sp>
    </p:spTree>
    <p:extLst>
      <p:ext uri="{BB962C8B-B14F-4D97-AF65-F5344CB8AC3E}">
        <p14:creationId xmlns:p14="http://schemas.microsoft.com/office/powerpoint/2010/main" val="127060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995A37D-341B-4CCC-9F72-2AD5EFE8FDC7}" type="datetime1">
              <a:rPr lang="en-US" smtClean="0"/>
              <a:t>9/6/18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92D0BA-0668-4E67-8FE7-021C058686D7}" type="slidenum">
              <a:rPr lang="en-US"/>
              <a:pPr>
                <a:defRPr/>
              </a:pPr>
              <a:t>‹#›</a:t>
            </a:fld>
            <a:endParaRPr lang="en-US" dirty="0"/>
          </a:p>
        </p:txBody>
      </p:sp>
    </p:spTree>
    <p:extLst>
      <p:ext uri="{BB962C8B-B14F-4D97-AF65-F5344CB8AC3E}">
        <p14:creationId xmlns:p14="http://schemas.microsoft.com/office/powerpoint/2010/main" val="3257830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9C48FF-A6D7-42B5-8FB8-A4259D6882DF}" type="datetime1">
              <a:rPr lang="en-US" smtClean="0"/>
              <a:t>9/6/18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6C146D-97F1-4B6A-BE74-B8E2F917B451}" type="slidenum">
              <a:rPr lang="en-US"/>
              <a:pPr>
                <a:defRPr/>
              </a:pPr>
              <a:t>‹#›</a:t>
            </a:fld>
            <a:endParaRPr lang="en-US" dirty="0"/>
          </a:p>
        </p:txBody>
      </p:sp>
    </p:spTree>
    <p:extLst>
      <p:ext uri="{BB962C8B-B14F-4D97-AF65-F5344CB8AC3E}">
        <p14:creationId xmlns:p14="http://schemas.microsoft.com/office/powerpoint/2010/main" val="1805832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2ADD6D38-D76F-4274-BD64-8578B61421F5}" type="datetime1">
              <a:rPr lang="en-US" smtClean="0"/>
              <a:t>9/6/18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9967F2-CA4B-48B3-B7C1-ADE7726A1205}" type="slidenum">
              <a:rPr lang="en-US"/>
              <a:pPr>
                <a:defRPr/>
              </a:pPr>
              <a:t>‹#›</a:t>
            </a:fld>
            <a:endParaRPr lang="en-US" dirty="0"/>
          </a:p>
        </p:txBody>
      </p:sp>
    </p:spTree>
    <p:extLst>
      <p:ext uri="{BB962C8B-B14F-4D97-AF65-F5344CB8AC3E}">
        <p14:creationId xmlns:p14="http://schemas.microsoft.com/office/powerpoint/2010/main" val="281202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674BC584-4C46-4B61-A651-44D25634E327}" type="datetime1">
              <a:rPr lang="en-US" smtClean="0"/>
              <a:t>9/6/18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397010-6A5B-4064-9C30-956F427B53DD}" type="slidenum">
              <a:rPr lang="en-US"/>
              <a:pPr>
                <a:defRPr/>
              </a:pPr>
              <a:t>‹#›</a:t>
            </a:fld>
            <a:endParaRPr lang="en-US" dirty="0"/>
          </a:p>
        </p:txBody>
      </p:sp>
    </p:spTree>
    <p:extLst>
      <p:ext uri="{BB962C8B-B14F-4D97-AF65-F5344CB8AC3E}">
        <p14:creationId xmlns:p14="http://schemas.microsoft.com/office/powerpoint/2010/main" val="3505796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9144000" cy="3749040"/>
          </a:xfrm>
          <a:solidFill>
            <a:schemeClr val="bg1">
              <a:lumMod val="75000"/>
            </a:schemeClr>
          </a:solidFill>
          <a:effectLst/>
        </p:spPr>
        <p:txBody>
          <a:bodyPr anchor="ctr" anchorCtr="1">
            <a:noAutofit/>
          </a:bodyPr>
          <a:lstStyle>
            <a:lvl1pPr>
              <a:defRPr sz="2400"/>
            </a:lvl1pPr>
          </a:lstStyle>
          <a:p>
            <a:r>
              <a:rPr lang="en-US" dirty="0"/>
              <a:t>Click to add picture</a:t>
            </a:r>
          </a:p>
        </p:txBody>
      </p:sp>
      <p:sp>
        <p:nvSpPr>
          <p:cNvPr id="17" name="Rectangle 16"/>
          <p:cNvSpPr/>
          <p:nvPr userDrawn="1"/>
        </p:nvSpPr>
        <p:spPr bwMode="gray">
          <a:xfrm>
            <a:off x="3721" y="3748646"/>
            <a:ext cx="9140279" cy="31093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0" y="6492240"/>
            <a:ext cx="9144000" cy="36576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bwMode="gray">
          <a:xfrm>
            <a:off x="0" y="6492240"/>
            <a:ext cx="9144000" cy="0"/>
          </a:xfrm>
          <a:prstGeom prst="line">
            <a:avLst/>
          </a:prstGeom>
          <a:ln w="38100" cmpd="sng">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136582" y="4825992"/>
            <a:ext cx="5760720" cy="456079"/>
          </a:xfrm>
          <a:effectLst/>
        </p:spPr>
        <p:txBody>
          <a:bodyPr lIns="0" tIns="0" rIns="0" bIns="0">
            <a:noAutofit/>
          </a:bodyPr>
          <a:lstStyle>
            <a:lvl1pPr marL="0" indent="0" algn="l">
              <a:lnSpc>
                <a:spcPct val="100000"/>
              </a:lnSpc>
              <a:spcBef>
                <a:spcPts val="600"/>
              </a:spcBef>
              <a:buNone/>
              <a:defRPr sz="1400" b="0">
                <a:solidFill>
                  <a:schemeClr val="accent6"/>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3136392" y="5529262"/>
            <a:ext cx="5760720" cy="822960"/>
          </a:xfrm>
          <a:effectLst/>
        </p:spPr>
        <p:txBody>
          <a:bodyPr lIns="0" tIns="0" rIns="0" bIns="0">
            <a:noAutofit/>
          </a:bodyPr>
          <a:lstStyle>
            <a:lvl1pPr marL="0" indent="0">
              <a:lnSpc>
                <a:spcPct val="100000"/>
              </a:lnSpc>
              <a:spcBef>
                <a:spcPts val="0"/>
              </a:spcBef>
              <a:spcAft>
                <a:spcPts val="600"/>
              </a:spcAft>
              <a:buNone/>
              <a:defRPr sz="1300" b="1">
                <a:solidFill>
                  <a:schemeClr val="tx1"/>
                </a:solidFill>
                <a:latin typeface="+mj-lt"/>
                <a:cs typeface="Arial" pitchFamily="34" charset="0"/>
              </a:defRPr>
            </a:lvl1pPr>
            <a:lvl2pPr marL="0" indent="0">
              <a:lnSpc>
                <a:spcPct val="100000"/>
              </a:lnSpc>
              <a:spcBef>
                <a:spcPts val="0"/>
              </a:spcBef>
              <a:spcAft>
                <a:spcPts val="0"/>
              </a:spcAft>
              <a:buNone/>
              <a:defRPr sz="1200">
                <a:solidFill>
                  <a:schemeClr val="accent6"/>
                </a:solidFill>
                <a:latin typeface="+mj-lt"/>
                <a:cs typeface="Arial" pitchFamily="34" charset="0"/>
              </a:defRPr>
            </a:lvl2pPr>
          </a:lstStyle>
          <a:p>
            <a:pPr lvl="0"/>
            <a:r>
              <a:rPr lang="en-US"/>
              <a:t>Click to edit Master text styles</a:t>
            </a:r>
          </a:p>
          <a:p>
            <a:pPr lvl="1"/>
            <a:r>
              <a:rPr lang="en-US"/>
              <a:t>Second level</a:t>
            </a:r>
          </a:p>
        </p:txBody>
      </p:sp>
      <p:sp>
        <p:nvSpPr>
          <p:cNvPr id="2" name="Title 1"/>
          <p:cNvSpPr>
            <a:spLocks noGrp="1"/>
          </p:cNvSpPr>
          <p:nvPr>
            <p:ph type="ctrTitle"/>
          </p:nvPr>
        </p:nvSpPr>
        <p:spPr>
          <a:xfrm>
            <a:off x="3136392" y="4030664"/>
            <a:ext cx="5760720" cy="778404"/>
          </a:xfrm>
          <a:effectLst/>
        </p:spPr>
        <p:txBody>
          <a:bodyPr lIns="0" tIns="0" rIns="0" bIns="0" anchor="t" anchorCtr="0">
            <a:noAutofit/>
          </a:bodyPr>
          <a:lstStyle>
            <a:lvl1pPr algn="l">
              <a:lnSpc>
                <a:spcPct val="90000"/>
              </a:lnSpc>
              <a:defRPr sz="2600" b="1">
                <a:latin typeface="+mj-lt"/>
                <a:cs typeface="Arial" pitchFamily="34" charset="0"/>
              </a:defRPr>
            </a:lvl1pPr>
          </a:lstStyle>
          <a:p>
            <a:r>
              <a:rPr lang="en-US"/>
              <a:t>Click to edit Master title style</a:t>
            </a:r>
            <a:endParaRPr lang="en-US" dirty="0"/>
          </a:p>
        </p:txBody>
      </p:sp>
      <p:pic>
        <p:nvPicPr>
          <p:cNvPr id="1026" name="Picture 2" descr="C:\Users\michelle\Downloads\MDA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1480" y="4081464"/>
            <a:ext cx="1920240" cy="93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0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2" indent="0" algn="ctr">
              <a:buNone/>
              <a:defRPr/>
            </a:lvl2pPr>
            <a:lvl3pPr marL="914288" indent="0" algn="ctr">
              <a:buNone/>
              <a:defRPr/>
            </a:lvl3pPr>
            <a:lvl4pPr marL="1371430" indent="0" algn="ctr">
              <a:buNone/>
              <a:defRPr/>
            </a:lvl4pPr>
            <a:lvl5pPr marL="1828574" indent="0" algn="ctr">
              <a:buNone/>
              <a:defRPr/>
            </a:lvl5pPr>
            <a:lvl6pPr marL="2285715" indent="0" algn="ctr">
              <a:buNone/>
              <a:defRPr/>
            </a:lvl6pPr>
            <a:lvl7pPr marL="2742857" indent="0" algn="ctr">
              <a:buNone/>
              <a:defRPr/>
            </a:lvl7pPr>
            <a:lvl8pPr marL="3200000" indent="0" algn="ctr">
              <a:buNone/>
              <a:defRPr/>
            </a:lvl8pPr>
            <a:lvl9pPr marL="365714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3FC89DD-1AD3-414F-BF51-B53CCEB9AA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315206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206358" y="6356353"/>
            <a:ext cx="1450504" cy="365126"/>
          </a:xfrm>
          <a:ln/>
        </p:spPr>
        <p:txBody>
          <a:bodyPr/>
          <a:lstStyle>
            <a:lvl1pPr>
              <a:defRPr/>
            </a:lvl1pPr>
          </a:lstStyle>
          <a:p>
            <a:pPr>
              <a:defRPr/>
            </a:pPr>
            <a:fld id="{83A8623F-178B-495F-BBD6-6553380F1164}" type="slidenum">
              <a:rPr lang="en-US">
                <a:solidFill>
                  <a:srgbClr val="000000"/>
                </a:solidFill>
                <a:ea typeface="ＭＳ Ｐゴシック"/>
              </a:rPr>
              <a:pPr>
                <a:defRPr/>
              </a:pPr>
              <a:t>‹#›</a:t>
            </a:fld>
            <a:endParaRPr lang="en-US" dirty="0">
              <a:solidFill>
                <a:srgbClr val="000000"/>
              </a:solidFill>
              <a:ea typeface="ＭＳ Ｐゴシック"/>
            </a:endParaRPr>
          </a:p>
        </p:txBody>
      </p:sp>
      <p:sp>
        <p:nvSpPr>
          <p:cNvPr id="7" name="TextBox 6"/>
          <p:cNvSpPr txBox="1"/>
          <p:nvPr userDrawn="1"/>
        </p:nvSpPr>
        <p:spPr>
          <a:xfrm>
            <a:off x="7663882" y="6444044"/>
            <a:ext cx="1473098" cy="369332"/>
          </a:xfrm>
          <a:prstGeom prst="rect">
            <a:avLst/>
          </a:prstGeom>
          <a:noFill/>
        </p:spPr>
        <p:txBody>
          <a:bodyPr wrap="square" rtlCol="0">
            <a:spAutoFit/>
          </a:bodyPr>
          <a:lstStyle/>
          <a:p>
            <a:r>
              <a:rPr lang="en-US" dirty="0"/>
              <a:t>Skates</a:t>
            </a:r>
            <a:r>
              <a:rPr lang="en-US" baseline="0" dirty="0"/>
              <a:t> 2018</a:t>
            </a:r>
            <a:endParaRPr lang="en-US" dirty="0"/>
          </a:p>
        </p:txBody>
      </p:sp>
    </p:spTree>
    <p:extLst>
      <p:ext uri="{BB962C8B-B14F-4D97-AF65-F5344CB8AC3E}">
        <p14:creationId xmlns:p14="http://schemas.microsoft.com/office/powerpoint/2010/main" val="159375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BAD7966-8259-41F3-9173-806CF8909E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212945"/>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2" indent="0">
              <a:buNone/>
              <a:defRPr sz="1800"/>
            </a:lvl2pPr>
            <a:lvl3pPr marL="914288" indent="0">
              <a:buNone/>
              <a:defRPr sz="1600"/>
            </a:lvl3pPr>
            <a:lvl4pPr marL="1371430" indent="0">
              <a:buNone/>
              <a:defRPr sz="1400"/>
            </a:lvl4pPr>
            <a:lvl5pPr marL="1828574" indent="0">
              <a:buNone/>
              <a:defRPr sz="1400"/>
            </a:lvl5pPr>
            <a:lvl6pPr marL="2285715" indent="0">
              <a:buNone/>
              <a:defRPr sz="1400"/>
            </a:lvl6pPr>
            <a:lvl7pPr marL="2742857" indent="0">
              <a:buNone/>
              <a:defRPr sz="1400"/>
            </a:lvl7pPr>
            <a:lvl8pPr marL="3200000" indent="0">
              <a:buNone/>
              <a:defRPr sz="1400"/>
            </a:lvl8pPr>
            <a:lvl9pPr marL="365714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61C229D-B173-48C2-9B11-9F3CE338B4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263569"/>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98613"/>
            <a:ext cx="4038600"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98613"/>
            <a:ext cx="4038600"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F7CC187-39E4-4F0F-9ED9-DC1DE295E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5566787"/>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3"/>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7F61565-4FB3-40FB-A79A-4AAB9417A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226601"/>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641E73CB-9439-45E8-B56B-94EDF839FE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8738550"/>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2CF33787-5367-47CA-97A5-1576AB2E3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131069"/>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9A90274-B438-43DC-BBF7-18C7B8993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10140"/>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0EF074C-7230-4D32-92AA-E95CA26848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562885"/>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9B3DBA7-9A33-4224-A8FF-F0020EEE3D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211851"/>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F275198-B431-4838-BF4A-D55AB4A58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70665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5988" y="395957"/>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66"/>
              </a:solidFill>
            </a:endParaRPr>
          </a:p>
        </p:txBody>
      </p:sp>
      <p:sp>
        <p:nvSpPr>
          <p:cNvPr id="5" name="Rectangle 6"/>
          <p:cNvSpPr>
            <a:spLocks noGrp="1" noChangeArrowheads="1"/>
          </p:cNvSpPr>
          <p:nvPr>
            <p:ph type="sldNum" sz="quarter" idx="12"/>
          </p:nvPr>
        </p:nvSpPr>
        <p:spPr>
          <a:xfrm>
            <a:off x="6019800" y="6361786"/>
            <a:ext cx="2133600" cy="365125"/>
          </a:xfrm>
          <a:ln/>
        </p:spPr>
        <p:txBody>
          <a:bodyPr/>
          <a:lstStyle>
            <a:lvl1pPr>
              <a:defRPr/>
            </a:lvl1pPr>
          </a:lstStyle>
          <a:p>
            <a:pPr>
              <a:defRPr/>
            </a:pPr>
            <a:fld id="{726E2ABA-20DB-D045-AD53-50E89EDB46EC}" type="slidenum">
              <a:rPr lang="en-US">
                <a:solidFill>
                  <a:srgbClr val="FFFF66"/>
                </a:solidFill>
                <a:latin typeface="Arial Unicode MS"/>
              </a:rPr>
              <a:pPr>
                <a:defRPr/>
              </a:pPr>
              <a:t>‹#›</a:t>
            </a:fld>
            <a:endParaRPr lang="en-US">
              <a:solidFill>
                <a:srgbClr val="FFFF66"/>
              </a:solidFill>
              <a:latin typeface="Arial Unicode MS"/>
            </a:endParaRPr>
          </a:p>
        </p:txBody>
      </p:sp>
      <p:sp>
        <p:nvSpPr>
          <p:cNvPr id="6" name="TextBox 5"/>
          <p:cNvSpPr txBox="1"/>
          <p:nvPr userDrawn="1"/>
        </p:nvSpPr>
        <p:spPr>
          <a:xfrm>
            <a:off x="7663882" y="6444044"/>
            <a:ext cx="1473098" cy="369332"/>
          </a:xfrm>
          <a:prstGeom prst="rect">
            <a:avLst/>
          </a:prstGeom>
          <a:noFill/>
        </p:spPr>
        <p:txBody>
          <a:bodyPr wrap="square" rtlCol="0">
            <a:spAutoFit/>
          </a:bodyPr>
          <a:lstStyle/>
          <a:p>
            <a:r>
              <a:rPr lang="en-US" dirty="0"/>
              <a:t>Skates</a:t>
            </a:r>
            <a:r>
              <a:rPr lang="en-US" baseline="0" dirty="0"/>
              <a:t> 2018</a:t>
            </a:r>
            <a:endParaRPr lang="en-US" dirty="0"/>
          </a:p>
        </p:txBody>
      </p:sp>
    </p:spTree>
    <p:extLst>
      <p:ext uri="{BB962C8B-B14F-4D97-AF65-F5344CB8AC3E}">
        <p14:creationId xmlns:p14="http://schemas.microsoft.com/office/powerpoint/2010/main" val="358133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2" indent="0" algn="ctr">
              <a:buNone/>
              <a:defRPr/>
            </a:lvl2pPr>
            <a:lvl3pPr marL="914288" indent="0" algn="ctr">
              <a:buNone/>
              <a:defRPr/>
            </a:lvl3pPr>
            <a:lvl4pPr marL="1371430" indent="0" algn="ctr">
              <a:buNone/>
              <a:defRPr/>
            </a:lvl4pPr>
            <a:lvl5pPr marL="1828574" indent="0" algn="ctr">
              <a:buNone/>
              <a:defRPr/>
            </a:lvl5pPr>
            <a:lvl6pPr marL="2285715" indent="0" algn="ctr">
              <a:buNone/>
              <a:defRPr/>
            </a:lvl6pPr>
            <a:lvl7pPr marL="2742857" indent="0" algn="ctr">
              <a:buNone/>
              <a:defRPr/>
            </a:lvl7pPr>
            <a:lvl8pPr marL="3200000" indent="0" algn="ctr">
              <a:buNone/>
              <a:defRPr/>
            </a:lvl8pPr>
            <a:lvl9pPr marL="365714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3FC89DD-1AD3-414F-BF51-B53CCEB9AA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594654"/>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BAD7966-8259-41F3-9173-806CF8909E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5709485"/>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2" indent="0">
              <a:buNone/>
              <a:defRPr sz="1800"/>
            </a:lvl2pPr>
            <a:lvl3pPr marL="914288" indent="0">
              <a:buNone/>
              <a:defRPr sz="1600"/>
            </a:lvl3pPr>
            <a:lvl4pPr marL="1371430" indent="0">
              <a:buNone/>
              <a:defRPr sz="1400"/>
            </a:lvl4pPr>
            <a:lvl5pPr marL="1828574" indent="0">
              <a:buNone/>
              <a:defRPr sz="1400"/>
            </a:lvl5pPr>
            <a:lvl6pPr marL="2285715" indent="0">
              <a:buNone/>
              <a:defRPr sz="1400"/>
            </a:lvl6pPr>
            <a:lvl7pPr marL="2742857" indent="0">
              <a:buNone/>
              <a:defRPr sz="1400"/>
            </a:lvl7pPr>
            <a:lvl8pPr marL="3200000" indent="0">
              <a:buNone/>
              <a:defRPr sz="1400"/>
            </a:lvl8pPr>
            <a:lvl9pPr marL="365714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61C229D-B173-48C2-9B11-9F3CE338B4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345109"/>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98613"/>
            <a:ext cx="4038600"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98613"/>
            <a:ext cx="4038600" cy="4421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F7CC187-39E4-4F0F-9ED9-DC1DE295E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221039"/>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8" y="1535113"/>
            <a:ext cx="4041775" cy="639763"/>
          </a:xfrm>
        </p:spPr>
        <p:txBody>
          <a:bodyPr anchor="b"/>
          <a:lstStyle>
            <a:lvl1pPr marL="0" indent="0">
              <a:buNone/>
              <a:defRPr sz="2400" b="1"/>
            </a:lvl1pPr>
            <a:lvl2pPr marL="457142" indent="0">
              <a:buNone/>
              <a:defRPr sz="2000" b="1"/>
            </a:lvl2pPr>
            <a:lvl3pPr marL="914288" indent="0">
              <a:buNone/>
              <a:defRPr sz="18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77F61565-4FB3-40FB-A79A-4AAB9417A4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6119164"/>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641E73CB-9439-45E8-B56B-94EDF839FE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3179987"/>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2CF33787-5367-47CA-97A5-1576AB2E3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0836434"/>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9A90274-B438-43DC-BBF7-18C7B8993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654824"/>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2" indent="0">
              <a:buNone/>
              <a:defRPr sz="2800"/>
            </a:lvl2pPr>
            <a:lvl3pPr marL="914288"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endParaRPr lang="en-US"/>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142" indent="0">
              <a:buNone/>
              <a:defRPr sz="1200"/>
            </a:lvl2pPr>
            <a:lvl3pPr marL="914288" indent="0">
              <a:buNone/>
              <a:defRPr sz="1000"/>
            </a:lvl3pPr>
            <a:lvl4pPr marL="1371430" indent="0">
              <a:buNone/>
              <a:defRPr sz="900"/>
            </a:lvl4pPr>
            <a:lvl5pPr marL="1828574" indent="0">
              <a:buNone/>
              <a:defRPr sz="900"/>
            </a:lvl5pPr>
            <a:lvl6pPr marL="2285715"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E0EF074C-7230-4D32-92AA-E95CA26848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863442"/>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9B3DBA7-9A33-4224-A8FF-F0020EEE3D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29544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578DC-7E73-4CA7-B785-1462FC4C2D6F}" type="datetimeFigureOut">
              <a:rPr lang="en-US" smtClean="0"/>
              <a:t>9/6/18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614B7-28D9-4391-A735-78563CF2347A}" type="slidenum">
              <a:rPr lang="en-US" smtClean="0"/>
              <a:t>‹#›</a:t>
            </a:fld>
            <a:endParaRPr lang="en-US"/>
          </a:p>
        </p:txBody>
      </p:sp>
    </p:spTree>
    <p:extLst>
      <p:ext uri="{BB962C8B-B14F-4D97-AF65-F5344CB8AC3E}">
        <p14:creationId xmlns:p14="http://schemas.microsoft.com/office/powerpoint/2010/main" val="3801154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F275198-B431-4838-BF4A-D55AB4A58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62265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A70AB19-73E2-47C1-8D64-80AC5CDB1581}" type="datetime1">
              <a:rPr lang="en-US" smtClean="0"/>
              <a:t>9/6/18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8FB9B3-AE94-49E5-9750-135664830FF1}" type="slidenum">
              <a:rPr lang="en-US"/>
              <a:pPr>
                <a:defRPr/>
              </a:pPr>
              <a:t>‹#›</a:t>
            </a:fld>
            <a:endParaRPr lang="en-US" dirty="0"/>
          </a:p>
        </p:txBody>
      </p:sp>
    </p:spTree>
    <p:extLst>
      <p:ext uri="{BB962C8B-B14F-4D97-AF65-F5344CB8AC3E}">
        <p14:creationId xmlns:p14="http://schemas.microsoft.com/office/powerpoint/2010/main" val="409130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595002-F55C-4031-9592-B0F8CDA3BCB1}" type="datetime1">
              <a:rPr lang="en-US" smtClean="0"/>
              <a:t>9/6/18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78ED8C-8922-443D-9EC5-96E02BCC061F}" type="slidenum">
              <a:rPr lang="en-US"/>
              <a:pPr>
                <a:defRPr/>
              </a:pPr>
              <a:t>‹#›</a:t>
            </a:fld>
            <a:endParaRPr lang="en-US" dirty="0"/>
          </a:p>
        </p:txBody>
      </p:sp>
    </p:spTree>
    <p:extLst>
      <p:ext uri="{BB962C8B-B14F-4D97-AF65-F5344CB8AC3E}">
        <p14:creationId xmlns:p14="http://schemas.microsoft.com/office/powerpoint/2010/main" val="116560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7EE256D-5DD2-43C9-9F9B-77FE133B1309}" type="datetime1">
              <a:rPr lang="en-US" smtClean="0"/>
              <a:t>9/6/18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A9EDD5-36A8-41B6-8B13-B149AC9EA705}" type="slidenum">
              <a:rPr lang="en-US"/>
              <a:pPr>
                <a:defRPr/>
              </a:pPr>
              <a:t>‹#›</a:t>
            </a:fld>
            <a:endParaRPr lang="en-US" dirty="0"/>
          </a:p>
        </p:txBody>
      </p:sp>
    </p:spTree>
    <p:extLst>
      <p:ext uri="{BB962C8B-B14F-4D97-AF65-F5344CB8AC3E}">
        <p14:creationId xmlns:p14="http://schemas.microsoft.com/office/powerpoint/2010/main" val="136482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0C95DE-2CF0-4153-9029-072EEA12F6B7}" type="datetime1">
              <a:rPr lang="en-US" smtClean="0"/>
              <a:t>9/6/18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FBD4A7-0F47-495A-A546-08CDDBB28954}" type="slidenum">
              <a:rPr lang="en-US"/>
              <a:pPr>
                <a:defRPr/>
              </a:pPr>
              <a:t>‹#›</a:t>
            </a:fld>
            <a:endParaRPr lang="en-US" dirty="0"/>
          </a:p>
        </p:txBody>
      </p:sp>
    </p:spTree>
    <p:extLst>
      <p:ext uri="{BB962C8B-B14F-4D97-AF65-F5344CB8AC3E}">
        <p14:creationId xmlns:p14="http://schemas.microsoft.com/office/powerpoint/2010/main" val="343916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45FFCEA-C12F-4E4A-83E7-BFE621F9BB62}" type="datetime1">
              <a:rPr lang="en-US" smtClean="0"/>
              <a:t>9/6/18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CAC6CA-9C66-4624-AF0F-D929A3E60DD8}" type="slidenum">
              <a:rPr lang="en-US"/>
              <a:pPr>
                <a:defRPr/>
              </a:pPr>
              <a:t>‹#›</a:t>
            </a:fld>
            <a:endParaRPr lang="en-US" dirty="0"/>
          </a:p>
        </p:txBody>
      </p:sp>
    </p:spTree>
    <p:extLst>
      <p:ext uri="{BB962C8B-B14F-4D97-AF65-F5344CB8AC3E}">
        <p14:creationId xmlns:p14="http://schemas.microsoft.com/office/powerpoint/2010/main" val="2460391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1000">
              <a:srgbClr val="0000F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
              <a:cs typeface=""/>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
              <a:cs typeface=""/>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B0098691-3828-40DE-9108-7BE3D7721A02}" type="slidenum">
              <a:rPr lang="en-GB" smtClean="0">
                <a:solidFill>
                  <a:prstClr val="black">
                    <a:tint val="75000"/>
                  </a:prstClr>
                </a:solidFill>
                <a:latin typeface="Calibri"/>
                <a:ea typeface=""/>
                <a:cs typeface=""/>
              </a:rPr>
              <a:pPr eaLnBrk="1" fontAlgn="auto" hangingPunct="1">
                <a:spcBef>
                  <a:spcPts val="0"/>
                </a:spcBef>
                <a:spcAft>
                  <a:spcPts val="0"/>
                </a:spcAft>
              </a:pPr>
              <a:t>‹#›</a:t>
            </a:fld>
            <a:endParaRPr lang="en-GB">
              <a:solidFill>
                <a:prstClr val="black">
                  <a:tint val="75000"/>
                </a:prstClr>
              </a:solidFill>
              <a:latin typeface="Calibri"/>
              <a:ea typeface=""/>
              <a:cs typeface=""/>
            </a:endParaRPr>
          </a:p>
        </p:txBody>
      </p:sp>
      <p:sp>
        <p:nvSpPr>
          <p:cNvPr id="7" name="TextBox 6"/>
          <p:cNvSpPr txBox="1"/>
          <p:nvPr userDrawn="1"/>
        </p:nvSpPr>
        <p:spPr>
          <a:xfrm>
            <a:off x="7663882" y="6444044"/>
            <a:ext cx="1473098" cy="369332"/>
          </a:xfrm>
          <a:prstGeom prst="rect">
            <a:avLst/>
          </a:prstGeom>
          <a:noFill/>
        </p:spPr>
        <p:txBody>
          <a:bodyPr wrap="square" rtlCol="0">
            <a:spAutoFit/>
          </a:bodyPr>
          <a:lstStyle/>
          <a:p>
            <a:r>
              <a:rPr lang="en-US" dirty="0"/>
              <a:t>Skates</a:t>
            </a:r>
            <a:r>
              <a:rPr lang="en-US" baseline="0" dirty="0"/>
              <a:t> 2018</a:t>
            </a:r>
            <a:endParaRPr lang="en-US" dirty="0"/>
          </a:p>
        </p:txBody>
      </p:sp>
    </p:spTree>
    <p:extLst>
      <p:ext uri="{BB962C8B-B14F-4D97-AF65-F5344CB8AC3E}">
        <p14:creationId xmlns:p14="http://schemas.microsoft.com/office/powerpoint/2010/main" val="769171097"/>
      </p:ext>
    </p:extLst>
  </p:cSld>
  <p:clrMap bg1="lt1" tx1="dk1" bg2="lt2" tx2="dk2" accent1="accent1" accent2="accent2" accent3="accent3" accent4="accent4" accent5="accent5" accent6="accent6" hlink="hlink" folHlink="folHlink"/>
  <p:sldLayoutIdLst>
    <p:sldLayoutId id="2147483959" r:id="rId1"/>
    <p:sldLayoutId id="2147483961" r:id="rId2"/>
    <p:sldLayoutId id="2147483963" r:id="rId3"/>
    <p:sldLayoutId id="2147483964" r:id="rId4"/>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10" charset="-128"/>
                <a:cs typeface="+mn-cs"/>
              </a:defRPr>
            </a:lvl1pPr>
          </a:lstStyle>
          <a:p>
            <a:pPr>
              <a:defRPr/>
            </a:pPr>
            <a:fld id="{6D6FD469-22A8-44E8-8924-46AAA317D30B}" type="datetime1">
              <a:rPr lang="en-US" smtClean="0"/>
              <a:t>9/6/18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10" charset="-128"/>
                <a:cs typeface="+mn-cs"/>
              </a:defRPr>
            </a:lvl1pPr>
          </a:lstStyle>
          <a:p>
            <a:pPr>
              <a:defRPr/>
            </a:pPr>
            <a:fld id="{C18930F3-2811-4D4D-A8A4-36F756E61C95}" type="slidenum">
              <a:rPr lang="en-US"/>
              <a:pPr>
                <a:defRPr/>
              </a:pPr>
              <a:t>‹#›</a:t>
            </a:fld>
            <a:endParaRPr lang="en-US" dirty="0"/>
          </a:p>
        </p:txBody>
      </p:sp>
    </p:spTree>
    <p:extLst>
      <p:ext uri="{BB962C8B-B14F-4D97-AF65-F5344CB8AC3E}">
        <p14:creationId xmlns:p14="http://schemas.microsoft.com/office/powerpoint/2010/main" val="1542218484"/>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Lst>
  <p:hf hdr="0" ftr="0" dt="0"/>
  <p:txStyles>
    <p:titleStyle>
      <a:lvl1pPr algn="ctr" rtl="0" eaLnBrk="0" fontAlgn="base" hangingPunct="0">
        <a:spcBef>
          <a:spcPct val="0"/>
        </a:spcBef>
        <a:spcAft>
          <a:spcPct val="0"/>
        </a:spcAft>
        <a:defRPr sz="3600" b="1" kern="1200">
          <a:solidFill>
            <a:schemeClr val="bg1"/>
          </a:solidFill>
          <a:latin typeface="Arial"/>
          <a:ea typeface="ＭＳ Ｐゴシック" pitchFamily="-110" charset="-128"/>
          <a:cs typeface="Arial"/>
        </a:defRPr>
      </a:lvl1pPr>
      <a:lvl2pPr algn="ctr" rtl="0" eaLnBrk="0" fontAlgn="base" hangingPunct="0">
        <a:spcBef>
          <a:spcPct val="0"/>
        </a:spcBef>
        <a:spcAft>
          <a:spcPct val="0"/>
        </a:spcAft>
        <a:defRPr sz="3600" b="1">
          <a:solidFill>
            <a:schemeClr val="bg1"/>
          </a:solidFill>
          <a:latin typeface="Arial" pitchFamily="34" charset="0"/>
          <a:ea typeface="ＭＳ Ｐゴシック" pitchFamily="-110" charset="-128"/>
          <a:cs typeface="Arial" charset="0"/>
        </a:defRPr>
      </a:lvl2pPr>
      <a:lvl3pPr algn="ctr" rtl="0" eaLnBrk="0" fontAlgn="base" hangingPunct="0">
        <a:spcBef>
          <a:spcPct val="0"/>
        </a:spcBef>
        <a:spcAft>
          <a:spcPct val="0"/>
        </a:spcAft>
        <a:defRPr sz="3600" b="1">
          <a:solidFill>
            <a:schemeClr val="bg1"/>
          </a:solidFill>
          <a:latin typeface="Arial" pitchFamily="34" charset="0"/>
          <a:ea typeface="ＭＳ Ｐゴシック" pitchFamily="-110" charset="-128"/>
          <a:cs typeface="Arial" charset="0"/>
        </a:defRPr>
      </a:lvl3pPr>
      <a:lvl4pPr algn="ctr" rtl="0" eaLnBrk="0" fontAlgn="base" hangingPunct="0">
        <a:spcBef>
          <a:spcPct val="0"/>
        </a:spcBef>
        <a:spcAft>
          <a:spcPct val="0"/>
        </a:spcAft>
        <a:defRPr sz="3600" b="1">
          <a:solidFill>
            <a:schemeClr val="bg1"/>
          </a:solidFill>
          <a:latin typeface="Arial" pitchFamily="34" charset="0"/>
          <a:ea typeface="ＭＳ Ｐゴシック" pitchFamily="-110" charset="-128"/>
          <a:cs typeface="Arial" charset="0"/>
        </a:defRPr>
      </a:lvl4pPr>
      <a:lvl5pPr algn="ctr" rtl="0" eaLnBrk="0" fontAlgn="base" hangingPunct="0">
        <a:spcBef>
          <a:spcPct val="0"/>
        </a:spcBef>
        <a:spcAft>
          <a:spcPct val="0"/>
        </a:spcAft>
        <a:defRPr sz="3600" b="1">
          <a:solidFill>
            <a:schemeClr val="bg1"/>
          </a:solidFill>
          <a:latin typeface="Arial" pitchFamily="34" charset="0"/>
          <a:ea typeface="ＭＳ Ｐゴシック" pitchFamily="-110" charset="-128"/>
          <a:cs typeface="Arial" charset="0"/>
        </a:defRPr>
      </a:lvl5pPr>
      <a:lvl6pPr marL="457200" algn="ctr" rtl="0" fontAlgn="base">
        <a:spcBef>
          <a:spcPct val="0"/>
        </a:spcBef>
        <a:spcAft>
          <a:spcPct val="0"/>
        </a:spcAft>
        <a:defRPr sz="3600" b="1">
          <a:solidFill>
            <a:schemeClr val="bg1"/>
          </a:solidFill>
          <a:latin typeface="Arial" pitchFamily="34" charset="0"/>
          <a:ea typeface="ＭＳ Ｐゴシック" pitchFamily="-110" charset="-128"/>
        </a:defRPr>
      </a:lvl6pPr>
      <a:lvl7pPr marL="914400" algn="ctr" rtl="0" fontAlgn="base">
        <a:spcBef>
          <a:spcPct val="0"/>
        </a:spcBef>
        <a:spcAft>
          <a:spcPct val="0"/>
        </a:spcAft>
        <a:defRPr sz="3600" b="1">
          <a:solidFill>
            <a:schemeClr val="bg1"/>
          </a:solidFill>
          <a:latin typeface="Arial" pitchFamily="34" charset="0"/>
          <a:ea typeface="ＭＳ Ｐゴシック" pitchFamily="-110" charset="-128"/>
        </a:defRPr>
      </a:lvl7pPr>
      <a:lvl8pPr marL="1371600" algn="ctr" rtl="0" fontAlgn="base">
        <a:spcBef>
          <a:spcPct val="0"/>
        </a:spcBef>
        <a:spcAft>
          <a:spcPct val="0"/>
        </a:spcAft>
        <a:defRPr sz="3600" b="1">
          <a:solidFill>
            <a:schemeClr val="bg1"/>
          </a:solidFill>
          <a:latin typeface="Arial" pitchFamily="34" charset="0"/>
          <a:ea typeface="ＭＳ Ｐゴシック" pitchFamily="-110" charset="-128"/>
        </a:defRPr>
      </a:lvl8pPr>
      <a:lvl9pPr marL="1828800" algn="ctr" rtl="0" fontAlgn="base">
        <a:spcBef>
          <a:spcPct val="0"/>
        </a:spcBef>
        <a:spcAft>
          <a:spcPct val="0"/>
        </a:spcAft>
        <a:defRPr sz="3600" b="1">
          <a:solidFill>
            <a:schemeClr val="bg1"/>
          </a:solidFill>
          <a:latin typeface="Arial" pitchFamily="34" charset="0"/>
          <a:ea typeface="ＭＳ Ｐゴシック" pitchFamily="-110" charset="-128"/>
        </a:defRPr>
      </a:lvl9pPr>
    </p:titleStyle>
    <p:bodyStyle>
      <a:lvl1pPr marL="342900" indent="-342900" algn="l" rtl="0" eaLnBrk="0" fontAlgn="base" hangingPunct="0">
        <a:spcBef>
          <a:spcPct val="20000"/>
        </a:spcBef>
        <a:spcAft>
          <a:spcPct val="0"/>
        </a:spcAft>
        <a:buClr>
          <a:schemeClr val="tx1"/>
        </a:buClr>
        <a:buFont typeface="Arial" charset="0"/>
        <a:buChar char="•"/>
        <a:defRPr sz="3200" b="1" kern="1200">
          <a:solidFill>
            <a:srgbClr val="595959"/>
          </a:solidFill>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tx1"/>
        </a:buClr>
        <a:buFont typeface="Arial" charset="0"/>
        <a:buChar char="–"/>
        <a:defRPr sz="2800" b="1" kern="1200">
          <a:solidFill>
            <a:srgbClr val="595959"/>
          </a:solidFill>
          <a:latin typeface="Arial"/>
          <a:ea typeface="ＭＳ Ｐゴシック" pitchFamily="-110" charset="-128"/>
          <a:cs typeface="Arial"/>
        </a:defRPr>
      </a:lvl2pPr>
      <a:lvl3pPr marL="1143000" indent="-228600" algn="l" rtl="0" eaLnBrk="0" fontAlgn="base" hangingPunct="0">
        <a:spcBef>
          <a:spcPct val="20000"/>
        </a:spcBef>
        <a:spcAft>
          <a:spcPct val="0"/>
        </a:spcAft>
        <a:buClr>
          <a:schemeClr val="tx1"/>
        </a:buClr>
        <a:buFont typeface="Arial" charset="0"/>
        <a:buChar char="•"/>
        <a:defRPr sz="2400" b="1" kern="1200">
          <a:solidFill>
            <a:srgbClr val="595959"/>
          </a:solidFill>
          <a:latin typeface="Arial"/>
          <a:ea typeface="ＭＳ Ｐゴシック" pitchFamily="-110" charset="-128"/>
          <a:cs typeface="Arial"/>
        </a:defRPr>
      </a:lvl3pPr>
      <a:lvl4pPr marL="1600200" indent="-228600" algn="l" rtl="0" eaLnBrk="0" fontAlgn="base" hangingPunct="0">
        <a:spcBef>
          <a:spcPct val="20000"/>
        </a:spcBef>
        <a:spcAft>
          <a:spcPct val="0"/>
        </a:spcAft>
        <a:buClr>
          <a:schemeClr val="tx1"/>
        </a:buClr>
        <a:buFont typeface="Arial" charset="0"/>
        <a:buChar char="–"/>
        <a:defRPr sz="2000" b="1" kern="1200">
          <a:solidFill>
            <a:srgbClr val="595959"/>
          </a:solidFill>
          <a:latin typeface="Arial"/>
          <a:ea typeface="ＭＳ Ｐゴシック" pitchFamily="-110" charset="-128"/>
          <a:cs typeface="Arial"/>
        </a:defRPr>
      </a:lvl4pPr>
      <a:lvl5pPr marL="2057400" indent="-228600" algn="l" rtl="0" eaLnBrk="0" fontAlgn="base" hangingPunct="0">
        <a:spcBef>
          <a:spcPct val="20000"/>
        </a:spcBef>
        <a:spcAft>
          <a:spcPct val="0"/>
        </a:spcAft>
        <a:buClr>
          <a:schemeClr val="tx1"/>
        </a:buClr>
        <a:buFont typeface="Arial" charset="0"/>
        <a:buChar char="»"/>
        <a:defRPr sz="2000" b="1" kern="1200">
          <a:solidFill>
            <a:srgbClr val="595959"/>
          </a:solidFill>
          <a:latin typeface="Arial"/>
          <a:ea typeface="ＭＳ Ｐゴシック" pitchFamily="-110"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7B8E5"/>
            </a:gs>
            <a:gs pos="100000">
              <a:schemeClr val="bg1"/>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6096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b"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457200" y="1598613"/>
            <a:ext cx="82296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838200" y="6096000"/>
            <a:ext cx="16002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a:defRPr sz="1400">
                <a:cs typeface="+mn-cs"/>
              </a:defRPr>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2819400" y="6096000"/>
            <a:ext cx="35052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cs typeface="+mn-cs"/>
              </a:defRPr>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7620000" y="6400800"/>
            <a:ext cx="1524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F6814ED-9711-4547-A306-0D4008B1C5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8683354"/>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ransition>
    <p:fade thruBlk="1"/>
  </p:transition>
  <p:hf hdr="0" ftr="0" dt="0"/>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p:titleStyle>
    <p:bodyStyle>
      <a:lvl1pPr marL="342857" indent="-342857" algn="l" rtl="0" fontAlgn="base">
        <a:spcBef>
          <a:spcPct val="20000"/>
        </a:spcBef>
        <a:spcAft>
          <a:spcPct val="0"/>
        </a:spcAft>
        <a:buClr>
          <a:schemeClr val="tx1"/>
        </a:buClr>
        <a:buChar char="•"/>
        <a:defRPr sz="3200">
          <a:solidFill>
            <a:schemeClr val="tx1"/>
          </a:solidFill>
          <a:latin typeface="+mn-lt"/>
          <a:ea typeface="+mn-ea"/>
          <a:cs typeface="+mn-cs"/>
        </a:defRPr>
      </a:lvl1pPr>
      <a:lvl2pPr marL="742859" indent="-285715" algn="l" rtl="0" fontAlgn="base">
        <a:spcBef>
          <a:spcPct val="20000"/>
        </a:spcBef>
        <a:spcAft>
          <a:spcPct val="0"/>
        </a:spcAft>
        <a:buClr>
          <a:schemeClr val="tx1"/>
        </a:buClr>
        <a:buSzPct val="90000"/>
        <a:buFont typeface="Times New Roman" pitchFamily="18" charset="0"/>
        <a:buChar char="–"/>
        <a:defRPr sz="2800">
          <a:solidFill>
            <a:schemeClr val="tx1"/>
          </a:solidFill>
          <a:latin typeface="+mn-lt"/>
          <a:cs typeface="+mn-cs"/>
        </a:defRPr>
      </a:lvl2pPr>
      <a:lvl3pPr marL="1142858" indent="-228570" algn="l" rtl="0" fontAlgn="base">
        <a:spcBef>
          <a:spcPct val="20000"/>
        </a:spcBef>
        <a:spcAft>
          <a:spcPct val="0"/>
        </a:spcAft>
        <a:buClr>
          <a:schemeClr val="tx1"/>
        </a:buClr>
        <a:buSzPct val="90000"/>
        <a:buChar char="•"/>
        <a:defRPr sz="2400">
          <a:solidFill>
            <a:schemeClr val="tx1"/>
          </a:solidFill>
          <a:latin typeface="+mn-lt"/>
          <a:cs typeface="+mn-cs"/>
        </a:defRPr>
      </a:lvl3pPr>
      <a:lvl4pPr marL="1600000" indent="-228570" algn="l" rtl="0" fontAlgn="base">
        <a:spcBef>
          <a:spcPct val="20000"/>
        </a:spcBef>
        <a:spcAft>
          <a:spcPct val="0"/>
        </a:spcAft>
        <a:buClr>
          <a:schemeClr val="tx1"/>
        </a:buClr>
        <a:buSzPct val="80000"/>
        <a:buFont typeface="Times New Roman" pitchFamily="18" charset="0"/>
        <a:buChar char="–"/>
        <a:defRPr sz="2000">
          <a:solidFill>
            <a:schemeClr val="tx1"/>
          </a:solidFill>
          <a:latin typeface="+mn-lt"/>
          <a:cs typeface="+mn-cs"/>
        </a:defRPr>
      </a:lvl4pPr>
      <a:lvl5pPr marL="2057144" indent="-228570" algn="l" rtl="0" fontAlgn="base">
        <a:spcBef>
          <a:spcPct val="20000"/>
        </a:spcBef>
        <a:spcAft>
          <a:spcPct val="0"/>
        </a:spcAft>
        <a:buClr>
          <a:schemeClr val="tx1"/>
        </a:buClr>
        <a:buSzPct val="70000"/>
        <a:buChar char="•"/>
        <a:defRPr sz="2000">
          <a:solidFill>
            <a:schemeClr val="tx1"/>
          </a:solidFill>
          <a:latin typeface="+mn-lt"/>
          <a:cs typeface="+mn-cs"/>
        </a:defRPr>
      </a:lvl5pPr>
      <a:lvl6pPr marL="2514285" indent="-228570" algn="l" rtl="0" fontAlgn="base">
        <a:spcBef>
          <a:spcPct val="20000"/>
        </a:spcBef>
        <a:spcAft>
          <a:spcPct val="0"/>
        </a:spcAft>
        <a:buClr>
          <a:schemeClr val="tx1"/>
        </a:buClr>
        <a:buSzPct val="70000"/>
        <a:buChar char="•"/>
        <a:defRPr sz="2000">
          <a:solidFill>
            <a:schemeClr val="tx1"/>
          </a:solidFill>
          <a:latin typeface="+mn-lt"/>
          <a:cs typeface="+mn-cs"/>
        </a:defRPr>
      </a:lvl6pPr>
      <a:lvl7pPr marL="2971430" indent="-228570" algn="l" rtl="0" fontAlgn="base">
        <a:spcBef>
          <a:spcPct val="20000"/>
        </a:spcBef>
        <a:spcAft>
          <a:spcPct val="0"/>
        </a:spcAft>
        <a:buClr>
          <a:schemeClr val="tx1"/>
        </a:buClr>
        <a:buSzPct val="70000"/>
        <a:buChar char="•"/>
        <a:defRPr sz="2000">
          <a:solidFill>
            <a:schemeClr val="tx1"/>
          </a:solidFill>
          <a:latin typeface="+mn-lt"/>
          <a:cs typeface="+mn-cs"/>
        </a:defRPr>
      </a:lvl7pPr>
      <a:lvl8pPr marL="3428573" indent="-228570" algn="l" rtl="0" fontAlgn="base">
        <a:spcBef>
          <a:spcPct val="20000"/>
        </a:spcBef>
        <a:spcAft>
          <a:spcPct val="0"/>
        </a:spcAft>
        <a:buClr>
          <a:schemeClr val="tx1"/>
        </a:buClr>
        <a:buSzPct val="70000"/>
        <a:buChar char="•"/>
        <a:defRPr sz="2000">
          <a:solidFill>
            <a:schemeClr val="tx1"/>
          </a:solidFill>
          <a:latin typeface="+mn-lt"/>
          <a:cs typeface="+mn-cs"/>
        </a:defRPr>
      </a:lvl8pPr>
      <a:lvl9pPr marL="3885715" indent="-228570" algn="l" rtl="0" fontAlgn="base">
        <a:spcBef>
          <a:spcPct val="20000"/>
        </a:spcBef>
        <a:spcAft>
          <a:spcPct val="0"/>
        </a:spcAft>
        <a:buClr>
          <a:schemeClr val="tx1"/>
        </a:buClr>
        <a:buSzPct val="70000"/>
        <a:buChar char="•"/>
        <a:defRPr sz="2000">
          <a:solidFill>
            <a:schemeClr val="tx1"/>
          </a:solidFill>
          <a:latin typeface="+mn-lt"/>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7B8E5"/>
            </a:gs>
            <a:gs pos="100000">
              <a:schemeClr val="bg1"/>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6096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b"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457200" y="1598613"/>
            <a:ext cx="82296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838200" y="6096000"/>
            <a:ext cx="16002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a:defRPr sz="1400">
                <a:cs typeface="+mn-cs"/>
              </a:defRPr>
            </a:lvl1pPr>
          </a:lstStyle>
          <a:p>
            <a:pPr fontAlgn="base">
              <a:spcBef>
                <a:spcPct val="0"/>
              </a:spcBef>
              <a:spcAft>
                <a:spcPct val="0"/>
              </a:spcAft>
            </a:pPr>
            <a:endParaRPr lang="en-US">
              <a:solidFill>
                <a:srgbClr val="000000"/>
              </a:solidFill>
            </a:endParaRPr>
          </a:p>
        </p:txBody>
      </p:sp>
      <p:sp>
        <p:nvSpPr>
          <p:cNvPr id="64517" name="Rectangle 5"/>
          <p:cNvSpPr>
            <a:spLocks noGrp="1" noChangeArrowheads="1"/>
          </p:cNvSpPr>
          <p:nvPr>
            <p:ph type="ftr" sz="quarter" idx="3"/>
          </p:nvPr>
        </p:nvSpPr>
        <p:spPr bwMode="auto">
          <a:xfrm>
            <a:off x="2819400" y="6096000"/>
            <a:ext cx="35052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cs typeface="+mn-cs"/>
              </a:defRPr>
            </a:lvl1pPr>
          </a:lstStyle>
          <a:p>
            <a:pPr algn="ctr" fontAlgn="base">
              <a:spcBef>
                <a:spcPct val="0"/>
              </a:spcBef>
              <a:spcAft>
                <a:spcPct val="0"/>
              </a:spcAft>
            </a:pPr>
            <a:endParaRPr lang="en-US">
              <a:solidFill>
                <a:srgbClr val="000000"/>
              </a:solidFill>
            </a:endParaRPr>
          </a:p>
        </p:txBody>
      </p:sp>
      <p:sp>
        <p:nvSpPr>
          <p:cNvPr id="64518" name="Rectangle 6"/>
          <p:cNvSpPr>
            <a:spLocks noGrp="1" noChangeArrowheads="1"/>
          </p:cNvSpPr>
          <p:nvPr>
            <p:ph type="sldNum" sz="quarter" idx="4"/>
          </p:nvPr>
        </p:nvSpPr>
        <p:spPr bwMode="auto">
          <a:xfrm>
            <a:off x="6858000" y="6096000"/>
            <a:ext cx="1524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BF6814ED-9711-4547-A306-0D4008B1C5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68705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fade thruBlk="1"/>
  </p:transition>
  <p:hf hdr="0" ftr="0" dt="0"/>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cs typeface="Arial" charset="0"/>
        </a:defRPr>
      </a:lvl2pPr>
      <a:lvl3pPr algn="ctr" rtl="0" fontAlgn="base">
        <a:spcBef>
          <a:spcPct val="0"/>
        </a:spcBef>
        <a:spcAft>
          <a:spcPct val="0"/>
        </a:spcAft>
        <a:defRPr sz="4000" b="1">
          <a:solidFill>
            <a:schemeClr val="tx1"/>
          </a:solidFill>
          <a:latin typeface="Arial" charset="0"/>
          <a:cs typeface="Arial" charset="0"/>
        </a:defRPr>
      </a:lvl3pPr>
      <a:lvl4pPr algn="ctr" rtl="0" fontAlgn="base">
        <a:spcBef>
          <a:spcPct val="0"/>
        </a:spcBef>
        <a:spcAft>
          <a:spcPct val="0"/>
        </a:spcAft>
        <a:defRPr sz="4000" b="1">
          <a:solidFill>
            <a:schemeClr val="tx1"/>
          </a:solidFill>
          <a:latin typeface="Arial" charset="0"/>
          <a:cs typeface="Arial" charset="0"/>
        </a:defRPr>
      </a:lvl4pPr>
      <a:lvl5pPr algn="ctr" rtl="0" fontAlgn="base">
        <a:spcBef>
          <a:spcPct val="0"/>
        </a:spcBef>
        <a:spcAft>
          <a:spcPct val="0"/>
        </a:spcAft>
        <a:defRPr sz="4000" b="1">
          <a:solidFill>
            <a:schemeClr val="tx1"/>
          </a:solidFill>
          <a:latin typeface="Arial" charset="0"/>
          <a:cs typeface="Arial" charset="0"/>
        </a:defRPr>
      </a:lvl5pPr>
      <a:lvl6pPr marL="457142" algn="ctr" rtl="0" fontAlgn="base">
        <a:spcBef>
          <a:spcPct val="0"/>
        </a:spcBef>
        <a:spcAft>
          <a:spcPct val="0"/>
        </a:spcAft>
        <a:defRPr sz="4000" b="1">
          <a:solidFill>
            <a:schemeClr val="tx1"/>
          </a:solidFill>
          <a:latin typeface="Arial" charset="0"/>
          <a:cs typeface="Arial" charset="0"/>
        </a:defRPr>
      </a:lvl6pPr>
      <a:lvl7pPr marL="914288" algn="ctr" rtl="0" fontAlgn="base">
        <a:spcBef>
          <a:spcPct val="0"/>
        </a:spcBef>
        <a:spcAft>
          <a:spcPct val="0"/>
        </a:spcAft>
        <a:defRPr sz="4000" b="1">
          <a:solidFill>
            <a:schemeClr val="tx1"/>
          </a:solidFill>
          <a:latin typeface="Arial" charset="0"/>
          <a:cs typeface="Arial" charset="0"/>
        </a:defRPr>
      </a:lvl7pPr>
      <a:lvl8pPr marL="1371430" algn="ctr" rtl="0" fontAlgn="base">
        <a:spcBef>
          <a:spcPct val="0"/>
        </a:spcBef>
        <a:spcAft>
          <a:spcPct val="0"/>
        </a:spcAft>
        <a:defRPr sz="4000" b="1">
          <a:solidFill>
            <a:schemeClr val="tx1"/>
          </a:solidFill>
          <a:latin typeface="Arial" charset="0"/>
          <a:cs typeface="Arial" charset="0"/>
        </a:defRPr>
      </a:lvl8pPr>
      <a:lvl9pPr marL="1828574" algn="ctr" rtl="0" fontAlgn="base">
        <a:spcBef>
          <a:spcPct val="0"/>
        </a:spcBef>
        <a:spcAft>
          <a:spcPct val="0"/>
        </a:spcAft>
        <a:defRPr sz="4000" b="1">
          <a:solidFill>
            <a:schemeClr val="tx1"/>
          </a:solidFill>
          <a:latin typeface="Arial" charset="0"/>
          <a:cs typeface="Arial" charset="0"/>
        </a:defRPr>
      </a:lvl9pPr>
    </p:titleStyle>
    <p:bodyStyle>
      <a:lvl1pPr marL="342857" indent="-342857" algn="l" rtl="0" fontAlgn="base">
        <a:spcBef>
          <a:spcPct val="20000"/>
        </a:spcBef>
        <a:spcAft>
          <a:spcPct val="0"/>
        </a:spcAft>
        <a:buClr>
          <a:schemeClr val="tx1"/>
        </a:buClr>
        <a:buChar char="•"/>
        <a:defRPr sz="3200">
          <a:solidFill>
            <a:schemeClr val="tx1"/>
          </a:solidFill>
          <a:latin typeface="+mn-lt"/>
          <a:ea typeface="+mn-ea"/>
          <a:cs typeface="+mn-cs"/>
        </a:defRPr>
      </a:lvl1pPr>
      <a:lvl2pPr marL="742859" indent="-285715" algn="l" rtl="0" fontAlgn="base">
        <a:spcBef>
          <a:spcPct val="20000"/>
        </a:spcBef>
        <a:spcAft>
          <a:spcPct val="0"/>
        </a:spcAft>
        <a:buClr>
          <a:schemeClr val="tx1"/>
        </a:buClr>
        <a:buSzPct val="90000"/>
        <a:buFont typeface="Times New Roman" pitchFamily="18" charset="0"/>
        <a:buChar char="–"/>
        <a:defRPr sz="2800">
          <a:solidFill>
            <a:schemeClr val="tx1"/>
          </a:solidFill>
          <a:latin typeface="+mn-lt"/>
          <a:cs typeface="+mn-cs"/>
        </a:defRPr>
      </a:lvl2pPr>
      <a:lvl3pPr marL="1142858" indent="-228570" algn="l" rtl="0" fontAlgn="base">
        <a:spcBef>
          <a:spcPct val="20000"/>
        </a:spcBef>
        <a:spcAft>
          <a:spcPct val="0"/>
        </a:spcAft>
        <a:buClr>
          <a:schemeClr val="tx1"/>
        </a:buClr>
        <a:buSzPct val="90000"/>
        <a:buChar char="•"/>
        <a:defRPr sz="2400">
          <a:solidFill>
            <a:schemeClr val="tx1"/>
          </a:solidFill>
          <a:latin typeface="+mn-lt"/>
          <a:cs typeface="+mn-cs"/>
        </a:defRPr>
      </a:lvl3pPr>
      <a:lvl4pPr marL="1600000" indent="-228570" algn="l" rtl="0" fontAlgn="base">
        <a:spcBef>
          <a:spcPct val="20000"/>
        </a:spcBef>
        <a:spcAft>
          <a:spcPct val="0"/>
        </a:spcAft>
        <a:buClr>
          <a:schemeClr val="tx1"/>
        </a:buClr>
        <a:buSzPct val="80000"/>
        <a:buFont typeface="Times New Roman" pitchFamily="18" charset="0"/>
        <a:buChar char="–"/>
        <a:defRPr sz="2000">
          <a:solidFill>
            <a:schemeClr val="tx1"/>
          </a:solidFill>
          <a:latin typeface="+mn-lt"/>
          <a:cs typeface="+mn-cs"/>
        </a:defRPr>
      </a:lvl4pPr>
      <a:lvl5pPr marL="2057144" indent="-228570" algn="l" rtl="0" fontAlgn="base">
        <a:spcBef>
          <a:spcPct val="20000"/>
        </a:spcBef>
        <a:spcAft>
          <a:spcPct val="0"/>
        </a:spcAft>
        <a:buClr>
          <a:schemeClr val="tx1"/>
        </a:buClr>
        <a:buSzPct val="70000"/>
        <a:buChar char="•"/>
        <a:defRPr sz="2000">
          <a:solidFill>
            <a:schemeClr val="tx1"/>
          </a:solidFill>
          <a:latin typeface="+mn-lt"/>
          <a:cs typeface="+mn-cs"/>
        </a:defRPr>
      </a:lvl5pPr>
      <a:lvl6pPr marL="2514285" indent="-228570" algn="l" rtl="0" fontAlgn="base">
        <a:spcBef>
          <a:spcPct val="20000"/>
        </a:spcBef>
        <a:spcAft>
          <a:spcPct val="0"/>
        </a:spcAft>
        <a:buClr>
          <a:schemeClr val="tx1"/>
        </a:buClr>
        <a:buSzPct val="70000"/>
        <a:buChar char="•"/>
        <a:defRPr sz="2000">
          <a:solidFill>
            <a:schemeClr val="tx1"/>
          </a:solidFill>
          <a:latin typeface="+mn-lt"/>
          <a:cs typeface="+mn-cs"/>
        </a:defRPr>
      </a:lvl6pPr>
      <a:lvl7pPr marL="2971430" indent="-228570" algn="l" rtl="0" fontAlgn="base">
        <a:spcBef>
          <a:spcPct val="20000"/>
        </a:spcBef>
        <a:spcAft>
          <a:spcPct val="0"/>
        </a:spcAft>
        <a:buClr>
          <a:schemeClr val="tx1"/>
        </a:buClr>
        <a:buSzPct val="70000"/>
        <a:buChar char="•"/>
        <a:defRPr sz="2000">
          <a:solidFill>
            <a:schemeClr val="tx1"/>
          </a:solidFill>
          <a:latin typeface="+mn-lt"/>
          <a:cs typeface="+mn-cs"/>
        </a:defRPr>
      </a:lvl7pPr>
      <a:lvl8pPr marL="3428573" indent="-228570" algn="l" rtl="0" fontAlgn="base">
        <a:spcBef>
          <a:spcPct val="20000"/>
        </a:spcBef>
        <a:spcAft>
          <a:spcPct val="0"/>
        </a:spcAft>
        <a:buClr>
          <a:schemeClr val="tx1"/>
        </a:buClr>
        <a:buSzPct val="70000"/>
        <a:buChar char="•"/>
        <a:defRPr sz="2000">
          <a:solidFill>
            <a:schemeClr val="tx1"/>
          </a:solidFill>
          <a:latin typeface="+mn-lt"/>
          <a:cs typeface="+mn-cs"/>
        </a:defRPr>
      </a:lvl8pPr>
      <a:lvl9pPr marL="3885715" indent="-228570" algn="l" rtl="0" fontAlgn="base">
        <a:spcBef>
          <a:spcPct val="20000"/>
        </a:spcBef>
        <a:spcAft>
          <a:spcPct val="0"/>
        </a:spcAft>
        <a:buClr>
          <a:schemeClr val="tx1"/>
        </a:buClr>
        <a:buSzPct val="70000"/>
        <a:buChar char="•"/>
        <a:defRPr sz="2000">
          <a:solidFill>
            <a:schemeClr val="tx1"/>
          </a:solidFill>
          <a:latin typeface="+mn-lt"/>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8.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0" y="11360"/>
            <a:ext cx="9144000" cy="523220"/>
          </a:xfrm>
          <a:prstGeom prst="rect">
            <a:avLst/>
          </a:prstGeom>
          <a:noFill/>
        </p:spPr>
        <p:txBody>
          <a:bodyPr wrap="square" rtlCol="0">
            <a:spAutoFit/>
          </a:bodyPr>
          <a:lstStyle/>
          <a:p>
            <a:pPr algn="ctr"/>
            <a:r>
              <a:rPr lang="en-US" sz="2800" b="1" dirty="0"/>
              <a:t>Salient Report from Breast/GYN EDRN Team</a:t>
            </a:r>
          </a:p>
        </p:txBody>
      </p:sp>
      <p:sp>
        <p:nvSpPr>
          <p:cNvPr id="6" name="TextBox 5"/>
          <p:cNvSpPr txBox="1"/>
          <p:nvPr/>
        </p:nvSpPr>
        <p:spPr>
          <a:xfrm>
            <a:off x="0" y="5949281"/>
            <a:ext cx="9144000" cy="738664"/>
          </a:xfrm>
          <a:prstGeom prst="rect">
            <a:avLst/>
          </a:prstGeom>
          <a:noFill/>
        </p:spPr>
        <p:txBody>
          <a:bodyPr wrap="square" rtlCol="0">
            <a:spAutoFit/>
          </a:bodyPr>
          <a:lstStyle/>
          <a:p>
            <a:pPr algn="ctr" eaLnBrk="1" fontAlgn="auto" hangingPunct="1">
              <a:spcBef>
                <a:spcPts val="0"/>
              </a:spcBef>
              <a:spcAft>
                <a:spcPts val="0"/>
              </a:spcAft>
            </a:pPr>
            <a:r>
              <a:rPr lang="en-US" sz="2400" b="1" dirty="0">
                <a:solidFill>
                  <a:srgbClr val="FFFF00"/>
                </a:solidFill>
                <a:latin typeface="Calibri"/>
                <a:ea typeface="+mn-ea"/>
                <a:cs typeface="+mn-cs"/>
              </a:rPr>
              <a:t>Steven J. Skates PhD and Chris Li MD PhD</a:t>
            </a:r>
          </a:p>
          <a:p>
            <a:pPr algn="ctr" eaLnBrk="1" fontAlgn="auto" hangingPunct="1">
              <a:spcBef>
                <a:spcPts val="0"/>
              </a:spcBef>
              <a:spcAft>
                <a:spcPts val="0"/>
              </a:spcAft>
            </a:pPr>
            <a:r>
              <a:rPr lang="en-US" b="1" dirty="0">
                <a:solidFill>
                  <a:srgbClr val="FFFF00"/>
                </a:solidFill>
                <a:latin typeface="Calibri"/>
                <a:ea typeface="+mn-ea"/>
                <a:cs typeface="+mn-cs"/>
              </a:rPr>
              <a:t>Massachusetts General Hospital and Fred Hutchinson Cancer Research Institute</a:t>
            </a:r>
          </a:p>
        </p:txBody>
      </p:sp>
      <p:sp>
        <p:nvSpPr>
          <p:cNvPr id="2" name="TextBox 1"/>
          <p:cNvSpPr txBox="1"/>
          <p:nvPr/>
        </p:nvSpPr>
        <p:spPr>
          <a:xfrm>
            <a:off x="2433568" y="2721114"/>
            <a:ext cx="4003020" cy="707886"/>
          </a:xfrm>
          <a:prstGeom prst="rect">
            <a:avLst/>
          </a:prstGeom>
          <a:noFill/>
        </p:spPr>
        <p:txBody>
          <a:bodyPr wrap="none" rtlCol="0">
            <a:spAutoFit/>
          </a:bodyPr>
          <a:lstStyle/>
          <a:p>
            <a:pPr algn="ctr"/>
            <a:r>
              <a:rPr lang="en-US" sz="2000" b="1" dirty="0">
                <a:solidFill>
                  <a:srgbClr val="FFFF00"/>
                </a:solidFill>
              </a:rPr>
              <a:t>EDRN SC Meeting</a:t>
            </a:r>
          </a:p>
          <a:p>
            <a:pPr algn="ctr"/>
            <a:r>
              <a:rPr lang="en-US" sz="2000" b="1" dirty="0">
                <a:solidFill>
                  <a:srgbClr val="FFFF00"/>
                </a:solidFill>
              </a:rPr>
              <a:t>Cambridge 5-6 September 2018</a:t>
            </a:r>
          </a:p>
        </p:txBody>
      </p:sp>
    </p:spTree>
    <p:extLst>
      <p:ext uri="{BB962C8B-B14F-4D97-AF65-F5344CB8AC3E}">
        <p14:creationId xmlns:p14="http://schemas.microsoft.com/office/powerpoint/2010/main" val="235442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preferRelativeResize="0">
            <a:picLocks noGrp="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282805" y="131975"/>
            <a:ext cx="4100659" cy="1998483"/>
          </a:xfrm>
        </p:spPr>
      </p:pic>
      <p:sp>
        <p:nvSpPr>
          <p:cNvPr id="10" name="Text Placeholder 9"/>
          <p:cNvSpPr>
            <a:spLocks noGrp="1"/>
          </p:cNvSpPr>
          <p:nvPr>
            <p:ph type="body" sz="quarter" idx="10"/>
          </p:nvPr>
        </p:nvSpPr>
        <p:spPr>
          <a:xfrm>
            <a:off x="2614047" y="4764464"/>
            <a:ext cx="6291600" cy="822960"/>
          </a:xfrm>
        </p:spPr>
        <p:txBody>
          <a:bodyPr/>
          <a:lstStyle/>
          <a:p>
            <a:r>
              <a:rPr lang="en-US" sz="1800" dirty="0">
                <a:latin typeface="Arial" panose="020B0604020202020204" pitchFamily="34" charset="0"/>
                <a:ea typeface="Verdana" panose="020B0604030504040204" pitchFamily="34" charset="0"/>
              </a:rPr>
              <a:t>Robert Bast, Karen Lu, Zhen Lu, Wei-Lei Yang (MDACC)</a:t>
            </a:r>
          </a:p>
          <a:p>
            <a:r>
              <a:rPr lang="en-US" sz="1800" dirty="0">
                <a:latin typeface="Arial" panose="020B0604020202020204" pitchFamily="34" charset="0"/>
              </a:rPr>
              <a:t>Sam </a:t>
            </a:r>
            <a:r>
              <a:rPr lang="en-US" sz="1800" dirty="0" err="1">
                <a:latin typeface="Arial" panose="020B0604020202020204" pitchFamily="34" charset="0"/>
              </a:rPr>
              <a:t>Hanash</a:t>
            </a:r>
            <a:r>
              <a:rPr lang="en-US" sz="1800" dirty="0">
                <a:latin typeface="Arial" panose="020B0604020202020204" pitchFamily="34" charset="0"/>
              </a:rPr>
              <a:t> and Makoto Kobayashi (MDACC)</a:t>
            </a:r>
          </a:p>
          <a:p>
            <a:r>
              <a:rPr lang="en-US" sz="1800" dirty="0">
                <a:latin typeface="Arial" panose="020B0604020202020204" pitchFamily="34" charset="0"/>
              </a:rPr>
              <a:t>Amy Skubitz (U. Minnesota)</a:t>
            </a:r>
          </a:p>
          <a:p>
            <a:r>
              <a:rPr lang="en-US" sz="1800" dirty="0">
                <a:latin typeface="Arial" panose="020B0604020202020204" pitchFamily="34" charset="0"/>
                <a:ea typeface="Verdana" panose="020B0604030504040204" pitchFamily="34" charset="0"/>
              </a:rPr>
              <a:t>Steven Skates (MGH)</a:t>
            </a:r>
          </a:p>
          <a:p>
            <a:endParaRPr lang="en-US" sz="1800" dirty="0">
              <a:latin typeface="Arial" panose="020B0604020202020204" pitchFamily="34" charset="0"/>
            </a:endParaRPr>
          </a:p>
        </p:txBody>
      </p:sp>
      <p:sp>
        <p:nvSpPr>
          <p:cNvPr id="8" name="Title 7"/>
          <p:cNvSpPr>
            <a:spLocks noGrp="1"/>
          </p:cNvSpPr>
          <p:nvPr>
            <p:ph type="ctrTitle"/>
          </p:nvPr>
        </p:nvSpPr>
        <p:spPr>
          <a:xfrm>
            <a:off x="2286000" y="2729683"/>
            <a:ext cx="6512317" cy="778404"/>
          </a:xfrm>
        </p:spPr>
        <p:txBody>
          <a:bodyPr/>
          <a:lstStyle/>
          <a:p>
            <a:pPr algn="ct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New Biomarkers to improve Early Detection of Ovarian Cancer</a:t>
            </a:r>
            <a:b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br>
            <a:b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September 5, 2018</a:t>
            </a:r>
            <a:r>
              <a:rPr lang="en-US"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of</a:t>
            </a:r>
            <a:br>
              <a:rPr lang="en-US" dirty="0">
                <a:latin typeface="Verdana" panose="020B0604030504040204" pitchFamily="34" charset="0"/>
                <a:ea typeface="Verdana" panose="020B0604030504040204" pitchFamily="34" charset="0"/>
                <a:cs typeface="Verdana" panose="020B0604030504040204" pitchFamily="34" charset="0"/>
              </a:rPr>
            </a:b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Ovarian</a:t>
            </a:r>
          </a:p>
        </p:txBody>
      </p:sp>
    </p:spTree>
    <p:extLst>
      <p:ext uri="{BB962C8B-B14F-4D97-AF65-F5344CB8AC3E}">
        <p14:creationId xmlns:p14="http://schemas.microsoft.com/office/powerpoint/2010/main" val="11455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rPr>
              <a:t>Antigen-antibody Dissociation Procedure</a:t>
            </a:r>
          </a:p>
        </p:txBody>
      </p:sp>
      <p:sp>
        <p:nvSpPr>
          <p:cNvPr id="4" name="Rectangle 3"/>
          <p:cNvSpPr/>
          <p:nvPr/>
        </p:nvSpPr>
        <p:spPr>
          <a:xfrm>
            <a:off x="2911425" y="1285770"/>
            <a:ext cx="221795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Serum sample (2 </a:t>
            </a:r>
            <a:r>
              <a:rPr kumimoji="0" lang="en-US" sz="1400" b="1" i="0" u="none" strike="noStrike" kern="1200" cap="none" spc="0" normalizeH="0" baseline="0" noProof="0" dirty="0">
                <a:ln>
                  <a:noFill/>
                </a:ln>
                <a:solidFill>
                  <a:srgbClr val="000000"/>
                </a:solidFill>
                <a:effectLst/>
                <a:uLnTx/>
                <a:uFillTx/>
                <a:latin typeface="Symbol" panose="05050102010706020507" pitchFamily="18" charset="2"/>
                <a:ea typeface="ＭＳ Ｐゴシック" pitchFamily="34" charset="-128"/>
                <a:cs typeface="Arial" charset="0"/>
              </a:rPr>
              <a:t>m</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l) </a:t>
            </a:r>
            <a:endPar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6" name="Rectangle 5"/>
          <p:cNvSpPr/>
          <p:nvPr/>
        </p:nvSpPr>
        <p:spPr>
          <a:xfrm>
            <a:off x="4243441" y="2466659"/>
            <a:ext cx="2081686"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0.1M Glycine-</a:t>
            </a:r>
            <a:r>
              <a:rPr kumimoji="0" lang="en-US" sz="14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34" charset="-128"/>
                <a:cs typeface="Arial" charset="0"/>
              </a:rPr>
              <a:t>HCl</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 pH3.0 in PBS (48 </a:t>
            </a:r>
            <a:r>
              <a:rPr kumimoji="0" lang="en-US" sz="1400" b="1" i="0" u="none" strike="noStrike" kern="1200" cap="none" spc="0" normalizeH="0" baseline="0" noProof="0" dirty="0">
                <a:ln>
                  <a:noFill/>
                </a:ln>
                <a:solidFill>
                  <a:srgbClr val="000000"/>
                </a:solidFill>
                <a:effectLst/>
                <a:uLnTx/>
                <a:uFillTx/>
                <a:latin typeface="Symbol" panose="05050102010706020507" pitchFamily="18" charset="2"/>
                <a:ea typeface="ＭＳ Ｐゴシック" pitchFamily="34" charset="-128"/>
                <a:cs typeface="Arial" charset="0"/>
              </a:rPr>
              <a:t>m</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l)</a:t>
            </a:r>
            <a:endPar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7" name="Rectangle 6"/>
          <p:cNvSpPr/>
          <p:nvPr/>
        </p:nvSpPr>
        <p:spPr>
          <a:xfrm>
            <a:off x="2666856" y="3242156"/>
            <a:ext cx="2819400"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Incubate for 30 min @ RT</a:t>
            </a:r>
            <a:endPar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pic>
        <p:nvPicPr>
          <p:cNvPr id="8" name="Picture 5" descr="http://eshop.eppendorf.ca/upload/productView/Eppendorf_Flex-Tube-15ml-clea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303" t="9838" r="33333" b="11373"/>
          <a:stretch/>
        </p:blipFill>
        <p:spPr bwMode="auto">
          <a:xfrm>
            <a:off x="3742173" y="2350936"/>
            <a:ext cx="391958" cy="849243"/>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rot="5400000">
            <a:off x="3658002" y="1949605"/>
            <a:ext cx="552374" cy="148213"/>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rotWithShape="1">
          <a:blip r:embed="rId3"/>
          <a:srcRect l="29505" t="-3349" r="26237" b="3349"/>
          <a:stretch/>
        </p:blipFill>
        <p:spPr>
          <a:xfrm>
            <a:off x="3745174" y="4342256"/>
            <a:ext cx="381459" cy="944551"/>
          </a:xfrm>
          <a:prstGeom prst="rect">
            <a:avLst/>
          </a:prstGeom>
        </p:spPr>
      </p:pic>
      <p:sp>
        <p:nvSpPr>
          <p:cNvPr id="12" name="Oval 11"/>
          <p:cNvSpPr/>
          <p:nvPr/>
        </p:nvSpPr>
        <p:spPr>
          <a:xfrm>
            <a:off x="1859289" y="2134252"/>
            <a:ext cx="956732" cy="40116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Antigen</a:t>
            </a:r>
          </a:p>
        </p:txBody>
      </p:sp>
      <p:grpSp>
        <p:nvGrpSpPr>
          <p:cNvPr id="13" name="Group 12"/>
          <p:cNvGrpSpPr/>
          <p:nvPr/>
        </p:nvGrpSpPr>
        <p:grpSpPr>
          <a:xfrm rot="18981963">
            <a:off x="1638009" y="1854769"/>
            <a:ext cx="352153" cy="428777"/>
            <a:chOff x="6091517" y="381000"/>
            <a:chExt cx="352153" cy="428777"/>
          </a:xfrm>
        </p:grpSpPr>
        <p:cxnSp>
          <p:nvCxnSpPr>
            <p:cNvPr id="14" name="Straight Connector 13"/>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186710" y="1687898"/>
            <a:ext cx="352153" cy="428777"/>
            <a:chOff x="6091517" y="381000"/>
            <a:chExt cx="352153" cy="428777"/>
          </a:xfrm>
        </p:grpSpPr>
        <p:cxnSp>
          <p:nvCxnSpPr>
            <p:cNvPr id="19" name="Straight Connector 18"/>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rot="2752524">
            <a:off x="2747224" y="1867989"/>
            <a:ext cx="352153" cy="428777"/>
            <a:chOff x="6091517" y="381000"/>
            <a:chExt cx="352153" cy="428777"/>
          </a:xfrm>
        </p:grpSpPr>
        <p:cxnSp>
          <p:nvCxnSpPr>
            <p:cNvPr id="24" name="Straight Connector 23"/>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13176206">
            <a:off x="1670869" y="2453244"/>
            <a:ext cx="352153" cy="428777"/>
            <a:chOff x="6091517" y="381000"/>
            <a:chExt cx="352153" cy="428777"/>
          </a:xfrm>
        </p:grpSpPr>
        <p:cxnSp>
          <p:nvCxnSpPr>
            <p:cNvPr id="29" name="Straight Connector 28"/>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rot="10747429">
            <a:off x="2189969" y="2569388"/>
            <a:ext cx="352153" cy="428777"/>
            <a:chOff x="6091517" y="381000"/>
            <a:chExt cx="352153" cy="428777"/>
          </a:xfrm>
        </p:grpSpPr>
        <p:cxnSp>
          <p:nvCxnSpPr>
            <p:cNvPr id="34" name="Straight Connector 33"/>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8552804">
            <a:off x="2675299" y="2442224"/>
            <a:ext cx="352153" cy="428777"/>
            <a:chOff x="6091517" y="381000"/>
            <a:chExt cx="352153" cy="428777"/>
          </a:xfrm>
        </p:grpSpPr>
        <p:cxnSp>
          <p:nvCxnSpPr>
            <p:cNvPr id="39" name="Straight Connector 38"/>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3" name="Right Arrow 42"/>
          <p:cNvSpPr/>
          <p:nvPr/>
        </p:nvSpPr>
        <p:spPr>
          <a:xfrm rot="5400000">
            <a:off x="3658002" y="3846745"/>
            <a:ext cx="552374" cy="148213"/>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ight Arrow 43"/>
          <p:cNvSpPr/>
          <p:nvPr/>
        </p:nvSpPr>
        <p:spPr>
          <a:xfrm rot="5400000">
            <a:off x="3658001" y="5613254"/>
            <a:ext cx="552374" cy="148213"/>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ight Arrow 44"/>
          <p:cNvSpPr/>
          <p:nvPr/>
        </p:nvSpPr>
        <p:spPr>
          <a:xfrm rot="5400000">
            <a:off x="2000340" y="3427743"/>
            <a:ext cx="703121" cy="237709"/>
          </a:xfrm>
          <a:prstGeom prst="rightArrow">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1852860" y="4653448"/>
            <a:ext cx="956732" cy="40116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Antigen</a:t>
            </a:r>
          </a:p>
        </p:txBody>
      </p:sp>
      <p:grpSp>
        <p:nvGrpSpPr>
          <p:cNvPr id="47" name="Group 46"/>
          <p:cNvGrpSpPr/>
          <p:nvPr/>
        </p:nvGrpSpPr>
        <p:grpSpPr>
          <a:xfrm rot="18981963">
            <a:off x="1171664" y="4362974"/>
            <a:ext cx="352153" cy="428777"/>
            <a:chOff x="6091517" y="381000"/>
            <a:chExt cx="352153" cy="428777"/>
          </a:xfrm>
        </p:grpSpPr>
        <p:cxnSp>
          <p:nvCxnSpPr>
            <p:cNvPr id="48" name="Straight Connector 47"/>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rot="14281373">
            <a:off x="1894554" y="4174805"/>
            <a:ext cx="352153" cy="428777"/>
            <a:chOff x="6091517" y="381000"/>
            <a:chExt cx="352153" cy="428777"/>
          </a:xfrm>
        </p:grpSpPr>
        <p:cxnSp>
          <p:nvCxnSpPr>
            <p:cNvPr id="53" name="Straight Connector 52"/>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19280913">
            <a:off x="2908314" y="4223356"/>
            <a:ext cx="352153" cy="428777"/>
            <a:chOff x="6091517" y="381000"/>
            <a:chExt cx="352153" cy="428777"/>
          </a:xfrm>
        </p:grpSpPr>
        <p:cxnSp>
          <p:nvCxnSpPr>
            <p:cNvPr id="58" name="Straight Connector 57"/>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5915902">
            <a:off x="1430686" y="4970448"/>
            <a:ext cx="352153" cy="428777"/>
            <a:chOff x="6091517" y="381000"/>
            <a:chExt cx="352153" cy="428777"/>
          </a:xfrm>
        </p:grpSpPr>
        <p:cxnSp>
          <p:nvCxnSpPr>
            <p:cNvPr id="63" name="Straight Connector 62"/>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rot="13704018">
            <a:off x="2052767" y="5277549"/>
            <a:ext cx="352153" cy="428777"/>
            <a:chOff x="6091517" y="381000"/>
            <a:chExt cx="352153" cy="428777"/>
          </a:xfrm>
        </p:grpSpPr>
        <p:cxnSp>
          <p:nvCxnSpPr>
            <p:cNvPr id="68" name="Straight Connector 67"/>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rot="14446793">
            <a:off x="2812778" y="4973975"/>
            <a:ext cx="352153" cy="428777"/>
            <a:chOff x="6091517" y="381000"/>
            <a:chExt cx="352153" cy="428777"/>
          </a:xfrm>
        </p:grpSpPr>
        <p:cxnSp>
          <p:nvCxnSpPr>
            <p:cNvPr id="73" name="Straight Connector 72"/>
            <p:cNvCxnSpPr/>
            <p:nvPr/>
          </p:nvCxnSpPr>
          <p:spPr>
            <a:xfrm>
              <a:off x="6239435" y="381000"/>
              <a:ext cx="0"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6322798" y="381000"/>
              <a:ext cx="12856" cy="30480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6091517" y="677361"/>
              <a:ext cx="114300" cy="132416"/>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5654" y="677360"/>
              <a:ext cx="108016" cy="132417"/>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4220519" y="4345938"/>
            <a:ext cx="2332681"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34" charset="-128"/>
                <a:cs typeface="Arial" charset="0"/>
              </a:rPr>
              <a:t>Zeba</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 Spin Desalting Column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(Life Technologies) </a:t>
            </a:r>
            <a:endPar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78" name="Rectangle 77"/>
          <p:cNvSpPr/>
          <p:nvPr/>
        </p:nvSpPr>
        <p:spPr>
          <a:xfrm>
            <a:off x="2533160" y="6059269"/>
            <a:ext cx="3086791"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Immunoglobulins-dissociated serum sample </a:t>
            </a:r>
            <a:endPar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77" name="Right Brace 76"/>
          <p:cNvSpPr/>
          <p:nvPr/>
        </p:nvSpPr>
        <p:spPr>
          <a:xfrm>
            <a:off x="6400800" y="1485825"/>
            <a:ext cx="609600" cy="20193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80" name="Right Brace 79"/>
          <p:cNvSpPr/>
          <p:nvPr/>
        </p:nvSpPr>
        <p:spPr>
          <a:xfrm>
            <a:off x="6400800" y="3961277"/>
            <a:ext cx="609600" cy="206077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
        <p:nvSpPr>
          <p:cNvPr id="79" name="Rectangle 78"/>
          <p:cNvSpPr/>
          <p:nvPr/>
        </p:nvSpPr>
        <p:spPr>
          <a:xfrm>
            <a:off x="7017440" y="2141075"/>
            <a:ext cx="142382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Dissociation process </a:t>
            </a:r>
            <a:endParaRPr kumimoji="0" 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81" name="Rectangle 80"/>
          <p:cNvSpPr/>
          <p:nvPr/>
        </p:nvSpPr>
        <p:spPr>
          <a:xfrm>
            <a:off x="7017440" y="4675484"/>
            <a:ext cx="181851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Arial" charset="0"/>
              </a:rPr>
              <a:t>Buffer exchange process </a:t>
            </a:r>
            <a:endParaRPr kumimoji="0" 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205357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referRelativeResize="0">
            <a:picLocks/>
          </p:cNvPicPr>
          <p:nvPr/>
        </p:nvPicPr>
        <p:blipFill>
          <a:blip r:embed="rId3"/>
          <a:stretch>
            <a:fillRect/>
          </a:stretch>
        </p:blipFill>
        <p:spPr>
          <a:xfrm>
            <a:off x="4572000" y="2327650"/>
            <a:ext cx="4572000" cy="3291840"/>
          </a:xfrm>
          <a:prstGeom prst="rect">
            <a:avLst/>
          </a:prstGeom>
        </p:spPr>
      </p:pic>
      <p:sp>
        <p:nvSpPr>
          <p:cNvPr id="2" name="Title 1"/>
          <p:cNvSpPr>
            <a:spLocks noGrp="1"/>
          </p:cNvSpPr>
          <p:nvPr>
            <p:ph type="title"/>
          </p:nvPr>
        </p:nvSpPr>
        <p:spPr>
          <a:xfrm>
            <a:off x="96805" y="68179"/>
            <a:ext cx="9047195" cy="1143000"/>
          </a:xfrm>
        </p:spPr>
        <p:txBody>
          <a:bodyPr>
            <a:normAutofit/>
          </a:bodyPr>
          <a:lstStyle/>
          <a:p>
            <a:r>
              <a:rPr lang="en-US" sz="2800" b="1" dirty="0">
                <a:solidFill>
                  <a:srgbClr val="FF0000"/>
                </a:solidFill>
              </a:rPr>
              <a:t>HE4 Antigen-Autoantibody Complex Assays</a:t>
            </a:r>
          </a:p>
        </p:txBody>
      </p:sp>
      <p:graphicFrame>
        <p:nvGraphicFramePr>
          <p:cNvPr id="6" name="Table 5"/>
          <p:cNvGraphicFramePr>
            <a:graphicFrameLocks noGrp="1"/>
          </p:cNvGraphicFramePr>
          <p:nvPr>
            <p:extLst/>
          </p:nvPr>
        </p:nvGraphicFramePr>
        <p:xfrm>
          <a:off x="5105400" y="5851757"/>
          <a:ext cx="3505200" cy="846894"/>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82298">
                <a:tc>
                  <a:txBody>
                    <a:bodyPr/>
                    <a:lstStyle/>
                    <a:p>
                      <a:pPr algn="ctr" fontAlgn="b"/>
                      <a:r>
                        <a:rPr lang="en-US" sz="1400" b="1" i="0" u="none" strike="noStrike" dirty="0">
                          <a:solidFill>
                            <a:schemeClr val="bg1"/>
                          </a:solidFill>
                          <a:effectLst/>
                          <a:latin typeface="+mn-lt"/>
                        </a:rPr>
                        <a:t>Biomarker</a:t>
                      </a:r>
                      <a:endParaRPr lang="en-US" sz="1400" b="1" i="0" u="none" strike="noStrike" dirty="0">
                        <a:solidFill>
                          <a:schemeClr val="bg1"/>
                        </a:solidFill>
                        <a:effectLst/>
                        <a:latin typeface="Calibri"/>
                      </a:endParaRPr>
                    </a:p>
                  </a:txBody>
                  <a:tcPr marL="7620" marR="7620" marT="7620" marB="0" anchor="b">
                    <a:solidFill>
                      <a:srgbClr val="00B0F0"/>
                    </a:solidFill>
                  </a:tcPr>
                </a:tc>
                <a:tc>
                  <a:txBody>
                    <a:bodyPr/>
                    <a:lstStyle/>
                    <a:p>
                      <a:pPr algn="ctr" fontAlgn="b"/>
                      <a:r>
                        <a:rPr lang="en-US" sz="1400" b="1" u="none" strike="noStrike" dirty="0">
                          <a:solidFill>
                            <a:schemeClr val="bg1"/>
                          </a:solidFill>
                          <a:effectLst/>
                        </a:rPr>
                        <a:t>HE4</a:t>
                      </a:r>
                      <a:endParaRPr lang="en-US" sz="1400" b="1" i="0" u="none" strike="noStrike" dirty="0">
                        <a:solidFill>
                          <a:schemeClr val="bg1"/>
                        </a:solidFill>
                        <a:effectLst/>
                        <a:latin typeface="Calibri"/>
                      </a:endParaRPr>
                    </a:p>
                  </a:txBody>
                  <a:tcPr marL="7620" marR="7620" marT="7620" marB="0" anchor="b">
                    <a:solidFill>
                      <a:srgbClr val="00B0F0"/>
                    </a:solidFill>
                  </a:tcPr>
                </a:tc>
                <a:tc>
                  <a:txBody>
                    <a:bodyPr/>
                    <a:lstStyle/>
                    <a:p>
                      <a:pPr algn="ctr" fontAlgn="b"/>
                      <a:r>
                        <a:rPr lang="en-US" sz="1400" b="1" i="0" u="none" strike="noStrike" dirty="0">
                          <a:solidFill>
                            <a:schemeClr val="bg1"/>
                          </a:solidFill>
                          <a:effectLst/>
                          <a:latin typeface="+mn-lt"/>
                        </a:rPr>
                        <a:t>CA125</a:t>
                      </a:r>
                      <a:endParaRPr lang="en-US" sz="1400" b="1" i="0" u="none" strike="noStrike" dirty="0">
                        <a:solidFill>
                          <a:schemeClr val="bg1"/>
                        </a:solidFill>
                        <a:effectLst/>
                        <a:latin typeface="Calibri"/>
                      </a:endParaRPr>
                    </a:p>
                  </a:txBody>
                  <a:tcPr marL="7620" marR="7620" marT="7620" marB="0" anchor="b">
                    <a:solidFill>
                      <a:srgbClr val="00B0F0"/>
                    </a:solidFill>
                  </a:tcPr>
                </a:tc>
                <a:tc>
                  <a:txBody>
                    <a:bodyPr/>
                    <a:lstStyle/>
                    <a:p>
                      <a:pPr algn="ctr" fontAlgn="b"/>
                      <a:r>
                        <a:rPr lang="en-US" sz="1400" b="1" u="none" strike="noStrike" dirty="0">
                          <a:solidFill>
                            <a:schemeClr val="bg1"/>
                          </a:solidFill>
                          <a:effectLst/>
                        </a:rPr>
                        <a:t>CA125+HE4</a:t>
                      </a:r>
                      <a:endParaRPr lang="en-US" sz="1400" b="1" i="0" u="none" strike="noStrike" dirty="0">
                        <a:solidFill>
                          <a:schemeClr val="bg1"/>
                        </a:solidFill>
                        <a:effectLst/>
                        <a:latin typeface="Calibri"/>
                      </a:endParaRPr>
                    </a:p>
                  </a:txBody>
                  <a:tcPr marL="7620" marR="7620" marT="7620" marB="0" anchor="b">
                    <a:solidFill>
                      <a:srgbClr val="00B0F0"/>
                    </a:solidFill>
                  </a:tcPr>
                </a:tc>
                <a:extLst>
                  <a:ext uri="{0D108BD9-81ED-4DB2-BD59-A6C34878D82A}">
                    <a16:rowId xmlns:a16="http://schemas.microsoft.com/office/drawing/2014/main" val="10000"/>
                  </a:ext>
                </a:extLst>
              </a:tr>
              <a:tr h="282298">
                <a:tc>
                  <a:txBody>
                    <a:bodyPr/>
                    <a:lstStyle/>
                    <a:p>
                      <a:pPr algn="ctr" fontAlgn="b"/>
                      <a:r>
                        <a:rPr lang="en-US" sz="1400" b="1" u="none" strike="noStrike">
                          <a:effectLst/>
                        </a:rPr>
                        <a:t>(+)</a:t>
                      </a:r>
                      <a:endParaRPr lang="en-US" sz="1400" b="1" i="0" u="none" strike="noStrike">
                        <a:solidFill>
                          <a:srgbClr val="000000"/>
                        </a:solidFill>
                        <a:effectLst/>
                        <a:latin typeface="Calibri"/>
                      </a:endParaRPr>
                    </a:p>
                  </a:txBody>
                  <a:tcPr marL="7620" marR="7620" marT="7620" marB="0" anchor="b"/>
                </a:tc>
                <a:tc>
                  <a:txBody>
                    <a:bodyPr/>
                    <a:lstStyle/>
                    <a:p>
                      <a:pPr algn="ctr" fontAlgn="b"/>
                      <a:r>
                        <a:rPr lang="en-US" sz="1400" b="1" u="none" strike="noStrike" dirty="0">
                          <a:effectLst/>
                        </a:rPr>
                        <a:t>36/72</a:t>
                      </a:r>
                      <a:endParaRPr lang="en-US" sz="1400" b="1"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effectLst/>
                        </a:rPr>
                        <a:t>44/72</a:t>
                      </a:r>
                      <a:endParaRPr lang="en-US" sz="1400" b="1"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effectLst/>
                        </a:rPr>
                        <a:t>62/72</a:t>
                      </a:r>
                      <a:endParaRPr lang="en-US" sz="14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82298">
                <a:tc>
                  <a:txBody>
                    <a:bodyPr/>
                    <a:lstStyle/>
                    <a:p>
                      <a:pPr algn="ctr" fontAlgn="b"/>
                      <a:r>
                        <a:rPr lang="en-US" sz="1400" b="1" u="none" strike="noStrike">
                          <a:effectLst/>
                        </a:rPr>
                        <a:t>%</a:t>
                      </a:r>
                      <a:endParaRPr lang="en-US" sz="1400" b="1" i="0" u="none" strike="noStrike">
                        <a:solidFill>
                          <a:srgbClr val="000000"/>
                        </a:solidFill>
                        <a:effectLst/>
                        <a:latin typeface="Calibri"/>
                      </a:endParaRPr>
                    </a:p>
                  </a:txBody>
                  <a:tcPr marL="7620" marR="7620" marT="7620" marB="0" anchor="b"/>
                </a:tc>
                <a:tc>
                  <a:txBody>
                    <a:bodyPr/>
                    <a:lstStyle/>
                    <a:p>
                      <a:pPr algn="ctr" fontAlgn="b"/>
                      <a:r>
                        <a:rPr lang="en-US" sz="1400" b="1" u="none" strike="noStrike" dirty="0">
                          <a:effectLst/>
                        </a:rPr>
                        <a:t>50.0%</a:t>
                      </a:r>
                      <a:endParaRPr lang="en-US" sz="1400" b="1"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effectLst/>
                        </a:rPr>
                        <a:t>61.1%</a:t>
                      </a:r>
                      <a:endParaRPr lang="en-US" sz="1400" b="1"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effectLst/>
                        </a:rPr>
                        <a:t>86.0%</a:t>
                      </a:r>
                      <a:endParaRPr lang="en-US" sz="14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bl>
          </a:graphicData>
        </a:graphic>
      </p:graphicFrame>
      <p:cxnSp>
        <p:nvCxnSpPr>
          <p:cNvPr id="7" name="Straight Connector 6"/>
          <p:cNvCxnSpPr/>
          <p:nvPr/>
        </p:nvCxnSpPr>
        <p:spPr>
          <a:xfrm>
            <a:off x="5181600" y="4612104"/>
            <a:ext cx="3962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81926" y="1275760"/>
            <a:ext cx="2150910" cy="64633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rPr>
              <a:t>72 Early stage cases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rPr>
              <a:t>213 Healthy controls</a:t>
            </a:r>
            <a:endParaRPr kumimoji="0" 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cxnSp>
        <p:nvCxnSpPr>
          <p:cNvPr id="11" name="Straight Connector 10"/>
          <p:cNvCxnSpPr/>
          <p:nvPr/>
        </p:nvCxnSpPr>
        <p:spPr>
          <a:xfrm>
            <a:off x="3781926" y="1999063"/>
            <a:ext cx="3810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91000" y="1839624"/>
            <a:ext cx="1611339"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rPr>
              <a:t>98% Specificity</a:t>
            </a:r>
            <a:endParaRPr kumimoji="0" lang="en-US" sz="14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graphicFrame>
        <p:nvGraphicFramePr>
          <p:cNvPr id="16" name="Table 15"/>
          <p:cNvGraphicFramePr>
            <a:graphicFrameLocks noGrp="1"/>
          </p:cNvGraphicFramePr>
          <p:nvPr>
            <p:extLst/>
          </p:nvPr>
        </p:nvGraphicFramePr>
        <p:xfrm>
          <a:off x="1114926" y="5851757"/>
          <a:ext cx="2667000" cy="846894"/>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282298">
                <a:tc>
                  <a:txBody>
                    <a:bodyPr/>
                    <a:lstStyle/>
                    <a:p>
                      <a:pPr algn="ctr" fontAlgn="b"/>
                      <a:r>
                        <a:rPr lang="en-US" sz="1400" b="1" i="0" u="none" strike="noStrike" dirty="0">
                          <a:solidFill>
                            <a:schemeClr val="bg1"/>
                          </a:solidFill>
                          <a:effectLst/>
                          <a:latin typeface="Calibri"/>
                        </a:rPr>
                        <a:t>HE4 </a:t>
                      </a:r>
                      <a:r>
                        <a:rPr lang="en-US" sz="1400" b="1" i="0" u="none" strike="noStrike" dirty="0" err="1">
                          <a:solidFill>
                            <a:schemeClr val="bg1"/>
                          </a:solidFill>
                          <a:effectLst/>
                          <a:latin typeface="Calibri"/>
                        </a:rPr>
                        <a:t>AAbs</a:t>
                      </a:r>
                      <a:endParaRPr lang="en-US" sz="1400" b="1" i="0" u="none" strike="noStrike" dirty="0">
                        <a:solidFill>
                          <a:schemeClr val="bg1"/>
                        </a:solidFill>
                        <a:effectLst/>
                        <a:latin typeface="Calibri"/>
                      </a:endParaRPr>
                    </a:p>
                  </a:txBody>
                  <a:tcPr marL="7620" marR="7620" marT="7620" marB="0" anchor="b">
                    <a:solidFill>
                      <a:srgbClr val="00B0F0"/>
                    </a:solidFill>
                  </a:tcPr>
                </a:tc>
                <a:tc>
                  <a:txBody>
                    <a:bodyPr/>
                    <a:lstStyle/>
                    <a:p>
                      <a:pPr algn="ctr" fontAlgn="b"/>
                      <a:r>
                        <a:rPr lang="en-US" sz="1400" b="1" u="none" strike="noStrike" dirty="0">
                          <a:solidFill>
                            <a:schemeClr val="bg1"/>
                          </a:solidFill>
                          <a:effectLst/>
                        </a:rPr>
                        <a:t>Case</a:t>
                      </a:r>
                      <a:endParaRPr lang="en-US" sz="1400" b="1" i="0" u="none" strike="noStrike" dirty="0">
                        <a:solidFill>
                          <a:schemeClr val="bg1"/>
                        </a:solidFill>
                        <a:effectLst/>
                        <a:latin typeface="Calibri"/>
                      </a:endParaRPr>
                    </a:p>
                  </a:txBody>
                  <a:tcPr marL="7620" marR="7620" marT="7620" marB="0" anchor="b">
                    <a:solidFill>
                      <a:srgbClr val="00B0F0"/>
                    </a:solidFill>
                  </a:tcPr>
                </a:tc>
                <a:tc>
                  <a:txBody>
                    <a:bodyPr/>
                    <a:lstStyle/>
                    <a:p>
                      <a:pPr algn="ctr" fontAlgn="b"/>
                      <a:r>
                        <a:rPr lang="en-US" sz="1400" b="1" u="none" strike="noStrike" dirty="0">
                          <a:solidFill>
                            <a:schemeClr val="bg1"/>
                          </a:solidFill>
                          <a:effectLst/>
                        </a:rPr>
                        <a:t>Control</a:t>
                      </a:r>
                      <a:endParaRPr lang="en-US" sz="1400" b="1" i="0" u="none" strike="noStrike" dirty="0">
                        <a:solidFill>
                          <a:schemeClr val="bg1"/>
                        </a:solidFill>
                        <a:effectLst/>
                        <a:latin typeface="Calibri"/>
                      </a:endParaRPr>
                    </a:p>
                  </a:txBody>
                  <a:tcPr marL="7620" marR="7620" marT="7620" marB="0" anchor="b">
                    <a:solidFill>
                      <a:srgbClr val="00B0F0"/>
                    </a:solidFill>
                  </a:tcPr>
                </a:tc>
                <a:extLst>
                  <a:ext uri="{0D108BD9-81ED-4DB2-BD59-A6C34878D82A}">
                    <a16:rowId xmlns:a16="http://schemas.microsoft.com/office/drawing/2014/main" val="10000"/>
                  </a:ext>
                </a:extLst>
              </a:tr>
              <a:tr h="282298">
                <a:tc>
                  <a:txBody>
                    <a:bodyPr/>
                    <a:lstStyle/>
                    <a:p>
                      <a:pPr algn="ctr" fontAlgn="b"/>
                      <a:r>
                        <a:rPr lang="en-US" sz="1400" b="1" u="none" strike="noStrike">
                          <a:effectLst/>
                        </a:rPr>
                        <a:t>(+)</a:t>
                      </a:r>
                      <a:endParaRPr lang="en-US" sz="1400" b="1" i="0" u="none" strike="noStrike">
                        <a:solidFill>
                          <a:srgbClr val="000000"/>
                        </a:solidFill>
                        <a:effectLst/>
                        <a:latin typeface="Calibri"/>
                      </a:endParaRPr>
                    </a:p>
                  </a:txBody>
                  <a:tcPr marL="7620" marR="7620" marT="7620" marB="0" anchor="b"/>
                </a:tc>
                <a:tc>
                  <a:txBody>
                    <a:bodyPr/>
                    <a:lstStyle/>
                    <a:p>
                      <a:pPr algn="ctr" fontAlgn="b"/>
                      <a:r>
                        <a:rPr lang="en-US" sz="1400" b="1" u="none" strike="noStrike" dirty="0">
                          <a:effectLst/>
                        </a:rPr>
                        <a:t>1/72</a:t>
                      </a:r>
                      <a:endParaRPr lang="en-US" sz="1400" b="1"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effectLst/>
                        </a:rPr>
                        <a:t>4/213</a:t>
                      </a:r>
                      <a:endParaRPr lang="en-US" sz="14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82298">
                <a:tc>
                  <a:txBody>
                    <a:bodyPr/>
                    <a:lstStyle/>
                    <a:p>
                      <a:pPr algn="ctr" fontAlgn="b"/>
                      <a:r>
                        <a:rPr lang="en-US" sz="1400" b="1" u="none" strike="noStrike">
                          <a:effectLst/>
                        </a:rPr>
                        <a:t>%</a:t>
                      </a:r>
                      <a:endParaRPr lang="en-US" sz="1400" b="1" i="0" u="none" strike="noStrike">
                        <a:solidFill>
                          <a:srgbClr val="000000"/>
                        </a:solidFill>
                        <a:effectLst/>
                        <a:latin typeface="Calibri"/>
                      </a:endParaRPr>
                    </a:p>
                  </a:txBody>
                  <a:tcPr marL="7620" marR="7620" marT="7620" marB="0" anchor="b"/>
                </a:tc>
                <a:tc>
                  <a:txBody>
                    <a:bodyPr/>
                    <a:lstStyle/>
                    <a:p>
                      <a:pPr algn="ctr" fontAlgn="b"/>
                      <a:r>
                        <a:rPr lang="en-US" sz="1400" b="1" u="none" strike="noStrike" dirty="0">
                          <a:effectLst/>
                        </a:rPr>
                        <a:t>1.3%</a:t>
                      </a:r>
                      <a:endParaRPr lang="en-US" sz="1400" b="1" i="0" u="none" strike="noStrike" dirty="0">
                        <a:solidFill>
                          <a:srgbClr val="000000"/>
                        </a:solidFill>
                        <a:effectLst/>
                        <a:latin typeface="Calibri"/>
                      </a:endParaRPr>
                    </a:p>
                  </a:txBody>
                  <a:tcPr marL="7620" marR="7620" marT="7620" marB="0" anchor="b"/>
                </a:tc>
                <a:tc>
                  <a:txBody>
                    <a:bodyPr/>
                    <a:lstStyle/>
                    <a:p>
                      <a:pPr algn="ctr" fontAlgn="b"/>
                      <a:r>
                        <a:rPr lang="en-US" sz="1400" b="1" u="none" strike="noStrike" dirty="0">
                          <a:effectLst/>
                        </a:rPr>
                        <a:t>1.8%</a:t>
                      </a:r>
                      <a:endParaRPr lang="en-US" sz="14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bl>
          </a:graphicData>
        </a:graphic>
      </p:graphicFrame>
      <p:grpSp>
        <p:nvGrpSpPr>
          <p:cNvPr id="20" name="Group 19"/>
          <p:cNvGrpSpPr/>
          <p:nvPr/>
        </p:nvGrpSpPr>
        <p:grpSpPr>
          <a:xfrm>
            <a:off x="0" y="2327650"/>
            <a:ext cx="4572000" cy="3290455"/>
            <a:chOff x="-12032" y="2438399"/>
            <a:chExt cx="4572000" cy="3290455"/>
          </a:xfrm>
        </p:grpSpPr>
        <p:pic>
          <p:nvPicPr>
            <p:cNvPr id="19" name="Picture 18"/>
            <p:cNvPicPr>
              <a:picLocks noChangeAspect="1"/>
            </p:cNvPicPr>
            <p:nvPr/>
          </p:nvPicPr>
          <p:blipFill>
            <a:blip r:embed="rId4"/>
            <a:stretch>
              <a:fillRect/>
            </a:stretch>
          </p:blipFill>
          <p:spPr>
            <a:xfrm>
              <a:off x="-12032" y="2438399"/>
              <a:ext cx="4572000" cy="3290455"/>
            </a:xfrm>
            <a:prstGeom prst="rect">
              <a:avLst/>
            </a:prstGeom>
          </p:spPr>
        </p:pic>
        <p:cxnSp>
          <p:nvCxnSpPr>
            <p:cNvPr id="21" name="Straight Connector 20"/>
            <p:cNvCxnSpPr/>
            <p:nvPr/>
          </p:nvCxnSpPr>
          <p:spPr>
            <a:xfrm>
              <a:off x="585536" y="4892840"/>
              <a:ext cx="39624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400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7912" y="918575"/>
            <a:ext cx="109722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rPr>
              <a:t>Early stage</a:t>
            </a:r>
          </a:p>
        </p:txBody>
      </p:sp>
      <p:sp>
        <p:nvSpPr>
          <p:cNvPr id="6" name="Rectangle 5"/>
          <p:cNvSpPr/>
          <p:nvPr/>
        </p:nvSpPr>
        <p:spPr>
          <a:xfrm>
            <a:off x="5019851" y="925018"/>
            <a:ext cx="1034579"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rPr>
              <a:t>Late stage</a:t>
            </a:r>
          </a:p>
        </p:txBody>
      </p:sp>
      <p:pic>
        <p:nvPicPr>
          <p:cNvPr id="11" name="Picture 10"/>
          <p:cNvPicPr/>
          <p:nvPr/>
        </p:nvPicPr>
        <p:blipFill rotWithShape="1">
          <a:blip r:embed="rId2" cstate="print">
            <a:extLst>
              <a:ext uri="{28A0092B-C50C-407E-A947-70E740481C1C}">
                <a14:useLocalDpi xmlns:a14="http://schemas.microsoft.com/office/drawing/2010/main" val="0"/>
              </a:ext>
            </a:extLst>
          </a:blip>
          <a:srcRect l="14679" t="2921" r="14144" b="2976"/>
          <a:stretch/>
        </p:blipFill>
        <p:spPr bwMode="auto">
          <a:xfrm>
            <a:off x="4701421" y="1367801"/>
            <a:ext cx="3749040" cy="3441902"/>
          </a:xfrm>
          <a:prstGeom prst="rect">
            <a:avLst/>
          </a:prstGeom>
          <a:noFill/>
          <a:ln>
            <a:noFill/>
          </a:ln>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15270" t="3288" r="13821" b="3330"/>
          <a:stretch/>
        </p:blipFill>
        <p:spPr bwMode="auto">
          <a:xfrm>
            <a:off x="309704" y="1367801"/>
            <a:ext cx="3749040" cy="3415553"/>
          </a:xfrm>
          <a:prstGeom prst="rect">
            <a:avLst/>
          </a:prstGeom>
          <a:noFill/>
          <a:ln>
            <a:noFill/>
          </a:ln>
        </p:spPr>
      </p:pic>
      <p:sp>
        <p:nvSpPr>
          <p:cNvPr id="13" name="TextBox 12"/>
          <p:cNvSpPr txBox="1"/>
          <p:nvPr/>
        </p:nvSpPr>
        <p:spPr>
          <a:xfrm>
            <a:off x="309705" y="909629"/>
            <a:ext cx="30649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rPr>
              <a:t>C</a:t>
            </a:r>
          </a:p>
        </p:txBody>
      </p:sp>
      <p:sp>
        <p:nvSpPr>
          <p:cNvPr id="14" name="TextBox 13"/>
          <p:cNvSpPr txBox="1"/>
          <p:nvPr/>
        </p:nvSpPr>
        <p:spPr>
          <a:xfrm>
            <a:off x="4641262" y="909629"/>
            <a:ext cx="33054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rPr>
              <a:t>D</a:t>
            </a:r>
          </a:p>
        </p:txBody>
      </p:sp>
      <p:graphicFrame>
        <p:nvGraphicFramePr>
          <p:cNvPr id="15" name="Table 14"/>
          <p:cNvGraphicFramePr>
            <a:graphicFrameLocks noGrp="1"/>
          </p:cNvGraphicFramePr>
          <p:nvPr>
            <p:extLst/>
          </p:nvPr>
        </p:nvGraphicFramePr>
        <p:xfrm>
          <a:off x="309705" y="4905462"/>
          <a:ext cx="3727251" cy="1618733"/>
        </p:xfrm>
        <a:graphic>
          <a:graphicData uri="http://schemas.openxmlformats.org/drawingml/2006/table">
            <a:tbl>
              <a:tblPr firstRow="1" bandRow="1">
                <a:tableStyleId>{5C22544A-7EE6-4342-B048-85BDC9FD1C3A}</a:tableStyleId>
              </a:tblPr>
              <a:tblGrid>
                <a:gridCol w="668096">
                  <a:extLst>
                    <a:ext uri="{9D8B030D-6E8A-4147-A177-3AD203B41FA5}">
                      <a16:colId xmlns:a16="http://schemas.microsoft.com/office/drawing/2014/main" val="20000"/>
                    </a:ext>
                  </a:extLst>
                </a:gridCol>
                <a:gridCol w="808490">
                  <a:extLst>
                    <a:ext uri="{9D8B030D-6E8A-4147-A177-3AD203B41FA5}">
                      <a16:colId xmlns:a16="http://schemas.microsoft.com/office/drawing/2014/main" val="20001"/>
                    </a:ext>
                  </a:extLst>
                </a:gridCol>
                <a:gridCol w="536794">
                  <a:extLst>
                    <a:ext uri="{9D8B030D-6E8A-4147-A177-3AD203B41FA5}">
                      <a16:colId xmlns:a16="http://schemas.microsoft.com/office/drawing/2014/main" val="20002"/>
                    </a:ext>
                  </a:extLst>
                </a:gridCol>
                <a:gridCol w="498683">
                  <a:extLst>
                    <a:ext uri="{9D8B030D-6E8A-4147-A177-3AD203B41FA5}">
                      <a16:colId xmlns:a16="http://schemas.microsoft.com/office/drawing/2014/main" val="20003"/>
                    </a:ext>
                  </a:extLst>
                </a:gridCol>
                <a:gridCol w="505326">
                  <a:extLst>
                    <a:ext uri="{9D8B030D-6E8A-4147-A177-3AD203B41FA5}">
                      <a16:colId xmlns:a16="http://schemas.microsoft.com/office/drawing/2014/main" val="20004"/>
                    </a:ext>
                  </a:extLst>
                </a:gridCol>
                <a:gridCol w="709862">
                  <a:extLst>
                    <a:ext uri="{9D8B030D-6E8A-4147-A177-3AD203B41FA5}">
                      <a16:colId xmlns:a16="http://schemas.microsoft.com/office/drawing/2014/main" val="20005"/>
                    </a:ext>
                  </a:extLst>
                </a:gridCol>
              </a:tblGrid>
              <a:tr h="439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Biomarker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AUC</a:t>
                      </a:r>
                      <a:r>
                        <a:rPr lang="en-US" sz="1000" b="1" i="0" u="none" strike="noStrike" baseline="0" dirty="0">
                          <a:solidFill>
                            <a:schemeClr val="tx1"/>
                          </a:solidFill>
                          <a:effectLst/>
                          <a:latin typeface="+mn-lt"/>
                        </a:rPr>
                        <a:t> </a:t>
                      </a:r>
                      <a:r>
                        <a:rPr lang="en-US" sz="1000" b="1" i="0" u="none" strike="noStrike" dirty="0">
                          <a:solidFill>
                            <a:schemeClr val="tx1"/>
                          </a:solidFill>
                          <a:effectLst/>
                          <a:latin typeface="+mn-lt"/>
                        </a:rPr>
                        <a:t>(95% C.I.)</a:t>
                      </a:r>
                      <a:endParaRPr lang="en-US" sz="1000" b="1" dirty="0">
                        <a:solidFill>
                          <a:schemeClr val="tx1"/>
                        </a:solidFi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p-Value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pAUC (0.02)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pAUC (0.05)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Sensitivity (95% C.I.)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86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mn-lt"/>
                          <a:ea typeface="+mn-ea"/>
                          <a:cs typeface="+mn-cs"/>
                        </a:rPr>
                        <a:t>CA125</a:t>
                      </a:r>
                      <a:r>
                        <a:rPr lang="en-US" sz="1000" b="1" kern="1200" dirty="0">
                          <a:solidFill>
                            <a:schemeClr val="tx1"/>
                          </a:solidFill>
                          <a:effectLst/>
                          <a:latin typeface="+mn-lt"/>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0.870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(0.81 – 0.92)</a:t>
                      </a:r>
                      <a:endParaRPr lang="en-US" sz="1000" b="1" dirty="0">
                        <a:solidFill>
                          <a:schemeClr val="tx1"/>
                        </a:solidFi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&lt;0.001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0.62      </a:t>
                      </a:r>
                      <a:r>
                        <a:rPr lang="en-US" sz="1000" b="1" baseline="0" dirty="0">
                          <a:solidFill>
                            <a:schemeClr val="tx1"/>
                          </a:solidFill>
                          <a:latin typeface="+mn-lt"/>
                        </a:rPr>
                        <a:t> </a:t>
                      </a:r>
                      <a:r>
                        <a:rPr lang="en-US" sz="1000" b="1" dirty="0">
                          <a:solidFill>
                            <a:schemeClr val="tx1"/>
                          </a:solidFill>
                          <a:latin typeface="+mn-lt"/>
                        </a:rPr>
                        <a:t>  (0.51</a:t>
                      </a:r>
                      <a:r>
                        <a:rPr lang="en-US" sz="1000" b="1" baseline="0" dirty="0">
                          <a:solidFill>
                            <a:schemeClr val="tx1"/>
                          </a:solidFill>
                          <a:latin typeface="+mn-lt"/>
                        </a:rPr>
                        <a:t> </a:t>
                      </a:r>
                      <a:r>
                        <a:rPr lang="en-US" sz="1000" b="1" dirty="0">
                          <a:solidFill>
                            <a:schemeClr val="tx1"/>
                          </a:solidFill>
                          <a:latin typeface="+mn-lt"/>
                        </a:rPr>
                        <a:t>– 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01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CA125 + HE4 Ag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0.869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(0.81 – 0.92)</a:t>
                      </a:r>
                      <a:endParaRPr lang="en-US" sz="1000" b="1" dirty="0">
                        <a:solidFill>
                          <a:schemeClr val="tx1"/>
                        </a:solidFi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0.62      </a:t>
                      </a:r>
                      <a:r>
                        <a:rPr lang="en-US" sz="1000" b="1" baseline="0" dirty="0">
                          <a:solidFill>
                            <a:schemeClr val="tx1"/>
                          </a:solidFill>
                          <a:latin typeface="+mn-lt"/>
                        </a:rPr>
                        <a:t> </a:t>
                      </a:r>
                      <a:r>
                        <a:rPr lang="en-US" sz="1000" b="1" dirty="0">
                          <a:solidFill>
                            <a:schemeClr val="tx1"/>
                          </a:solidFill>
                          <a:latin typeface="+mn-lt"/>
                        </a:rPr>
                        <a:t>  (0.50</a:t>
                      </a:r>
                      <a:r>
                        <a:rPr lang="en-US" sz="1000" b="1" baseline="0" dirty="0">
                          <a:solidFill>
                            <a:schemeClr val="tx1"/>
                          </a:solidFill>
                          <a:latin typeface="+mn-lt"/>
                        </a:rPr>
                        <a:t> </a:t>
                      </a:r>
                      <a:r>
                        <a:rPr lang="en-US" sz="1000" b="1" dirty="0">
                          <a:solidFill>
                            <a:schemeClr val="tx1"/>
                          </a:solidFill>
                          <a:latin typeface="+mn-lt"/>
                        </a:rPr>
                        <a:t>– 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010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CA125 + HE4 Ag-Ab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0.985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(0.97 – 0.99)</a:t>
                      </a:r>
                      <a:endParaRPr lang="en-US" sz="1000" b="1" dirty="0">
                        <a:solidFill>
                          <a:schemeClr val="tx1"/>
                        </a:solidFi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&lt;0.001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0.75      </a:t>
                      </a:r>
                      <a:r>
                        <a:rPr lang="en-US" sz="1000" b="1" baseline="0" dirty="0">
                          <a:solidFill>
                            <a:schemeClr val="tx1"/>
                          </a:solidFill>
                          <a:latin typeface="+mn-lt"/>
                        </a:rPr>
                        <a:t> </a:t>
                      </a:r>
                      <a:r>
                        <a:rPr lang="en-US" sz="1000" b="1" dirty="0">
                          <a:solidFill>
                            <a:schemeClr val="tx1"/>
                          </a:solidFill>
                          <a:latin typeface="+mn-lt"/>
                        </a:rPr>
                        <a:t>  (0.62</a:t>
                      </a:r>
                      <a:r>
                        <a:rPr lang="en-US" sz="1000" b="1" baseline="0" dirty="0">
                          <a:solidFill>
                            <a:schemeClr val="tx1"/>
                          </a:solidFill>
                          <a:latin typeface="+mn-lt"/>
                        </a:rPr>
                        <a:t> </a:t>
                      </a:r>
                      <a:r>
                        <a:rPr lang="en-US" sz="1000" b="1" dirty="0">
                          <a:solidFill>
                            <a:schemeClr val="tx1"/>
                          </a:solidFill>
                          <a:latin typeface="+mn-lt"/>
                        </a:rPr>
                        <a:t>– 0.94)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7" name="Table 16"/>
          <p:cNvGraphicFramePr>
            <a:graphicFrameLocks noGrp="1"/>
          </p:cNvGraphicFramePr>
          <p:nvPr>
            <p:extLst/>
          </p:nvPr>
        </p:nvGraphicFramePr>
        <p:xfrm>
          <a:off x="4725335" y="4894026"/>
          <a:ext cx="3727251" cy="1618733"/>
        </p:xfrm>
        <a:graphic>
          <a:graphicData uri="http://schemas.openxmlformats.org/drawingml/2006/table">
            <a:tbl>
              <a:tblPr firstRow="1" bandRow="1">
                <a:tableStyleId>{5C22544A-7EE6-4342-B048-85BDC9FD1C3A}</a:tableStyleId>
              </a:tblPr>
              <a:tblGrid>
                <a:gridCol w="668096">
                  <a:extLst>
                    <a:ext uri="{9D8B030D-6E8A-4147-A177-3AD203B41FA5}">
                      <a16:colId xmlns:a16="http://schemas.microsoft.com/office/drawing/2014/main" val="20000"/>
                    </a:ext>
                  </a:extLst>
                </a:gridCol>
                <a:gridCol w="808490">
                  <a:extLst>
                    <a:ext uri="{9D8B030D-6E8A-4147-A177-3AD203B41FA5}">
                      <a16:colId xmlns:a16="http://schemas.microsoft.com/office/drawing/2014/main" val="20001"/>
                    </a:ext>
                  </a:extLst>
                </a:gridCol>
                <a:gridCol w="536794">
                  <a:extLst>
                    <a:ext uri="{9D8B030D-6E8A-4147-A177-3AD203B41FA5}">
                      <a16:colId xmlns:a16="http://schemas.microsoft.com/office/drawing/2014/main" val="20002"/>
                    </a:ext>
                  </a:extLst>
                </a:gridCol>
                <a:gridCol w="498683">
                  <a:extLst>
                    <a:ext uri="{9D8B030D-6E8A-4147-A177-3AD203B41FA5}">
                      <a16:colId xmlns:a16="http://schemas.microsoft.com/office/drawing/2014/main" val="20003"/>
                    </a:ext>
                  </a:extLst>
                </a:gridCol>
                <a:gridCol w="505326">
                  <a:extLst>
                    <a:ext uri="{9D8B030D-6E8A-4147-A177-3AD203B41FA5}">
                      <a16:colId xmlns:a16="http://schemas.microsoft.com/office/drawing/2014/main" val="20004"/>
                    </a:ext>
                  </a:extLst>
                </a:gridCol>
                <a:gridCol w="709862">
                  <a:extLst>
                    <a:ext uri="{9D8B030D-6E8A-4147-A177-3AD203B41FA5}">
                      <a16:colId xmlns:a16="http://schemas.microsoft.com/office/drawing/2014/main" val="20005"/>
                    </a:ext>
                  </a:extLst>
                </a:gridCol>
              </a:tblGrid>
              <a:tr h="4398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Biomarker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AUC</a:t>
                      </a:r>
                      <a:r>
                        <a:rPr lang="en-US" sz="1000" b="1" i="0" u="none" strike="noStrike" baseline="0" dirty="0">
                          <a:solidFill>
                            <a:schemeClr val="tx1"/>
                          </a:solidFill>
                          <a:effectLst/>
                          <a:latin typeface="+mn-lt"/>
                        </a:rPr>
                        <a:t> </a:t>
                      </a:r>
                      <a:r>
                        <a:rPr lang="en-US" sz="1000" b="1" i="0" u="none" strike="noStrike" dirty="0">
                          <a:solidFill>
                            <a:schemeClr val="tx1"/>
                          </a:solidFill>
                          <a:effectLst/>
                          <a:latin typeface="+mn-lt"/>
                        </a:rPr>
                        <a:t>(95% C.I.)</a:t>
                      </a:r>
                      <a:endParaRPr lang="en-US" sz="1000" b="1" dirty="0">
                        <a:solidFill>
                          <a:schemeClr val="tx1"/>
                        </a:solidFi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p-Value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pAUC (0.02)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pAUC (0.05)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Sensitivity (95% C.I.)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86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effectLst/>
                          <a:latin typeface="+mn-lt"/>
                          <a:ea typeface="+mn-ea"/>
                          <a:cs typeface="+mn-cs"/>
                        </a:rPr>
                        <a:t>CA125</a:t>
                      </a:r>
                      <a:r>
                        <a:rPr lang="en-US" sz="1000" b="1" kern="1200" dirty="0">
                          <a:solidFill>
                            <a:schemeClr val="tx1"/>
                          </a:solidFill>
                          <a:effectLst/>
                          <a:latin typeface="+mn-lt"/>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0.967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(0.93 –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&lt;0.001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0.92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(0.82 – 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01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CA125 + HE4 Ag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0.974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(0.94 – 1.00)</a:t>
                      </a:r>
                      <a:endParaRPr lang="en-US" sz="1000" b="1" dirty="0">
                        <a:solidFill>
                          <a:schemeClr val="tx1"/>
                        </a:solidFi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0.90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(0.82 – 0.98)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010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dirty="0">
                          <a:solidFill>
                            <a:schemeClr val="tx1"/>
                          </a:solidFill>
                        </a:rPr>
                        <a:t>CA125 + HE4 Ag-Ab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0.985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(0.96 – 1.00)</a:t>
                      </a:r>
                      <a:endParaRPr lang="en-US" sz="1000" b="1" dirty="0">
                        <a:solidFill>
                          <a:schemeClr val="tx1"/>
                        </a:solidFi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0.94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mn-lt"/>
                        </a:rPr>
                        <a:t>(0.87 – 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9" name="Title 1"/>
          <p:cNvSpPr>
            <a:spLocks noGrp="1"/>
          </p:cNvSpPr>
          <p:nvPr>
            <p:ph type="title"/>
          </p:nvPr>
        </p:nvSpPr>
        <p:spPr>
          <a:xfrm>
            <a:off x="0" y="-86619"/>
            <a:ext cx="9144000" cy="1180914"/>
          </a:xfrm>
        </p:spPr>
        <p:txBody>
          <a:bodyPr>
            <a:normAutofit/>
          </a:bodyPr>
          <a:lstStyle/>
          <a:p>
            <a:r>
              <a:rPr lang="en-US" sz="2000" b="1" dirty="0">
                <a:solidFill>
                  <a:srgbClr val="FF0000"/>
                </a:solidFill>
              </a:rPr>
              <a:t>ROC curve analysis for CA125 with HE4 antigen and CA125 with HE4 antigen-antibody complexes in ovarian cancer</a:t>
            </a:r>
            <a:r>
              <a:rPr lang="en-US" sz="2000" b="1" dirty="0"/>
              <a:t> cases</a:t>
            </a:r>
            <a:endParaRPr lang="en-US" sz="2000" dirty="0"/>
          </a:p>
        </p:txBody>
      </p:sp>
    </p:spTree>
    <p:extLst>
      <p:ext uri="{BB962C8B-B14F-4D97-AF65-F5344CB8AC3E}">
        <p14:creationId xmlns:p14="http://schemas.microsoft.com/office/powerpoint/2010/main" val="342104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4724401" y="6011863"/>
            <a:ext cx="371897"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Year</a:t>
            </a:r>
            <a:endParaRPr lang="en-US" sz="2400">
              <a:solidFill>
                <a:srgbClr val="FFFFFF"/>
              </a:solidFill>
            </a:endParaRPr>
          </a:p>
        </p:txBody>
      </p:sp>
      <p:sp>
        <p:nvSpPr>
          <p:cNvPr id="96258" name="Line 3"/>
          <p:cNvSpPr>
            <a:spLocks noChangeShapeType="1"/>
          </p:cNvSpPr>
          <p:nvPr/>
        </p:nvSpPr>
        <p:spPr bwMode="auto">
          <a:xfrm>
            <a:off x="2106615" y="5451476"/>
            <a:ext cx="1587" cy="12223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59" name="Line 4"/>
          <p:cNvSpPr>
            <a:spLocks noChangeShapeType="1"/>
          </p:cNvSpPr>
          <p:nvPr/>
        </p:nvSpPr>
        <p:spPr bwMode="auto">
          <a:xfrm>
            <a:off x="3022600" y="5451476"/>
            <a:ext cx="1588" cy="12223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60" name="Line 5"/>
          <p:cNvSpPr>
            <a:spLocks noChangeShapeType="1"/>
          </p:cNvSpPr>
          <p:nvPr/>
        </p:nvSpPr>
        <p:spPr bwMode="auto">
          <a:xfrm>
            <a:off x="3933825" y="5451476"/>
            <a:ext cx="1588" cy="12223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61" name="Line 6"/>
          <p:cNvSpPr>
            <a:spLocks noChangeShapeType="1"/>
          </p:cNvSpPr>
          <p:nvPr/>
        </p:nvSpPr>
        <p:spPr bwMode="auto">
          <a:xfrm>
            <a:off x="4845050" y="5451476"/>
            <a:ext cx="1588" cy="12223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62" name="Line 7"/>
          <p:cNvSpPr>
            <a:spLocks noChangeShapeType="1"/>
          </p:cNvSpPr>
          <p:nvPr/>
        </p:nvSpPr>
        <p:spPr bwMode="auto">
          <a:xfrm>
            <a:off x="5757865" y="5451476"/>
            <a:ext cx="1587" cy="12223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63" name="Line 8"/>
          <p:cNvSpPr>
            <a:spLocks noChangeShapeType="1"/>
          </p:cNvSpPr>
          <p:nvPr/>
        </p:nvSpPr>
        <p:spPr bwMode="auto">
          <a:xfrm>
            <a:off x="6672265" y="5451476"/>
            <a:ext cx="1587" cy="12223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64" name="Line 9"/>
          <p:cNvSpPr>
            <a:spLocks noChangeShapeType="1"/>
          </p:cNvSpPr>
          <p:nvPr/>
        </p:nvSpPr>
        <p:spPr bwMode="auto">
          <a:xfrm>
            <a:off x="7585075" y="5451476"/>
            <a:ext cx="1588" cy="12223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65" name="Line 10"/>
          <p:cNvSpPr>
            <a:spLocks noChangeShapeType="1"/>
          </p:cNvSpPr>
          <p:nvPr/>
        </p:nvSpPr>
        <p:spPr bwMode="auto">
          <a:xfrm>
            <a:off x="1633540" y="5451476"/>
            <a:ext cx="6569075" cy="158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66" name="Rectangle 11"/>
          <p:cNvSpPr>
            <a:spLocks noChangeArrowheads="1"/>
          </p:cNvSpPr>
          <p:nvPr/>
        </p:nvSpPr>
        <p:spPr bwMode="auto">
          <a:xfrm>
            <a:off x="2003426" y="574516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88</a:t>
            </a:r>
            <a:endParaRPr lang="en-US" sz="2400">
              <a:solidFill>
                <a:srgbClr val="FFFFFF"/>
              </a:solidFill>
            </a:endParaRPr>
          </a:p>
        </p:txBody>
      </p:sp>
      <p:sp>
        <p:nvSpPr>
          <p:cNvPr id="96267" name="Rectangle 12"/>
          <p:cNvSpPr>
            <a:spLocks noChangeArrowheads="1"/>
          </p:cNvSpPr>
          <p:nvPr/>
        </p:nvSpPr>
        <p:spPr bwMode="auto">
          <a:xfrm>
            <a:off x="2919414" y="574516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89</a:t>
            </a:r>
            <a:endParaRPr lang="en-US" sz="2400">
              <a:solidFill>
                <a:srgbClr val="FFFFFF"/>
              </a:solidFill>
            </a:endParaRPr>
          </a:p>
        </p:txBody>
      </p:sp>
      <p:sp>
        <p:nvSpPr>
          <p:cNvPr id="96268" name="Rectangle 13"/>
          <p:cNvSpPr>
            <a:spLocks noChangeArrowheads="1"/>
          </p:cNvSpPr>
          <p:nvPr/>
        </p:nvSpPr>
        <p:spPr bwMode="auto">
          <a:xfrm>
            <a:off x="3830639" y="574516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90</a:t>
            </a:r>
            <a:endParaRPr lang="en-US" sz="2400">
              <a:solidFill>
                <a:srgbClr val="FFFFFF"/>
              </a:solidFill>
            </a:endParaRPr>
          </a:p>
        </p:txBody>
      </p:sp>
      <p:sp>
        <p:nvSpPr>
          <p:cNvPr id="96269" name="Rectangle 14"/>
          <p:cNvSpPr>
            <a:spLocks noChangeArrowheads="1"/>
          </p:cNvSpPr>
          <p:nvPr/>
        </p:nvSpPr>
        <p:spPr bwMode="auto">
          <a:xfrm>
            <a:off x="4743451" y="574516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91</a:t>
            </a:r>
            <a:endParaRPr lang="en-US" sz="2400">
              <a:solidFill>
                <a:srgbClr val="FFFFFF"/>
              </a:solidFill>
            </a:endParaRPr>
          </a:p>
        </p:txBody>
      </p:sp>
      <p:sp>
        <p:nvSpPr>
          <p:cNvPr id="96270" name="Rectangle 15"/>
          <p:cNvSpPr>
            <a:spLocks noChangeArrowheads="1"/>
          </p:cNvSpPr>
          <p:nvPr/>
        </p:nvSpPr>
        <p:spPr bwMode="auto">
          <a:xfrm>
            <a:off x="5656264" y="574516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92</a:t>
            </a:r>
            <a:endParaRPr lang="en-US" sz="2400">
              <a:solidFill>
                <a:srgbClr val="FFFFFF"/>
              </a:solidFill>
            </a:endParaRPr>
          </a:p>
        </p:txBody>
      </p:sp>
      <p:sp>
        <p:nvSpPr>
          <p:cNvPr id="96271" name="Rectangle 16"/>
          <p:cNvSpPr>
            <a:spLocks noChangeArrowheads="1"/>
          </p:cNvSpPr>
          <p:nvPr/>
        </p:nvSpPr>
        <p:spPr bwMode="auto">
          <a:xfrm>
            <a:off x="6569076" y="574516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93</a:t>
            </a:r>
            <a:endParaRPr lang="en-US" sz="2400">
              <a:solidFill>
                <a:srgbClr val="FFFFFF"/>
              </a:solidFill>
            </a:endParaRPr>
          </a:p>
        </p:txBody>
      </p:sp>
      <p:sp>
        <p:nvSpPr>
          <p:cNvPr id="96272" name="Rectangle 17"/>
          <p:cNvSpPr>
            <a:spLocks noChangeArrowheads="1"/>
          </p:cNvSpPr>
          <p:nvPr/>
        </p:nvSpPr>
        <p:spPr bwMode="auto">
          <a:xfrm>
            <a:off x="7483476" y="5745163"/>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94</a:t>
            </a:r>
            <a:endParaRPr lang="en-US" sz="2400">
              <a:solidFill>
                <a:srgbClr val="FFFFFF"/>
              </a:solidFill>
            </a:endParaRPr>
          </a:p>
        </p:txBody>
      </p:sp>
      <p:sp>
        <p:nvSpPr>
          <p:cNvPr id="96273" name="Rectangle 18"/>
          <p:cNvSpPr>
            <a:spLocks noChangeArrowheads="1"/>
          </p:cNvSpPr>
          <p:nvPr/>
        </p:nvSpPr>
        <p:spPr bwMode="auto">
          <a:xfrm rot="-5400000">
            <a:off x="525226" y="3293498"/>
            <a:ext cx="70850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CA125-II</a:t>
            </a:r>
            <a:endParaRPr lang="en-US" sz="2400">
              <a:solidFill>
                <a:srgbClr val="FFFFFF"/>
              </a:solidFill>
            </a:endParaRPr>
          </a:p>
        </p:txBody>
      </p:sp>
      <p:sp>
        <p:nvSpPr>
          <p:cNvPr id="96274" name="Line 19"/>
          <p:cNvSpPr>
            <a:spLocks noChangeShapeType="1"/>
          </p:cNvSpPr>
          <p:nvPr/>
        </p:nvSpPr>
        <p:spPr bwMode="auto">
          <a:xfrm flipH="1">
            <a:off x="1506538" y="5300663"/>
            <a:ext cx="127000" cy="158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75" name="Line 20"/>
          <p:cNvSpPr>
            <a:spLocks noChangeShapeType="1"/>
          </p:cNvSpPr>
          <p:nvPr/>
        </p:nvSpPr>
        <p:spPr bwMode="auto">
          <a:xfrm flipH="1">
            <a:off x="1506538" y="3937001"/>
            <a:ext cx="127000" cy="158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76" name="Line 21"/>
          <p:cNvSpPr>
            <a:spLocks noChangeShapeType="1"/>
          </p:cNvSpPr>
          <p:nvPr/>
        </p:nvSpPr>
        <p:spPr bwMode="auto">
          <a:xfrm flipH="1">
            <a:off x="1506538" y="2573339"/>
            <a:ext cx="127000" cy="158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77" name="Line 22"/>
          <p:cNvSpPr>
            <a:spLocks noChangeShapeType="1"/>
          </p:cNvSpPr>
          <p:nvPr/>
        </p:nvSpPr>
        <p:spPr bwMode="auto">
          <a:xfrm flipV="1">
            <a:off x="1633540" y="2573339"/>
            <a:ext cx="1587" cy="2878138"/>
          </a:xfrm>
          <a:prstGeom prst="line">
            <a:avLst/>
          </a:prstGeom>
          <a:noFill/>
          <a:ln w="33338">
            <a:solidFill>
              <a:schemeClr val="bg1"/>
            </a:solidFill>
            <a:round/>
            <a:headEnd/>
            <a:tailEnd/>
          </a:ln>
          <a:extLst>
            <a:ext uri="{909E8E84-426E-40dd-AFC4-6F175D3DCCD1}">
              <a14:hiddenFill xmlns="" xmlns:a14="http://schemas.microsoft.com/office/drawing/2010/main">
                <a:noFill/>
              </a14:hiddenFill>
            </a:ext>
          </a:extLst>
        </p:spPr>
        <p:txBody>
          <a:bodyPr/>
          <a:lstStyle/>
          <a:p>
            <a:pPr eaLnBrk="1" hangingPunct="1"/>
            <a:endParaRPr lang="en-US" sz="2400">
              <a:solidFill>
                <a:srgbClr val="FFFF66"/>
              </a:solidFill>
              <a:latin typeface="Arial Unicode MS" charset="0"/>
            </a:endParaRPr>
          </a:p>
        </p:txBody>
      </p:sp>
      <p:sp>
        <p:nvSpPr>
          <p:cNvPr id="96278" name="Rectangle 23"/>
          <p:cNvSpPr>
            <a:spLocks noChangeArrowheads="1"/>
          </p:cNvSpPr>
          <p:nvPr/>
        </p:nvSpPr>
        <p:spPr bwMode="auto">
          <a:xfrm>
            <a:off x="1258889" y="5324476"/>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5</a:t>
            </a:r>
            <a:endParaRPr lang="en-US" sz="2400">
              <a:solidFill>
                <a:srgbClr val="FFFFFF"/>
              </a:solidFill>
            </a:endParaRPr>
          </a:p>
        </p:txBody>
      </p:sp>
      <p:sp>
        <p:nvSpPr>
          <p:cNvPr id="96279" name="Rectangle 24"/>
          <p:cNvSpPr>
            <a:spLocks noChangeArrowheads="1"/>
          </p:cNvSpPr>
          <p:nvPr/>
        </p:nvSpPr>
        <p:spPr bwMode="auto">
          <a:xfrm>
            <a:off x="1208089" y="3960814"/>
            <a:ext cx="19969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50</a:t>
            </a:r>
            <a:endParaRPr lang="en-US" sz="2400">
              <a:solidFill>
                <a:srgbClr val="FFFFFF"/>
              </a:solidFill>
            </a:endParaRPr>
          </a:p>
        </p:txBody>
      </p:sp>
      <p:sp>
        <p:nvSpPr>
          <p:cNvPr id="96280" name="Rectangle 25"/>
          <p:cNvSpPr>
            <a:spLocks noChangeArrowheads="1"/>
          </p:cNvSpPr>
          <p:nvPr/>
        </p:nvSpPr>
        <p:spPr bwMode="auto">
          <a:xfrm>
            <a:off x="1155702" y="2597150"/>
            <a:ext cx="299549"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500</a:t>
            </a:r>
            <a:endParaRPr lang="en-US" sz="2400">
              <a:solidFill>
                <a:srgbClr val="FFFFFF"/>
              </a:solidFill>
            </a:endParaRPr>
          </a:p>
        </p:txBody>
      </p:sp>
      <p:sp>
        <p:nvSpPr>
          <p:cNvPr id="96281" name="Rectangle 26"/>
          <p:cNvSpPr>
            <a:spLocks noChangeArrowheads="1"/>
          </p:cNvSpPr>
          <p:nvPr/>
        </p:nvSpPr>
        <p:spPr bwMode="auto">
          <a:xfrm>
            <a:off x="1649415" y="1376363"/>
            <a:ext cx="6537325" cy="4059238"/>
          </a:xfrm>
          <a:prstGeom prst="rect">
            <a:avLst/>
          </a:prstGeom>
          <a:noFill/>
          <a:ln w="33338">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sz="2400">
              <a:solidFill>
                <a:srgbClr val="FFFF66"/>
              </a:solidFill>
              <a:latin typeface="Arial Unicode MS" charset="0"/>
            </a:endParaRPr>
          </a:p>
        </p:txBody>
      </p:sp>
      <p:sp>
        <p:nvSpPr>
          <p:cNvPr id="96282" name="Freeform 27"/>
          <p:cNvSpPr>
            <a:spLocks/>
          </p:cNvSpPr>
          <p:nvPr/>
        </p:nvSpPr>
        <p:spPr bwMode="auto">
          <a:xfrm>
            <a:off x="3829052" y="2408238"/>
            <a:ext cx="1654175" cy="1538287"/>
          </a:xfrm>
          <a:custGeom>
            <a:avLst/>
            <a:gdLst>
              <a:gd name="T0" fmla="*/ 0 w 1042"/>
              <a:gd name="T1" fmla="*/ 2147483647 h 969"/>
              <a:gd name="T2" fmla="*/ 2147483647 w 1042"/>
              <a:gd name="T3" fmla="*/ 2147483647 h 969"/>
              <a:gd name="T4" fmla="*/ 2147483647 w 1042"/>
              <a:gd name="T5" fmla="*/ 2147483647 h 969"/>
              <a:gd name="T6" fmla="*/ 2147483647 w 1042"/>
              <a:gd name="T7" fmla="*/ 0 h 969"/>
              <a:gd name="T8" fmla="*/ 0 60000 65536"/>
              <a:gd name="T9" fmla="*/ 0 60000 65536"/>
              <a:gd name="T10" fmla="*/ 0 60000 65536"/>
              <a:gd name="T11" fmla="*/ 0 60000 65536"/>
              <a:gd name="T12" fmla="*/ 0 w 1042"/>
              <a:gd name="T13" fmla="*/ 0 h 969"/>
              <a:gd name="T14" fmla="*/ 1042 w 1042"/>
              <a:gd name="T15" fmla="*/ 969 h 969"/>
            </a:gdLst>
            <a:ahLst/>
            <a:cxnLst>
              <a:cxn ang="T8">
                <a:pos x="T0" y="T1"/>
              </a:cxn>
              <a:cxn ang="T9">
                <a:pos x="T2" y="T3"/>
              </a:cxn>
              <a:cxn ang="T10">
                <a:pos x="T4" y="T5"/>
              </a:cxn>
              <a:cxn ang="T11">
                <a:pos x="T6" y="T7"/>
              </a:cxn>
            </a:cxnLst>
            <a:rect l="T12" t="T13" r="T14" b="T15"/>
            <a:pathLst>
              <a:path w="1042" h="969">
                <a:moveTo>
                  <a:pt x="0" y="969"/>
                </a:moveTo>
                <a:lnTo>
                  <a:pt x="794" y="475"/>
                </a:lnTo>
                <a:lnTo>
                  <a:pt x="1024" y="225"/>
                </a:lnTo>
                <a:lnTo>
                  <a:pt x="1042" y="0"/>
                </a:lnTo>
              </a:path>
            </a:pathLst>
          </a:custGeom>
          <a:noFill/>
          <a:ln w="254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sz="2400">
              <a:solidFill>
                <a:srgbClr val="FFFF66"/>
              </a:solidFill>
              <a:latin typeface="Arial Unicode MS" charset="0"/>
            </a:endParaRPr>
          </a:p>
        </p:txBody>
      </p:sp>
      <p:sp>
        <p:nvSpPr>
          <p:cNvPr id="96283" name="Oval 28"/>
          <p:cNvSpPr>
            <a:spLocks noChangeArrowheads="1"/>
          </p:cNvSpPr>
          <p:nvPr/>
        </p:nvSpPr>
        <p:spPr bwMode="auto">
          <a:xfrm>
            <a:off x="3792540" y="3910013"/>
            <a:ext cx="73025" cy="71437"/>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84" name="Oval 29"/>
          <p:cNvSpPr>
            <a:spLocks noChangeArrowheads="1"/>
          </p:cNvSpPr>
          <p:nvPr/>
        </p:nvSpPr>
        <p:spPr bwMode="auto">
          <a:xfrm>
            <a:off x="5053014" y="3127375"/>
            <a:ext cx="73025" cy="69850"/>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85" name="Oval 30"/>
          <p:cNvSpPr>
            <a:spLocks noChangeArrowheads="1"/>
          </p:cNvSpPr>
          <p:nvPr/>
        </p:nvSpPr>
        <p:spPr bwMode="auto">
          <a:xfrm>
            <a:off x="5418140" y="2728915"/>
            <a:ext cx="73025" cy="71437"/>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86" name="Oval 31"/>
          <p:cNvSpPr>
            <a:spLocks noChangeArrowheads="1"/>
          </p:cNvSpPr>
          <p:nvPr/>
        </p:nvSpPr>
        <p:spPr bwMode="auto">
          <a:xfrm>
            <a:off x="5446715" y="2373313"/>
            <a:ext cx="73025" cy="69850"/>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87" name="Freeform 32"/>
          <p:cNvSpPr>
            <a:spLocks/>
          </p:cNvSpPr>
          <p:nvPr/>
        </p:nvSpPr>
        <p:spPr bwMode="auto">
          <a:xfrm>
            <a:off x="3357563" y="3481388"/>
            <a:ext cx="3465512" cy="1300162"/>
          </a:xfrm>
          <a:custGeom>
            <a:avLst/>
            <a:gdLst>
              <a:gd name="T0" fmla="*/ 0 w 2183"/>
              <a:gd name="T1" fmla="*/ 2147483647 h 819"/>
              <a:gd name="T2" fmla="*/ 2147483647 w 2183"/>
              <a:gd name="T3" fmla="*/ 2147483647 h 819"/>
              <a:gd name="T4" fmla="*/ 2147483647 w 2183"/>
              <a:gd name="T5" fmla="*/ 2147483647 h 819"/>
              <a:gd name="T6" fmla="*/ 2147483647 w 2183"/>
              <a:gd name="T7" fmla="*/ 0 h 819"/>
              <a:gd name="T8" fmla="*/ 0 60000 65536"/>
              <a:gd name="T9" fmla="*/ 0 60000 65536"/>
              <a:gd name="T10" fmla="*/ 0 60000 65536"/>
              <a:gd name="T11" fmla="*/ 0 60000 65536"/>
              <a:gd name="T12" fmla="*/ 0 w 2183"/>
              <a:gd name="T13" fmla="*/ 0 h 819"/>
              <a:gd name="T14" fmla="*/ 2183 w 2183"/>
              <a:gd name="T15" fmla="*/ 819 h 819"/>
            </a:gdLst>
            <a:ahLst/>
            <a:cxnLst>
              <a:cxn ang="T8">
                <a:pos x="T0" y="T1"/>
              </a:cxn>
              <a:cxn ang="T9">
                <a:pos x="T2" y="T3"/>
              </a:cxn>
              <a:cxn ang="T10">
                <a:pos x="T4" y="T5"/>
              </a:cxn>
              <a:cxn ang="T11">
                <a:pos x="T6" y="T7"/>
              </a:cxn>
            </a:cxnLst>
            <a:rect l="T12" t="T13" r="T14" b="T15"/>
            <a:pathLst>
              <a:path w="2183" h="819">
                <a:moveTo>
                  <a:pt x="0" y="722"/>
                </a:moveTo>
                <a:lnTo>
                  <a:pt x="1016" y="724"/>
                </a:lnTo>
                <a:lnTo>
                  <a:pt x="1605" y="819"/>
                </a:lnTo>
                <a:lnTo>
                  <a:pt x="2183" y="0"/>
                </a:lnTo>
              </a:path>
            </a:pathLst>
          </a:custGeom>
          <a:noFill/>
          <a:ln w="254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sz="2400">
              <a:solidFill>
                <a:srgbClr val="FFFF66"/>
              </a:solidFill>
              <a:latin typeface="Arial Unicode MS" charset="0"/>
            </a:endParaRPr>
          </a:p>
        </p:txBody>
      </p:sp>
      <p:sp>
        <p:nvSpPr>
          <p:cNvPr id="96288" name="Oval 33"/>
          <p:cNvSpPr>
            <a:spLocks noChangeArrowheads="1"/>
          </p:cNvSpPr>
          <p:nvPr/>
        </p:nvSpPr>
        <p:spPr bwMode="auto">
          <a:xfrm>
            <a:off x="3321052" y="4591050"/>
            <a:ext cx="73025" cy="71438"/>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89" name="Oval 34"/>
          <p:cNvSpPr>
            <a:spLocks noChangeArrowheads="1"/>
          </p:cNvSpPr>
          <p:nvPr/>
        </p:nvSpPr>
        <p:spPr bwMode="auto">
          <a:xfrm>
            <a:off x="4933952" y="4595813"/>
            <a:ext cx="73025" cy="69850"/>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90" name="Oval 35"/>
          <p:cNvSpPr>
            <a:spLocks noChangeArrowheads="1"/>
          </p:cNvSpPr>
          <p:nvPr/>
        </p:nvSpPr>
        <p:spPr bwMode="auto">
          <a:xfrm>
            <a:off x="5868990" y="4745040"/>
            <a:ext cx="73025" cy="71437"/>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91" name="Oval 36"/>
          <p:cNvSpPr>
            <a:spLocks noChangeArrowheads="1"/>
          </p:cNvSpPr>
          <p:nvPr/>
        </p:nvSpPr>
        <p:spPr bwMode="auto">
          <a:xfrm>
            <a:off x="6786565" y="3446463"/>
            <a:ext cx="73025" cy="69850"/>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92" name="Freeform 37"/>
          <p:cNvSpPr>
            <a:spLocks/>
          </p:cNvSpPr>
          <p:nvPr/>
        </p:nvSpPr>
        <p:spPr bwMode="auto">
          <a:xfrm>
            <a:off x="2943227" y="1589088"/>
            <a:ext cx="625475" cy="1944688"/>
          </a:xfrm>
          <a:custGeom>
            <a:avLst/>
            <a:gdLst>
              <a:gd name="T0" fmla="*/ 0 w 394"/>
              <a:gd name="T1" fmla="*/ 2147483647 h 1225"/>
              <a:gd name="T2" fmla="*/ 2147483647 w 394"/>
              <a:gd name="T3" fmla="*/ 2147483647 h 1225"/>
              <a:gd name="T4" fmla="*/ 2147483647 w 394"/>
              <a:gd name="T5" fmla="*/ 0 h 1225"/>
              <a:gd name="T6" fmla="*/ 0 60000 65536"/>
              <a:gd name="T7" fmla="*/ 0 60000 65536"/>
              <a:gd name="T8" fmla="*/ 0 60000 65536"/>
              <a:gd name="T9" fmla="*/ 0 w 394"/>
              <a:gd name="T10" fmla="*/ 0 h 1225"/>
              <a:gd name="T11" fmla="*/ 394 w 394"/>
              <a:gd name="T12" fmla="*/ 1225 h 1225"/>
            </a:gdLst>
            <a:ahLst/>
            <a:cxnLst>
              <a:cxn ang="T6">
                <a:pos x="T0" y="T1"/>
              </a:cxn>
              <a:cxn ang="T7">
                <a:pos x="T2" y="T3"/>
              </a:cxn>
              <a:cxn ang="T8">
                <a:pos x="T4" y="T5"/>
              </a:cxn>
            </a:cxnLst>
            <a:rect l="T9" t="T10" r="T11" b="T12"/>
            <a:pathLst>
              <a:path w="394" h="1225">
                <a:moveTo>
                  <a:pt x="0" y="1225"/>
                </a:moveTo>
                <a:lnTo>
                  <a:pt x="120" y="741"/>
                </a:lnTo>
                <a:lnTo>
                  <a:pt x="394" y="0"/>
                </a:lnTo>
              </a:path>
            </a:pathLst>
          </a:custGeom>
          <a:noFill/>
          <a:ln w="254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sz="2400">
              <a:solidFill>
                <a:srgbClr val="FFFF66"/>
              </a:solidFill>
              <a:latin typeface="Arial Unicode MS" charset="0"/>
            </a:endParaRPr>
          </a:p>
        </p:txBody>
      </p:sp>
      <p:sp>
        <p:nvSpPr>
          <p:cNvPr id="96293" name="Oval 38"/>
          <p:cNvSpPr>
            <a:spLocks noChangeArrowheads="1"/>
          </p:cNvSpPr>
          <p:nvPr/>
        </p:nvSpPr>
        <p:spPr bwMode="auto">
          <a:xfrm>
            <a:off x="2906715" y="3498850"/>
            <a:ext cx="73025" cy="71438"/>
          </a:xfrm>
          <a:prstGeom prst="ellipse">
            <a:avLst/>
          </a:prstGeom>
          <a:solidFill>
            <a:srgbClr val="FF0000"/>
          </a:solidFill>
          <a:ln w="0">
            <a:solidFill>
              <a:schemeClr val="bg1"/>
            </a:solidFill>
            <a:round/>
            <a:headEnd/>
            <a:tailEnd/>
          </a:ln>
        </p:spPr>
        <p:txBody>
          <a:bodyPr/>
          <a:lstStyle/>
          <a:p>
            <a:endParaRPr lang="en-US" sz="2400">
              <a:solidFill>
                <a:srgbClr val="FFFFFF"/>
              </a:solidFill>
            </a:endParaRPr>
          </a:p>
        </p:txBody>
      </p:sp>
      <p:sp>
        <p:nvSpPr>
          <p:cNvPr id="96294" name="Oval 39"/>
          <p:cNvSpPr>
            <a:spLocks noChangeArrowheads="1"/>
          </p:cNvSpPr>
          <p:nvPr/>
        </p:nvSpPr>
        <p:spPr bwMode="auto">
          <a:xfrm>
            <a:off x="3097215" y="2728915"/>
            <a:ext cx="73025" cy="71437"/>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95" name="Oval 40"/>
          <p:cNvSpPr>
            <a:spLocks noChangeArrowheads="1"/>
          </p:cNvSpPr>
          <p:nvPr/>
        </p:nvSpPr>
        <p:spPr bwMode="auto">
          <a:xfrm>
            <a:off x="3532190" y="1554163"/>
            <a:ext cx="73025" cy="69850"/>
          </a:xfrm>
          <a:prstGeom prst="ellipse">
            <a:avLst/>
          </a:prstGeom>
          <a:solidFill>
            <a:srgbClr val="FF0000"/>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96" name="Freeform 41"/>
          <p:cNvSpPr>
            <a:spLocks/>
          </p:cNvSpPr>
          <p:nvPr/>
        </p:nvSpPr>
        <p:spPr bwMode="auto">
          <a:xfrm>
            <a:off x="2135188" y="4098926"/>
            <a:ext cx="4430712" cy="323850"/>
          </a:xfrm>
          <a:custGeom>
            <a:avLst/>
            <a:gdLst>
              <a:gd name="T0" fmla="*/ 0 w 2791"/>
              <a:gd name="T1" fmla="*/ 2147483647 h 204"/>
              <a:gd name="T2" fmla="*/ 2147483647 w 2791"/>
              <a:gd name="T3" fmla="*/ 2147483647 h 204"/>
              <a:gd name="T4" fmla="*/ 2147483647 w 2791"/>
              <a:gd name="T5" fmla="*/ 2147483647 h 204"/>
              <a:gd name="T6" fmla="*/ 2147483647 w 2791"/>
              <a:gd name="T7" fmla="*/ 2147483647 h 204"/>
              <a:gd name="T8" fmla="*/ 2147483647 w 2791"/>
              <a:gd name="T9" fmla="*/ 2147483647 h 204"/>
              <a:gd name="T10" fmla="*/ 2147483647 w 2791"/>
              <a:gd name="T11" fmla="*/ 2147483647 h 204"/>
              <a:gd name="T12" fmla="*/ 2147483647 w 2791"/>
              <a:gd name="T13" fmla="*/ 2147483647 h 204"/>
              <a:gd name="T14" fmla="*/ 2147483647 w 2791"/>
              <a:gd name="T15" fmla="*/ 2147483647 h 204"/>
              <a:gd name="T16" fmla="*/ 2147483647 w 2791"/>
              <a:gd name="T17" fmla="*/ 0 h 204"/>
              <a:gd name="T18" fmla="*/ 2147483647 w 2791"/>
              <a:gd name="T19" fmla="*/ 2147483647 h 204"/>
              <a:gd name="T20" fmla="*/ 2147483647 w 2791"/>
              <a:gd name="T21" fmla="*/ 0 h 204"/>
              <a:gd name="T22" fmla="*/ 2147483647 w 2791"/>
              <a:gd name="T23" fmla="*/ 2147483647 h 204"/>
              <a:gd name="T24" fmla="*/ 2147483647 w 2791"/>
              <a:gd name="T25" fmla="*/ 2147483647 h 204"/>
              <a:gd name="T26" fmla="*/ 2147483647 w 2791"/>
              <a:gd name="T27" fmla="*/ 2147483647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91"/>
              <a:gd name="T43" fmla="*/ 0 h 204"/>
              <a:gd name="T44" fmla="*/ 2791 w 2791"/>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91" h="204">
                <a:moveTo>
                  <a:pt x="0" y="156"/>
                </a:moveTo>
                <a:lnTo>
                  <a:pt x="21" y="156"/>
                </a:lnTo>
                <a:lnTo>
                  <a:pt x="165" y="204"/>
                </a:lnTo>
                <a:lnTo>
                  <a:pt x="303" y="128"/>
                </a:lnTo>
                <a:lnTo>
                  <a:pt x="448" y="187"/>
                </a:lnTo>
                <a:lnTo>
                  <a:pt x="594" y="184"/>
                </a:lnTo>
                <a:lnTo>
                  <a:pt x="1580" y="54"/>
                </a:lnTo>
                <a:lnTo>
                  <a:pt x="1730" y="24"/>
                </a:lnTo>
                <a:lnTo>
                  <a:pt x="1920" y="0"/>
                </a:lnTo>
                <a:lnTo>
                  <a:pt x="2103" y="88"/>
                </a:lnTo>
                <a:lnTo>
                  <a:pt x="2347" y="0"/>
                </a:lnTo>
                <a:lnTo>
                  <a:pt x="2498" y="31"/>
                </a:lnTo>
                <a:lnTo>
                  <a:pt x="2651" y="42"/>
                </a:lnTo>
                <a:lnTo>
                  <a:pt x="2791" y="156"/>
                </a:lnTo>
              </a:path>
            </a:pathLst>
          </a:custGeom>
          <a:noFill/>
          <a:ln w="254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sz="2400">
              <a:solidFill>
                <a:srgbClr val="FFFF66"/>
              </a:solidFill>
              <a:latin typeface="Arial Unicode MS" charset="0"/>
            </a:endParaRPr>
          </a:p>
        </p:txBody>
      </p:sp>
      <p:sp>
        <p:nvSpPr>
          <p:cNvPr id="96297" name="Oval 42"/>
          <p:cNvSpPr>
            <a:spLocks noChangeArrowheads="1"/>
          </p:cNvSpPr>
          <p:nvPr/>
        </p:nvSpPr>
        <p:spPr bwMode="auto">
          <a:xfrm>
            <a:off x="2098677" y="4311650"/>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98" name="Oval 43"/>
          <p:cNvSpPr>
            <a:spLocks noChangeArrowheads="1"/>
          </p:cNvSpPr>
          <p:nvPr/>
        </p:nvSpPr>
        <p:spPr bwMode="auto">
          <a:xfrm>
            <a:off x="2132015" y="4311650"/>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299" name="Oval 44"/>
          <p:cNvSpPr>
            <a:spLocks noChangeArrowheads="1"/>
          </p:cNvSpPr>
          <p:nvPr/>
        </p:nvSpPr>
        <p:spPr bwMode="auto">
          <a:xfrm>
            <a:off x="2360615" y="4387851"/>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0" name="Oval 45"/>
          <p:cNvSpPr>
            <a:spLocks noChangeArrowheads="1"/>
          </p:cNvSpPr>
          <p:nvPr/>
        </p:nvSpPr>
        <p:spPr bwMode="auto">
          <a:xfrm>
            <a:off x="2579688" y="4267200"/>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1" name="Oval 46"/>
          <p:cNvSpPr>
            <a:spLocks noChangeArrowheads="1"/>
          </p:cNvSpPr>
          <p:nvPr/>
        </p:nvSpPr>
        <p:spPr bwMode="auto">
          <a:xfrm>
            <a:off x="2809877" y="4360864"/>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2" name="Oval 47"/>
          <p:cNvSpPr>
            <a:spLocks noChangeArrowheads="1"/>
          </p:cNvSpPr>
          <p:nvPr/>
        </p:nvSpPr>
        <p:spPr bwMode="auto">
          <a:xfrm>
            <a:off x="3041652" y="4356099"/>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3" name="Oval 48"/>
          <p:cNvSpPr>
            <a:spLocks noChangeArrowheads="1"/>
          </p:cNvSpPr>
          <p:nvPr/>
        </p:nvSpPr>
        <p:spPr bwMode="auto">
          <a:xfrm>
            <a:off x="4606927" y="414972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4" name="Oval 49"/>
          <p:cNvSpPr>
            <a:spLocks noChangeArrowheads="1"/>
          </p:cNvSpPr>
          <p:nvPr/>
        </p:nvSpPr>
        <p:spPr bwMode="auto">
          <a:xfrm>
            <a:off x="4845052" y="4102101"/>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5" name="Oval 50"/>
          <p:cNvSpPr>
            <a:spLocks noChangeArrowheads="1"/>
          </p:cNvSpPr>
          <p:nvPr/>
        </p:nvSpPr>
        <p:spPr bwMode="auto">
          <a:xfrm>
            <a:off x="5146677" y="4062415"/>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6" name="Oval 51"/>
          <p:cNvSpPr>
            <a:spLocks noChangeArrowheads="1"/>
          </p:cNvSpPr>
          <p:nvPr/>
        </p:nvSpPr>
        <p:spPr bwMode="auto">
          <a:xfrm>
            <a:off x="5437190" y="4203701"/>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7" name="Oval 52"/>
          <p:cNvSpPr>
            <a:spLocks noChangeArrowheads="1"/>
          </p:cNvSpPr>
          <p:nvPr/>
        </p:nvSpPr>
        <p:spPr bwMode="auto">
          <a:xfrm>
            <a:off x="5824540" y="4062415"/>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8" name="Oval 53"/>
          <p:cNvSpPr>
            <a:spLocks noChangeArrowheads="1"/>
          </p:cNvSpPr>
          <p:nvPr/>
        </p:nvSpPr>
        <p:spPr bwMode="auto">
          <a:xfrm>
            <a:off x="6064251" y="4113213"/>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09" name="Oval 54"/>
          <p:cNvSpPr>
            <a:spLocks noChangeArrowheads="1"/>
          </p:cNvSpPr>
          <p:nvPr/>
        </p:nvSpPr>
        <p:spPr bwMode="auto">
          <a:xfrm>
            <a:off x="6307140" y="413067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0" name="Oval 55"/>
          <p:cNvSpPr>
            <a:spLocks noChangeArrowheads="1"/>
          </p:cNvSpPr>
          <p:nvPr/>
        </p:nvSpPr>
        <p:spPr bwMode="auto">
          <a:xfrm>
            <a:off x="6529390" y="4311650"/>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1" name="Freeform 56"/>
          <p:cNvSpPr>
            <a:spLocks/>
          </p:cNvSpPr>
          <p:nvPr/>
        </p:nvSpPr>
        <p:spPr bwMode="auto">
          <a:xfrm>
            <a:off x="3446463" y="3575049"/>
            <a:ext cx="4362450" cy="265114"/>
          </a:xfrm>
          <a:custGeom>
            <a:avLst/>
            <a:gdLst>
              <a:gd name="T0" fmla="*/ 0 w 2748"/>
              <a:gd name="T1" fmla="*/ 2147483647 h 167"/>
              <a:gd name="T2" fmla="*/ 2147483647 w 2748"/>
              <a:gd name="T3" fmla="*/ 2147483647 h 167"/>
              <a:gd name="T4" fmla="*/ 2147483647 w 2748"/>
              <a:gd name="T5" fmla="*/ 0 h 167"/>
              <a:gd name="T6" fmla="*/ 2147483647 w 2748"/>
              <a:gd name="T7" fmla="*/ 2147483647 h 167"/>
              <a:gd name="T8" fmla="*/ 2147483647 w 2748"/>
              <a:gd name="T9" fmla="*/ 2147483647 h 167"/>
              <a:gd name="T10" fmla="*/ 2147483647 w 2748"/>
              <a:gd name="T11" fmla="*/ 2147483647 h 167"/>
              <a:gd name="T12" fmla="*/ 2147483647 w 2748"/>
              <a:gd name="T13" fmla="*/ 2147483647 h 167"/>
              <a:gd name="T14" fmla="*/ 2147483647 w 2748"/>
              <a:gd name="T15" fmla="*/ 2147483647 h 167"/>
              <a:gd name="T16" fmla="*/ 2147483647 w 2748"/>
              <a:gd name="T17" fmla="*/ 2147483647 h 167"/>
              <a:gd name="T18" fmla="*/ 2147483647 w 2748"/>
              <a:gd name="T19" fmla="*/ 2147483647 h 167"/>
              <a:gd name="T20" fmla="*/ 2147483647 w 2748"/>
              <a:gd name="T21" fmla="*/ 2147483647 h 167"/>
              <a:gd name="T22" fmla="*/ 2147483647 w 2748"/>
              <a:gd name="T23" fmla="*/ 2147483647 h 167"/>
              <a:gd name="T24" fmla="*/ 2147483647 w 2748"/>
              <a:gd name="T25" fmla="*/ 2147483647 h 167"/>
              <a:gd name="T26" fmla="*/ 2147483647 w 2748"/>
              <a:gd name="T27" fmla="*/ 2147483647 h 167"/>
              <a:gd name="T28" fmla="*/ 2147483647 w 2748"/>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8"/>
              <a:gd name="T46" fmla="*/ 0 h 167"/>
              <a:gd name="T47" fmla="*/ 2748 w 2748"/>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8" h="167">
                <a:moveTo>
                  <a:pt x="0" y="67"/>
                </a:moveTo>
                <a:lnTo>
                  <a:pt x="1025" y="57"/>
                </a:lnTo>
                <a:lnTo>
                  <a:pt x="1091" y="0"/>
                </a:lnTo>
                <a:lnTo>
                  <a:pt x="1225" y="26"/>
                </a:lnTo>
                <a:lnTo>
                  <a:pt x="1382" y="53"/>
                </a:lnTo>
                <a:lnTo>
                  <a:pt x="1514" y="130"/>
                </a:lnTo>
                <a:lnTo>
                  <a:pt x="1675" y="67"/>
                </a:lnTo>
                <a:lnTo>
                  <a:pt x="1798" y="76"/>
                </a:lnTo>
                <a:lnTo>
                  <a:pt x="1955" y="67"/>
                </a:lnTo>
                <a:lnTo>
                  <a:pt x="2109" y="48"/>
                </a:lnTo>
                <a:lnTo>
                  <a:pt x="2239" y="96"/>
                </a:lnTo>
                <a:lnTo>
                  <a:pt x="2304" y="124"/>
                </a:lnTo>
                <a:lnTo>
                  <a:pt x="2467" y="92"/>
                </a:lnTo>
                <a:lnTo>
                  <a:pt x="2582" y="167"/>
                </a:lnTo>
                <a:lnTo>
                  <a:pt x="2748" y="98"/>
                </a:lnTo>
              </a:path>
            </a:pathLst>
          </a:custGeom>
          <a:noFill/>
          <a:ln w="254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sz="2400">
              <a:solidFill>
                <a:srgbClr val="FFFF66"/>
              </a:solidFill>
              <a:latin typeface="Arial Unicode MS" charset="0"/>
            </a:endParaRPr>
          </a:p>
        </p:txBody>
      </p:sp>
      <p:sp>
        <p:nvSpPr>
          <p:cNvPr id="96312" name="Oval 57"/>
          <p:cNvSpPr>
            <a:spLocks noChangeArrowheads="1"/>
          </p:cNvSpPr>
          <p:nvPr/>
        </p:nvSpPr>
        <p:spPr bwMode="auto">
          <a:xfrm>
            <a:off x="3408363" y="3646489"/>
            <a:ext cx="74612"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3" name="Oval 58"/>
          <p:cNvSpPr>
            <a:spLocks noChangeArrowheads="1"/>
          </p:cNvSpPr>
          <p:nvPr/>
        </p:nvSpPr>
        <p:spPr bwMode="auto">
          <a:xfrm>
            <a:off x="5037140" y="3630613"/>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4" name="Oval 59"/>
          <p:cNvSpPr>
            <a:spLocks noChangeArrowheads="1"/>
          </p:cNvSpPr>
          <p:nvPr/>
        </p:nvSpPr>
        <p:spPr bwMode="auto">
          <a:xfrm>
            <a:off x="5140327" y="3540125"/>
            <a:ext cx="74613"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5" name="Oval 60"/>
          <p:cNvSpPr>
            <a:spLocks noChangeArrowheads="1"/>
          </p:cNvSpPr>
          <p:nvPr/>
        </p:nvSpPr>
        <p:spPr bwMode="auto">
          <a:xfrm>
            <a:off x="5354640" y="3581400"/>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6" name="Oval 61"/>
          <p:cNvSpPr>
            <a:spLocks noChangeArrowheads="1"/>
          </p:cNvSpPr>
          <p:nvPr/>
        </p:nvSpPr>
        <p:spPr bwMode="auto">
          <a:xfrm>
            <a:off x="5603877" y="362267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7" name="Oval 62"/>
          <p:cNvSpPr>
            <a:spLocks noChangeArrowheads="1"/>
          </p:cNvSpPr>
          <p:nvPr/>
        </p:nvSpPr>
        <p:spPr bwMode="auto">
          <a:xfrm>
            <a:off x="5813427" y="3744914"/>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8" name="Oval 63"/>
          <p:cNvSpPr>
            <a:spLocks noChangeArrowheads="1"/>
          </p:cNvSpPr>
          <p:nvPr/>
        </p:nvSpPr>
        <p:spPr bwMode="auto">
          <a:xfrm>
            <a:off x="6069015" y="3646489"/>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19" name="Oval 64"/>
          <p:cNvSpPr>
            <a:spLocks noChangeArrowheads="1"/>
          </p:cNvSpPr>
          <p:nvPr/>
        </p:nvSpPr>
        <p:spPr bwMode="auto">
          <a:xfrm>
            <a:off x="6264277" y="3660775"/>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0" name="Oval 65"/>
          <p:cNvSpPr>
            <a:spLocks noChangeArrowheads="1"/>
          </p:cNvSpPr>
          <p:nvPr/>
        </p:nvSpPr>
        <p:spPr bwMode="auto">
          <a:xfrm>
            <a:off x="6513515" y="3646489"/>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1" name="Oval 66"/>
          <p:cNvSpPr>
            <a:spLocks noChangeArrowheads="1"/>
          </p:cNvSpPr>
          <p:nvPr/>
        </p:nvSpPr>
        <p:spPr bwMode="auto">
          <a:xfrm>
            <a:off x="6757990" y="361632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2" name="Oval 67"/>
          <p:cNvSpPr>
            <a:spLocks noChangeArrowheads="1"/>
          </p:cNvSpPr>
          <p:nvPr/>
        </p:nvSpPr>
        <p:spPr bwMode="auto">
          <a:xfrm>
            <a:off x="6964365" y="369252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3" name="Oval 68"/>
          <p:cNvSpPr>
            <a:spLocks noChangeArrowheads="1"/>
          </p:cNvSpPr>
          <p:nvPr/>
        </p:nvSpPr>
        <p:spPr bwMode="auto">
          <a:xfrm>
            <a:off x="7065963" y="3736975"/>
            <a:ext cx="74612"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4" name="Oval 69"/>
          <p:cNvSpPr>
            <a:spLocks noChangeArrowheads="1"/>
          </p:cNvSpPr>
          <p:nvPr/>
        </p:nvSpPr>
        <p:spPr bwMode="auto">
          <a:xfrm>
            <a:off x="7326315" y="3684589"/>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5" name="Oval 70"/>
          <p:cNvSpPr>
            <a:spLocks noChangeArrowheads="1"/>
          </p:cNvSpPr>
          <p:nvPr/>
        </p:nvSpPr>
        <p:spPr bwMode="auto">
          <a:xfrm>
            <a:off x="7508877" y="3803650"/>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6" name="Oval 71"/>
          <p:cNvSpPr>
            <a:spLocks noChangeArrowheads="1"/>
          </p:cNvSpPr>
          <p:nvPr/>
        </p:nvSpPr>
        <p:spPr bwMode="auto">
          <a:xfrm>
            <a:off x="7772402" y="3695700"/>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7" name="Freeform 72"/>
          <p:cNvSpPr>
            <a:spLocks/>
          </p:cNvSpPr>
          <p:nvPr/>
        </p:nvSpPr>
        <p:spPr bwMode="auto">
          <a:xfrm>
            <a:off x="2836865" y="2890838"/>
            <a:ext cx="5057775" cy="342900"/>
          </a:xfrm>
          <a:custGeom>
            <a:avLst/>
            <a:gdLst>
              <a:gd name="T0" fmla="*/ 0 w 3186"/>
              <a:gd name="T1" fmla="*/ 2147483647 h 216"/>
              <a:gd name="T2" fmla="*/ 2147483647 w 3186"/>
              <a:gd name="T3" fmla="*/ 0 h 216"/>
              <a:gd name="T4" fmla="*/ 2147483647 w 3186"/>
              <a:gd name="T5" fmla="*/ 2147483647 h 216"/>
              <a:gd name="T6" fmla="*/ 2147483647 w 3186"/>
              <a:gd name="T7" fmla="*/ 2147483647 h 216"/>
              <a:gd name="T8" fmla="*/ 2147483647 w 3186"/>
              <a:gd name="T9" fmla="*/ 2147483647 h 216"/>
              <a:gd name="T10" fmla="*/ 2147483647 w 3186"/>
              <a:gd name="T11" fmla="*/ 2147483647 h 216"/>
              <a:gd name="T12" fmla="*/ 2147483647 w 3186"/>
              <a:gd name="T13" fmla="*/ 2147483647 h 216"/>
              <a:gd name="T14" fmla="*/ 2147483647 w 3186"/>
              <a:gd name="T15" fmla="*/ 2147483647 h 216"/>
              <a:gd name="T16" fmla="*/ 2147483647 w 3186"/>
              <a:gd name="T17" fmla="*/ 2147483647 h 216"/>
              <a:gd name="T18" fmla="*/ 2147483647 w 3186"/>
              <a:gd name="T19" fmla="*/ 2147483647 h 216"/>
              <a:gd name="T20" fmla="*/ 2147483647 w 3186"/>
              <a:gd name="T21" fmla="*/ 2147483647 h 216"/>
              <a:gd name="T22" fmla="*/ 2147483647 w 3186"/>
              <a:gd name="T23" fmla="*/ 2147483647 h 216"/>
              <a:gd name="T24" fmla="*/ 2147483647 w 3186"/>
              <a:gd name="T25" fmla="*/ 2147483647 h 216"/>
              <a:gd name="T26" fmla="*/ 2147483647 w 3186"/>
              <a:gd name="T27" fmla="*/ 2147483647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86"/>
              <a:gd name="T43" fmla="*/ 0 h 216"/>
              <a:gd name="T44" fmla="*/ 3186 w 3186"/>
              <a:gd name="T45" fmla="*/ 216 h 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86" h="216">
                <a:moveTo>
                  <a:pt x="0" y="14"/>
                </a:moveTo>
                <a:lnTo>
                  <a:pt x="272" y="0"/>
                </a:lnTo>
                <a:lnTo>
                  <a:pt x="433" y="58"/>
                </a:lnTo>
                <a:lnTo>
                  <a:pt x="565" y="46"/>
                </a:lnTo>
                <a:lnTo>
                  <a:pt x="716" y="18"/>
                </a:lnTo>
                <a:lnTo>
                  <a:pt x="869" y="81"/>
                </a:lnTo>
                <a:lnTo>
                  <a:pt x="1522" y="194"/>
                </a:lnTo>
                <a:lnTo>
                  <a:pt x="1666" y="151"/>
                </a:lnTo>
                <a:lnTo>
                  <a:pt x="1761" y="44"/>
                </a:lnTo>
                <a:lnTo>
                  <a:pt x="1948" y="132"/>
                </a:lnTo>
                <a:lnTo>
                  <a:pt x="1995" y="216"/>
                </a:lnTo>
                <a:lnTo>
                  <a:pt x="2577" y="51"/>
                </a:lnTo>
                <a:lnTo>
                  <a:pt x="3053" y="181"/>
                </a:lnTo>
                <a:lnTo>
                  <a:pt x="3186" y="175"/>
                </a:lnTo>
              </a:path>
            </a:pathLst>
          </a:custGeom>
          <a:noFill/>
          <a:ln w="25400">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eaLnBrk="1" hangingPunct="1"/>
            <a:endParaRPr lang="en-US" sz="2400">
              <a:solidFill>
                <a:srgbClr val="FFFF66"/>
              </a:solidFill>
              <a:latin typeface="Arial Unicode MS" charset="0"/>
            </a:endParaRPr>
          </a:p>
        </p:txBody>
      </p:sp>
      <p:sp>
        <p:nvSpPr>
          <p:cNvPr id="96328" name="Oval 73"/>
          <p:cNvSpPr>
            <a:spLocks noChangeArrowheads="1"/>
          </p:cNvSpPr>
          <p:nvPr/>
        </p:nvSpPr>
        <p:spPr bwMode="auto">
          <a:xfrm>
            <a:off x="2800352" y="2878140"/>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29" name="Oval 74"/>
          <p:cNvSpPr>
            <a:spLocks noChangeArrowheads="1"/>
          </p:cNvSpPr>
          <p:nvPr/>
        </p:nvSpPr>
        <p:spPr bwMode="auto">
          <a:xfrm>
            <a:off x="3232152" y="2855913"/>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0" name="Oval 75"/>
          <p:cNvSpPr>
            <a:spLocks noChangeArrowheads="1"/>
          </p:cNvSpPr>
          <p:nvPr/>
        </p:nvSpPr>
        <p:spPr bwMode="auto">
          <a:xfrm>
            <a:off x="3487740" y="2947988"/>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1" name="Oval 76"/>
          <p:cNvSpPr>
            <a:spLocks noChangeArrowheads="1"/>
          </p:cNvSpPr>
          <p:nvPr/>
        </p:nvSpPr>
        <p:spPr bwMode="auto">
          <a:xfrm>
            <a:off x="3697290" y="2927350"/>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2" name="Oval 77"/>
          <p:cNvSpPr>
            <a:spLocks noChangeArrowheads="1"/>
          </p:cNvSpPr>
          <p:nvPr/>
        </p:nvSpPr>
        <p:spPr bwMode="auto">
          <a:xfrm>
            <a:off x="3937002" y="2882901"/>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3" name="Oval 78"/>
          <p:cNvSpPr>
            <a:spLocks noChangeArrowheads="1"/>
          </p:cNvSpPr>
          <p:nvPr/>
        </p:nvSpPr>
        <p:spPr bwMode="auto">
          <a:xfrm>
            <a:off x="4179890" y="2984500"/>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4" name="Oval 79"/>
          <p:cNvSpPr>
            <a:spLocks noChangeArrowheads="1"/>
          </p:cNvSpPr>
          <p:nvPr/>
        </p:nvSpPr>
        <p:spPr bwMode="auto">
          <a:xfrm>
            <a:off x="5216527" y="3163890"/>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5" name="Oval 80"/>
          <p:cNvSpPr>
            <a:spLocks noChangeArrowheads="1"/>
          </p:cNvSpPr>
          <p:nvPr/>
        </p:nvSpPr>
        <p:spPr bwMode="auto">
          <a:xfrm>
            <a:off x="5445127" y="3094039"/>
            <a:ext cx="73025" cy="71437"/>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6" name="Oval 81"/>
          <p:cNvSpPr>
            <a:spLocks noChangeArrowheads="1"/>
          </p:cNvSpPr>
          <p:nvPr/>
        </p:nvSpPr>
        <p:spPr bwMode="auto">
          <a:xfrm>
            <a:off x="5595940" y="292417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7" name="Oval 82"/>
          <p:cNvSpPr>
            <a:spLocks noChangeArrowheads="1"/>
          </p:cNvSpPr>
          <p:nvPr/>
        </p:nvSpPr>
        <p:spPr bwMode="auto">
          <a:xfrm>
            <a:off x="5891213" y="3063875"/>
            <a:ext cx="74612"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8" name="Oval 83"/>
          <p:cNvSpPr>
            <a:spLocks noChangeArrowheads="1"/>
          </p:cNvSpPr>
          <p:nvPr/>
        </p:nvSpPr>
        <p:spPr bwMode="auto">
          <a:xfrm>
            <a:off x="5967415" y="319722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39" name="Oval 84"/>
          <p:cNvSpPr>
            <a:spLocks noChangeArrowheads="1"/>
          </p:cNvSpPr>
          <p:nvPr/>
        </p:nvSpPr>
        <p:spPr bwMode="auto">
          <a:xfrm>
            <a:off x="6891340" y="293687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40" name="Oval 85"/>
          <p:cNvSpPr>
            <a:spLocks noChangeArrowheads="1"/>
          </p:cNvSpPr>
          <p:nvPr/>
        </p:nvSpPr>
        <p:spPr bwMode="auto">
          <a:xfrm>
            <a:off x="7646988" y="3143250"/>
            <a:ext cx="73025" cy="69850"/>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41" name="Oval 86"/>
          <p:cNvSpPr>
            <a:spLocks noChangeArrowheads="1"/>
          </p:cNvSpPr>
          <p:nvPr/>
        </p:nvSpPr>
        <p:spPr bwMode="auto">
          <a:xfrm>
            <a:off x="7858127" y="3133725"/>
            <a:ext cx="73025" cy="71438"/>
          </a:xfrm>
          <a:prstGeom prst="ellipse">
            <a:avLst/>
          </a:prstGeom>
          <a:solidFill>
            <a:srgbClr val="66FF33"/>
          </a:solidFill>
          <a:ln w="0">
            <a:solidFill>
              <a:schemeClr val="bg1"/>
            </a:solidFill>
            <a:round/>
            <a:headEnd/>
            <a:tailEnd/>
          </a:ln>
        </p:spPr>
        <p:txBody>
          <a:bodyPr/>
          <a:lstStyle/>
          <a:p>
            <a:pPr eaLnBrk="1" hangingPunct="1"/>
            <a:endParaRPr lang="en-US" sz="2400">
              <a:solidFill>
                <a:srgbClr val="FFFF66"/>
              </a:solidFill>
              <a:latin typeface="Arial Unicode MS" charset="0"/>
            </a:endParaRPr>
          </a:p>
        </p:txBody>
      </p:sp>
      <p:sp>
        <p:nvSpPr>
          <p:cNvPr id="96343" name="Rectangle 88"/>
          <p:cNvSpPr>
            <a:spLocks noChangeArrowheads="1"/>
          </p:cNvSpPr>
          <p:nvPr/>
        </p:nvSpPr>
        <p:spPr bwMode="auto">
          <a:xfrm>
            <a:off x="827586" y="116632"/>
            <a:ext cx="7773097"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800" dirty="0">
                <a:solidFill>
                  <a:srgbClr val="FFFFFF"/>
                </a:solidFill>
              </a:rPr>
              <a:t>CA125 in 3 women with occult ovarian cancer &amp; 3 women without ovarian cancer </a:t>
            </a:r>
          </a:p>
        </p:txBody>
      </p:sp>
      <p:sp>
        <p:nvSpPr>
          <p:cNvPr id="96344" name="Rectangle 89"/>
          <p:cNvSpPr>
            <a:spLocks noChangeArrowheads="1"/>
          </p:cNvSpPr>
          <p:nvPr/>
        </p:nvSpPr>
        <p:spPr bwMode="auto">
          <a:xfrm>
            <a:off x="3698876" y="1860551"/>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1</a:t>
            </a:r>
            <a:endParaRPr lang="en-US" sz="2400">
              <a:solidFill>
                <a:srgbClr val="FFFFFF"/>
              </a:solidFill>
            </a:endParaRPr>
          </a:p>
        </p:txBody>
      </p:sp>
      <p:sp>
        <p:nvSpPr>
          <p:cNvPr id="96345" name="Rectangle 90"/>
          <p:cNvSpPr>
            <a:spLocks noChangeArrowheads="1"/>
          </p:cNvSpPr>
          <p:nvPr/>
        </p:nvSpPr>
        <p:spPr bwMode="auto">
          <a:xfrm>
            <a:off x="7700964" y="2968626"/>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2</a:t>
            </a:r>
            <a:endParaRPr lang="en-US" sz="2400">
              <a:solidFill>
                <a:srgbClr val="FFFFFF"/>
              </a:solidFill>
            </a:endParaRPr>
          </a:p>
        </p:txBody>
      </p:sp>
      <p:sp>
        <p:nvSpPr>
          <p:cNvPr id="96346" name="Rectangle 91"/>
          <p:cNvSpPr>
            <a:spLocks noChangeArrowheads="1"/>
          </p:cNvSpPr>
          <p:nvPr/>
        </p:nvSpPr>
        <p:spPr bwMode="auto">
          <a:xfrm>
            <a:off x="5648326" y="2444750"/>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3</a:t>
            </a:r>
            <a:endParaRPr lang="en-US" sz="2400">
              <a:solidFill>
                <a:srgbClr val="FFFFFF"/>
              </a:solidFill>
            </a:endParaRPr>
          </a:p>
        </p:txBody>
      </p:sp>
      <p:sp>
        <p:nvSpPr>
          <p:cNvPr id="96347" name="Rectangle 92"/>
          <p:cNvSpPr>
            <a:spLocks noChangeArrowheads="1"/>
          </p:cNvSpPr>
          <p:nvPr/>
        </p:nvSpPr>
        <p:spPr bwMode="auto">
          <a:xfrm>
            <a:off x="7816851" y="3965575"/>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4</a:t>
            </a:r>
            <a:endParaRPr lang="en-US" sz="2400">
              <a:solidFill>
                <a:srgbClr val="FFFFFF"/>
              </a:solidFill>
            </a:endParaRPr>
          </a:p>
        </p:txBody>
      </p:sp>
      <p:sp>
        <p:nvSpPr>
          <p:cNvPr id="96348" name="Rectangle 93"/>
          <p:cNvSpPr>
            <a:spLocks noChangeArrowheads="1"/>
          </p:cNvSpPr>
          <p:nvPr/>
        </p:nvSpPr>
        <p:spPr bwMode="auto">
          <a:xfrm>
            <a:off x="6088064" y="4889501"/>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5</a:t>
            </a:r>
            <a:endParaRPr lang="en-US" sz="2400">
              <a:solidFill>
                <a:srgbClr val="FFFFFF"/>
              </a:solidFill>
            </a:endParaRPr>
          </a:p>
        </p:txBody>
      </p:sp>
      <p:sp>
        <p:nvSpPr>
          <p:cNvPr id="96349" name="Rectangle 94"/>
          <p:cNvSpPr>
            <a:spLocks noChangeArrowheads="1"/>
          </p:cNvSpPr>
          <p:nvPr/>
        </p:nvSpPr>
        <p:spPr bwMode="auto">
          <a:xfrm>
            <a:off x="2278064" y="4164013"/>
            <a:ext cx="9985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FFFFFF"/>
                </a:solidFill>
              </a:rPr>
              <a:t>6</a:t>
            </a:r>
            <a:endParaRPr lang="en-US" sz="24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76200"/>
            <a:ext cx="8839200" cy="823912"/>
          </a:xfrm>
          <a:prstGeom prst="rect">
            <a:avLst/>
          </a:prstGeom>
          <a:noFill/>
          <a:ln w="9525">
            <a:noFill/>
            <a:miter lim="800000"/>
            <a:headEnd/>
            <a:tailEnd/>
          </a:ln>
        </p:spPr>
        <p:txBody>
          <a:bodyPr anchor="ctr">
            <a:prstTxWarp prst="textNoShape">
              <a:avLst/>
            </a:prstTxWarp>
          </a:bodyPr>
          <a:lstStyle/>
          <a:p>
            <a:r>
              <a:rPr lang="en-US" sz="2400" b="1" dirty="0">
                <a:solidFill>
                  <a:srgbClr val="FFFF00"/>
                </a:solidFill>
              </a:rPr>
              <a:t>ROCA Screening Trials</a:t>
            </a:r>
          </a:p>
        </p:txBody>
      </p:sp>
      <p:sp>
        <p:nvSpPr>
          <p:cNvPr id="4" name="TextBox 3"/>
          <p:cNvSpPr txBox="1"/>
          <p:nvPr/>
        </p:nvSpPr>
        <p:spPr>
          <a:xfrm>
            <a:off x="0" y="1088578"/>
            <a:ext cx="9144000" cy="5632311"/>
          </a:xfrm>
          <a:prstGeom prst="rect">
            <a:avLst/>
          </a:prstGeom>
          <a:noFill/>
        </p:spPr>
        <p:txBody>
          <a:bodyPr wrap="square" rtlCol="0">
            <a:spAutoFit/>
          </a:bodyPr>
          <a:lstStyle/>
          <a:p>
            <a:pPr marL="457200" indent="-457200">
              <a:buFont typeface="+mj-lt"/>
              <a:buAutoNum type="arabicPeriod"/>
            </a:pPr>
            <a:r>
              <a:rPr lang="en-US" sz="2000" dirty="0">
                <a:solidFill>
                  <a:srgbClr val="FFFF00"/>
                </a:solidFill>
              </a:rPr>
              <a:t>UK Pilot Trial (</a:t>
            </a:r>
            <a:r>
              <a:rPr lang="en-US" sz="2000" dirty="0" err="1">
                <a:solidFill>
                  <a:srgbClr val="FFFF00"/>
                </a:solidFill>
              </a:rPr>
              <a:t>Barts</a:t>
            </a:r>
            <a:r>
              <a:rPr lang="en-US" sz="2000" dirty="0">
                <a:solidFill>
                  <a:srgbClr val="FFFF00"/>
                </a:solidFill>
              </a:rPr>
              <a:t> III)     1995 </a:t>
            </a:r>
            <a:r>
              <a:rPr lang="mr-IN" sz="2000" dirty="0">
                <a:solidFill>
                  <a:srgbClr val="FFFF00"/>
                </a:solidFill>
              </a:rPr>
              <a:t>–</a:t>
            </a:r>
            <a:r>
              <a:rPr lang="en-US" sz="2000" dirty="0">
                <a:solidFill>
                  <a:srgbClr val="FFFF00"/>
                </a:solidFill>
              </a:rPr>
              <a:t> 2001 </a:t>
            </a:r>
          </a:p>
          <a:p>
            <a:pPr marL="1371600" lvl="2" indent="-457200"/>
            <a:r>
              <a:rPr lang="en-US" sz="2000" dirty="0">
                <a:solidFill>
                  <a:srgbClr val="FFFF00"/>
                </a:solidFill>
              </a:rPr>
              <a:t>14,000 normal risk women randomized to screen/ no screen</a:t>
            </a:r>
          </a:p>
          <a:p>
            <a:pPr marL="1371600" lvl="2" indent="-457200"/>
            <a:endParaRPr lang="en-US" sz="2000" dirty="0">
              <a:solidFill>
                <a:srgbClr val="FFFF00"/>
              </a:solidFill>
            </a:endParaRPr>
          </a:p>
          <a:p>
            <a:pPr marL="457200" indent="-457200">
              <a:buFont typeface="+mj-lt"/>
              <a:buAutoNum type="arabicPeriod"/>
            </a:pPr>
            <a:r>
              <a:rPr lang="en-US" sz="2000" dirty="0">
                <a:solidFill>
                  <a:srgbClr val="FFFF00"/>
                </a:solidFill>
              </a:rPr>
              <a:t>ROCA study      2001 – 2015</a:t>
            </a:r>
          </a:p>
          <a:p>
            <a:pPr marL="1371600" lvl="2" indent="-457200"/>
            <a:r>
              <a:rPr lang="en-US" sz="2000" dirty="0">
                <a:solidFill>
                  <a:srgbClr val="FFFF00"/>
                </a:solidFill>
              </a:rPr>
              <a:t>2,400 high risk women, age &gt; 30, CGN/SPORE/EDRN</a:t>
            </a:r>
          </a:p>
          <a:p>
            <a:pPr marL="1371600" lvl="2" indent="-457200"/>
            <a:endParaRPr lang="en-US" sz="2000" dirty="0">
              <a:solidFill>
                <a:srgbClr val="FFFF00"/>
              </a:solidFill>
            </a:endParaRPr>
          </a:p>
          <a:p>
            <a:pPr marL="457200" indent="-457200">
              <a:buFont typeface="+mj-lt"/>
              <a:buAutoNum type="arabicPeriod"/>
            </a:pPr>
            <a:r>
              <a:rPr lang="en-US" sz="2000" dirty="0">
                <a:solidFill>
                  <a:srgbClr val="FFFF00"/>
                </a:solidFill>
              </a:rPr>
              <a:t>UKCTOCS        2001 - 2015    </a:t>
            </a:r>
          </a:p>
          <a:p>
            <a:pPr marL="1371600" lvl="2" indent="-457200"/>
            <a:r>
              <a:rPr lang="en-US" sz="2000" dirty="0">
                <a:solidFill>
                  <a:srgbClr val="FFFF00"/>
                </a:solidFill>
              </a:rPr>
              <a:t>200,000 normal risk, postmenopausal women randomized to screen/ no screen</a:t>
            </a:r>
          </a:p>
          <a:p>
            <a:pPr marL="457200" indent="-457200">
              <a:buFont typeface="+mj-lt"/>
              <a:buAutoNum type="arabicPeriod"/>
            </a:pPr>
            <a:endParaRPr lang="en-US" sz="2000" dirty="0">
              <a:solidFill>
                <a:srgbClr val="FFFF00"/>
              </a:solidFill>
            </a:endParaRPr>
          </a:p>
          <a:p>
            <a:pPr marL="457200" indent="-457200">
              <a:buFont typeface="+mj-lt"/>
              <a:buAutoNum type="arabicPeriod"/>
            </a:pPr>
            <a:r>
              <a:rPr lang="en-US" sz="2000" dirty="0">
                <a:solidFill>
                  <a:srgbClr val="FFFF00"/>
                </a:solidFill>
              </a:rPr>
              <a:t>MDACC study in normal risk women     2001-2011</a:t>
            </a:r>
          </a:p>
          <a:p>
            <a:pPr marL="1371600" lvl="2" indent="-457200"/>
            <a:r>
              <a:rPr lang="en-US" sz="2000" dirty="0">
                <a:solidFill>
                  <a:srgbClr val="FFFF00"/>
                </a:solidFill>
              </a:rPr>
              <a:t>4,000 normal risk postmenopausal women</a:t>
            </a:r>
          </a:p>
          <a:p>
            <a:pPr marL="1371600" lvl="2" indent="-457200"/>
            <a:endParaRPr lang="en-US" sz="2000" dirty="0">
              <a:solidFill>
                <a:srgbClr val="FFFF00"/>
              </a:solidFill>
            </a:endParaRPr>
          </a:p>
          <a:p>
            <a:pPr marL="457200" indent="-457200">
              <a:buFont typeface="+mj-lt"/>
              <a:buAutoNum type="arabicPeriod"/>
            </a:pPr>
            <a:r>
              <a:rPr lang="en-US" sz="2000" dirty="0">
                <a:solidFill>
                  <a:srgbClr val="FFFF00"/>
                </a:solidFill>
              </a:rPr>
              <a:t>GOG0199 - screening arm  2003-2011</a:t>
            </a:r>
          </a:p>
          <a:p>
            <a:pPr marL="1371600" lvl="2" indent="-457200"/>
            <a:r>
              <a:rPr lang="en-US" sz="2000" dirty="0">
                <a:solidFill>
                  <a:srgbClr val="FFFF00"/>
                </a:solidFill>
              </a:rPr>
              <a:t>1,600 high risk women, age &gt; 30</a:t>
            </a:r>
          </a:p>
          <a:p>
            <a:pPr marL="1371600" lvl="2" indent="-457200"/>
            <a:r>
              <a:rPr lang="en-US" sz="2000" dirty="0">
                <a:solidFill>
                  <a:srgbClr val="FFFF00"/>
                </a:solidFill>
              </a:rPr>
              <a:t> </a:t>
            </a:r>
          </a:p>
          <a:p>
            <a:pPr marL="457200" indent="-457200">
              <a:buFont typeface="+mj-lt"/>
              <a:buAutoNum type="arabicPeriod"/>
            </a:pPr>
            <a:r>
              <a:rPr lang="en-US" sz="2000" dirty="0">
                <a:solidFill>
                  <a:srgbClr val="FFFF00"/>
                </a:solidFill>
              </a:rPr>
              <a:t>UKFOCSS        2003 – 2013</a:t>
            </a:r>
          </a:p>
          <a:p>
            <a:pPr marL="1371600" lvl="2" indent="-457200"/>
            <a:r>
              <a:rPr lang="en-US" sz="2000" dirty="0">
                <a:solidFill>
                  <a:srgbClr val="FFFF00"/>
                </a:solidFill>
              </a:rPr>
              <a:t>4,000 high risk women, age &gt; 35</a:t>
            </a:r>
          </a:p>
        </p:txBody>
      </p:sp>
      <p:sp>
        <p:nvSpPr>
          <p:cNvPr id="2" name="TextBox 1"/>
          <p:cNvSpPr txBox="1"/>
          <p:nvPr/>
        </p:nvSpPr>
        <p:spPr>
          <a:xfrm>
            <a:off x="5910193" y="4941168"/>
            <a:ext cx="3233807" cy="1384995"/>
          </a:xfrm>
          <a:prstGeom prst="rect">
            <a:avLst/>
          </a:prstGeom>
          <a:noFill/>
        </p:spPr>
        <p:txBody>
          <a:bodyPr wrap="square" rtlCol="0">
            <a:spAutoFit/>
          </a:bodyPr>
          <a:lstStyle/>
          <a:p>
            <a:pPr marL="342900" indent="-342900">
              <a:buFont typeface="+mj-lt"/>
              <a:buAutoNum type="arabicPeriod"/>
            </a:pPr>
            <a:r>
              <a:rPr lang="en-US" sz="1200" dirty="0">
                <a:solidFill>
                  <a:srgbClr val="FFFF00"/>
                </a:solidFill>
              </a:rPr>
              <a:t>Jacobs, The Lancet 1988</a:t>
            </a:r>
          </a:p>
          <a:p>
            <a:pPr marL="342900" indent="-342900">
              <a:buFont typeface="+mj-lt"/>
              <a:buAutoNum type="arabicPeriod"/>
            </a:pPr>
            <a:r>
              <a:rPr lang="en-US" sz="1200" dirty="0">
                <a:solidFill>
                  <a:srgbClr val="FFFF00"/>
                </a:solidFill>
              </a:rPr>
              <a:t>Skates, JASA 2001</a:t>
            </a:r>
          </a:p>
          <a:p>
            <a:pPr marL="342900" indent="-342900">
              <a:buFont typeface="+mj-lt"/>
              <a:buAutoNum type="arabicPeriod"/>
            </a:pPr>
            <a:r>
              <a:rPr lang="en-US" sz="1200" dirty="0" err="1">
                <a:solidFill>
                  <a:srgbClr val="FFFF00"/>
                </a:solidFill>
              </a:rPr>
              <a:t>Menon</a:t>
            </a:r>
            <a:r>
              <a:rPr lang="en-US" sz="1200" dirty="0">
                <a:solidFill>
                  <a:srgbClr val="FFFF00"/>
                </a:solidFill>
              </a:rPr>
              <a:t>, JCO 2005</a:t>
            </a:r>
          </a:p>
          <a:p>
            <a:pPr marL="342900" indent="-342900">
              <a:buFont typeface="+mj-lt"/>
              <a:buAutoNum type="arabicPeriod"/>
            </a:pPr>
            <a:r>
              <a:rPr lang="en-US" sz="1200" dirty="0">
                <a:solidFill>
                  <a:srgbClr val="FFFF00"/>
                </a:solidFill>
              </a:rPr>
              <a:t>Lu, Cancer 2011</a:t>
            </a:r>
          </a:p>
          <a:p>
            <a:pPr marL="342900" indent="-342900">
              <a:buFont typeface="+mj-lt"/>
              <a:buAutoNum type="arabicPeriod"/>
            </a:pPr>
            <a:r>
              <a:rPr lang="en-US" sz="1200" dirty="0">
                <a:solidFill>
                  <a:srgbClr val="FFFF00"/>
                </a:solidFill>
              </a:rPr>
              <a:t>Jacobs </a:t>
            </a:r>
            <a:r>
              <a:rPr lang="en-US" sz="1200" dirty="0" err="1">
                <a:solidFill>
                  <a:srgbClr val="FFFF00"/>
                </a:solidFill>
              </a:rPr>
              <a:t>Menon</a:t>
            </a:r>
            <a:r>
              <a:rPr lang="en-US" sz="1200" dirty="0">
                <a:solidFill>
                  <a:srgbClr val="FFFF00"/>
                </a:solidFill>
              </a:rPr>
              <a:t>, The Lancet 2015</a:t>
            </a:r>
          </a:p>
          <a:p>
            <a:pPr marL="342900" indent="-342900">
              <a:buFont typeface="+mj-lt"/>
              <a:buAutoNum type="arabicPeriod"/>
            </a:pPr>
            <a:r>
              <a:rPr lang="en-US" sz="1200" dirty="0">
                <a:solidFill>
                  <a:srgbClr val="FFFF00"/>
                </a:solidFill>
              </a:rPr>
              <a:t>Skates, Clinical Cancer Research 2017</a:t>
            </a:r>
          </a:p>
          <a:p>
            <a:pPr marL="342900" indent="-342900">
              <a:buFont typeface="+mj-lt"/>
              <a:buAutoNum type="arabicPeriod"/>
            </a:pPr>
            <a:r>
              <a:rPr lang="en-US" sz="1200" dirty="0">
                <a:solidFill>
                  <a:srgbClr val="FFFF00"/>
                </a:solidFill>
              </a:rPr>
              <a:t>Rosenthal, JCO 2017</a:t>
            </a:r>
          </a:p>
        </p:txBody>
      </p:sp>
      <p:sp>
        <p:nvSpPr>
          <p:cNvPr id="5" name="Line 120"/>
          <p:cNvSpPr>
            <a:spLocks noChangeShapeType="1"/>
          </p:cNvSpPr>
          <p:nvPr/>
        </p:nvSpPr>
        <p:spPr bwMode="auto">
          <a:xfrm>
            <a:off x="323528" y="874712"/>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Tree>
    <p:extLst>
      <p:ext uri="{BB962C8B-B14F-4D97-AF65-F5344CB8AC3E}">
        <p14:creationId xmlns:p14="http://schemas.microsoft.com/office/powerpoint/2010/main" val="315455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0">
            <a:extLst>
              <a:ext uri="{FF2B5EF4-FFF2-40B4-BE49-F238E27FC236}">
                <a16:creationId xmlns:a16="http://schemas.microsoft.com/office/drawing/2014/main" id="{8D7EE19A-5B94-E74F-9D8D-F03D6BDA276A}"/>
              </a:ext>
            </a:extLst>
          </p:cNvPr>
          <p:cNvSpPr>
            <a:spLocks noChangeShapeType="1"/>
          </p:cNvSpPr>
          <p:nvPr/>
        </p:nvSpPr>
        <p:spPr bwMode="auto">
          <a:xfrm>
            <a:off x="467544" y="1121733"/>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2" name="TextBox 1">
            <a:extLst>
              <a:ext uri="{FF2B5EF4-FFF2-40B4-BE49-F238E27FC236}">
                <a16:creationId xmlns:a16="http://schemas.microsoft.com/office/drawing/2014/main" id="{B779E8FC-9E13-DD45-AA5C-4D340EAD26CE}"/>
              </a:ext>
            </a:extLst>
          </p:cNvPr>
          <p:cNvSpPr txBox="1"/>
          <p:nvPr/>
        </p:nvSpPr>
        <p:spPr>
          <a:xfrm>
            <a:off x="0" y="332656"/>
            <a:ext cx="9144000" cy="584775"/>
          </a:xfrm>
          <a:prstGeom prst="rect">
            <a:avLst/>
          </a:prstGeom>
          <a:noFill/>
        </p:spPr>
        <p:txBody>
          <a:bodyPr wrap="square" rtlCol="0">
            <a:spAutoFit/>
          </a:bodyPr>
          <a:lstStyle/>
          <a:p>
            <a:pPr algn="ctr"/>
            <a:r>
              <a:rPr lang="en-US" sz="3200" b="1" dirty="0" err="1"/>
              <a:t>Olink</a:t>
            </a:r>
            <a:r>
              <a:rPr lang="en-US" sz="3200" b="1" dirty="0"/>
              <a:t> Proximity Extension Assays (PEAs)</a:t>
            </a:r>
          </a:p>
        </p:txBody>
      </p:sp>
      <p:sp>
        <p:nvSpPr>
          <p:cNvPr id="3" name="TextBox 2">
            <a:extLst>
              <a:ext uri="{FF2B5EF4-FFF2-40B4-BE49-F238E27FC236}">
                <a16:creationId xmlns:a16="http://schemas.microsoft.com/office/drawing/2014/main" id="{46D9688E-7062-694A-8695-1230863B6328}"/>
              </a:ext>
            </a:extLst>
          </p:cNvPr>
          <p:cNvSpPr txBox="1"/>
          <p:nvPr/>
        </p:nvSpPr>
        <p:spPr>
          <a:xfrm>
            <a:off x="107504" y="1988840"/>
            <a:ext cx="9036496" cy="4524315"/>
          </a:xfrm>
          <a:prstGeom prst="rect">
            <a:avLst/>
          </a:prstGeom>
          <a:noFill/>
        </p:spPr>
        <p:txBody>
          <a:bodyPr wrap="square" rtlCol="0">
            <a:spAutoFit/>
          </a:bodyPr>
          <a:lstStyle/>
          <a:p>
            <a:r>
              <a:rPr lang="en-US" sz="2400" dirty="0" err="1"/>
              <a:t>Olink</a:t>
            </a:r>
            <a:r>
              <a:rPr lang="en-US" sz="2400" dirty="0"/>
              <a:t> – Developed nucleic acid barcode for each protein antibody</a:t>
            </a:r>
          </a:p>
          <a:p>
            <a:endParaRPr lang="en-US" sz="2400" dirty="0"/>
          </a:p>
          <a:p>
            <a:r>
              <a:rPr lang="en-US" sz="2400" dirty="0"/>
              <a:t>Amplified signal through PCR</a:t>
            </a:r>
          </a:p>
          <a:p>
            <a:endParaRPr lang="en-US" sz="2400" dirty="0"/>
          </a:p>
          <a:p>
            <a:r>
              <a:rPr lang="en-US" sz="2400" dirty="0"/>
              <a:t>Accurate and reproducible assays in complex biological fluids    (&lt; 15% CV) from minimal volume –  2 </a:t>
            </a:r>
            <a:r>
              <a:rPr lang="en-US" sz="2400" dirty="0" err="1"/>
              <a:t>uL</a:t>
            </a:r>
            <a:endParaRPr lang="en-US" sz="2400" dirty="0"/>
          </a:p>
          <a:p>
            <a:endParaRPr lang="en-US" sz="2400" dirty="0"/>
          </a:p>
          <a:p>
            <a:r>
              <a:rPr lang="en-US" sz="2400" dirty="0"/>
              <a:t>Developed PEAs assays for 1,008 proteins (11 Panels)</a:t>
            </a:r>
          </a:p>
          <a:p>
            <a:endParaRPr lang="en-US" sz="2400" dirty="0"/>
          </a:p>
          <a:p>
            <a:r>
              <a:rPr lang="en-US" sz="2400" dirty="0"/>
              <a:t>Evaluated in longitudinal samples from our screening trials</a:t>
            </a:r>
          </a:p>
          <a:p>
            <a:endParaRPr lang="en-US" sz="2400" dirty="0"/>
          </a:p>
          <a:p>
            <a:endParaRPr lang="en-US" sz="2400" dirty="0"/>
          </a:p>
        </p:txBody>
      </p:sp>
    </p:spTree>
    <p:extLst>
      <p:ext uri="{BB962C8B-B14F-4D97-AF65-F5344CB8AC3E}">
        <p14:creationId xmlns:p14="http://schemas.microsoft.com/office/powerpoint/2010/main" val="2951723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0">
              <a:schemeClr val="bg1"/>
            </a:gs>
          </a:gsLst>
          <a:lin ang="16200000" scaled="0"/>
          <a:tileRect/>
        </a:gradFill>
        <a:effectLst/>
      </p:bgPr>
    </p:bg>
    <p:spTree>
      <p:nvGrpSpPr>
        <p:cNvPr id="1" name=""/>
        <p:cNvGrpSpPr/>
        <p:nvPr/>
      </p:nvGrpSpPr>
      <p:grpSpPr>
        <a:xfrm>
          <a:off x="0" y="0"/>
          <a:ext cx="0" cy="0"/>
          <a:chOff x="0" y="0"/>
          <a:chExt cx="0" cy="0"/>
        </a:xfrm>
      </p:grpSpPr>
      <p:sp>
        <p:nvSpPr>
          <p:cNvPr id="6" name="Line 120">
            <a:extLst>
              <a:ext uri="{FF2B5EF4-FFF2-40B4-BE49-F238E27FC236}">
                <a16:creationId xmlns:a16="http://schemas.microsoft.com/office/drawing/2014/main" id="{8D7EE19A-5B94-E74F-9D8D-F03D6BDA276A}"/>
              </a:ext>
            </a:extLst>
          </p:cNvPr>
          <p:cNvSpPr>
            <a:spLocks noChangeShapeType="1"/>
          </p:cNvSpPr>
          <p:nvPr/>
        </p:nvSpPr>
        <p:spPr bwMode="auto">
          <a:xfrm>
            <a:off x="467544" y="1121733"/>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4" name="TextBox 3">
            <a:extLst>
              <a:ext uri="{FF2B5EF4-FFF2-40B4-BE49-F238E27FC236}">
                <a16:creationId xmlns:a16="http://schemas.microsoft.com/office/drawing/2014/main" id="{067B90F8-6B7C-584A-A37D-E22152600125}"/>
              </a:ext>
            </a:extLst>
          </p:cNvPr>
          <p:cNvSpPr txBox="1"/>
          <p:nvPr/>
        </p:nvSpPr>
        <p:spPr>
          <a:xfrm>
            <a:off x="1259632" y="404664"/>
            <a:ext cx="3478837" cy="584775"/>
          </a:xfrm>
          <a:prstGeom prst="rect">
            <a:avLst/>
          </a:prstGeom>
          <a:noFill/>
        </p:spPr>
        <p:txBody>
          <a:bodyPr wrap="none" rtlCol="0">
            <a:spAutoFit/>
          </a:bodyPr>
          <a:lstStyle/>
          <a:p>
            <a:r>
              <a:rPr lang="en-US" sz="3200" b="1" dirty="0">
                <a:solidFill>
                  <a:srgbClr val="000000"/>
                </a:solidFill>
              </a:rPr>
              <a:t>MUC−16 Q8WXI7</a:t>
            </a:r>
          </a:p>
        </p:txBody>
      </p:sp>
      <p:pic>
        <p:nvPicPr>
          <p:cNvPr id="5" name="Picture 4">
            <a:extLst>
              <a:ext uri="{FF2B5EF4-FFF2-40B4-BE49-F238E27FC236}">
                <a16:creationId xmlns:a16="http://schemas.microsoft.com/office/drawing/2014/main" id="{70973CAF-D8E0-244F-B9BD-73278C320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85899"/>
            <a:ext cx="9072648" cy="5141168"/>
          </a:xfrm>
          <a:prstGeom prst="rect">
            <a:avLst/>
          </a:prstGeom>
        </p:spPr>
      </p:pic>
    </p:spTree>
    <p:extLst>
      <p:ext uri="{BB962C8B-B14F-4D97-AF65-F5344CB8AC3E}">
        <p14:creationId xmlns:p14="http://schemas.microsoft.com/office/powerpoint/2010/main" val="426268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0">
              <a:schemeClr val="bg1"/>
            </a:gs>
          </a:gsLst>
          <a:lin ang="16200000" scaled="0"/>
          <a:tileRect/>
        </a:gradFill>
        <a:effectLst/>
      </p:bgPr>
    </p:bg>
    <p:spTree>
      <p:nvGrpSpPr>
        <p:cNvPr id="1" name=""/>
        <p:cNvGrpSpPr/>
        <p:nvPr/>
      </p:nvGrpSpPr>
      <p:grpSpPr>
        <a:xfrm>
          <a:off x="0" y="0"/>
          <a:ext cx="0" cy="0"/>
          <a:chOff x="0" y="0"/>
          <a:chExt cx="0" cy="0"/>
        </a:xfrm>
      </p:grpSpPr>
      <p:sp>
        <p:nvSpPr>
          <p:cNvPr id="6" name="Line 120">
            <a:extLst>
              <a:ext uri="{FF2B5EF4-FFF2-40B4-BE49-F238E27FC236}">
                <a16:creationId xmlns:a16="http://schemas.microsoft.com/office/drawing/2014/main" id="{8D7EE19A-5B94-E74F-9D8D-F03D6BDA276A}"/>
              </a:ext>
            </a:extLst>
          </p:cNvPr>
          <p:cNvSpPr>
            <a:spLocks noChangeShapeType="1"/>
          </p:cNvSpPr>
          <p:nvPr/>
        </p:nvSpPr>
        <p:spPr bwMode="auto">
          <a:xfrm>
            <a:off x="467544" y="1121733"/>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4" name="TextBox 3">
            <a:extLst>
              <a:ext uri="{FF2B5EF4-FFF2-40B4-BE49-F238E27FC236}">
                <a16:creationId xmlns:a16="http://schemas.microsoft.com/office/drawing/2014/main" id="{067B90F8-6B7C-584A-A37D-E22152600125}"/>
              </a:ext>
            </a:extLst>
          </p:cNvPr>
          <p:cNvSpPr txBox="1"/>
          <p:nvPr/>
        </p:nvSpPr>
        <p:spPr>
          <a:xfrm>
            <a:off x="1259632" y="404664"/>
            <a:ext cx="3571812" cy="584775"/>
          </a:xfrm>
          <a:prstGeom prst="rect">
            <a:avLst/>
          </a:prstGeom>
          <a:noFill/>
        </p:spPr>
        <p:txBody>
          <a:bodyPr wrap="none" rtlCol="0">
            <a:spAutoFit/>
          </a:bodyPr>
          <a:lstStyle/>
          <a:p>
            <a:r>
              <a:rPr lang="en-US" sz="3200" b="1" dirty="0">
                <a:solidFill>
                  <a:srgbClr val="000000"/>
                </a:solidFill>
              </a:rPr>
              <a:t>TACSTD2 P09758</a:t>
            </a:r>
          </a:p>
        </p:txBody>
      </p:sp>
      <p:pic>
        <p:nvPicPr>
          <p:cNvPr id="5" name="Picture 4">
            <a:extLst>
              <a:ext uri="{FF2B5EF4-FFF2-40B4-BE49-F238E27FC236}">
                <a16:creationId xmlns:a16="http://schemas.microsoft.com/office/drawing/2014/main" id="{DDE51643-EAE2-4549-9D51-B61ADC897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 y="1485900"/>
            <a:ext cx="9020210" cy="5111452"/>
          </a:xfrm>
          <a:prstGeom prst="rect">
            <a:avLst/>
          </a:prstGeom>
        </p:spPr>
      </p:pic>
    </p:spTree>
    <p:extLst>
      <p:ext uri="{BB962C8B-B14F-4D97-AF65-F5344CB8AC3E}">
        <p14:creationId xmlns:p14="http://schemas.microsoft.com/office/powerpoint/2010/main" val="385913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0">
            <a:extLst>
              <a:ext uri="{FF2B5EF4-FFF2-40B4-BE49-F238E27FC236}">
                <a16:creationId xmlns:a16="http://schemas.microsoft.com/office/drawing/2014/main" id="{8D7EE19A-5B94-E74F-9D8D-F03D6BDA276A}"/>
              </a:ext>
            </a:extLst>
          </p:cNvPr>
          <p:cNvSpPr>
            <a:spLocks noChangeShapeType="1"/>
          </p:cNvSpPr>
          <p:nvPr/>
        </p:nvSpPr>
        <p:spPr bwMode="auto">
          <a:xfrm>
            <a:off x="467544" y="1121733"/>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2" name="Rectangle 1">
            <a:extLst>
              <a:ext uri="{FF2B5EF4-FFF2-40B4-BE49-F238E27FC236}">
                <a16:creationId xmlns:a16="http://schemas.microsoft.com/office/drawing/2014/main" id="{6F861F78-2DD1-9F44-A9ED-544131426B12}"/>
              </a:ext>
            </a:extLst>
          </p:cNvPr>
          <p:cNvSpPr/>
          <p:nvPr/>
        </p:nvSpPr>
        <p:spPr>
          <a:xfrm>
            <a:off x="2051720" y="1772816"/>
            <a:ext cx="4572000" cy="4678204"/>
          </a:xfrm>
          <a:prstGeom prst="rect">
            <a:avLst/>
          </a:prstGeom>
        </p:spPr>
        <p:txBody>
          <a:bodyPr>
            <a:spAutoFit/>
          </a:bodyPr>
          <a:lstStyle/>
          <a:p>
            <a:r>
              <a:rPr lang="en-US" sz="2000" dirty="0"/>
              <a:t>Promising: 2 standard, 5 new </a:t>
            </a:r>
          </a:p>
          <a:p>
            <a:r>
              <a:rPr lang="en-US" sz="2000" dirty="0"/>
              <a:t>    </a:t>
            </a:r>
          </a:p>
          <a:p>
            <a:r>
              <a:rPr lang="en-US" sz="2000" dirty="0"/>
              <a:t>TACSTD2     P09758</a:t>
            </a:r>
            <a:br>
              <a:rPr lang="en-US" sz="2000" dirty="0"/>
            </a:br>
            <a:endParaRPr lang="en-US" sz="2000" dirty="0"/>
          </a:p>
          <a:p>
            <a:r>
              <a:rPr lang="en-US" sz="2000" dirty="0"/>
              <a:t>CSTB           P04080</a:t>
            </a:r>
            <a:br>
              <a:rPr lang="en-US" sz="2000" dirty="0"/>
            </a:br>
            <a:endParaRPr lang="en-US" sz="2000" dirty="0"/>
          </a:p>
          <a:p>
            <a:r>
              <a:rPr lang="en-US" sz="2000" dirty="0"/>
              <a:t>MUC−16      Q8WXI7    (CA-125)</a:t>
            </a:r>
            <a:br>
              <a:rPr lang="en-US" sz="2000" dirty="0"/>
            </a:br>
            <a:endParaRPr lang="en-US" sz="2000" dirty="0"/>
          </a:p>
          <a:p>
            <a:r>
              <a:rPr lang="en-US" sz="2000" dirty="0"/>
              <a:t>WFDC2       Q14508      (HE4)</a:t>
            </a:r>
            <a:br>
              <a:rPr lang="en-US" sz="2000" dirty="0"/>
            </a:br>
            <a:endParaRPr lang="en-US" sz="2000" dirty="0"/>
          </a:p>
          <a:p>
            <a:r>
              <a:rPr lang="en-US" sz="2000" dirty="0"/>
              <a:t>FGF−21      Q9NSA1</a:t>
            </a:r>
            <a:br>
              <a:rPr lang="en-US" sz="2000" dirty="0"/>
            </a:br>
            <a:endParaRPr lang="en-US" sz="2000" dirty="0"/>
          </a:p>
          <a:p>
            <a:r>
              <a:rPr lang="en-US" sz="2000" dirty="0"/>
              <a:t>CDH6          P55285</a:t>
            </a:r>
            <a:br>
              <a:rPr lang="en-US" sz="2000" dirty="0"/>
            </a:br>
            <a:endParaRPr lang="en-US" sz="2000" dirty="0"/>
          </a:p>
          <a:p>
            <a:r>
              <a:rPr lang="en-US" sz="2000" dirty="0"/>
              <a:t>EPO            P01588</a:t>
            </a:r>
          </a:p>
        </p:txBody>
      </p:sp>
      <p:sp>
        <p:nvSpPr>
          <p:cNvPr id="3" name="TextBox 2">
            <a:extLst>
              <a:ext uri="{FF2B5EF4-FFF2-40B4-BE49-F238E27FC236}">
                <a16:creationId xmlns:a16="http://schemas.microsoft.com/office/drawing/2014/main" id="{20064EDF-236B-554B-8D7B-945ED29BCEBF}"/>
              </a:ext>
            </a:extLst>
          </p:cNvPr>
          <p:cNvSpPr txBox="1"/>
          <p:nvPr/>
        </p:nvSpPr>
        <p:spPr>
          <a:xfrm>
            <a:off x="0" y="44515"/>
            <a:ext cx="9144000" cy="1077218"/>
          </a:xfrm>
          <a:prstGeom prst="rect">
            <a:avLst/>
          </a:prstGeom>
          <a:noFill/>
        </p:spPr>
        <p:txBody>
          <a:bodyPr wrap="square" rtlCol="0">
            <a:spAutoFit/>
          </a:bodyPr>
          <a:lstStyle/>
          <a:p>
            <a:pPr algn="ctr"/>
            <a:r>
              <a:rPr lang="en-US" sz="3200" dirty="0"/>
              <a:t>Promising Candidate Plasma Early Detection Ovarian Cancer Biomarkers</a:t>
            </a:r>
          </a:p>
        </p:txBody>
      </p:sp>
      <p:sp>
        <p:nvSpPr>
          <p:cNvPr id="4" name="Rectangle 3">
            <a:extLst>
              <a:ext uri="{FF2B5EF4-FFF2-40B4-BE49-F238E27FC236}">
                <a16:creationId xmlns:a16="http://schemas.microsoft.com/office/drawing/2014/main" id="{FB255523-9159-DA4F-9370-9D134F68246A}"/>
              </a:ext>
            </a:extLst>
          </p:cNvPr>
          <p:cNvSpPr/>
          <p:nvPr/>
        </p:nvSpPr>
        <p:spPr>
          <a:xfrm>
            <a:off x="5796136" y="5733256"/>
            <a:ext cx="3147015" cy="369332"/>
          </a:xfrm>
          <a:prstGeom prst="rect">
            <a:avLst/>
          </a:prstGeom>
        </p:spPr>
        <p:txBody>
          <a:bodyPr wrap="none">
            <a:spAutoFit/>
          </a:bodyPr>
          <a:lstStyle/>
          <a:p>
            <a:r>
              <a:rPr lang="en-US" dirty="0">
                <a:solidFill>
                  <a:srgbClr val="FF040A"/>
                </a:solidFill>
              </a:rPr>
              <a:t>34 potential other candidates</a:t>
            </a:r>
          </a:p>
        </p:txBody>
      </p:sp>
    </p:spTree>
    <p:extLst>
      <p:ext uri="{BB962C8B-B14F-4D97-AF65-F5344CB8AC3E}">
        <p14:creationId xmlns:p14="http://schemas.microsoft.com/office/powerpoint/2010/main" val="2359500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395536" y="1611489"/>
            <a:ext cx="8496944" cy="426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a:lnSpc>
                <a:spcPct val="130000"/>
              </a:lnSpc>
              <a:spcAft>
                <a:spcPts val="1200"/>
              </a:spcAft>
            </a:pPr>
            <a:r>
              <a:rPr lang="en-US" dirty="0">
                <a:solidFill>
                  <a:srgbClr val="FFFF66"/>
                </a:solidFill>
                <a:latin typeface="Arial" charset="0"/>
              </a:rPr>
              <a:t>Breast Cancer Early Detection</a:t>
            </a:r>
          </a:p>
          <a:p>
            <a:pPr marL="457200" indent="-457200">
              <a:spcAft>
                <a:spcPts val="1200"/>
              </a:spcAft>
              <a:buFont typeface="+mj-lt"/>
              <a:buAutoNum type="arabicPeriod"/>
            </a:pPr>
            <a:r>
              <a:rPr lang="en-US" sz="2000" dirty="0" err="1">
                <a:solidFill>
                  <a:srgbClr val="FFFF66"/>
                </a:solidFill>
                <a:latin typeface="Arial" charset="0"/>
              </a:rPr>
              <a:t>LaBaer</a:t>
            </a:r>
            <a:r>
              <a:rPr lang="en-US" sz="2000" dirty="0">
                <a:solidFill>
                  <a:srgbClr val="FFFF66"/>
                </a:solidFill>
                <a:latin typeface="Arial" charset="0"/>
              </a:rPr>
              <a:t>/Anderson – detecting auto-antibodies to post-translational modifications (</a:t>
            </a:r>
            <a:r>
              <a:rPr lang="en-US" sz="2000" dirty="0" err="1">
                <a:solidFill>
                  <a:srgbClr val="FFFF66"/>
                </a:solidFill>
                <a:latin typeface="Arial" charset="0"/>
              </a:rPr>
              <a:t>glyco</a:t>
            </a:r>
            <a:r>
              <a:rPr lang="en-US" sz="2000" dirty="0">
                <a:solidFill>
                  <a:srgbClr val="FFFF66"/>
                </a:solidFill>
                <a:latin typeface="Arial" charset="0"/>
              </a:rPr>
              <a:t>) of plasma proteins (NAPPA)</a:t>
            </a:r>
          </a:p>
          <a:p>
            <a:pPr marL="457200" indent="-457200">
              <a:spcAft>
                <a:spcPts val="1200"/>
              </a:spcAft>
              <a:buFont typeface="+mj-lt"/>
              <a:buAutoNum type="arabicPeriod"/>
            </a:pPr>
            <a:r>
              <a:rPr lang="en-US" sz="2000" dirty="0">
                <a:solidFill>
                  <a:srgbClr val="FFFF66"/>
                </a:solidFill>
                <a:latin typeface="Arial" charset="0"/>
              </a:rPr>
              <a:t>Marks (Duke) and Heine (Moffitt) - </a:t>
            </a:r>
            <a:r>
              <a:rPr lang="en-US" sz="2000" dirty="0"/>
              <a:t>Resources for Diagnosing Breast Cancer – images and blood biospecimens from 1,000 breast cancer screens</a:t>
            </a:r>
          </a:p>
          <a:p>
            <a:pPr marL="457200" indent="-457200">
              <a:spcAft>
                <a:spcPts val="1200"/>
              </a:spcAft>
              <a:buFont typeface="+mj-lt"/>
              <a:buAutoNum type="arabicPeriod"/>
            </a:pPr>
            <a:r>
              <a:rPr lang="en-US" sz="2000" dirty="0" err="1"/>
              <a:t>Paulovich</a:t>
            </a:r>
            <a:r>
              <a:rPr lang="en-US" sz="2000" dirty="0"/>
              <a:t>/Lewis - Combining Avatar Mice and Targeted Mass Spectrometry to Identify Blood Biomarkers for Early Detection of Breast Cancer (detecting human proteins in PDX mice models)</a:t>
            </a:r>
          </a:p>
          <a:p>
            <a:pPr marL="457200" indent="-457200">
              <a:spcAft>
                <a:spcPts val="1200"/>
              </a:spcAft>
              <a:buFont typeface="+mj-lt"/>
              <a:buAutoNum type="arabicPeriod"/>
            </a:pPr>
            <a:r>
              <a:rPr lang="en-US" sz="2000" dirty="0"/>
              <a:t>Li - Phase 3 Validation of Early Detection Biomarkers for ER+ Breast Cancer</a:t>
            </a:r>
            <a:endParaRPr lang="en-US" sz="2000" dirty="0">
              <a:solidFill>
                <a:srgbClr val="FFFF66"/>
              </a:solidFill>
              <a:latin typeface="Arial" charset="0"/>
            </a:endParaRPr>
          </a:p>
        </p:txBody>
      </p:sp>
      <p:sp>
        <p:nvSpPr>
          <p:cNvPr id="73730" name="Line 3"/>
          <p:cNvSpPr>
            <a:spLocks noChangeShapeType="1"/>
          </p:cNvSpPr>
          <p:nvPr/>
        </p:nvSpPr>
        <p:spPr bwMode="auto">
          <a:xfrm>
            <a:off x="533400" y="1124744"/>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2" name="Rectangle 1"/>
          <p:cNvSpPr/>
          <p:nvPr/>
        </p:nvSpPr>
        <p:spPr>
          <a:xfrm>
            <a:off x="1" y="116632"/>
            <a:ext cx="9144000" cy="830997"/>
          </a:xfrm>
          <a:prstGeom prst="rect">
            <a:avLst/>
          </a:prstGeom>
        </p:spPr>
        <p:txBody>
          <a:bodyPr wrap="square">
            <a:spAutoFit/>
          </a:bodyPr>
          <a:lstStyle/>
          <a:p>
            <a:pPr algn="ctr"/>
            <a:r>
              <a:rPr lang="en-US" sz="4800" dirty="0">
                <a:solidFill>
                  <a:srgbClr val="FFFF66"/>
                </a:solidFill>
              </a:rPr>
              <a:t>Summary</a:t>
            </a:r>
          </a:p>
        </p:txBody>
      </p:sp>
    </p:spTree>
    <p:extLst>
      <p:ext uri="{BB962C8B-B14F-4D97-AF65-F5344CB8AC3E}">
        <p14:creationId xmlns:p14="http://schemas.microsoft.com/office/powerpoint/2010/main" val="143673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s>
            <a:gs pos="1000">
              <a:schemeClr val="bg1"/>
            </a:gs>
          </a:gsLst>
          <a:lin ang="16200000" scaled="0"/>
          <a:tileRect/>
        </a:gradFill>
        <a:effectLst/>
      </p:bgPr>
    </p:bg>
    <p:spTree>
      <p:nvGrpSpPr>
        <p:cNvPr id="1" name=""/>
        <p:cNvGrpSpPr/>
        <p:nvPr/>
      </p:nvGrpSpPr>
      <p:grpSpPr>
        <a:xfrm>
          <a:off x="0" y="0"/>
          <a:ext cx="0" cy="0"/>
          <a:chOff x="0" y="0"/>
          <a:chExt cx="0" cy="0"/>
        </a:xfrm>
      </p:grpSpPr>
      <p:sp>
        <p:nvSpPr>
          <p:cNvPr id="6" name="Line 120">
            <a:extLst>
              <a:ext uri="{FF2B5EF4-FFF2-40B4-BE49-F238E27FC236}">
                <a16:creationId xmlns:a16="http://schemas.microsoft.com/office/drawing/2014/main" id="{8D7EE19A-5B94-E74F-9D8D-F03D6BDA276A}"/>
              </a:ext>
            </a:extLst>
          </p:cNvPr>
          <p:cNvSpPr>
            <a:spLocks noChangeShapeType="1"/>
          </p:cNvSpPr>
          <p:nvPr/>
        </p:nvSpPr>
        <p:spPr bwMode="auto">
          <a:xfrm>
            <a:off x="467544" y="692696"/>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7" name="TextBox 6">
            <a:extLst>
              <a:ext uri="{FF2B5EF4-FFF2-40B4-BE49-F238E27FC236}">
                <a16:creationId xmlns:a16="http://schemas.microsoft.com/office/drawing/2014/main" id="{9CBF1476-4D37-7742-BDBB-A2377E98D868}"/>
              </a:ext>
            </a:extLst>
          </p:cNvPr>
          <p:cNvSpPr txBox="1"/>
          <p:nvPr/>
        </p:nvSpPr>
        <p:spPr>
          <a:xfrm>
            <a:off x="0" y="44515"/>
            <a:ext cx="9157647" cy="584775"/>
          </a:xfrm>
          <a:prstGeom prst="rect">
            <a:avLst/>
          </a:prstGeom>
          <a:noFill/>
        </p:spPr>
        <p:txBody>
          <a:bodyPr wrap="square" rtlCol="0">
            <a:spAutoFit/>
          </a:bodyPr>
          <a:lstStyle/>
          <a:p>
            <a:pPr algn="ctr"/>
            <a:r>
              <a:rPr lang="en-US" sz="3200" b="1" dirty="0">
                <a:solidFill>
                  <a:srgbClr val="000000"/>
                </a:solidFill>
              </a:rPr>
              <a:t>Rank of </a:t>
            </a:r>
            <a:r>
              <a:rPr lang="en-US" sz="3200" b="1" dirty="0" err="1">
                <a:solidFill>
                  <a:srgbClr val="000000"/>
                </a:solidFill>
              </a:rPr>
              <a:t>Olink</a:t>
            </a:r>
            <a:r>
              <a:rPr lang="en-US" sz="3200" b="1" dirty="0">
                <a:solidFill>
                  <a:srgbClr val="000000"/>
                </a:solidFill>
              </a:rPr>
              <a:t> identified candidates</a:t>
            </a:r>
          </a:p>
        </p:txBody>
      </p:sp>
      <p:pic>
        <p:nvPicPr>
          <p:cNvPr id="4" name="Picture 3">
            <a:extLst>
              <a:ext uri="{FF2B5EF4-FFF2-40B4-BE49-F238E27FC236}">
                <a16:creationId xmlns:a16="http://schemas.microsoft.com/office/drawing/2014/main" id="{529C1B1C-DEB8-B74F-8A38-43FA6BFF52D2}"/>
              </a:ext>
            </a:extLst>
          </p:cNvPr>
          <p:cNvPicPr>
            <a:picLocks noChangeAspect="1"/>
          </p:cNvPicPr>
          <p:nvPr/>
        </p:nvPicPr>
        <p:blipFill>
          <a:blip r:embed="rId3"/>
          <a:stretch>
            <a:fillRect/>
          </a:stretch>
        </p:blipFill>
        <p:spPr>
          <a:xfrm>
            <a:off x="107504" y="836712"/>
            <a:ext cx="8279906" cy="5652628"/>
          </a:xfrm>
          <a:prstGeom prst="rect">
            <a:avLst/>
          </a:prstGeom>
        </p:spPr>
      </p:pic>
    </p:spTree>
    <p:extLst>
      <p:ext uri="{BB962C8B-B14F-4D97-AF65-F5344CB8AC3E}">
        <p14:creationId xmlns:p14="http://schemas.microsoft.com/office/powerpoint/2010/main" val="118692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0">
            <a:extLst>
              <a:ext uri="{FF2B5EF4-FFF2-40B4-BE49-F238E27FC236}">
                <a16:creationId xmlns:a16="http://schemas.microsoft.com/office/drawing/2014/main" id="{8D7EE19A-5B94-E74F-9D8D-F03D6BDA276A}"/>
              </a:ext>
            </a:extLst>
          </p:cNvPr>
          <p:cNvSpPr>
            <a:spLocks noChangeShapeType="1"/>
          </p:cNvSpPr>
          <p:nvPr/>
        </p:nvSpPr>
        <p:spPr bwMode="auto">
          <a:xfrm>
            <a:off x="467544" y="1121733"/>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2" name="Rectangle 1">
            <a:extLst>
              <a:ext uri="{FF2B5EF4-FFF2-40B4-BE49-F238E27FC236}">
                <a16:creationId xmlns:a16="http://schemas.microsoft.com/office/drawing/2014/main" id="{6F861F78-2DD1-9F44-A9ED-544131426B12}"/>
              </a:ext>
            </a:extLst>
          </p:cNvPr>
          <p:cNvSpPr/>
          <p:nvPr/>
        </p:nvSpPr>
        <p:spPr>
          <a:xfrm>
            <a:off x="2051720" y="1772816"/>
            <a:ext cx="4572000" cy="4678204"/>
          </a:xfrm>
          <a:prstGeom prst="rect">
            <a:avLst/>
          </a:prstGeom>
        </p:spPr>
        <p:txBody>
          <a:bodyPr>
            <a:spAutoFit/>
          </a:bodyPr>
          <a:lstStyle/>
          <a:p>
            <a:r>
              <a:rPr lang="en-US" sz="2000" dirty="0"/>
              <a:t>Promising: 2 standard, 5 new </a:t>
            </a:r>
          </a:p>
          <a:p>
            <a:r>
              <a:rPr lang="en-US" sz="2000" dirty="0"/>
              <a:t>    </a:t>
            </a:r>
          </a:p>
          <a:p>
            <a:r>
              <a:rPr lang="en-US" sz="2000" dirty="0"/>
              <a:t>TACSTD2     P09758</a:t>
            </a:r>
            <a:br>
              <a:rPr lang="en-US" sz="2000" dirty="0"/>
            </a:br>
            <a:endParaRPr lang="en-US" sz="2000" dirty="0"/>
          </a:p>
          <a:p>
            <a:r>
              <a:rPr lang="en-US" sz="2000" dirty="0"/>
              <a:t>CSTB           P04080</a:t>
            </a:r>
            <a:br>
              <a:rPr lang="en-US" sz="2000" dirty="0"/>
            </a:br>
            <a:endParaRPr lang="en-US" sz="2000" dirty="0"/>
          </a:p>
          <a:p>
            <a:r>
              <a:rPr lang="en-US" sz="2000" dirty="0"/>
              <a:t>MUC−16      Q8WXI7    (CA-125)</a:t>
            </a:r>
            <a:br>
              <a:rPr lang="en-US" sz="2000" dirty="0"/>
            </a:br>
            <a:endParaRPr lang="en-US" sz="2000" dirty="0"/>
          </a:p>
          <a:p>
            <a:r>
              <a:rPr lang="en-US" sz="2000" dirty="0"/>
              <a:t>WFDC2       Q14508      (HE4)</a:t>
            </a:r>
            <a:br>
              <a:rPr lang="en-US" sz="2000" dirty="0"/>
            </a:br>
            <a:endParaRPr lang="en-US" sz="2000" dirty="0"/>
          </a:p>
          <a:p>
            <a:r>
              <a:rPr lang="en-US" sz="2000" dirty="0"/>
              <a:t>FGF−21      Q9NSA1</a:t>
            </a:r>
            <a:br>
              <a:rPr lang="en-US" sz="2000" dirty="0"/>
            </a:br>
            <a:endParaRPr lang="en-US" sz="2000" dirty="0"/>
          </a:p>
          <a:p>
            <a:r>
              <a:rPr lang="en-US" sz="2000" dirty="0"/>
              <a:t>CDH6          P55285</a:t>
            </a:r>
            <a:br>
              <a:rPr lang="en-US" sz="2000" dirty="0"/>
            </a:br>
            <a:endParaRPr lang="en-US" sz="2000" dirty="0"/>
          </a:p>
          <a:p>
            <a:r>
              <a:rPr lang="en-US" sz="2000" dirty="0"/>
              <a:t>EPO            P01588</a:t>
            </a:r>
          </a:p>
        </p:txBody>
      </p:sp>
      <p:sp>
        <p:nvSpPr>
          <p:cNvPr id="3" name="TextBox 2">
            <a:extLst>
              <a:ext uri="{FF2B5EF4-FFF2-40B4-BE49-F238E27FC236}">
                <a16:creationId xmlns:a16="http://schemas.microsoft.com/office/drawing/2014/main" id="{20064EDF-236B-554B-8D7B-945ED29BCEBF}"/>
              </a:ext>
            </a:extLst>
          </p:cNvPr>
          <p:cNvSpPr txBox="1"/>
          <p:nvPr/>
        </p:nvSpPr>
        <p:spPr>
          <a:xfrm>
            <a:off x="0" y="44515"/>
            <a:ext cx="9144000" cy="1077218"/>
          </a:xfrm>
          <a:prstGeom prst="rect">
            <a:avLst/>
          </a:prstGeom>
          <a:noFill/>
        </p:spPr>
        <p:txBody>
          <a:bodyPr wrap="square" rtlCol="0">
            <a:spAutoFit/>
          </a:bodyPr>
          <a:lstStyle/>
          <a:p>
            <a:pPr algn="ctr"/>
            <a:r>
              <a:rPr lang="en-US" sz="3200" dirty="0"/>
              <a:t>Promising Candidate Plasma Early Detection Ovarian Cancer Biomarkers</a:t>
            </a:r>
          </a:p>
        </p:txBody>
      </p:sp>
      <p:sp>
        <p:nvSpPr>
          <p:cNvPr id="4" name="Rectangle 3">
            <a:extLst>
              <a:ext uri="{FF2B5EF4-FFF2-40B4-BE49-F238E27FC236}">
                <a16:creationId xmlns:a16="http://schemas.microsoft.com/office/drawing/2014/main" id="{FB255523-9159-DA4F-9370-9D134F68246A}"/>
              </a:ext>
            </a:extLst>
          </p:cNvPr>
          <p:cNvSpPr/>
          <p:nvPr/>
        </p:nvSpPr>
        <p:spPr>
          <a:xfrm>
            <a:off x="5796136" y="5733256"/>
            <a:ext cx="3147015" cy="369332"/>
          </a:xfrm>
          <a:prstGeom prst="rect">
            <a:avLst/>
          </a:prstGeom>
        </p:spPr>
        <p:txBody>
          <a:bodyPr wrap="none">
            <a:spAutoFit/>
          </a:bodyPr>
          <a:lstStyle/>
          <a:p>
            <a:r>
              <a:rPr lang="en-US" dirty="0">
                <a:solidFill>
                  <a:srgbClr val="FF040A"/>
                </a:solidFill>
              </a:rPr>
              <a:t>34 potential other candidates</a:t>
            </a:r>
          </a:p>
        </p:txBody>
      </p:sp>
    </p:spTree>
    <p:extLst>
      <p:ext uri="{BB962C8B-B14F-4D97-AF65-F5344CB8AC3E}">
        <p14:creationId xmlns:p14="http://schemas.microsoft.com/office/powerpoint/2010/main" val="160827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179512" y="1268760"/>
            <a:ext cx="8820472" cy="517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marL="457200" indent="-457200">
              <a:spcAft>
                <a:spcPts val="1200"/>
              </a:spcAft>
              <a:buFont typeface="+mj-lt"/>
              <a:buAutoNum type="arabicPeriod"/>
            </a:pPr>
            <a:r>
              <a:rPr lang="en-US" sz="1800" dirty="0"/>
              <a:t>Infrastructure and funding for </a:t>
            </a:r>
            <a:r>
              <a:rPr lang="en-US" sz="1800" dirty="0">
                <a:solidFill>
                  <a:srgbClr val="FFFF00"/>
                </a:solidFill>
              </a:rPr>
              <a:t>early detection studies across </a:t>
            </a:r>
            <a:r>
              <a:rPr lang="en-US" sz="1800" b="1" dirty="0">
                <a:solidFill>
                  <a:srgbClr val="FF040A"/>
                </a:solidFill>
              </a:rPr>
              <a:t>multiple cancer sites </a:t>
            </a:r>
            <a:r>
              <a:rPr lang="en-US" sz="1400" dirty="0"/>
              <a:t>- far more cost-effective to screen for multiple cancer sites with one blood draw than screening for individual cancer sites (similar in concept to proposed study in </a:t>
            </a:r>
            <a:r>
              <a:rPr lang="en-US" sz="1400" dirty="0" err="1"/>
              <a:t>cancerSEEK</a:t>
            </a:r>
            <a:r>
              <a:rPr lang="en-US" sz="1400" dirty="0"/>
              <a:t> Nature paper)</a:t>
            </a:r>
          </a:p>
          <a:p>
            <a:pPr marL="457200" indent="-457200">
              <a:spcAft>
                <a:spcPts val="1200"/>
              </a:spcAft>
              <a:buFont typeface="+mj-lt"/>
              <a:buAutoNum type="arabicPeriod"/>
            </a:pPr>
            <a:r>
              <a:rPr lang="en-US" sz="1800" b="1" dirty="0">
                <a:solidFill>
                  <a:srgbClr val="FF040A"/>
                </a:solidFill>
              </a:rPr>
              <a:t>Imaging of ovary </a:t>
            </a:r>
            <a:r>
              <a:rPr lang="en-US" sz="1800" dirty="0"/>
              <a:t>- multiple blood based candidate biomarker exist, multiple longitudinal CA125 studies performed, but Achilles heal is the trans-vaginal sonography - abnormality often not detected on image until too late.</a:t>
            </a:r>
          </a:p>
          <a:p>
            <a:pPr lvl="1" indent="0">
              <a:spcAft>
                <a:spcPts val="0"/>
              </a:spcAft>
            </a:pPr>
            <a:r>
              <a:rPr lang="en-US" sz="1800" dirty="0"/>
              <a:t>Alternatives needing investigation: </a:t>
            </a:r>
          </a:p>
          <a:p>
            <a:pPr marL="1200150" lvl="1" indent="-457200">
              <a:spcAft>
                <a:spcPts val="0"/>
              </a:spcAft>
              <a:buFont typeface="+mj-lt"/>
              <a:buAutoNum type="arabicPeriod"/>
            </a:pPr>
            <a:r>
              <a:rPr lang="en-US" sz="1800" dirty="0"/>
              <a:t>optical imaging of ovaries via cervix/uterine/fallopian tube flexible scope</a:t>
            </a:r>
          </a:p>
          <a:p>
            <a:pPr marL="1200150" lvl="1" indent="-457200">
              <a:spcAft>
                <a:spcPts val="0"/>
              </a:spcAft>
              <a:buFont typeface="+mj-lt"/>
              <a:buAutoNum type="arabicPeriod"/>
            </a:pPr>
            <a:r>
              <a:rPr lang="en-US" sz="1800" dirty="0"/>
              <a:t>non-imaging alternatives such as Bhatia's protease method</a:t>
            </a:r>
          </a:p>
          <a:p>
            <a:pPr marL="1200150" lvl="1" indent="-457200">
              <a:spcAft>
                <a:spcPts val="0"/>
              </a:spcAft>
              <a:buFont typeface="+mj-lt"/>
              <a:buAutoNum type="arabicPeriod"/>
            </a:pPr>
            <a:r>
              <a:rPr lang="en-US" sz="1800" dirty="0"/>
              <a:t>MRI </a:t>
            </a:r>
          </a:p>
          <a:p>
            <a:pPr marL="1200150" lvl="1" indent="-457200">
              <a:spcAft>
                <a:spcPts val="1200"/>
              </a:spcAft>
              <a:buFont typeface="+mj-lt"/>
              <a:buAutoNum type="arabicPeriod"/>
            </a:pPr>
            <a:r>
              <a:rPr lang="en-US" sz="1800" dirty="0"/>
              <a:t>SQUID</a:t>
            </a:r>
          </a:p>
          <a:p>
            <a:pPr marL="457200" indent="-457200">
              <a:spcAft>
                <a:spcPts val="1200"/>
              </a:spcAft>
              <a:buFont typeface="+mj-lt"/>
              <a:buAutoNum type="arabicPeriod"/>
            </a:pPr>
            <a:r>
              <a:rPr lang="en-US" sz="1800" dirty="0">
                <a:solidFill>
                  <a:srgbClr val="FF040A"/>
                </a:solidFill>
              </a:rPr>
              <a:t>General population control biospecimen sets</a:t>
            </a:r>
            <a:r>
              <a:rPr lang="en-US" sz="1800" dirty="0"/>
              <a:t> - all EDRN teams contribute and all teams have access</a:t>
            </a:r>
          </a:p>
          <a:p>
            <a:pPr marL="457200" indent="-457200">
              <a:spcAft>
                <a:spcPts val="1200"/>
              </a:spcAft>
              <a:buFont typeface="+mj-lt"/>
              <a:buAutoNum type="arabicPeriod"/>
            </a:pPr>
            <a:r>
              <a:rPr lang="en-US" sz="1800" dirty="0">
                <a:solidFill>
                  <a:srgbClr val="FF040A"/>
                </a:solidFill>
              </a:rPr>
              <a:t>Health economics </a:t>
            </a:r>
            <a:r>
              <a:rPr lang="en-US" sz="1800" dirty="0"/>
              <a:t>impact of screening for </a:t>
            </a:r>
          </a:p>
          <a:p>
            <a:pPr marL="1200150" lvl="1" indent="-457200">
              <a:spcAft>
                <a:spcPts val="0"/>
              </a:spcAft>
              <a:buFont typeface="+mj-lt"/>
              <a:buAutoNum type="arabicPeriod"/>
            </a:pPr>
            <a:r>
              <a:rPr lang="en-US" sz="1800" dirty="0"/>
              <a:t>each disease site</a:t>
            </a:r>
          </a:p>
          <a:p>
            <a:pPr marL="1200150" lvl="1" indent="-457200">
              <a:spcAft>
                <a:spcPts val="0"/>
              </a:spcAft>
              <a:buFont typeface="+mj-lt"/>
              <a:buAutoNum type="arabicPeriod"/>
            </a:pPr>
            <a:r>
              <a:rPr lang="en-US" sz="1800" dirty="0"/>
              <a:t>combination of target cancers in one test</a:t>
            </a:r>
          </a:p>
        </p:txBody>
      </p:sp>
      <p:sp>
        <p:nvSpPr>
          <p:cNvPr id="73730" name="Line 3"/>
          <p:cNvSpPr>
            <a:spLocks noChangeShapeType="1"/>
          </p:cNvSpPr>
          <p:nvPr/>
        </p:nvSpPr>
        <p:spPr bwMode="auto">
          <a:xfrm>
            <a:off x="533400" y="980728"/>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2" name="Rectangle 1"/>
          <p:cNvSpPr/>
          <p:nvPr/>
        </p:nvSpPr>
        <p:spPr>
          <a:xfrm>
            <a:off x="1" y="116632"/>
            <a:ext cx="9144000" cy="830997"/>
          </a:xfrm>
          <a:prstGeom prst="rect">
            <a:avLst/>
          </a:prstGeom>
        </p:spPr>
        <p:txBody>
          <a:bodyPr wrap="square">
            <a:spAutoFit/>
          </a:bodyPr>
          <a:lstStyle/>
          <a:p>
            <a:pPr algn="ctr"/>
            <a:r>
              <a:rPr lang="en-US" sz="4800" dirty="0"/>
              <a:t>Critical Questions</a:t>
            </a:r>
            <a:endParaRPr lang="en-US" sz="4800" dirty="0">
              <a:solidFill>
                <a:srgbClr val="FFFF66"/>
              </a:solidFill>
            </a:endParaRPr>
          </a:p>
        </p:txBody>
      </p:sp>
    </p:spTree>
    <p:extLst>
      <p:ext uri="{BB962C8B-B14F-4D97-AF65-F5344CB8AC3E}">
        <p14:creationId xmlns:p14="http://schemas.microsoft.com/office/powerpoint/2010/main" val="114703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179512" y="1268760"/>
            <a:ext cx="8820472" cy="517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marL="457200" indent="-457200">
              <a:spcAft>
                <a:spcPts val="1200"/>
              </a:spcAft>
              <a:buFont typeface="+mj-lt"/>
              <a:buAutoNum type="arabicPeriod"/>
            </a:pPr>
            <a:r>
              <a:rPr lang="en-US" sz="1800" dirty="0"/>
              <a:t>Infrastructure and funding for </a:t>
            </a:r>
            <a:r>
              <a:rPr lang="en-US" sz="1800" dirty="0">
                <a:solidFill>
                  <a:srgbClr val="FFFF00"/>
                </a:solidFill>
              </a:rPr>
              <a:t>early detection studies across </a:t>
            </a:r>
            <a:r>
              <a:rPr lang="en-US" sz="1800" b="1" dirty="0">
                <a:solidFill>
                  <a:srgbClr val="FF040A"/>
                </a:solidFill>
              </a:rPr>
              <a:t>multiple cancer sites </a:t>
            </a:r>
            <a:r>
              <a:rPr lang="en-US" sz="1400" dirty="0"/>
              <a:t>- far more cost-effective to screen for multiple cancer sites with one blood draw than screening for individual cancer sites (similar in concept to proposed study in </a:t>
            </a:r>
            <a:r>
              <a:rPr lang="en-US" sz="1400" dirty="0" err="1"/>
              <a:t>cancerSEEK</a:t>
            </a:r>
            <a:r>
              <a:rPr lang="en-US" sz="1400" dirty="0"/>
              <a:t> Nature paper)</a:t>
            </a:r>
          </a:p>
          <a:p>
            <a:pPr marL="457200" indent="-457200">
              <a:spcAft>
                <a:spcPts val="1200"/>
              </a:spcAft>
              <a:buFont typeface="+mj-lt"/>
              <a:buAutoNum type="arabicPeriod"/>
            </a:pPr>
            <a:r>
              <a:rPr lang="en-US" sz="1800" b="1" dirty="0">
                <a:solidFill>
                  <a:srgbClr val="FF040A"/>
                </a:solidFill>
              </a:rPr>
              <a:t>Imaging of ovary </a:t>
            </a:r>
            <a:r>
              <a:rPr lang="en-US" sz="1800" dirty="0"/>
              <a:t>- multiple blood based candidate biomarker exist, multiple longitudinal CA125 studies performed, but Achilles heal is the trans-vaginal sonography - abnormality often not detected on image until too late.</a:t>
            </a:r>
          </a:p>
          <a:p>
            <a:pPr lvl="1" indent="0">
              <a:spcAft>
                <a:spcPts val="0"/>
              </a:spcAft>
            </a:pPr>
            <a:r>
              <a:rPr lang="en-US" sz="1800" dirty="0"/>
              <a:t>Alternatives needing investigation: </a:t>
            </a:r>
          </a:p>
          <a:p>
            <a:pPr marL="1200150" lvl="1" indent="-457200">
              <a:spcAft>
                <a:spcPts val="0"/>
              </a:spcAft>
              <a:buFont typeface="+mj-lt"/>
              <a:buAutoNum type="arabicPeriod"/>
            </a:pPr>
            <a:r>
              <a:rPr lang="en-US" sz="1800" dirty="0"/>
              <a:t>optical imaging of ovaries via cervix/uterine/fallopian tube flexible scope</a:t>
            </a:r>
          </a:p>
          <a:p>
            <a:pPr marL="1200150" lvl="1" indent="-457200">
              <a:spcAft>
                <a:spcPts val="0"/>
              </a:spcAft>
              <a:buFont typeface="+mj-lt"/>
              <a:buAutoNum type="arabicPeriod"/>
            </a:pPr>
            <a:r>
              <a:rPr lang="en-US" sz="1800" dirty="0"/>
              <a:t>non-imaging alternatives such as Bhatia's protease method</a:t>
            </a:r>
          </a:p>
          <a:p>
            <a:pPr marL="1200150" lvl="1" indent="-457200">
              <a:spcAft>
                <a:spcPts val="0"/>
              </a:spcAft>
              <a:buFont typeface="+mj-lt"/>
              <a:buAutoNum type="arabicPeriod"/>
            </a:pPr>
            <a:r>
              <a:rPr lang="en-US" sz="1800" dirty="0"/>
              <a:t>MRI </a:t>
            </a:r>
          </a:p>
          <a:p>
            <a:pPr marL="1200150" lvl="1" indent="-457200">
              <a:spcAft>
                <a:spcPts val="1200"/>
              </a:spcAft>
              <a:buFont typeface="+mj-lt"/>
              <a:buAutoNum type="arabicPeriod"/>
            </a:pPr>
            <a:r>
              <a:rPr lang="en-US" sz="1800" dirty="0"/>
              <a:t>SQUID</a:t>
            </a:r>
          </a:p>
          <a:p>
            <a:pPr marL="457200" indent="-457200">
              <a:spcAft>
                <a:spcPts val="1200"/>
              </a:spcAft>
              <a:buFont typeface="+mj-lt"/>
              <a:buAutoNum type="arabicPeriod"/>
            </a:pPr>
            <a:r>
              <a:rPr lang="en-US" sz="1800" dirty="0">
                <a:solidFill>
                  <a:srgbClr val="FF040A"/>
                </a:solidFill>
              </a:rPr>
              <a:t>General population control biospecimen sets</a:t>
            </a:r>
            <a:r>
              <a:rPr lang="en-US" sz="1800" dirty="0"/>
              <a:t> - all EDRN teams contribute and all teams have access</a:t>
            </a:r>
          </a:p>
          <a:p>
            <a:pPr marL="457200" indent="-457200">
              <a:spcAft>
                <a:spcPts val="1200"/>
              </a:spcAft>
              <a:buFont typeface="+mj-lt"/>
              <a:buAutoNum type="arabicPeriod"/>
            </a:pPr>
            <a:r>
              <a:rPr lang="en-US" sz="1800" dirty="0">
                <a:solidFill>
                  <a:srgbClr val="FF040A"/>
                </a:solidFill>
              </a:rPr>
              <a:t>Health economics </a:t>
            </a:r>
            <a:r>
              <a:rPr lang="en-US" sz="1800" dirty="0"/>
              <a:t>impact of screening for </a:t>
            </a:r>
          </a:p>
          <a:p>
            <a:pPr marL="1200150" lvl="1" indent="-457200">
              <a:spcAft>
                <a:spcPts val="0"/>
              </a:spcAft>
              <a:buFont typeface="+mj-lt"/>
              <a:buAutoNum type="arabicPeriod"/>
            </a:pPr>
            <a:r>
              <a:rPr lang="en-US" sz="1800" dirty="0"/>
              <a:t>each disease site</a:t>
            </a:r>
          </a:p>
          <a:p>
            <a:pPr marL="1200150" lvl="1" indent="-457200">
              <a:spcAft>
                <a:spcPts val="0"/>
              </a:spcAft>
              <a:buFont typeface="+mj-lt"/>
              <a:buAutoNum type="arabicPeriod"/>
            </a:pPr>
            <a:r>
              <a:rPr lang="en-US" sz="1800" dirty="0"/>
              <a:t>combination of target cancers in one test</a:t>
            </a:r>
          </a:p>
        </p:txBody>
      </p:sp>
      <p:sp>
        <p:nvSpPr>
          <p:cNvPr id="73730" name="Line 3"/>
          <p:cNvSpPr>
            <a:spLocks noChangeShapeType="1"/>
          </p:cNvSpPr>
          <p:nvPr/>
        </p:nvSpPr>
        <p:spPr bwMode="auto">
          <a:xfrm>
            <a:off x="533400" y="980728"/>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2" name="Rectangle 1"/>
          <p:cNvSpPr/>
          <p:nvPr/>
        </p:nvSpPr>
        <p:spPr>
          <a:xfrm>
            <a:off x="1" y="116632"/>
            <a:ext cx="9144000" cy="830997"/>
          </a:xfrm>
          <a:prstGeom prst="rect">
            <a:avLst/>
          </a:prstGeom>
        </p:spPr>
        <p:txBody>
          <a:bodyPr wrap="square">
            <a:spAutoFit/>
          </a:bodyPr>
          <a:lstStyle/>
          <a:p>
            <a:pPr algn="ctr"/>
            <a:r>
              <a:rPr lang="en-US" sz="4800" dirty="0"/>
              <a:t>Critical Questions</a:t>
            </a:r>
            <a:endParaRPr lang="en-US" sz="4800" dirty="0">
              <a:solidFill>
                <a:srgbClr val="FFFF66"/>
              </a:solidFill>
            </a:endParaRPr>
          </a:p>
        </p:txBody>
      </p:sp>
    </p:spTree>
    <p:extLst>
      <p:ext uri="{BB962C8B-B14F-4D97-AF65-F5344CB8AC3E}">
        <p14:creationId xmlns:p14="http://schemas.microsoft.com/office/powerpoint/2010/main" val="353777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p:cNvSpPr txBox="1">
            <a:spLocks noChangeArrowheads="1"/>
          </p:cNvSpPr>
          <p:nvPr/>
        </p:nvSpPr>
        <p:spPr bwMode="auto">
          <a:xfrm>
            <a:off x="161764" y="1515556"/>
            <a:ext cx="8820472"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Unicode MS" charset="0"/>
                <a:ea typeface="ＭＳ Ｐゴシック" charset="0"/>
                <a:cs typeface="ＭＳ Ｐゴシック" charset="0"/>
              </a:defRPr>
            </a:lvl1pPr>
            <a:lvl2pPr marL="742950" indent="-285750" eaLnBrk="0" hangingPunct="0">
              <a:defRPr sz="2400">
                <a:solidFill>
                  <a:schemeClr val="tx1"/>
                </a:solidFill>
                <a:latin typeface="Arial Unicode MS" charset="0"/>
                <a:ea typeface="ＭＳ Ｐゴシック" charset="0"/>
              </a:defRPr>
            </a:lvl2pPr>
            <a:lvl3pPr marL="1143000" indent="-228600" eaLnBrk="0" hangingPunct="0">
              <a:defRPr sz="2400">
                <a:solidFill>
                  <a:schemeClr val="tx1"/>
                </a:solidFill>
                <a:latin typeface="Arial Unicode MS" charset="0"/>
                <a:ea typeface="ＭＳ Ｐゴシック" charset="0"/>
              </a:defRPr>
            </a:lvl3pPr>
            <a:lvl4pPr marL="1600200" indent="-228600" eaLnBrk="0" hangingPunct="0">
              <a:defRPr sz="2400">
                <a:solidFill>
                  <a:schemeClr val="tx1"/>
                </a:solidFill>
                <a:latin typeface="Arial Unicode MS" charset="0"/>
                <a:ea typeface="ＭＳ Ｐゴシック" charset="0"/>
              </a:defRPr>
            </a:lvl4pPr>
            <a:lvl5pPr marL="2057400" indent="-228600" eaLnBrk="0" hangingPunct="0">
              <a:defRPr sz="24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24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24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24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2400">
                <a:solidFill>
                  <a:schemeClr val="tx1"/>
                </a:solidFill>
                <a:latin typeface="Arial Unicode MS" charset="0"/>
                <a:ea typeface="ＭＳ Ｐゴシック" charset="0"/>
              </a:defRPr>
            </a:lvl9pPr>
          </a:lstStyle>
          <a:p>
            <a:pPr marL="457200" indent="-457200">
              <a:spcAft>
                <a:spcPts val="1200"/>
              </a:spcAft>
              <a:buFont typeface="+mj-lt"/>
              <a:buAutoNum type="arabicPeriod"/>
            </a:pPr>
            <a:r>
              <a:rPr lang="en-US" sz="2000" dirty="0"/>
              <a:t>post-translational modifications of proteins as source of new biomarkers</a:t>
            </a:r>
          </a:p>
          <a:p>
            <a:pPr marL="457200" indent="-457200">
              <a:spcAft>
                <a:spcPts val="1200"/>
              </a:spcAft>
              <a:buFont typeface="+mj-lt"/>
              <a:buAutoNum type="arabicPeriod"/>
            </a:pPr>
            <a:r>
              <a:rPr lang="en-US" sz="2000" dirty="0"/>
              <a:t>math/stat of integrating information across multiple markers measured at multiple time points</a:t>
            </a:r>
          </a:p>
          <a:p>
            <a:pPr marL="457200" indent="-457200">
              <a:spcAft>
                <a:spcPts val="1200"/>
              </a:spcAft>
              <a:buFont typeface="+mj-lt"/>
              <a:buAutoNum type="arabicPeriod"/>
            </a:pPr>
            <a:r>
              <a:rPr lang="en-US" sz="2000" dirty="0"/>
              <a:t>new anatomical approaches to biospecimen acquisition for early detection - e.g. uterine lavage for fallopian tube/ovarian cancer</a:t>
            </a:r>
          </a:p>
          <a:p>
            <a:pPr marL="457200" indent="-457200">
              <a:spcAft>
                <a:spcPts val="1200"/>
              </a:spcAft>
              <a:buFont typeface="+mj-lt"/>
              <a:buAutoNum type="arabicPeriod"/>
            </a:pPr>
            <a:r>
              <a:rPr lang="en-US" sz="2000" dirty="0"/>
              <a:t>incorporating clinical, exposure, and germline genetic risk factors into screening decisions - e.g. higher background risk indicates higher frequency of screening - high density breasts -&gt; more frequent screening</a:t>
            </a:r>
          </a:p>
          <a:p>
            <a:pPr marL="457200" indent="-457200">
              <a:spcAft>
                <a:spcPts val="1200"/>
              </a:spcAft>
              <a:buFont typeface="+mj-lt"/>
              <a:buAutoNum type="arabicPeriod"/>
            </a:pPr>
            <a:r>
              <a:rPr lang="en-US" sz="2000" dirty="0"/>
              <a:t>methods for amplifying signal - attach nucleic acid barcodes to protein antibodies to leverage PCR for protein assays</a:t>
            </a:r>
            <a:endParaRPr lang="en-US" sz="1600" dirty="0"/>
          </a:p>
        </p:txBody>
      </p:sp>
      <p:sp>
        <p:nvSpPr>
          <p:cNvPr id="73730" name="Line 3"/>
          <p:cNvSpPr>
            <a:spLocks noChangeShapeType="1"/>
          </p:cNvSpPr>
          <p:nvPr/>
        </p:nvSpPr>
        <p:spPr bwMode="auto">
          <a:xfrm>
            <a:off x="533400" y="980728"/>
            <a:ext cx="80772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pPr eaLnBrk="1" hangingPunct="1"/>
            <a:endParaRPr lang="en-US" sz="2400">
              <a:solidFill>
                <a:srgbClr val="FFFF66"/>
              </a:solidFill>
              <a:latin typeface="Arial Unicode MS" charset="0"/>
            </a:endParaRPr>
          </a:p>
        </p:txBody>
      </p:sp>
      <p:sp>
        <p:nvSpPr>
          <p:cNvPr id="2" name="Rectangle 1"/>
          <p:cNvSpPr/>
          <p:nvPr/>
        </p:nvSpPr>
        <p:spPr>
          <a:xfrm>
            <a:off x="1" y="44624"/>
            <a:ext cx="9144000" cy="830997"/>
          </a:xfrm>
          <a:prstGeom prst="rect">
            <a:avLst/>
          </a:prstGeom>
        </p:spPr>
        <p:txBody>
          <a:bodyPr wrap="square">
            <a:spAutoFit/>
          </a:bodyPr>
          <a:lstStyle/>
          <a:p>
            <a:pPr algn="ctr"/>
            <a:r>
              <a:rPr lang="en-US" sz="4800" dirty="0" err="1"/>
              <a:t>Seconday</a:t>
            </a:r>
            <a:r>
              <a:rPr lang="en-US" sz="4800" dirty="0"/>
              <a:t> Critical Questions</a:t>
            </a:r>
            <a:endParaRPr lang="en-US" sz="4800" dirty="0">
              <a:solidFill>
                <a:srgbClr val="FFFF66"/>
              </a:solidFill>
            </a:endParaRPr>
          </a:p>
        </p:txBody>
      </p:sp>
    </p:spTree>
    <p:extLst>
      <p:ext uri="{BB962C8B-B14F-4D97-AF65-F5344CB8AC3E}">
        <p14:creationId xmlns:p14="http://schemas.microsoft.com/office/powerpoint/2010/main" val="325347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 y="977216"/>
            <a:ext cx="8595360" cy="1384984"/>
          </a:xfrm>
          <a:prstGeom prst="rect">
            <a:avLst/>
          </a:prstGeom>
          <a:noFill/>
        </p:spPr>
        <p:txBody>
          <a:bodyPr wrap="square" lIns="91430" tIns="45715" rIns="91430" bIns="45715" rtlCol="0">
            <a:spAutoFit/>
          </a:bodyPr>
          <a:lstStyle/>
          <a:p>
            <a:pPr algn="ctr" defTabSz="914288" eaLnBrk="1" fontAlgn="auto" hangingPunct="1">
              <a:spcBef>
                <a:spcPts val="0"/>
              </a:spcBef>
              <a:spcAft>
                <a:spcPts val="0"/>
              </a:spcAft>
            </a:pPr>
            <a:r>
              <a:rPr lang="en-US" sz="2800" b="1" dirty="0">
                <a:solidFill>
                  <a:srgbClr val="FFFFFF"/>
                </a:solidFill>
                <a:latin typeface="Arial"/>
                <a:ea typeface="+mn-ea"/>
                <a:cs typeface="Arial"/>
              </a:rPr>
              <a:t>Unique approach combining avatar mice and targeted mass spectrometry to identify blood biomarkers for early detection of breast cancer</a:t>
            </a:r>
          </a:p>
        </p:txBody>
      </p:sp>
      <p:sp>
        <p:nvSpPr>
          <p:cNvPr id="8" name="TextBox 7"/>
          <p:cNvSpPr txBox="1"/>
          <p:nvPr/>
        </p:nvSpPr>
        <p:spPr>
          <a:xfrm>
            <a:off x="262288" y="2858869"/>
            <a:ext cx="4579620" cy="923330"/>
          </a:xfrm>
          <a:prstGeom prst="rect">
            <a:avLst/>
          </a:prstGeom>
          <a:noFill/>
        </p:spPr>
        <p:txBody>
          <a:bodyPr wrap="square" rtlCol="0">
            <a:spAutoFit/>
          </a:bodyPr>
          <a:lstStyle/>
          <a:p>
            <a:pPr algn="ctr" defTabSz="914288" eaLnBrk="1" fontAlgn="auto" hangingPunct="1">
              <a:spcBef>
                <a:spcPts val="0"/>
              </a:spcBef>
              <a:spcAft>
                <a:spcPts val="0"/>
              </a:spcAft>
            </a:pPr>
            <a:r>
              <a:rPr lang="en-US" b="1" dirty="0">
                <a:solidFill>
                  <a:srgbClr val="000000"/>
                </a:solidFill>
                <a:latin typeface="Arial"/>
                <a:ea typeface="+mn-ea"/>
                <a:cs typeface="Arial"/>
              </a:rPr>
              <a:t>Amanda Paulovich, M.D., Ph.D.</a:t>
            </a:r>
          </a:p>
          <a:p>
            <a:pPr algn="ctr" defTabSz="914288" eaLnBrk="1" fontAlgn="auto" hangingPunct="1">
              <a:spcBef>
                <a:spcPts val="0"/>
              </a:spcBef>
              <a:spcAft>
                <a:spcPts val="0"/>
              </a:spcAft>
            </a:pPr>
            <a:r>
              <a:rPr lang="en-US" dirty="0">
                <a:solidFill>
                  <a:srgbClr val="000000"/>
                </a:solidFill>
                <a:latin typeface="Arial"/>
                <a:ea typeface="+mn-ea"/>
                <a:cs typeface="Arial"/>
              </a:rPr>
              <a:t>Member, Clinical Research Division</a:t>
            </a:r>
          </a:p>
          <a:p>
            <a:pPr algn="ctr" defTabSz="914288" eaLnBrk="1" fontAlgn="auto" hangingPunct="1">
              <a:spcBef>
                <a:spcPts val="0"/>
              </a:spcBef>
              <a:spcAft>
                <a:spcPts val="0"/>
              </a:spcAft>
            </a:pPr>
            <a:r>
              <a:rPr lang="en-US" dirty="0">
                <a:solidFill>
                  <a:srgbClr val="000000"/>
                </a:solidFill>
                <a:latin typeface="Arial"/>
                <a:ea typeface="+mn-ea"/>
                <a:cs typeface="Arial"/>
              </a:rPr>
              <a:t>Fred Hutchinson Cancer Research Center</a:t>
            </a:r>
          </a:p>
        </p:txBody>
      </p:sp>
      <p:sp>
        <p:nvSpPr>
          <p:cNvPr id="9" name="TextBox 8"/>
          <p:cNvSpPr txBox="1"/>
          <p:nvPr/>
        </p:nvSpPr>
        <p:spPr>
          <a:xfrm>
            <a:off x="5646420" y="2858869"/>
            <a:ext cx="3093720" cy="923330"/>
          </a:xfrm>
          <a:prstGeom prst="rect">
            <a:avLst/>
          </a:prstGeom>
          <a:noFill/>
        </p:spPr>
        <p:txBody>
          <a:bodyPr wrap="square" rtlCol="0">
            <a:spAutoFit/>
          </a:bodyPr>
          <a:lstStyle/>
          <a:p>
            <a:pPr algn="ctr" defTabSz="914288" eaLnBrk="1" fontAlgn="auto" hangingPunct="1">
              <a:spcBef>
                <a:spcPts val="0"/>
              </a:spcBef>
              <a:spcAft>
                <a:spcPts val="0"/>
              </a:spcAft>
            </a:pPr>
            <a:r>
              <a:rPr lang="en-US" b="1" dirty="0">
                <a:solidFill>
                  <a:srgbClr val="000000"/>
                </a:solidFill>
                <a:latin typeface="Arial"/>
                <a:ea typeface="+mn-ea"/>
                <a:cs typeface="Arial"/>
              </a:rPr>
              <a:t>Michael Lewis, Ph.D.</a:t>
            </a:r>
          </a:p>
          <a:p>
            <a:pPr algn="ctr" defTabSz="914288" eaLnBrk="1" fontAlgn="auto" hangingPunct="1">
              <a:spcBef>
                <a:spcPts val="0"/>
              </a:spcBef>
              <a:spcAft>
                <a:spcPts val="0"/>
              </a:spcAft>
            </a:pPr>
            <a:r>
              <a:rPr lang="en-US" dirty="0">
                <a:solidFill>
                  <a:srgbClr val="000000"/>
                </a:solidFill>
                <a:latin typeface="Arial"/>
                <a:ea typeface="+mn-ea"/>
                <a:cs typeface="Arial"/>
              </a:rPr>
              <a:t>Professor </a:t>
            </a:r>
          </a:p>
          <a:p>
            <a:pPr algn="ctr" defTabSz="914288" eaLnBrk="1" fontAlgn="auto" hangingPunct="1">
              <a:spcBef>
                <a:spcPts val="0"/>
              </a:spcBef>
              <a:spcAft>
                <a:spcPts val="0"/>
              </a:spcAft>
            </a:pPr>
            <a:r>
              <a:rPr lang="en-US" dirty="0">
                <a:solidFill>
                  <a:srgbClr val="000000"/>
                </a:solidFill>
                <a:latin typeface="Arial"/>
                <a:ea typeface="+mn-ea"/>
                <a:cs typeface="Arial"/>
              </a:rPr>
              <a:t>Baylor College of Medicine</a:t>
            </a:r>
          </a:p>
        </p:txBody>
      </p:sp>
      <p:sp>
        <p:nvSpPr>
          <p:cNvPr id="5" name="Rectangle 4"/>
          <p:cNvSpPr/>
          <p:nvPr/>
        </p:nvSpPr>
        <p:spPr>
          <a:xfrm>
            <a:off x="2754836" y="4078070"/>
            <a:ext cx="3634328" cy="646331"/>
          </a:xfrm>
          <a:prstGeom prst="rect">
            <a:avLst/>
          </a:prstGeom>
        </p:spPr>
        <p:txBody>
          <a:bodyPr wrap="none">
            <a:spAutoFit/>
          </a:bodyPr>
          <a:lstStyle/>
          <a:p>
            <a:pPr algn="ctr" defTabSz="914288" eaLnBrk="1" fontAlgn="auto" hangingPunct="1">
              <a:spcBef>
                <a:spcPts val="0"/>
              </a:spcBef>
              <a:spcAft>
                <a:spcPts val="0"/>
              </a:spcAft>
            </a:pPr>
            <a:r>
              <a:rPr lang="en-US" b="1" dirty="0">
                <a:solidFill>
                  <a:srgbClr val="000000"/>
                </a:solidFill>
                <a:latin typeface="Arial"/>
                <a:ea typeface="+mn-ea"/>
                <a:cs typeface="Arial"/>
              </a:rPr>
              <a:t>Steve Skates, Ph.D.</a:t>
            </a:r>
          </a:p>
          <a:p>
            <a:pPr algn="ctr" defTabSz="914288" eaLnBrk="1" fontAlgn="auto" hangingPunct="1">
              <a:spcBef>
                <a:spcPts val="0"/>
              </a:spcBef>
              <a:spcAft>
                <a:spcPts val="0"/>
              </a:spcAft>
            </a:pPr>
            <a:r>
              <a:rPr lang="en-US" b="1" dirty="0">
                <a:solidFill>
                  <a:srgbClr val="000000"/>
                </a:solidFill>
                <a:latin typeface="Arial"/>
                <a:ea typeface="+mn-ea"/>
                <a:cs typeface="Arial"/>
              </a:rPr>
              <a:t> </a:t>
            </a:r>
            <a:r>
              <a:rPr lang="en-US" dirty="0">
                <a:solidFill>
                  <a:srgbClr val="000000"/>
                </a:solidFill>
                <a:latin typeface="Arial"/>
                <a:ea typeface="+mn-ea"/>
                <a:cs typeface="Arial"/>
              </a:rPr>
              <a:t>Massachusetts General Hospital </a:t>
            </a:r>
          </a:p>
        </p:txBody>
      </p:sp>
      <p:grpSp>
        <p:nvGrpSpPr>
          <p:cNvPr id="7" name="Group 6"/>
          <p:cNvGrpSpPr/>
          <p:nvPr/>
        </p:nvGrpSpPr>
        <p:grpSpPr>
          <a:xfrm>
            <a:off x="229568" y="5053059"/>
            <a:ext cx="8838232" cy="1011936"/>
            <a:chOff x="354536" y="4195809"/>
            <a:chExt cx="8838232" cy="1011936"/>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36" y="4400025"/>
              <a:ext cx="2400300" cy="603504"/>
            </a:xfrm>
            <a:prstGeom prst="rect">
              <a:avLst/>
            </a:prstGeom>
          </p:spPr>
        </p:pic>
        <p:pic>
          <p:nvPicPr>
            <p:cNvPr id="17410" name="Picture 2" descr="Image result for Baylor College of Medicin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743" y="4323300"/>
              <a:ext cx="1428750" cy="756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400" y="4195809"/>
              <a:ext cx="3325368" cy="1011936"/>
            </a:xfrm>
            <a:prstGeom prst="rect">
              <a:avLst/>
            </a:prstGeom>
          </p:spPr>
        </p:pic>
      </p:grpSp>
    </p:spTree>
    <p:extLst>
      <p:ext uri="{BB962C8B-B14F-4D97-AF65-F5344CB8AC3E}">
        <p14:creationId xmlns:p14="http://schemas.microsoft.com/office/powerpoint/2010/main" val="22885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584366" y="5283126"/>
            <a:ext cx="7331034" cy="64606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defRPr/>
            </a:pPr>
            <a:endParaRPr lang="en-US" sz="2000">
              <a:solidFill>
                <a:srgbClr val="000000"/>
              </a:solidFill>
              <a:ea typeface="+mn-ea"/>
              <a:cs typeface="Arial"/>
            </a:endParaRPr>
          </a:p>
        </p:txBody>
      </p:sp>
      <p:sp>
        <p:nvSpPr>
          <p:cNvPr id="76" name="Rectangle 75"/>
          <p:cNvSpPr/>
          <p:nvPr/>
        </p:nvSpPr>
        <p:spPr bwMode="auto">
          <a:xfrm>
            <a:off x="1584366" y="3577161"/>
            <a:ext cx="7331034" cy="1522794"/>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glow rad="228600">
              <a:srgbClr val="92D050">
                <a:alpha val="59000"/>
              </a:srgbClr>
            </a:glow>
          </a:effectLst>
          <a:extLst/>
        </p:spPr>
        <p:txBody>
          <a:bodyPr vert="horz" wrap="square" lIns="91440" tIns="45720" rIns="91440" bIns="45720" numCol="1" rtlCol="0" anchor="t" anchorCtr="0" compatLnSpc="1">
            <a:prstTxWarp prst="textNoShape">
              <a:avLst/>
            </a:prstTxWarp>
          </a:bodyPr>
          <a:lstStyle/>
          <a:p>
            <a:pPr algn="ctr" eaLnBrk="1" hangingPunct="1">
              <a:defRPr/>
            </a:pPr>
            <a:endParaRPr lang="en-US" sz="2000">
              <a:solidFill>
                <a:srgbClr val="000000"/>
              </a:solidFill>
              <a:ea typeface="+mn-ea"/>
              <a:cs typeface="Arial"/>
            </a:endParaRPr>
          </a:p>
        </p:txBody>
      </p:sp>
      <p:sp>
        <p:nvSpPr>
          <p:cNvPr id="73" name="Rectangle 72"/>
          <p:cNvSpPr/>
          <p:nvPr/>
        </p:nvSpPr>
        <p:spPr bwMode="auto">
          <a:xfrm>
            <a:off x="1584366" y="1441932"/>
            <a:ext cx="7331034" cy="193980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defRPr/>
            </a:pPr>
            <a:endParaRPr lang="en-US" sz="2000">
              <a:solidFill>
                <a:srgbClr val="000000"/>
              </a:solidFill>
              <a:ea typeface="+mn-ea"/>
              <a:cs typeface="Arial"/>
            </a:endParaRPr>
          </a:p>
        </p:txBody>
      </p:sp>
      <p:cxnSp>
        <p:nvCxnSpPr>
          <p:cNvPr id="22" name="Straight Arrow Connector 21"/>
          <p:cNvCxnSpPr/>
          <p:nvPr/>
        </p:nvCxnSpPr>
        <p:spPr>
          <a:xfrm flipV="1">
            <a:off x="3003056" y="2337442"/>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3352801" y="1794447"/>
            <a:ext cx="378161" cy="902255"/>
            <a:chOff x="3645048" y="663055"/>
            <a:chExt cx="504214" cy="1203006"/>
          </a:xfrm>
        </p:grpSpPr>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45048" y="663055"/>
              <a:ext cx="504214" cy="1203006"/>
            </a:xfrm>
            <a:prstGeom prst="rect">
              <a:avLst/>
            </a:prstGeom>
          </p:spPr>
        </p:pic>
        <p:sp>
          <p:nvSpPr>
            <p:cNvPr id="23" name="TextBox 22"/>
            <p:cNvSpPr txBox="1"/>
            <p:nvPr/>
          </p:nvSpPr>
          <p:spPr>
            <a:xfrm rot="16200000">
              <a:off x="3464381" y="1064442"/>
              <a:ext cx="707886" cy="307776"/>
            </a:xfrm>
            <a:prstGeom prst="rect">
              <a:avLst/>
            </a:prstGeom>
            <a:noFill/>
          </p:spPr>
          <p:txBody>
            <a:bodyPr wrap="none" rtlCol="0">
              <a:spAutoFit/>
            </a:bodyPr>
            <a:lstStyle/>
            <a:p>
              <a:pPr defTabSz="914288" eaLnBrk="1" fontAlgn="auto" hangingPunct="1">
                <a:spcBef>
                  <a:spcPts val="0"/>
                </a:spcBef>
                <a:spcAft>
                  <a:spcPts val="0"/>
                </a:spcAft>
                <a:defRPr/>
              </a:pPr>
              <a:r>
                <a:rPr lang="en-US" sz="900" dirty="0">
                  <a:solidFill>
                    <a:srgbClr val="000000"/>
                  </a:solidFill>
                  <a:latin typeface="Arial"/>
                  <a:ea typeface="+mn-ea"/>
                  <a:cs typeface="Arial"/>
                </a:rPr>
                <a:t>mouse</a:t>
              </a:r>
            </a:p>
          </p:txBody>
        </p:sp>
      </p:grpSp>
      <p:grpSp>
        <p:nvGrpSpPr>
          <p:cNvPr id="24" name="Group 23"/>
          <p:cNvGrpSpPr/>
          <p:nvPr/>
        </p:nvGrpSpPr>
        <p:grpSpPr>
          <a:xfrm>
            <a:off x="3514650" y="4092848"/>
            <a:ext cx="378161" cy="902255"/>
            <a:chOff x="4319892" y="2209799"/>
            <a:chExt cx="504214" cy="1203005"/>
          </a:xfrm>
        </p:grpSpPr>
        <p:pic>
          <p:nvPicPr>
            <p:cNvPr id="27" name="Picture 2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9892" y="2209799"/>
              <a:ext cx="504214" cy="1203005"/>
            </a:xfrm>
            <a:prstGeom prst="rect">
              <a:avLst/>
            </a:prstGeom>
          </p:spPr>
        </p:pic>
        <p:sp>
          <p:nvSpPr>
            <p:cNvPr id="36" name="TextBox 35"/>
            <p:cNvSpPr txBox="1"/>
            <p:nvPr/>
          </p:nvSpPr>
          <p:spPr>
            <a:xfrm rot="16200000">
              <a:off x="4139205" y="2623959"/>
              <a:ext cx="716436" cy="307776"/>
            </a:xfrm>
            <a:prstGeom prst="rect">
              <a:avLst/>
            </a:prstGeom>
            <a:noFill/>
          </p:spPr>
          <p:txBody>
            <a:bodyPr wrap="none" rtlCol="0">
              <a:spAutoFit/>
            </a:bodyPr>
            <a:lstStyle/>
            <a:p>
              <a:pPr defTabSz="914288" eaLnBrk="1" fontAlgn="auto" hangingPunct="1">
                <a:spcBef>
                  <a:spcPts val="0"/>
                </a:spcBef>
                <a:spcAft>
                  <a:spcPts val="0"/>
                </a:spcAft>
                <a:defRPr/>
              </a:pPr>
              <a:r>
                <a:rPr lang="en-US" sz="900" dirty="0">
                  <a:solidFill>
                    <a:srgbClr val="000000"/>
                  </a:solidFill>
                  <a:latin typeface="Arial"/>
                  <a:ea typeface="+mn-ea"/>
                  <a:cs typeface="Arial"/>
                </a:rPr>
                <a:t>human</a:t>
              </a:r>
            </a:p>
          </p:txBody>
        </p:sp>
      </p:grpSp>
      <p:sp>
        <p:nvSpPr>
          <p:cNvPr id="16" name="TextBox 15"/>
          <p:cNvSpPr txBox="1"/>
          <p:nvPr/>
        </p:nvSpPr>
        <p:spPr>
          <a:xfrm>
            <a:off x="1736926" y="2163302"/>
            <a:ext cx="1234874" cy="584775"/>
          </a:xfrm>
          <a:prstGeom prst="rect">
            <a:avLst/>
          </a:prstGeom>
          <a:noFill/>
        </p:spPr>
        <p:txBody>
          <a:bodyPr wrap="square" rtlCol="0">
            <a:spAutoFit/>
          </a:bodyPr>
          <a:lstStyle/>
          <a:p>
            <a:pPr algn="ctr" defTabSz="914288" eaLnBrk="1" fontAlgn="auto" hangingPunct="1">
              <a:spcBef>
                <a:spcPts val="0"/>
              </a:spcBef>
              <a:spcAft>
                <a:spcPts val="0"/>
              </a:spcAft>
              <a:defRPr/>
            </a:pPr>
            <a:r>
              <a:rPr lang="en-US" sz="1600" b="1" dirty="0" err="1">
                <a:solidFill>
                  <a:srgbClr val="000000"/>
                </a:solidFill>
                <a:latin typeface="Arial"/>
                <a:ea typeface="+mn-ea"/>
                <a:cs typeface="Arial"/>
              </a:rPr>
              <a:t>Orthotopic</a:t>
            </a:r>
            <a:endParaRPr lang="en-US" sz="1600" b="1" dirty="0">
              <a:solidFill>
                <a:srgbClr val="000000"/>
              </a:solidFill>
              <a:latin typeface="Arial"/>
              <a:ea typeface="+mn-ea"/>
              <a:cs typeface="Arial"/>
            </a:endParaRPr>
          </a:p>
          <a:p>
            <a:pPr algn="ctr" defTabSz="914288" eaLnBrk="1" fontAlgn="auto" hangingPunct="1">
              <a:spcBef>
                <a:spcPts val="0"/>
              </a:spcBef>
              <a:spcAft>
                <a:spcPts val="0"/>
              </a:spcAft>
              <a:defRPr/>
            </a:pPr>
            <a:r>
              <a:rPr lang="en-US" sz="1600" b="1" dirty="0">
                <a:solidFill>
                  <a:srgbClr val="000000"/>
                </a:solidFill>
                <a:latin typeface="Arial"/>
                <a:ea typeface="+mn-ea"/>
                <a:cs typeface="Arial"/>
              </a:rPr>
              <a:t>PDX</a:t>
            </a:r>
          </a:p>
        </p:txBody>
      </p:sp>
      <p:grpSp>
        <p:nvGrpSpPr>
          <p:cNvPr id="90" name="Group 89"/>
          <p:cNvGrpSpPr/>
          <p:nvPr/>
        </p:nvGrpSpPr>
        <p:grpSpPr>
          <a:xfrm>
            <a:off x="1661840" y="1660174"/>
            <a:ext cx="1157400" cy="578700"/>
            <a:chOff x="1661840" y="837278"/>
            <a:chExt cx="1157400" cy="57870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661840" y="837278"/>
              <a:ext cx="1157400" cy="578700"/>
            </a:xfrm>
            <a:prstGeom prst="rect">
              <a:avLst/>
            </a:prstGeom>
          </p:spPr>
        </p:pic>
        <p:sp>
          <p:nvSpPr>
            <p:cNvPr id="54" name="Freeform 53"/>
            <p:cNvSpPr>
              <a:spLocks noChangeAspect="1"/>
            </p:cNvSpPr>
            <p:nvPr/>
          </p:nvSpPr>
          <p:spPr bwMode="auto">
            <a:xfrm>
              <a:off x="2348014" y="1180153"/>
              <a:ext cx="138880" cy="126591"/>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defRPr/>
              </a:pPr>
              <a:endParaRPr lang="en-US" sz="2000">
                <a:solidFill>
                  <a:srgbClr val="000000"/>
                </a:solidFill>
                <a:ea typeface="+mn-ea"/>
                <a:cs typeface="Arial"/>
              </a:endParaRPr>
            </a:p>
          </p:txBody>
        </p:sp>
      </p:grpSp>
      <p:cxnSp>
        <p:nvCxnSpPr>
          <p:cNvPr id="55" name="Straight Arrow Connector 54"/>
          <p:cNvCxnSpPr/>
          <p:nvPr/>
        </p:nvCxnSpPr>
        <p:spPr>
          <a:xfrm>
            <a:off x="3978495" y="2340750"/>
            <a:ext cx="30750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14075" y="1469925"/>
            <a:ext cx="3003868" cy="830997"/>
          </a:xfrm>
          <a:prstGeom prst="rect">
            <a:avLst/>
          </a:prstGeom>
          <a:noFill/>
        </p:spPr>
        <p:txBody>
          <a:bodyPr wrap="square" lIns="0" tIns="0" rIns="0" bIns="0" rtlCol="0">
            <a:spAutoFit/>
          </a:bodyPr>
          <a:lstStyle/>
          <a:p>
            <a:pPr marL="114300" indent="-114300" defTabSz="914288" eaLnBrk="1" fontAlgn="auto" hangingPunct="1">
              <a:spcBef>
                <a:spcPts val="0"/>
              </a:spcBef>
              <a:spcAft>
                <a:spcPts val="0"/>
              </a:spcAft>
              <a:buFont typeface="Arial" panose="020B0604020202020204" pitchFamily="34" charset="0"/>
              <a:buChar char="•"/>
              <a:defRPr/>
            </a:pPr>
            <a:r>
              <a:rPr lang="en-US" dirty="0">
                <a:solidFill>
                  <a:srgbClr val="000000"/>
                </a:solidFill>
                <a:latin typeface="Arial"/>
                <a:ea typeface="+mn-ea"/>
                <a:cs typeface="Arial"/>
              </a:rPr>
              <a:t>Fractionate mouse plasma</a:t>
            </a:r>
          </a:p>
          <a:p>
            <a:pPr marL="114300" indent="-114300" defTabSz="914288" eaLnBrk="1" fontAlgn="auto" hangingPunct="1">
              <a:spcBef>
                <a:spcPts val="0"/>
              </a:spcBef>
              <a:spcAft>
                <a:spcPts val="0"/>
              </a:spcAft>
              <a:buFont typeface="Arial" panose="020B0604020202020204" pitchFamily="34" charset="0"/>
              <a:buChar char="•"/>
              <a:defRPr/>
            </a:pPr>
            <a:r>
              <a:rPr lang="en-US" dirty="0">
                <a:solidFill>
                  <a:srgbClr val="000000"/>
                </a:solidFill>
                <a:latin typeface="Arial"/>
                <a:ea typeface="+mn-ea"/>
                <a:cs typeface="Arial"/>
              </a:rPr>
              <a:t>Shotgun LC-MS/MS</a:t>
            </a:r>
          </a:p>
          <a:p>
            <a:pPr marL="114300" indent="-114300" defTabSz="914288" eaLnBrk="1" fontAlgn="auto" hangingPunct="1">
              <a:spcBef>
                <a:spcPts val="0"/>
              </a:spcBef>
              <a:spcAft>
                <a:spcPts val="0"/>
              </a:spcAft>
              <a:buFont typeface="Arial" panose="020B0604020202020204" pitchFamily="34" charset="0"/>
              <a:buChar char="•"/>
              <a:defRPr/>
            </a:pPr>
            <a:r>
              <a:rPr lang="en-US" dirty="0">
                <a:solidFill>
                  <a:srgbClr val="000000"/>
                </a:solidFill>
                <a:latin typeface="Arial"/>
                <a:ea typeface="+mn-ea"/>
                <a:cs typeface="Arial"/>
              </a:rPr>
              <a:t>Identify </a:t>
            </a:r>
            <a:r>
              <a:rPr lang="en-US" u="sng" dirty="0">
                <a:solidFill>
                  <a:srgbClr val="000000"/>
                </a:solidFill>
                <a:latin typeface="Arial"/>
                <a:ea typeface="+mn-ea"/>
                <a:cs typeface="Arial"/>
              </a:rPr>
              <a:t>human</a:t>
            </a:r>
            <a:r>
              <a:rPr lang="en-US" dirty="0">
                <a:solidFill>
                  <a:srgbClr val="000000"/>
                </a:solidFill>
                <a:latin typeface="Arial"/>
                <a:ea typeface="+mn-ea"/>
                <a:cs typeface="Arial"/>
              </a:rPr>
              <a:t> proteins</a:t>
            </a:r>
          </a:p>
        </p:txBody>
      </p:sp>
      <p:grpSp>
        <p:nvGrpSpPr>
          <p:cNvPr id="34" name="Group 33"/>
          <p:cNvGrpSpPr/>
          <p:nvPr/>
        </p:nvGrpSpPr>
        <p:grpSpPr>
          <a:xfrm>
            <a:off x="7105694" y="1453238"/>
            <a:ext cx="1300843" cy="1099622"/>
            <a:chOff x="7766957" y="633928"/>
            <a:chExt cx="1300843" cy="1099622"/>
          </a:xfrm>
        </p:grpSpPr>
        <p:sp>
          <p:nvSpPr>
            <p:cNvPr id="9" name="Can 8"/>
            <p:cNvSpPr/>
            <p:nvPr/>
          </p:nvSpPr>
          <p:spPr bwMode="auto">
            <a:xfrm>
              <a:off x="7772400" y="1016010"/>
              <a:ext cx="1295400" cy="717540"/>
            </a:xfrm>
            <a:prstGeom prst="can">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0" tIns="0" rIns="0" bIns="45720" numCol="1" rtlCol="0" anchor="t" anchorCtr="0" compatLnSpc="1">
              <a:prstTxWarp prst="textNoShape">
                <a:avLst/>
              </a:prstTxWarp>
            </a:bodyPr>
            <a:lstStyle/>
            <a:p>
              <a:pPr algn="ctr" eaLnBrk="1" hangingPunct="1">
                <a:defRPr/>
              </a:pPr>
              <a:r>
                <a:rPr lang="en-US" sz="1600" b="1" dirty="0">
                  <a:solidFill>
                    <a:srgbClr val="000000"/>
                  </a:solidFill>
                  <a:ea typeface="+mn-ea"/>
                  <a:cs typeface="Arial"/>
                </a:rPr>
                <a:t>Candidates from PDX</a:t>
              </a:r>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66957" y="633928"/>
              <a:ext cx="1157400" cy="578700"/>
            </a:xfrm>
            <a:prstGeom prst="rect">
              <a:avLst/>
            </a:prstGeom>
          </p:spPr>
        </p:pic>
        <p:sp>
          <p:nvSpPr>
            <p:cNvPr id="68" name="Freeform 67"/>
            <p:cNvSpPr>
              <a:spLocks noChangeAspect="1"/>
            </p:cNvSpPr>
            <p:nvPr/>
          </p:nvSpPr>
          <p:spPr bwMode="auto">
            <a:xfrm>
              <a:off x="8376932" y="980240"/>
              <a:ext cx="138880" cy="126591"/>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defRPr/>
              </a:pPr>
              <a:endParaRPr lang="en-US" sz="2000">
                <a:solidFill>
                  <a:srgbClr val="000000"/>
                </a:solidFill>
                <a:ea typeface="+mn-ea"/>
                <a:cs typeface="Arial"/>
              </a:endParaRPr>
            </a:p>
          </p:txBody>
        </p:sp>
      </p:grpSp>
      <p:sp>
        <p:nvSpPr>
          <p:cNvPr id="69" name="TextBox 68"/>
          <p:cNvSpPr txBox="1"/>
          <p:nvPr/>
        </p:nvSpPr>
        <p:spPr>
          <a:xfrm>
            <a:off x="3967338" y="3729561"/>
            <a:ext cx="3005228" cy="1107996"/>
          </a:xfrm>
          <a:prstGeom prst="rect">
            <a:avLst/>
          </a:prstGeom>
          <a:noFill/>
        </p:spPr>
        <p:txBody>
          <a:bodyPr wrap="square" lIns="0" tIns="0" rIns="0" bIns="0" rtlCol="0">
            <a:spAutoFit/>
          </a:bodyPr>
          <a:lstStyle/>
          <a:p>
            <a:pPr marL="114300" indent="-114300" defTabSz="914288" eaLnBrk="1" fontAlgn="auto" hangingPunct="1">
              <a:spcBef>
                <a:spcPts val="0"/>
              </a:spcBef>
              <a:spcAft>
                <a:spcPts val="0"/>
              </a:spcAft>
              <a:buFont typeface="Arial" panose="020B0604020202020204" pitchFamily="34" charset="0"/>
              <a:buChar char="•"/>
              <a:defRPr/>
            </a:pPr>
            <a:r>
              <a:rPr lang="en-US" dirty="0">
                <a:solidFill>
                  <a:srgbClr val="000000"/>
                </a:solidFill>
                <a:latin typeface="Arial"/>
                <a:ea typeface="+mn-ea"/>
                <a:cs typeface="Arial"/>
              </a:rPr>
              <a:t>Fractionate human plasma</a:t>
            </a:r>
          </a:p>
          <a:p>
            <a:pPr marL="114300" indent="-114300" defTabSz="914288" eaLnBrk="1" fontAlgn="auto" hangingPunct="1">
              <a:spcBef>
                <a:spcPts val="0"/>
              </a:spcBef>
              <a:spcAft>
                <a:spcPts val="0"/>
              </a:spcAft>
              <a:buFont typeface="Arial" panose="020B0604020202020204" pitchFamily="34" charset="0"/>
              <a:buChar char="•"/>
              <a:defRPr/>
            </a:pPr>
            <a:r>
              <a:rPr lang="en-US" u="sng" dirty="0">
                <a:solidFill>
                  <a:srgbClr val="000000"/>
                </a:solidFill>
                <a:latin typeface="Arial"/>
                <a:ea typeface="+mn-ea"/>
                <a:cs typeface="Arial"/>
              </a:rPr>
              <a:t>Targeted</a:t>
            </a:r>
            <a:r>
              <a:rPr lang="en-US" dirty="0">
                <a:solidFill>
                  <a:srgbClr val="000000"/>
                </a:solidFill>
                <a:latin typeface="Arial"/>
                <a:ea typeface="+mn-ea"/>
                <a:cs typeface="Arial"/>
              </a:rPr>
              <a:t> LC-MS/MS</a:t>
            </a:r>
          </a:p>
          <a:p>
            <a:pPr marL="114300" indent="-114300" defTabSz="914288" eaLnBrk="1" fontAlgn="auto" hangingPunct="1">
              <a:spcBef>
                <a:spcPts val="0"/>
              </a:spcBef>
              <a:spcAft>
                <a:spcPts val="0"/>
              </a:spcAft>
              <a:buFont typeface="Arial" panose="020B0604020202020204" pitchFamily="34" charset="0"/>
              <a:buChar char="•"/>
              <a:defRPr/>
            </a:pPr>
            <a:r>
              <a:rPr lang="en-US" dirty="0">
                <a:solidFill>
                  <a:srgbClr val="000000"/>
                </a:solidFill>
                <a:latin typeface="Arial"/>
                <a:ea typeface="+mn-ea"/>
                <a:cs typeface="Arial"/>
              </a:rPr>
              <a:t>Look for </a:t>
            </a:r>
            <a:r>
              <a:rPr lang="en-US" b="1" dirty="0">
                <a:solidFill>
                  <a:srgbClr val="C00000"/>
                </a:solidFill>
                <a:latin typeface="Arial"/>
                <a:ea typeface="+mn-ea"/>
                <a:cs typeface="Arial"/>
              </a:rPr>
              <a:t>1,247</a:t>
            </a:r>
            <a:r>
              <a:rPr lang="en-US" dirty="0">
                <a:solidFill>
                  <a:srgbClr val="000000"/>
                </a:solidFill>
                <a:latin typeface="Arial"/>
                <a:ea typeface="+mn-ea"/>
                <a:cs typeface="Arial"/>
              </a:rPr>
              <a:t> PDX candidates</a:t>
            </a:r>
          </a:p>
        </p:txBody>
      </p:sp>
      <p:sp>
        <p:nvSpPr>
          <p:cNvPr id="70" name="Can 69"/>
          <p:cNvSpPr/>
          <p:nvPr/>
        </p:nvSpPr>
        <p:spPr bwMode="auto">
          <a:xfrm>
            <a:off x="7408889" y="4078820"/>
            <a:ext cx="1295400" cy="717540"/>
          </a:xfrm>
          <a:prstGeom prst="can">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0" tIns="0" rIns="0" bIns="45720" numCol="1" rtlCol="0" anchor="t" anchorCtr="0" compatLnSpc="1">
            <a:prstTxWarp prst="textNoShape">
              <a:avLst/>
            </a:prstTxWarp>
          </a:bodyPr>
          <a:lstStyle/>
          <a:p>
            <a:pPr algn="ctr" eaLnBrk="1" hangingPunct="1">
              <a:defRPr/>
            </a:pPr>
            <a:r>
              <a:rPr lang="en-US" sz="1600" b="1" dirty="0">
                <a:solidFill>
                  <a:srgbClr val="000000"/>
                </a:solidFill>
                <a:ea typeface="+mn-ea"/>
                <a:cs typeface="Arial"/>
              </a:rPr>
              <a:t>Priority candidates</a:t>
            </a:r>
          </a:p>
        </p:txBody>
      </p:sp>
      <p:cxnSp>
        <p:nvCxnSpPr>
          <p:cNvPr id="72" name="Straight Arrow Connector 71"/>
          <p:cNvCxnSpPr/>
          <p:nvPr/>
        </p:nvCxnSpPr>
        <p:spPr>
          <a:xfrm>
            <a:off x="3851533" y="4567343"/>
            <a:ext cx="320199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43713" y="2531645"/>
            <a:ext cx="2419252" cy="892552"/>
          </a:xfrm>
          <a:prstGeom prst="rect">
            <a:avLst/>
          </a:prstGeom>
          <a:noFill/>
        </p:spPr>
        <p:txBody>
          <a:bodyPr wrap="none" rtlCol="0">
            <a:spAutoFit/>
          </a:bodyPr>
          <a:lstStyle/>
          <a:p>
            <a:pPr defTabSz="914288" eaLnBrk="1" fontAlgn="auto" hangingPunct="1">
              <a:spcBef>
                <a:spcPts val="0"/>
              </a:spcBef>
              <a:spcAft>
                <a:spcPts val="0"/>
              </a:spcAft>
              <a:defRPr/>
            </a:pPr>
            <a:r>
              <a:rPr lang="en-US" sz="1400" b="1" u="sng" dirty="0">
                <a:solidFill>
                  <a:srgbClr val="000000"/>
                </a:solidFill>
                <a:latin typeface="Arial"/>
                <a:ea typeface="+mn-ea"/>
                <a:cs typeface="Arial"/>
              </a:rPr>
              <a:t>Further Prioritization</a:t>
            </a:r>
          </a:p>
          <a:p>
            <a:pPr marL="114300" indent="-114300" defTabSz="914288" eaLnBrk="1" fontAlgn="auto" hangingPunct="1">
              <a:spcBef>
                <a:spcPts val="0"/>
              </a:spcBef>
              <a:spcAft>
                <a:spcPts val="0"/>
              </a:spcAft>
              <a:buFont typeface="Wingdings" panose="05000000000000000000" pitchFamily="2" charset="2"/>
              <a:buChar char="ü"/>
              <a:defRPr/>
            </a:pPr>
            <a:r>
              <a:rPr lang="en-US" sz="1200" dirty="0">
                <a:solidFill>
                  <a:srgbClr val="000000"/>
                </a:solidFill>
                <a:latin typeface="Arial"/>
                <a:ea typeface="+mn-ea"/>
                <a:cs typeface="Arial"/>
              </a:rPr>
              <a:t>Expressed in breast cancer</a:t>
            </a:r>
          </a:p>
          <a:p>
            <a:pPr marL="114300" indent="-114300" defTabSz="914288" eaLnBrk="1" fontAlgn="auto" hangingPunct="1">
              <a:spcBef>
                <a:spcPts val="0"/>
              </a:spcBef>
              <a:spcAft>
                <a:spcPts val="0"/>
              </a:spcAft>
              <a:buFont typeface="Wingdings" panose="05000000000000000000" pitchFamily="2" charset="2"/>
              <a:buChar char="ü"/>
              <a:defRPr/>
            </a:pPr>
            <a:r>
              <a:rPr lang="en-US" sz="1200" dirty="0">
                <a:solidFill>
                  <a:srgbClr val="000000"/>
                </a:solidFill>
                <a:latin typeface="Arial"/>
                <a:ea typeface="+mn-ea"/>
                <a:cs typeface="Arial"/>
              </a:rPr>
              <a:t>Not expressed in HMECs</a:t>
            </a:r>
          </a:p>
          <a:p>
            <a:pPr marL="114300" indent="-114300" defTabSz="914288" eaLnBrk="1" fontAlgn="auto" hangingPunct="1">
              <a:spcBef>
                <a:spcPts val="0"/>
              </a:spcBef>
              <a:spcAft>
                <a:spcPts val="0"/>
              </a:spcAft>
              <a:buFont typeface="Wingdings" panose="05000000000000000000" pitchFamily="2" charset="2"/>
              <a:buChar char="ü"/>
              <a:defRPr/>
            </a:pPr>
            <a:r>
              <a:rPr lang="en-US" sz="1200" dirty="0">
                <a:solidFill>
                  <a:srgbClr val="000000"/>
                </a:solidFill>
                <a:latin typeface="Arial"/>
                <a:ea typeface="+mn-ea"/>
                <a:cs typeface="Arial"/>
              </a:rPr>
              <a:t>Not observed in control plasma</a:t>
            </a:r>
          </a:p>
        </p:txBody>
      </p:sp>
      <p:sp>
        <p:nvSpPr>
          <p:cNvPr id="74" name="TextBox 73"/>
          <p:cNvSpPr txBox="1"/>
          <p:nvPr/>
        </p:nvSpPr>
        <p:spPr>
          <a:xfrm>
            <a:off x="1584365" y="857250"/>
            <a:ext cx="7559635" cy="523220"/>
          </a:xfrm>
          <a:prstGeom prst="rect">
            <a:avLst/>
          </a:prstGeom>
          <a:noFill/>
        </p:spPr>
        <p:txBody>
          <a:bodyPr wrap="square" rtlCol="0">
            <a:spAutoFit/>
          </a:bodyPr>
          <a:lstStyle/>
          <a:p>
            <a:pPr algn="ctr" defTabSz="914288" eaLnBrk="1" fontAlgn="auto" hangingPunct="1">
              <a:spcBef>
                <a:spcPts val="0"/>
              </a:spcBef>
              <a:spcAft>
                <a:spcPts val="0"/>
              </a:spcAft>
              <a:defRPr/>
            </a:pPr>
            <a:r>
              <a:rPr lang="en-US" sz="2800" b="1" dirty="0">
                <a:solidFill>
                  <a:srgbClr val="FFFFFF"/>
                </a:solidFill>
                <a:latin typeface="Arial"/>
                <a:ea typeface="+mn-ea"/>
                <a:cs typeface="Arial"/>
              </a:rPr>
              <a:t>Three-stage Experimental Approach</a:t>
            </a:r>
          </a:p>
        </p:txBody>
      </p:sp>
      <p:sp>
        <p:nvSpPr>
          <p:cNvPr id="89" name="TextBox 88"/>
          <p:cNvSpPr txBox="1"/>
          <p:nvPr/>
        </p:nvSpPr>
        <p:spPr>
          <a:xfrm>
            <a:off x="2293065" y="2831068"/>
            <a:ext cx="2403223" cy="369332"/>
          </a:xfrm>
          <a:prstGeom prst="rect">
            <a:avLst/>
          </a:prstGeom>
          <a:noFill/>
          <a:effectLst>
            <a:glow rad="228600">
              <a:schemeClr val="accent2">
                <a:satMod val="175000"/>
                <a:alpha val="40000"/>
              </a:schemeClr>
            </a:glow>
          </a:effectLst>
        </p:spPr>
        <p:txBody>
          <a:bodyPr wrap="none" rtlCol="0">
            <a:spAutoFit/>
          </a:bodyPr>
          <a:lstStyle/>
          <a:p>
            <a:pPr algn="ctr" defTabSz="914288" eaLnBrk="1" fontAlgn="auto" hangingPunct="1">
              <a:spcBef>
                <a:spcPts val="0"/>
              </a:spcBef>
              <a:spcAft>
                <a:spcPts val="0"/>
              </a:spcAft>
              <a:defRPr/>
            </a:pPr>
            <a:r>
              <a:rPr lang="en-US" dirty="0">
                <a:solidFill>
                  <a:srgbClr val="000000"/>
                </a:solidFill>
                <a:latin typeface="Arial"/>
                <a:ea typeface="+mn-ea"/>
                <a:cs typeface="Arial"/>
              </a:rPr>
              <a:t>(3/3 pools completed)</a:t>
            </a:r>
          </a:p>
        </p:txBody>
      </p:sp>
      <p:grpSp>
        <p:nvGrpSpPr>
          <p:cNvPr id="5" name="Group 4"/>
          <p:cNvGrpSpPr/>
          <p:nvPr/>
        </p:nvGrpSpPr>
        <p:grpSpPr>
          <a:xfrm>
            <a:off x="1923102" y="5282992"/>
            <a:ext cx="6653562" cy="646331"/>
            <a:chOff x="1978857" y="4425741"/>
            <a:chExt cx="6653562" cy="646331"/>
          </a:xfrm>
        </p:grpSpPr>
        <p:sp>
          <p:nvSpPr>
            <p:cNvPr id="3" name="Rectangle 2"/>
            <p:cNvSpPr/>
            <p:nvPr/>
          </p:nvSpPr>
          <p:spPr>
            <a:xfrm>
              <a:off x="7337316" y="4425741"/>
              <a:ext cx="1295103" cy="646331"/>
            </a:xfrm>
            <a:prstGeom prst="rect">
              <a:avLst/>
            </a:prstGeom>
          </p:spPr>
          <p:txBody>
            <a:bodyPr wrap="square">
              <a:spAutoFit/>
            </a:bodyPr>
            <a:lstStyle/>
            <a:p>
              <a:pPr algn="ctr" defTabSz="914288" eaLnBrk="1" fontAlgn="auto" hangingPunct="1">
                <a:spcBef>
                  <a:spcPts val="0"/>
                </a:spcBef>
                <a:spcAft>
                  <a:spcPts val="0"/>
                </a:spcAft>
                <a:defRPr/>
              </a:pPr>
              <a:r>
                <a:rPr lang="en-US" b="1" dirty="0">
                  <a:solidFill>
                    <a:srgbClr val="000000"/>
                  </a:solidFill>
                  <a:latin typeface="Arial"/>
                  <a:ea typeface="+mn-ea"/>
                  <a:cs typeface="Arial"/>
                </a:rPr>
                <a:t>Clinical Validation</a:t>
              </a:r>
            </a:p>
          </p:txBody>
        </p:sp>
        <p:sp>
          <p:nvSpPr>
            <p:cNvPr id="33" name="Rectangle 32"/>
            <p:cNvSpPr/>
            <p:nvPr/>
          </p:nvSpPr>
          <p:spPr>
            <a:xfrm>
              <a:off x="4849424" y="4425741"/>
              <a:ext cx="1295103" cy="646331"/>
            </a:xfrm>
            <a:prstGeom prst="rect">
              <a:avLst/>
            </a:prstGeom>
          </p:spPr>
          <p:txBody>
            <a:bodyPr wrap="square">
              <a:spAutoFit/>
            </a:bodyPr>
            <a:lstStyle/>
            <a:p>
              <a:pPr algn="ctr" defTabSz="914288" eaLnBrk="1" fontAlgn="auto" hangingPunct="1">
                <a:spcBef>
                  <a:spcPts val="0"/>
                </a:spcBef>
                <a:spcAft>
                  <a:spcPts val="0"/>
                </a:spcAft>
                <a:defRPr/>
              </a:pPr>
              <a:r>
                <a:rPr lang="en-US" b="1" dirty="0">
                  <a:solidFill>
                    <a:srgbClr val="000000"/>
                  </a:solidFill>
                  <a:latin typeface="Arial"/>
                  <a:ea typeface="+mn-ea"/>
                  <a:cs typeface="Arial"/>
                </a:rPr>
                <a:t>Assay Validation</a:t>
              </a:r>
            </a:p>
          </p:txBody>
        </p:sp>
        <p:cxnSp>
          <p:nvCxnSpPr>
            <p:cNvPr id="35" name="Straight Arrow Connector 34"/>
            <p:cNvCxnSpPr/>
            <p:nvPr/>
          </p:nvCxnSpPr>
          <p:spPr>
            <a:xfrm flipV="1">
              <a:off x="4110155" y="4747252"/>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598046" y="4747252"/>
              <a:ext cx="285750" cy="33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78857" y="4425741"/>
              <a:ext cx="1677779" cy="646331"/>
            </a:xfrm>
            <a:prstGeom prst="rect">
              <a:avLst/>
            </a:prstGeom>
          </p:spPr>
          <p:txBody>
            <a:bodyPr wrap="square">
              <a:spAutoFit/>
            </a:bodyPr>
            <a:lstStyle/>
            <a:p>
              <a:pPr algn="ctr" defTabSz="914288" eaLnBrk="1" fontAlgn="auto" hangingPunct="1">
                <a:spcBef>
                  <a:spcPts val="0"/>
                </a:spcBef>
                <a:spcAft>
                  <a:spcPts val="0"/>
                </a:spcAft>
                <a:defRPr/>
              </a:pPr>
              <a:r>
                <a:rPr lang="en-US" b="1" dirty="0">
                  <a:solidFill>
                    <a:srgbClr val="000000"/>
                  </a:solidFill>
                  <a:latin typeface="Arial"/>
                  <a:ea typeface="+mn-ea"/>
                  <a:cs typeface="Arial"/>
                </a:rPr>
                <a:t>Assay Development</a:t>
              </a:r>
            </a:p>
          </p:txBody>
        </p:sp>
      </p:grpSp>
      <p:cxnSp>
        <p:nvCxnSpPr>
          <p:cNvPr id="13" name="Elbow Connector 12"/>
          <p:cNvCxnSpPr>
            <a:stCxn id="73" idx="1"/>
          </p:cNvCxnSpPr>
          <p:nvPr/>
        </p:nvCxnSpPr>
        <p:spPr bwMode="auto">
          <a:xfrm rot="10800000" flipV="1">
            <a:off x="1584366" y="2411835"/>
            <a:ext cx="12700" cy="2188692"/>
          </a:xfrm>
          <a:prstGeom prst="bentConnector4">
            <a:avLst>
              <a:gd name="adj1" fmla="val 4585717"/>
              <a:gd name="adj2" fmla="val 100258"/>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p:cNvSpPr txBox="1"/>
          <p:nvPr/>
        </p:nvSpPr>
        <p:spPr>
          <a:xfrm>
            <a:off x="135744" y="3505201"/>
            <a:ext cx="1300356" cy="646331"/>
          </a:xfrm>
          <a:prstGeom prst="rect">
            <a:avLst/>
          </a:prstGeom>
          <a:solidFill>
            <a:schemeClr val="bg1"/>
          </a:solidFill>
        </p:spPr>
        <p:txBody>
          <a:bodyPr wrap="none" rtlCol="0">
            <a:spAutoFit/>
          </a:bodyPr>
          <a:lstStyle/>
          <a:p>
            <a:pPr algn="ctr" defTabSz="914288" eaLnBrk="1" fontAlgn="auto" hangingPunct="1">
              <a:spcBef>
                <a:spcPts val="0"/>
              </a:spcBef>
              <a:spcAft>
                <a:spcPts val="0"/>
              </a:spcAft>
              <a:defRPr/>
            </a:pPr>
            <a:r>
              <a:rPr lang="en-US" b="1" dirty="0">
                <a:solidFill>
                  <a:srgbClr val="C00000"/>
                </a:solidFill>
                <a:latin typeface="Arial"/>
                <a:ea typeface="+mn-ea"/>
                <a:cs typeface="Arial"/>
              </a:rPr>
              <a:t>≥1,247</a:t>
            </a:r>
          </a:p>
          <a:p>
            <a:pPr algn="ctr" defTabSz="914288" eaLnBrk="1" fontAlgn="auto" hangingPunct="1">
              <a:spcBef>
                <a:spcPts val="0"/>
              </a:spcBef>
              <a:spcAft>
                <a:spcPts val="0"/>
              </a:spcAft>
              <a:defRPr/>
            </a:pPr>
            <a:r>
              <a:rPr lang="en-US" dirty="0">
                <a:solidFill>
                  <a:srgbClr val="000000"/>
                </a:solidFill>
                <a:latin typeface="Arial"/>
                <a:ea typeface="+mn-ea"/>
                <a:cs typeface="Arial"/>
              </a:rPr>
              <a:t>candidates</a:t>
            </a:r>
          </a:p>
        </p:txBody>
      </p:sp>
      <p:grpSp>
        <p:nvGrpSpPr>
          <p:cNvPr id="88" name="Group 87"/>
          <p:cNvGrpSpPr/>
          <p:nvPr/>
        </p:nvGrpSpPr>
        <p:grpSpPr>
          <a:xfrm>
            <a:off x="75821" y="857251"/>
            <a:ext cx="1288733" cy="1923669"/>
            <a:chOff x="-19631" y="3157341"/>
            <a:chExt cx="1288733" cy="1923669"/>
          </a:xfrm>
        </p:grpSpPr>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31" y="3157341"/>
              <a:ext cx="1288733" cy="1923669"/>
            </a:xfrm>
            <a:prstGeom prst="rect">
              <a:avLst/>
            </a:prstGeom>
          </p:spPr>
        </p:pic>
        <p:sp>
          <p:nvSpPr>
            <p:cNvPr id="87" name="Freeform 86"/>
            <p:cNvSpPr>
              <a:spLocks noChangeAspect="1"/>
            </p:cNvSpPr>
            <p:nvPr/>
          </p:nvSpPr>
          <p:spPr bwMode="auto">
            <a:xfrm>
              <a:off x="750582" y="4307724"/>
              <a:ext cx="208321" cy="189886"/>
            </a:xfrm>
            <a:custGeom>
              <a:avLst/>
              <a:gdLst>
                <a:gd name="connsiteX0" fmla="*/ 46703 w 277761"/>
                <a:gd name="connsiteY0" fmla="*/ 66368 h 253181"/>
                <a:gd name="connsiteX1" fmla="*/ 41787 w 277761"/>
                <a:gd name="connsiteY1" fmla="*/ 54078 h 253181"/>
                <a:gd name="connsiteX2" fmla="*/ 51619 w 277761"/>
                <a:gd name="connsiteY2" fmla="*/ 27039 h 253181"/>
                <a:gd name="connsiteX3" fmla="*/ 61452 w 277761"/>
                <a:gd name="connsiteY3" fmla="*/ 9832 h 253181"/>
                <a:gd name="connsiteX4" fmla="*/ 78658 w 277761"/>
                <a:gd name="connsiteY4" fmla="*/ 2458 h 253181"/>
                <a:gd name="connsiteX5" fmla="*/ 86032 w 277761"/>
                <a:gd name="connsiteY5" fmla="*/ 0 h 253181"/>
                <a:gd name="connsiteX6" fmla="*/ 115529 w 277761"/>
                <a:gd name="connsiteY6" fmla="*/ 7374 h 253181"/>
                <a:gd name="connsiteX7" fmla="*/ 120445 w 277761"/>
                <a:gd name="connsiteY7" fmla="*/ 27039 h 253181"/>
                <a:gd name="connsiteX8" fmla="*/ 125361 w 277761"/>
                <a:gd name="connsiteY8" fmla="*/ 34413 h 253181"/>
                <a:gd name="connsiteX9" fmla="*/ 122903 w 277761"/>
                <a:gd name="connsiteY9" fmla="*/ 54078 h 253181"/>
                <a:gd name="connsiteX10" fmla="*/ 130278 w 277761"/>
                <a:gd name="connsiteY10" fmla="*/ 56536 h 253181"/>
                <a:gd name="connsiteX11" fmla="*/ 169607 w 277761"/>
                <a:gd name="connsiteY11" fmla="*/ 58994 h 253181"/>
                <a:gd name="connsiteX12" fmla="*/ 179439 w 277761"/>
                <a:gd name="connsiteY12" fmla="*/ 73742 h 253181"/>
                <a:gd name="connsiteX13" fmla="*/ 184355 w 277761"/>
                <a:gd name="connsiteY13" fmla="*/ 86032 h 253181"/>
                <a:gd name="connsiteX14" fmla="*/ 191729 w 277761"/>
                <a:gd name="connsiteY14" fmla="*/ 93407 h 253181"/>
                <a:gd name="connsiteX15" fmla="*/ 201561 w 277761"/>
                <a:gd name="connsiteY15" fmla="*/ 110613 h 253181"/>
                <a:gd name="connsiteX16" fmla="*/ 231058 w 277761"/>
                <a:gd name="connsiteY16" fmla="*/ 115529 h 253181"/>
                <a:gd name="connsiteX17" fmla="*/ 240890 w 277761"/>
                <a:gd name="connsiteY17" fmla="*/ 117987 h 253181"/>
                <a:gd name="connsiteX18" fmla="*/ 260555 w 277761"/>
                <a:gd name="connsiteY18" fmla="*/ 127819 h 253181"/>
                <a:gd name="connsiteX19" fmla="*/ 270387 w 277761"/>
                <a:gd name="connsiteY19" fmla="*/ 130278 h 253181"/>
                <a:gd name="connsiteX20" fmla="*/ 277761 w 277761"/>
                <a:gd name="connsiteY20" fmla="*/ 132736 h 253181"/>
                <a:gd name="connsiteX21" fmla="*/ 272845 w 277761"/>
                <a:gd name="connsiteY21" fmla="*/ 145026 h 253181"/>
                <a:gd name="connsiteX22" fmla="*/ 253181 w 277761"/>
                <a:gd name="connsiteY22" fmla="*/ 154858 h 253181"/>
                <a:gd name="connsiteX23" fmla="*/ 245807 w 277761"/>
                <a:gd name="connsiteY23" fmla="*/ 162232 h 253181"/>
                <a:gd name="connsiteX24" fmla="*/ 213852 w 277761"/>
                <a:gd name="connsiteY24" fmla="*/ 167149 h 253181"/>
                <a:gd name="connsiteX25" fmla="*/ 206478 w 277761"/>
                <a:gd name="connsiteY25" fmla="*/ 169607 h 253181"/>
                <a:gd name="connsiteX26" fmla="*/ 189271 w 277761"/>
                <a:gd name="connsiteY26" fmla="*/ 162232 h 253181"/>
                <a:gd name="connsiteX27" fmla="*/ 184355 w 277761"/>
                <a:gd name="connsiteY27" fmla="*/ 154858 h 253181"/>
                <a:gd name="connsiteX28" fmla="*/ 164690 w 277761"/>
                <a:gd name="connsiteY28" fmla="*/ 140110 h 253181"/>
                <a:gd name="connsiteX29" fmla="*/ 159774 w 277761"/>
                <a:gd name="connsiteY29" fmla="*/ 132736 h 253181"/>
                <a:gd name="connsiteX30" fmla="*/ 157316 w 277761"/>
                <a:gd name="connsiteY30" fmla="*/ 125361 h 253181"/>
                <a:gd name="connsiteX31" fmla="*/ 152400 w 277761"/>
                <a:gd name="connsiteY31" fmla="*/ 130278 h 253181"/>
                <a:gd name="connsiteX32" fmla="*/ 154858 w 277761"/>
                <a:gd name="connsiteY32" fmla="*/ 221226 h 253181"/>
                <a:gd name="connsiteX33" fmla="*/ 174523 w 277761"/>
                <a:gd name="connsiteY33" fmla="*/ 240890 h 253181"/>
                <a:gd name="connsiteX34" fmla="*/ 186813 w 277761"/>
                <a:gd name="connsiteY34" fmla="*/ 248265 h 253181"/>
                <a:gd name="connsiteX35" fmla="*/ 194187 w 277761"/>
                <a:gd name="connsiteY35" fmla="*/ 253181 h 253181"/>
                <a:gd name="connsiteX36" fmla="*/ 174523 w 277761"/>
                <a:gd name="connsiteY36" fmla="*/ 248265 h 253181"/>
                <a:gd name="connsiteX37" fmla="*/ 140110 w 277761"/>
                <a:gd name="connsiteY37" fmla="*/ 243349 h 253181"/>
                <a:gd name="connsiteX38" fmla="*/ 130278 w 277761"/>
                <a:gd name="connsiteY38" fmla="*/ 238432 h 253181"/>
                <a:gd name="connsiteX39" fmla="*/ 108155 w 277761"/>
                <a:gd name="connsiteY39" fmla="*/ 233516 h 253181"/>
                <a:gd name="connsiteX40" fmla="*/ 100781 w 277761"/>
                <a:gd name="connsiteY40" fmla="*/ 228600 h 253181"/>
                <a:gd name="connsiteX41" fmla="*/ 83574 w 277761"/>
                <a:gd name="connsiteY41" fmla="*/ 226142 h 253181"/>
                <a:gd name="connsiteX42" fmla="*/ 66368 w 277761"/>
                <a:gd name="connsiteY42" fmla="*/ 221226 h 253181"/>
                <a:gd name="connsiteX43" fmla="*/ 68826 w 277761"/>
                <a:gd name="connsiteY43" fmla="*/ 191729 h 253181"/>
                <a:gd name="connsiteX44" fmla="*/ 78658 w 277761"/>
                <a:gd name="connsiteY44" fmla="*/ 179439 h 253181"/>
                <a:gd name="connsiteX45" fmla="*/ 83574 w 277761"/>
                <a:gd name="connsiteY45" fmla="*/ 169607 h 253181"/>
                <a:gd name="connsiteX46" fmla="*/ 93407 w 277761"/>
                <a:gd name="connsiteY46" fmla="*/ 162232 h 253181"/>
                <a:gd name="connsiteX47" fmla="*/ 110613 w 277761"/>
                <a:gd name="connsiteY47" fmla="*/ 149942 h 253181"/>
                <a:gd name="connsiteX48" fmla="*/ 108155 w 277761"/>
                <a:gd name="connsiteY48" fmla="*/ 154858 h 253181"/>
                <a:gd name="connsiteX49" fmla="*/ 93407 w 277761"/>
                <a:gd name="connsiteY49" fmla="*/ 162232 h 253181"/>
                <a:gd name="connsiteX50" fmla="*/ 76200 w 277761"/>
                <a:gd name="connsiteY50" fmla="*/ 167149 h 253181"/>
                <a:gd name="connsiteX51" fmla="*/ 63910 w 277761"/>
                <a:gd name="connsiteY51" fmla="*/ 172065 h 253181"/>
                <a:gd name="connsiteX52" fmla="*/ 51619 w 277761"/>
                <a:gd name="connsiteY52" fmla="*/ 174523 h 253181"/>
                <a:gd name="connsiteX53" fmla="*/ 41787 w 277761"/>
                <a:gd name="connsiteY53" fmla="*/ 176981 h 253181"/>
                <a:gd name="connsiteX54" fmla="*/ 24581 w 277761"/>
                <a:gd name="connsiteY54" fmla="*/ 174523 h 253181"/>
                <a:gd name="connsiteX55" fmla="*/ 22123 w 277761"/>
                <a:gd name="connsiteY55" fmla="*/ 167149 h 253181"/>
                <a:gd name="connsiteX56" fmla="*/ 9832 w 277761"/>
                <a:gd name="connsiteY56" fmla="*/ 149942 h 253181"/>
                <a:gd name="connsiteX57" fmla="*/ 0 w 277761"/>
                <a:gd name="connsiteY57" fmla="*/ 135194 h 253181"/>
                <a:gd name="connsiteX58" fmla="*/ 7374 w 277761"/>
                <a:gd name="connsiteY58" fmla="*/ 132736 h 253181"/>
                <a:gd name="connsiteX59" fmla="*/ 22123 w 277761"/>
                <a:gd name="connsiteY59" fmla="*/ 130278 h 253181"/>
                <a:gd name="connsiteX60" fmla="*/ 19665 w 277761"/>
                <a:gd name="connsiteY60" fmla="*/ 105697 h 253181"/>
                <a:gd name="connsiteX61" fmla="*/ 14749 w 277761"/>
                <a:gd name="connsiteY61" fmla="*/ 90949 h 253181"/>
                <a:gd name="connsiteX62" fmla="*/ 9832 w 277761"/>
                <a:gd name="connsiteY62" fmla="*/ 73742 h 253181"/>
                <a:gd name="connsiteX63" fmla="*/ 4916 w 277761"/>
                <a:gd name="connsiteY63" fmla="*/ 66368 h 253181"/>
                <a:gd name="connsiteX64" fmla="*/ 12290 w 277761"/>
                <a:gd name="connsiteY64" fmla="*/ 61452 h 253181"/>
                <a:gd name="connsiteX65" fmla="*/ 39329 w 277761"/>
                <a:gd name="connsiteY65" fmla="*/ 63910 h 253181"/>
                <a:gd name="connsiteX66" fmla="*/ 46703 w 277761"/>
                <a:gd name="connsiteY66" fmla="*/ 66368 h 2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77761" h="253181">
                  <a:moveTo>
                    <a:pt x="46703" y="66368"/>
                  </a:moveTo>
                  <a:cubicBezTo>
                    <a:pt x="47113" y="64729"/>
                    <a:pt x="41787" y="58490"/>
                    <a:pt x="41787" y="54078"/>
                  </a:cubicBezTo>
                  <a:cubicBezTo>
                    <a:pt x="41787" y="32908"/>
                    <a:pt x="45418" y="39440"/>
                    <a:pt x="51619" y="27039"/>
                  </a:cubicBezTo>
                  <a:cubicBezTo>
                    <a:pt x="57244" y="15792"/>
                    <a:pt x="49567" y="21717"/>
                    <a:pt x="61452" y="9832"/>
                  </a:cubicBezTo>
                  <a:cubicBezTo>
                    <a:pt x="67439" y="3845"/>
                    <a:pt x="70761" y="4714"/>
                    <a:pt x="78658" y="2458"/>
                  </a:cubicBezTo>
                  <a:cubicBezTo>
                    <a:pt x="81149" y="1746"/>
                    <a:pt x="83574" y="819"/>
                    <a:pt x="86032" y="0"/>
                  </a:cubicBezTo>
                  <a:cubicBezTo>
                    <a:pt x="95864" y="2458"/>
                    <a:pt x="107560" y="1112"/>
                    <a:pt x="115529" y="7374"/>
                  </a:cubicBezTo>
                  <a:cubicBezTo>
                    <a:pt x="120842" y="11548"/>
                    <a:pt x="116697" y="21417"/>
                    <a:pt x="120445" y="27039"/>
                  </a:cubicBezTo>
                  <a:lnTo>
                    <a:pt x="125361" y="34413"/>
                  </a:lnTo>
                  <a:cubicBezTo>
                    <a:pt x="124542" y="40968"/>
                    <a:pt x="121470" y="47629"/>
                    <a:pt x="122903" y="54078"/>
                  </a:cubicBezTo>
                  <a:cubicBezTo>
                    <a:pt x="123465" y="56608"/>
                    <a:pt x="127701" y="56265"/>
                    <a:pt x="130278" y="56536"/>
                  </a:cubicBezTo>
                  <a:cubicBezTo>
                    <a:pt x="143341" y="57911"/>
                    <a:pt x="156497" y="58175"/>
                    <a:pt x="169607" y="58994"/>
                  </a:cubicBezTo>
                  <a:cubicBezTo>
                    <a:pt x="172884" y="63910"/>
                    <a:pt x="176610" y="68555"/>
                    <a:pt x="179439" y="73742"/>
                  </a:cubicBezTo>
                  <a:cubicBezTo>
                    <a:pt x="181552" y="77615"/>
                    <a:pt x="182017" y="82290"/>
                    <a:pt x="184355" y="86032"/>
                  </a:cubicBezTo>
                  <a:cubicBezTo>
                    <a:pt x="186197" y="88980"/>
                    <a:pt x="189708" y="90578"/>
                    <a:pt x="191729" y="93407"/>
                  </a:cubicBezTo>
                  <a:cubicBezTo>
                    <a:pt x="192110" y="93940"/>
                    <a:pt x="199334" y="109818"/>
                    <a:pt x="201561" y="110613"/>
                  </a:cubicBezTo>
                  <a:cubicBezTo>
                    <a:pt x="210948" y="113965"/>
                    <a:pt x="221388" y="113111"/>
                    <a:pt x="231058" y="115529"/>
                  </a:cubicBezTo>
                  <a:cubicBezTo>
                    <a:pt x="234335" y="116348"/>
                    <a:pt x="237642" y="117059"/>
                    <a:pt x="240890" y="117987"/>
                  </a:cubicBezTo>
                  <a:cubicBezTo>
                    <a:pt x="256937" y="122572"/>
                    <a:pt x="238410" y="117976"/>
                    <a:pt x="260555" y="127819"/>
                  </a:cubicBezTo>
                  <a:cubicBezTo>
                    <a:pt x="263642" y="129191"/>
                    <a:pt x="267139" y="129350"/>
                    <a:pt x="270387" y="130278"/>
                  </a:cubicBezTo>
                  <a:cubicBezTo>
                    <a:pt x="272878" y="130990"/>
                    <a:pt x="275303" y="131917"/>
                    <a:pt x="277761" y="132736"/>
                  </a:cubicBezTo>
                  <a:cubicBezTo>
                    <a:pt x="276122" y="136833"/>
                    <a:pt x="275492" y="141496"/>
                    <a:pt x="272845" y="145026"/>
                  </a:cubicBezTo>
                  <a:cubicBezTo>
                    <a:pt x="267060" y="152740"/>
                    <a:pt x="261422" y="152798"/>
                    <a:pt x="253181" y="154858"/>
                  </a:cubicBezTo>
                  <a:cubicBezTo>
                    <a:pt x="250723" y="157316"/>
                    <a:pt x="248984" y="160820"/>
                    <a:pt x="245807" y="162232"/>
                  </a:cubicBezTo>
                  <a:cubicBezTo>
                    <a:pt x="244196" y="162948"/>
                    <a:pt x="214078" y="167117"/>
                    <a:pt x="213852" y="167149"/>
                  </a:cubicBezTo>
                  <a:cubicBezTo>
                    <a:pt x="211394" y="167968"/>
                    <a:pt x="209069" y="169607"/>
                    <a:pt x="206478" y="169607"/>
                  </a:cubicBezTo>
                  <a:cubicBezTo>
                    <a:pt x="198540" y="169607"/>
                    <a:pt x="195293" y="166247"/>
                    <a:pt x="189271" y="162232"/>
                  </a:cubicBezTo>
                  <a:cubicBezTo>
                    <a:pt x="187632" y="159774"/>
                    <a:pt x="186444" y="156947"/>
                    <a:pt x="184355" y="154858"/>
                  </a:cubicBezTo>
                  <a:cubicBezTo>
                    <a:pt x="178514" y="149017"/>
                    <a:pt x="171500" y="144649"/>
                    <a:pt x="164690" y="140110"/>
                  </a:cubicBezTo>
                  <a:cubicBezTo>
                    <a:pt x="163051" y="137652"/>
                    <a:pt x="161095" y="135378"/>
                    <a:pt x="159774" y="132736"/>
                  </a:cubicBezTo>
                  <a:cubicBezTo>
                    <a:pt x="158615" y="130418"/>
                    <a:pt x="159774" y="126180"/>
                    <a:pt x="157316" y="125361"/>
                  </a:cubicBezTo>
                  <a:cubicBezTo>
                    <a:pt x="155117" y="124628"/>
                    <a:pt x="154039" y="128639"/>
                    <a:pt x="152400" y="130278"/>
                  </a:cubicBezTo>
                  <a:cubicBezTo>
                    <a:pt x="148879" y="174296"/>
                    <a:pt x="141414" y="185374"/>
                    <a:pt x="154858" y="221226"/>
                  </a:cubicBezTo>
                  <a:cubicBezTo>
                    <a:pt x="157632" y="228623"/>
                    <a:pt x="168956" y="236993"/>
                    <a:pt x="174523" y="240890"/>
                  </a:cubicBezTo>
                  <a:cubicBezTo>
                    <a:pt x="178437" y="243630"/>
                    <a:pt x="182762" y="245733"/>
                    <a:pt x="186813" y="248265"/>
                  </a:cubicBezTo>
                  <a:cubicBezTo>
                    <a:pt x="189318" y="249831"/>
                    <a:pt x="197141" y="253181"/>
                    <a:pt x="194187" y="253181"/>
                  </a:cubicBezTo>
                  <a:cubicBezTo>
                    <a:pt x="187431" y="253181"/>
                    <a:pt x="181211" y="249220"/>
                    <a:pt x="174523" y="248265"/>
                  </a:cubicBezTo>
                  <a:lnTo>
                    <a:pt x="140110" y="243349"/>
                  </a:lnTo>
                  <a:cubicBezTo>
                    <a:pt x="136833" y="241710"/>
                    <a:pt x="133709" y="239719"/>
                    <a:pt x="130278" y="238432"/>
                  </a:cubicBezTo>
                  <a:cubicBezTo>
                    <a:pt x="126313" y="236945"/>
                    <a:pt x="111489" y="234183"/>
                    <a:pt x="108155" y="233516"/>
                  </a:cubicBezTo>
                  <a:cubicBezTo>
                    <a:pt x="105697" y="231877"/>
                    <a:pt x="103611" y="229449"/>
                    <a:pt x="100781" y="228600"/>
                  </a:cubicBezTo>
                  <a:cubicBezTo>
                    <a:pt x="95231" y="226935"/>
                    <a:pt x="89274" y="227178"/>
                    <a:pt x="83574" y="226142"/>
                  </a:cubicBezTo>
                  <a:cubicBezTo>
                    <a:pt x="76784" y="224908"/>
                    <a:pt x="72686" y="223332"/>
                    <a:pt x="66368" y="221226"/>
                  </a:cubicBezTo>
                  <a:cubicBezTo>
                    <a:pt x="67187" y="211394"/>
                    <a:pt x="66042" y="201195"/>
                    <a:pt x="68826" y="191729"/>
                  </a:cubicBezTo>
                  <a:cubicBezTo>
                    <a:pt x="70306" y="186696"/>
                    <a:pt x="75748" y="183804"/>
                    <a:pt x="78658" y="179439"/>
                  </a:cubicBezTo>
                  <a:cubicBezTo>
                    <a:pt x="80691" y="176390"/>
                    <a:pt x="81189" y="172389"/>
                    <a:pt x="83574" y="169607"/>
                  </a:cubicBezTo>
                  <a:cubicBezTo>
                    <a:pt x="86240" y="166496"/>
                    <a:pt x="90324" y="164930"/>
                    <a:pt x="93407" y="162232"/>
                  </a:cubicBezTo>
                  <a:cubicBezTo>
                    <a:pt x="107763" y="149671"/>
                    <a:pt x="97337" y="154367"/>
                    <a:pt x="110613" y="149942"/>
                  </a:cubicBezTo>
                  <a:cubicBezTo>
                    <a:pt x="117055" y="130616"/>
                    <a:pt x="109625" y="153388"/>
                    <a:pt x="108155" y="154858"/>
                  </a:cubicBezTo>
                  <a:cubicBezTo>
                    <a:pt x="104269" y="158744"/>
                    <a:pt x="98430" y="160000"/>
                    <a:pt x="93407" y="162232"/>
                  </a:cubicBezTo>
                  <a:cubicBezTo>
                    <a:pt x="86314" y="165384"/>
                    <a:pt x="84000" y="164549"/>
                    <a:pt x="76200" y="167149"/>
                  </a:cubicBezTo>
                  <a:cubicBezTo>
                    <a:pt x="72014" y="168544"/>
                    <a:pt x="68136" y="170797"/>
                    <a:pt x="63910" y="172065"/>
                  </a:cubicBezTo>
                  <a:cubicBezTo>
                    <a:pt x="59908" y="173266"/>
                    <a:pt x="55698" y="173617"/>
                    <a:pt x="51619" y="174523"/>
                  </a:cubicBezTo>
                  <a:cubicBezTo>
                    <a:pt x="48321" y="175256"/>
                    <a:pt x="45064" y="176162"/>
                    <a:pt x="41787" y="176981"/>
                  </a:cubicBezTo>
                  <a:cubicBezTo>
                    <a:pt x="36052" y="176162"/>
                    <a:pt x="29763" y="177114"/>
                    <a:pt x="24581" y="174523"/>
                  </a:cubicBezTo>
                  <a:cubicBezTo>
                    <a:pt x="22264" y="173364"/>
                    <a:pt x="23282" y="169466"/>
                    <a:pt x="22123" y="167149"/>
                  </a:cubicBezTo>
                  <a:cubicBezTo>
                    <a:pt x="20121" y="163145"/>
                    <a:pt x="11788" y="152736"/>
                    <a:pt x="9832" y="149942"/>
                  </a:cubicBezTo>
                  <a:cubicBezTo>
                    <a:pt x="6444" y="145102"/>
                    <a:pt x="0" y="135194"/>
                    <a:pt x="0" y="135194"/>
                  </a:cubicBezTo>
                  <a:cubicBezTo>
                    <a:pt x="2458" y="134375"/>
                    <a:pt x="4845" y="133298"/>
                    <a:pt x="7374" y="132736"/>
                  </a:cubicBezTo>
                  <a:cubicBezTo>
                    <a:pt x="12239" y="131655"/>
                    <a:pt x="20060" y="134815"/>
                    <a:pt x="22123" y="130278"/>
                  </a:cubicBezTo>
                  <a:cubicBezTo>
                    <a:pt x="25531" y="122782"/>
                    <a:pt x="21182" y="113790"/>
                    <a:pt x="19665" y="105697"/>
                  </a:cubicBezTo>
                  <a:cubicBezTo>
                    <a:pt x="18710" y="100604"/>
                    <a:pt x="16238" y="95912"/>
                    <a:pt x="14749" y="90949"/>
                  </a:cubicBezTo>
                  <a:cubicBezTo>
                    <a:pt x="13569" y="87016"/>
                    <a:pt x="11896" y="77869"/>
                    <a:pt x="9832" y="73742"/>
                  </a:cubicBezTo>
                  <a:cubicBezTo>
                    <a:pt x="8511" y="71100"/>
                    <a:pt x="6555" y="68826"/>
                    <a:pt x="4916" y="66368"/>
                  </a:cubicBezTo>
                  <a:cubicBezTo>
                    <a:pt x="7374" y="64729"/>
                    <a:pt x="9343" y="61662"/>
                    <a:pt x="12290" y="61452"/>
                  </a:cubicBezTo>
                  <a:cubicBezTo>
                    <a:pt x="21317" y="60807"/>
                    <a:pt x="30299" y="63308"/>
                    <a:pt x="39329" y="63910"/>
                  </a:cubicBezTo>
                  <a:cubicBezTo>
                    <a:pt x="42599" y="64128"/>
                    <a:pt x="46293" y="68007"/>
                    <a:pt x="46703" y="66368"/>
                  </a:cubicBez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defRPr/>
              </a:pPr>
              <a:endParaRPr lang="en-US" sz="2000">
                <a:solidFill>
                  <a:srgbClr val="000000"/>
                </a:solidFill>
                <a:ea typeface="+mn-ea"/>
                <a:cs typeface="Arial"/>
              </a:endParaRPr>
            </a:p>
          </p:txBody>
        </p:sp>
      </p:grpSp>
      <p:sp>
        <p:nvSpPr>
          <p:cNvPr id="41" name="TextBox 40"/>
          <p:cNvSpPr txBox="1"/>
          <p:nvPr/>
        </p:nvSpPr>
        <p:spPr>
          <a:xfrm>
            <a:off x="1601140" y="3733801"/>
            <a:ext cx="1997034" cy="1138773"/>
          </a:xfrm>
          <a:prstGeom prst="rect">
            <a:avLst/>
          </a:prstGeom>
          <a:noFill/>
        </p:spPr>
        <p:txBody>
          <a:bodyPr wrap="square" rtlCol="0">
            <a:spAutoFit/>
          </a:bodyPr>
          <a:lstStyle/>
          <a:p>
            <a:pPr defTabSz="914288" eaLnBrk="1" fontAlgn="auto" hangingPunct="1">
              <a:spcBef>
                <a:spcPts val="0"/>
              </a:spcBef>
              <a:spcAft>
                <a:spcPts val="0"/>
              </a:spcAft>
            </a:pPr>
            <a:r>
              <a:rPr lang="en-US" b="1" u="sng" dirty="0">
                <a:solidFill>
                  <a:srgbClr val="000000"/>
                </a:solidFill>
                <a:latin typeface="Arial"/>
                <a:ea typeface="+mn-ea"/>
                <a:cs typeface="Arial"/>
              </a:rPr>
              <a:t>6 Breast Cancer</a:t>
            </a:r>
          </a:p>
          <a:p>
            <a:pPr defTabSz="914288" eaLnBrk="1" fontAlgn="auto" hangingPunct="1">
              <a:spcBef>
                <a:spcPts val="0"/>
              </a:spcBef>
              <a:spcAft>
                <a:spcPts val="0"/>
              </a:spcAft>
            </a:pPr>
            <a:r>
              <a:rPr lang="en-US" b="1" u="sng" dirty="0">
                <a:solidFill>
                  <a:srgbClr val="000000"/>
                </a:solidFill>
                <a:latin typeface="Arial"/>
                <a:ea typeface="+mn-ea"/>
                <a:cs typeface="Arial"/>
              </a:rPr>
              <a:t>Plasma Pools</a:t>
            </a:r>
          </a:p>
          <a:p>
            <a:pPr marL="114300" indent="-114300" defTabSz="914288" eaLnBrk="1" fontAlgn="auto" hangingPunct="1">
              <a:spcBef>
                <a:spcPts val="0"/>
              </a:spcBef>
              <a:spcAft>
                <a:spcPts val="0"/>
              </a:spcAft>
              <a:buFont typeface="Wingdings" panose="05000000000000000000" pitchFamily="2" charset="2"/>
              <a:buChar char="§"/>
            </a:pPr>
            <a:r>
              <a:rPr lang="en-US" sz="1600" b="1" dirty="0">
                <a:solidFill>
                  <a:srgbClr val="C00000"/>
                </a:solidFill>
                <a:latin typeface="Arial"/>
                <a:ea typeface="+mn-ea"/>
                <a:cs typeface="Arial"/>
              </a:rPr>
              <a:t>Cancer vs. Control</a:t>
            </a:r>
          </a:p>
        </p:txBody>
      </p:sp>
      <p:sp>
        <p:nvSpPr>
          <p:cNvPr id="6" name="TextBox 5"/>
          <p:cNvSpPr txBox="1"/>
          <p:nvPr/>
        </p:nvSpPr>
        <p:spPr>
          <a:xfrm>
            <a:off x="8884920" y="5785306"/>
            <a:ext cx="300082" cy="215444"/>
          </a:xfrm>
          <a:prstGeom prst="rect">
            <a:avLst/>
          </a:prstGeom>
          <a:noFill/>
        </p:spPr>
        <p:txBody>
          <a:bodyPr wrap="none" rtlCol="0">
            <a:spAutoFit/>
          </a:bodyPr>
          <a:lstStyle/>
          <a:p>
            <a:pPr algn="ctr" defTabSz="914288" eaLnBrk="1" fontAlgn="auto" hangingPunct="1">
              <a:spcBef>
                <a:spcPts val="0"/>
              </a:spcBef>
              <a:spcAft>
                <a:spcPts val="0"/>
              </a:spcAft>
            </a:pPr>
            <a:r>
              <a:rPr lang="en-US" sz="800">
                <a:solidFill>
                  <a:srgbClr val="000000"/>
                </a:solidFill>
                <a:latin typeface="Arial"/>
                <a:ea typeface="+mn-ea"/>
                <a:cs typeface="Arial"/>
              </a:rPr>
              <a:t>25</a:t>
            </a:r>
          </a:p>
        </p:txBody>
      </p:sp>
    </p:spTree>
    <p:extLst>
      <p:ext uri="{BB962C8B-B14F-4D97-AF65-F5344CB8AC3E}">
        <p14:creationId xmlns:p14="http://schemas.microsoft.com/office/powerpoint/2010/main" val="724729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t> Duke/</a:t>
            </a:r>
            <a:r>
              <a:rPr lang="en-US" dirty="0" err="1"/>
              <a:t>Creatv</a:t>
            </a:r>
            <a:r>
              <a:rPr lang="en-US" dirty="0"/>
              <a:t> </a:t>
            </a:r>
            <a:r>
              <a:rPr lang="en-US" dirty="0" err="1"/>
              <a:t>Microtech</a:t>
            </a:r>
            <a:r>
              <a:rPr lang="en-US" dirty="0"/>
              <a:t> BDL</a:t>
            </a:r>
          </a:p>
        </p:txBody>
      </p:sp>
      <p:sp>
        <p:nvSpPr>
          <p:cNvPr id="3" name="Content Placeholder 2"/>
          <p:cNvSpPr>
            <a:spLocks noGrp="1"/>
          </p:cNvSpPr>
          <p:nvPr>
            <p:ph idx="1"/>
          </p:nvPr>
        </p:nvSpPr>
        <p:spPr/>
        <p:txBody>
          <a:bodyPr>
            <a:normAutofit fontScale="92500"/>
          </a:bodyPr>
          <a:lstStyle/>
          <a:p>
            <a:pPr>
              <a:spcAft>
                <a:spcPts val="600"/>
              </a:spcAft>
            </a:pPr>
            <a:r>
              <a:rPr lang="en-US" dirty="0"/>
              <a:t>The goal of this group is to augment diagnostic mammography to reduce the number of breast biopsies</a:t>
            </a:r>
          </a:p>
          <a:p>
            <a:pPr>
              <a:spcAft>
                <a:spcPts val="600"/>
              </a:spcAft>
            </a:pPr>
            <a:r>
              <a:rPr lang="en-US" dirty="0"/>
              <a:t>The overall approach is to integrate advanced image analysis with candidate circulating biomarkers </a:t>
            </a:r>
          </a:p>
          <a:p>
            <a:pPr>
              <a:spcAft>
                <a:spcPts val="600"/>
              </a:spcAft>
            </a:pPr>
            <a:r>
              <a:rPr lang="en-US" dirty="0"/>
              <a:t>Prospective collection of &gt;1000 women undergoing breast biopsy triggered by BI-RADS 4 findings (most of the false positive cases are in this category) </a:t>
            </a:r>
          </a:p>
          <a:p>
            <a:pPr>
              <a:spcAft>
                <a:spcPts val="600"/>
              </a:spcAft>
            </a:pPr>
            <a:r>
              <a:rPr lang="en-US" dirty="0"/>
              <a:t>Prospective study is necessary to conduct concurrent measurement of rare cells (focusing on Cancer Associated Macrophage Like cells) </a:t>
            </a:r>
          </a:p>
          <a:p>
            <a:pPr>
              <a:spcAft>
                <a:spcPts val="600"/>
              </a:spcAft>
            </a:pPr>
            <a:r>
              <a:rPr lang="en-US" dirty="0"/>
              <a:t>Resource development of matching blood and images from both the prospective and retrospective cohorts</a:t>
            </a:r>
          </a:p>
        </p:txBody>
      </p:sp>
    </p:spTree>
    <p:extLst>
      <p:ext uri="{BB962C8B-B14F-4D97-AF65-F5344CB8AC3E}">
        <p14:creationId xmlns:p14="http://schemas.microsoft.com/office/powerpoint/2010/main" val="79522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extLst>
              <p:ext uri="{D42A27DB-BD31-4B8C-83A1-F6EECF244321}">
                <p14:modId xmlns:p14="http://schemas.microsoft.com/office/powerpoint/2010/main" val="1161645351"/>
              </p:ext>
            </p:extLst>
          </p:nvPr>
        </p:nvGraphicFramePr>
        <p:xfrm>
          <a:off x="4801632" y="1040006"/>
          <a:ext cx="4029920" cy="3892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54255" y="116632"/>
            <a:ext cx="6999427" cy="859040"/>
          </a:xfrm>
        </p:spPr>
        <p:txBody>
          <a:bodyPr>
            <a:noAutofit/>
          </a:bodyPr>
          <a:lstStyle/>
          <a:p>
            <a:r>
              <a:rPr lang="en-US" sz="2933" dirty="0"/>
              <a:t>Phase 3 Validation of Early Detection Biomarkers for ER+ Breast Cancer (Li/Lampe)</a:t>
            </a:r>
            <a:endParaRPr lang="en-US" sz="2933"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7625419"/>
              </p:ext>
            </p:extLst>
          </p:nvPr>
        </p:nvGraphicFramePr>
        <p:xfrm>
          <a:off x="347299" y="1042132"/>
          <a:ext cx="4029920" cy="3892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347298" y="1179705"/>
            <a:ext cx="8580279" cy="369332"/>
          </a:xfrm>
          <a:prstGeom prst="rect">
            <a:avLst/>
          </a:prstGeom>
          <a:noFill/>
        </p:spPr>
        <p:txBody>
          <a:bodyPr wrap="square" rtlCol="0">
            <a:spAutoFit/>
          </a:bodyPr>
          <a:lstStyle/>
          <a:p>
            <a:pPr>
              <a:tabLst>
                <a:tab pos="4284556" algn="l"/>
              </a:tabLst>
            </a:pPr>
            <a:r>
              <a:rPr lang="en-US" dirty="0"/>
              <a:t>Proteomics	</a:t>
            </a:r>
            <a:r>
              <a:rPr lang="en-US" sz="1600" dirty="0"/>
              <a:t>Autoantibody/</a:t>
            </a:r>
            <a:r>
              <a:rPr lang="en-US" sz="1600" dirty="0" err="1"/>
              <a:t>Glycomics</a:t>
            </a:r>
            <a:r>
              <a:rPr lang="en-US" sz="1600" dirty="0"/>
              <a:t> – </a:t>
            </a:r>
            <a:r>
              <a:rPr lang="en-US" sz="1600" b="1" dirty="0"/>
              <a:t>CVC2 set asides</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460716985"/>
              </p:ext>
            </p:extLst>
          </p:nvPr>
        </p:nvGraphicFramePr>
        <p:xfrm>
          <a:off x="347300" y="4792384"/>
          <a:ext cx="3624121" cy="1554488"/>
        </p:xfrm>
        <a:graphic>
          <a:graphicData uri="http://schemas.openxmlformats.org/drawingml/2006/table">
            <a:tbl>
              <a:tblPr firstRow="1" bandRow="1">
                <a:tableStyleId>{5940675A-B579-460E-94D1-54222C63F5DA}</a:tableStyleId>
              </a:tblPr>
              <a:tblGrid>
                <a:gridCol w="469711">
                  <a:extLst>
                    <a:ext uri="{9D8B030D-6E8A-4147-A177-3AD203B41FA5}">
                      <a16:colId xmlns:a16="http://schemas.microsoft.com/office/drawing/2014/main" val="3984240150"/>
                    </a:ext>
                  </a:extLst>
                </a:gridCol>
                <a:gridCol w="800777">
                  <a:extLst>
                    <a:ext uri="{9D8B030D-6E8A-4147-A177-3AD203B41FA5}">
                      <a16:colId xmlns:a16="http://schemas.microsoft.com/office/drawing/2014/main" val="3733658434"/>
                    </a:ext>
                  </a:extLst>
                </a:gridCol>
                <a:gridCol w="2353633">
                  <a:extLst>
                    <a:ext uri="{9D8B030D-6E8A-4147-A177-3AD203B41FA5}">
                      <a16:colId xmlns:a16="http://schemas.microsoft.com/office/drawing/2014/main" val="2100369080"/>
                    </a:ext>
                  </a:extLst>
                </a:gridCol>
              </a:tblGrid>
              <a:tr h="495301">
                <a:tc>
                  <a:txBody>
                    <a:bodyPr/>
                    <a:lstStyle/>
                    <a:p>
                      <a:pPr algn="ctr"/>
                      <a:endParaRPr lang="en-US" sz="1400" b="1" dirty="0"/>
                    </a:p>
                    <a:p>
                      <a:pPr algn="ctr"/>
                      <a:r>
                        <a:rPr lang="en-US" sz="1400" b="1" dirty="0"/>
                        <a:t>List</a:t>
                      </a:r>
                    </a:p>
                  </a:txBody>
                  <a:tcPr marT="34291" marB="34291"/>
                </a:tc>
                <a:tc>
                  <a:txBody>
                    <a:bodyPr/>
                    <a:lstStyle/>
                    <a:p>
                      <a:pPr algn="ctr"/>
                      <a:r>
                        <a:rPr lang="en-US" sz="1400" b="1" dirty="0"/>
                        <a:t># of markers</a:t>
                      </a:r>
                    </a:p>
                  </a:txBody>
                  <a:tcPr marT="34291" marB="34291"/>
                </a:tc>
                <a:tc>
                  <a:txBody>
                    <a:bodyPr/>
                    <a:lstStyle/>
                    <a:p>
                      <a:endParaRPr lang="en-US" sz="1400" b="1" dirty="0"/>
                    </a:p>
                    <a:p>
                      <a:r>
                        <a:rPr lang="en-US" sz="1400" b="1" dirty="0"/>
                        <a:t>Criteria</a:t>
                      </a:r>
                    </a:p>
                  </a:txBody>
                  <a:tcPr marT="34291" marB="34291"/>
                </a:tc>
                <a:extLst>
                  <a:ext uri="{0D108BD9-81ED-4DB2-BD59-A6C34878D82A}">
                    <a16:rowId xmlns:a16="http://schemas.microsoft.com/office/drawing/2014/main" val="709893344"/>
                  </a:ext>
                </a:extLst>
              </a:tr>
              <a:tr h="281941">
                <a:tc>
                  <a:txBody>
                    <a:bodyPr/>
                    <a:lstStyle/>
                    <a:p>
                      <a:pPr algn="ctr"/>
                      <a:r>
                        <a:rPr lang="en-US" sz="1400" dirty="0"/>
                        <a:t>A</a:t>
                      </a:r>
                    </a:p>
                  </a:txBody>
                  <a:tcPr marT="34291" marB="34291"/>
                </a:tc>
                <a:tc>
                  <a:txBody>
                    <a:bodyPr/>
                    <a:lstStyle/>
                    <a:p>
                      <a:pPr algn="ctr"/>
                      <a:r>
                        <a:rPr lang="en-US" sz="1400" dirty="0"/>
                        <a:t>9</a:t>
                      </a:r>
                    </a:p>
                  </a:txBody>
                  <a:tcPr marT="34291" marB="34291"/>
                </a:tc>
                <a:tc>
                  <a:txBody>
                    <a:bodyPr/>
                    <a:lstStyle/>
                    <a:p>
                      <a:r>
                        <a:rPr lang="en-US" sz="1400" dirty="0"/>
                        <a:t>Sens ≥30%/</a:t>
                      </a:r>
                      <a:r>
                        <a:rPr lang="en-US" sz="1400" baseline="0" dirty="0"/>
                        <a:t>p≤0.2</a:t>
                      </a:r>
                      <a:endParaRPr lang="en-US" sz="1400" dirty="0"/>
                    </a:p>
                  </a:txBody>
                  <a:tcPr marT="34291" marB="34291"/>
                </a:tc>
                <a:extLst>
                  <a:ext uri="{0D108BD9-81ED-4DB2-BD59-A6C34878D82A}">
                    <a16:rowId xmlns:a16="http://schemas.microsoft.com/office/drawing/2014/main" val="911110290"/>
                  </a:ext>
                </a:extLst>
              </a:tr>
              <a:tr h="281941">
                <a:tc>
                  <a:txBody>
                    <a:bodyPr/>
                    <a:lstStyle/>
                    <a:p>
                      <a:pPr algn="ctr"/>
                      <a:r>
                        <a:rPr lang="en-US" sz="1400" dirty="0"/>
                        <a:t>B</a:t>
                      </a:r>
                    </a:p>
                  </a:txBody>
                  <a:tcPr marT="34291" marB="34291"/>
                </a:tc>
                <a:tc>
                  <a:txBody>
                    <a:bodyPr/>
                    <a:lstStyle/>
                    <a:p>
                      <a:pPr algn="ctr"/>
                      <a:r>
                        <a:rPr lang="en-US" sz="1400" dirty="0"/>
                        <a:t>6</a:t>
                      </a:r>
                    </a:p>
                  </a:txBody>
                  <a:tcPr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Sens &lt;30%/</a:t>
                      </a:r>
                      <a:r>
                        <a:rPr lang="en-US" sz="1400" baseline="0" dirty="0"/>
                        <a:t>p≤0.2</a:t>
                      </a:r>
                      <a:endParaRPr lang="en-US" sz="1400" dirty="0"/>
                    </a:p>
                  </a:txBody>
                  <a:tcPr marT="34291" marB="34291"/>
                </a:tc>
                <a:extLst>
                  <a:ext uri="{0D108BD9-81ED-4DB2-BD59-A6C34878D82A}">
                    <a16:rowId xmlns:a16="http://schemas.microsoft.com/office/drawing/2014/main" val="1905266046"/>
                  </a:ext>
                </a:extLst>
              </a:tr>
              <a:tr h="495301">
                <a:tc>
                  <a:txBody>
                    <a:bodyPr/>
                    <a:lstStyle/>
                    <a:p>
                      <a:pPr algn="ctr"/>
                      <a:r>
                        <a:rPr lang="en-US" sz="1400" dirty="0"/>
                        <a:t>C</a:t>
                      </a:r>
                    </a:p>
                  </a:txBody>
                  <a:tcPr marT="34291" marB="34291"/>
                </a:tc>
                <a:tc>
                  <a:txBody>
                    <a:bodyPr/>
                    <a:lstStyle/>
                    <a:p>
                      <a:pPr algn="ctr"/>
                      <a:r>
                        <a:rPr lang="en-US" sz="1400" dirty="0"/>
                        <a:t>17</a:t>
                      </a:r>
                    </a:p>
                  </a:txBody>
                  <a:tcPr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A-list markers from WHI2 not validated in the EDRN Ref Set</a:t>
                      </a:r>
                      <a:endParaRPr lang="en-US" sz="1400" dirty="0"/>
                    </a:p>
                  </a:txBody>
                  <a:tcPr marT="34291" marB="34291"/>
                </a:tc>
                <a:extLst>
                  <a:ext uri="{0D108BD9-81ED-4DB2-BD59-A6C34878D82A}">
                    <a16:rowId xmlns:a16="http://schemas.microsoft.com/office/drawing/2014/main" val="254933812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37099726"/>
              </p:ext>
            </p:extLst>
          </p:nvPr>
        </p:nvGraphicFramePr>
        <p:xfrm>
          <a:off x="4290645" y="4475554"/>
          <a:ext cx="4636932" cy="2049790"/>
        </p:xfrm>
        <a:graphic>
          <a:graphicData uri="http://schemas.openxmlformats.org/drawingml/2006/table">
            <a:tbl>
              <a:tblPr firstRow="1" bandRow="1">
                <a:tableStyleId>{5940675A-B579-460E-94D1-54222C63F5DA}</a:tableStyleId>
              </a:tblPr>
              <a:tblGrid>
                <a:gridCol w="466411">
                  <a:extLst>
                    <a:ext uri="{9D8B030D-6E8A-4147-A177-3AD203B41FA5}">
                      <a16:colId xmlns:a16="http://schemas.microsoft.com/office/drawing/2014/main" val="3984240150"/>
                    </a:ext>
                  </a:extLst>
                </a:gridCol>
                <a:gridCol w="519887">
                  <a:extLst>
                    <a:ext uri="{9D8B030D-6E8A-4147-A177-3AD203B41FA5}">
                      <a16:colId xmlns:a16="http://schemas.microsoft.com/office/drawing/2014/main" val="3733658434"/>
                    </a:ext>
                  </a:extLst>
                </a:gridCol>
                <a:gridCol w="525600">
                  <a:extLst>
                    <a:ext uri="{9D8B030D-6E8A-4147-A177-3AD203B41FA5}">
                      <a16:colId xmlns:a16="http://schemas.microsoft.com/office/drawing/2014/main" val="2100369080"/>
                    </a:ext>
                  </a:extLst>
                </a:gridCol>
                <a:gridCol w="554975">
                  <a:extLst>
                    <a:ext uri="{9D8B030D-6E8A-4147-A177-3AD203B41FA5}">
                      <a16:colId xmlns:a16="http://schemas.microsoft.com/office/drawing/2014/main" val="743239420"/>
                    </a:ext>
                  </a:extLst>
                </a:gridCol>
                <a:gridCol w="519423">
                  <a:extLst>
                    <a:ext uri="{9D8B030D-6E8A-4147-A177-3AD203B41FA5}">
                      <a16:colId xmlns:a16="http://schemas.microsoft.com/office/drawing/2014/main" val="2075108265"/>
                    </a:ext>
                  </a:extLst>
                </a:gridCol>
                <a:gridCol w="2050636">
                  <a:extLst>
                    <a:ext uri="{9D8B030D-6E8A-4147-A177-3AD203B41FA5}">
                      <a16:colId xmlns:a16="http://schemas.microsoft.com/office/drawing/2014/main" val="19301574"/>
                    </a:ext>
                  </a:extLst>
                </a:gridCol>
              </a:tblGrid>
              <a:tr h="281941">
                <a:tc>
                  <a:txBody>
                    <a:bodyPr/>
                    <a:lstStyle/>
                    <a:p>
                      <a:pPr algn="ctr"/>
                      <a:endParaRPr lang="en-US" sz="1400" b="1" dirty="0"/>
                    </a:p>
                  </a:txBody>
                  <a:tcPr marT="34291" marB="34291"/>
                </a:tc>
                <a:tc gridSpan="4">
                  <a:txBody>
                    <a:bodyPr/>
                    <a:lstStyle/>
                    <a:p>
                      <a:pPr algn="ctr"/>
                      <a:r>
                        <a:rPr lang="en-US" sz="1400" b="1" dirty="0"/>
                        <a:t># of markers</a:t>
                      </a:r>
                    </a:p>
                  </a:txBody>
                  <a:tcPr marT="34291" marB="34291"/>
                </a:tc>
                <a:tc hMerge="1">
                  <a:txBody>
                    <a:bodyPr/>
                    <a:lstStyle/>
                    <a:p>
                      <a:endParaRPr lang="en-US" sz="1600" b="1" dirty="0"/>
                    </a:p>
                  </a:txBody>
                  <a:tcPr/>
                </a:tc>
                <a:tc hMerge="1">
                  <a:txBody>
                    <a:bodyPr/>
                    <a:lstStyle/>
                    <a:p>
                      <a:endParaRPr lang="en-US" sz="1600" b="1" dirty="0"/>
                    </a:p>
                  </a:txBody>
                  <a:tcPr/>
                </a:tc>
                <a:tc hMerge="1">
                  <a:txBody>
                    <a:bodyPr/>
                    <a:lstStyle/>
                    <a:p>
                      <a:endParaRPr lang="en-US" sz="1600" b="1" dirty="0"/>
                    </a:p>
                  </a:txBody>
                  <a:tcPr/>
                </a:tc>
                <a:tc>
                  <a:txBody>
                    <a:bodyPr/>
                    <a:lstStyle/>
                    <a:p>
                      <a:endParaRPr lang="en-US" sz="1400" b="1" dirty="0"/>
                    </a:p>
                  </a:txBody>
                  <a:tcPr marT="34291" marB="34291"/>
                </a:tc>
                <a:extLst>
                  <a:ext uri="{0D108BD9-81ED-4DB2-BD59-A6C34878D82A}">
                    <a16:rowId xmlns:a16="http://schemas.microsoft.com/office/drawing/2014/main" val="1209814064"/>
                  </a:ext>
                </a:extLst>
              </a:tr>
              <a:tr h="495301">
                <a:tc>
                  <a:txBody>
                    <a:bodyPr/>
                    <a:lstStyle/>
                    <a:p>
                      <a:pPr algn="ctr"/>
                      <a:endParaRPr lang="en-US" sz="1400" b="1" dirty="0"/>
                    </a:p>
                    <a:p>
                      <a:pPr algn="ctr"/>
                      <a:r>
                        <a:rPr lang="en-US" sz="1400" b="1" dirty="0"/>
                        <a:t>List</a:t>
                      </a:r>
                    </a:p>
                  </a:txBody>
                  <a:tcPr marT="34291" marB="34291"/>
                </a:tc>
                <a:tc>
                  <a:txBody>
                    <a:bodyPr/>
                    <a:lstStyle/>
                    <a:p>
                      <a:pPr algn="ctr"/>
                      <a:r>
                        <a:rPr lang="en-US" sz="1400" b="1" dirty="0" err="1"/>
                        <a:t>AAb</a:t>
                      </a:r>
                      <a:br>
                        <a:rPr lang="en-US" sz="1400" b="1" dirty="0"/>
                      </a:br>
                      <a:r>
                        <a:rPr lang="en-US" sz="1400" b="1" dirty="0"/>
                        <a:t>IgG</a:t>
                      </a:r>
                    </a:p>
                  </a:txBody>
                  <a:tcPr marT="34291" marB="34291"/>
                </a:tc>
                <a:tc>
                  <a:txBody>
                    <a:bodyPr/>
                    <a:lstStyle/>
                    <a:p>
                      <a:pPr algn="ctr"/>
                      <a:r>
                        <a:rPr lang="en-US" sz="1400" b="1" dirty="0" err="1"/>
                        <a:t>AAb</a:t>
                      </a:r>
                      <a:br>
                        <a:rPr lang="en-US" sz="1400" b="1" dirty="0"/>
                      </a:br>
                      <a:r>
                        <a:rPr lang="en-US" sz="1400" b="1" dirty="0"/>
                        <a:t>IgM</a:t>
                      </a:r>
                    </a:p>
                  </a:txBody>
                  <a:tcPr marT="34291" marB="34291"/>
                </a:tc>
                <a:tc>
                  <a:txBody>
                    <a:bodyPr/>
                    <a:lstStyle/>
                    <a:p>
                      <a:pPr marL="0" indent="0" algn="ctr"/>
                      <a:r>
                        <a:rPr lang="en-US" sz="1400" b="1" dirty="0" err="1"/>
                        <a:t>Glyc</a:t>
                      </a:r>
                      <a:br>
                        <a:rPr lang="en-US" sz="1400" b="1" dirty="0"/>
                      </a:br>
                      <a:r>
                        <a:rPr lang="en-US" sz="1400" b="1" dirty="0" err="1"/>
                        <a:t>SleX</a:t>
                      </a:r>
                      <a:endParaRPr lang="en-US" sz="1400" b="1" dirty="0"/>
                    </a:p>
                  </a:txBody>
                  <a:tcPr marT="34291" marB="34291"/>
                </a:tc>
                <a:tc>
                  <a:txBody>
                    <a:bodyPr/>
                    <a:lstStyle/>
                    <a:p>
                      <a:pPr algn="ctr"/>
                      <a:r>
                        <a:rPr lang="en-US" sz="1400" b="1" dirty="0" err="1"/>
                        <a:t>Glyc</a:t>
                      </a:r>
                      <a:br>
                        <a:rPr lang="en-US" sz="1400" b="1" dirty="0"/>
                      </a:br>
                      <a:r>
                        <a:rPr lang="en-US" sz="1400" b="1" dirty="0" err="1"/>
                        <a:t>SleA</a:t>
                      </a:r>
                      <a:endParaRPr lang="en-US" sz="1400" b="1" dirty="0"/>
                    </a:p>
                  </a:txBody>
                  <a:tcPr marT="34291" marB="34291"/>
                </a:tc>
                <a:tc>
                  <a:txBody>
                    <a:bodyPr/>
                    <a:lstStyle/>
                    <a:p>
                      <a:endParaRPr lang="en-US" sz="1400" b="1" dirty="0"/>
                    </a:p>
                    <a:p>
                      <a:r>
                        <a:rPr lang="en-US" sz="1400" b="1" dirty="0"/>
                        <a:t>Criteria</a:t>
                      </a:r>
                    </a:p>
                  </a:txBody>
                  <a:tcPr marT="34291" marB="34291"/>
                </a:tc>
                <a:extLst>
                  <a:ext uri="{0D108BD9-81ED-4DB2-BD59-A6C34878D82A}">
                    <a16:rowId xmlns:a16="http://schemas.microsoft.com/office/drawing/2014/main" val="709893344"/>
                  </a:ext>
                </a:extLst>
              </a:tr>
              <a:tr h="281941">
                <a:tc>
                  <a:txBody>
                    <a:bodyPr/>
                    <a:lstStyle/>
                    <a:p>
                      <a:pPr algn="ctr"/>
                      <a:r>
                        <a:rPr lang="en-US" sz="1400" dirty="0"/>
                        <a:t>A</a:t>
                      </a:r>
                    </a:p>
                  </a:txBody>
                  <a:tcPr marT="34291" marB="34291"/>
                </a:tc>
                <a:tc>
                  <a:txBody>
                    <a:bodyPr/>
                    <a:lstStyle/>
                    <a:p>
                      <a:pPr algn="ctr"/>
                      <a:r>
                        <a:rPr lang="en-US" sz="1400" dirty="0"/>
                        <a:t>9</a:t>
                      </a:r>
                    </a:p>
                  </a:txBody>
                  <a:tcPr marT="34291" marB="34291"/>
                </a:tc>
                <a:tc>
                  <a:txBody>
                    <a:bodyPr/>
                    <a:lstStyle/>
                    <a:p>
                      <a:pPr algn="ctr"/>
                      <a:r>
                        <a:rPr lang="en-US" sz="1400" dirty="0"/>
                        <a:t>13</a:t>
                      </a:r>
                    </a:p>
                  </a:txBody>
                  <a:tcPr marT="34291" marB="34291"/>
                </a:tc>
                <a:tc>
                  <a:txBody>
                    <a:bodyPr/>
                    <a:lstStyle/>
                    <a:p>
                      <a:pPr algn="ctr"/>
                      <a:r>
                        <a:rPr lang="en-US" sz="1400" dirty="0"/>
                        <a:t>11</a:t>
                      </a:r>
                    </a:p>
                  </a:txBody>
                  <a:tcPr marT="34291" marB="34291"/>
                </a:tc>
                <a:tc>
                  <a:txBody>
                    <a:bodyPr/>
                    <a:lstStyle/>
                    <a:p>
                      <a:pPr algn="ctr"/>
                      <a:r>
                        <a:rPr lang="en-US" sz="1400" dirty="0"/>
                        <a:t>5</a:t>
                      </a:r>
                    </a:p>
                  </a:txBody>
                  <a:tcPr marT="34291" marB="34291"/>
                </a:tc>
                <a:tc>
                  <a:txBody>
                    <a:bodyPr/>
                    <a:lstStyle/>
                    <a:p>
                      <a:r>
                        <a:rPr lang="en-US" sz="1400" dirty="0"/>
                        <a:t>↑cases/</a:t>
                      </a:r>
                      <a:r>
                        <a:rPr lang="en-US" sz="1400" dirty="0" err="1"/>
                        <a:t>sens</a:t>
                      </a:r>
                      <a:r>
                        <a:rPr lang="en-US" sz="1400" dirty="0"/>
                        <a:t> ≥30%</a:t>
                      </a:r>
                    </a:p>
                  </a:txBody>
                  <a:tcPr marT="34291" marB="34291"/>
                </a:tc>
                <a:extLst>
                  <a:ext uri="{0D108BD9-81ED-4DB2-BD59-A6C34878D82A}">
                    <a16:rowId xmlns:a16="http://schemas.microsoft.com/office/drawing/2014/main" val="911110290"/>
                  </a:ext>
                </a:extLst>
              </a:tr>
              <a:tr h="495301">
                <a:tc>
                  <a:txBody>
                    <a:bodyPr/>
                    <a:lstStyle/>
                    <a:p>
                      <a:pPr algn="ctr"/>
                      <a:r>
                        <a:rPr lang="en-US" sz="1400" dirty="0"/>
                        <a:t>B</a:t>
                      </a:r>
                    </a:p>
                  </a:txBody>
                  <a:tcPr marT="34291" marB="34291"/>
                </a:tc>
                <a:tc>
                  <a:txBody>
                    <a:bodyPr/>
                    <a:lstStyle/>
                    <a:p>
                      <a:pPr algn="ctr"/>
                      <a:r>
                        <a:rPr lang="en-US" sz="1400" dirty="0"/>
                        <a:t>17</a:t>
                      </a:r>
                    </a:p>
                  </a:txBody>
                  <a:tcPr marT="34291" marB="3429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a:t>
                      </a:r>
                    </a:p>
                  </a:txBody>
                  <a:tcPr marT="34291" marB="3429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7</a:t>
                      </a:r>
                    </a:p>
                  </a:txBody>
                  <a:tcPr marT="34291" marB="3429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9</a:t>
                      </a:r>
                    </a:p>
                  </a:txBody>
                  <a:tcPr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↓cases/</a:t>
                      </a:r>
                      <a:r>
                        <a:rPr lang="en-US" sz="1400" dirty="0" err="1"/>
                        <a:t>sens</a:t>
                      </a:r>
                      <a:r>
                        <a:rPr lang="en-US" sz="1400" dirty="0"/>
                        <a:t> ≥30%,</a:t>
                      </a:r>
                      <a:r>
                        <a:rPr lang="en-US" sz="1400" baseline="0" dirty="0"/>
                        <a:t> </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↑cases/</a:t>
                      </a:r>
                      <a:r>
                        <a:rPr lang="en-US" sz="1400" dirty="0" err="1"/>
                        <a:t>sens</a:t>
                      </a:r>
                      <a:r>
                        <a:rPr lang="en-US" sz="1400" dirty="0"/>
                        <a:t> &lt;30%/p≤0.2</a:t>
                      </a:r>
                    </a:p>
                  </a:txBody>
                  <a:tcPr marT="34291" marB="34291"/>
                </a:tc>
                <a:extLst>
                  <a:ext uri="{0D108BD9-81ED-4DB2-BD59-A6C34878D82A}">
                    <a16:rowId xmlns:a16="http://schemas.microsoft.com/office/drawing/2014/main" val="1905266046"/>
                  </a:ext>
                </a:extLst>
              </a:tr>
              <a:tr h="495301">
                <a:tc>
                  <a:txBody>
                    <a:bodyPr/>
                    <a:lstStyle/>
                    <a:p>
                      <a:pPr algn="ctr"/>
                      <a:r>
                        <a:rPr lang="en-US" sz="1400" dirty="0"/>
                        <a:t>C</a:t>
                      </a:r>
                    </a:p>
                  </a:txBody>
                  <a:tcPr marT="34291" marB="34291"/>
                </a:tc>
                <a:tc>
                  <a:txBody>
                    <a:bodyPr/>
                    <a:lstStyle/>
                    <a:p>
                      <a:pPr algn="ctr"/>
                      <a:r>
                        <a:rPr lang="en-US" sz="1400" dirty="0"/>
                        <a:t>39</a:t>
                      </a:r>
                    </a:p>
                  </a:txBody>
                  <a:tcPr marT="34291" marB="3429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27</a:t>
                      </a:r>
                    </a:p>
                  </a:txBody>
                  <a:tcPr marT="34291" marB="3429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19</a:t>
                      </a:r>
                    </a:p>
                  </a:txBody>
                  <a:tcPr marT="34291" marB="3429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18</a:t>
                      </a:r>
                    </a:p>
                  </a:txBody>
                  <a:tcPr marT="34291" marB="342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↓cases/</a:t>
                      </a:r>
                      <a:r>
                        <a:rPr lang="en-US" sz="1400" dirty="0" err="1"/>
                        <a:t>sens</a:t>
                      </a:r>
                      <a:r>
                        <a:rPr lang="en-US" sz="1400" dirty="0"/>
                        <a:t> &lt;30%/p≤0.2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 proteomics list</a:t>
                      </a:r>
                    </a:p>
                  </a:txBody>
                  <a:tcPr marT="34291" marB="34291"/>
                </a:tc>
                <a:extLst>
                  <a:ext uri="{0D108BD9-81ED-4DB2-BD59-A6C34878D82A}">
                    <a16:rowId xmlns:a16="http://schemas.microsoft.com/office/drawing/2014/main" val="2549338126"/>
                  </a:ext>
                </a:extLst>
              </a:tr>
            </a:tbl>
          </a:graphicData>
        </a:graphic>
      </p:graphicFrame>
      <p:sp>
        <p:nvSpPr>
          <p:cNvPr id="12" name="Down Arrow 11"/>
          <p:cNvSpPr/>
          <p:nvPr/>
        </p:nvSpPr>
        <p:spPr>
          <a:xfrm>
            <a:off x="2770255" y="4323866"/>
            <a:ext cx="308407" cy="4319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 Arrow 13"/>
          <p:cNvSpPr/>
          <p:nvPr/>
        </p:nvSpPr>
        <p:spPr>
          <a:xfrm rot="5400000" flipV="1">
            <a:off x="4845715" y="3608869"/>
            <a:ext cx="1083952" cy="573275"/>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p:cNvCxnSpPr/>
          <p:nvPr/>
        </p:nvCxnSpPr>
        <p:spPr>
          <a:xfrm flipV="1">
            <a:off x="3558322" y="3254518"/>
            <a:ext cx="2018412" cy="296492"/>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2665955" y="2408287"/>
            <a:ext cx="2018412" cy="296492"/>
          </a:xfrm>
          <a:prstGeom prst="line">
            <a:avLst/>
          </a:prstGeom>
          <a:ln w="1905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68C1E50-88FD-44BD-99EA-BB2C74290A1A}"/>
              </a:ext>
            </a:extLst>
          </p:cNvPr>
          <p:cNvSpPr txBox="1"/>
          <p:nvPr/>
        </p:nvSpPr>
        <p:spPr>
          <a:xfrm>
            <a:off x="1571789" y="2091194"/>
            <a:ext cx="920585" cy="369332"/>
          </a:xfrm>
          <a:prstGeom prst="rect">
            <a:avLst/>
          </a:prstGeom>
          <a:noFill/>
        </p:spPr>
        <p:txBody>
          <a:bodyPr wrap="square" rtlCol="0">
            <a:spAutoFit/>
          </a:bodyPr>
          <a:lstStyle/>
          <a:p>
            <a:r>
              <a:rPr lang="en-US" b="1" dirty="0"/>
              <a:t>CVC1</a:t>
            </a:r>
          </a:p>
        </p:txBody>
      </p:sp>
      <p:sp>
        <p:nvSpPr>
          <p:cNvPr id="13" name="TextBox 12">
            <a:extLst>
              <a:ext uri="{FF2B5EF4-FFF2-40B4-BE49-F238E27FC236}">
                <a16:creationId xmlns:a16="http://schemas.microsoft.com/office/drawing/2014/main" id="{2DA9F3A0-28E6-4BF5-AD39-045D2A0FDF73}"/>
              </a:ext>
            </a:extLst>
          </p:cNvPr>
          <p:cNvSpPr txBox="1"/>
          <p:nvPr/>
        </p:nvSpPr>
        <p:spPr>
          <a:xfrm>
            <a:off x="3533850" y="3946343"/>
            <a:ext cx="920585" cy="369332"/>
          </a:xfrm>
          <a:prstGeom prst="rect">
            <a:avLst/>
          </a:prstGeom>
          <a:noFill/>
        </p:spPr>
        <p:txBody>
          <a:bodyPr wrap="square" rtlCol="0">
            <a:spAutoFit/>
          </a:bodyPr>
          <a:lstStyle/>
          <a:p>
            <a:r>
              <a:rPr lang="en-US" b="1" dirty="0"/>
              <a:t>CVC2</a:t>
            </a:r>
          </a:p>
        </p:txBody>
      </p:sp>
      <p:sp>
        <p:nvSpPr>
          <p:cNvPr id="15" name="TextBox 14">
            <a:extLst>
              <a:ext uri="{FF2B5EF4-FFF2-40B4-BE49-F238E27FC236}">
                <a16:creationId xmlns:a16="http://schemas.microsoft.com/office/drawing/2014/main" id="{0C6C0C61-0905-4C0D-80A8-2DF2A4327B6B}"/>
              </a:ext>
            </a:extLst>
          </p:cNvPr>
          <p:cNvSpPr txBox="1"/>
          <p:nvPr/>
        </p:nvSpPr>
        <p:spPr>
          <a:xfrm>
            <a:off x="2577974" y="2994339"/>
            <a:ext cx="920585" cy="369332"/>
          </a:xfrm>
          <a:prstGeom prst="rect">
            <a:avLst/>
          </a:prstGeom>
          <a:noFill/>
        </p:spPr>
        <p:txBody>
          <a:bodyPr wrap="square" rtlCol="0">
            <a:spAutoFit/>
          </a:bodyPr>
          <a:lstStyle/>
          <a:p>
            <a:r>
              <a:rPr lang="en-US" b="1" dirty="0"/>
              <a:t>CVC1</a:t>
            </a:r>
          </a:p>
        </p:txBody>
      </p:sp>
      <p:pic>
        <p:nvPicPr>
          <p:cNvPr id="16" name="Picture 15" descr="FredHutch_v_tag_4c_cmyk.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82493" y="291940"/>
            <a:ext cx="1059443" cy="853440"/>
          </a:xfrm>
          <a:prstGeom prst="rect">
            <a:avLst/>
          </a:prstGeom>
        </p:spPr>
      </p:pic>
    </p:spTree>
    <p:extLst>
      <p:ext uri="{BB962C8B-B14F-4D97-AF65-F5344CB8AC3E}">
        <p14:creationId xmlns:p14="http://schemas.microsoft.com/office/powerpoint/2010/main" val="395912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3862-C19A-46BF-9404-8D49D7534B82}"/>
              </a:ext>
            </a:extLst>
          </p:cNvPr>
          <p:cNvSpPr>
            <a:spLocks noGrp="1"/>
          </p:cNvSpPr>
          <p:nvPr>
            <p:ph type="title"/>
          </p:nvPr>
        </p:nvSpPr>
        <p:spPr/>
        <p:txBody>
          <a:bodyPr/>
          <a:lstStyle/>
          <a:p>
            <a:r>
              <a:rPr lang="en-US" dirty="0"/>
              <a:t>JHU BDL (Zhen Zhang/</a:t>
            </a:r>
            <a:r>
              <a:rPr lang="en-US" dirty="0" err="1"/>
              <a:t>Ie</a:t>
            </a:r>
            <a:r>
              <a:rPr lang="en-US" dirty="0"/>
              <a:t>-Ming Shih)</a:t>
            </a:r>
          </a:p>
        </p:txBody>
      </p:sp>
      <p:sp>
        <p:nvSpPr>
          <p:cNvPr id="3" name="Content Placeholder 2">
            <a:extLst>
              <a:ext uri="{FF2B5EF4-FFF2-40B4-BE49-F238E27FC236}">
                <a16:creationId xmlns:a16="http://schemas.microsoft.com/office/drawing/2014/main" id="{0B0629C5-619E-40DA-8C0A-D4FFA11545C8}"/>
              </a:ext>
            </a:extLst>
          </p:cNvPr>
          <p:cNvSpPr>
            <a:spLocks noGrp="1"/>
          </p:cNvSpPr>
          <p:nvPr>
            <p:ph idx="1"/>
          </p:nvPr>
        </p:nvSpPr>
        <p:spPr>
          <a:xfrm>
            <a:off x="628650" y="2000025"/>
            <a:ext cx="8263830" cy="3949256"/>
          </a:xfrm>
        </p:spPr>
        <p:txBody>
          <a:bodyPr>
            <a:normAutofit fontScale="85000" lnSpcReduction="10000"/>
          </a:bodyPr>
          <a:lstStyle/>
          <a:p>
            <a:pPr>
              <a:spcAft>
                <a:spcPts val="1200"/>
              </a:spcAft>
            </a:pPr>
            <a:r>
              <a:rPr lang="en-US" dirty="0"/>
              <a:t>Incidence of HGSOC/STIC is much higher than previously thought as evidenced by improved path procedures.</a:t>
            </a:r>
          </a:p>
          <a:p>
            <a:pPr>
              <a:spcAft>
                <a:spcPts val="1200"/>
              </a:spcAft>
            </a:pPr>
            <a:r>
              <a:rPr lang="en-US" dirty="0"/>
              <a:t>Methylation analysis identified tumor-specific alterations readily detectable in early precursor lesions with high accuracy.</a:t>
            </a:r>
          </a:p>
          <a:p>
            <a:pPr>
              <a:spcAft>
                <a:spcPts val="1200"/>
              </a:spcAft>
            </a:pPr>
            <a:r>
              <a:rPr lang="en-US" dirty="0"/>
              <a:t>Adding plasma </a:t>
            </a:r>
            <a:r>
              <a:rPr lang="en-US" dirty="0" err="1"/>
              <a:t>ctDNA</a:t>
            </a:r>
            <a:r>
              <a:rPr lang="en-US" dirty="0"/>
              <a:t> test to pap brush test improves sensitivity to 60+% yet increases FP to 1.3%. Sensitivity for early stage is relatively still low.</a:t>
            </a:r>
          </a:p>
          <a:p>
            <a:pPr>
              <a:spcAft>
                <a:spcPts val="1200"/>
              </a:spcAft>
            </a:pPr>
            <a:r>
              <a:rPr lang="en-US" dirty="0"/>
              <a:t>Using a statistically-principled proteomic analysis to identify candidate biomarkers that 1) are tumor specific, or 2) help to enrich prevalence. The selected candidates will be developed as targeted assays to be analyzed in CVS or UL to assess their ability as a part of IVDMIA to improve DNA-based liquid biopsy tests.</a:t>
            </a:r>
          </a:p>
        </p:txBody>
      </p:sp>
    </p:spTree>
    <p:extLst>
      <p:ext uri="{BB962C8B-B14F-4D97-AF65-F5344CB8AC3E}">
        <p14:creationId xmlns:p14="http://schemas.microsoft.com/office/powerpoint/2010/main" val="1083855307"/>
      </p:ext>
    </p:extLst>
  </p:cSld>
  <p:clrMapOvr>
    <a:masterClrMapping/>
  </p:clrMapOvr>
</p:sld>
</file>

<file path=ppt/theme/theme1.xml><?xml version="1.0" encoding="utf-8"?>
<a:theme xmlns:a="http://schemas.openxmlformats.org/drawingml/2006/main" name="1_Office Theme">
  <a:themeElements>
    <a:clrScheme name="Custom 1">
      <a:dk1>
        <a:srgbClr val="EBE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2_Default Desig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9D9CA2"/>
      </a:hlink>
      <a:folHlink>
        <a:srgbClr val="0000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2_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9D9CA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2_Default Desig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9D9CA2"/>
      </a:hlink>
      <a:folHlink>
        <a:srgbClr val="0000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2_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C0C0C0"/>
        </a:lt2>
        <a:accent1>
          <a:srgbClr val="5BABEB"/>
        </a:accent1>
        <a:accent2>
          <a:srgbClr val="C8D167"/>
        </a:accent2>
        <a:accent3>
          <a:srgbClr val="FFFFFF"/>
        </a:accent3>
        <a:accent4>
          <a:srgbClr val="000000"/>
        </a:accent4>
        <a:accent5>
          <a:srgbClr val="B5D2F3"/>
        </a:accent5>
        <a:accent6>
          <a:srgbClr val="B5BD5D"/>
        </a:accent6>
        <a:hlink>
          <a:srgbClr val="9D9CA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4795</TotalTime>
  <Words>1913</Words>
  <Application>Microsoft Macintosh PowerPoint</Application>
  <PresentationFormat>On-screen Show (4:3)</PresentationFormat>
  <Paragraphs>356</Paragraphs>
  <Slides>22</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 Unicode MS</vt:lpstr>
      <vt:lpstr>ＭＳ Ｐゴシック</vt:lpstr>
      <vt:lpstr>Arial</vt:lpstr>
      <vt:lpstr>Calibri</vt:lpstr>
      <vt:lpstr>Symbol</vt:lpstr>
      <vt:lpstr>Times New Roman</vt:lpstr>
      <vt:lpstr>Verdana</vt:lpstr>
      <vt:lpstr>Wingdings</vt:lpstr>
      <vt:lpstr>1_Office Theme</vt:lpstr>
      <vt:lpstr>Office Theme</vt:lpstr>
      <vt:lpstr>2_Default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 Duke/Creatv Microtech BDL</vt:lpstr>
      <vt:lpstr>Phase 3 Validation of Early Detection Biomarkers for ER+ Breast Cancer (Li/Lampe)</vt:lpstr>
      <vt:lpstr>JHU BDL (Zhen Zhang/Ie-Ming Shih)</vt:lpstr>
      <vt:lpstr>New Biomarkers to improve Early Detection of Ovarian Cancer  September 5, 2018 of   Ovarian</vt:lpstr>
      <vt:lpstr>Antigen-antibody Dissociation Procedure</vt:lpstr>
      <vt:lpstr>HE4 Antigen-Autoantibody Complex Assays</vt:lpstr>
      <vt:lpstr>ROC curve analysis for CA125 with HE4 antigen and CA125 with HE4 antigen-antibody complexes in ovarian cancer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UCL</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Simon Brown</dc:creator>
  <cp:keywords/>
  <dc:description/>
  <cp:lastModifiedBy>Skates, Steven J.</cp:lastModifiedBy>
  <cp:revision>181</cp:revision>
  <cp:lastPrinted>2017-09-25T05:55:30Z</cp:lastPrinted>
  <dcterms:created xsi:type="dcterms:W3CDTF">2005-07-13T12:26:50Z</dcterms:created>
  <dcterms:modified xsi:type="dcterms:W3CDTF">2018-09-06T13:38:14Z</dcterms:modified>
  <cp:category/>
</cp:coreProperties>
</file>