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58" r:id="rId2"/>
    <p:sldId id="439" r:id="rId3"/>
    <p:sldId id="412" r:id="rId4"/>
    <p:sldId id="411" r:id="rId5"/>
    <p:sldId id="418" r:id="rId6"/>
    <p:sldId id="410" r:id="rId7"/>
    <p:sldId id="312" r:id="rId8"/>
    <p:sldId id="408" r:id="rId9"/>
    <p:sldId id="300" r:id="rId10"/>
    <p:sldId id="397" r:id="rId11"/>
    <p:sldId id="416" r:id="rId12"/>
    <p:sldId id="445" r:id="rId13"/>
    <p:sldId id="417" r:id="rId14"/>
    <p:sldId id="398" r:id="rId15"/>
    <p:sldId id="419" r:id="rId16"/>
    <p:sldId id="409" r:id="rId17"/>
    <p:sldId id="430" r:id="rId18"/>
    <p:sldId id="428" r:id="rId19"/>
    <p:sldId id="432" r:id="rId20"/>
    <p:sldId id="438" r:id="rId21"/>
    <p:sldId id="434" r:id="rId22"/>
    <p:sldId id="436" r:id="rId23"/>
    <p:sldId id="440" r:id="rId24"/>
    <p:sldId id="442" r:id="rId25"/>
    <p:sldId id="437" r:id="rId26"/>
    <p:sldId id="448" r:id="rId27"/>
    <p:sldId id="443" r:id="rId28"/>
    <p:sldId id="444" r:id="rId29"/>
    <p:sldId id="413" r:id="rId30"/>
    <p:sldId id="414" r:id="rId31"/>
    <p:sldId id="415" r:id="rId32"/>
    <p:sldId id="426" r:id="rId33"/>
    <p:sldId id="422" r:id="rId34"/>
    <p:sldId id="423" r:id="rId35"/>
    <p:sldId id="446" r:id="rId36"/>
    <p:sldId id="427" r:id="rId37"/>
    <p:sldId id="424" r:id="rId38"/>
    <p:sldId id="425" r:id="rId39"/>
    <p:sldId id="44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948" autoAdjust="0"/>
  </p:normalViewPr>
  <p:slideViewPr>
    <p:cSldViewPr>
      <p:cViewPr varScale="1">
        <p:scale>
          <a:sx n="98" d="100"/>
          <a:sy n="98" d="100"/>
        </p:scale>
        <p:origin x="764"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1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96452357498861"/>
          <c:y val="7.8754602012446898E-2"/>
          <c:w val="0.80479350750547662"/>
          <c:h val="0.78382277477019868"/>
        </c:manualLayout>
      </c:layout>
      <c:scatterChart>
        <c:scatterStyle val="lineMarker"/>
        <c:varyColors val="0"/>
        <c:ser>
          <c:idx val="0"/>
          <c:order val="0"/>
          <c:spPr>
            <a:ln w="25400" cap="rnd">
              <a:noFill/>
              <a:round/>
            </a:ln>
            <a:effectLst/>
          </c:spPr>
          <c:marker>
            <c:symbol val="circle"/>
            <c:size val="8"/>
            <c:spPr>
              <a:solidFill>
                <a:schemeClr val="tx1"/>
              </a:solidFill>
              <a:ln w="19050">
                <a:solidFill>
                  <a:schemeClr val="tx1"/>
                </a:solidFill>
              </a:ln>
              <a:effectLst/>
            </c:spPr>
          </c:marker>
          <c:trendline>
            <c:spPr>
              <a:ln w="25400" cap="rnd" cmpd="sng">
                <a:solidFill>
                  <a:srgbClr val="FF0000"/>
                </a:solidFill>
                <a:prstDash val="solid"/>
              </a:ln>
              <a:effectLst/>
            </c:spPr>
            <c:trendlineType val="linear"/>
            <c:dispRSqr val="0"/>
            <c:dispEq val="0"/>
          </c:trendline>
          <c:xVal>
            <c:numRef>
              <c:f>(Scores!$EG$4,Scores!$EG$7,Scores!$EG$11,Scores!$EG$14,Scores!$EG$15,Scores!$EG$21,Scores!$EG$22,Scores!$EG$23,Scores!$EG$25,Scores!$EG$26,Scores!$EG$33,Scores!$EG$37,Scores!$EG$41,Scores!$EG$48,Scores!$EG$49,Scores!$EG$51,Scores!$EG$54,Scores!$EG$57,Scores!$EG$75,Scores!$EG$77)</c:f>
              <c:numCache>
                <c:formatCode>0%</c:formatCode>
                <c:ptCount val="20"/>
                <c:pt idx="0">
                  <c:v>0.32595995707707248</c:v>
                </c:pt>
                <c:pt idx="1">
                  <c:v>0.34023746011317357</c:v>
                </c:pt>
                <c:pt idx="2">
                  <c:v>0.72081860961846966</c:v>
                </c:pt>
                <c:pt idx="3">
                  <c:v>0.11026622172894493</c:v>
                </c:pt>
                <c:pt idx="4">
                  <c:v>0.37775883679099315</c:v>
                </c:pt>
                <c:pt idx="5">
                  <c:v>6.5804842792829818E-2</c:v>
                </c:pt>
                <c:pt idx="6">
                  <c:v>0.71576117470448797</c:v>
                </c:pt>
                <c:pt idx="7">
                  <c:v>0.20870096111170361</c:v>
                </c:pt>
                <c:pt idx="8">
                  <c:v>0.85789553842985489</c:v>
                </c:pt>
                <c:pt idx="9">
                  <c:v>0.46529874765668111</c:v>
                </c:pt>
                <c:pt idx="10">
                  <c:v>0.43412333590449109</c:v>
                </c:pt>
                <c:pt idx="11">
                  <c:v>0.64129644966135035</c:v>
                </c:pt>
                <c:pt idx="12">
                  <c:v>0.26887316564263142</c:v>
                </c:pt>
                <c:pt idx="13">
                  <c:v>0.38979763630513148</c:v>
                </c:pt>
                <c:pt idx="14">
                  <c:v>0.83904623208332341</c:v>
                </c:pt>
                <c:pt idx="15">
                  <c:v>0.24306231919781776</c:v>
                </c:pt>
                <c:pt idx="16">
                  <c:v>0.27362046516280158</c:v>
                </c:pt>
                <c:pt idx="17">
                  <c:v>0.33457156556283141</c:v>
                </c:pt>
                <c:pt idx="18">
                  <c:v>0.84967491095624625</c:v>
                </c:pt>
                <c:pt idx="19">
                  <c:v>0.29557503438295912</c:v>
                </c:pt>
              </c:numCache>
            </c:numRef>
          </c:xVal>
          <c:yVal>
            <c:numRef>
              <c:f>(Scores!$EA$4,Scores!$EA$7,Scores!$EA$11,Scores!$EA$14,Scores!$EA$15,Scores!$EA$21,Scores!$EA$22,Scores!$EA$23,Scores!$EA$25,Scores!$EA$26,Scores!$EA$33,Scores!$EA$37,Scores!$EA$41,Scores!$EA$48,Scores!$EA$49,Scores!$EA$51,Scores!$EA$54,Scores!$EA$57,Scores!$EA$75,Scores!$EA$77)</c:f>
              <c:numCache>
                <c:formatCode>0%</c:formatCode>
                <c:ptCount val="20"/>
                <c:pt idx="0">
                  <c:v>0.46557636583130524</c:v>
                </c:pt>
                <c:pt idx="1">
                  <c:v>0.49822287527214504</c:v>
                </c:pt>
                <c:pt idx="2">
                  <c:v>0.86414800304599515</c:v>
                </c:pt>
                <c:pt idx="3">
                  <c:v>0.33323940275128644</c:v>
                </c:pt>
                <c:pt idx="4">
                  <c:v>0.2015402205539511</c:v>
                </c:pt>
                <c:pt idx="5">
                  <c:v>7.2826482690944619E-2</c:v>
                </c:pt>
                <c:pt idx="6">
                  <c:v>0.12717044254983648</c:v>
                </c:pt>
                <c:pt idx="7">
                  <c:v>4.80819888458709E-2</c:v>
                </c:pt>
                <c:pt idx="8">
                  <c:v>0.89182035154721917</c:v>
                </c:pt>
                <c:pt idx="9">
                  <c:v>0.53836388949410729</c:v>
                </c:pt>
                <c:pt idx="10">
                  <c:v>0.17425594880685386</c:v>
                </c:pt>
                <c:pt idx="11">
                  <c:v>0.59274625924505953</c:v>
                </c:pt>
                <c:pt idx="12">
                  <c:v>0.13989764459964407</c:v>
                </c:pt>
                <c:pt idx="13">
                  <c:v>0.26031427304438243</c:v>
                </c:pt>
                <c:pt idx="14">
                  <c:v>0.745671387736216</c:v>
                </c:pt>
                <c:pt idx="15">
                  <c:v>0.28988730738693214</c:v>
                </c:pt>
                <c:pt idx="16">
                  <c:v>0.40298828167230122</c:v>
                </c:pt>
                <c:pt idx="17">
                  <c:v>0.21651977208059112</c:v>
                </c:pt>
                <c:pt idx="18">
                  <c:v>0.86390472174367849</c:v>
                </c:pt>
                <c:pt idx="19">
                  <c:v>0.42087795096164732</c:v>
                </c:pt>
              </c:numCache>
            </c:numRef>
          </c:yVal>
          <c:smooth val="0"/>
          <c:extLst>
            <c:ext xmlns:c16="http://schemas.microsoft.com/office/drawing/2014/chart" uri="{C3380CC4-5D6E-409C-BE32-E72D297353CC}">
              <c16:uniqueId val="{00000000-3D80-4857-B33E-D7E13C15609F}"/>
            </c:ext>
          </c:extLst>
        </c:ser>
        <c:dLbls>
          <c:showLegendKey val="0"/>
          <c:showVal val="0"/>
          <c:showCatName val="0"/>
          <c:showSerName val="0"/>
          <c:showPercent val="0"/>
          <c:showBubbleSize val="0"/>
        </c:dLbls>
        <c:axId val="196486272"/>
        <c:axId val="196488192"/>
      </c:scatterChart>
      <c:valAx>
        <c:axId val="1964862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err="1"/>
                  <a:t>MiPS</a:t>
                </a:r>
                <a:r>
                  <a:rPr lang="en-US" sz="1400" b="1" dirty="0"/>
                  <a:t> </a:t>
                </a:r>
                <a:r>
                  <a:rPr lang="en-US" sz="1400" b="1" dirty="0" err="1"/>
                  <a:t>PCa</a:t>
                </a:r>
                <a:r>
                  <a:rPr lang="en-US" sz="1400" b="1" dirty="0"/>
                  <a:t> risk score</a:t>
                </a:r>
              </a:p>
            </c:rich>
          </c:tx>
          <c:layout>
            <c:manualLayout>
              <c:xMode val="edge"/>
              <c:yMode val="edge"/>
              <c:x val="0.36852522163576751"/>
              <c:y val="0.9378531332197380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6488192"/>
        <c:crosses val="autoZero"/>
        <c:crossBetween val="midCat"/>
        <c:majorUnit val="0.2"/>
      </c:valAx>
      <c:valAx>
        <c:axId val="196488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err="1"/>
                  <a:t>MiPS</a:t>
                </a:r>
                <a:r>
                  <a:rPr lang="en-US" sz="1600" b="1" dirty="0"/>
                  <a:t>-NGS risk score</a:t>
                </a:r>
              </a:p>
            </c:rich>
          </c:tx>
          <c:layout>
            <c:manualLayout>
              <c:xMode val="edge"/>
              <c:yMode val="edge"/>
              <c:x val="2.090212740932414E-2"/>
              <c:y val="0.3482640641768005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6486272"/>
        <c:crosses val="autoZero"/>
        <c:crossBetween val="midCat"/>
        <c:majorUnit val="0.2"/>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Urine #173 RNA sequencing</a:t>
            </a:r>
          </a:p>
        </c:rich>
      </c:tx>
      <c:layout>
        <c:manualLayout>
          <c:xMode val="edge"/>
          <c:yMode val="edge"/>
          <c:x val="0.15231536294031678"/>
          <c:y val="1.6302962860591613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83794655790208"/>
          <c:y val="0.17171296296296296"/>
          <c:w val="0.71101372346682912"/>
          <c:h val="0.61670622313362311"/>
        </c:manualLayout>
      </c:layout>
      <c:scatterChart>
        <c:scatterStyle val="lineMarker"/>
        <c:varyColors val="0"/>
        <c:ser>
          <c:idx val="0"/>
          <c:order val="0"/>
          <c:spPr>
            <a:ln w="19050" cap="rnd">
              <a:noFill/>
              <a:round/>
            </a:ln>
            <a:effectLst/>
          </c:spPr>
          <c:marker>
            <c:symbol val="circle"/>
            <c:size val="5"/>
            <c:spPr>
              <a:solidFill>
                <a:schemeClr val="tx1"/>
              </a:solidFill>
              <a:ln w="15875">
                <a:noFill/>
              </a:ln>
              <a:effectLst/>
            </c:spPr>
          </c:marker>
          <c:trendline>
            <c:spPr>
              <a:ln w="19050" cap="rnd">
                <a:solidFill>
                  <a:schemeClr val="accent1"/>
                </a:solidFill>
                <a:prstDash val="sysDot"/>
              </a:ln>
              <a:effectLst/>
            </c:spPr>
            <c:trendlineType val="log"/>
            <c:dispRSqr val="0"/>
            <c:dispEq val="0"/>
          </c:trendline>
          <c:xVal>
            <c:numRef>
              <c:f>'WG00196.4_05122017_ norm.'!$J$3:$J$86</c:f>
              <c:numCache>
                <c:formatCode>#,##0</c:formatCode>
                <c:ptCount val="84"/>
                <c:pt idx="0">
                  <c:v>0</c:v>
                </c:pt>
                <c:pt idx="1">
                  <c:v>0</c:v>
                </c:pt>
                <c:pt idx="2">
                  <c:v>1</c:v>
                </c:pt>
                <c:pt idx="3">
                  <c:v>0</c:v>
                </c:pt>
                <c:pt idx="4">
                  <c:v>0</c:v>
                </c:pt>
                <c:pt idx="5">
                  <c:v>0</c:v>
                </c:pt>
                <c:pt idx="6">
                  <c:v>0</c:v>
                </c:pt>
                <c:pt idx="7">
                  <c:v>0</c:v>
                </c:pt>
                <c:pt idx="8">
                  <c:v>63</c:v>
                </c:pt>
                <c:pt idx="9">
                  <c:v>0</c:v>
                </c:pt>
                <c:pt idx="10">
                  <c:v>0</c:v>
                </c:pt>
                <c:pt idx="11">
                  <c:v>0</c:v>
                </c:pt>
                <c:pt idx="12">
                  <c:v>210</c:v>
                </c:pt>
                <c:pt idx="13">
                  <c:v>0</c:v>
                </c:pt>
                <c:pt idx="14">
                  <c:v>0</c:v>
                </c:pt>
                <c:pt idx="15">
                  <c:v>0</c:v>
                </c:pt>
                <c:pt idx="16">
                  <c:v>0</c:v>
                </c:pt>
                <c:pt idx="17">
                  <c:v>18</c:v>
                </c:pt>
                <c:pt idx="18">
                  <c:v>0</c:v>
                </c:pt>
                <c:pt idx="19">
                  <c:v>377</c:v>
                </c:pt>
                <c:pt idx="20">
                  <c:v>29</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734</c:v>
                </c:pt>
                <c:pt idx="49">
                  <c:v>0</c:v>
                </c:pt>
                <c:pt idx="50">
                  <c:v>0</c:v>
                </c:pt>
                <c:pt idx="51">
                  <c:v>0</c:v>
                </c:pt>
                <c:pt idx="52">
                  <c:v>0</c:v>
                </c:pt>
                <c:pt idx="53">
                  <c:v>0</c:v>
                </c:pt>
                <c:pt idx="54">
                  <c:v>7</c:v>
                </c:pt>
                <c:pt idx="55">
                  <c:v>0</c:v>
                </c:pt>
                <c:pt idx="56">
                  <c:v>0</c:v>
                </c:pt>
                <c:pt idx="57">
                  <c:v>0</c:v>
                </c:pt>
                <c:pt idx="58">
                  <c:v>0</c:v>
                </c:pt>
                <c:pt idx="59">
                  <c:v>0</c:v>
                </c:pt>
                <c:pt idx="60">
                  <c:v>2203</c:v>
                </c:pt>
                <c:pt idx="61">
                  <c:v>753301</c:v>
                </c:pt>
                <c:pt idx="62">
                  <c:v>58023</c:v>
                </c:pt>
                <c:pt idx="63">
                  <c:v>152</c:v>
                </c:pt>
                <c:pt idx="64">
                  <c:v>12</c:v>
                </c:pt>
                <c:pt idx="65">
                  <c:v>3469</c:v>
                </c:pt>
                <c:pt idx="66">
                  <c:v>130009</c:v>
                </c:pt>
                <c:pt idx="67">
                  <c:v>0</c:v>
                </c:pt>
                <c:pt idx="68">
                  <c:v>1009</c:v>
                </c:pt>
                <c:pt idx="69">
                  <c:v>237889</c:v>
                </c:pt>
                <c:pt idx="70">
                  <c:v>0</c:v>
                </c:pt>
                <c:pt idx="71">
                  <c:v>19456</c:v>
                </c:pt>
                <c:pt idx="72">
                  <c:v>824743</c:v>
                </c:pt>
                <c:pt idx="73">
                  <c:v>726404</c:v>
                </c:pt>
                <c:pt idx="74">
                  <c:v>1230</c:v>
                </c:pt>
                <c:pt idx="75">
                  <c:v>103</c:v>
                </c:pt>
                <c:pt idx="76">
                  <c:v>2583</c:v>
                </c:pt>
                <c:pt idx="77">
                  <c:v>204153</c:v>
                </c:pt>
                <c:pt idx="78">
                  <c:v>178613</c:v>
                </c:pt>
                <c:pt idx="79">
                  <c:v>3</c:v>
                </c:pt>
                <c:pt idx="80">
                  <c:v>5</c:v>
                </c:pt>
                <c:pt idx="81">
                  <c:v>4928</c:v>
                </c:pt>
                <c:pt idx="82">
                  <c:v>23221</c:v>
                </c:pt>
                <c:pt idx="83">
                  <c:v>349</c:v>
                </c:pt>
              </c:numCache>
            </c:numRef>
          </c:xVal>
          <c:yVal>
            <c:numRef>
              <c:f>'WG00196.4_05122017_ norm.'!$K$3:$K$86</c:f>
              <c:numCache>
                <c:formatCode>#,##0</c:formatCode>
                <c:ptCount val="84"/>
                <c:pt idx="0">
                  <c:v>0</c:v>
                </c:pt>
                <c:pt idx="1">
                  <c:v>0</c:v>
                </c:pt>
                <c:pt idx="2">
                  <c:v>0</c:v>
                </c:pt>
                <c:pt idx="3">
                  <c:v>0</c:v>
                </c:pt>
                <c:pt idx="4">
                  <c:v>0</c:v>
                </c:pt>
                <c:pt idx="5">
                  <c:v>0</c:v>
                </c:pt>
                <c:pt idx="6">
                  <c:v>0</c:v>
                </c:pt>
                <c:pt idx="7">
                  <c:v>0</c:v>
                </c:pt>
                <c:pt idx="8">
                  <c:v>230</c:v>
                </c:pt>
                <c:pt idx="9">
                  <c:v>0</c:v>
                </c:pt>
                <c:pt idx="10">
                  <c:v>0</c:v>
                </c:pt>
                <c:pt idx="11">
                  <c:v>0</c:v>
                </c:pt>
                <c:pt idx="12">
                  <c:v>197</c:v>
                </c:pt>
                <c:pt idx="13">
                  <c:v>0</c:v>
                </c:pt>
                <c:pt idx="14">
                  <c:v>0</c:v>
                </c:pt>
                <c:pt idx="15">
                  <c:v>0</c:v>
                </c:pt>
                <c:pt idx="16">
                  <c:v>0</c:v>
                </c:pt>
                <c:pt idx="17">
                  <c:v>17</c:v>
                </c:pt>
                <c:pt idx="18">
                  <c:v>0</c:v>
                </c:pt>
                <c:pt idx="19">
                  <c:v>184</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2</c:v>
                </c:pt>
                <c:pt idx="45">
                  <c:v>0</c:v>
                </c:pt>
                <c:pt idx="46">
                  <c:v>0</c:v>
                </c:pt>
                <c:pt idx="47">
                  <c:v>0</c:v>
                </c:pt>
                <c:pt idx="48">
                  <c:v>493</c:v>
                </c:pt>
                <c:pt idx="49">
                  <c:v>0</c:v>
                </c:pt>
                <c:pt idx="50">
                  <c:v>0</c:v>
                </c:pt>
                <c:pt idx="51">
                  <c:v>0</c:v>
                </c:pt>
                <c:pt idx="52">
                  <c:v>0</c:v>
                </c:pt>
                <c:pt idx="53">
                  <c:v>0</c:v>
                </c:pt>
                <c:pt idx="54">
                  <c:v>6</c:v>
                </c:pt>
                <c:pt idx="55">
                  <c:v>0</c:v>
                </c:pt>
                <c:pt idx="56">
                  <c:v>0</c:v>
                </c:pt>
                <c:pt idx="57">
                  <c:v>0</c:v>
                </c:pt>
                <c:pt idx="58">
                  <c:v>0</c:v>
                </c:pt>
                <c:pt idx="59">
                  <c:v>0</c:v>
                </c:pt>
                <c:pt idx="60">
                  <c:v>536</c:v>
                </c:pt>
                <c:pt idx="61">
                  <c:v>610047</c:v>
                </c:pt>
                <c:pt idx="62">
                  <c:v>38154</c:v>
                </c:pt>
                <c:pt idx="63">
                  <c:v>44</c:v>
                </c:pt>
                <c:pt idx="64">
                  <c:v>9</c:v>
                </c:pt>
                <c:pt idx="65">
                  <c:v>1736</c:v>
                </c:pt>
                <c:pt idx="66">
                  <c:v>75586</c:v>
                </c:pt>
                <c:pt idx="67">
                  <c:v>0</c:v>
                </c:pt>
                <c:pt idx="68">
                  <c:v>857</c:v>
                </c:pt>
                <c:pt idx="69">
                  <c:v>66132</c:v>
                </c:pt>
                <c:pt idx="70">
                  <c:v>0</c:v>
                </c:pt>
                <c:pt idx="71">
                  <c:v>7981</c:v>
                </c:pt>
                <c:pt idx="72">
                  <c:v>371093</c:v>
                </c:pt>
                <c:pt idx="73">
                  <c:v>339883</c:v>
                </c:pt>
                <c:pt idx="74">
                  <c:v>637</c:v>
                </c:pt>
                <c:pt idx="75">
                  <c:v>53</c:v>
                </c:pt>
                <c:pt idx="76">
                  <c:v>685</c:v>
                </c:pt>
                <c:pt idx="77">
                  <c:v>95464</c:v>
                </c:pt>
                <c:pt idx="78">
                  <c:v>163859</c:v>
                </c:pt>
                <c:pt idx="79">
                  <c:v>3</c:v>
                </c:pt>
                <c:pt idx="80">
                  <c:v>7</c:v>
                </c:pt>
                <c:pt idx="81">
                  <c:v>2232</c:v>
                </c:pt>
                <c:pt idx="82">
                  <c:v>17169</c:v>
                </c:pt>
                <c:pt idx="83">
                  <c:v>328</c:v>
                </c:pt>
              </c:numCache>
            </c:numRef>
          </c:yVal>
          <c:smooth val="0"/>
          <c:extLst>
            <c:ext xmlns:c16="http://schemas.microsoft.com/office/drawing/2014/chart" uri="{C3380CC4-5D6E-409C-BE32-E72D297353CC}">
              <c16:uniqueId val="{00000000-1ABE-472B-86D1-75C26542A307}"/>
            </c:ext>
          </c:extLst>
        </c:ser>
        <c:dLbls>
          <c:showLegendKey val="0"/>
          <c:showVal val="0"/>
          <c:showCatName val="0"/>
          <c:showSerName val="0"/>
          <c:showPercent val="0"/>
          <c:showBubbleSize val="0"/>
        </c:dLbls>
        <c:axId val="141139968"/>
        <c:axId val="141141888"/>
      </c:scatterChart>
      <c:valAx>
        <c:axId val="141139968"/>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No DNase</a:t>
                </a:r>
              </a:p>
            </c:rich>
          </c:tx>
          <c:layout>
            <c:manualLayout>
              <c:xMode val="edge"/>
              <c:yMode val="edge"/>
              <c:x val="0.43463677992162203"/>
              <c:y val="0.8452249046770362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141888"/>
        <c:crosses val="autoZero"/>
        <c:crossBetween val="midCat"/>
        <c:majorUnit val="100"/>
      </c:valAx>
      <c:valAx>
        <c:axId val="141141888"/>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DNase</a:t>
                </a:r>
              </a:p>
            </c:rich>
          </c:tx>
          <c:layout>
            <c:manualLayout>
              <c:xMode val="edge"/>
              <c:yMode val="edge"/>
              <c:x val="0"/>
              <c:y val="0.34481509382112274"/>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139968"/>
        <c:crosses val="autoZero"/>
        <c:crossBetween val="midCat"/>
        <c:majorUnit val="100"/>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99586590359863"/>
          <c:y val="0.10689814814814814"/>
          <c:w val="0.83446703172532166"/>
          <c:h val="0.7178783902012249"/>
        </c:manualLayout>
      </c:layout>
      <c:scatterChart>
        <c:scatterStyle val="lineMarker"/>
        <c:varyColors val="0"/>
        <c:ser>
          <c:idx val="0"/>
          <c:order val="0"/>
          <c:spPr>
            <a:ln w="25400" cap="rnd">
              <a:noFill/>
              <a:round/>
            </a:ln>
            <a:effectLst/>
          </c:spPr>
          <c:marker>
            <c:symbol val="circle"/>
            <c:size val="8"/>
            <c:spPr>
              <a:solidFill>
                <a:schemeClr val="tx1"/>
              </a:solidFill>
              <a:ln w="9525">
                <a:noFill/>
              </a:ln>
              <a:effectLst/>
            </c:spPr>
          </c:marker>
          <c:trendline>
            <c:spPr>
              <a:ln w="19050" cap="rnd">
                <a:solidFill>
                  <a:srgbClr val="FF0000"/>
                </a:solidFill>
                <a:prstDash val="solid"/>
              </a:ln>
              <a:effectLst/>
            </c:spPr>
            <c:trendlineType val="linear"/>
            <c:dispRSqr val="0"/>
            <c:dispEq val="0"/>
          </c:trendline>
          <c:xVal>
            <c:numRef>
              <c:f>'WG00196.4_ DNase only analy (2'!$B$11:$J$11</c:f>
              <c:numCache>
                <c:formatCode>#,##0.00</c:formatCode>
                <c:ptCount val="9"/>
                <c:pt idx="0">
                  <c:v>3.7004397181410922</c:v>
                </c:pt>
                <c:pt idx="1">
                  <c:v>3.8073549220576037</c:v>
                </c:pt>
                <c:pt idx="2">
                  <c:v>4</c:v>
                </c:pt>
                <c:pt idx="3">
                  <c:v>4.08746284125034</c:v>
                </c:pt>
                <c:pt idx="4">
                  <c:v>4.2479275134435852</c:v>
                </c:pt>
                <c:pt idx="5">
                  <c:v>4.9068905956085187</c:v>
                </c:pt>
                <c:pt idx="6">
                  <c:v>5.7548875021634691</c:v>
                </c:pt>
                <c:pt idx="7">
                  <c:v>6.2854022188622487</c:v>
                </c:pt>
                <c:pt idx="8">
                  <c:v>6.5235619560570131</c:v>
                </c:pt>
              </c:numCache>
            </c:numRef>
          </c:xVal>
          <c:yVal>
            <c:numRef>
              <c:f>'WG00196.4_ DNase only analy (2'!$B$12:$J$12</c:f>
              <c:numCache>
                <c:formatCode>#,##0.00</c:formatCode>
                <c:ptCount val="9"/>
                <c:pt idx="0">
                  <c:v>3.1747048965464728</c:v>
                </c:pt>
                <c:pt idx="1">
                  <c:v>0.39675868237650092</c:v>
                </c:pt>
                <c:pt idx="2">
                  <c:v>2.096455687349478</c:v>
                </c:pt>
                <c:pt idx="3">
                  <c:v>0.44003713951635448</c:v>
                </c:pt>
                <c:pt idx="4">
                  <c:v>3.4850584506643458</c:v>
                </c:pt>
                <c:pt idx="5">
                  <c:v>4.2879325073636423</c:v>
                </c:pt>
                <c:pt idx="6">
                  <c:v>4.2940614887691346</c:v>
                </c:pt>
                <c:pt idx="7">
                  <c:v>5.6707144072770141</c:v>
                </c:pt>
                <c:pt idx="8">
                  <c:v>6.2180293048268185</c:v>
                </c:pt>
              </c:numCache>
            </c:numRef>
          </c:yVal>
          <c:smooth val="0"/>
          <c:extLst>
            <c:ext xmlns:c16="http://schemas.microsoft.com/office/drawing/2014/chart" uri="{C3380CC4-5D6E-409C-BE32-E72D297353CC}">
              <c16:uniqueId val="{00000000-3967-4836-9F55-1A570A8A2292}"/>
            </c:ext>
          </c:extLst>
        </c:ser>
        <c:dLbls>
          <c:showLegendKey val="0"/>
          <c:showVal val="0"/>
          <c:showCatName val="0"/>
          <c:showSerName val="0"/>
          <c:showPercent val="0"/>
          <c:showBubbleSize val="0"/>
        </c:dLbls>
        <c:axId val="141627392"/>
        <c:axId val="141628928"/>
      </c:scatterChart>
      <c:valAx>
        <c:axId val="141627392"/>
        <c:scaling>
          <c:orientation val="minMax"/>
          <c:min val="3"/>
        </c:scaling>
        <c:delete val="0"/>
        <c:axPos val="b"/>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628928"/>
        <c:crosses val="autoZero"/>
        <c:crossBetween val="midCat"/>
        <c:majorUnit val="1"/>
      </c:valAx>
      <c:valAx>
        <c:axId val="141628928"/>
        <c:scaling>
          <c:orientation val="minMax"/>
          <c:max val="8"/>
          <c:min val="0"/>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627392"/>
        <c:crosses val="autoZero"/>
        <c:crossBetween val="midCat"/>
        <c:majorUnit val="2"/>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25948831785427"/>
          <c:y val="6.0601851851851872E-2"/>
          <c:w val="0.83820340931106607"/>
          <c:h val="0.78269320501603978"/>
        </c:manualLayout>
      </c:layout>
      <c:scatterChart>
        <c:scatterStyle val="lineMarker"/>
        <c:varyColors val="0"/>
        <c:ser>
          <c:idx val="1"/>
          <c:order val="0"/>
          <c:spPr>
            <a:ln w="25400" cap="rnd">
              <a:noFill/>
              <a:round/>
            </a:ln>
            <a:effectLst/>
          </c:spPr>
          <c:marker>
            <c:symbol val="circle"/>
            <c:size val="8"/>
            <c:spPr>
              <a:solidFill>
                <a:schemeClr val="tx1"/>
              </a:solidFill>
              <a:ln w="9525">
                <a:noFill/>
              </a:ln>
              <a:effectLst/>
            </c:spPr>
          </c:marker>
          <c:trendline>
            <c:spPr>
              <a:ln w="19050" cap="rnd">
                <a:solidFill>
                  <a:srgbClr val="FF0000"/>
                </a:solidFill>
                <a:prstDash val="solid"/>
              </a:ln>
              <a:effectLst/>
            </c:spPr>
            <c:trendlineType val="linear"/>
            <c:dispRSqr val="0"/>
            <c:dispEq val="0"/>
          </c:trendline>
          <c:xVal>
            <c:numRef>
              <c:f>'WG00196.4_ DNase only analy (2'!$B$14:$J$14</c:f>
              <c:numCache>
                <c:formatCode>#,##0.00</c:formatCode>
                <c:ptCount val="9"/>
                <c:pt idx="0">
                  <c:v>3.7004397181410922</c:v>
                </c:pt>
                <c:pt idx="1">
                  <c:v>4.8073549220576037</c:v>
                </c:pt>
                <c:pt idx="2">
                  <c:v>1.5849625007211563</c:v>
                </c:pt>
                <c:pt idx="3">
                  <c:v>0</c:v>
                </c:pt>
                <c:pt idx="4">
                  <c:v>4</c:v>
                </c:pt>
                <c:pt idx="5">
                  <c:v>7.294620748891627</c:v>
                </c:pt>
                <c:pt idx="6">
                  <c:v>5.9541963103868758</c:v>
                </c:pt>
                <c:pt idx="7">
                  <c:v>6.4594316186372982</c:v>
                </c:pt>
                <c:pt idx="8">
                  <c:v>8.4429434958487288</c:v>
                </c:pt>
              </c:numCache>
            </c:numRef>
          </c:xVal>
          <c:yVal>
            <c:numRef>
              <c:f>'WG00196.4_ DNase only analy (2'!$B$15:$J$15</c:f>
              <c:numCache>
                <c:formatCode>#,##0.00</c:formatCode>
                <c:ptCount val="9"/>
                <c:pt idx="0">
                  <c:v>4.7511424128176767</c:v>
                </c:pt>
                <c:pt idx="1">
                  <c:v>4.7610246737301658</c:v>
                </c:pt>
                <c:pt idx="2">
                  <c:v>2.7785225118485974</c:v>
                </c:pt>
                <c:pt idx="3">
                  <c:v>0</c:v>
                </c:pt>
                <c:pt idx="4">
                  <c:v>4.1672533044613349</c:v>
                </c:pt>
                <c:pt idx="5">
                  <c:v>6.9579583797817035</c:v>
                </c:pt>
                <c:pt idx="6">
                  <c:v>4.7263172884075919</c:v>
                </c:pt>
                <c:pt idx="7">
                  <c:v>6.7299710708684595</c:v>
                </c:pt>
                <c:pt idx="8">
                  <c:v>8.8090803070439794</c:v>
                </c:pt>
              </c:numCache>
            </c:numRef>
          </c:yVal>
          <c:smooth val="0"/>
          <c:extLst>
            <c:ext xmlns:c16="http://schemas.microsoft.com/office/drawing/2014/chart" uri="{C3380CC4-5D6E-409C-BE32-E72D297353CC}">
              <c16:uniqueId val="{00000000-DD87-404B-B68B-9FF41CE514F3}"/>
            </c:ext>
          </c:extLst>
        </c:ser>
        <c:dLbls>
          <c:showLegendKey val="0"/>
          <c:showVal val="0"/>
          <c:showCatName val="0"/>
          <c:showSerName val="0"/>
          <c:showPercent val="0"/>
          <c:showBubbleSize val="0"/>
        </c:dLbls>
        <c:axId val="141797248"/>
        <c:axId val="141798784"/>
      </c:scatterChart>
      <c:valAx>
        <c:axId val="141797248"/>
        <c:scaling>
          <c:orientation val="minMax"/>
          <c:max val="9"/>
          <c:min val="0"/>
        </c:scaling>
        <c:delete val="0"/>
        <c:axPos val="b"/>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798784"/>
        <c:crosses val="autoZero"/>
        <c:crossBetween val="midCat"/>
        <c:majorUnit val="1"/>
      </c:valAx>
      <c:valAx>
        <c:axId val="141798784"/>
        <c:scaling>
          <c:orientation val="minMax"/>
          <c:max val="10"/>
          <c:min val="0"/>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797248"/>
        <c:crosses val="autoZero"/>
        <c:crossBetween val="midCat"/>
        <c:majorUnit val="2"/>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91002979890938"/>
          <c:y val="8.0894615803240699E-2"/>
          <c:w val="0.8085315311962552"/>
          <c:h val="0.78168284676017752"/>
        </c:manualLayout>
      </c:layout>
      <c:scatterChart>
        <c:scatterStyle val="lineMarker"/>
        <c:varyColors val="0"/>
        <c:ser>
          <c:idx val="0"/>
          <c:order val="0"/>
          <c:spPr>
            <a:ln w="25400" cap="rnd">
              <a:noFill/>
              <a:round/>
            </a:ln>
            <a:effectLst/>
          </c:spPr>
          <c:marker>
            <c:symbol val="circle"/>
            <c:size val="8"/>
            <c:spPr>
              <a:solidFill>
                <a:schemeClr val="tx1"/>
              </a:solidFill>
              <a:ln w="19050">
                <a:solidFill>
                  <a:schemeClr val="tx1"/>
                </a:solidFill>
              </a:ln>
              <a:effectLst/>
            </c:spPr>
          </c:marker>
          <c:trendline>
            <c:spPr>
              <a:ln w="25400" cap="rnd">
                <a:solidFill>
                  <a:srgbClr val="FF0000"/>
                </a:solidFill>
                <a:prstDash val="solid"/>
              </a:ln>
              <a:effectLst/>
            </c:spPr>
            <c:trendlineType val="linear"/>
            <c:dispRSqr val="0"/>
            <c:dispEq val="0"/>
          </c:trendline>
          <c:xVal>
            <c:numRef>
              <c:f>(Scores!$EJ$4,Scores!$EJ$7,Scores!$EJ$11,Scores!$EJ$14,Scores!$EJ$15,Scores!$EJ$21,Scores!$EJ$22,Scores!$EJ$23,Scores!$EJ$25,Scores!$EJ$26,Scores!$EJ$33,Scores!$EJ$37,Scores!$EJ$41,Scores!$EJ$48,Scores!$EJ$49,Scores!$EJ$51,Scores!$EJ$54,Scores!$EJ$57,Scores!$EJ$75,Scores!$EJ$77)</c:f>
              <c:numCache>
                <c:formatCode>0%</c:formatCode>
                <c:ptCount val="20"/>
                <c:pt idx="0">
                  <c:v>0.11363548736789869</c:v>
                </c:pt>
                <c:pt idx="1">
                  <c:v>0.26509436544170717</c:v>
                </c:pt>
                <c:pt idx="2">
                  <c:v>0.44541380308559975</c:v>
                </c:pt>
                <c:pt idx="3">
                  <c:v>3.9224442026874279E-2</c:v>
                </c:pt>
                <c:pt idx="4">
                  <c:v>0.17183741097076441</c:v>
                </c:pt>
                <c:pt idx="5">
                  <c:v>3.6853676412936832E-2</c:v>
                </c:pt>
                <c:pt idx="6">
                  <c:v>0.43181992247010115</c:v>
                </c:pt>
                <c:pt idx="7">
                  <c:v>9.5726463250849755E-2</c:v>
                </c:pt>
                <c:pt idx="8">
                  <c:v>0.63625982415165849</c:v>
                </c:pt>
                <c:pt idx="9">
                  <c:v>0.2901126889778568</c:v>
                </c:pt>
                <c:pt idx="10">
                  <c:v>0.22656120334202273</c:v>
                </c:pt>
                <c:pt idx="11">
                  <c:v>0.36096230444092553</c:v>
                </c:pt>
                <c:pt idx="12">
                  <c:v>0.13987917145070544</c:v>
                </c:pt>
                <c:pt idx="13">
                  <c:v>0.20121523111909384</c:v>
                </c:pt>
                <c:pt idx="14">
                  <c:v>0.60195179247752706</c:v>
                </c:pt>
                <c:pt idx="15">
                  <c:v>0.11334822459195461</c:v>
                </c:pt>
                <c:pt idx="16">
                  <c:v>0.11145496683129597</c:v>
                </c:pt>
                <c:pt idx="17">
                  <c:v>0.18983329823012018</c:v>
                </c:pt>
                <c:pt idx="18">
                  <c:v>0.61672637932843943</c:v>
                </c:pt>
                <c:pt idx="19">
                  <c:v>0.10904856807787779</c:v>
                </c:pt>
              </c:numCache>
            </c:numRef>
          </c:xVal>
          <c:yVal>
            <c:numRef>
              <c:f>(Scores!$ED$4,Scores!$ED$7,Scores!$ED$11,Scores!$ED$14,Scores!$ED$15,Scores!$ED$21,Scores!$ED$22,Scores!$ED$23,Scores!$ED$25,Scores!$ED$26,Scores!$ED$33,Scores!$ED$37,Scores!$ED$41,Scores!$ED$48,Scores!$ED$49,Scores!$ED$51,Scores!$ED$54,Scores!$ED$57,Scores!$ED$75,Scores!$ED$77)</c:f>
              <c:numCache>
                <c:formatCode>0%</c:formatCode>
                <c:ptCount val="20"/>
                <c:pt idx="0">
                  <c:v>0.17505410645550365</c:v>
                </c:pt>
                <c:pt idx="1">
                  <c:v>0.42719167048064177</c:v>
                </c:pt>
                <c:pt idx="2">
                  <c:v>0.66801766162025411</c:v>
                </c:pt>
                <c:pt idx="3">
                  <c:v>0.13449238691851467</c:v>
                </c:pt>
                <c:pt idx="4">
                  <c:v>9.076144223994484E-2</c:v>
                </c:pt>
                <c:pt idx="5">
                  <c:v>3.9001752010483171E-2</c:v>
                </c:pt>
                <c:pt idx="6">
                  <c:v>5.9819988945256197E-2</c:v>
                </c:pt>
                <c:pt idx="7">
                  <c:v>2.0933501798207389E-2</c:v>
                </c:pt>
                <c:pt idx="8">
                  <c:v>0.68635801243843741</c:v>
                </c:pt>
                <c:pt idx="9">
                  <c:v>0.30672918268256472</c:v>
                </c:pt>
                <c:pt idx="10">
                  <c:v>9.0815977760918154E-2</c:v>
                </c:pt>
                <c:pt idx="11">
                  <c:v>0.30811213889234357</c:v>
                </c:pt>
                <c:pt idx="12">
                  <c:v>7.4915586750238836E-2</c:v>
                </c:pt>
                <c:pt idx="13">
                  <c:v>0.10871570359579011</c:v>
                </c:pt>
                <c:pt idx="14">
                  <c:v>0.44021086769756673</c:v>
                </c:pt>
                <c:pt idx="15">
                  <c:v>0.13613378131759687</c:v>
                </c:pt>
                <c:pt idx="16">
                  <c:v>0.16009982227615868</c:v>
                </c:pt>
                <c:pt idx="17">
                  <c:v>0.10535252236380833</c:v>
                </c:pt>
                <c:pt idx="18">
                  <c:v>0.62144754426050808</c:v>
                </c:pt>
                <c:pt idx="19">
                  <c:v>0.14512437685354862</c:v>
                </c:pt>
              </c:numCache>
            </c:numRef>
          </c:yVal>
          <c:smooth val="0"/>
          <c:extLst>
            <c:ext xmlns:c16="http://schemas.microsoft.com/office/drawing/2014/chart" uri="{C3380CC4-5D6E-409C-BE32-E72D297353CC}">
              <c16:uniqueId val="{00000000-9505-41E7-9FBE-C069646A8A5B}"/>
            </c:ext>
          </c:extLst>
        </c:ser>
        <c:dLbls>
          <c:showLegendKey val="0"/>
          <c:showVal val="0"/>
          <c:showCatName val="0"/>
          <c:showSerName val="0"/>
          <c:showPercent val="0"/>
          <c:showBubbleSize val="0"/>
        </c:dLbls>
        <c:axId val="152453120"/>
        <c:axId val="152455040"/>
      </c:scatterChart>
      <c:valAx>
        <c:axId val="152453120"/>
        <c:scaling>
          <c:orientation val="minMax"/>
          <c:max val="0.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err="1"/>
                  <a:t>MiPS</a:t>
                </a:r>
                <a:r>
                  <a:rPr lang="en-US" sz="1400" b="1" dirty="0"/>
                  <a:t> hg Risk Score</a:t>
                </a:r>
              </a:p>
            </c:rich>
          </c:tx>
          <c:layout>
            <c:manualLayout>
              <c:xMode val="edge"/>
              <c:yMode val="edge"/>
              <c:x val="0.36230788142911691"/>
              <c:y val="0.93399201835879697"/>
            </c:manualLayout>
          </c:layout>
          <c:overlay val="0"/>
          <c:spPr>
            <a:noFill/>
            <a:ln>
              <a:noFill/>
            </a:ln>
            <a:effectLst/>
          </c:sp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455040"/>
        <c:crosses val="autoZero"/>
        <c:crossBetween val="midCat"/>
        <c:majorUnit val="0.2"/>
      </c:valAx>
      <c:valAx>
        <c:axId val="152455040"/>
        <c:scaling>
          <c:orientation val="minMax"/>
          <c:max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err="1"/>
                  <a:t>MiPS</a:t>
                </a:r>
                <a:r>
                  <a:rPr lang="en-US" sz="1600" b="1" dirty="0"/>
                  <a:t>-NGS hg risk score</a:t>
                </a:r>
              </a:p>
            </c:rich>
          </c:tx>
          <c:layout>
            <c:manualLayout>
              <c:xMode val="edge"/>
              <c:yMode val="edge"/>
              <c:x val="3.0055023514735789E-2"/>
              <c:y val="0.30231082712584695"/>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453120"/>
        <c:crosses val="autoZero"/>
        <c:crossBetween val="midCat"/>
        <c:majorUnit val="0.2"/>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D3E88-8C46-4F2C-B915-6C04DDBEE685}" type="datetimeFigureOut">
              <a:rPr lang="en-US" smtClean="0"/>
              <a:t>9/5/2018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A9D601-BB32-4347-8AEF-FF24348EF1FA}" type="slidenum">
              <a:rPr lang="en-US" smtClean="0"/>
              <a:t>‹#›</a:t>
            </a:fld>
            <a:endParaRPr lang="en-US"/>
          </a:p>
        </p:txBody>
      </p:sp>
    </p:spTree>
    <p:extLst>
      <p:ext uri="{BB962C8B-B14F-4D97-AF65-F5344CB8AC3E}">
        <p14:creationId xmlns:p14="http://schemas.microsoft.com/office/powerpoint/2010/main" val="345243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7A0CBDD8-CE48-437E-B067-91B0113F3EB2}" type="slidenum">
              <a:rPr lang="en-US" smtClean="0"/>
              <a:t>1</a:t>
            </a:fld>
            <a:endParaRPr lang="en-US" dirty="0"/>
          </a:p>
        </p:txBody>
      </p:sp>
    </p:spTree>
    <p:extLst>
      <p:ext uri="{BB962C8B-B14F-4D97-AF65-F5344CB8AC3E}">
        <p14:creationId xmlns:p14="http://schemas.microsoft.com/office/powerpoint/2010/main" val="383900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combinatorial priming also allows us to detect multiple gene fusions (top panel), which was validated using orthogonal </a:t>
            </a:r>
            <a:r>
              <a:rPr lang="en-US" baseline="0" dirty="0" err="1"/>
              <a:t>qRT</a:t>
            </a:r>
            <a:r>
              <a:rPr lang="en-US" baseline="0" dirty="0"/>
              <a:t>-PCR data. </a:t>
            </a:r>
          </a:p>
          <a:p>
            <a:r>
              <a:rPr lang="en-US" baseline="0" dirty="0"/>
              <a:t>Also can read out expressed mutations (SPOP shown on bottom, far right) and variants (e.g. HOXB13 p.G84E) from the sequenced transcripts. These were also validated with DNA sequencing and 100% concordant</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13</a:t>
            </a:fld>
            <a:endParaRPr lang="en-US"/>
          </a:p>
        </p:txBody>
      </p:sp>
    </p:spTree>
    <p:extLst>
      <p:ext uri="{BB962C8B-B14F-4D97-AF65-F5344CB8AC3E}">
        <p14:creationId xmlns:p14="http://schemas.microsoft.com/office/powerpoint/2010/main" val="41942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a:t>
            </a:r>
            <a:r>
              <a:rPr lang="en-US" baseline="0" dirty="0"/>
              <a:t> most prostate cancer foci express more than one T2:ERG splice variant, consistent with earlier </a:t>
            </a:r>
            <a:r>
              <a:rPr lang="en-US" baseline="0" dirty="0" err="1"/>
              <a:t>qRT</a:t>
            </a:r>
            <a:r>
              <a:rPr lang="en-US" baseline="0" dirty="0"/>
              <a:t>-PCR studies, even though T2:ERG(T1E4) is the most common and the only isoform assessed in MIPS.</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14</a:t>
            </a:fld>
            <a:endParaRPr lang="en-US"/>
          </a:p>
        </p:txBody>
      </p:sp>
    </p:spTree>
    <p:extLst>
      <p:ext uri="{BB962C8B-B14F-4D97-AF65-F5344CB8AC3E}">
        <p14:creationId xmlns:p14="http://schemas.microsoft.com/office/powerpoint/2010/main" val="36636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a:t>
            </a:r>
            <a:r>
              <a:rPr lang="en-US" baseline="0" dirty="0"/>
              <a:t> tissue panel, we designed a smaller 84 transcript targeted </a:t>
            </a:r>
            <a:r>
              <a:rPr lang="en-US" baseline="0" dirty="0" err="1"/>
              <a:t>RNAseq</a:t>
            </a:r>
            <a:r>
              <a:rPr lang="en-US" baseline="0" dirty="0"/>
              <a:t> assay for urine (</a:t>
            </a:r>
            <a:r>
              <a:rPr lang="en-US" baseline="0" dirty="0" err="1"/>
              <a:t>uMiPS</a:t>
            </a:r>
            <a:r>
              <a:rPr lang="en-US" baseline="0" dirty="0"/>
              <a:t>)</a:t>
            </a:r>
          </a:p>
          <a:p>
            <a:r>
              <a:rPr lang="en-US" baseline="0" dirty="0"/>
              <a:t>Important transcript classes are listed. </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15</a:t>
            </a:fld>
            <a:endParaRPr lang="en-US"/>
          </a:p>
        </p:txBody>
      </p:sp>
    </p:spTree>
    <p:extLst>
      <p:ext uri="{BB962C8B-B14F-4D97-AF65-F5344CB8AC3E}">
        <p14:creationId xmlns:p14="http://schemas.microsoft.com/office/powerpoint/2010/main" val="246746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Uses same whole</a:t>
            </a:r>
            <a:r>
              <a:rPr lang="en-US" baseline="0" dirty="0"/>
              <a:t> urine post-DRE specimen as </a:t>
            </a:r>
            <a:r>
              <a:rPr lang="en-US" baseline="0" dirty="0" err="1"/>
              <a:t>MiPS</a:t>
            </a:r>
            <a:r>
              <a:rPr lang="en-US" baseline="0" dirty="0"/>
              <a:t> and PCA3. Compatible with </a:t>
            </a:r>
            <a:r>
              <a:rPr lang="en-US" baseline="0" dirty="0" err="1"/>
              <a:t>archied</a:t>
            </a:r>
            <a:r>
              <a:rPr lang="en-US" baseline="0" dirty="0"/>
              <a:t> samples stored in </a:t>
            </a:r>
            <a:r>
              <a:rPr lang="en-US" baseline="0" dirty="0" err="1"/>
              <a:t>GenProbe</a:t>
            </a:r>
            <a:r>
              <a:rPr lang="en-US" baseline="0" dirty="0"/>
              <a:t> medium</a:t>
            </a:r>
          </a:p>
          <a:p>
            <a:r>
              <a:rPr lang="en-US" baseline="0" dirty="0"/>
              <a:t>Highly reproducible including end to end from separate urine aliquots</a:t>
            </a:r>
          </a:p>
          <a:p>
            <a:r>
              <a:rPr lang="en-US" baseline="0" dirty="0"/>
              <a:t>Used </a:t>
            </a:r>
            <a:r>
              <a:rPr lang="en-US" baseline="0" dirty="0" err="1"/>
              <a:t>qRT</a:t>
            </a:r>
            <a:r>
              <a:rPr lang="en-US" baseline="0" dirty="0"/>
              <a:t>-PCR to confirm expression of </a:t>
            </a:r>
            <a:r>
              <a:rPr lang="en-US" baseline="0" dirty="0" err="1"/>
              <a:t>MiPS</a:t>
            </a:r>
            <a:r>
              <a:rPr lang="en-US" baseline="0" dirty="0"/>
              <a:t> transcripts</a:t>
            </a:r>
          </a:p>
          <a:p>
            <a:r>
              <a:rPr lang="en-US" baseline="0" dirty="0"/>
              <a:t>Have identified additional normalizer genes</a:t>
            </a:r>
          </a:p>
          <a:p>
            <a:endParaRPr lang="en-US" baseline="0" dirty="0"/>
          </a:p>
          <a:p>
            <a:r>
              <a:rPr lang="en-US" baseline="0" dirty="0"/>
              <a:t>SLIDES FOR THESE ARE AFTER THE ACKNOWLEDGEMENTS IF NEEDED</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16</a:t>
            </a:fld>
            <a:endParaRPr lang="en-US"/>
          </a:p>
        </p:txBody>
      </p:sp>
    </p:spTree>
    <p:extLst>
      <p:ext uri="{BB962C8B-B14F-4D97-AF65-F5344CB8AC3E}">
        <p14:creationId xmlns:p14="http://schemas.microsoft.com/office/powerpoint/2010/main" val="333100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sought to determine if this assay can replace </a:t>
            </a:r>
            <a:r>
              <a:rPr lang="en-US" dirty="0" err="1"/>
              <a:t>MiPS</a:t>
            </a:r>
            <a:r>
              <a:rPr lang="en-US" dirty="0"/>
              <a:t> (T2:ERG</a:t>
            </a:r>
            <a:r>
              <a:rPr lang="en-US" baseline="0" dirty="0"/>
              <a:t> and PCA3 normalized to urine KLK3[PSA])</a:t>
            </a:r>
          </a:p>
          <a:p>
            <a:r>
              <a:rPr lang="en-US" baseline="0" dirty="0"/>
              <a:t>Ran </a:t>
            </a:r>
            <a:r>
              <a:rPr lang="en-US" baseline="0" dirty="0" err="1"/>
              <a:t>uMiPS</a:t>
            </a:r>
            <a:r>
              <a:rPr lang="en-US" baseline="0" dirty="0"/>
              <a:t> on separate urine aliquots form 20 men who had previous clinical </a:t>
            </a:r>
            <a:r>
              <a:rPr lang="en-US" baseline="0" dirty="0" err="1"/>
              <a:t>MiPS</a:t>
            </a:r>
            <a:r>
              <a:rPr lang="en-US" baseline="0" dirty="0"/>
              <a:t> testing</a:t>
            </a:r>
          </a:p>
          <a:p>
            <a:r>
              <a:rPr lang="en-US" baseline="0" dirty="0"/>
              <a:t>Used exact same logistic regression models as clinically used for </a:t>
            </a:r>
            <a:r>
              <a:rPr lang="en-US" baseline="0" dirty="0" err="1"/>
              <a:t>MiPS</a:t>
            </a:r>
            <a:r>
              <a:rPr lang="en-US" baseline="0" dirty="0"/>
              <a:t>, but for </a:t>
            </a:r>
            <a:r>
              <a:rPr lang="en-US" baseline="0" dirty="0" err="1"/>
              <a:t>uMiPS</a:t>
            </a:r>
            <a:r>
              <a:rPr lang="en-US" baseline="0" dirty="0"/>
              <a:t> used NGS values for TMPRSS2:ERG, PCA3 and KLK3</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17</a:t>
            </a:fld>
            <a:endParaRPr lang="en-US"/>
          </a:p>
        </p:txBody>
      </p:sp>
    </p:spTree>
    <p:extLst>
      <p:ext uri="{BB962C8B-B14F-4D97-AF65-F5344CB8AC3E}">
        <p14:creationId xmlns:p14="http://schemas.microsoft.com/office/powerpoint/2010/main" val="3684620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Correlation of </a:t>
            </a:r>
            <a:r>
              <a:rPr lang="en-US" dirty="0" err="1"/>
              <a:t>MiPS</a:t>
            </a:r>
            <a:r>
              <a:rPr lang="en-US" dirty="0"/>
              <a:t> and </a:t>
            </a:r>
            <a:r>
              <a:rPr lang="en-US" dirty="0" err="1"/>
              <a:t>uMiPS</a:t>
            </a:r>
            <a:r>
              <a:rPr lang="en-US" baseline="0" dirty="0"/>
              <a:t> scores. Outlier sample indicated value had much lower </a:t>
            </a:r>
            <a:r>
              <a:rPr lang="en-US" baseline="0" dirty="0" err="1"/>
              <a:t>uMiPS</a:t>
            </a:r>
            <a:r>
              <a:rPr lang="en-US" baseline="0" dirty="0"/>
              <a:t> than </a:t>
            </a:r>
            <a:r>
              <a:rPr lang="en-US" baseline="0" dirty="0" err="1"/>
              <a:t>MiPS</a:t>
            </a:r>
            <a:r>
              <a:rPr lang="en-US" baseline="0" dirty="0"/>
              <a:t> score. Patient had 30 core negative biopsy with MRI guidance. Potential falsely low urine PSA value by MIPS?</a:t>
            </a:r>
          </a:p>
          <a:p>
            <a:r>
              <a:rPr lang="en-US" baseline="0" dirty="0"/>
              <a:t>Overall highly concordant</a:t>
            </a:r>
          </a:p>
        </p:txBody>
      </p:sp>
      <p:sp>
        <p:nvSpPr>
          <p:cNvPr id="4" name="Slide Number Placeholder 3"/>
          <p:cNvSpPr>
            <a:spLocks noGrp="1"/>
          </p:cNvSpPr>
          <p:nvPr>
            <p:ph type="sldNum" sz="quarter" idx="10"/>
          </p:nvPr>
        </p:nvSpPr>
        <p:spPr/>
        <p:txBody>
          <a:bodyPr/>
          <a:lstStyle/>
          <a:p>
            <a:fld id="{59A9D601-BB32-4347-8AEF-FF24348EF1FA}" type="slidenum">
              <a:rPr lang="en-US" smtClean="0"/>
              <a:t>18</a:t>
            </a:fld>
            <a:endParaRPr lang="en-US"/>
          </a:p>
        </p:txBody>
      </p:sp>
    </p:spTree>
    <p:extLst>
      <p:ext uri="{BB962C8B-B14F-4D97-AF65-F5344CB8AC3E}">
        <p14:creationId xmlns:p14="http://schemas.microsoft.com/office/powerpoint/2010/main" val="2051690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extreme design cohort to assess</a:t>
            </a:r>
            <a:r>
              <a:rPr lang="en-US" baseline="0" dirty="0"/>
              <a:t> potential diagnostic performance and identify additional transcripts that may contribute beyond T2:ERG and PCA3. </a:t>
            </a:r>
          </a:p>
          <a:p>
            <a:r>
              <a:rPr lang="en-US" baseline="0" dirty="0"/>
              <a:t>Applied </a:t>
            </a:r>
            <a:r>
              <a:rPr lang="en-US" baseline="0" dirty="0" err="1"/>
              <a:t>uMIPs</a:t>
            </a:r>
            <a:r>
              <a:rPr lang="en-US" baseline="0" dirty="0"/>
              <a:t> and </a:t>
            </a:r>
            <a:r>
              <a:rPr lang="en-US" baseline="0" dirty="0" err="1"/>
              <a:t>uMIPShg</a:t>
            </a:r>
            <a:r>
              <a:rPr lang="en-US" baseline="0" dirty="0"/>
              <a:t> models to the whole cohort, since those models were already trained.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Used </a:t>
            </a:r>
            <a:r>
              <a:rPr lang="en-US" sz="1200" dirty="0"/>
              <a:t>Random forest variable selection model used to build a 29 transcript regularized logistic regression model. Separate</a:t>
            </a:r>
            <a:r>
              <a:rPr lang="en-US" sz="1200" baseline="0" dirty="0"/>
              <a:t> training and testing cohorts. </a:t>
            </a:r>
            <a:endParaRPr lang="en-US" sz="1200" dirty="0"/>
          </a:p>
          <a:p>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19</a:t>
            </a:fld>
            <a:endParaRPr lang="en-US"/>
          </a:p>
        </p:txBody>
      </p:sp>
    </p:spTree>
    <p:extLst>
      <p:ext uri="{BB962C8B-B14F-4D97-AF65-F5344CB8AC3E}">
        <p14:creationId xmlns:p14="http://schemas.microsoft.com/office/powerpoint/2010/main" val="2789545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Expression of normalized</a:t>
            </a:r>
            <a:r>
              <a:rPr lang="en-US" baseline="0" dirty="0"/>
              <a:t> target gene expression for the 29 markers selected by random forest model are shown in benign/grade group 1 (red) vs. </a:t>
            </a:r>
            <a:r>
              <a:rPr lang="en-US" baseline="0"/>
              <a:t>high grade (blue) across the whole cohort.</a:t>
            </a:r>
            <a:endParaRPr lang="en-US"/>
          </a:p>
          <a:p>
            <a:endParaRPr lang="en-US"/>
          </a:p>
        </p:txBody>
      </p:sp>
      <p:sp>
        <p:nvSpPr>
          <p:cNvPr id="4" name="Slide Number Placeholder 3"/>
          <p:cNvSpPr>
            <a:spLocks noGrp="1"/>
          </p:cNvSpPr>
          <p:nvPr>
            <p:ph type="sldNum" sz="quarter" idx="10"/>
          </p:nvPr>
        </p:nvSpPr>
        <p:spPr/>
        <p:txBody>
          <a:bodyPr/>
          <a:lstStyle/>
          <a:p>
            <a:fld id="{695B3841-D728-334D-9546-3CCC2E261E76}" type="slidenum">
              <a:rPr lang="en-US" smtClean="0"/>
              <a:t>20</a:t>
            </a:fld>
            <a:endParaRPr lang="en-US"/>
          </a:p>
        </p:txBody>
      </p:sp>
    </p:spTree>
    <p:extLst>
      <p:ext uri="{BB962C8B-B14F-4D97-AF65-F5344CB8AC3E}">
        <p14:creationId xmlns:p14="http://schemas.microsoft.com/office/powerpoint/2010/main" val="2083232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AUCs from serum PSA,</a:t>
            </a:r>
            <a:r>
              <a:rPr lang="en-US" baseline="0" dirty="0"/>
              <a:t> </a:t>
            </a:r>
            <a:r>
              <a:rPr lang="en-US" baseline="0" dirty="0" err="1"/>
              <a:t>MiPS</a:t>
            </a:r>
            <a:r>
              <a:rPr lang="en-US" baseline="0" dirty="0"/>
              <a:t> but with NGS data (green), new trained/tested </a:t>
            </a:r>
            <a:r>
              <a:rPr lang="en-US" dirty="0" err="1"/>
              <a:t>uMIPS</a:t>
            </a:r>
            <a:r>
              <a:rPr lang="en-US" dirty="0"/>
              <a:t> model,</a:t>
            </a:r>
            <a:r>
              <a:rPr lang="en-US" baseline="0" dirty="0"/>
              <a:t> and the 29 transcript model. </a:t>
            </a:r>
            <a:endParaRPr lang="en-US" dirty="0"/>
          </a:p>
          <a:p>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21</a:t>
            </a:fld>
            <a:endParaRPr lang="en-US"/>
          </a:p>
        </p:txBody>
      </p:sp>
    </p:spTree>
    <p:extLst>
      <p:ext uri="{BB962C8B-B14F-4D97-AF65-F5344CB8AC3E}">
        <p14:creationId xmlns:p14="http://schemas.microsoft.com/office/powerpoint/2010/main" val="2118565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9C60ADC-571A-4BDE-9B4B-F421762A6855}" type="slidenum">
              <a:rPr lang="en-US" smtClean="0"/>
              <a:pPr/>
              <a:t>25</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4387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Numerous early detection assays for prostate cancer. None</a:t>
            </a:r>
            <a:r>
              <a:rPr lang="en-US" baseline="0" dirty="0"/>
              <a:t> specifically use markers of aggressive prostate cancer</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5</a:t>
            </a:fld>
            <a:endParaRPr lang="en-US"/>
          </a:p>
        </p:txBody>
      </p:sp>
    </p:spTree>
    <p:extLst>
      <p:ext uri="{BB962C8B-B14F-4D97-AF65-F5344CB8AC3E}">
        <p14:creationId xmlns:p14="http://schemas.microsoft.com/office/powerpoint/2010/main" val="2590727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CCP - </a:t>
            </a:r>
            <a:r>
              <a:rPr lang="en-US" sz="1200" kern="1200" dirty="0" err="1">
                <a:solidFill>
                  <a:schemeClr val="tx1"/>
                </a:solidFill>
                <a:effectLst/>
                <a:latin typeface="+mn-lt"/>
                <a:ea typeface="+mn-ea"/>
                <a:cs typeface="+mn-cs"/>
              </a:rPr>
              <a:t>Prolaris</a:t>
            </a:r>
            <a:r>
              <a:rPr lang="en-US" sz="1200" kern="1200" dirty="0">
                <a:solidFill>
                  <a:schemeClr val="tx1"/>
                </a:solidFill>
                <a:effectLst/>
                <a:latin typeface="+mn-lt"/>
                <a:ea typeface="+mn-ea"/>
                <a:cs typeface="+mn-cs"/>
              </a:rPr>
              <a:t>, GPS - Oncotype Dx and GX - Decipher</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30</a:t>
            </a:fld>
            <a:endParaRPr lang="en-US"/>
          </a:p>
        </p:txBody>
      </p:sp>
    </p:spTree>
    <p:extLst>
      <p:ext uri="{BB962C8B-B14F-4D97-AF65-F5344CB8AC3E}">
        <p14:creationId xmlns:p14="http://schemas.microsoft.com/office/powerpoint/2010/main" val="3436135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93484-4706-4539-90CB-5FC5391385C9}" type="slidenum">
              <a:rPr lang="en-US" smtClean="0"/>
              <a:t>32</a:t>
            </a:fld>
            <a:endParaRPr lang="en-US"/>
          </a:p>
        </p:txBody>
      </p:sp>
    </p:spTree>
    <p:extLst>
      <p:ext uri="{BB962C8B-B14F-4D97-AF65-F5344CB8AC3E}">
        <p14:creationId xmlns:p14="http://schemas.microsoft.com/office/powerpoint/2010/main" val="3223327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93484-4706-4539-90CB-5FC5391385C9}" type="slidenum">
              <a:rPr lang="en-US" smtClean="0"/>
              <a:t>34</a:t>
            </a:fld>
            <a:endParaRPr lang="en-US"/>
          </a:p>
        </p:txBody>
      </p:sp>
    </p:spTree>
    <p:extLst>
      <p:ext uri="{BB962C8B-B14F-4D97-AF65-F5344CB8AC3E}">
        <p14:creationId xmlns:p14="http://schemas.microsoft.com/office/powerpoint/2010/main" val="1549587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Correlation of </a:t>
            </a:r>
            <a:r>
              <a:rPr lang="en-US" dirty="0" err="1"/>
              <a:t>MiPShg</a:t>
            </a:r>
            <a:r>
              <a:rPr lang="en-US" dirty="0"/>
              <a:t> and </a:t>
            </a:r>
            <a:r>
              <a:rPr lang="en-US" dirty="0" err="1"/>
              <a:t>uMiPShg</a:t>
            </a:r>
            <a:r>
              <a:rPr lang="en-US" baseline="0" dirty="0"/>
              <a:t> scores. High grade is greater than Gleason  score 6.</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35</a:t>
            </a:fld>
            <a:endParaRPr lang="en-US"/>
          </a:p>
        </p:txBody>
      </p:sp>
    </p:spTree>
    <p:extLst>
      <p:ext uri="{BB962C8B-B14F-4D97-AF65-F5344CB8AC3E}">
        <p14:creationId xmlns:p14="http://schemas.microsoft.com/office/powerpoint/2010/main" val="2268426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93484-4706-4539-90CB-5FC5391385C9}" type="slidenum">
              <a:rPr lang="en-US" smtClean="0"/>
              <a:t>37</a:t>
            </a:fld>
            <a:endParaRPr lang="en-US"/>
          </a:p>
        </p:txBody>
      </p:sp>
    </p:spTree>
    <p:extLst>
      <p:ext uri="{BB962C8B-B14F-4D97-AF65-F5344CB8AC3E}">
        <p14:creationId xmlns:p14="http://schemas.microsoft.com/office/powerpoint/2010/main" val="4146051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AUCs from serum PSA and </a:t>
            </a:r>
            <a:r>
              <a:rPr lang="en-US" dirty="0" err="1"/>
              <a:t>uMIPS</a:t>
            </a:r>
            <a:r>
              <a:rPr lang="en-US" dirty="0"/>
              <a:t> models</a:t>
            </a:r>
          </a:p>
        </p:txBody>
      </p:sp>
      <p:sp>
        <p:nvSpPr>
          <p:cNvPr id="4" name="Slide Number Placeholder 3"/>
          <p:cNvSpPr>
            <a:spLocks noGrp="1"/>
          </p:cNvSpPr>
          <p:nvPr>
            <p:ph type="sldNum" sz="quarter" idx="10"/>
          </p:nvPr>
        </p:nvSpPr>
        <p:spPr/>
        <p:txBody>
          <a:bodyPr/>
          <a:lstStyle/>
          <a:p>
            <a:fld id="{59A9D601-BB32-4347-8AEF-FF24348EF1FA}" type="slidenum">
              <a:rPr lang="en-US" smtClean="0"/>
              <a:t>39</a:t>
            </a:fld>
            <a:endParaRPr lang="en-US"/>
          </a:p>
        </p:txBody>
      </p:sp>
    </p:spTree>
    <p:extLst>
      <p:ext uri="{BB962C8B-B14F-4D97-AF65-F5344CB8AC3E}">
        <p14:creationId xmlns:p14="http://schemas.microsoft.com/office/powerpoint/2010/main" val="204219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previously</a:t>
            </a:r>
            <a:r>
              <a:rPr lang="en-US" baseline="0" dirty="0"/>
              <a:t> described the development and validation of </a:t>
            </a:r>
            <a:r>
              <a:rPr lang="en-US" baseline="0" dirty="0" err="1"/>
              <a:t>MiPS</a:t>
            </a:r>
            <a:r>
              <a:rPr lang="en-US" baseline="0" dirty="0"/>
              <a:t>, which </a:t>
            </a:r>
            <a:r>
              <a:rPr lang="en-US" baseline="0" dirty="0" err="1"/>
              <a:t>incorpates</a:t>
            </a:r>
            <a:r>
              <a:rPr lang="en-US" baseline="0" dirty="0"/>
              <a:t> serum PSA, and urine T2:ERG and PCA3 assessed by TMA from post-DRE whole urine. </a:t>
            </a:r>
            <a:r>
              <a:rPr lang="en-US" baseline="0" dirty="0" err="1"/>
              <a:t>MiPS</a:t>
            </a:r>
            <a:r>
              <a:rPr lang="en-US" baseline="0" dirty="0"/>
              <a:t> improves upon serum PSA or PCPT risk calculator for predicting the presence of cancer and high grade cancer on biopsy</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6</a:t>
            </a:fld>
            <a:endParaRPr lang="en-US"/>
          </a:p>
        </p:txBody>
      </p:sp>
    </p:spTree>
    <p:extLst>
      <p:ext uri="{BB962C8B-B14F-4D97-AF65-F5344CB8AC3E}">
        <p14:creationId xmlns:p14="http://schemas.microsoft.com/office/powerpoint/2010/main" val="383735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our proposal, we sought to leverage multiplexed assessment of the prostate cancer transcriptome through Multiplexed targeted </a:t>
            </a:r>
            <a:r>
              <a:rPr lang="en-US" baseline="0" dirty="0" err="1"/>
              <a:t>RNAseq</a:t>
            </a:r>
            <a:r>
              <a:rPr lang="en-US" baseline="0" dirty="0"/>
              <a:t> from both tissues and urine. </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7</a:t>
            </a:fld>
            <a:endParaRPr lang="en-US"/>
          </a:p>
        </p:txBody>
      </p:sp>
    </p:spTree>
    <p:extLst>
      <p:ext uri="{BB962C8B-B14F-4D97-AF65-F5344CB8AC3E}">
        <p14:creationId xmlns:p14="http://schemas.microsoft.com/office/powerpoint/2010/main" val="152766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other systems, we have shown that this approach is highly correlated to gold standard transcriptome quantification. </a:t>
            </a:r>
          </a:p>
          <a:p>
            <a:r>
              <a:rPr lang="en-US" baseline="0" dirty="0"/>
              <a:t>We assessed RNA from 21 bladder cancer cell lines by a targeted RNA </a:t>
            </a:r>
            <a:r>
              <a:rPr lang="en-US" baseline="0" dirty="0" err="1"/>
              <a:t>seq</a:t>
            </a:r>
            <a:r>
              <a:rPr lang="en-US" baseline="0" dirty="0"/>
              <a:t> panel and standard </a:t>
            </a:r>
            <a:r>
              <a:rPr lang="en-US" baseline="0" dirty="0" err="1"/>
              <a:t>illumina</a:t>
            </a:r>
            <a:r>
              <a:rPr lang="en-US" baseline="0" dirty="0"/>
              <a:t> </a:t>
            </a:r>
            <a:r>
              <a:rPr lang="en-US" baseline="0" dirty="0" err="1"/>
              <a:t>RNAseq</a:t>
            </a:r>
            <a:r>
              <a:rPr lang="en-US" baseline="0" dirty="0"/>
              <a:t>. Median pairwise comparison of normalized target gene expression (targeted </a:t>
            </a:r>
            <a:r>
              <a:rPr lang="en-US" baseline="0" dirty="0" err="1"/>
              <a:t>rna</a:t>
            </a:r>
            <a:r>
              <a:rPr lang="en-US" baseline="0" dirty="0"/>
              <a:t> </a:t>
            </a:r>
            <a:r>
              <a:rPr lang="en-US" baseline="0" dirty="0" err="1"/>
              <a:t>seq</a:t>
            </a:r>
            <a:r>
              <a:rPr lang="en-US" baseline="0" dirty="0"/>
              <a:t>) vs. target gene FPKM (Illumina) was 0.90. Plots of from two cell lines are shown. </a:t>
            </a:r>
          </a:p>
          <a:p>
            <a:r>
              <a:rPr lang="en-US" baseline="0" dirty="0"/>
              <a:t> </a:t>
            </a:r>
          </a:p>
        </p:txBody>
      </p:sp>
      <p:sp>
        <p:nvSpPr>
          <p:cNvPr id="4" name="Slide Number Placeholder 3"/>
          <p:cNvSpPr>
            <a:spLocks noGrp="1"/>
          </p:cNvSpPr>
          <p:nvPr>
            <p:ph type="sldNum" sz="quarter" idx="10"/>
          </p:nvPr>
        </p:nvSpPr>
        <p:spPr/>
        <p:txBody>
          <a:bodyPr/>
          <a:lstStyle/>
          <a:p>
            <a:fld id="{59A9D601-BB32-4347-8AEF-FF24348EF1FA}" type="slidenum">
              <a:rPr lang="en-US" smtClean="0"/>
              <a:t>8</a:t>
            </a:fld>
            <a:endParaRPr lang="en-US"/>
          </a:p>
        </p:txBody>
      </p:sp>
    </p:spTree>
    <p:extLst>
      <p:ext uri="{BB962C8B-B14F-4D97-AF65-F5344CB8AC3E}">
        <p14:creationId xmlns:p14="http://schemas.microsoft.com/office/powerpoint/2010/main" val="406788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developed</a:t>
            </a:r>
            <a:r>
              <a:rPr lang="en-US" baseline="0" dirty="0"/>
              <a:t> a 306 transcript multiplexed targeted </a:t>
            </a:r>
            <a:r>
              <a:rPr lang="en-US" baseline="0" dirty="0" err="1"/>
              <a:t>RNAseq</a:t>
            </a:r>
            <a:r>
              <a:rPr lang="en-US" baseline="0" dirty="0"/>
              <a:t> applicable to minute FFPE tissue specimens that assesses multiple important transcriptomic biomarkers in prostate cancer. </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9</a:t>
            </a:fld>
            <a:endParaRPr lang="en-US"/>
          </a:p>
        </p:txBody>
      </p:sp>
    </p:spTree>
    <p:extLst>
      <p:ext uri="{BB962C8B-B14F-4D97-AF65-F5344CB8AC3E}">
        <p14:creationId xmlns:p14="http://schemas.microsoft.com/office/powerpoint/2010/main" val="183384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applied to a large compendium of prostate tissues (from benign prostate tissue through CRPC), we see expected expression of transcript modules (e.g. Cell cycle/proliferation increasing with grade and progression) as well as validation of amplicon for single gene markers (shown on the bottom). </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10</a:t>
            </a:fld>
            <a:endParaRPr lang="en-US"/>
          </a:p>
        </p:txBody>
      </p:sp>
    </p:spTree>
    <p:extLst>
      <p:ext uri="{BB962C8B-B14F-4D97-AF65-F5344CB8AC3E}">
        <p14:creationId xmlns:p14="http://schemas.microsoft.com/office/powerpoint/2010/main" val="1436852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include</a:t>
            </a:r>
            <a:r>
              <a:rPr lang="en-US" baseline="0" dirty="0"/>
              <a:t> potentially prognostic </a:t>
            </a:r>
            <a:r>
              <a:rPr lang="en-US" baseline="0" dirty="0" err="1"/>
              <a:t>lncRNAs</a:t>
            </a:r>
            <a:r>
              <a:rPr lang="en-US" baseline="0" dirty="0"/>
              <a:t>, such as SCHLAP1, the most prognostic single transcript biomarker identified to date in </a:t>
            </a:r>
            <a:r>
              <a:rPr lang="en-US" baseline="0" dirty="0" err="1"/>
              <a:t>Pca</a:t>
            </a:r>
            <a:r>
              <a:rPr lang="en-US" baseline="0" dirty="0"/>
              <a:t>.</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11</a:t>
            </a:fld>
            <a:endParaRPr lang="en-US"/>
          </a:p>
        </p:txBody>
      </p:sp>
    </p:spTree>
    <p:extLst>
      <p:ext uri="{BB962C8B-B14F-4D97-AF65-F5344CB8AC3E}">
        <p14:creationId xmlns:p14="http://schemas.microsoft.com/office/powerpoint/2010/main" val="210785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CCP - </a:t>
            </a:r>
            <a:r>
              <a:rPr lang="en-US" sz="1200" kern="1200" dirty="0" err="1">
                <a:solidFill>
                  <a:schemeClr val="tx1"/>
                </a:solidFill>
                <a:effectLst/>
                <a:latin typeface="+mn-lt"/>
                <a:ea typeface="+mn-ea"/>
                <a:cs typeface="+mn-cs"/>
              </a:rPr>
              <a:t>Prolaris</a:t>
            </a:r>
            <a:r>
              <a:rPr lang="en-US" sz="1200" kern="1200" dirty="0">
                <a:solidFill>
                  <a:schemeClr val="tx1"/>
                </a:solidFill>
                <a:effectLst/>
                <a:latin typeface="+mn-lt"/>
                <a:ea typeface="+mn-ea"/>
                <a:cs typeface="+mn-cs"/>
              </a:rPr>
              <a:t>, GPS - Oncotype Dx and GX - Decipher</a:t>
            </a:r>
            <a:endParaRPr lang="en-US" dirty="0"/>
          </a:p>
        </p:txBody>
      </p:sp>
      <p:sp>
        <p:nvSpPr>
          <p:cNvPr id="4" name="Slide Number Placeholder 3"/>
          <p:cNvSpPr>
            <a:spLocks noGrp="1"/>
          </p:cNvSpPr>
          <p:nvPr>
            <p:ph type="sldNum" sz="quarter" idx="10"/>
          </p:nvPr>
        </p:nvSpPr>
        <p:spPr/>
        <p:txBody>
          <a:bodyPr/>
          <a:lstStyle/>
          <a:p>
            <a:fld id="{59A9D601-BB32-4347-8AEF-FF24348EF1FA}" type="slidenum">
              <a:rPr lang="en-US" smtClean="0"/>
              <a:t>12</a:t>
            </a:fld>
            <a:endParaRPr lang="en-US"/>
          </a:p>
        </p:txBody>
      </p:sp>
    </p:spTree>
    <p:extLst>
      <p:ext uri="{BB962C8B-B14F-4D97-AF65-F5344CB8AC3E}">
        <p14:creationId xmlns:p14="http://schemas.microsoft.com/office/powerpoint/2010/main" val="245065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5133CB-A29D-4395-B331-38C475D4352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ACD45-904C-4C3C-9ABB-D2CA6A24B0F1}" type="slidenum">
              <a:rPr lang="en-US" smtClean="0"/>
              <a:t>‹#›</a:t>
            </a:fld>
            <a:endParaRPr lang="en-US"/>
          </a:p>
        </p:txBody>
      </p:sp>
    </p:spTree>
    <p:extLst>
      <p:ext uri="{BB962C8B-B14F-4D97-AF65-F5344CB8AC3E}">
        <p14:creationId xmlns:p14="http://schemas.microsoft.com/office/powerpoint/2010/main" val="29420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133CB-A29D-4395-B331-38C475D4352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ACD45-904C-4C3C-9ABB-D2CA6A24B0F1}" type="slidenum">
              <a:rPr lang="en-US" smtClean="0"/>
              <a:t>‹#›</a:t>
            </a:fld>
            <a:endParaRPr lang="en-US"/>
          </a:p>
        </p:txBody>
      </p:sp>
    </p:spTree>
    <p:extLst>
      <p:ext uri="{BB962C8B-B14F-4D97-AF65-F5344CB8AC3E}">
        <p14:creationId xmlns:p14="http://schemas.microsoft.com/office/powerpoint/2010/main" val="41853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133CB-A29D-4395-B331-38C475D4352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ACD45-904C-4C3C-9ABB-D2CA6A24B0F1}" type="slidenum">
              <a:rPr lang="en-US" smtClean="0"/>
              <a:t>‹#›</a:t>
            </a:fld>
            <a:endParaRPr lang="en-US"/>
          </a:p>
        </p:txBody>
      </p:sp>
    </p:spTree>
    <p:extLst>
      <p:ext uri="{BB962C8B-B14F-4D97-AF65-F5344CB8AC3E}">
        <p14:creationId xmlns:p14="http://schemas.microsoft.com/office/powerpoint/2010/main" val="170105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133CB-A29D-4395-B331-38C475D4352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ACD45-904C-4C3C-9ABB-D2CA6A24B0F1}" type="slidenum">
              <a:rPr lang="en-US" smtClean="0"/>
              <a:t>‹#›</a:t>
            </a:fld>
            <a:endParaRPr lang="en-US"/>
          </a:p>
        </p:txBody>
      </p:sp>
    </p:spTree>
    <p:extLst>
      <p:ext uri="{BB962C8B-B14F-4D97-AF65-F5344CB8AC3E}">
        <p14:creationId xmlns:p14="http://schemas.microsoft.com/office/powerpoint/2010/main" val="226812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133CB-A29D-4395-B331-38C475D4352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ACD45-904C-4C3C-9ABB-D2CA6A24B0F1}" type="slidenum">
              <a:rPr lang="en-US" smtClean="0"/>
              <a:t>‹#›</a:t>
            </a:fld>
            <a:endParaRPr lang="en-US"/>
          </a:p>
        </p:txBody>
      </p:sp>
    </p:spTree>
    <p:extLst>
      <p:ext uri="{BB962C8B-B14F-4D97-AF65-F5344CB8AC3E}">
        <p14:creationId xmlns:p14="http://schemas.microsoft.com/office/powerpoint/2010/main" val="410194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5133CB-A29D-4395-B331-38C475D4352F}"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ACD45-904C-4C3C-9ABB-D2CA6A24B0F1}" type="slidenum">
              <a:rPr lang="en-US" smtClean="0"/>
              <a:t>‹#›</a:t>
            </a:fld>
            <a:endParaRPr lang="en-US"/>
          </a:p>
        </p:txBody>
      </p:sp>
    </p:spTree>
    <p:extLst>
      <p:ext uri="{BB962C8B-B14F-4D97-AF65-F5344CB8AC3E}">
        <p14:creationId xmlns:p14="http://schemas.microsoft.com/office/powerpoint/2010/main" val="31039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5133CB-A29D-4395-B331-38C475D4352F}"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FACD45-904C-4C3C-9ABB-D2CA6A24B0F1}" type="slidenum">
              <a:rPr lang="en-US" smtClean="0"/>
              <a:t>‹#›</a:t>
            </a:fld>
            <a:endParaRPr lang="en-US"/>
          </a:p>
        </p:txBody>
      </p:sp>
    </p:spTree>
    <p:extLst>
      <p:ext uri="{BB962C8B-B14F-4D97-AF65-F5344CB8AC3E}">
        <p14:creationId xmlns:p14="http://schemas.microsoft.com/office/powerpoint/2010/main" val="162372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5133CB-A29D-4395-B331-38C475D4352F}"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FACD45-904C-4C3C-9ABB-D2CA6A24B0F1}" type="slidenum">
              <a:rPr lang="en-US" smtClean="0"/>
              <a:t>‹#›</a:t>
            </a:fld>
            <a:endParaRPr lang="en-US"/>
          </a:p>
        </p:txBody>
      </p:sp>
    </p:spTree>
    <p:extLst>
      <p:ext uri="{BB962C8B-B14F-4D97-AF65-F5344CB8AC3E}">
        <p14:creationId xmlns:p14="http://schemas.microsoft.com/office/powerpoint/2010/main" val="341600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133CB-A29D-4395-B331-38C475D4352F}"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FACD45-904C-4C3C-9ABB-D2CA6A24B0F1}" type="slidenum">
              <a:rPr lang="en-US" smtClean="0"/>
              <a:t>‹#›</a:t>
            </a:fld>
            <a:endParaRPr lang="en-US"/>
          </a:p>
        </p:txBody>
      </p:sp>
    </p:spTree>
    <p:extLst>
      <p:ext uri="{BB962C8B-B14F-4D97-AF65-F5344CB8AC3E}">
        <p14:creationId xmlns:p14="http://schemas.microsoft.com/office/powerpoint/2010/main" val="267592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133CB-A29D-4395-B331-38C475D4352F}"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ACD45-904C-4C3C-9ABB-D2CA6A24B0F1}" type="slidenum">
              <a:rPr lang="en-US" smtClean="0"/>
              <a:t>‹#›</a:t>
            </a:fld>
            <a:endParaRPr lang="en-US"/>
          </a:p>
        </p:txBody>
      </p:sp>
    </p:spTree>
    <p:extLst>
      <p:ext uri="{BB962C8B-B14F-4D97-AF65-F5344CB8AC3E}">
        <p14:creationId xmlns:p14="http://schemas.microsoft.com/office/powerpoint/2010/main" val="332744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133CB-A29D-4395-B331-38C475D4352F}"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ACD45-904C-4C3C-9ABB-D2CA6A24B0F1}" type="slidenum">
              <a:rPr lang="en-US" smtClean="0"/>
              <a:t>‹#›</a:t>
            </a:fld>
            <a:endParaRPr lang="en-US"/>
          </a:p>
        </p:txBody>
      </p:sp>
    </p:spTree>
    <p:extLst>
      <p:ext uri="{BB962C8B-B14F-4D97-AF65-F5344CB8AC3E}">
        <p14:creationId xmlns:p14="http://schemas.microsoft.com/office/powerpoint/2010/main" val="128403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133CB-A29D-4395-B331-38C475D4352F}" type="datetimeFigureOut">
              <a:rPr lang="en-US" smtClean="0"/>
              <a:t>9/5/2018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ACD45-904C-4C3C-9ABB-D2CA6A24B0F1}" type="slidenum">
              <a:rPr lang="en-US" smtClean="0"/>
              <a:t>‹#›</a:t>
            </a:fld>
            <a:endParaRPr lang="en-US"/>
          </a:p>
        </p:txBody>
      </p:sp>
    </p:spTree>
    <p:extLst>
      <p:ext uri="{BB962C8B-B14F-4D97-AF65-F5344CB8AC3E}">
        <p14:creationId xmlns:p14="http://schemas.microsoft.com/office/powerpoint/2010/main" val="2545283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hyperlink" Target="http://www.prostatecancerfoundation.org/site/pp.asp?c=itIWK2OSG&amp;b=46403" TargetMode="External"/><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4.png"/><Relationship Id="rId5" Type="http://schemas.openxmlformats.org/officeDocument/2006/relationships/chart" Target="../charts/chart2.xml"/><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38.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42.emf"/><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0.emf"/><Relationship Id="rId5" Type="http://schemas.openxmlformats.org/officeDocument/2006/relationships/oleObject" Target="../embeddings/oleObject2.bin"/><Relationship Id="rId4" Type="http://schemas.openxmlformats.org/officeDocument/2006/relationships/image" Target="../media/image43.emf"/></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47"/>
          <p:cNvPicPr>
            <a:picLocks noChangeAspect="1" noChangeArrowheads="1"/>
          </p:cNvPicPr>
          <p:nvPr/>
        </p:nvPicPr>
        <p:blipFill>
          <a:blip r:embed="rId3" cstate="print"/>
          <a:srcRect/>
          <a:stretch>
            <a:fillRect/>
          </a:stretch>
        </p:blipFill>
        <p:spPr bwMode="auto">
          <a:xfrm>
            <a:off x="76200" y="5562600"/>
            <a:ext cx="1997075" cy="1295400"/>
          </a:xfrm>
          <a:prstGeom prst="rect">
            <a:avLst/>
          </a:prstGeom>
          <a:noFill/>
          <a:ln w="9525">
            <a:noFill/>
            <a:miter lim="800000"/>
            <a:headEnd/>
            <a:tailEnd/>
          </a:ln>
        </p:spPr>
      </p:pic>
      <p:sp>
        <p:nvSpPr>
          <p:cNvPr id="7" name="Title 1"/>
          <p:cNvSpPr txBox="1">
            <a:spLocks/>
          </p:cNvSpPr>
          <p:nvPr/>
        </p:nvSpPr>
        <p:spPr>
          <a:xfrm>
            <a:off x="507206" y="533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endParaRPr>
          </a:p>
        </p:txBody>
      </p:sp>
      <p:sp>
        <p:nvSpPr>
          <p:cNvPr id="8" name="Title 7"/>
          <p:cNvSpPr>
            <a:spLocks noGrp="1"/>
          </p:cNvSpPr>
          <p:nvPr>
            <p:ph type="ctrTitle"/>
          </p:nvPr>
        </p:nvSpPr>
        <p:spPr>
          <a:xfrm>
            <a:off x="1447800" y="685800"/>
            <a:ext cx="6553200" cy="1470025"/>
          </a:xfrm>
        </p:spPr>
        <p:txBody>
          <a:bodyPr>
            <a:normAutofit fontScale="90000"/>
          </a:bodyPr>
          <a:lstStyle/>
          <a:p>
            <a:r>
              <a:rPr lang="en-US" dirty="0"/>
              <a:t>Leveraging the transcriptome for the early detection of prostate cancer</a:t>
            </a:r>
            <a:endParaRPr lang="en-US" sz="3600" b="1" dirty="0"/>
          </a:p>
        </p:txBody>
      </p:sp>
      <p:pic>
        <p:nvPicPr>
          <p:cNvPr id="9" name="Picture 2" descr="Image result for michigan medicin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2794" y="5562600"/>
            <a:ext cx="1992156" cy="12954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507206" y="2895600"/>
            <a:ext cx="8229600" cy="14478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Arul M Chinnaiyan, M.D., Ph.D.</a:t>
            </a:r>
          </a:p>
          <a:p>
            <a:r>
              <a:rPr lang="en-US" sz="2800" dirty="0"/>
              <a:t>Scott A. Tomlins, M.D., Ph.D.</a:t>
            </a:r>
          </a:p>
          <a:p>
            <a:endParaRPr lang="en-US" sz="2800" dirty="0"/>
          </a:p>
          <a:p>
            <a:r>
              <a:rPr lang="en-US" sz="2800" dirty="0"/>
              <a:t>EDRN BDL</a:t>
            </a:r>
          </a:p>
        </p:txBody>
      </p:sp>
    </p:spTree>
    <p:extLst>
      <p:ext uri="{BB962C8B-B14F-4D97-AF65-F5344CB8AC3E}">
        <p14:creationId xmlns:p14="http://schemas.microsoft.com/office/powerpoint/2010/main" val="50163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607820" y="4906962"/>
            <a:ext cx="5928360" cy="1813747"/>
          </a:xfrm>
          <a:prstGeom prst="rect">
            <a:avLst/>
          </a:prstGeom>
        </p:spPr>
      </p:pic>
      <p:pic>
        <p:nvPicPr>
          <p:cNvPr id="7" name="Picture 6"/>
          <p:cNvPicPr>
            <a:picLocks noChangeAspect="1"/>
          </p:cNvPicPr>
          <p:nvPr/>
        </p:nvPicPr>
        <p:blipFill>
          <a:blip r:embed="rId4"/>
          <a:stretch>
            <a:fillRect/>
          </a:stretch>
        </p:blipFill>
        <p:spPr>
          <a:xfrm>
            <a:off x="321803" y="83717"/>
            <a:ext cx="8394595" cy="4731964"/>
          </a:xfrm>
          <a:prstGeom prst="rect">
            <a:avLst/>
          </a:prstGeom>
        </p:spPr>
      </p:pic>
    </p:spTree>
    <p:extLst>
      <p:ext uri="{BB962C8B-B14F-4D97-AF65-F5344CB8AC3E}">
        <p14:creationId xmlns:p14="http://schemas.microsoft.com/office/powerpoint/2010/main" val="299743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607820" y="4906962"/>
            <a:ext cx="5928360" cy="1813747"/>
          </a:xfrm>
          <a:prstGeom prst="rect">
            <a:avLst/>
          </a:prstGeom>
        </p:spPr>
      </p:pic>
      <p:pic>
        <p:nvPicPr>
          <p:cNvPr id="7" name="Picture 6"/>
          <p:cNvPicPr>
            <a:picLocks noChangeAspect="1"/>
          </p:cNvPicPr>
          <p:nvPr/>
        </p:nvPicPr>
        <p:blipFill>
          <a:blip r:embed="rId4"/>
          <a:stretch>
            <a:fillRect/>
          </a:stretch>
        </p:blipFill>
        <p:spPr>
          <a:xfrm>
            <a:off x="321803" y="83717"/>
            <a:ext cx="8394595" cy="4731964"/>
          </a:xfrm>
          <a:prstGeom prst="rect">
            <a:avLst/>
          </a:prstGeom>
        </p:spPr>
      </p:pic>
      <p:sp>
        <p:nvSpPr>
          <p:cNvPr id="4" name="Rectangle 3"/>
          <p:cNvSpPr/>
          <p:nvPr/>
        </p:nvSpPr>
        <p:spPr>
          <a:xfrm>
            <a:off x="4724400" y="4815681"/>
            <a:ext cx="2811780" cy="204231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46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8600" y="3429000"/>
            <a:ext cx="8686800" cy="3257550"/>
          </a:xfrm>
          <a:prstGeom prst="rect">
            <a:avLst/>
          </a:prstGeom>
        </p:spPr>
      </p:pic>
      <p:pic>
        <p:nvPicPr>
          <p:cNvPr id="6" name="Picture 5"/>
          <p:cNvPicPr>
            <a:picLocks noChangeAspect="1"/>
          </p:cNvPicPr>
          <p:nvPr/>
        </p:nvPicPr>
        <p:blipFill>
          <a:blip r:embed="rId4"/>
          <a:stretch>
            <a:fillRect/>
          </a:stretch>
        </p:blipFill>
        <p:spPr>
          <a:xfrm>
            <a:off x="166510" y="753371"/>
            <a:ext cx="8748890" cy="2004954"/>
          </a:xfrm>
          <a:prstGeom prst="rect">
            <a:avLst/>
          </a:prstGeom>
        </p:spPr>
      </p:pic>
      <p:sp>
        <p:nvSpPr>
          <p:cNvPr id="5" name="TextBox 4"/>
          <p:cNvSpPr txBox="1"/>
          <p:nvPr/>
        </p:nvSpPr>
        <p:spPr>
          <a:xfrm>
            <a:off x="838200" y="329339"/>
            <a:ext cx="859723" cy="369332"/>
          </a:xfrm>
          <a:prstGeom prst="rect">
            <a:avLst/>
          </a:prstGeom>
          <a:noFill/>
        </p:spPr>
        <p:txBody>
          <a:bodyPr wrap="none" rtlCol="0">
            <a:spAutoFit/>
          </a:bodyPr>
          <a:lstStyle/>
          <a:p>
            <a:r>
              <a:rPr lang="en-US" dirty="0"/>
              <a:t>Polaris </a:t>
            </a:r>
          </a:p>
        </p:txBody>
      </p:sp>
      <p:sp>
        <p:nvSpPr>
          <p:cNvPr id="7" name="TextBox 6"/>
          <p:cNvSpPr txBox="1"/>
          <p:nvPr/>
        </p:nvSpPr>
        <p:spPr>
          <a:xfrm>
            <a:off x="2438400" y="346039"/>
            <a:ext cx="1085554" cy="369332"/>
          </a:xfrm>
          <a:prstGeom prst="rect">
            <a:avLst/>
          </a:prstGeom>
          <a:noFill/>
        </p:spPr>
        <p:txBody>
          <a:bodyPr wrap="none" rtlCol="0">
            <a:spAutoFit/>
          </a:bodyPr>
          <a:lstStyle/>
          <a:p>
            <a:r>
              <a:rPr lang="en-US" dirty="0"/>
              <a:t>Decipher </a:t>
            </a:r>
          </a:p>
        </p:txBody>
      </p:sp>
      <p:sp>
        <p:nvSpPr>
          <p:cNvPr id="8" name="TextBox 7"/>
          <p:cNvSpPr txBox="1"/>
          <p:nvPr/>
        </p:nvSpPr>
        <p:spPr>
          <a:xfrm>
            <a:off x="4011785" y="386143"/>
            <a:ext cx="1442703" cy="369332"/>
          </a:xfrm>
          <a:prstGeom prst="rect">
            <a:avLst/>
          </a:prstGeom>
          <a:noFill/>
        </p:spPr>
        <p:txBody>
          <a:bodyPr wrap="none" rtlCol="0">
            <a:spAutoFit/>
          </a:bodyPr>
          <a:lstStyle/>
          <a:p>
            <a:r>
              <a:rPr lang="en-US" dirty="0" err="1"/>
              <a:t>Oncotype</a:t>
            </a:r>
            <a:r>
              <a:rPr lang="en-US" dirty="0"/>
              <a:t> </a:t>
            </a:r>
            <a:r>
              <a:rPr lang="en-US" dirty="0" err="1"/>
              <a:t>Dx</a:t>
            </a:r>
            <a:r>
              <a:rPr lang="en-US" dirty="0"/>
              <a:t> </a:t>
            </a:r>
          </a:p>
        </p:txBody>
      </p:sp>
    </p:spTree>
    <p:extLst>
      <p:ext uri="{BB962C8B-B14F-4D97-AF65-F5344CB8AC3E}">
        <p14:creationId xmlns:p14="http://schemas.microsoft.com/office/powerpoint/2010/main" val="45422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rotWithShape="1">
          <a:blip r:embed="rId3"/>
          <a:srcRect t="65976" r="53008"/>
          <a:stretch/>
        </p:blipFill>
        <p:spPr>
          <a:xfrm>
            <a:off x="6476999" y="4564655"/>
            <a:ext cx="2667001" cy="2064664"/>
          </a:xfrm>
          <a:prstGeom prst="rect">
            <a:avLst/>
          </a:prstGeom>
        </p:spPr>
      </p:pic>
      <p:pic>
        <p:nvPicPr>
          <p:cNvPr id="7" name="Picture 6"/>
          <p:cNvPicPr>
            <a:picLocks noChangeAspect="1"/>
          </p:cNvPicPr>
          <p:nvPr/>
        </p:nvPicPr>
        <p:blipFill rotWithShape="1">
          <a:blip r:embed="rId3"/>
          <a:srcRect t="41622" b="40654"/>
          <a:stretch/>
        </p:blipFill>
        <p:spPr>
          <a:xfrm>
            <a:off x="-381000" y="4863474"/>
            <a:ext cx="6624252" cy="1255344"/>
          </a:xfrm>
          <a:prstGeom prst="rect">
            <a:avLst/>
          </a:prstGeom>
        </p:spPr>
      </p:pic>
      <p:pic>
        <p:nvPicPr>
          <p:cNvPr id="8" name="Picture 7"/>
          <p:cNvPicPr>
            <a:picLocks noChangeAspect="1"/>
          </p:cNvPicPr>
          <p:nvPr/>
        </p:nvPicPr>
        <p:blipFill rotWithShape="1">
          <a:blip r:embed="rId3"/>
          <a:srcRect b="63486"/>
          <a:stretch/>
        </p:blipFill>
        <p:spPr>
          <a:xfrm>
            <a:off x="-134556" y="708996"/>
            <a:ext cx="9413112" cy="3674933"/>
          </a:xfrm>
          <a:prstGeom prst="rect">
            <a:avLst/>
          </a:prstGeom>
        </p:spPr>
      </p:pic>
    </p:spTree>
    <p:extLst>
      <p:ext uri="{BB962C8B-B14F-4D97-AF65-F5344CB8AC3E}">
        <p14:creationId xmlns:p14="http://schemas.microsoft.com/office/powerpoint/2010/main" val="128086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rotWithShape="1">
          <a:blip r:embed="rId3"/>
          <a:srcRect t="65976" r="53008"/>
          <a:stretch/>
        </p:blipFill>
        <p:spPr>
          <a:xfrm>
            <a:off x="6476999" y="4564655"/>
            <a:ext cx="2667001" cy="2064664"/>
          </a:xfrm>
          <a:prstGeom prst="rect">
            <a:avLst/>
          </a:prstGeom>
        </p:spPr>
      </p:pic>
      <p:pic>
        <p:nvPicPr>
          <p:cNvPr id="7" name="Picture 6"/>
          <p:cNvPicPr>
            <a:picLocks noChangeAspect="1"/>
          </p:cNvPicPr>
          <p:nvPr/>
        </p:nvPicPr>
        <p:blipFill rotWithShape="1">
          <a:blip r:embed="rId3"/>
          <a:srcRect t="41622" b="40654"/>
          <a:stretch/>
        </p:blipFill>
        <p:spPr>
          <a:xfrm>
            <a:off x="-381000" y="4863474"/>
            <a:ext cx="6624252" cy="1255344"/>
          </a:xfrm>
          <a:prstGeom prst="rect">
            <a:avLst/>
          </a:prstGeom>
        </p:spPr>
      </p:pic>
      <p:pic>
        <p:nvPicPr>
          <p:cNvPr id="8" name="Picture 7"/>
          <p:cNvPicPr>
            <a:picLocks noChangeAspect="1"/>
          </p:cNvPicPr>
          <p:nvPr/>
        </p:nvPicPr>
        <p:blipFill rotWithShape="1">
          <a:blip r:embed="rId3"/>
          <a:srcRect b="63486"/>
          <a:stretch/>
        </p:blipFill>
        <p:spPr>
          <a:xfrm>
            <a:off x="-134556" y="708996"/>
            <a:ext cx="9413112" cy="3674933"/>
          </a:xfrm>
          <a:prstGeom prst="rect">
            <a:avLst/>
          </a:prstGeom>
        </p:spPr>
      </p:pic>
      <p:sp>
        <p:nvSpPr>
          <p:cNvPr id="9" name="Rectangle 8"/>
          <p:cNvSpPr/>
          <p:nvPr/>
        </p:nvSpPr>
        <p:spPr>
          <a:xfrm>
            <a:off x="7280910" y="1820862"/>
            <a:ext cx="1786890" cy="256306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266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399" y="302757"/>
            <a:ext cx="8077200" cy="523220"/>
          </a:xfrm>
          <a:prstGeom prst="rect">
            <a:avLst/>
          </a:prstGeom>
          <a:noFill/>
        </p:spPr>
        <p:txBody>
          <a:bodyPr wrap="square" rtlCol="0">
            <a:spAutoFit/>
          </a:bodyPr>
          <a:lstStyle/>
          <a:p>
            <a:pPr algn="ctr"/>
            <a:r>
              <a:rPr lang="en-US" sz="2800" b="1" dirty="0"/>
              <a:t>306 transcript targeted </a:t>
            </a:r>
            <a:r>
              <a:rPr lang="en-US" sz="2800" b="1" dirty="0" err="1"/>
              <a:t>RNAseq</a:t>
            </a:r>
            <a:r>
              <a:rPr lang="en-US" sz="2800" b="1" dirty="0"/>
              <a:t> assay (Tissue)</a:t>
            </a:r>
          </a:p>
        </p:txBody>
      </p:sp>
      <p:pic>
        <p:nvPicPr>
          <p:cNvPr id="7" name="Picture 6"/>
          <p:cNvPicPr>
            <a:picLocks noChangeAspect="1"/>
          </p:cNvPicPr>
          <p:nvPr/>
        </p:nvPicPr>
        <p:blipFill rotWithShape="1">
          <a:blip r:embed="rId3"/>
          <a:srcRect t="19195"/>
          <a:stretch/>
        </p:blipFill>
        <p:spPr>
          <a:xfrm>
            <a:off x="1295400" y="990600"/>
            <a:ext cx="6248400" cy="2632008"/>
          </a:xfrm>
          <a:prstGeom prst="rect">
            <a:avLst/>
          </a:prstGeom>
        </p:spPr>
      </p:pic>
      <p:sp>
        <p:nvSpPr>
          <p:cNvPr id="2" name="Rectangle 1"/>
          <p:cNvSpPr/>
          <p:nvPr/>
        </p:nvSpPr>
        <p:spPr>
          <a:xfrm>
            <a:off x="304799" y="4267200"/>
            <a:ext cx="8305799" cy="461665"/>
          </a:xfrm>
          <a:prstGeom prst="rect">
            <a:avLst/>
          </a:prstGeom>
          <a:noFill/>
        </p:spPr>
        <p:txBody>
          <a:bodyPr wrap="square" rtlCol="0">
            <a:spAutoFit/>
          </a:bodyPr>
          <a:lstStyle/>
          <a:p>
            <a:pPr algn="ctr"/>
            <a:r>
              <a:rPr lang="en-US" sz="2400" b="1" dirty="0"/>
              <a:t>84 transcript targeted </a:t>
            </a:r>
            <a:r>
              <a:rPr lang="en-US" sz="2400" b="1" dirty="0" err="1"/>
              <a:t>RNAseq</a:t>
            </a:r>
            <a:r>
              <a:rPr lang="en-US" sz="2400" b="1" dirty="0"/>
              <a:t> assay for urine (</a:t>
            </a:r>
            <a:r>
              <a:rPr lang="en-US" sz="2400" b="1" dirty="0" err="1"/>
              <a:t>MiPS</a:t>
            </a:r>
            <a:r>
              <a:rPr lang="en-US" sz="2400" b="1" dirty="0"/>
              <a:t>-NGS)</a:t>
            </a:r>
          </a:p>
        </p:txBody>
      </p:sp>
      <p:sp>
        <p:nvSpPr>
          <p:cNvPr id="3" name="Rectangle 2"/>
          <p:cNvSpPr/>
          <p:nvPr/>
        </p:nvSpPr>
        <p:spPr>
          <a:xfrm>
            <a:off x="1299411" y="4953000"/>
            <a:ext cx="7924800" cy="1569660"/>
          </a:xfrm>
          <a:prstGeom prst="rect">
            <a:avLst/>
          </a:prstGeom>
        </p:spPr>
        <p:txBody>
          <a:bodyPr wrap="square">
            <a:spAutoFit/>
          </a:bodyPr>
          <a:lstStyle/>
          <a:p>
            <a:pPr marL="285750" indent="-285750">
              <a:buFont typeface="Arial" panose="020B0604020202020204" pitchFamily="34" charset="0"/>
              <a:buChar char="•"/>
            </a:pPr>
            <a:r>
              <a:rPr lang="en-US" sz="2400" b="1" i="1" dirty="0"/>
              <a:t>TMPRSS2:ETS</a:t>
            </a:r>
            <a:r>
              <a:rPr lang="en-US" sz="2400" b="1" dirty="0"/>
              <a:t> (fusions, many isoforms) </a:t>
            </a:r>
          </a:p>
          <a:p>
            <a:pPr marL="285750" indent="-285750">
              <a:buFont typeface="Arial" panose="020B0604020202020204" pitchFamily="34" charset="0"/>
              <a:buChar char="•"/>
            </a:pPr>
            <a:r>
              <a:rPr lang="en-US" sz="2400" b="1" i="1" dirty="0"/>
              <a:t>PCA3, SChLAP1, </a:t>
            </a:r>
            <a:r>
              <a:rPr lang="en-US" sz="2400" b="1" dirty="0"/>
              <a:t>other</a:t>
            </a:r>
            <a:r>
              <a:rPr lang="en-US" sz="2400" b="1" i="1" dirty="0"/>
              <a:t> </a:t>
            </a:r>
            <a:r>
              <a:rPr lang="en-US" sz="2400" b="1" dirty="0" err="1"/>
              <a:t>lncRNAs</a:t>
            </a:r>
            <a:r>
              <a:rPr lang="en-US" sz="2400" b="1" dirty="0"/>
              <a:t>    </a:t>
            </a:r>
          </a:p>
          <a:p>
            <a:pPr marL="285750" indent="-285750">
              <a:buFont typeface="Arial" panose="020B0604020202020204" pitchFamily="34" charset="0"/>
              <a:buChar char="•"/>
            </a:pPr>
            <a:r>
              <a:rPr lang="en-US" sz="2400" b="1" dirty="0"/>
              <a:t> </a:t>
            </a:r>
            <a:r>
              <a:rPr lang="en-US" sz="2400" b="1" i="1" dirty="0"/>
              <a:t>KLK3</a:t>
            </a:r>
            <a:r>
              <a:rPr lang="en-US" sz="2400" b="1" dirty="0"/>
              <a:t>, other </a:t>
            </a:r>
            <a:r>
              <a:rPr lang="en-US" sz="2400" b="1" dirty="0" err="1"/>
              <a:t>PCa</a:t>
            </a:r>
            <a:r>
              <a:rPr lang="en-US" sz="2400" b="1" dirty="0"/>
              <a:t> genes, AR splice isoforms  </a:t>
            </a:r>
          </a:p>
          <a:p>
            <a:pPr marL="285750" indent="-285750">
              <a:buFont typeface="Arial" panose="020B0604020202020204" pitchFamily="34" charset="0"/>
              <a:buChar char="•"/>
            </a:pPr>
            <a:r>
              <a:rPr lang="en-US" sz="2400" b="1" dirty="0"/>
              <a:t> Expressed variants/mutations (</a:t>
            </a:r>
            <a:r>
              <a:rPr lang="en-US" sz="2400" b="1" i="1" dirty="0"/>
              <a:t>HOXB13, SPOP)</a:t>
            </a:r>
          </a:p>
        </p:txBody>
      </p:sp>
    </p:spTree>
    <p:extLst>
      <p:ext uri="{BB962C8B-B14F-4D97-AF65-F5344CB8AC3E}">
        <p14:creationId xmlns:p14="http://schemas.microsoft.com/office/powerpoint/2010/main" val="390961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MiPS</a:t>
            </a:r>
            <a:r>
              <a:rPr lang="en-US" b="1" dirty="0"/>
              <a:t>-NGS development</a:t>
            </a:r>
            <a:endParaRPr lang="en-US" dirty="0"/>
          </a:p>
        </p:txBody>
      </p:sp>
      <p:sp>
        <p:nvSpPr>
          <p:cNvPr id="3" name="Content Placeholder 2"/>
          <p:cNvSpPr>
            <a:spLocks noGrp="1"/>
          </p:cNvSpPr>
          <p:nvPr>
            <p:ph idx="1"/>
          </p:nvPr>
        </p:nvSpPr>
        <p:spPr>
          <a:xfrm>
            <a:off x="304800" y="1600200"/>
            <a:ext cx="8610600" cy="4525963"/>
          </a:xfrm>
        </p:spPr>
        <p:txBody>
          <a:bodyPr/>
          <a:lstStyle/>
          <a:p>
            <a:r>
              <a:rPr lang="en-US" dirty="0"/>
              <a:t>~90% informative rate with optimized extraction</a:t>
            </a:r>
          </a:p>
          <a:p>
            <a:pPr lvl="1"/>
            <a:r>
              <a:rPr lang="en-US" dirty="0"/>
              <a:t>Same post-DRE whole urine sample as PCA3/</a:t>
            </a:r>
            <a:r>
              <a:rPr lang="en-US" dirty="0" err="1"/>
              <a:t>MiPS</a:t>
            </a:r>
            <a:endParaRPr lang="en-US" dirty="0"/>
          </a:p>
          <a:p>
            <a:r>
              <a:rPr lang="en-US" dirty="0"/>
              <a:t>Highly reproducible</a:t>
            </a:r>
          </a:p>
          <a:p>
            <a:pPr lvl="1"/>
            <a:r>
              <a:rPr lang="en-US" i="1" dirty="0"/>
              <a:t>r</a:t>
            </a:r>
            <a:r>
              <a:rPr lang="en-US" dirty="0"/>
              <a:t> of raw reads = 0.96 (range 0.84-1.00)</a:t>
            </a:r>
          </a:p>
          <a:p>
            <a:r>
              <a:rPr lang="en-US" dirty="0"/>
              <a:t>Confirmed expression of key targets via </a:t>
            </a:r>
            <a:r>
              <a:rPr lang="en-US" dirty="0" err="1"/>
              <a:t>qRT</a:t>
            </a:r>
            <a:r>
              <a:rPr lang="en-US" dirty="0"/>
              <a:t>-PCR</a:t>
            </a:r>
          </a:p>
          <a:p>
            <a:r>
              <a:rPr lang="en-US" dirty="0"/>
              <a:t>Identified additional prostate specific urine housekeeping genes beyond PSA (</a:t>
            </a:r>
            <a:r>
              <a:rPr lang="en-US" i="1" dirty="0"/>
              <a:t>KLK3</a:t>
            </a:r>
            <a:r>
              <a:rPr lang="en-US" dirty="0"/>
              <a:t>)</a:t>
            </a:r>
          </a:p>
          <a:p>
            <a:pPr lvl="1"/>
            <a:endParaRPr lang="en-US" dirty="0"/>
          </a:p>
          <a:p>
            <a:endParaRPr lang="en-US" dirty="0"/>
          </a:p>
        </p:txBody>
      </p:sp>
    </p:spTree>
    <p:extLst>
      <p:ext uri="{BB962C8B-B14F-4D97-AF65-F5344CB8AC3E}">
        <p14:creationId xmlns:p14="http://schemas.microsoft.com/office/powerpoint/2010/main" val="288100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a:t>
            </a:r>
            <a:r>
              <a:rPr lang="en-US" dirty="0" err="1"/>
              <a:t>MiPS</a:t>
            </a:r>
            <a:r>
              <a:rPr lang="en-US" dirty="0"/>
              <a:t>-NGS replace </a:t>
            </a:r>
            <a:r>
              <a:rPr lang="en-US" dirty="0" err="1"/>
              <a:t>MiPS</a:t>
            </a:r>
            <a:r>
              <a:rPr lang="en-US" dirty="0"/>
              <a:t>?</a:t>
            </a:r>
          </a:p>
        </p:txBody>
      </p:sp>
      <p:sp>
        <p:nvSpPr>
          <p:cNvPr id="3" name="Content Placeholder 2"/>
          <p:cNvSpPr>
            <a:spLocks noGrp="1"/>
          </p:cNvSpPr>
          <p:nvPr>
            <p:ph idx="1"/>
          </p:nvPr>
        </p:nvSpPr>
        <p:spPr/>
        <p:txBody>
          <a:bodyPr/>
          <a:lstStyle/>
          <a:p>
            <a:r>
              <a:rPr lang="en-US" dirty="0"/>
              <a:t>Can NGS for </a:t>
            </a:r>
            <a:r>
              <a:rPr lang="en-US" i="1" dirty="0"/>
              <a:t>TMPRSS2:ERG</a:t>
            </a:r>
            <a:r>
              <a:rPr lang="en-US" dirty="0"/>
              <a:t>, </a:t>
            </a:r>
            <a:r>
              <a:rPr lang="en-US" i="1" dirty="0"/>
              <a:t>PCA3</a:t>
            </a:r>
            <a:r>
              <a:rPr lang="en-US" dirty="0"/>
              <a:t> and </a:t>
            </a:r>
            <a:r>
              <a:rPr lang="en-US" i="1" dirty="0"/>
              <a:t>KLK3</a:t>
            </a:r>
            <a:r>
              <a:rPr lang="en-US" dirty="0"/>
              <a:t> replace transcription mediated amplification assessment of the same markers?</a:t>
            </a:r>
          </a:p>
          <a:p>
            <a:r>
              <a:rPr lang="en-US" dirty="0" err="1"/>
              <a:t>MiPS</a:t>
            </a:r>
            <a:r>
              <a:rPr lang="en-US" dirty="0"/>
              <a:t>-NGS on banked urine samples from men who underwent clinical </a:t>
            </a:r>
            <a:r>
              <a:rPr lang="en-US" dirty="0" err="1"/>
              <a:t>MiPS</a:t>
            </a:r>
            <a:r>
              <a:rPr lang="en-US" dirty="0"/>
              <a:t> (n=20)</a:t>
            </a:r>
          </a:p>
          <a:p>
            <a:r>
              <a:rPr lang="en-US" dirty="0"/>
              <a:t>Replaced TMA with NGS derived values for above biomarkers in the clinical models</a:t>
            </a:r>
          </a:p>
          <a:p>
            <a:endParaRPr lang="en-US" dirty="0"/>
          </a:p>
        </p:txBody>
      </p:sp>
    </p:spTree>
    <p:extLst>
      <p:ext uri="{BB962C8B-B14F-4D97-AF65-F5344CB8AC3E}">
        <p14:creationId xmlns:p14="http://schemas.microsoft.com/office/powerpoint/2010/main" val="154706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794203103"/>
              </p:ext>
            </p:extLst>
          </p:nvPr>
        </p:nvGraphicFramePr>
        <p:xfrm>
          <a:off x="1053387" y="1371600"/>
          <a:ext cx="6801700" cy="480360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87922" y="398072"/>
            <a:ext cx="7199856" cy="769441"/>
          </a:xfrm>
          <a:prstGeom prst="rect">
            <a:avLst/>
          </a:prstGeom>
          <a:noFill/>
        </p:spPr>
        <p:txBody>
          <a:bodyPr wrap="none" rtlCol="0">
            <a:spAutoFit/>
          </a:bodyPr>
          <a:lstStyle/>
          <a:p>
            <a:r>
              <a:rPr lang="en-US" sz="4400" b="1" dirty="0" err="1"/>
              <a:t>MiPS</a:t>
            </a:r>
            <a:r>
              <a:rPr lang="en-US" sz="4400" b="1" dirty="0"/>
              <a:t> vs. </a:t>
            </a:r>
            <a:r>
              <a:rPr lang="en-US" sz="4400" b="1" dirty="0" err="1"/>
              <a:t>MiPS</a:t>
            </a:r>
            <a:r>
              <a:rPr lang="en-US" sz="4400" b="1" dirty="0"/>
              <a:t>-NGS risk scores</a:t>
            </a:r>
          </a:p>
        </p:txBody>
      </p:sp>
      <p:sp>
        <p:nvSpPr>
          <p:cNvPr id="4" name="TextBox 3"/>
          <p:cNvSpPr txBox="1"/>
          <p:nvPr/>
        </p:nvSpPr>
        <p:spPr>
          <a:xfrm>
            <a:off x="6743091" y="1528877"/>
            <a:ext cx="894797" cy="369332"/>
          </a:xfrm>
          <a:prstGeom prst="rect">
            <a:avLst/>
          </a:prstGeom>
          <a:noFill/>
        </p:spPr>
        <p:txBody>
          <a:bodyPr wrap="none" rtlCol="0">
            <a:spAutoFit/>
          </a:bodyPr>
          <a:lstStyle/>
          <a:p>
            <a:r>
              <a:rPr lang="en-US" dirty="0"/>
              <a:t>r = 0.74</a:t>
            </a:r>
          </a:p>
        </p:txBody>
      </p:sp>
      <p:sp>
        <p:nvSpPr>
          <p:cNvPr id="5" name="TextBox 4"/>
          <p:cNvSpPr txBox="1"/>
          <p:nvPr/>
        </p:nvSpPr>
        <p:spPr>
          <a:xfrm>
            <a:off x="6228181" y="5259623"/>
            <a:ext cx="1680268" cy="415498"/>
          </a:xfrm>
          <a:prstGeom prst="rect">
            <a:avLst/>
          </a:prstGeom>
          <a:noFill/>
        </p:spPr>
        <p:txBody>
          <a:bodyPr wrap="none" rtlCol="0">
            <a:spAutoFit/>
          </a:bodyPr>
          <a:lstStyle/>
          <a:p>
            <a:r>
              <a:rPr lang="en-US" sz="1050" dirty="0"/>
              <a:t>Benign. 30 negative biopsy </a:t>
            </a:r>
          </a:p>
          <a:p>
            <a:r>
              <a:rPr lang="en-US" sz="1050" dirty="0"/>
              <a:t>cores. Fusion-negative</a:t>
            </a:r>
          </a:p>
        </p:txBody>
      </p:sp>
      <p:cxnSp>
        <p:nvCxnSpPr>
          <p:cNvPr id="7" name="Straight Arrow Connector 6"/>
          <p:cNvCxnSpPr/>
          <p:nvPr/>
        </p:nvCxnSpPr>
        <p:spPr>
          <a:xfrm flipH="1" flipV="1">
            <a:off x="6181343" y="5167455"/>
            <a:ext cx="193138" cy="1463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4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20200" cy="1143000"/>
          </a:xfrm>
        </p:spPr>
        <p:txBody>
          <a:bodyPr>
            <a:normAutofit fontScale="90000"/>
          </a:bodyPr>
          <a:lstStyle/>
          <a:p>
            <a:r>
              <a:rPr lang="en-US" sz="3800" dirty="0"/>
              <a:t>Can </a:t>
            </a:r>
            <a:r>
              <a:rPr lang="en-US" sz="3800" dirty="0" err="1"/>
              <a:t>MiPS</a:t>
            </a:r>
            <a:r>
              <a:rPr lang="en-US" sz="3800" dirty="0"/>
              <a:t>-NGS replace and supplement  </a:t>
            </a:r>
            <a:r>
              <a:rPr lang="en-US" sz="3800" dirty="0" err="1"/>
              <a:t>MiPS</a:t>
            </a:r>
            <a:r>
              <a:rPr lang="en-US" sz="3800" dirty="0"/>
              <a:t>?</a:t>
            </a:r>
          </a:p>
        </p:txBody>
      </p:sp>
      <p:sp>
        <p:nvSpPr>
          <p:cNvPr id="3" name="Content Placeholder 2"/>
          <p:cNvSpPr>
            <a:spLocks noGrp="1"/>
          </p:cNvSpPr>
          <p:nvPr>
            <p:ph idx="1"/>
          </p:nvPr>
        </p:nvSpPr>
        <p:spPr>
          <a:xfrm>
            <a:off x="304800" y="1600200"/>
            <a:ext cx="8686800" cy="4525963"/>
          </a:xfrm>
        </p:spPr>
        <p:txBody>
          <a:bodyPr>
            <a:normAutofit fontScale="92500" lnSpcReduction="10000"/>
          </a:bodyPr>
          <a:lstStyle/>
          <a:p>
            <a:r>
              <a:rPr lang="en-US" dirty="0"/>
              <a:t>Archived urine samples from </a:t>
            </a:r>
          </a:p>
          <a:p>
            <a:pPr lvl="1"/>
            <a:r>
              <a:rPr lang="en-US" sz="2400" dirty="0"/>
              <a:t>66 men with no cancer/Gleason score 6 (GG1) on </a:t>
            </a:r>
            <a:r>
              <a:rPr lang="en-US" sz="2400" dirty="0" err="1"/>
              <a:t>bx</a:t>
            </a:r>
            <a:r>
              <a:rPr lang="en-US" sz="2400" dirty="0"/>
              <a:t>/RRP</a:t>
            </a:r>
          </a:p>
          <a:p>
            <a:pPr lvl="1"/>
            <a:r>
              <a:rPr lang="en-US" sz="2400" dirty="0"/>
              <a:t>43 men with Gleason score ≥ 4+3=7 (GG3) on </a:t>
            </a:r>
            <a:r>
              <a:rPr lang="en-US" sz="2400" dirty="0" err="1"/>
              <a:t>bx</a:t>
            </a:r>
            <a:r>
              <a:rPr lang="en-US" sz="2400" dirty="0"/>
              <a:t>/RRP</a:t>
            </a:r>
          </a:p>
          <a:p>
            <a:r>
              <a:rPr lang="en-US" sz="2800" dirty="0"/>
              <a:t>Diagnostic performance of </a:t>
            </a:r>
            <a:r>
              <a:rPr lang="en-US" sz="2800" dirty="0" err="1"/>
              <a:t>MiPS</a:t>
            </a:r>
            <a:r>
              <a:rPr lang="en-US" sz="2800" dirty="0"/>
              <a:t> (but using NGS) vs. serum PSA alone</a:t>
            </a:r>
          </a:p>
          <a:p>
            <a:r>
              <a:rPr lang="en-US" sz="2800" dirty="0"/>
              <a:t>Trained and tested new </a:t>
            </a:r>
            <a:r>
              <a:rPr lang="en-US" sz="2800" dirty="0" err="1"/>
              <a:t>MiPS</a:t>
            </a:r>
            <a:r>
              <a:rPr lang="en-US" sz="2800" dirty="0"/>
              <a:t> based logistic regression models</a:t>
            </a:r>
          </a:p>
          <a:p>
            <a:pPr lvl="1"/>
            <a:r>
              <a:rPr lang="en-US" sz="2400" dirty="0"/>
              <a:t>Trained on 2/3 cohort (n=73), tested on remaining 1/3 (n=36)</a:t>
            </a:r>
          </a:p>
          <a:p>
            <a:r>
              <a:rPr lang="en-US" sz="2800" dirty="0"/>
              <a:t>Random forest variable selection model used to build 29 transcript regularized logistic regression model</a:t>
            </a:r>
          </a:p>
          <a:p>
            <a:pPr lvl="1"/>
            <a:r>
              <a:rPr lang="en-US" sz="2400" dirty="0"/>
              <a:t>Trained on 2/3 cohort (n=73), tested on remaining 1/3 (n=36)</a:t>
            </a:r>
          </a:p>
          <a:p>
            <a:pPr lvl="1"/>
            <a:endParaRPr lang="en-US" dirty="0"/>
          </a:p>
        </p:txBody>
      </p:sp>
    </p:spTree>
    <p:extLst>
      <p:ext uri="{BB962C8B-B14F-4D97-AF65-F5344CB8AC3E}">
        <p14:creationId xmlns:p14="http://schemas.microsoft.com/office/powerpoint/2010/main" val="105820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E284-01CB-4B86-9431-BEC7960AAE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E36445-F827-4ADD-AEC2-06B13C8C24B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21CCDE6-CA5B-4F38-A7BA-825987BC32DA}"/>
              </a:ext>
            </a:extLst>
          </p:cNvPr>
          <p:cNvPicPr>
            <a:picLocks noChangeAspect="1"/>
          </p:cNvPicPr>
          <p:nvPr/>
        </p:nvPicPr>
        <p:blipFill>
          <a:blip r:embed="rId2"/>
          <a:stretch>
            <a:fillRect/>
          </a:stretch>
        </p:blipFill>
        <p:spPr>
          <a:xfrm>
            <a:off x="1181100" y="449181"/>
            <a:ext cx="6781800" cy="2302038"/>
          </a:xfrm>
          <a:prstGeom prst="rect">
            <a:avLst/>
          </a:prstGeom>
        </p:spPr>
      </p:pic>
      <p:pic>
        <p:nvPicPr>
          <p:cNvPr id="6" name="Picture 5">
            <a:extLst>
              <a:ext uri="{FF2B5EF4-FFF2-40B4-BE49-F238E27FC236}">
                <a16:creationId xmlns:a16="http://schemas.microsoft.com/office/drawing/2014/main" id="{91D55049-4C7A-4118-977E-7CE616D6DDF1}"/>
              </a:ext>
            </a:extLst>
          </p:cNvPr>
          <p:cNvPicPr>
            <a:picLocks noChangeAspect="1"/>
          </p:cNvPicPr>
          <p:nvPr/>
        </p:nvPicPr>
        <p:blipFill>
          <a:blip r:embed="rId3"/>
          <a:stretch>
            <a:fillRect/>
          </a:stretch>
        </p:blipFill>
        <p:spPr>
          <a:xfrm>
            <a:off x="2424561" y="2842500"/>
            <a:ext cx="3895426" cy="571200"/>
          </a:xfrm>
          <a:prstGeom prst="rect">
            <a:avLst/>
          </a:prstGeom>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33800"/>
            <a:ext cx="2834442" cy="265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101768" y="4026949"/>
            <a:ext cx="4787593" cy="1477328"/>
          </a:xfrm>
          <a:prstGeom prst="rect">
            <a:avLst/>
          </a:prstGeom>
          <a:noFill/>
        </p:spPr>
        <p:txBody>
          <a:bodyPr wrap="none" rtlCol="0">
            <a:spAutoFit/>
          </a:bodyPr>
          <a:lstStyle/>
          <a:p>
            <a:r>
              <a:rPr lang="en-US" dirty="0" err="1"/>
              <a:t>MiPS</a:t>
            </a:r>
            <a:r>
              <a:rPr lang="en-US" dirty="0"/>
              <a:t>= </a:t>
            </a:r>
            <a:r>
              <a:rPr lang="en-US" dirty="0" err="1"/>
              <a:t>Mi</a:t>
            </a:r>
            <a:r>
              <a:rPr lang="en-US" dirty="0"/>
              <a:t> Prostate Score </a:t>
            </a:r>
          </a:p>
          <a:p>
            <a:r>
              <a:rPr lang="en-US" dirty="0"/>
              <a:t>(PCA3+ TMPRSS2-ERG + urinary PSA+ serum PSA)</a:t>
            </a:r>
          </a:p>
          <a:p>
            <a:endParaRPr lang="en-US" dirty="0"/>
          </a:p>
          <a:p>
            <a:r>
              <a:rPr lang="en-US" dirty="0"/>
              <a:t>Test will be employed in our Team Projects </a:t>
            </a:r>
          </a:p>
          <a:p>
            <a:r>
              <a:rPr lang="en-US" dirty="0"/>
              <a:t>(MRI-Biomarker and Upgrading Study)</a:t>
            </a:r>
          </a:p>
        </p:txBody>
      </p:sp>
    </p:spTree>
    <p:extLst>
      <p:ext uri="{BB962C8B-B14F-4D97-AF65-F5344CB8AC3E}">
        <p14:creationId xmlns:p14="http://schemas.microsoft.com/office/powerpoint/2010/main" val="3582932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3891"/>
          <a:stretch/>
        </p:blipFill>
        <p:spPr>
          <a:xfrm>
            <a:off x="152400" y="762000"/>
            <a:ext cx="8608034" cy="5791200"/>
          </a:xfrm>
        </p:spPr>
      </p:pic>
      <p:sp>
        <p:nvSpPr>
          <p:cNvPr id="5" name="TextBox 4"/>
          <p:cNvSpPr txBox="1"/>
          <p:nvPr/>
        </p:nvSpPr>
        <p:spPr>
          <a:xfrm>
            <a:off x="1071681" y="174541"/>
            <a:ext cx="6444492" cy="461665"/>
          </a:xfrm>
          <a:prstGeom prst="rect">
            <a:avLst/>
          </a:prstGeom>
          <a:noFill/>
        </p:spPr>
        <p:txBody>
          <a:bodyPr wrap="square" rtlCol="0">
            <a:spAutoFit/>
          </a:bodyPr>
          <a:lstStyle/>
          <a:p>
            <a:pPr algn="ctr"/>
            <a:r>
              <a:rPr lang="en-US" sz="2400" b="1" dirty="0"/>
              <a:t>Random forest selected 29 targets</a:t>
            </a:r>
          </a:p>
        </p:txBody>
      </p:sp>
      <p:sp>
        <p:nvSpPr>
          <p:cNvPr id="8" name="TextBox 7"/>
          <p:cNvSpPr txBox="1"/>
          <p:nvPr/>
        </p:nvSpPr>
        <p:spPr>
          <a:xfrm>
            <a:off x="777611" y="991370"/>
            <a:ext cx="727275" cy="300082"/>
          </a:xfrm>
          <a:prstGeom prst="rect">
            <a:avLst/>
          </a:prstGeom>
          <a:noFill/>
        </p:spPr>
        <p:txBody>
          <a:bodyPr wrap="square" rtlCol="0">
            <a:spAutoFit/>
          </a:bodyPr>
          <a:lstStyle/>
          <a:p>
            <a:r>
              <a:rPr lang="en-US" sz="1350" dirty="0"/>
              <a:t>T2:ERG</a:t>
            </a:r>
          </a:p>
        </p:txBody>
      </p:sp>
      <p:sp>
        <p:nvSpPr>
          <p:cNvPr id="9" name="TextBox 8"/>
          <p:cNvSpPr txBox="1"/>
          <p:nvPr/>
        </p:nvSpPr>
        <p:spPr>
          <a:xfrm>
            <a:off x="3188170" y="991370"/>
            <a:ext cx="846567" cy="300082"/>
          </a:xfrm>
          <a:prstGeom prst="rect">
            <a:avLst/>
          </a:prstGeom>
          <a:noFill/>
        </p:spPr>
        <p:txBody>
          <a:bodyPr wrap="square" rtlCol="0">
            <a:spAutoFit/>
          </a:bodyPr>
          <a:lstStyle/>
          <a:p>
            <a:r>
              <a:rPr lang="en-US" sz="1350" dirty="0"/>
              <a:t>T2:ERG</a:t>
            </a:r>
          </a:p>
        </p:txBody>
      </p:sp>
      <p:sp>
        <p:nvSpPr>
          <p:cNvPr id="10" name="TextBox 9"/>
          <p:cNvSpPr txBox="1"/>
          <p:nvPr/>
        </p:nvSpPr>
        <p:spPr>
          <a:xfrm>
            <a:off x="4456417" y="1081630"/>
            <a:ext cx="810528" cy="300082"/>
          </a:xfrm>
          <a:prstGeom prst="rect">
            <a:avLst/>
          </a:prstGeom>
          <a:noFill/>
        </p:spPr>
        <p:txBody>
          <a:bodyPr wrap="square" rtlCol="0">
            <a:spAutoFit/>
          </a:bodyPr>
          <a:lstStyle/>
          <a:p>
            <a:r>
              <a:rPr lang="en-US" sz="1350" dirty="0"/>
              <a:t>T2:ERG</a:t>
            </a:r>
          </a:p>
        </p:txBody>
      </p:sp>
      <p:sp>
        <p:nvSpPr>
          <p:cNvPr id="11" name="TextBox 10"/>
          <p:cNvSpPr txBox="1"/>
          <p:nvPr/>
        </p:nvSpPr>
        <p:spPr>
          <a:xfrm>
            <a:off x="5543050" y="969905"/>
            <a:ext cx="814647" cy="300082"/>
          </a:xfrm>
          <a:prstGeom prst="rect">
            <a:avLst/>
          </a:prstGeom>
          <a:noFill/>
        </p:spPr>
        <p:txBody>
          <a:bodyPr wrap="none" rtlCol="0">
            <a:spAutoFit/>
          </a:bodyPr>
          <a:lstStyle/>
          <a:p>
            <a:r>
              <a:rPr lang="en-US" sz="1350" dirty="0"/>
              <a:t>SCHLAP1</a:t>
            </a:r>
          </a:p>
        </p:txBody>
      </p:sp>
      <p:sp>
        <p:nvSpPr>
          <p:cNvPr id="12" name="TextBox 11"/>
          <p:cNvSpPr txBox="1"/>
          <p:nvPr/>
        </p:nvSpPr>
        <p:spPr>
          <a:xfrm>
            <a:off x="1981384" y="991370"/>
            <a:ext cx="663964" cy="300082"/>
          </a:xfrm>
          <a:prstGeom prst="rect">
            <a:avLst/>
          </a:prstGeom>
          <a:noFill/>
        </p:spPr>
        <p:txBody>
          <a:bodyPr wrap="none" rtlCol="0">
            <a:spAutoFit/>
          </a:bodyPr>
          <a:lstStyle/>
          <a:p>
            <a:r>
              <a:rPr lang="en-US" sz="1350" dirty="0"/>
              <a:t>TDRD1</a:t>
            </a:r>
          </a:p>
        </p:txBody>
      </p:sp>
      <p:sp>
        <p:nvSpPr>
          <p:cNvPr id="13" name="TextBox 12"/>
          <p:cNvSpPr txBox="1"/>
          <p:nvPr/>
        </p:nvSpPr>
        <p:spPr>
          <a:xfrm>
            <a:off x="4417299" y="2077343"/>
            <a:ext cx="772127" cy="300082"/>
          </a:xfrm>
          <a:prstGeom prst="rect">
            <a:avLst/>
          </a:prstGeom>
          <a:noFill/>
        </p:spPr>
        <p:txBody>
          <a:bodyPr wrap="square" rtlCol="0">
            <a:spAutoFit/>
          </a:bodyPr>
          <a:lstStyle/>
          <a:p>
            <a:r>
              <a:rPr lang="en-US" sz="1350" dirty="0"/>
              <a:t>T2:ERG</a:t>
            </a:r>
          </a:p>
        </p:txBody>
      </p:sp>
      <p:sp>
        <p:nvSpPr>
          <p:cNvPr id="14" name="TextBox 13"/>
          <p:cNvSpPr txBox="1"/>
          <p:nvPr/>
        </p:nvSpPr>
        <p:spPr>
          <a:xfrm>
            <a:off x="4417299" y="3205333"/>
            <a:ext cx="785780" cy="300082"/>
          </a:xfrm>
          <a:prstGeom prst="rect">
            <a:avLst/>
          </a:prstGeom>
          <a:noFill/>
        </p:spPr>
        <p:txBody>
          <a:bodyPr wrap="square" rtlCol="0">
            <a:spAutoFit/>
          </a:bodyPr>
          <a:lstStyle/>
          <a:p>
            <a:r>
              <a:rPr lang="en-US" sz="1350" dirty="0"/>
              <a:t>T2:ERG</a:t>
            </a:r>
          </a:p>
        </p:txBody>
      </p:sp>
      <p:sp>
        <p:nvSpPr>
          <p:cNvPr id="15" name="TextBox 14"/>
          <p:cNvSpPr txBox="1"/>
          <p:nvPr/>
        </p:nvSpPr>
        <p:spPr>
          <a:xfrm>
            <a:off x="3188170" y="3205333"/>
            <a:ext cx="813541" cy="300082"/>
          </a:xfrm>
          <a:prstGeom prst="rect">
            <a:avLst/>
          </a:prstGeom>
          <a:noFill/>
        </p:spPr>
        <p:txBody>
          <a:bodyPr wrap="square" rtlCol="0">
            <a:spAutoFit/>
          </a:bodyPr>
          <a:lstStyle/>
          <a:p>
            <a:r>
              <a:rPr lang="en-US" sz="1350" dirty="0"/>
              <a:t>T2:ERG</a:t>
            </a:r>
          </a:p>
        </p:txBody>
      </p:sp>
      <p:sp>
        <p:nvSpPr>
          <p:cNvPr id="16" name="TextBox 15"/>
          <p:cNvSpPr txBox="1"/>
          <p:nvPr/>
        </p:nvSpPr>
        <p:spPr>
          <a:xfrm>
            <a:off x="919024" y="3176796"/>
            <a:ext cx="471604" cy="300082"/>
          </a:xfrm>
          <a:prstGeom prst="rect">
            <a:avLst/>
          </a:prstGeom>
          <a:noFill/>
        </p:spPr>
        <p:txBody>
          <a:bodyPr wrap="none" rtlCol="0">
            <a:spAutoFit/>
          </a:bodyPr>
          <a:lstStyle/>
          <a:p>
            <a:r>
              <a:rPr lang="en-US" sz="1350" dirty="0"/>
              <a:t>ERG</a:t>
            </a:r>
          </a:p>
        </p:txBody>
      </p:sp>
      <p:sp>
        <p:nvSpPr>
          <p:cNvPr id="17" name="TextBox 16"/>
          <p:cNvSpPr txBox="1"/>
          <p:nvPr/>
        </p:nvSpPr>
        <p:spPr>
          <a:xfrm>
            <a:off x="3239748" y="4329750"/>
            <a:ext cx="850793" cy="300082"/>
          </a:xfrm>
          <a:prstGeom prst="rect">
            <a:avLst/>
          </a:prstGeom>
          <a:noFill/>
        </p:spPr>
        <p:txBody>
          <a:bodyPr wrap="square" rtlCol="0">
            <a:spAutoFit/>
          </a:bodyPr>
          <a:lstStyle/>
          <a:p>
            <a:r>
              <a:rPr lang="en-US" sz="1350" dirty="0"/>
              <a:t>T2:ERG</a:t>
            </a:r>
          </a:p>
        </p:txBody>
      </p:sp>
      <p:sp>
        <p:nvSpPr>
          <p:cNvPr id="18" name="TextBox 17"/>
          <p:cNvSpPr txBox="1"/>
          <p:nvPr/>
        </p:nvSpPr>
        <p:spPr>
          <a:xfrm>
            <a:off x="609128" y="4329750"/>
            <a:ext cx="895758" cy="300082"/>
          </a:xfrm>
          <a:prstGeom prst="rect">
            <a:avLst/>
          </a:prstGeom>
          <a:noFill/>
        </p:spPr>
        <p:txBody>
          <a:bodyPr wrap="none" rtlCol="0">
            <a:spAutoFit/>
          </a:bodyPr>
          <a:lstStyle/>
          <a:p>
            <a:r>
              <a:rPr lang="en-US" sz="1350" dirty="0"/>
              <a:t>PRCAT104</a:t>
            </a:r>
          </a:p>
        </p:txBody>
      </p:sp>
      <p:sp>
        <p:nvSpPr>
          <p:cNvPr id="19" name="TextBox 18"/>
          <p:cNvSpPr txBox="1"/>
          <p:nvPr/>
        </p:nvSpPr>
        <p:spPr>
          <a:xfrm>
            <a:off x="819296" y="5452967"/>
            <a:ext cx="746737" cy="300082"/>
          </a:xfrm>
          <a:prstGeom prst="rect">
            <a:avLst/>
          </a:prstGeom>
          <a:noFill/>
        </p:spPr>
        <p:txBody>
          <a:bodyPr wrap="square" rtlCol="0">
            <a:spAutoFit/>
          </a:bodyPr>
          <a:lstStyle/>
          <a:p>
            <a:r>
              <a:rPr lang="en-US" sz="1350" dirty="0"/>
              <a:t>T2:ERG</a:t>
            </a:r>
          </a:p>
        </p:txBody>
      </p:sp>
      <p:sp>
        <p:nvSpPr>
          <p:cNvPr id="20" name="TextBox 19"/>
          <p:cNvSpPr txBox="1"/>
          <p:nvPr/>
        </p:nvSpPr>
        <p:spPr>
          <a:xfrm>
            <a:off x="1977982" y="5414384"/>
            <a:ext cx="780198" cy="300082"/>
          </a:xfrm>
          <a:prstGeom prst="rect">
            <a:avLst/>
          </a:prstGeom>
          <a:noFill/>
        </p:spPr>
        <p:txBody>
          <a:bodyPr wrap="square" rtlCol="0">
            <a:spAutoFit/>
          </a:bodyPr>
          <a:lstStyle/>
          <a:p>
            <a:r>
              <a:rPr lang="en-US" sz="1350" dirty="0"/>
              <a:t>T2:ERG</a:t>
            </a:r>
          </a:p>
        </p:txBody>
      </p:sp>
      <p:sp>
        <p:nvSpPr>
          <p:cNvPr id="21" name="TextBox 20"/>
          <p:cNvSpPr txBox="1"/>
          <p:nvPr/>
        </p:nvSpPr>
        <p:spPr>
          <a:xfrm>
            <a:off x="5528992" y="5452967"/>
            <a:ext cx="910329" cy="300082"/>
          </a:xfrm>
          <a:prstGeom prst="rect">
            <a:avLst/>
          </a:prstGeom>
          <a:noFill/>
        </p:spPr>
        <p:txBody>
          <a:bodyPr wrap="square" rtlCol="0">
            <a:spAutoFit/>
          </a:bodyPr>
          <a:lstStyle/>
          <a:p>
            <a:r>
              <a:rPr lang="en-US" sz="1350" dirty="0"/>
              <a:t>T2:ERG</a:t>
            </a:r>
          </a:p>
        </p:txBody>
      </p:sp>
      <p:sp>
        <p:nvSpPr>
          <p:cNvPr id="22" name="TextBox 21"/>
          <p:cNvSpPr txBox="1"/>
          <p:nvPr/>
        </p:nvSpPr>
        <p:spPr>
          <a:xfrm>
            <a:off x="6626834" y="4329750"/>
            <a:ext cx="827567" cy="300082"/>
          </a:xfrm>
          <a:prstGeom prst="rect">
            <a:avLst/>
          </a:prstGeom>
          <a:noFill/>
        </p:spPr>
        <p:txBody>
          <a:bodyPr wrap="square" rtlCol="0">
            <a:spAutoFit/>
          </a:bodyPr>
          <a:lstStyle/>
          <a:p>
            <a:r>
              <a:rPr lang="en-US" sz="1350" dirty="0"/>
              <a:t>T2:ERG</a:t>
            </a:r>
          </a:p>
        </p:txBody>
      </p:sp>
      <p:sp>
        <p:nvSpPr>
          <p:cNvPr id="23" name="TextBox 22"/>
          <p:cNvSpPr txBox="1"/>
          <p:nvPr/>
        </p:nvSpPr>
        <p:spPr>
          <a:xfrm>
            <a:off x="6628083" y="2106300"/>
            <a:ext cx="744114" cy="300082"/>
          </a:xfrm>
          <a:prstGeom prst="rect">
            <a:avLst/>
          </a:prstGeom>
          <a:noFill/>
        </p:spPr>
        <p:txBody>
          <a:bodyPr wrap="none" rtlCol="0">
            <a:spAutoFit/>
          </a:bodyPr>
          <a:lstStyle/>
          <a:p>
            <a:r>
              <a:rPr lang="en-US" sz="1350" dirty="0"/>
              <a:t>ARLNC1</a:t>
            </a:r>
          </a:p>
        </p:txBody>
      </p:sp>
      <p:sp>
        <p:nvSpPr>
          <p:cNvPr id="24" name="TextBox 23"/>
          <p:cNvSpPr txBox="1"/>
          <p:nvPr/>
        </p:nvSpPr>
        <p:spPr>
          <a:xfrm>
            <a:off x="5576833" y="2078055"/>
            <a:ext cx="772127" cy="300082"/>
          </a:xfrm>
          <a:prstGeom prst="rect">
            <a:avLst/>
          </a:prstGeom>
          <a:noFill/>
        </p:spPr>
        <p:txBody>
          <a:bodyPr wrap="square" rtlCol="0">
            <a:spAutoFit/>
          </a:bodyPr>
          <a:lstStyle/>
          <a:p>
            <a:r>
              <a:rPr lang="en-US" sz="1350" dirty="0"/>
              <a:t>T2:ERG</a:t>
            </a:r>
          </a:p>
        </p:txBody>
      </p:sp>
      <p:sp>
        <p:nvSpPr>
          <p:cNvPr id="25" name="TextBox 24"/>
          <p:cNvSpPr txBox="1"/>
          <p:nvPr/>
        </p:nvSpPr>
        <p:spPr>
          <a:xfrm>
            <a:off x="5543051" y="3159052"/>
            <a:ext cx="814647" cy="300082"/>
          </a:xfrm>
          <a:prstGeom prst="rect">
            <a:avLst/>
          </a:prstGeom>
          <a:noFill/>
        </p:spPr>
        <p:txBody>
          <a:bodyPr wrap="none" rtlCol="0">
            <a:spAutoFit/>
          </a:bodyPr>
          <a:lstStyle/>
          <a:p>
            <a:r>
              <a:rPr lang="en-US" sz="1350" dirty="0"/>
              <a:t>SCHLAP1</a:t>
            </a:r>
          </a:p>
        </p:txBody>
      </p:sp>
      <p:sp>
        <p:nvSpPr>
          <p:cNvPr id="2" name="Rectangle 1"/>
          <p:cNvSpPr/>
          <p:nvPr/>
        </p:nvSpPr>
        <p:spPr>
          <a:xfrm>
            <a:off x="8146838" y="3244334"/>
            <a:ext cx="606300" cy="1124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106155" y="3298863"/>
            <a:ext cx="824265" cy="369332"/>
          </a:xfrm>
          <a:prstGeom prst="rect">
            <a:avLst/>
          </a:prstGeom>
          <a:noFill/>
        </p:spPr>
        <p:txBody>
          <a:bodyPr wrap="none" rtlCol="0">
            <a:spAutoFit/>
          </a:bodyPr>
          <a:lstStyle/>
          <a:p>
            <a:r>
              <a:rPr lang="en-US" dirty="0"/>
              <a:t>GG&gt;=3</a:t>
            </a:r>
          </a:p>
        </p:txBody>
      </p:sp>
      <p:sp>
        <p:nvSpPr>
          <p:cNvPr id="7" name="Rectangle 6"/>
          <p:cNvSpPr/>
          <p:nvPr/>
        </p:nvSpPr>
        <p:spPr>
          <a:xfrm>
            <a:off x="8106155" y="3722724"/>
            <a:ext cx="925253" cy="369332"/>
          </a:xfrm>
          <a:prstGeom prst="rect">
            <a:avLst/>
          </a:prstGeom>
        </p:spPr>
        <p:txBody>
          <a:bodyPr wrap="none">
            <a:spAutoFit/>
          </a:bodyPr>
          <a:lstStyle/>
          <a:p>
            <a:r>
              <a:rPr lang="en-US" dirty="0"/>
              <a:t>B9/GG1</a:t>
            </a:r>
          </a:p>
        </p:txBody>
      </p:sp>
    </p:spTree>
    <p:extLst>
      <p:ext uri="{BB962C8B-B14F-4D97-AF65-F5344CB8AC3E}">
        <p14:creationId xmlns:p14="http://schemas.microsoft.com/office/powerpoint/2010/main" val="3796897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28600" y="1676400"/>
            <a:ext cx="4289157" cy="4471322"/>
          </a:xfrm>
          <a:prstGeom prst="rect">
            <a:avLst/>
          </a:prstGeom>
        </p:spPr>
      </p:pic>
      <p:pic>
        <p:nvPicPr>
          <p:cNvPr id="12" name="Picture 11"/>
          <p:cNvPicPr>
            <a:picLocks noChangeAspect="1"/>
          </p:cNvPicPr>
          <p:nvPr/>
        </p:nvPicPr>
        <p:blipFill>
          <a:blip r:embed="rId4"/>
          <a:stretch>
            <a:fillRect/>
          </a:stretch>
        </p:blipFill>
        <p:spPr>
          <a:xfrm>
            <a:off x="4749564" y="1676400"/>
            <a:ext cx="4251952" cy="4471322"/>
          </a:xfrm>
          <a:prstGeom prst="rect">
            <a:avLst/>
          </a:prstGeom>
        </p:spPr>
      </p:pic>
      <p:sp>
        <p:nvSpPr>
          <p:cNvPr id="3" name="TextBox 2"/>
          <p:cNvSpPr txBox="1"/>
          <p:nvPr/>
        </p:nvSpPr>
        <p:spPr>
          <a:xfrm>
            <a:off x="1638358" y="4172079"/>
            <a:ext cx="1595437" cy="1200329"/>
          </a:xfrm>
          <a:prstGeom prst="rect">
            <a:avLst/>
          </a:prstGeom>
          <a:noFill/>
        </p:spPr>
        <p:txBody>
          <a:bodyPr wrap="none" rtlCol="0">
            <a:spAutoFit/>
          </a:bodyPr>
          <a:lstStyle/>
          <a:p>
            <a:pPr algn="r"/>
            <a:r>
              <a:rPr lang="en-US" dirty="0"/>
              <a:t>Serum PSA</a:t>
            </a:r>
          </a:p>
          <a:p>
            <a:pPr algn="r"/>
            <a:r>
              <a:rPr lang="en-US" dirty="0" err="1"/>
              <a:t>MiPS</a:t>
            </a:r>
            <a:endParaRPr lang="en-US" dirty="0"/>
          </a:p>
          <a:p>
            <a:pPr algn="r"/>
            <a:r>
              <a:rPr lang="en-US" dirty="0" err="1"/>
              <a:t>MiPS</a:t>
            </a:r>
            <a:r>
              <a:rPr lang="en-US" dirty="0"/>
              <a:t>-NGS</a:t>
            </a:r>
          </a:p>
          <a:p>
            <a:pPr algn="r"/>
            <a:r>
              <a:rPr lang="en-US" dirty="0"/>
              <a:t>29 trans model</a:t>
            </a:r>
          </a:p>
        </p:txBody>
      </p:sp>
      <p:sp>
        <p:nvSpPr>
          <p:cNvPr id="6" name="Rectangle 5"/>
          <p:cNvSpPr/>
          <p:nvPr/>
        </p:nvSpPr>
        <p:spPr>
          <a:xfrm>
            <a:off x="3274580" y="4290844"/>
            <a:ext cx="2286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74580" y="4557544"/>
            <a:ext cx="228600" cy="152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4580" y="4824244"/>
            <a:ext cx="2286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64992" y="3405978"/>
            <a:ext cx="1066800" cy="480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25276" y="4172079"/>
            <a:ext cx="710516" cy="1477328"/>
          </a:xfrm>
          <a:prstGeom prst="rect">
            <a:avLst/>
          </a:prstGeom>
          <a:noFill/>
        </p:spPr>
        <p:txBody>
          <a:bodyPr wrap="none" rtlCol="0">
            <a:spAutoFit/>
          </a:bodyPr>
          <a:lstStyle/>
          <a:p>
            <a:pPr algn="r"/>
            <a:r>
              <a:rPr lang="en-US" dirty="0"/>
              <a:t>0.670</a:t>
            </a:r>
          </a:p>
          <a:p>
            <a:pPr algn="r"/>
            <a:r>
              <a:rPr lang="en-US" dirty="0"/>
              <a:t>0.714</a:t>
            </a:r>
          </a:p>
          <a:p>
            <a:pPr algn="r"/>
            <a:r>
              <a:rPr lang="en-US" dirty="0"/>
              <a:t>0.831</a:t>
            </a:r>
          </a:p>
          <a:p>
            <a:pPr algn="r"/>
            <a:r>
              <a:rPr lang="en-US" dirty="0"/>
              <a:t>0.899</a:t>
            </a:r>
          </a:p>
          <a:p>
            <a:pPr algn="r"/>
            <a:endParaRPr lang="en-US" dirty="0"/>
          </a:p>
        </p:txBody>
      </p:sp>
      <p:sp>
        <p:nvSpPr>
          <p:cNvPr id="16" name="TextBox 15"/>
          <p:cNvSpPr txBox="1"/>
          <p:nvPr/>
        </p:nvSpPr>
        <p:spPr>
          <a:xfrm>
            <a:off x="1745576" y="1307068"/>
            <a:ext cx="1615250" cy="369332"/>
          </a:xfrm>
          <a:prstGeom prst="rect">
            <a:avLst/>
          </a:prstGeom>
          <a:noFill/>
        </p:spPr>
        <p:txBody>
          <a:bodyPr wrap="none" rtlCol="0">
            <a:spAutoFit/>
          </a:bodyPr>
          <a:lstStyle/>
          <a:p>
            <a:r>
              <a:rPr lang="en-US" b="1" dirty="0"/>
              <a:t>Training (n=73)</a:t>
            </a:r>
          </a:p>
        </p:txBody>
      </p:sp>
      <p:sp>
        <p:nvSpPr>
          <p:cNvPr id="17" name="TextBox 16"/>
          <p:cNvSpPr txBox="1"/>
          <p:nvPr/>
        </p:nvSpPr>
        <p:spPr>
          <a:xfrm>
            <a:off x="6106883" y="1375887"/>
            <a:ext cx="1521507" cy="369332"/>
          </a:xfrm>
          <a:prstGeom prst="rect">
            <a:avLst/>
          </a:prstGeom>
          <a:noFill/>
        </p:spPr>
        <p:txBody>
          <a:bodyPr wrap="none" rtlCol="0">
            <a:spAutoFit/>
          </a:bodyPr>
          <a:lstStyle/>
          <a:p>
            <a:r>
              <a:rPr lang="en-US" b="1" dirty="0"/>
              <a:t>Testing (n=36)</a:t>
            </a:r>
          </a:p>
        </p:txBody>
      </p:sp>
      <p:sp>
        <p:nvSpPr>
          <p:cNvPr id="18" name="TextBox 17"/>
          <p:cNvSpPr txBox="1"/>
          <p:nvPr/>
        </p:nvSpPr>
        <p:spPr>
          <a:xfrm>
            <a:off x="3584202" y="3906064"/>
            <a:ext cx="592663" cy="369332"/>
          </a:xfrm>
          <a:prstGeom prst="rect">
            <a:avLst/>
          </a:prstGeom>
          <a:noFill/>
        </p:spPr>
        <p:txBody>
          <a:bodyPr wrap="none" rtlCol="0">
            <a:spAutoFit/>
          </a:bodyPr>
          <a:lstStyle/>
          <a:p>
            <a:pPr algn="r"/>
            <a:r>
              <a:rPr lang="en-US" b="1" dirty="0"/>
              <a:t>AUC</a:t>
            </a:r>
          </a:p>
        </p:txBody>
      </p:sp>
      <p:sp>
        <p:nvSpPr>
          <p:cNvPr id="19" name="TextBox 18"/>
          <p:cNvSpPr txBox="1"/>
          <p:nvPr/>
        </p:nvSpPr>
        <p:spPr>
          <a:xfrm>
            <a:off x="6077790" y="4188005"/>
            <a:ext cx="1595437" cy="1200329"/>
          </a:xfrm>
          <a:prstGeom prst="rect">
            <a:avLst/>
          </a:prstGeom>
          <a:noFill/>
        </p:spPr>
        <p:txBody>
          <a:bodyPr wrap="none" rtlCol="0">
            <a:spAutoFit/>
          </a:bodyPr>
          <a:lstStyle/>
          <a:p>
            <a:pPr algn="r"/>
            <a:r>
              <a:rPr lang="en-US" dirty="0"/>
              <a:t>Serum PSA</a:t>
            </a:r>
          </a:p>
          <a:p>
            <a:pPr algn="r"/>
            <a:r>
              <a:rPr lang="en-US" dirty="0" err="1"/>
              <a:t>MiPS</a:t>
            </a:r>
            <a:endParaRPr lang="en-US" dirty="0"/>
          </a:p>
          <a:p>
            <a:pPr algn="r"/>
            <a:r>
              <a:rPr lang="en-US" dirty="0" err="1"/>
              <a:t>MiPS</a:t>
            </a:r>
            <a:r>
              <a:rPr lang="en-US" dirty="0"/>
              <a:t>-NGS</a:t>
            </a:r>
          </a:p>
          <a:p>
            <a:pPr algn="r"/>
            <a:r>
              <a:rPr lang="en-US" dirty="0"/>
              <a:t>29 trans model</a:t>
            </a:r>
          </a:p>
        </p:txBody>
      </p:sp>
      <p:sp>
        <p:nvSpPr>
          <p:cNvPr id="20" name="Rectangle 19"/>
          <p:cNvSpPr/>
          <p:nvPr/>
        </p:nvSpPr>
        <p:spPr>
          <a:xfrm>
            <a:off x="7714012" y="4306770"/>
            <a:ext cx="2286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714012" y="4573470"/>
            <a:ext cx="228600" cy="152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714012" y="4840170"/>
            <a:ext cx="2286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964708" y="4188005"/>
            <a:ext cx="710516" cy="1200329"/>
          </a:xfrm>
          <a:prstGeom prst="rect">
            <a:avLst/>
          </a:prstGeom>
          <a:noFill/>
        </p:spPr>
        <p:txBody>
          <a:bodyPr wrap="none" rtlCol="0">
            <a:spAutoFit/>
          </a:bodyPr>
          <a:lstStyle/>
          <a:p>
            <a:pPr algn="r"/>
            <a:r>
              <a:rPr lang="en-US" dirty="0"/>
              <a:t>0.625</a:t>
            </a:r>
          </a:p>
          <a:p>
            <a:pPr algn="r"/>
            <a:r>
              <a:rPr lang="en-US" dirty="0"/>
              <a:t>0.757</a:t>
            </a:r>
          </a:p>
          <a:p>
            <a:pPr algn="r"/>
            <a:r>
              <a:rPr lang="en-US" dirty="0"/>
              <a:t>0.714</a:t>
            </a:r>
          </a:p>
          <a:p>
            <a:pPr algn="r"/>
            <a:r>
              <a:rPr lang="en-US" dirty="0"/>
              <a:t>0.812</a:t>
            </a:r>
          </a:p>
        </p:txBody>
      </p:sp>
      <p:sp>
        <p:nvSpPr>
          <p:cNvPr id="24" name="TextBox 23"/>
          <p:cNvSpPr txBox="1"/>
          <p:nvPr/>
        </p:nvSpPr>
        <p:spPr>
          <a:xfrm>
            <a:off x="8023634" y="3921990"/>
            <a:ext cx="592663" cy="369332"/>
          </a:xfrm>
          <a:prstGeom prst="rect">
            <a:avLst/>
          </a:prstGeom>
          <a:noFill/>
        </p:spPr>
        <p:txBody>
          <a:bodyPr wrap="none" rtlCol="0">
            <a:spAutoFit/>
          </a:bodyPr>
          <a:lstStyle/>
          <a:p>
            <a:pPr algn="r"/>
            <a:r>
              <a:rPr lang="en-US" b="1" dirty="0"/>
              <a:t>AUC</a:t>
            </a:r>
          </a:p>
        </p:txBody>
      </p:sp>
      <p:sp>
        <p:nvSpPr>
          <p:cNvPr id="25" name="Title 1"/>
          <p:cNvSpPr txBox="1">
            <a:spLocks/>
          </p:cNvSpPr>
          <p:nvPr/>
        </p:nvSpPr>
        <p:spPr>
          <a:xfrm>
            <a:off x="457200" y="274638"/>
            <a:ext cx="82296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Performance of 29 transcript model</a:t>
            </a:r>
          </a:p>
        </p:txBody>
      </p:sp>
      <p:sp>
        <p:nvSpPr>
          <p:cNvPr id="26" name="Rectangle 25"/>
          <p:cNvSpPr/>
          <p:nvPr/>
        </p:nvSpPr>
        <p:spPr>
          <a:xfrm>
            <a:off x="7858792" y="3449022"/>
            <a:ext cx="1066800" cy="480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274580" y="5105400"/>
            <a:ext cx="2286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725060" y="5105400"/>
            <a:ext cx="2286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960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39200" cy="857251"/>
          </a:xfrm>
        </p:spPr>
        <p:txBody>
          <a:bodyPr>
            <a:normAutofit/>
          </a:bodyPr>
          <a:lstStyle/>
          <a:p>
            <a:r>
              <a:rPr lang="en-US" b="1" dirty="0"/>
              <a:t>Summary</a:t>
            </a:r>
          </a:p>
        </p:txBody>
      </p:sp>
      <p:sp>
        <p:nvSpPr>
          <p:cNvPr id="3" name="Content Placeholder 2"/>
          <p:cNvSpPr>
            <a:spLocks noGrp="1"/>
          </p:cNvSpPr>
          <p:nvPr>
            <p:ph idx="1"/>
          </p:nvPr>
        </p:nvSpPr>
        <p:spPr>
          <a:xfrm>
            <a:off x="152400" y="884960"/>
            <a:ext cx="8839200" cy="5896840"/>
          </a:xfrm>
        </p:spPr>
        <p:txBody>
          <a:bodyPr>
            <a:normAutofit/>
          </a:bodyPr>
          <a:lstStyle/>
          <a:p>
            <a:r>
              <a:rPr lang="en-US" sz="3800" dirty="0"/>
              <a:t>Developed a post-DRE, whole urine-based targeted </a:t>
            </a:r>
            <a:r>
              <a:rPr lang="en-US" sz="3800" dirty="0" err="1"/>
              <a:t>RNAseq</a:t>
            </a:r>
            <a:r>
              <a:rPr lang="en-US" sz="3800" dirty="0"/>
              <a:t> assay for </a:t>
            </a:r>
            <a:r>
              <a:rPr lang="en-US" sz="3800" dirty="0" err="1"/>
              <a:t>PCa</a:t>
            </a:r>
            <a:r>
              <a:rPr lang="en-US" sz="3800" dirty="0"/>
              <a:t> early detection</a:t>
            </a:r>
          </a:p>
          <a:p>
            <a:pPr lvl="1"/>
            <a:r>
              <a:rPr lang="en-US" sz="3400" dirty="0"/>
              <a:t>Highly correlated to current clinically validated assay assessing T2:ERG and PCA3 (</a:t>
            </a:r>
            <a:r>
              <a:rPr lang="en-US" sz="3400" dirty="0" err="1"/>
              <a:t>MiPS</a:t>
            </a:r>
            <a:r>
              <a:rPr lang="en-US" sz="3400" dirty="0"/>
              <a:t>)</a:t>
            </a:r>
          </a:p>
          <a:p>
            <a:pPr lvl="1"/>
            <a:r>
              <a:rPr lang="en-US" sz="3400" dirty="0"/>
              <a:t>Improves upon the performance of serum PSA</a:t>
            </a:r>
          </a:p>
          <a:p>
            <a:pPr lvl="1"/>
            <a:r>
              <a:rPr lang="en-US" sz="3400" dirty="0"/>
              <a:t>Likely additional value in multigene model</a:t>
            </a:r>
          </a:p>
          <a:p>
            <a:pPr lvl="1"/>
            <a:r>
              <a:rPr lang="en-US" sz="3400" dirty="0"/>
              <a:t>NGS platform allows for evolution of content</a:t>
            </a:r>
          </a:p>
          <a:p>
            <a:endParaRPr lang="en-US" dirty="0"/>
          </a:p>
        </p:txBody>
      </p:sp>
    </p:spTree>
    <p:extLst>
      <p:ext uri="{BB962C8B-B14F-4D97-AF65-F5344CB8AC3E}">
        <p14:creationId xmlns:p14="http://schemas.microsoft.com/office/powerpoint/2010/main" val="1137557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normAutofit/>
          </a:bodyPr>
          <a:lstStyle/>
          <a:p>
            <a:r>
              <a:rPr lang="en-US" sz="3200" dirty="0"/>
              <a:t>Research Highlights</a:t>
            </a:r>
          </a:p>
        </p:txBody>
      </p:sp>
      <p:sp>
        <p:nvSpPr>
          <p:cNvPr id="3" name="Content Placeholder 2"/>
          <p:cNvSpPr>
            <a:spLocks noGrp="1"/>
          </p:cNvSpPr>
          <p:nvPr>
            <p:ph idx="1"/>
          </p:nvPr>
        </p:nvSpPr>
        <p:spPr>
          <a:xfrm>
            <a:off x="457200" y="990600"/>
            <a:ext cx="8229600" cy="2971800"/>
          </a:xfrm>
        </p:spPr>
        <p:txBody>
          <a:bodyPr>
            <a:normAutofit/>
          </a:bodyPr>
          <a:lstStyle/>
          <a:p>
            <a:r>
              <a:rPr lang="en-US" sz="2400" dirty="0" err="1"/>
              <a:t>MiPS</a:t>
            </a:r>
            <a:r>
              <a:rPr lang="en-US" sz="2400" dirty="0"/>
              <a:t> is offered as a CLIA/CAP test.  PCA3 is FDA approved.</a:t>
            </a:r>
          </a:p>
          <a:p>
            <a:r>
              <a:rPr lang="en-US" sz="2400" dirty="0"/>
              <a:t>Established </a:t>
            </a:r>
            <a:r>
              <a:rPr lang="en-US" sz="2400" dirty="0" err="1"/>
              <a:t>MiPS</a:t>
            </a:r>
            <a:r>
              <a:rPr lang="en-US" sz="2400" dirty="0"/>
              <a:t>-NGS assay (as the </a:t>
            </a:r>
            <a:r>
              <a:rPr lang="en-US" sz="2400" dirty="0" err="1"/>
              <a:t>nextgen</a:t>
            </a:r>
            <a:r>
              <a:rPr lang="en-US" sz="2400" dirty="0"/>
              <a:t> test)</a:t>
            </a:r>
          </a:p>
          <a:p>
            <a:r>
              <a:rPr lang="en-US" sz="2400" dirty="0"/>
              <a:t>Discovered/characterized novel lncRNA biomarkers (PCAT14 (</a:t>
            </a:r>
            <a:r>
              <a:rPr lang="en-US" sz="2400" i="1" dirty="0"/>
              <a:t>Neoplasia </a:t>
            </a:r>
            <a:r>
              <a:rPr lang="en-US" sz="2400" dirty="0"/>
              <a:t>2016), ARLNC1 (</a:t>
            </a:r>
            <a:r>
              <a:rPr lang="en-US" sz="2400" i="1" dirty="0"/>
              <a:t>Nature Genetics </a:t>
            </a:r>
            <a:r>
              <a:rPr lang="en-US" sz="2400" dirty="0"/>
              <a:t>2018), and THOR (</a:t>
            </a:r>
            <a:r>
              <a:rPr lang="en-US" sz="2400" i="1" dirty="0"/>
              <a:t>Cell </a:t>
            </a:r>
            <a:r>
              <a:rPr lang="en-US" sz="2400" dirty="0"/>
              <a:t>2017))</a:t>
            </a:r>
          </a:p>
          <a:p>
            <a:r>
              <a:rPr lang="en-US" sz="2400" dirty="0"/>
              <a:t>Identified CDK12 a biomarker for sensitivity to immune checkpoint inhibitors (</a:t>
            </a:r>
            <a:r>
              <a:rPr lang="en-US" sz="2400" i="1" dirty="0"/>
              <a:t>Cell</a:t>
            </a:r>
            <a:r>
              <a:rPr lang="en-US" sz="2400" dirty="0"/>
              <a:t> 2018)</a:t>
            </a:r>
          </a:p>
        </p:txBody>
      </p:sp>
      <p:pic>
        <p:nvPicPr>
          <p:cNvPr id="4" name="Picture 3">
            <a:extLst>
              <a:ext uri="{FF2B5EF4-FFF2-40B4-BE49-F238E27FC236}">
                <a16:creationId xmlns:a16="http://schemas.microsoft.com/office/drawing/2014/main" id="{D838B958-D68A-4BA1-BDCD-EB4CC1510CDA}"/>
              </a:ext>
            </a:extLst>
          </p:cNvPr>
          <p:cNvPicPr>
            <a:picLocks noChangeAspect="1"/>
          </p:cNvPicPr>
          <p:nvPr/>
        </p:nvPicPr>
        <p:blipFill>
          <a:blip r:embed="rId2"/>
          <a:stretch>
            <a:fillRect/>
          </a:stretch>
        </p:blipFill>
        <p:spPr>
          <a:xfrm>
            <a:off x="2895600" y="4038600"/>
            <a:ext cx="2667000" cy="2653664"/>
          </a:xfrm>
          <a:prstGeom prst="rect">
            <a:avLst/>
          </a:prstGeom>
        </p:spPr>
      </p:pic>
      <p:sp>
        <p:nvSpPr>
          <p:cNvPr id="5" name="TextBox 4">
            <a:extLst>
              <a:ext uri="{FF2B5EF4-FFF2-40B4-BE49-F238E27FC236}">
                <a16:creationId xmlns:a16="http://schemas.microsoft.com/office/drawing/2014/main" id="{15EC8FDD-6418-4A32-819C-B306A12B6FAE}"/>
              </a:ext>
            </a:extLst>
          </p:cNvPr>
          <p:cNvSpPr txBox="1"/>
          <p:nvPr/>
        </p:nvSpPr>
        <p:spPr>
          <a:xfrm>
            <a:off x="329296" y="6096000"/>
            <a:ext cx="2260904" cy="461665"/>
          </a:xfrm>
          <a:prstGeom prst="rect">
            <a:avLst/>
          </a:prstGeom>
          <a:noFill/>
        </p:spPr>
        <p:txBody>
          <a:bodyPr wrap="square" rtlCol="0">
            <a:spAutoFit/>
          </a:bodyPr>
          <a:lstStyle/>
          <a:p>
            <a:r>
              <a:rPr lang="en-US" sz="1200" dirty="0">
                <a:solidFill>
                  <a:srgbClr val="000000"/>
                </a:solidFill>
              </a:rPr>
              <a:t>Wu, Cieslik, Robinson et al,  </a:t>
            </a:r>
            <a:r>
              <a:rPr lang="en-US" sz="1200" i="1" dirty="0">
                <a:solidFill>
                  <a:srgbClr val="000000"/>
                </a:solidFill>
              </a:rPr>
              <a:t>Cell </a:t>
            </a:r>
            <a:r>
              <a:rPr lang="en-US" sz="1200" dirty="0">
                <a:solidFill>
                  <a:srgbClr val="000000"/>
                </a:solidFill>
              </a:rPr>
              <a:t>2018</a:t>
            </a:r>
          </a:p>
        </p:txBody>
      </p:sp>
    </p:spTree>
    <p:extLst>
      <p:ext uri="{BB962C8B-B14F-4D97-AF65-F5344CB8AC3E}">
        <p14:creationId xmlns:p14="http://schemas.microsoft.com/office/powerpoint/2010/main" val="3565009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2102"/>
            <a:ext cx="8229600" cy="1143000"/>
          </a:xfrm>
        </p:spPr>
        <p:txBody>
          <a:bodyPr>
            <a:normAutofit/>
          </a:bodyPr>
          <a:lstStyle/>
          <a:p>
            <a:r>
              <a:rPr lang="en-US" sz="3200" dirty="0"/>
              <a:t>Challenges</a:t>
            </a:r>
          </a:p>
        </p:txBody>
      </p:sp>
      <p:sp>
        <p:nvSpPr>
          <p:cNvPr id="5" name="Content Placeholder 4"/>
          <p:cNvSpPr>
            <a:spLocks noGrp="1"/>
          </p:cNvSpPr>
          <p:nvPr>
            <p:ph idx="1"/>
          </p:nvPr>
        </p:nvSpPr>
        <p:spPr>
          <a:xfrm>
            <a:off x="685800" y="1447800"/>
            <a:ext cx="8229600" cy="1500982"/>
          </a:xfrm>
        </p:spPr>
        <p:txBody>
          <a:bodyPr>
            <a:normAutofit/>
          </a:bodyPr>
          <a:lstStyle/>
          <a:p>
            <a:r>
              <a:rPr lang="en-US" sz="1600" dirty="0"/>
              <a:t>Issues with Commercial Partner (Hologic/Gen-Probe) for urine PCA3 and T2-ERG assays</a:t>
            </a:r>
          </a:p>
          <a:p>
            <a:r>
              <a:rPr lang="en-US" sz="1600" dirty="0"/>
              <a:t>Requirement of post-DRE not ideal (need more sensitive assays)</a:t>
            </a:r>
          </a:p>
          <a:p>
            <a:r>
              <a:rPr lang="en-US" sz="1600" dirty="0"/>
              <a:t>Advent of prostate MRI</a:t>
            </a:r>
          </a:p>
          <a:p>
            <a:r>
              <a:rPr lang="en-US" sz="1600" dirty="0"/>
              <a:t>While early diagnosis is possibly with a urine test, developing a test that picks up aggressive prostate cancer is the key</a:t>
            </a:r>
          </a:p>
          <a:p>
            <a:endParaRPr lang="en-US" sz="1400" dirty="0"/>
          </a:p>
        </p:txBody>
      </p:sp>
      <p:sp>
        <p:nvSpPr>
          <p:cNvPr id="6" name="Title 1"/>
          <p:cNvSpPr txBox="1">
            <a:spLocks/>
          </p:cNvSpPr>
          <p:nvPr/>
        </p:nvSpPr>
        <p:spPr>
          <a:xfrm>
            <a:off x="533400" y="3200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Outlook/Future Plans</a:t>
            </a:r>
          </a:p>
        </p:txBody>
      </p:sp>
      <p:sp>
        <p:nvSpPr>
          <p:cNvPr id="9" name="Content Placeholder 4"/>
          <p:cNvSpPr txBox="1">
            <a:spLocks/>
          </p:cNvSpPr>
          <p:nvPr/>
        </p:nvSpPr>
        <p:spPr>
          <a:xfrm>
            <a:off x="914400" y="4495800"/>
            <a:ext cx="8229600" cy="15009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Establish </a:t>
            </a:r>
            <a:r>
              <a:rPr lang="en-US" sz="1400" dirty="0" err="1"/>
              <a:t>MiPS</a:t>
            </a:r>
            <a:r>
              <a:rPr lang="en-US" sz="1400" dirty="0"/>
              <a:t> NGS as the new urine </a:t>
            </a:r>
            <a:r>
              <a:rPr lang="en-US" sz="1400" dirty="0" err="1"/>
              <a:t>MiPS</a:t>
            </a:r>
            <a:r>
              <a:rPr lang="en-US" sz="1400" dirty="0"/>
              <a:t> test (will be used as part of EDRN CORE project)</a:t>
            </a:r>
          </a:p>
          <a:p>
            <a:r>
              <a:rPr lang="en-US" sz="1400" dirty="0"/>
              <a:t>Refine content of </a:t>
            </a:r>
            <a:r>
              <a:rPr lang="en-US" sz="1400" dirty="0" err="1"/>
              <a:t>MiPS</a:t>
            </a:r>
            <a:r>
              <a:rPr lang="en-US" sz="1400" dirty="0"/>
              <a:t> NGS</a:t>
            </a:r>
          </a:p>
          <a:p>
            <a:r>
              <a:rPr lang="en-US" sz="1400" dirty="0"/>
              <a:t>Carry out </a:t>
            </a:r>
            <a:r>
              <a:rPr lang="en-US" sz="1400" dirty="0" err="1"/>
              <a:t>MiPS</a:t>
            </a:r>
            <a:r>
              <a:rPr lang="en-US" sz="1400" dirty="0"/>
              <a:t>-NGS validation studies as part of the EDRN.</a:t>
            </a:r>
          </a:p>
          <a:p>
            <a:r>
              <a:rPr lang="en-US" sz="1400" dirty="0"/>
              <a:t>Identify a new commercial partner to develop and market </a:t>
            </a:r>
            <a:r>
              <a:rPr lang="en-US" sz="1400" dirty="0" err="1"/>
              <a:t>MiPS</a:t>
            </a:r>
            <a:r>
              <a:rPr lang="en-US" sz="1400" dirty="0"/>
              <a:t> and </a:t>
            </a:r>
            <a:r>
              <a:rPr lang="en-US" sz="1400" dirty="0" err="1"/>
              <a:t>MiPS</a:t>
            </a:r>
            <a:r>
              <a:rPr lang="en-US" sz="1400" dirty="0"/>
              <a:t>-NGS </a:t>
            </a:r>
          </a:p>
          <a:p>
            <a:pPr marL="0" indent="0">
              <a:buNone/>
            </a:pPr>
            <a:endParaRPr lang="en-US" sz="1400" dirty="0"/>
          </a:p>
        </p:txBody>
      </p:sp>
    </p:spTree>
    <p:extLst>
      <p:ext uri="{BB962C8B-B14F-4D97-AF65-F5344CB8AC3E}">
        <p14:creationId xmlns:p14="http://schemas.microsoft.com/office/powerpoint/2010/main" val="601717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1733550" y="0"/>
            <a:ext cx="5429250" cy="6076950"/>
          </a:xfrm>
          <a:prstGeom prst="rect">
            <a:avLst/>
          </a:prstGeom>
          <a:noFill/>
          <a:ln w="9525">
            <a:noFill/>
            <a:miter lim="800000"/>
            <a:headEnd/>
            <a:tailEnd/>
          </a:ln>
          <a:effectLst/>
        </p:spPr>
      </p:pic>
      <p:sp>
        <p:nvSpPr>
          <p:cNvPr id="9" name="Rectangle 2"/>
          <p:cNvSpPr>
            <a:spLocks noChangeArrowheads="1"/>
          </p:cNvSpPr>
          <p:nvPr/>
        </p:nvSpPr>
        <p:spPr bwMode="auto">
          <a:xfrm>
            <a:off x="5486400" y="1185588"/>
            <a:ext cx="3733800" cy="4114800"/>
          </a:xfrm>
          <a:prstGeom prst="rect">
            <a:avLst/>
          </a:prstGeom>
          <a:noFill/>
          <a:ln w="9525">
            <a:noFill/>
            <a:miter lim="800000"/>
            <a:headEnd/>
            <a:tailEnd/>
          </a:ln>
        </p:spPr>
        <p:txBody>
          <a:bodyPr/>
          <a:lstStyle/>
          <a:p>
            <a:pPr marL="342900" indent="-342900" algn="ctr">
              <a:lnSpc>
                <a:spcPct val="80000"/>
              </a:lnSpc>
              <a:spcBef>
                <a:spcPct val="20000"/>
              </a:spcBef>
            </a:pPr>
            <a:endParaRPr lang="en-US" sz="2000" dirty="0">
              <a:solidFill>
                <a:srgbClr val="FFFF00"/>
              </a:solidFill>
              <a:latin typeface="+mn-lt"/>
            </a:endParaRPr>
          </a:p>
          <a:p>
            <a:pPr marL="342900" indent="-342900" algn="ctr">
              <a:spcBef>
                <a:spcPct val="20000"/>
              </a:spcBef>
              <a:defRPr/>
            </a:pPr>
            <a:endParaRPr lang="en-US" sz="1600" b="1" dirty="0">
              <a:solidFill>
                <a:srgbClr val="FFFF00"/>
              </a:solidFill>
            </a:endParaRPr>
          </a:p>
          <a:p>
            <a:pPr marL="342900" indent="-342900" algn="ctr" fontAlgn="auto">
              <a:spcBef>
                <a:spcPct val="20000"/>
              </a:spcBef>
              <a:spcAft>
                <a:spcPts val="0"/>
              </a:spcAft>
              <a:defRPr/>
            </a:pPr>
            <a:r>
              <a:rPr lang="en-US" sz="1600" b="1" dirty="0">
                <a:solidFill>
                  <a:srgbClr val="FFFF00"/>
                </a:solidFill>
              </a:rPr>
              <a:t>Pete Nelson (Univ. Washington)</a:t>
            </a:r>
          </a:p>
          <a:p>
            <a:pPr marL="342900" indent="-342900" algn="ctr" fontAlgn="auto">
              <a:spcBef>
                <a:spcPct val="20000"/>
              </a:spcBef>
              <a:spcAft>
                <a:spcPts val="0"/>
              </a:spcAft>
              <a:defRPr/>
            </a:pPr>
            <a:r>
              <a:rPr lang="en-US" sz="1600" b="1" dirty="0">
                <a:solidFill>
                  <a:srgbClr val="FFFF00"/>
                </a:solidFill>
              </a:rPr>
              <a:t>Nathalie </a:t>
            </a:r>
            <a:r>
              <a:rPr lang="en-US" sz="1600" b="1" dirty="0" err="1">
                <a:solidFill>
                  <a:srgbClr val="FFFF00"/>
                </a:solidFill>
              </a:rPr>
              <a:t>Rioux-Leclercq</a:t>
            </a:r>
            <a:r>
              <a:rPr lang="en-US" sz="1600" b="1" dirty="0">
                <a:solidFill>
                  <a:srgbClr val="FFFF00"/>
                </a:solidFill>
              </a:rPr>
              <a:t> (Rennes Hospital)</a:t>
            </a:r>
          </a:p>
          <a:p>
            <a:pPr marL="342900" indent="-342900" algn="ctr">
              <a:spcBef>
                <a:spcPct val="20000"/>
              </a:spcBef>
              <a:defRPr/>
            </a:pPr>
            <a:r>
              <a:rPr lang="en-US" sz="1600" b="1" dirty="0" err="1">
                <a:solidFill>
                  <a:srgbClr val="FFFF00"/>
                </a:solidFill>
              </a:rPr>
              <a:t>Shahrokh</a:t>
            </a:r>
            <a:r>
              <a:rPr lang="en-US" sz="1600" b="1" dirty="0">
                <a:solidFill>
                  <a:srgbClr val="FFFF00"/>
                </a:solidFill>
              </a:rPr>
              <a:t> </a:t>
            </a:r>
            <a:r>
              <a:rPr lang="en-US" sz="1600" b="1" dirty="0" err="1">
                <a:solidFill>
                  <a:srgbClr val="FFFF00"/>
                </a:solidFill>
              </a:rPr>
              <a:t>Shariat</a:t>
            </a:r>
            <a:r>
              <a:rPr lang="en-US" sz="1600" b="1" dirty="0">
                <a:solidFill>
                  <a:srgbClr val="FFFF00"/>
                </a:solidFill>
              </a:rPr>
              <a:t> (Med. Univ. of Vienna</a:t>
            </a:r>
          </a:p>
          <a:p>
            <a:pPr marL="342900" indent="-342900" algn="ctr">
              <a:spcBef>
                <a:spcPct val="20000"/>
              </a:spcBef>
              <a:defRPr/>
            </a:pPr>
            <a:r>
              <a:rPr lang="en-US" sz="1600" b="1" dirty="0">
                <a:solidFill>
                  <a:srgbClr val="FFFF00"/>
                </a:solidFill>
              </a:rPr>
              <a:t>Mark Rubin (WCMC)Pete Nelson (FHCRC)</a:t>
            </a:r>
          </a:p>
          <a:p>
            <a:pPr marL="342900" indent="-342900" algn="ctr">
              <a:lnSpc>
                <a:spcPct val="80000"/>
              </a:lnSpc>
              <a:spcBef>
                <a:spcPct val="20000"/>
              </a:spcBef>
            </a:pPr>
            <a:r>
              <a:rPr lang="en-US" sz="1600" b="1" dirty="0">
                <a:solidFill>
                  <a:srgbClr val="FFFF00"/>
                </a:solidFill>
              </a:rPr>
              <a:t>Karen Knudsen (TJU )</a:t>
            </a:r>
          </a:p>
          <a:p>
            <a:pPr marL="342900" indent="-342900" algn="ctr" fontAlgn="auto">
              <a:spcBef>
                <a:spcPct val="20000"/>
              </a:spcBef>
              <a:spcAft>
                <a:spcPts val="0"/>
              </a:spcAft>
              <a:defRPr/>
            </a:pPr>
            <a:r>
              <a:rPr lang="en-US" sz="1600" b="1" dirty="0">
                <a:solidFill>
                  <a:srgbClr val="FFFF00"/>
                </a:solidFill>
              </a:rPr>
              <a:t>Seth </a:t>
            </a:r>
            <a:r>
              <a:rPr lang="en-US" sz="1600" b="1" dirty="0" err="1">
                <a:solidFill>
                  <a:srgbClr val="FFFF00"/>
                </a:solidFill>
              </a:rPr>
              <a:t>Sadis</a:t>
            </a:r>
            <a:r>
              <a:rPr lang="en-US" sz="1600" b="1" dirty="0">
                <a:solidFill>
                  <a:srgbClr val="FFFF00"/>
                </a:solidFill>
              </a:rPr>
              <a:t> (</a:t>
            </a:r>
            <a:r>
              <a:rPr lang="en-US" sz="1600" b="1" dirty="0" err="1">
                <a:solidFill>
                  <a:srgbClr val="FFFF00"/>
                </a:solidFill>
              </a:rPr>
              <a:t>ThermoFisher</a:t>
            </a:r>
            <a:r>
              <a:rPr lang="en-US" sz="1600" b="1" dirty="0">
                <a:solidFill>
                  <a:srgbClr val="FFFF00"/>
                </a:solidFill>
              </a:rPr>
              <a:t>)</a:t>
            </a:r>
          </a:p>
          <a:p>
            <a:pPr marL="342900" indent="-342900" algn="ctr" fontAlgn="auto">
              <a:spcBef>
                <a:spcPct val="20000"/>
              </a:spcBef>
              <a:spcAft>
                <a:spcPts val="0"/>
              </a:spcAft>
              <a:defRPr/>
            </a:pPr>
            <a:r>
              <a:rPr lang="en-US" sz="1600" b="1" dirty="0">
                <a:solidFill>
                  <a:srgbClr val="FFFF00"/>
                </a:solidFill>
              </a:rPr>
              <a:t>Ryan </a:t>
            </a:r>
            <a:r>
              <a:rPr lang="en-US" sz="1600" b="1" dirty="0" err="1">
                <a:solidFill>
                  <a:srgbClr val="FFFF00"/>
                </a:solidFill>
              </a:rPr>
              <a:t>Dittamore</a:t>
            </a:r>
            <a:r>
              <a:rPr lang="en-US" sz="1600" b="1" dirty="0">
                <a:solidFill>
                  <a:srgbClr val="FFFF00"/>
                </a:solidFill>
              </a:rPr>
              <a:t> (Epic Biosciences)</a:t>
            </a:r>
            <a:br>
              <a:rPr lang="en-US" sz="1600" b="1" dirty="0">
                <a:solidFill>
                  <a:srgbClr val="FFFF00"/>
                </a:solidFill>
              </a:rPr>
            </a:br>
            <a:r>
              <a:rPr lang="en-US" sz="1600" b="1" dirty="0" err="1">
                <a:solidFill>
                  <a:srgbClr val="FFFF00"/>
                </a:solidFill>
              </a:rPr>
              <a:t>Gert</a:t>
            </a:r>
            <a:r>
              <a:rPr lang="en-US" sz="1600" b="1" dirty="0">
                <a:solidFill>
                  <a:srgbClr val="FFFF00"/>
                </a:solidFill>
              </a:rPr>
              <a:t> </a:t>
            </a:r>
            <a:r>
              <a:rPr lang="en-US" sz="1600" b="1" dirty="0" err="1">
                <a:solidFill>
                  <a:srgbClr val="FFFF00"/>
                </a:solidFill>
              </a:rPr>
              <a:t>Attard</a:t>
            </a:r>
            <a:r>
              <a:rPr lang="en-US" sz="1600" b="1" dirty="0">
                <a:solidFill>
                  <a:srgbClr val="FFFF00"/>
                </a:solidFill>
              </a:rPr>
              <a:t> (Royal Marsden)</a:t>
            </a:r>
          </a:p>
          <a:p>
            <a:pPr marL="342900" indent="-342900" algn="ctr">
              <a:spcBef>
                <a:spcPct val="20000"/>
              </a:spcBef>
            </a:pPr>
            <a:r>
              <a:rPr lang="en-US" sz="1600" b="1" dirty="0" err="1">
                <a:solidFill>
                  <a:srgbClr val="FFFF00"/>
                </a:solidFill>
              </a:rPr>
              <a:t>ThermoFisher</a:t>
            </a:r>
            <a:r>
              <a:rPr lang="en-US" sz="1600" b="1" dirty="0">
                <a:solidFill>
                  <a:srgbClr val="FFFF00"/>
                </a:solidFill>
              </a:rPr>
              <a:t> </a:t>
            </a:r>
            <a:r>
              <a:rPr lang="en-US" sz="1600" b="1" dirty="0" err="1">
                <a:solidFill>
                  <a:srgbClr val="FFFF00"/>
                </a:solidFill>
              </a:rPr>
              <a:t>Ampliseq</a:t>
            </a:r>
            <a:r>
              <a:rPr lang="en-US" sz="1600" b="1" dirty="0">
                <a:solidFill>
                  <a:srgbClr val="FFFF00"/>
                </a:solidFill>
              </a:rPr>
              <a:t> R&amp;D Team</a:t>
            </a:r>
          </a:p>
        </p:txBody>
      </p:sp>
      <p:sp>
        <p:nvSpPr>
          <p:cNvPr id="11" name="Rectangle 2"/>
          <p:cNvSpPr>
            <a:spLocks noChangeArrowheads="1"/>
          </p:cNvSpPr>
          <p:nvPr/>
        </p:nvSpPr>
        <p:spPr bwMode="auto">
          <a:xfrm>
            <a:off x="1676400" y="2310825"/>
            <a:ext cx="3429000" cy="3962400"/>
          </a:xfrm>
          <a:prstGeom prst="rect">
            <a:avLst/>
          </a:prstGeom>
          <a:noFill/>
          <a:ln w="9525">
            <a:noFill/>
            <a:miter lim="800000"/>
            <a:headEnd/>
            <a:tailEnd/>
          </a:ln>
        </p:spPr>
        <p:txBody>
          <a:bodyPr/>
          <a:lstStyle/>
          <a:p>
            <a:pPr marL="342900" indent="-342900" algn="ctr">
              <a:lnSpc>
                <a:spcPct val="80000"/>
              </a:lnSpc>
              <a:spcBef>
                <a:spcPct val="20000"/>
              </a:spcBef>
            </a:pPr>
            <a:endParaRPr lang="en-US" sz="1600" b="1" dirty="0">
              <a:solidFill>
                <a:srgbClr val="FFFF00"/>
              </a:solidFill>
            </a:endParaRPr>
          </a:p>
          <a:p>
            <a:pPr marL="342900" lvl="1" indent="-342900" algn="ctr">
              <a:lnSpc>
                <a:spcPct val="80000"/>
              </a:lnSpc>
              <a:spcBef>
                <a:spcPct val="20000"/>
              </a:spcBef>
            </a:pPr>
            <a:endParaRPr lang="en-US" sz="1600" b="1" dirty="0">
              <a:solidFill>
                <a:srgbClr val="FFFF00"/>
              </a:solidFill>
            </a:endParaRPr>
          </a:p>
          <a:p>
            <a:pPr marL="342900" indent="-342900" algn="ctr">
              <a:spcBef>
                <a:spcPct val="20000"/>
              </a:spcBef>
              <a:defRPr/>
            </a:pPr>
            <a:endParaRPr lang="en-US" sz="1600" dirty="0">
              <a:solidFill>
                <a:srgbClr val="FFFF00"/>
              </a:solidFill>
            </a:endParaRPr>
          </a:p>
          <a:p>
            <a:pPr marL="342900" indent="-342900" algn="ctr">
              <a:spcBef>
                <a:spcPct val="20000"/>
              </a:spcBef>
              <a:defRPr/>
            </a:pPr>
            <a:endParaRPr lang="en-US" sz="1600" dirty="0">
              <a:solidFill>
                <a:srgbClr val="FFFF00"/>
              </a:solidFill>
            </a:endParaRPr>
          </a:p>
          <a:p>
            <a:pPr marL="342900" indent="-342900" algn="ctr">
              <a:spcBef>
                <a:spcPct val="20000"/>
              </a:spcBef>
              <a:defRPr/>
            </a:pPr>
            <a:endParaRPr lang="en-US" sz="1600" dirty="0">
              <a:solidFill>
                <a:srgbClr val="FFFF00"/>
              </a:solidFill>
            </a:endParaRPr>
          </a:p>
          <a:p>
            <a:pPr marL="342900" indent="-342900" algn="ctr">
              <a:spcBef>
                <a:spcPct val="20000"/>
              </a:spcBef>
              <a:defRPr/>
            </a:pPr>
            <a:endParaRPr lang="en-US" sz="1600" dirty="0">
              <a:solidFill>
                <a:srgbClr val="FFFF00"/>
              </a:solidFill>
            </a:endParaRPr>
          </a:p>
          <a:p>
            <a:pPr marL="342900" indent="-342900" algn="ctr" fontAlgn="auto">
              <a:spcBef>
                <a:spcPct val="20000"/>
              </a:spcBef>
              <a:spcAft>
                <a:spcPts val="0"/>
              </a:spcAft>
              <a:defRPr/>
            </a:pPr>
            <a:r>
              <a:rPr lang="en-US" sz="1600" dirty="0">
                <a:solidFill>
                  <a:srgbClr val="FFFF00"/>
                </a:solidFill>
              </a:rPr>
              <a:t> </a:t>
            </a:r>
          </a:p>
          <a:p>
            <a:pPr marL="342900" indent="-342900" algn="ctr">
              <a:lnSpc>
                <a:spcPct val="80000"/>
              </a:lnSpc>
              <a:spcBef>
                <a:spcPct val="20000"/>
              </a:spcBef>
            </a:pPr>
            <a:endParaRPr lang="en-US" sz="1600" dirty="0">
              <a:solidFill>
                <a:srgbClr val="FFFF00"/>
              </a:solidFill>
            </a:endParaRPr>
          </a:p>
        </p:txBody>
      </p:sp>
      <p:sp>
        <p:nvSpPr>
          <p:cNvPr id="12" name="Rectangle 11"/>
          <p:cNvSpPr/>
          <p:nvPr/>
        </p:nvSpPr>
        <p:spPr>
          <a:xfrm>
            <a:off x="2531749" y="1198101"/>
            <a:ext cx="3685648" cy="597087"/>
          </a:xfrm>
          <a:prstGeom prst="rect">
            <a:avLst/>
          </a:prstGeom>
        </p:spPr>
        <p:txBody>
          <a:bodyPr wrap="square">
            <a:spAutoFit/>
          </a:bodyPr>
          <a:lstStyle/>
          <a:p>
            <a:pPr marL="342900" indent="-342900" algn="ctr">
              <a:lnSpc>
                <a:spcPct val="80000"/>
              </a:lnSpc>
              <a:spcBef>
                <a:spcPct val="20000"/>
              </a:spcBef>
            </a:pPr>
            <a:r>
              <a:rPr lang="en-US" sz="4000" b="1" dirty="0">
                <a:solidFill>
                  <a:srgbClr val="FF0000"/>
                </a:solidFill>
              </a:rPr>
              <a:t>UMHS</a:t>
            </a:r>
            <a:endParaRPr lang="en-US" sz="3200" b="1" dirty="0">
              <a:solidFill>
                <a:srgbClr val="FF0000"/>
              </a:solidFill>
            </a:endParaRPr>
          </a:p>
        </p:txBody>
      </p:sp>
      <p:sp>
        <p:nvSpPr>
          <p:cNvPr id="16" name="Title 1"/>
          <p:cNvSpPr>
            <a:spLocks noGrp="1"/>
          </p:cNvSpPr>
          <p:nvPr>
            <p:ph type="title"/>
          </p:nvPr>
        </p:nvSpPr>
        <p:spPr>
          <a:xfrm>
            <a:off x="5650" y="-304800"/>
            <a:ext cx="9138350" cy="1143000"/>
          </a:xfrm>
        </p:spPr>
        <p:txBody>
          <a:bodyPr/>
          <a:lstStyle/>
          <a:p>
            <a:r>
              <a:rPr lang="en-US" b="1" dirty="0">
                <a:solidFill>
                  <a:srgbClr val="FF0000"/>
                </a:solidFill>
              </a:rPr>
              <a:t>Acknowledgements</a:t>
            </a:r>
          </a:p>
        </p:txBody>
      </p:sp>
      <p:sp>
        <p:nvSpPr>
          <p:cNvPr id="13" name="Rectangle 12"/>
          <p:cNvSpPr/>
          <p:nvPr/>
        </p:nvSpPr>
        <p:spPr>
          <a:xfrm>
            <a:off x="6085465" y="1164148"/>
            <a:ext cx="3039550" cy="597087"/>
          </a:xfrm>
          <a:prstGeom prst="rect">
            <a:avLst/>
          </a:prstGeom>
        </p:spPr>
        <p:txBody>
          <a:bodyPr wrap="none">
            <a:spAutoFit/>
          </a:bodyPr>
          <a:lstStyle/>
          <a:p>
            <a:pPr marL="342900" indent="-342900" algn="ctr">
              <a:lnSpc>
                <a:spcPct val="80000"/>
              </a:lnSpc>
              <a:spcBef>
                <a:spcPct val="20000"/>
              </a:spcBef>
            </a:pPr>
            <a:r>
              <a:rPr lang="en-US" sz="4000" b="1" dirty="0">
                <a:solidFill>
                  <a:srgbClr val="FF0000"/>
                </a:solidFill>
              </a:rPr>
              <a:t>Collaborators</a:t>
            </a:r>
          </a:p>
        </p:txBody>
      </p:sp>
      <p:sp>
        <p:nvSpPr>
          <p:cNvPr id="15" name="Rectangle 14"/>
          <p:cNvSpPr/>
          <p:nvPr/>
        </p:nvSpPr>
        <p:spPr>
          <a:xfrm>
            <a:off x="1143491" y="1198101"/>
            <a:ext cx="1432700" cy="597087"/>
          </a:xfrm>
          <a:prstGeom prst="rect">
            <a:avLst/>
          </a:prstGeom>
        </p:spPr>
        <p:txBody>
          <a:bodyPr wrap="none">
            <a:spAutoFit/>
          </a:bodyPr>
          <a:lstStyle/>
          <a:p>
            <a:pPr marL="342900" indent="-342900" algn="ctr">
              <a:lnSpc>
                <a:spcPct val="80000"/>
              </a:lnSpc>
              <a:spcBef>
                <a:spcPct val="20000"/>
              </a:spcBef>
            </a:pPr>
            <a:r>
              <a:rPr lang="en-US" sz="4000" b="1" dirty="0">
                <a:solidFill>
                  <a:srgbClr val="FFFF00"/>
                </a:solidFill>
              </a:rPr>
              <a:t>MCTP</a:t>
            </a:r>
          </a:p>
        </p:txBody>
      </p:sp>
      <p:sp>
        <p:nvSpPr>
          <p:cNvPr id="22" name="Rectangle 21"/>
          <p:cNvSpPr/>
          <p:nvPr/>
        </p:nvSpPr>
        <p:spPr>
          <a:xfrm>
            <a:off x="2635997" y="1829141"/>
            <a:ext cx="3485431" cy="1742015"/>
          </a:xfrm>
          <a:prstGeom prst="rect">
            <a:avLst/>
          </a:prstGeom>
        </p:spPr>
        <p:txBody>
          <a:bodyPr wrap="square">
            <a:spAutoFit/>
          </a:bodyPr>
          <a:lstStyle/>
          <a:p>
            <a:pPr marL="342900" indent="-342900" algn="ctr">
              <a:lnSpc>
                <a:spcPct val="80000"/>
              </a:lnSpc>
              <a:spcBef>
                <a:spcPct val="20000"/>
              </a:spcBef>
            </a:pPr>
            <a:r>
              <a:rPr lang="en-US" sz="2400" b="1" dirty="0">
                <a:solidFill>
                  <a:srgbClr val="FFFF00"/>
                </a:solidFill>
              </a:rPr>
              <a:t>John Wei</a:t>
            </a:r>
          </a:p>
          <a:p>
            <a:pPr marL="342900" indent="-342900" algn="ctr">
              <a:lnSpc>
                <a:spcPct val="80000"/>
              </a:lnSpc>
              <a:spcBef>
                <a:spcPct val="20000"/>
              </a:spcBef>
            </a:pPr>
            <a:r>
              <a:rPr lang="en-US" sz="2400" b="1" dirty="0" err="1">
                <a:solidFill>
                  <a:srgbClr val="FFFF00"/>
                </a:solidFill>
              </a:rPr>
              <a:t>Javed</a:t>
            </a:r>
            <a:r>
              <a:rPr lang="en-US" sz="2400" b="1" dirty="0">
                <a:solidFill>
                  <a:srgbClr val="FFFF00"/>
                </a:solidFill>
              </a:rPr>
              <a:t> Siddiqui</a:t>
            </a:r>
          </a:p>
          <a:p>
            <a:pPr marL="342900" indent="-342900" algn="ctr">
              <a:lnSpc>
                <a:spcPct val="80000"/>
              </a:lnSpc>
              <a:spcBef>
                <a:spcPct val="20000"/>
              </a:spcBef>
            </a:pPr>
            <a:r>
              <a:rPr lang="en-US" sz="1600" b="1" dirty="0">
                <a:solidFill>
                  <a:srgbClr val="FFFF00"/>
                </a:solidFill>
              </a:rPr>
              <a:t>Simpa Salami</a:t>
            </a:r>
          </a:p>
          <a:p>
            <a:pPr marL="342900" indent="-342900" algn="ctr">
              <a:lnSpc>
                <a:spcPct val="80000"/>
              </a:lnSpc>
              <a:spcBef>
                <a:spcPct val="20000"/>
              </a:spcBef>
            </a:pPr>
            <a:r>
              <a:rPr lang="en-US" sz="1600" b="1" dirty="0">
                <a:solidFill>
                  <a:srgbClr val="FFFF00"/>
                </a:solidFill>
              </a:rPr>
              <a:t>Ganesh Palapattu</a:t>
            </a:r>
          </a:p>
          <a:p>
            <a:pPr marL="342900" indent="-342900" algn="ctr">
              <a:lnSpc>
                <a:spcPct val="80000"/>
              </a:lnSpc>
              <a:spcBef>
                <a:spcPct val="20000"/>
              </a:spcBef>
            </a:pPr>
            <a:r>
              <a:rPr lang="en-US" sz="1600" b="1" dirty="0">
                <a:solidFill>
                  <a:srgbClr val="FFFF00"/>
                </a:solidFill>
              </a:rPr>
              <a:t>Todd Morgan</a:t>
            </a:r>
          </a:p>
          <a:p>
            <a:pPr marL="342900" indent="-342900" algn="ctr">
              <a:lnSpc>
                <a:spcPct val="80000"/>
              </a:lnSpc>
              <a:spcBef>
                <a:spcPct val="20000"/>
              </a:spcBef>
            </a:pPr>
            <a:endParaRPr lang="en-US" sz="1600" b="1" dirty="0">
              <a:solidFill>
                <a:srgbClr val="FFFF00"/>
              </a:solidFill>
            </a:endParaRPr>
          </a:p>
        </p:txBody>
      </p:sp>
      <p:sp>
        <p:nvSpPr>
          <p:cNvPr id="3" name="Rectangle 2"/>
          <p:cNvSpPr/>
          <p:nvPr/>
        </p:nvSpPr>
        <p:spPr>
          <a:xfrm>
            <a:off x="-328876" y="1771467"/>
            <a:ext cx="4572000" cy="2923877"/>
          </a:xfrm>
          <a:prstGeom prst="rect">
            <a:avLst/>
          </a:prstGeom>
        </p:spPr>
        <p:txBody>
          <a:bodyPr>
            <a:spAutoFit/>
          </a:bodyPr>
          <a:lstStyle/>
          <a:p>
            <a:pPr marL="342900" indent="-342900" algn="ctr">
              <a:defRPr/>
            </a:pPr>
            <a:r>
              <a:rPr lang="en-US" sz="3200" b="1" dirty="0">
                <a:solidFill>
                  <a:srgbClr val="FF0000"/>
                </a:solidFill>
              </a:rPr>
              <a:t>Andi Cani</a:t>
            </a:r>
          </a:p>
          <a:p>
            <a:pPr marL="342900" indent="-342900" algn="ctr">
              <a:defRPr/>
            </a:pPr>
            <a:r>
              <a:rPr lang="en-US" sz="3200" b="1" dirty="0">
                <a:solidFill>
                  <a:srgbClr val="FF0000"/>
                </a:solidFill>
              </a:rPr>
              <a:t>Kevin Hu</a:t>
            </a:r>
          </a:p>
          <a:p>
            <a:pPr marL="342900" indent="-342900" algn="ctr">
              <a:defRPr/>
            </a:pPr>
            <a:r>
              <a:rPr lang="en-US" sz="1600" b="1" dirty="0">
                <a:solidFill>
                  <a:srgbClr val="00FF00"/>
                </a:solidFill>
              </a:rPr>
              <a:t>Sumin Han</a:t>
            </a:r>
          </a:p>
          <a:p>
            <a:pPr marL="342900" indent="-342900" algn="ctr">
              <a:defRPr/>
            </a:pPr>
            <a:r>
              <a:rPr lang="en-US" sz="1600" b="1" dirty="0">
                <a:solidFill>
                  <a:srgbClr val="00FF00"/>
                </a:solidFill>
              </a:rPr>
              <a:t>Daniel Hovelson</a:t>
            </a:r>
          </a:p>
          <a:p>
            <a:pPr marL="342900" indent="-342900" algn="ctr">
              <a:defRPr/>
            </a:pPr>
            <a:r>
              <a:rPr lang="en-US" sz="1600" b="1" dirty="0">
                <a:solidFill>
                  <a:srgbClr val="00FF00"/>
                </a:solidFill>
              </a:rPr>
              <a:t>Albert Liu</a:t>
            </a:r>
          </a:p>
          <a:p>
            <a:pPr marL="342900" indent="-342900" algn="ctr">
              <a:defRPr/>
            </a:pPr>
            <a:r>
              <a:rPr lang="en-US" sz="1600" b="1" dirty="0">
                <a:solidFill>
                  <a:srgbClr val="00FF00"/>
                </a:solidFill>
              </a:rPr>
              <a:t>Komal </a:t>
            </a:r>
            <a:r>
              <a:rPr lang="en-US" sz="1600" b="1" dirty="0" err="1">
                <a:solidFill>
                  <a:srgbClr val="00FF00"/>
                </a:solidFill>
              </a:rPr>
              <a:t>Kunder</a:t>
            </a:r>
            <a:endParaRPr lang="en-US" sz="1600" b="1" dirty="0">
              <a:solidFill>
                <a:srgbClr val="00FF00"/>
              </a:solidFill>
            </a:endParaRPr>
          </a:p>
          <a:p>
            <a:pPr marL="342900" indent="-342900" algn="ctr">
              <a:defRPr/>
            </a:pPr>
            <a:endParaRPr lang="en-US" sz="2800" b="1" dirty="0">
              <a:solidFill>
                <a:srgbClr val="66FF33"/>
              </a:solidFill>
            </a:endParaRPr>
          </a:p>
          <a:p>
            <a:pPr marL="342900" indent="-342900" algn="ctr">
              <a:defRPr/>
            </a:pPr>
            <a:endParaRPr lang="en-US" sz="2800" b="1" dirty="0">
              <a:solidFill>
                <a:srgbClr val="66FF33"/>
              </a:solidFill>
            </a:endParaRPr>
          </a:p>
        </p:txBody>
      </p:sp>
      <p:pic>
        <p:nvPicPr>
          <p:cNvPr id="19" name="Picture 5" descr="Prostate Cancer Foundation">
            <a:hlinkClick r:id="rId4"/>
          </p:cNvPr>
          <p:cNvPicPr>
            <a:picLocks noChangeAspect="1" noChangeArrowheads="1"/>
          </p:cNvPicPr>
          <p:nvPr/>
        </p:nvPicPr>
        <p:blipFill>
          <a:blip r:embed="rId5" cstate="print"/>
          <a:srcRect/>
          <a:stretch>
            <a:fillRect/>
          </a:stretch>
        </p:blipFill>
        <p:spPr bwMode="auto">
          <a:xfrm>
            <a:off x="5195721" y="5617214"/>
            <a:ext cx="1190957" cy="1142516"/>
          </a:xfrm>
          <a:prstGeom prst="rect">
            <a:avLst/>
          </a:prstGeom>
          <a:noFill/>
          <a:ln w="9525">
            <a:noFill/>
            <a:miter lim="800000"/>
            <a:headEnd/>
            <a:tailEnd/>
          </a:ln>
        </p:spPr>
      </p:pic>
      <p:grpSp>
        <p:nvGrpSpPr>
          <p:cNvPr id="20" name="Group 19"/>
          <p:cNvGrpSpPr/>
          <p:nvPr/>
        </p:nvGrpSpPr>
        <p:grpSpPr>
          <a:xfrm>
            <a:off x="6477000" y="5964974"/>
            <a:ext cx="1396252" cy="818493"/>
            <a:chOff x="5652483" y="5676888"/>
            <a:chExt cx="1924953" cy="1128421"/>
          </a:xfrm>
        </p:grpSpPr>
        <p:sp>
          <p:nvSpPr>
            <p:cNvPr id="21" name="Rectangle 20"/>
            <p:cNvSpPr/>
            <p:nvPr/>
          </p:nvSpPr>
          <p:spPr>
            <a:xfrm>
              <a:off x="5652483" y="5676888"/>
              <a:ext cx="1924953" cy="1128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prstClr val="white"/>
                </a:solidFill>
              </a:endParaRPr>
            </a:p>
          </p:txBody>
        </p:sp>
        <p:pic>
          <p:nvPicPr>
            <p:cNvPr id="23" name="Picture 2" descr="Stand Up To Cancer - standup2cancer.o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734696"/>
              <a:ext cx="1786236" cy="1047104"/>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1854" y="5964974"/>
            <a:ext cx="1943612" cy="79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825" y="5855360"/>
            <a:ext cx="2767009" cy="40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6367463"/>
            <a:ext cx="2738434"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descr="Image result for movember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96237" y="5867400"/>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48551" y="5340767"/>
            <a:ext cx="1570217" cy="55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descr="Image result for michigan medicine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166420"/>
            <a:ext cx="1176235" cy="7648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47"/>
          <p:cNvPicPr>
            <a:picLocks noChangeAspect="1" noChangeArrowheads="1"/>
          </p:cNvPicPr>
          <p:nvPr/>
        </p:nvPicPr>
        <p:blipFill>
          <a:blip r:embed="rId13" cstate="print"/>
          <a:srcRect/>
          <a:stretch>
            <a:fillRect/>
          </a:stretch>
        </p:blipFill>
        <p:spPr bwMode="auto">
          <a:xfrm>
            <a:off x="7766755" y="171620"/>
            <a:ext cx="1216306" cy="788955"/>
          </a:xfrm>
          <a:prstGeom prst="rect">
            <a:avLst/>
          </a:prstGeom>
          <a:noFill/>
          <a:ln w="9525">
            <a:noFill/>
            <a:miter lim="800000"/>
            <a:headEnd/>
            <a:tailEnd/>
          </a:ln>
        </p:spPr>
      </p:pic>
    </p:spTree>
    <p:extLst>
      <p:ext uri="{BB962C8B-B14F-4D97-AF65-F5344CB8AC3E}">
        <p14:creationId xmlns:p14="http://schemas.microsoft.com/office/powerpoint/2010/main" val="850347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42"/>
            <a:ext cx="8229600" cy="1143000"/>
          </a:xfrm>
        </p:spPr>
        <p:txBody>
          <a:bodyPr>
            <a:normAutofit/>
          </a:bodyPr>
          <a:lstStyle/>
          <a:p>
            <a:r>
              <a:rPr lang="en-US" sz="3200" dirty="0"/>
              <a:t>Challenges</a:t>
            </a:r>
          </a:p>
        </p:txBody>
      </p:sp>
      <p:sp>
        <p:nvSpPr>
          <p:cNvPr id="5" name="Content Placeholder 4"/>
          <p:cNvSpPr>
            <a:spLocks noGrp="1"/>
          </p:cNvSpPr>
          <p:nvPr>
            <p:ph idx="1"/>
          </p:nvPr>
        </p:nvSpPr>
        <p:spPr>
          <a:xfrm>
            <a:off x="762000" y="860738"/>
            <a:ext cx="8229600" cy="1500982"/>
          </a:xfrm>
        </p:spPr>
        <p:txBody>
          <a:bodyPr>
            <a:normAutofit fontScale="92500" lnSpcReduction="20000"/>
          </a:bodyPr>
          <a:lstStyle/>
          <a:p>
            <a:r>
              <a:rPr lang="en-US" sz="1600" dirty="0"/>
              <a:t>Co-PI, Scott Tomlins recruited to industry (however we have maintained 5% effort at U-M)</a:t>
            </a:r>
          </a:p>
          <a:p>
            <a:r>
              <a:rPr lang="en-US" sz="1600" dirty="0"/>
              <a:t>Issues with Commercial Partner (Hologic/Gen-Probe) for urine PCA3 and T2-ERG assays</a:t>
            </a:r>
          </a:p>
          <a:p>
            <a:r>
              <a:rPr lang="en-US" sz="1600" dirty="0"/>
              <a:t>Requirement of post-DRE not ideal (need more sensitive assays)</a:t>
            </a:r>
          </a:p>
          <a:p>
            <a:r>
              <a:rPr lang="en-US" sz="1600" dirty="0"/>
              <a:t>Advent of prostate MRI</a:t>
            </a:r>
          </a:p>
          <a:p>
            <a:r>
              <a:rPr lang="en-US" sz="1600" dirty="0"/>
              <a:t>While early diagnosis is possibly with a urine test, developing a test that picks up aggressive prostate cancer is the key</a:t>
            </a:r>
          </a:p>
          <a:p>
            <a:endParaRPr lang="en-US" sz="1400" dirty="0"/>
          </a:p>
        </p:txBody>
      </p:sp>
      <p:sp>
        <p:nvSpPr>
          <p:cNvPr id="6" name="Title 1"/>
          <p:cNvSpPr txBox="1">
            <a:spLocks/>
          </p:cNvSpPr>
          <p:nvPr/>
        </p:nvSpPr>
        <p:spPr>
          <a:xfrm>
            <a:off x="381000" y="443420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Outlook/Future Plans</a:t>
            </a:r>
          </a:p>
        </p:txBody>
      </p:sp>
      <p:sp>
        <p:nvSpPr>
          <p:cNvPr id="7" name="Title 1"/>
          <p:cNvSpPr txBox="1">
            <a:spLocks/>
          </p:cNvSpPr>
          <p:nvPr/>
        </p:nvSpPr>
        <p:spPr>
          <a:xfrm>
            <a:off x="228600" y="247578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Patents, Licenses, and International Collaborations</a:t>
            </a:r>
          </a:p>
        </p:txBody>
      </p:sp>
      <p:sp>
        <p:nvSpPr>
          <p:cNvPr id="8" name="Content Placeholder 4"/>
          <p:cNvSpPr txBox="1">
            <a:spLocks/>
          </p:cNvSpPr>
          <p:nvPr/>
        </p:nvSpPr>
        <p:spPr>
          <a:xfrm>
            <a:off x="878305" y="3618780"/>
            <a:ext cx="8229600" cy="15009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Secured PCA3 license from </a:t>
            </a:r>
            <a:r>
              <a:rPr lang="en-US" sz="1400" dirty="0" err="1"/>
              <a:t>Hologic</a:t>
            </a:r>
            <a:r>
              <a:rPr lang="en-US" sz="1400" dirty="0"/>
              <a:t>; T2-ERG IP returned to U-M (considering new commercial partners)</a:t>
            </a:r>
          </a:p>
          <a:p>
            <a:r>
              <a:rPr lang="en-US" sz="1400" dirty="0" err="1"/>
              <a:t>MiPS</a:t>
            </a:r>
            <a:r>
              <a:rPr lang="en-US" sz="1400" dirty="0"/>
              <a:t> in the U-M  CLIA Pathology labs as offered as urine test</a:t>
            </a:r>
          </a:p>
          <a:p>
            <a:r>
              <a:rPr lang="en-US" sz="1400" dirty="0"/>
              <a:t>U-M has secured a supply contract from </a:t>
            </a:r>
            <a:r>
              <a:rPr lang="en-US" sz="1400" dirty="0" err="1"/>
              <a:t>Hologic</a:t>
            </a:r>
            <a:r>
              <a:rPr lang="en-US" sz="1400" dirty="0"/>
              <a:t> for T2-ERG urine assay reagents</a:t>
            </a:r>
          </a:p>
          <a:p>
            <a:r>
              <a:rPr lang="en-US" sz="1400" dirty="0"/>
              <a:t>International collaborations with institutions in China are under discussion</a:t>
            </a:r>
          </a:p>
        </p:txBody>
      </p:sp>
      <p:sp>
        <p:nvSpPr>
          <p:cNvPr id="9" name="Content Placeholder 4"/>
          <p:cNvSpPr txBox="1">
            <a:spLocks/>
          </p:cNvSpPr>
          <p:nvPr/>
        </p:nvSpPr>
        <p:spPr>
          <a:xfrm>
            <a:off x="906379" y="5357018"/>
            <a:ext cx="8229600" cy="15009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Establish </a:t>
            </a:r>
            <a:r>
              <a:rPr lang="en-US" sz="1400" dirty="0" err="1"/>
              <a:t>MiPS</a:t>
            </a:r>
            <a:r>
              <a:rPr lang="en-US" sz="1400" dirty="0"/>
              <a:t> NGS as the new urine </a:t>
            </a:r>
            <a:r>
              <a:rPr lang="en-US" sz="1400" dirty="0" err="1"/>
              <a:t>MiPS</a:t>
            </a:r>
            <a:r>
              <a:rPr lang="en-US" sz="1400" dirty="0"/>
              <a:t> test (will be used as part of EDRN CORE project)</a:t>
            </a:r>
          </a:p>
          <a:p>
            <a:r>
              <a:rPr lang="en-US" sz="1400" dirty="0"/>
              <a:t>Refine content of </a:t>
            </a:r>
            <a:r>
              <a:rPr lang="en-US" sz="1400" dirty="0" err="1"/>
              <a:t>MiPS</a:t>
            </a:r>
            <a:r>
              <a:rPr lang="en-US" sz="1400" dirty="0"/>
              <a:t> NGS</a:t>
            </a:r>
          </a:p>
          <a:p>
            <a:r>
              <a:rPr lang="en-US" sz="1400" dirty="0"/>
              <a:t>Carry out </a:t>
            </a:r>
            <a:r>
              <a:rPr lang="en-US" sz="1400" dirty="0" err="1"/>
              <a:t>MiPS</a:t>
            </a:r>
            <a:r>
              <a:rPr lang="en-US" sz="1400" dirty="0"/>
              <a:t>-NGS validation studies as part of the EDRN.</a:t>
            </a:r>
          </a:p>
          <a:p>
            <a:r>
              <a:rPr lang="en-US" sz="1400" dirty="0"/>
              <a:t>Identify a new commercial partner to develop and market </a:t>
            </a:r>
            <a:r>
              <a:rPr lang="en-US" sz="1400" dirty="0" err="1"/>
              <a:t>MiPS</a:t>
            </a:r>
            <a:r>
              <a:rPr lang="en-US" sz="1400" dirty="0"/>
              <a:t> and </a:t>
            </a:r>
            <a:r>
              <a:rPr lang="en-US" sz="1400" dirty="0" err="1"/>
              <a:t>MiPS</a:t>
            </a:r>
            <a:r>
              <a:rPr lang="en-US" sz="1400" dirty="0"/>
              <a:t>-NGS </a:t>
            </a:r>
          </a:p>
          <a:p>
            <a:pPr marL="0" indent="0">
              <a:buNone/>
            </a:pPr>
            <a:endParaRPr lang="en-US" sz="1400" dirty="0"/>
          </a:p>
        </p:txBody>
      </p:sp>
    </p:spTree>
    <p:extLst>
      <p:ext uri="{BB962C8B-B14F-4D97-AF65-F5344CB8AC3E}">
        <p14:creationId xmlns:p14="http://schemas.microsoft.com/office/powerpoint/2010/main" val="764425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Publications (acknowledging EDRN)</a:t>
            </a:r>
          </a:p>
        </p:txBody>
      </p:sp>
      <p:sp>
        <p:nvSpPr>
          <p:cNvPr id="8" name="TextBox 7"/>
          <p:cNvSpPr txBox="1"/>
          <p:nvPr/>
        </p:nvSpPr>
        <p:spPr>
          <a:xfrm>
            <a:off x="381001" y="914400"/>
            <a:ext cx="8153399" cy="5693866"/>
          </a:xfrm>
          <a:prstGeom prst="rect">
            <a:avLst/>
          </a:prstGeom>
          <a:noFill/>
        </p:spPr>
        <p:txBody>
          <a:bodyPr wrap="square" rtlCol="0">
            <a:spAutoFit/>
          </a:bodyPr>
          <a:lstStyle/>
          <a:p>
            <a:pPr marL="342900" indent="-342900">
              <a:buAutoNum type="arabicPeriod"/>
            </a:pPr>
            <a:r>
              <a:rPr lang="en-US" sz="1300" dirty="0" err="1"/>
              <a:t>Merdan</a:t>
            </a:r>
            <a:r>
              <a:rPr lang="en-US" sz="1300" dirty="0"/>
              <a:t> S, Tomlins SA, Barnett CL, Morgan TM, Montie JE, Wei JT, Denton BT. Assessment of long-term outcomes associated with urinary prostate cancer antigen 3 and TMPRSS2:ERG gene fusion at repeat biopsy. </a:t>
            </a:r>
            <a:r>
              <a:rPr lang="en-US" sz="1300" b="1" i="1" dirty="0"/>
              <a:t>Cancer</a:t>
            </a:r>
            <a:r>
              <a:rPr lang="en-US" sz="1300" i="1" dirty="0"/>
              <a:t>. </a:t>
            </a:r>
            <a:r>
              <a:rPr lang="en-US" sz="1300" dirty="0"/>
              <a:t>2015 November 15;121(22):4071-9. </a:t>
            </a:r>
          </a:p>
          <a:p>
            <a:pPr marL="342900" indent="-342900">
              <a:buAutoNum type="arabicPeriod"/>
            </a:pPr>
            <a:r>
              <a:rPr lang="en-US" sz="1300" dirty="0"/>
              <a:t>Udager AM, </a:t>
            </a:r>
            <a:r>
              <a:rPr lang="en-US" sz="1300" dirty="0" err="1"/>
              <a:t>DeMarzo</a:t>
            </a:r>
            <a:r>
              <a:rPr lang="en-US" sz="1300" dirty="0"/>
              <a:t> AM, Shi Y, Hicks JL, Cao X, Siddiqui J, Jiang H, Chinnaiyan AM, Mehra R. Concurrent nuclear ERG and MYC protein overexpression defines a subset of locally advanced prostate cancer: Potential opportunities for synergistic targeted therapeutics. </a:t>
            </a:r>
            <a:r>
              <a:rPr lang="en-US" sz="1300" b="1" i="1" dirty="0"/>
              <a:t>Prostate. </a:t>
            </a:r>
            <a:r>
              <a:rPr lang="en-US" sz="1300" dirty="0"/>
              <a:t>2016 Jun;76(9):845-53. </a:t>
            </a:r>
          </a:p>
          <a:p>
            <a:pPr marL="342900" indent="-342900">
              <a:buAutoNum type="arabicPeriod"/>
            </a:pPr>
            <a:r>
              <a:rPr lang="en-US" sz="1300" dirty="0"/>
              <a:t>Shukla S, Zhang X, …., Bui HH, Siddiqui J, Jing X, Cao X, Dhanasekaran SM, Feng FY, Chinnaiyan AM, Malik R. Identification and Validation of PCAT14 as Prognostic Biomarker in Prostate Cancer. </a:t>
            </a:r>
            <a:r>
              <a:rPr lang="en-US" sz="1300" b="1" i="1" dirty="0"/>
              <a:t>Neoplasia.</a:t>
            </a:r>
            <a:r>
              <a:rPr lang="en-US" sz="1300" dirty="0"/>
              <a:t> 2016 Aug;18(8):489-99. </a:t>
            </a:r>
          </a:p>
          <a:p>
            <a:pPr marL="342900" indent="-342900">
              <a:buAutoNum type="arabicPeriod"/>
            </a:pPr>
            <a:r>
              <a:rPr lang="en-US" sz="1300" dirty="0"/>
              <a:t>Mani RS, Amin MA, Li X, …, Chinnaiyan AM. Inflammation-Induced Oxidative Stress Mediates Gene Fusion Formation in Prostate Cancer. </a:t>
            </a:r>
            <a:r>
              <a:rPr lang="en-US" sz="1300" b="1" i="1" dirty="0"/>
              <a:t>Cell Reports </a:t>
            </a:r>
            <a:r>
              <a:rPr lang="en-US" sz="1300" dirty="0"/>
              <a:t>2016 Dec 6;17(10):2620-2631. </a:t>
            </a:r>
          </a:p>
          <a:p>
            <a:pPr marL="342900" indent="-342900">
              <a:buAutoNum type="arabicPeriod"/>
            </a:pPr>
            <a:r>
              <a:rPr lang="en-US" sz="1300" dirty="0"/>
              <a:t>Wang X, </a:t>
            </a:r>
            <a:r>
              <a:rPr lang="en-US" sz="1300" dirty="0" err="1"/>
              <a:t>Qiao</a:t>
            </a:r>
            <a:r>
              <a:rPr lang="en-US" sz="1300" dirty="0"/>
              <a:t> Y, … Chinnaiyan AM. Development of </a:t>
            </a:r>
            <a:r>
              <a:rPr lang="en-US" sz="1300" dirty="0" err="1"/>
              <a:t>Peptidomimetic</a:t>
            </a:r>
            <a:r>
              <a:rPr lang="en-US" sz="1300" dirty="0"/>
              <a:t> Inhibitors of the ERG Gene Fusion Product in Prostate Cancer. </a:t>
            </a:r>
            <a:r>
              <a:rPr lang="en-US" sz="1300" b="1" i="1" dirty="0"/>
              <a:t>Cancer Cell. </a:t>
            </a:r>
            <a:r>
              <a:rPr lang="en-US" sz="1300" dirty="0"/>
              <a:t>2017 Apr 10;31(4):532-548.e7. </a:t>
            </a:r>
          </a:p>
          <a:p>
            <a:pPr marL="342900" indent="-342900">
              <a:buAutoNum type="arabicPeriod"/>
            </a:pPr>
            <a:r>
              <a:rPr lang="en-US" sz="1300" dirty="0" err="1"/>
              <a:t>Blattner</a:t>
            </a:r>
            <a:r>
              <a:rPr lang="en-US" sz="1300" dirty="0"/>
              <a:t> M, Liu D, Robinson BD, Huang D, Poliakov A, Gao D, Nataraj S, </a:t>
            </a:r>
            <a:r>
              <a:rPr lang="en-US" sz="1300" dirty="0" err="1"/>
              <a:t>Deonarine</a:t>
            </a:r>
            <a:r>
              <a:rPr lang="en-US" sz="1300" dirty="0"/>
              <a:t> LD, Augello MA, </a:t>
            </a:r>
            <a:r>
              <a:rPr lang="en-US" sz="1300" dirty="0" err="1"/>
              <a:t>Sailer</a:t>
            </a:r>
            <a:r>
              <a:rPr lang="en-US" sz="1300" dirty="0"/>
              <a:t> V, </a:t>
            </a:r>
            <a:r>
              <a:rPr lang="en-US" sz="1300" dirty="0" err="1"/>
              <a:t>Ponnala</a:t>
            </a:r>
            <a:r>
              <a:rPr lang="en-US" sz="1300" dirty="0"/>
              <a:t> L, </a:t>
            </a:r>
            <a:r>
              <a:rPr lang="en-US" sz="1300" dirty="0" err="1"/>
              <a:t>Ittmann</a:t>
            </a:r>
            <a:r>
              <a:rPr lang="en-US" sz="1300" dirty="0"/>
              <a:t> M, Chinnaiyan AM, </a:t>
            </a:r>
            <a:r>
              <a:rPr lang="en-US" sz="1300" dirty="0" err="1"/>
              <a:t>Sboner</a:t>
            </a:r>
            <a:r>
              <a:rPr lang="en-US" sz="1300" dirty="0"/>
              <a:t> A, Chen Y, Rubin MA, Barbieri CE. SPOP Mutation Drives Prostate Tumorigenesis In Vivo through Coordinate Regulation of PI3K/</a:t>
            </a:r>
            <a:r>
              <a:rPr lang="en-US" sz="1300" dirty="0" err="1"/>
              <a:t>mTOR</a:t>
            </a:r>
            <a:r>
              <a:rPr lang="en-US" sz="1300" dirty="0"/>
              <a:t> and AR Signaling. </a:t>
            </a:r>
            <a:r>
              <a:rPr lang="en-US" sz="1300" b="1" i="1" dirty="0"/>
              <a:t>Cancer Cell.</a:t>
            </a:r>
            <a:r>
              <a:rPr lang="en-US" sz="1300" dirty="0"/>
              <a:t> 2017 Mar 13;31(3):436-451. </a:t>
            </a:r>
          </a:p>
          <a:p>
            <a:pPr marL="342900" indent="-342900">
              <a:buAutoNum type="arabicPeriod"/>
            </a:pPr>
            <a:r>
              <a:rPr lang="en-US" sz="1300" dirty="0"/>
              <a:t>Robinson DR, Wu YM, … , Chinnaiyan AM. Integrative clinical genomics of metastatic cancer. </a:t>
            </a:r>
            <a:r>
              <a:rPr lang="en-US" sz="1300" b="1" i="1" dirty="0"/>
              <a:t>Nature. </a:t>
            </a:r>
            <a:r>
              <a:rPr lang="en-US" sz="1300" dirty="0"/>
              <a:t>2017 August 17;548(7667):297-303. </a:t>
            </a:r>
          </a:p>
          <a:p>
            <a:pPr marL="342900" indent="-342900">
              <a:buAutoNum type="arabicPeriod"/>
            </a:pPr>
            <a:r>
              <a:rPr lang="en-US" sz="1300" dirty="0"/>
              <a:t>Hosono Y,… , Chinnaiyan AM. Oncogenic Role of THOR, a Conserved Cancer/Testis Long Noncoding RNA. </a:t>
            </a:r>
            <a:r>
              <a:rPr lang="en-US" sz="1300" b="1" i="1" dirty="0"/>
              <a:t>Cell. </a:t>
            </a:r>
            <a:r>
              <a:rPr lang="en-US" sz="1300" dirty="0"/>
              <a:t>2017 December 14;171(7):1559-1572.e20. </a:t>
            </a:r>
          </a:p>
          <a:p>
            <a:pPr marL="342900" indent="-342900">
              <a:buAutoNum type="arabicPeriod"/>
            </a:pPr>
            <a:r>
              <a:rPr lang="en-US" sz="1300" dirty="0"/>
              <a:t>Zhang Y, Pitchiaya S, … , Chinnaiyan AM. Analysis of the androgen receptor-regulated </a:t>
            </a:r>
            <a:r>
              <a:rPr lang="en-US" sz="1300" dirty="0" err="1"/>
              <a:t>lncRNA</a:t>
            </a:r>
            <a:r>
              <a:rPr lang="en-US" sz="1300" dirty="0"/>
              <a:t> landscape identifies a role for ARLNC1 in prostate cancer progression.</a:t>
            </a:r>
            <a:r>
              <a:rPr lang="en-US" sz="1300" b="1" i="1" dirty="0"/>
              <a:t> Nature Genetics. </a:t>
            </a:r>
            <a:r>
              <a:rPr lang="en-US" sz="1300" dirty="0"/>
              <a:t>2018 June;50(6):814-824. </a:t>
            </a:r>
          </a:p>
          <a:p>
            <a:pPr marL="342900" indent="-342900">
              <a:buAutoNum type="arabicPeriod"/>
            </a:pPr>
            <a:r>
              <a:rPr lang="en-US" sz="1300" dirty="0"/>
              <a:t>Quigley DA, … , Chinnaiyan AM, Maher CA, Small EJ, Feng FY. Genomic Hallmarks and Structural Variation in Metastatic Prostate Cancer. </a:t>
            </a:r>
            <a:r>
              <a:rPr lang="en-US" sz="1300" b="1" i="1" dirty="0"/>
              <a:t>Cell. </a:t>
            </a:r>
            <a:r>
              <a:rPr lang="en-US" sz="1300" dirty="0"/>
              <a:t>2018 Jul 26;174(3):758-769.e9. </a:t>
            </a:r>
          </a:p>
          <a:p>
            <a:pPr marL="342900" indent="-342900">
              <a:buAutoNum type="arabicPeriod"/>
            </a:pPr>
            <a:r>
              <a:rPr lang="en-US" sz="1300" dirty="0"/>
              <a:t>Wu YM,… PCF/SU2C International Prostate Cancer Dream Team, Robinson DR, Chinnaiyan AM. Inactivation of CDK12 Delineates a Distinct Immunogenic Class  of Advanced Prostate Cancer. </a:t>
            </a:r>
            <a:r>
              <a:rPr lang="en-US" sz="1300" b="1" i="1" dirty="0"/>
              <a:t>Cell. </a:t>
            </a:r>
            <a:r>
              <a:rPr lang="en-US" sz="1300" dirty="0"/>
              <a:t>2018 Jun 14;173(7):1770-1782.e14. </a:t>
            </a:r>
          </a:p>
        </p:txBody>
      </p:sp>
    </p:spTree>
    <p:extLst>
      <p:ext uri="{BB962C8B-B14F-4D97-AF65-F5344CB8AC3E}">
        <p14:creationId xmlns:p14="http://schemas.microsoft.com/office/powerpoint/2010/main" val="4252848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Publications (acknowledging EDRN)</a:t>
            </a:r>
          </a:p>
        </p:txBody>
      </p:sp>
      <p:sp>
        <p:nvSpPr>
          <p:cNvPr id="8" name="TextBox 7"/>
          <p:cNvSpPr txBox="1"/>
          <p:nvPr/>
        </p:nvSpPr>
        <p:spPr>
          <a:xfrm>
            <a:off x="381001" y="914400"/>
            <a:ext cx="8153399" cy="5693866"/>
          </a:xfrm>
          <a:prstGeom prst="rect">
            <a:avLst/>
          </a:prstGeom>
          <a:noFill/>
        </p:spPr>
        <p:txBody>
          <a:bodyPr wrap="square" rtlCol="0">
            <a:spAutoFit/>
          </a:bodyPr>
          <a:lstStyle/>
          <a:p>
            <a:pPr marL="342900" indent="-342900">
              <a:buAutoNum type="arabicPeriod"/>
            </a:pPr>
            <a:r>
              <a:rPr lang="en-US" sz="1300" dirty="0" err="1">
                <a:solidFill>
                  <a:srgbClr val="FF0000"/>
                </a:solidFill>
              </a:rPr>
              <a:t>Merdan</a:t>
            </a:r>
            <a:r>
              <a:rPr lang="en-US" sz="1300" dirty="0">
                <a:solidFill>
                  <a:srgbClr val="FF0000"/>
                </a:solidFill>
              </a:rPr>
              <a:t> S, Tomlins SA, Barnett CL, Morgan TM, Montie JE, Wei JT, Denton BT. Assessment of long-term outcomes associated with urinary prostate cancer antigen 3 and TMPRSS2:ERG gene fusion at repeat biopsy. </a:t>
            </a:r>
            <a:r>
              <a:rPr lang="en-US" sz="1300" b="1" i="1" dirty="0">
                <a:solidFill>
                  <a:srgbClr val="FF0000"/>
                </a:solidFill>
              </a:rPr>
              <a:t>Cancer</a:t>
            </a:r>
            <a:r>
              <a:rPr lang="en-US" sz="1300" i="1" dirty="0">
                <a:solidFill>
                  <a:srgbClr val="FF0000"/>
                </a:solidFill>
              </a:rPr>
              <a:t>. </a:t>
            </a:r>
            <a:r>
              <a:rPr lang="en-US" sz="1300" dirty="0">
                <a:solidFill>
                  <a:srgbClr val="FF0000"/>
                </a:solidFill>
              </a:rPr>
              <a:t>2015 November 15;121(22):4071-9. </a:t>
            </a:r>
          </a:p>
          <a:p>
            <a:pPr marL="342900" indent="-342900">
              <a:buAutoNum type="arabicPeriod"/>
            </a:pPr>
            <a:r>
              <a:rPr lang="en-US" sz="1300" dirty="0"/>
              <a:t>Udager AM, </a:t>
            </a:r>
            <a:r>
              <a:rPr lang="en-US" sz="1300" dirty="0" err="1"/>
              <a:t>DeMarzo</a:t>
            </a:r>
            <a:r>
              <a:rPr lang="en-US" sz="1300" dirty="0"/>
              <a:t> AM, Shi Y, Hicks JL, Cao X, Siddiqui J, Jiang H, Chinnaiyan AM, Mehra R. Concurrent nuclear ERG and MYC protein overexpression defines a subset of locally advanced prostate cancer: Potential opportunities for synergistic targeted therapeutics. </a:t>
            </a:r>
            <a:r>
              <a:rPr lang="en-US" sz="1300" b="1" i="1" dirty="0"/>
              <a:t>Prostate. </a:t>
            </a:r>
            <a:r>
              <a:rPr lang="en-US" sz="1300" dirty="0"/>
              <a:t>2016 Jun;76(9):845-53. </a:t>
            </a:r>
          </a:p>
          <a:p>
            <a:pPr marL="342900" indent="-342900">
              <a:buAutoNum type="arabicPeriod"/>
            </a:pPr>
            <a:r>
              <a:rPr lang="en-US" sz="1300" dirty="0">
                <a:solidFill>
                  <a:srgbClr val="FF0000"/>
                </a:solidFill>
              </a:rPr>
              <a:t>Shukla S, Zhang X, …., Bui HH, Siddiqui J, Jing X, Cao X, Dhanasekaran SM, Feng FY, Chinnaiyan AM, Malik R. Identification and Validation of PCAT14 as Prognostic Biomarker in Prostate Cancer. </a:t>
            </a:r>
            <a:r>
              <a:rPr lang="en-US" sz="1300" b="1" i="1" dirty="0">
                <a:solidFill>
                  <a:srgbClr val="FF0000"/>
                </a:solidFill>
              </a:rPr>
              <a:t>Neoplasia.</a:t>
            </a:r>
            <a:r>
              <a:rPr lang="en-US" sz="1300" dirty="0">
                <a:solidFill>
                  <a:srgbClr val="FF0000"/>
                </a:solidFill>
              </a:rPr>
              <a:t> 2016 Aug;18(8):489-99. </a:t>
            </a:r>
          </a:p>
          <a:p>
            <a:pPr marL="342900" indent="-342900">
              <a:buAutoNum type="arabicPeriod"/>
            </a:pPr>
            <a:r>
              <a:rPr lang="en-US" sz="1300" dirty="0"/>
              <a:t>Mani RS, Amin MA, Li X, …, Chinnaiyan AM. Inflammation-Induced Oxidative Stress Mediates Gene Fusion Formation in Prostate Cancer. </a:t>
            </a:r>
            <a:r>
              <a:rPr lang="en-US" sz="1300" b="1" i="1" dirty="0"/>
              <a:t>Cell Reports </a:t>
            </a:r>
            <a:r>
              <a:rPr lang="en-US" sz="1300" dirty="0"/>
              <a:t>2016 Dec 6;17(10):2620-2631. </a:t>
            </a:r>
          </a:p>
          <a:p>
            <a:pPr marL="342900" indent="-342900">
              <a:buAutoNum type="arabicPeriod"/>
            </a:pPr>
            <a:r>
              <a:rPr lang="en-US" sz="1300" dirty="0"/>
              <a:t>Wang X, </a:t>
            </a:r>
            <a:r>
              <a:rPr lang="en-US" sz="1300" dirty="0" err="1"/>
              <a:t>Qiao</a:t>
            </a:r>
            <a:r>
              <a:rPr lang="en-US" sz="1300" dirty="0"/>
              <a:t> Y, … Chinnaiyan AM. Development of </a:t>
            </a:r>
            <a:r>
              <a:rPr lang="en-US" sz="1300" dirty="0" err="1"/>
              <a:t>Peptidomimetic</a:t>
            </a:r>
            <a:r>
              <a:rPr lang="en-US" sz="1300" dirty="0"/>
              <a:t> Inhibitors of the ERG Gene Fusion Product in Prostate Cancer. </a:t>
            </a:r>
            <a:r>
              <a:rPr lang="en-US" sz="1300" b="1" i="1" dirty="0"/>
              <a:t>Cancer Cell. </a:t>
            </a:r>
            <a:r>
              <a:rPr lang="en-US" sz="1300" dirty="0"/>
              <a:t>2017 Apr 10;31(4):532-548.e7. </a:t>
            </a:r>
          </a:p>
          <a:p>
            <a:pPr marL="342900" indent="-342900">
              <a:buAutoNum type="arabicPeriod"/>
            </a:pPr>
            <a:r>
              <a:rPr lang="en-US" sz="1300" dirty="0" err="1"/>
              <a:t>Blattner</a:t>
            </a:r>
            <a:r>
              <a:rPr lang="en-US" sz="1300" dirty="0"/>
              <a:t> M, Liu D, Robinson BD, Huang D, Poliakov A, Gao D, Nataraj S, </a:t>
            </a:r>
            <a:r>
              <a:rPr lang="en-US" sz="1300" dirty="0" err="1"/>
              <a:t>Deonarine</a:t>
            </a:r>
            <a:r>
              <a:rPr lang="en-US" sz="1300" dirty="0"/>
              <a:t> LD, Augello MA, </a:t>
            </a:r>
            <a:r>
              <a:rPr lang="en-US" sz="1300" dirty="0" err="1"/>
              <a:t>Sailer</a:t>
            </a:r>
            <a:r>
              <a:rPr lang="en-US" sz="1300" dirty="0"/>
              <a:t> V, </a:t>
            </a:r>
            <a:r>
              <a:rPr lang="en-US" sz="1300" dirty="0" err="1"/>
              <a:t>Ponnala</a:t>
            </a:r>
            <a:r>
              <a:rPr lang="en-US" sz="1300" dirty="0"/>
              <a:t> L, </a:t>
            </a:r>
            <a:r>
              <a:rPr lang="en-US" sz="1300" dirty="0" err="1"/>
              <a:t>Ittmann</a:t>
            </a:r>
            <a:r>
              <a:rPr lang="en-US" sz="1300" dirty="0"/>
              <a:t> M, Chinnaiyan AM, </a:t>
            </a:r>
            <a:r>
              <a:rPr lang="en-US" sz="1300" dirty="0" err="1"/>
              <a:t>Sboner</a:t>
            </a:r>
            <a:r>
              <a:rPr lang="en-US" sz="1300" dirty="0"/>
              <a:t> A, Chen Y, Rubin MA, Barbieri CE. SPOP Mutation Drives Prostate Tumorigenesis In Vivo through Coordinate Regulation of PI3K/</a:t>
            </a:r>
            <a:r>
              <a:rPr lang="en-US" sz="1300" dirty="0" err="1"/>
              <a:t>mTOR</a:t>
            </a:r>
            <a:r>
              <a:rPr lang="en-US" sz="1300" dirty="0"/>
              <a:t> and AR Signaling. </a:t>
            </a:r>
            <a:r>
              <a:rPr lang="en-US" sz="1300" b="1" i="1" dirty="0"/>
              <a:t>Cancer Cell.</a:t>
            </a:r>
            <a:r>
              <a:rPr lang="en-US" sz="1300" dirty="0"/>
              <a:t> 2017 Mar 13;31(3):436-451. </a:t>
            </a:r>
          </a:p>
          <a:p>
            <a:pPr marL="342900" indent="-342900">
              <a:buAutoNum type="arabicPeriod"/>
            </a:pPr>
            <a:r>
              <a:rPr lang="en-US" sz="1300" dirty="0"/>
              <a:t>Robinson DR, Wu YM, … , Chinnaiyan AM. Integrative clinical genomics of metastatic cancer. </a:t>
            </a:r>
            <a:r>
              <a:rPr lang="en-US" sz="1300" b="1" i="1" dirty="0"/>
              <a:t>Nature. </a:t>
            </a:r>
            <a:r>
              <a:rPr lang="en-US" sz="1300" dirty="0"/>
              <a:t>2017 August 17;548(7667):297-303. </a:t>
            </a:r>
          </a:p>
          <a:p>
            <a:pPr marL="342900" indent="-342900">
              <a:buAutoNum type="arabicPeriod"/>
            </a:pPr>
            <a:r>
              <a:rPr lang="en-US" sz="1300" dirty="0"/>
              <a:t>Hosono Y,… , Chinnaiyan AM. Oncogenic Role of THOR, a Conserved Cancer/Testis Long Noncoding RNA. </a:t>
            </a:r>
            <a:r>
              <a:rPr lang="en-US" sz="1300" b="1" i="1" dirty="0"/>
              <a:t>Cell. </a:t>
            </a:r>
            <a:r>
              <a:rPr lang="en-US" sz="1300" dirty="0"/>
              <a:t>2017 December 14;171(7):1559-1572.e20. </a:t>
            </a:r>
          </a:p>
          <a:p>
            <a:pPr marL="342900" indent="-342900">
              <a:buAutoNum type="arabicPeriod"/>
            </a:pPr>
            <a:r>
              <a:rPr lang="en-US" sz="1300" dirty="0">
                <a:solidFill>
                  <a:srgbClr val="FF0000"/>
                </a:solidFill>
              </a:rPr>
              <a:t>Zhang Y, Pitchiaya S, … , Chinnaiyan AM. Analysis of the androgen receptor-regulated </a:t>
            </a:r>
            <a:r>
              <a:rPr lang="en-US" sz="1300" dirty="0" err="1">
                <a:solidFill>
                  <a:srgbClr val="FF0000"/>
                </a:solidFill>
              </a:rPr>
              <a:t>lncRNA</a:t>
            </a:r>
            <a:r>
              <a:rPr lang="en-US" sz="1300" dirty="0">
                <a:solidFill>
                  <a:srgbClr val="FF0000"/>
                </a:solidFill>
              </a:rPr>
              <a:t> landscape identifies a role for ARLNC1 in prostate cancer progression.</a:t>
            </a:r>
            <a:r>
              <a:rPr lang="en-US" sz="1300" b="1" i="1" dirty="0">
                <a:solidFill>
                  <a:srgbClr val="FF0000"/>
                </a:solidFill>
              </a:rPr>
              <a:t> Nature Genetics. </a:t>
            </a:r>
            <a:r>
              <a:rPr lang="en-US" sz="1300" dirty="0">
                <a:solidFill>
                  <a:srgbClr val="FF0000"/>
                </a:solidFill>
              </a:rPr>
              <a:t>2018 June;50(6):814-824. </a:t>
            </a:r>
          </a:p>
          <a:p>
            <a:pPr marL="342900" indent="-342900">
              <a:buAutoNum type="arabicPeriod"/>
            </a:pPr>
            <a:r>
              <a:rPr lang="en-US" sz="1300" dirty="0"/>
              <a:t>Quigley DA, … , Chinnaiyan AM, Maher CA, Small EJ, Feng FY. Genomic Hallmarks and Structural Variation in Metastatic Prostate Cancer. </a:t>
            </a:r>
            <a:r>
              <a:rPr lang="en-US" sz="1300" b="1" i="1" dirty="0"/>
              <a:t>Cell. </a:t>
            </a:r>
            <a:r>
              <a:rPr lang="en-US" sz="1300" dirty="0"/>
              <a:t>2018 Jul 26;174(3):758-769.e9. </a:t>
            </a:r>
          </a:p>
          <a:p>
            <a:pPr marL="342900" indent="-342900">
              <a:buAutoNum type="arabicPeriod"/>
            </a:pPr>
            <a:r>
              <a:rPr lang="en-US" sz="1300" dirty="0"/>
              <a:t>Wu YM,… PCF/SU2C International Prostate Cancer Dream Team, Robinson DR, Chinnaiyan AM. Inactivation of CDK12 Delineates a Distinct Immunogenic Class  of Advanced Prostate Cancer. </a:t>
            </a:r>
            <a:r>
              <a:rPr lang="en-US" sz="1300" b="1" i="1" dirty="0"/>
              <a:t>Cell. </a:t>
            </a:r>
            <a:r>
              <a:rPr lang="en-US" sz="1300" dirty="0"/>
              <a:t>2018 Jun 14;173(7):1770-1782.e14. </a:t>
            </a:r>
          </a:p>
        </p:txBody>
      </p:sp>
    </p:spTree>
    <p:extLst>
      <p:ext uri="{BB962C8B-B14F-4D97-AF65-F5344CB8AC3E}">
        <p14:creationId xmlns:p14="http://schemas.microsoft.com/office/powerpoint/2010/main" val="753166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57287" y="300037"/>
            <a:ext cx="6829425" cy="6257925"/>
          </a:xfrm>
          <a:prstGeom prst="rect">
            <a:avLst/>
          </a:prstGeom>
        </p:spPr>
      </p:pic>
    </p:spTree>
    <p:extLst>
      <p:ext uri="{BB962C8B-B14F-4D97-AF65-F5344CB8AC3E}">
        <p14:creationId xmlns:p14="http://schemas.microsoft.com/office/powerpoint/2010/main" val="188346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p:txBody>
          <a:bodyPr/>
          <a:lstStyle/>
          <a:p>
            <a:r>
              <a:rPr lang="en-US" dirty="0"/>
              <a:t>Identify and validate novel prostate cancer and aggressive prostate cancer specific transcriptomic biomarkers</a:t>
            </a:r>
          </a:p>
          <a:p>
            <a:r>
              <a:rPr lang="en-US" dirty="0"/>
              <a:t>Determine the utility of prognostic transcriptomic tissue based biomarkers</a:t>
            </a:r>
          </a:p>
          <a:p>
            <a:r>
              <a:rPr lang="en-US" dirty="0"/>
              <a:t>Determine the utility of diagnostic transcriptomic urinary based biomarkers </a:t>
            </a:r>
          </a:p>
        </p:txBody>
      </p:sp>
    </p:spTree>
    <p:extLst>
      <p:ext uri="{BB962C8B-B14F-4D97-AF65-F5344CB8AC3E}">
        <p14:creationId xmlns:p14="http://schemas.microsoft.com/office/powerpoint/2010/main" val="2864205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8600" y="3429000"/>
            <a:ext cx="8686800" cy="3257550"/>
          </a:xfrm>
          <a:prstGeom prst="rect">
            <a:avLst/>
          </a:prstGeom>
        </p:spPr>
      </p:pic>
      <p:pic>
        <p:nvPicPr>
          <p:cNvPr id="6" name="Picture 5"/>
          <p:cNvPicPr>
            <a:picLocks noChangeAspect="1"/>
          </p:cNvPicPr>
          <p:nvPr/>
        </p:nvPicPr>
        <p:blipFill>
          <a:blip r:embed="rId4"/>
          <a:stretch>
            <a:fillRect/>
          </a:stretch>
        </p:blipFill>
        <p:spPr>
          <a:xfrm>
            <a:off x="166510" y="753371"/>
            <a:ext cx="8748890" cy="2004954"/>
          </a:xfrm>
          <a:prstGeom prst="rect">
            <a:avLst/>
          </a:prstGeom>
        </p:spPr>
      </p:pic>
    </p:spTree>
    <p:extLst>
      <p:ext uri="{BB962C8B-B14F-4D97-AF65-F5344CB8AC3E}">
        <p14:creationId xmlns:p14="http://schemas.microsoft.com/office/powerpoint/2010/main" val="1522859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919162" y="238125"/>
            <a:ext cx="7305675" cy="6381750"/>
          </a:xfrm>
          <a:prstGeom prst="rect">
            <a:avLst/>
          </a:prstGeom>
        </p:spPr>
      </p:pic>
    </p:spTree>
    <p:extLst>
      <p:ext uri="{BB962C8B-B14F-4D97-AF65-F5344CB8AC3E}">
        <p14:creationId xmlns:p14="http://schemas.microsoft.com/office/powerpoint/2010/main" val="1598786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9043" y="0"/>
            <a:ext cx="822960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a:t>PCa</a:t>
            </a:r>
            <a:r>
              <a:rPr lang="en-US" sz="3600" b="1" dirty="0"/>
              <a:t> urine RNA NGS assay</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7609" y="992570"/>
            <a:ext cx="6460788" cy="503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781992" y="1179383"/>
            <a:ext cx="105563" cy="48447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533400"/>
            <a:ext cx="2967362" cy="5170646"/>
          </a:xfrm>
          <a:prstGeom prst="rect">
            <a:avLst/>
          </a:prstGeom>
          <a:noFill/>
        </p:spPr>
        <p:txBody>
          <a:bodyPr wrap="square" rtlCol="0">
            <a:spAutoFit/>
          </a:bodyPr>
          <a:lstStyle/>
          <a:p>
            <a:pPr algn="ctr"/>
            <a:r>
              <a:rPr lang="en-US" sz="2200" b="1" dirty="0"/>
              <a:t>uMiPS_v1</a:t>
            </a:r>
          </a:p>
          <a:p>
            <a:pPr algn="ctr"/>
            <a:endParaRPr lang="en-US" sz="2200" b="1" dirty="0"/>
          </a:p>
          <a:p>
            <a:pPr marL="285750" indent="-285750">
              <a:buFont typeface="Arial" panose="020B0604020202020204" pitchFamily="34" charset="0"/>
              <a:buChar char="•"/>
            </a:pPr>
            <a:r>
              <a:rPr lang="en-US" sz="2200" dirty="0"/>
              <a:t>High concordance with </a:t>
            </a:r>
            <a:r>
              <a:rPr lang="en-US" sz="2200" dirty="0" err="1"/>
              <a:t>MiPS</a:t>
            </a:r>
            <a:r>
              <a:rPr lang="en-US" sz="2200" dirty="0"/>
              <a:t> (r=0.83)</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200" dirty="0"/>
              <a:t>T2:ERG T1E4 not always most </a:t>
            </a:r>
          </a:p>
          <a:p>
            <a:r>
              <a:rPr lang="en-US" sz="2200" dirty="0"/>
              <a:t>    common isoform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200" dirty="0"/>
              <a:t>Paired samples cluster together, </a:t>
            </a:r>
          </a:p>
          <a:p>
            <a:r>
              <a:rPr lang="en-US" sz="2200" dirty="0"/>
              <a:t>     median r=0.99 </a:t>
            </a:r>
          </a:p>
          <a:p>
            <a:r>
              <a:rPr lang="en-US" sz="2200" dirty="0"/>
              <a:t>     (range 0.77-0.99)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2389299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38994" y="813113"/>
          <a:ext cx="7707451" cy="433405"/>
        </p:xfrm>
        <a:graphic>
          <a:graphicData uri="http://schemas.openxmlformats.org/presentationml/2006/ole">
            <mc:AlternateContent xmlns:mc="http://schemas.openxmlformats.org/markup-compatibility/2006">
              <mc:Choice xmlns:v="urn:schemas-microsoft-com:vml" Requires="v">
                <p:oleObj spid="_x0000_s1073" name="Worksheet" r:id="rId3" imgW="6781687" imgH="400185" progId="Excel.Sheet.12">
                  <p:embed/>
                </p:oleObj>
              </mc:Choice>
              <mc:Fallback>
                <p:oleObj name="Worksheet" r:id="rId3" imgW="6781687" imgH="400185" progId="Excel.Sheet.12">
                  <p:embed/>
                  <p:pic>
                    <p:nvPicPr>
                      <p:cNvPr id="6" name="Object 5"/>
                      <p:cNvPicPr/>
                      <p:nvPr/>
                    </p:nvPicPr>
                    <p:blipFill>
                      <a:blip r:embed="rId4"/>
                      <a:stretch>
                        <a:fillRect/>
                      </a:stretch>
                    </p:blipFill>
                    <p:spPr>
                      <a:xfrm>
                        <a:off x="638994" y="813113"/>
                        <a:ext cx="7707451" cy="433405"/>
                      </a:xfrm>
                      <a:prstGeom prst="rect">
                        <a:avLst/>
                      </a:prstGeom>
                      <a:ln>
                        <a:solidFill>
                          <a:schemeClr val="tx1"/>
                        </a:solidFill>
                      </a:ln>
                    </p:spPr>
                  </p:pic>
                </p:oleObj>
              </mc:Fallback>
            </mc:AlternateContent>
          </a:graphicData>
        </a:graphic>
      </p:graphicFrame>
      <p:graphicFrame>
        <p:nvGraphicFramePr>
          <p:cNvPr id="7" name="Chart 6"/>
          <p:cNvGraphicFramePr>
            <a:graphicFrameLocks/>
          </p:cNvGraphicFramePr>
          <p:nvPr>
            <p:extLst/>
          </p:nvPr>
        </p:nvGraphicFramePr>
        <p:xfrm>
          <a:off x="302281" y="3231627"/>
          <a:ext cx="3574472" cy="2503594"/>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4262668" y="2961375"/>
            <a:ext cx="4731041" cy="3208571"/>
          </a:xfrm>
          <a:prstGeom prst="rect">
            <a:avLst/>
          </a:prstGeom>
          <a:noFill/>
        </p:spPr>
        <p:txBody>
          <a:bodyPr wrap="square" rtlCol="0">
            <a:spAutoFit/>
          </a:bodyPr>
          <a:lstStyle/>
          <a:p>
            <a:pPr algn="ctr"/>
            <a:r>
              <a:rPr lang="en-US" sz="2400" b="1" dirty="0"/>
              <a:t>uMiPS_v2</a:t>
            </a:r>
          </a:p>
          <a:p>
            <a:endParaRPr lang="en-US" sz="400" dirty="0"/>
          </a:p>
          <a:p>
            <a:pPr marL="285750" indent="-285750">
              <a:buFont typeface="Arial" panose="020B0604020202020204" pitchFamily="34" charset="0"/>
              <a:buChar char="•"/>
            </a:pPr>
            <a:r>
              <a:rPr lang="en-US" sz="2400" dirty="0"/>
              <a:t>High quality reproducible sequencing</a:t>
            </a:r>
          </a:p>
          <a:p>
            <a:endParaRPr lang="en-US" sz="2400" dirty="0"/>
          </a:p>
          <a:p>
            <a:pPr marL="285750" indent="-285750">
              <a:buFont typeface="Arial" panose="020B0604020202020204" pitchFamily="34" charset="0"/>
              <a:buChar char="•"/>
            </a:pPr>
            <a:r>
              <a:rPr lang="en-US" sz="2400" dirty="0"/>
              <a:t>DNase treatment does not affect read count in sample with low DNA contamination</a:t>
            </a:r>
          </a:p>
          <a:p>
            <a:endParaRPr lang="en-US" sz="1050" dirty="0"/>
          </a:p>
          <a:p>
            <a:r>
              <a:rPr lang="en-US" sz="2000" dirty="0"/>
              <a:t>       Pearson mean r = 0.96 (range 0.84-1.00)</a:t>
            </a:r>
          </a:p>
        </p:txBody>
      </p:sp>
      <p:sp>
        <p:nvSpPr>
          <p:cNvPr id="9" name="TextBox 8"/>
          <p:cNvSpPr txBox="1"/>
          <p:nvPr/>
        </p:nvSpPr>
        <p:spPr>
          <a:xfrm>
            <a:off x="2757036" y="4805213"/>
            <a:ext cx="723275" cy="338554"/>
          </a:xfrm>
          <a:prstGeom prst="rect">
            <a:avLst/>
          </a:prstGeom>
          <a:noFill/>
        </p:spPr>
        <p:txBody>
          <a:bodyPr wrap="none" rtlCol="0">
            <a:spAutoFit/>
          </a:bodyPr>
          <a:lstStyle/>
          <a:p>
            <a:r>
              <a:rPr lang="en-US" sz="1600" dirty="0"/>
              <a:t>r=0.95</a:t>
            </a:r>
          </a:p>
        </p:txBody>
      </p:sp>
      <p:sp>
        <p:nvSpPr>
          <p:cNvPr id="10" name="Title 1"/>
          <p:cNvSpPr txBox="1">
            <a:spLocks/>
          </p:cNvSpPr>
          <p:nvPr/>
        </p:nvSpPr>
        <p:spPr>
          <a:xfrm>
            <a:off x="0" y="136299"/>
            <a:ext cx="914400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Assay technical parameters and reproducibility</a:t>
            </a:r>
            <a:endParaRPr lang="en-US" sz="3200" b="1" u="sng" dirty="0"/>
          </a:p>
        </p:txBody>
      </p:sp>
      <p:sp>
        <p:nvSpPr>
          <p:cNvPr id="2" name="Rectangle 1"/>
          <p:cNvSpPr/>
          <p:nvPr/>
        </p:nvSpPr>
        <p:spPr>
          <a:xfrm>
            <a:off x="120913" y="6194133"/>
            <a:ext cx="9023087" cy="523220"/>
          </a:xfrm>
          <a:prstGeom prst="rect">
            <a:avLst/>
          </a:prstGeom>
        </p:spPr>
        <p:txBody>
          <a:bodyPr wrap="square">
            <a:spAutoFit/>
          </a:bodyPr>
          <a:lstStyle/>
          <a:p>
            <a:pPr marL="342900" indent="-342900">
              <a:buFont typeface="Arial" panose="020B0604020202020204" pitchFamily="34" charset="0"/>
              <a:buChar char="•"/>
            </a:pPr>
            <a:r>
              <a:rPr lang="en-US" sz="2800" dirty="0"/>
              <a:t>Current informative sample rate &gt;90%</a:t>
            </a:r>
          </a:p>
        </p:txBody>
      </p:sp>
      <p:pic>
        <p:nvPicPr>
          <p:cNvPr id="11" name="Picture 10" descr="image0.png"/>
          <p:cNvPicPr/>
          <p:nvPr/>
        </p:nvPicPr>
        <p:blipFill rotWithShape="1">
          <a:blip r:embed="rId6" cstate="print"/>
          <a:srcRect t="62913" r="7220" b="1532"/>
          <a:stretch/>
        </p:blipFill>
        <p:spPr>
          <a:xfrm>
            <a:off x="328009" y="1599589"/>
            <a:ext cx="3793801" cy="1220516"/>
          </a:xfrm>
          <a:prstGeom prst="rect">
            <a:avLst/>
          </a:prstGeom>
          <a:ln>
            <a:solidFill>
              <a:schemeClr val="tx1"/>
            </a:solidFill>
          </a:ln>
        </p:spPr>
      </p:pic>
      <p:sp>
        <p:nvSpPr>
          <p:cNvPr id="12" name="TextBox 11"/>
          <p:cNvSpPr txBox="1"/>
          <p:nvPr/>
        </p:nvSpPr>
        <p:spPr>
          <a:xfrm>
            <a:off x="592560" y="1538305"/>
            <a:ext cx="1159292" cy="369332"/>
          </a:xfrm>
          <a:prstGeom prst="rect">
            <a:avLst/>
          </a:prstGeom>
          <a:noFill/>
        </p:spPr>
        <p:txBody>
          <a:bodyPr wrap="none" rtlCol="0">
            <a:spAutoFit/>
          </a:bodyPr>
          <a:lstStyle/>
          <a:p>
            <a:r>
              <a:rPr lang="en-US" b="1" dirty="0"/>
              <a:t>Untreated</a:t>
            </a:r>
          </a:p>
        </p:txBody>
      </p:sp>
      <p:pic>
        <p:nvPicPr>
          <p:cNvPr id="14" name="Picture 13" descr="image0.png"/>
          <p:cNvPicPr/>
          <p:nvPr/>
        </p:nvPicPr>
        <p:blipFill rotWithShape="1">
          <a:blip r:embed="rId7" cstate="print"/>
          <a:srcRect t="63726" r="11000" b="1242"/>
          <a:stretch/>
        </p:blipFill>
        <p:spPr>
          <a:xfrm>
            <a:off x="4817090" y="1599588"/>
            <a:ext cx="3639220" cy="1226739"/>
          </a:xfrm>
          <a:prstGeom prst="rect">
            <a:avLst/>
          </a:prstGeom>
          <a:ln>
            <a:solidFill>
              <a:schemeClr val="tx1"/>
            </a:solidFill>
          </a:ln>
        </p:spPr>
      </p:pic>
      <p:sp>
        <p:nvSpPr>
          <p:cNvPr id="13" name="TextBox 12"/>
          <p:cNvSpPr txBox="1"/>
          <p:nvPr/>
        </p:nvSpPr>
        <p:spPr>
          <a:xfrm>
            <a:off x="5044517" y="1549948"/>
            <a:ext cx="1708032" cy="369332"/>
          </a:xfrm>
          <a:prstGeom prst="rect">
            <a:avLst/>
          </a:prstGeom>
          <a:noFill/>
        </p:spPr>
        <p:txBody>
          <a:bodyPr wrap="none" rtlCol="0">
            <a:spAutoFit/>
          </a:bodyPr>
          <a:lstStyle/>
          <a:p>
            <a:r>
              <a:rPr lang="en-US" b="1" dirty="0" err="1"/>
              <a:t>DNAse</a:t>
            </a:r>
            <a:r>
              <a:rPr lang="en-US" b="1" dirty="0"/>
              <a:t> - treated</a:t>
            </a:r>
          </a:p>
        </p:txBody>
      </p:sp>
      <p:cxnSp>
        <p:nvCxnSpPr>
          <p:cNvPr id="15" name="Straight Arrow Connector 14"/>
          <p:cNvCxnSpPr/>
          <p:nvPr/>
        </p:nvCxnSpPr>
        <p:spPr>
          <a:xfrm>
            <a:off x="3343281" y="2050707"/>
            <a:ext cx="223098" cy="2757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56515" y="1828408"/>
            <a:ext cx="2025555" cy="369332"/>
          </a:xfrm>
          <a:prstGeom prst="rect">
            <a:avLst/>
          </a:prstGeom>
          <a:noFill/>
        </p:spPr>
        <p:txBody>
          <a:bodyPr wrap="none" rtlCol="0">
            <a:spAutoFit/>
          </a:bodyPr>
          <a:lstStyle/>
          <a:p>
            <a:r>
              <a:rPr lang="en-US" dirty="0">
                <a:solidFill>
                  <a:srgbClr val="FF0000"/>
                </a:solidFill>
              </a:rPr>
              <a:t>DNA contamination</a:t>
            </a:r>
          </a:p>
        </p:txBody>
      </p:sp>
      <p:cxnSp>
        <p:nvCxnSpPr>
          <p:cNvPr id="16" name="Straight Arrow Connector 15"/>
          <p:cNvCxnSpPr/>
          <p:nvPr/>
        </p:nvCxnSpPr>
        <p:spPr>
          <a:xfrm>
            <a:off x="7840970" y="1922035"/>
            <a:ext cx="214818" cy="4043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297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nvPr>
        </p:nvGraphicFramePr>
        <p:xfrm>
          <a:off x="593558" y="2041551"/>
          <a:ext cx="3853156" cy="26263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331914" y="3723437"/>
            <a:ext cx="736099" cy="307777"/>
          </a:xfrm>
          <a:prstGeom prst="rect">
            <a:avLst/>
          </a:prstGeom>
          <a:noFill/>
        </p:spPr>
        <p:txBody>
          <a:bodyPr wrap="none" rtlCol="0">
            <a:spAutoFit/>
          </a:bodyPr>
          <a:lstStyle/>
          <a:p>
            <a:r>
              <a:rPr lang="en-US" sz="1400" dirty="0"/>
              <a:t>r = 0.85</a:t>
            </a:r>
          </a:p>
        </p:txBody>
      </p:sp>
      <p:sp>
        <p:nvSpPr>
          <p:cNvPr id="7" name="TextBox 6"/>
          <p:cNvSpPr txBox="1"/>
          <p:nvPr/>
        </p:nvSpPr>
        <p:spPr>
          <a:xfrm>
            <a:off x="7427207" y="3723436"/>
            <a:ext cx="736099" cy="307777"/>
          </a:xfrm>
          <a:prstGeom prst="rect">
            <a:avLst/>
          </a:prstGeom>
          <a:noFill/>
        </p:spPr>
        <p:txBody>
          <a:bodyPr wrap="none" rtlCol="0">
            <a:spAutoFit/>
          </a:bodyPr>
          <a:lstStyle/>
          <a:p>
            <a:r>
              <a:rPr lang="en-US" sz="1400" dirty="0"/>
              <a:t>r = 0.96</a:t>
            </a:r>
          </a:p>
        </p:txBody>
      </p:sp>
      <p:sp>
        <p:nvSpPr>
          <p:cNvPr id="8" name="TextBox 7"/>
          <p:cNvSpPr txBox="1"/>
          <p:nvPr/>
        </p:nvSpPr>
        <p:spPr>
          <a:xfrm>
            <a:off x="2098424" y="4726157"/>
            <a:ext cx="679994" cy="369332"/>
          </a:xfrm>
          <a:prstGeom prst="rect">
            <a:avLst/>
          </a:prstGeom>
          <a:noFill/>
        </p:spPr>
        <p:txBody>
          <a:bodyPr wrap="none" rtlCol="0">
            <a:spAutoFit/>
          </a:bodyPr>
          <a:lstStyle/>
          <a:p>
            <a:r>
              <a:rPr lang="en-US" b="1" dirty="0"/>
              <a:t>MIPS</a:t>
            </a:r>
          </a:p>
        </p:txBody>
      </p:sp>
      <p:sp>
        <p:nvSpPr>
          <p:cNvPr id="10" name="TextBox 9"/>
          <p:cNvSpPr txBox="1"/>
          <p:nvPr/>
        </p:nvSpPr>
        <p:spPr>
          <a:xfrm rot="16200000">
            <a:off x="-395880" y="2961947"/>
            <a:ext cx="1409360" cy="400110"/>
          </a:xfrm>
          <a:prstGeom prst="rect">
            <a:avLst/>
          </a:prstGeom>
          <a:noFill/>
        </p:spPr>
        <p:txBody>
          <a:bodyPr wrap="none" rtlCol="0">
            <a:spAutoFit/>
          </a:bodyPr>
          <a:lstStyle/>
          <a:p>
            <a:r>
              <a:rPr lang="en-US" sz="2000" b="1" dirty="0"/>
              <a:t>Sequencing</a:t>
            </a:r>
          </a:p>
        </p:txBody>
      </p:sp>
      <p:sp>
        <p:nvSpPr>
          <p:cNvPr id="11" name="Title 1"/>
          <p:cNvSpPr txBox="1">
            <a:spLocks/>
          </p:cNvSpPr>
          <p:nvPr/>
        </p:nvSpPr>
        <p:spPr>
          <a:xfrm>
            <a:off x="51620" y="400508"/>
            <a:ext cx="914400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uMiPS_v2 Concordance with </a:t>
            </a:r>
            <a:r>
              <a:rPr lang="en-US" sz="3600" b="1" dirty="0" err="1"/>
              <a:t>MiPS</a:t>
            </a:r>
            <a:endParaRPr lang="en-US" sz="3600" b="1" dirty="0"/>
          </a:p>
        </p:txBody>
      </p:sp>
      <p:sp>
        <p:nvSpPr>
          <p:cNvPr id="12" name="TextBox 11"/>
          <p:cNvSpPr txBox="1"/>
          <p:nvPr/>
        </p:nvSpPr>
        <p:spPr>
          <a:xfrm>
            <a:off x="6350881" y="4726157"/>
            <a:ext cx="679994" cy="369332"/>
          </a:xfrm>
          <a:prstGeom prst="rect">
            <a:avLst/>
          </a:prstGeom>
          <a:noFill/>
        </p:spPr>
        <p:txBody>
          <a:bodyPr wrap="none" rtlCol="0">
            <a:spAutoFit/>
          </a:bodyPr>
          <a:lstStyle/>
          <a:p>
            <a:r>
              <a:rPr lang="en-US" b="1" dirty="0"/>
              <a:t>MIPS</a:t>
            </a:r>
          </a:p>
        </p:txBody>
      </p:sp>
      <p:sp>
        <p:nvSpPr>
          <p:cNvPr id="13" name="TextBox 12"/>
          <p:cNvSpPr txBox="1"/>
          <p:nvPr/>
        </p:nvSpPr>
        <p:spPr>
          <a:xfrm>
            <a:off x="1764678" y="1583149"/>
            <a:ext cx="1384353" cy="400110"/>
          </a:xfrm>
          <a:prstGeom prst="rect">
            <a:avLst/>
          </a:prstGeom>
          <a:noFill/>
        </p:spPr>
        <p:txBody>
          <a:bodyPr wrap="none" rtlCol="0">
            <a:spAutoFit/>
          </a:bodyPr>
          <a:lstStyle/>
          <a:p>
            <a:r>
              <a:rPr lang="en-US" sz="2000" b="1" dirty="0"/>
              <a:t>PCA3 Score</a:t>
            </a:r>
          </a:p>
        </p:txBody>
      </p:sp>
      <p:sp>
        <p:nvSpPr>
          <p:cNvPr id="14" name="TextBox 13"/>
          <p:cNvSpPr txBox="1"/>
          <p:nvPr/>
        </p:nvSpPr>
        <p:spPr>
          <a:xfrm>
            <a:off x="5572078" y="1583149"/>
            <a:ext cx="2223942" cy="400110"/>
          </a:xfrm>
          <a:prstGeom prst="rect">
            <a:avLst/>
          </a:prstGeom>
          <a:noFill/>
        </p:spPr>
        <p:txBody>
          <a:bodyPr wrap="none" rtlCol="0">
            <a:spAutoFit/>
          </a:bodyPr>
          <a:lstStyle/>
          <a:p>
            <a:r>
              <a:rPr lang="en-US" sz="2000" b="1" dirty="0"/>
              <a:t>T2:ERG_T1E4 Score</a:t>
            </a:r>
          </a:p>
        </p:txBody>
      </p:sp>
      <p:graphicFrame>
        <p:nvGraphicFramePr>
          <p:cNvPr id="16" name="Chart 15"/>
          <p:cNvGraphicFramePr>
            <a:graphicFrameLocks/>
          </p:cNvGraphicFramePr>
          <p:nvPr>
            <p:extLst/>
          </p:nvPr>
        </p:nvGraphicFramePr>
        <p:xfrm>
          <a:off x="4634692" y="2041551"/>
          <a:ext cx="3853156" cy="262631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08855" y="4956989"/>
            <a:ext cx="1173719" cy="261610"/>
          </a:xfrm>
          <a:prstGeom prst="rect">
            <a:avLst/>
          </a:prstGeom>
          <a:noFill/>
        </p:spPr>
        <p:txBody>
          <a:bodyPr wrap="none" rtlCol="0">
            <a:spAutoFit/>
          </a:bodyPr>
          <a:lstStyle/>
          <a:p>
            <a:r>
              <a:rPr lang="en-US" sz="1050" i="1" dirty="0"/>
              <a:t>log2 transformed</a:t>
            </a:r>
          </a:p>
        </p:txBody>
      </p:sp>
      <p:sp>
        <p:nvSpPr>
          <p:cNvPr id="3" name="TextBox 2"/>
          <p:cNvSpPr txBox="1"/>
          <p:nvPr/>
        </p:nvSpPr>
        <p:spPr>
          <a:xfrm>
            <a:off x="1448377" y="5313843"/>
            <a:ext cx="6524415" cy="461665"/>
          </a:xfrm>
          <a:prstGeom prst="rect">
            <a:avLst/>
          </a:prstGeom>
          <a:noFill/>
        </p:spPr>
        <p:txBody>
          <a:bodyPr wrap="none" rtlCol="0">
            <a:spAutoFit/>
          </a:bodyPr>
          <a:lstStyle/>
          <a:p>
            <a:r>
              <a:rPr lang="en-US" sz="2400" i="1" dirty="0" err="1"/>
              <a:t>MiPS</a:t>
            </a:r>
            <a:r>
              <a:rPr lang="en-US" sz="2400" i="1" dirty="0"/>
              <a:t> and Sequencing assays are highly concordant</a:t>
            </a:r>
          </a:p>
        </p:txBody>
      </p:sp>
    </p:spTree>
    <p:extLst>
      <p:ext uri="{BB962C8B-B14F-4D97-AF65-F5344CB8AC3E}">
        <p14:creationId xmlns:p14="http://schemas.microsoft.com/office/powerpoint/2010/main" val="2271535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34647"/>
            <a:ext cx="8597675" cy="769441"/>
          </a:xfrm>
          <a:prstGeom prst="rect">
            <a:avLst/>
          </a:prstGeom>
          <a:noFill/>
        </p:spPr>
        <p:txBody>
          <a:bodyPr wrap="none" rtlCol="0">
            <a:spAutoFit/>
          </a:bodyPr>
          <a:lstStyle/>
          <a:p>
            <a:r>
              <a:rPr lang="en-US" sz="4400" b="1" dirty="0" err="1"/>
              <a:t>MiPS</a:t>
            </a:r>
            <a:r>
              <a:rPr lang="en-US" sz="4400" b="1" dirty="0"/>
              <a:t> hg vs. </a:t>
            </a:r>
            <a:r>
              <a:rPr lang="en-US" sz="4400" b="1" dirty="0" err="1"/>
              <a:t>MiPS</a:t>
            </a:r>
            <a:r>
              <a:rPr lang="en-US" sz="4400" b="1" dirty="0"/>
              <a:t>-NGS hg risk scores</a:t>
            </a:r>
            <a:endParaRPr lang="en-US" sz="2000" b="1" dirty="0"/>
          </a:p>
        </p:txBody>
      </p:sp>
      <p:sp>
        <p:nvSpPr>
          <p:cNvPr id="4" name="TextBox 3"/>
          <p:cNvSpPr txBox="1"/>
          <p:nvPr/>
        </p:nvSpPr>
        <p:spPr>
          <a:xfrm>
            <a:off x="6743091" y="1528877"/>
            <a:ext cx="894797" cy="369332"/>
          </a:xfrm>
          <a:prstGeom prst="rect">
            <a:avLst/>
          </a:prstGeom>
          <a:noFill/>
        </p:spPr>
        <p:txBody>
          <a:bodyPr wrap="none" rtlCol="0">
            <a:spAutoFit/>
          </a:bodyPr>
          <a:lstStyle/>
          <a:p>
            <a:r>
              <a:rPr lang="en-US" dirty="0"/>
              <a:t>r = 0.81</a:t>
            </a:r>
          </a:p>
        </p:txBody>
      </p:sp>
      <p:graphicFrame>
        <p:nvGraphicFramePr>
          <p:cNvPr id="5" name="Chart 4"/>
          <p:cNvGraphicFramePr>
            <a:graphicFrameLocks/>
          </p:cNvGraphicFramePr>
          <p:nvPr>
            <p:extLst>
              <p:ext uri="{D42A27DB-BD31-4B8C-83A1-F6EECF244321}">
                <p14:modId xmlns:p14="http://schemas.microsoft.com/office/powerpoint/2010/main" val="2870126140"/>
              </p:ext>
            </p:extLst>
          </p:nvPr>
        </p:nvGraphicFramePr>
        <p:xfrm>
          <a:off x="1243584" y="1528877"/>
          <a:ext cx="6825082" cy="45000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35646" y="5032852"/>
            <a:ext cx="1680268" cy="415498"/>
          </a:xfrm>
          <a:prstGeom prst="rect">
            <a:avLst/>
          </a:prstGeom>
          <a:noFill/>
        </p:spPr>
        <p:txBody>
          <a:bodyPr wrap="none" rtlCol="0">
            <a:spAutoFit/>
          </a:bodyPr>
          <a:lstStyle/>
          <a:p>
            <a:r>
              <a:rPr lang="en-US" sz="1050" dirty="0"/>
              <a:t>Benign. 30 negative biopsy </a:t>
            </a:r>
          </a:p>
          <a:p>
            <a:r>
              <a:rPr lang="en-US" sz="1050" dirty="0"/>
              <a:t>cores. Fusion-negative</a:t>
            </a:r>
          </a:p>
        </p:txBody>
      </p:sp>
      <p:cxnSp>
        <p:nvCxnSpPr>
          <p:cNvPr id="7" name="Straight Arrow Connector 6"/>
          <p:cNvCxnSpPr/>
          <p:nvPr/>
        </p:nvCxnSpPr>
        <p:spPr>
          <a:xfrm flipH="1" flipV="1">
            <a:off x="5413248" y="5113325"/>
            <a:ext cx="229713" cy="102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099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87069"/>
            <a:ext cx="914400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RT-qPCR assay</a:t>
            </a:r>
          </a:p>
        </p:txBody>
      </p:sp>
      <p:pic>
        <p:nvPicPr>
          <p:cNvPr id="2" name="Picture 1"/>
          <p:cNvPicPr>
            <a:picLocks noChangeAspect="1"/>
          </p:cNvPicPr>
          <p:nvPr/>
        </p:nvPicPr>
        <p:blipFill>
          <a:blip r:embed="rId2"/>
          <a:stretch>
            <a:fillRect/>
          </a:stretch>
        </p:blipFill>
        <p:spPr>
          <a:xfrm>
            <a:off x="197941" y="2344539"/>
            <a:ext cx="3399201" cy="1902860"/>
          </a:xfrm>
          <a:prstGeom prst="rect">
            <a:avLst/>
          </a:prstGeom>
        </p:spPr>
      </p:pic>
      <p:pic>
        <p:nvPicPr>
          <p:cNvPr id="15" name="Picture 14"/>
          <p:cNvPicPr/>
          <p:nvPr/>
        </p:nvPicPr>
        <p:blipFill rotWithShape="1">
          <a:blip r:embed="rId3"/>
          <a:srcRect l="1456" t="1083" r="-1" b="4961"/>
          <a:stretch/>
        </p:blipFill>
        <p:spPr>
          <a:xfrm>
            <a:off x="3746712" y="1559677"/>
            <a:ext cx="5072336" cy="3994736"/>
          </a:xfrm>
          <a:prstGeom prst="rect">
            <a:avLst/>
          </a:prstGeom>
        </p:spPr>
      </p:pic>
    </p:spTree>
    <p:extLst>
      <p:ext uri="{BB962C8B-B14F-4D97-AF65-F5344CB8AC3E}">
        <p14:creationId xmlns:p14="http://schemas.microsoft.com/office/powerpoint/2010/main" val="3703651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1090" t="1163" r="1824" b="1012"/>
          <a:stretch/>
        </p:blipFill>
        <p:spPr>
          <a:xfrm>
            <a:off x="4752312" y="1827961"/>
            <a:ext cx="2671639" cy="3578087"/>
          </a:xfrm>
          <a:prstGeom prst="rect">
            <a:avLst/>
          </a:prstGeom>
          <a:ln>
            <a:solidFill>
              <a:schemeClr val="tx1"/>
            </a:solidFill>
          </a:ln>
        </p:spPr>
      </p:pic>
      <p:pic>
        <p:nvPicPr>
          <p:cNvPr id="12" name="Picture 11"/>
          <p:cNvPicPr>
            <a:picLocks noChangeAspect="1"/>
          </p:cNvPicPr>
          <p:nvPr/>
        </p:nvPicPr>
        <p:blipFill rotWithShape="1">
          <a:blip r:embed="rId4"/>
          <a:srcRect l="1" t="729" r="1178" b="784"/>
          <a:stretch/>
        </p:blipFill>
        <p:spPr>
          <a:xfrm>
            <a:off x="1938251" y="1812058"/>
            <a:ext cx="2432399" cy="3593990"/>
          </a:xfrm>
          <a:prstGeom prst="rect">
            <a:avLst/>
          </a:prstGeom>
          <a:ln>
            <a:solidFill>
              <a:schemeClr val="tx1"/>
            </a:solidFill>
          </a:ln>
        </p:spPr>
      </p:pic>
      <p:sp>
        <p:nvSpPr>
          <p:cNvPr id="6" name="TextBox 5"/>
          <p:cNvSpPr txBox="1"/>
          <p:nvPr/>
        </p:nvSpPr>
        <p:spPr>
          <a:xfrm>
            <a:off x="2564529" y="1416139"/>
            <a:ext cx="1347485" cy="400110"/>
          </a:xfrm>
          <a:prstGeom prst="rect">
            <a:avLst/>
          </a:prstGeom>
          <a:noFill/>
        </p:spPr>
        <p:txBody>
          <a:bodyPr wrap="none" rtlCol="0">
            <a:spAutoFit/>
          </a:bodyPr>
          <a:lstStyle/>
          <a:p>
            <a:r>
              <a:rPr lang="en-US" sz="2000" b="1" dirty="0"/>
              <a:t>KLK2 Score</a:t>
            </a:r>
          </a:p>
        </p:txBody>
      </p:sp>
      <p:sp>
        <p:nvSpPr>
          <p:cNvPr id="7" name="TextBox 6"/>
          <p:cNvSpPr txBox="1"/>
          <p:nvPr/>
        </p:nvSpPr>
        <p:spPr>
          <a:xfrm>
            <a:off x="5428290" y="1366471"/>
            <a:ext cx="1490921" cy="400110"/>
          </a:xfrm>
          <a:prstGeom prst="rect">
            <a:avLst/>
          </a:prstGeom>
          <a:noFill/>
        </p:spPr>
        <p:txBody>
          <a:bodyPr wrap="none" rtlCol="0">
            <a:spAutoFit/>
          </a:bodyPr>
          <a:lstStyle/>
          <a:p>
            <a:r>
              <a:rPr lang="en-US" sz="2000" b="1" dirty="0"/>
              <a:t>PCAT4 Score</a:t>
            </a:r>
          </a:p>
        </p:txBody>
      </p:sp>
      <p:sp>
        <p:nvSpPr>
          <p:cNvPr id="9" name="TextBox 8"/>
          <p:cNvSpPr txBox="1"/>
          <p:nvPr/>
        </p:nvSpPr>
        <p:spPr>
          <a:xfrm>
            <a:off x="2002863" y="5405926"/>
            <a:ext cx="2233304" cy="338554"/>
          </a:xfrm>
          <a:prstGeom prst="rect">
            <a:avLst/>
          </a:prstGeom>
          <a:noFill/>
        </p:spPr>
        <p:txBody>
          <a:bodyPr wrap="none" rtlCol="0">
            <a:spAutoFit/>
          </a:bodyPr>
          <a:lstStyle/>
          <a:p>
            <a:r>
              <a:rPr lang="en-US" sz="1600" b="1" dirty="0"/>
              <a:t>Benign/GG 1     GG 3,4,5</a:t>
            </a:r>
          </a:p>
        </p:txBody>
      </p:sp>
      <p:sp>
        <p:nvSpPr>
          <p:cNvPr id="11" name="TextBox 10"/>
          <p:cNvSpPr txBox="1"/>
          <p:nvPr/>
        </p:nvSpPr>
        <p:spPr>
          <a:xfrm>
            <a:off x="4929954" y="5405926"/>
            <a:ext cx="2326278" cy="338554"/>
          </a:xfrm>
          <a:prstGeom prst="rect">
            <a:avLst/>
          </a:prstGeom>
          <a:noFill/>
        </p:spPr>
        <p:txBody>
          <a:bodyPr wrap="none" rtlCol="0">
            <a:spAutoFit/>
          </a:bodyPr>
          <a:lstStyle/>
          <a:p>
            <a:r>
              <a:rPr lang="en-US" sz="1600" b="1" dirty="0"/>
              <a:t>Benign/GG 1      GG 3,4,5</a:t>
            </a:r>
          </a:p>
        </p:txBody>
      </p:sp>
      <p:sp>
        <p:nvSpPr>
          <p:cNvPr id="15" name="TextBox 14"/>
          <p:cNvSpPr txBox="1"/>
          <p:nvPr/>
        </p:nvSpPr>
        <p:spPr>
          <a:xfrm>
            <a:off x="1570739" y="2867798"/>
            <a:ext cx="420308" cy="276999"/>
          </a:xfrm>
          <a:prstGeom prst="rect">
            <a:avLst/>
          </a:prstGeom>
          <a:noFill/>
        </p:spPr>
        <p:txBody>
          <a:bodyPr wrap="none" rtlCol="0">
            <a:spAutoFit/>
          </a:bodyPr>
          <a:lstStyle/>
          <a:p>
            <a:r>
              <a:rPr lang="en-US" sz="1200" dirty="0"/>
              <a:t>200</a:t>
            </a:r>
          </a:p>
        </p:txBody>
      </p:sp>
      <p:sp>
        <p:nvSpPr>
          <p:cNvPr id="16" name="TextBox 15"/>
          <p:cNvSpPr txBox="1"/>
          <p:nvPr/>
        </p:nvSpPr>
        <p:spPr>
          <a:xfrm>
            <a:off x="1562788" y="3819870"/>
            <a:ext cx="420308" cy="276999"/>
          </a:xfrm>
          <a:prstGeom prst="rect">
            <a:avLst/>
          </a:prstGeom>
          <a:noFill/>
        </p:spPr>
        <p:txBody>
          <a:bodyPr wrap="none" rtlCol="0">
            <a:spAutoFit/>
          </a:bodyPr>
          <a:lstStyle/>
          <a:p>
            <a:r>
              <a:rPr lang="en-US" sz="1200" dirty="0"/>
              <a:t>150</a:t>
            </a:r>
          </a:p>
        </p:txBody>
      </p:sp>
      <p:sp>
        <p:nvSpPr>
          <p:cNvPr id="17" name="TextBox 16"/>
          <p:cNvSpPr txBox="1"/>
          <p:nvPr/>
        </p:nvSpPr>
        <p:spPr>
          <a:xfrm>
            <a:off x="1562788" y="4771942"/>
            <a:ext cx="420308" cy="276999"/>
          </a:xfrm>
          <a:prstGeom prst="rect">
            <a:avLst/>
          </a:prstGeom>
          <a:noFill/>
        </p:spPr>
        <p:txBody>
          <a:bodyPr wrap="none" rtlCol="0">
            <a:spAutoFit/>
          </a:bodyPr>
          <a:lstStyle/>
          <a:p>
            <a:r>
              <a:rPr lang="en-US" sz="1200" dirty="0"/>
              <a:t>100</a:t>
            </a:r>
          </a:p>
        </p:txBody>
      </p:sp>
      <p:sp>
        <p:nvSpPr>
          <p:cNvPr id="18" name="TextBox 17"/>
          <p:cNvSpPr txBox="1"/>
          <p:nvPr/>
        </p:nvSpPr>
        <p:spPr>
          <a:xfrm>
            <a:off x="1570739" y="1944483"/>
            <a:ext cx="420308" cy="276999"/>
          </a:xfrm>
          <a:prstGeom prst="rect">
            <a:avLst/>
          </a:prstGeom>
          <a:noFill/>
        </p:spPr>
        <p:txBody>
          <a:bodyPr wrap="none" rtlCol="0">
            <a:spAutoFit/>
          </a:bodyPr>
          <a:lstStyle/>
          <a:p>
            <a:r>
              <a:rPr lang="en-US" sz="1200" dirty="0"/>
              <a:t>250</a:t>
            </a:r>
          </a:p>
        </p:txBody>
      </p:sp>
      <p:sp>
        <p:nvSpPr>
          <p:cNvPr id="19" name="TextBox 18"/>
          <p:cNvSpPr txBox="1"/>
          <p:nvPr/>
        </p:nvSpPr>
        <p:spPr>
          <a:xfrm rot="16200000">
            <a:off x="1178279" y="3382891"/>
            <a:ext cx="777777" cy="307777"/>
          </a:xfrm>
          <a:prstGeom prst="rect">
            <a:avLst/>
          </a:prstGeom>
          <a:noFill/>
        </p:spPr>
        <p:txBody>
          <a:bodyPr wrap="none" rtlCol="0">
            <a:spAutoFit/>
          </a:bodyPr>
          <a:lstStyle/>
          <a:p>
            <a:r>
              <a:rPr lang="en-US" sz="1400" dirty="0"/>
              <a:t>(x 1000)</a:t>
            </a:r>
          </a:p>
        </p:txBody>
      </p:sp>
      <p:sp>
        <p:nvSpPr>
          <p:cNvPr id="20" name="TextBox 19"/>
          <p:cNvSpPr txBox="1"/>
          <p:nvPr/>
        </p:nvSpPr>
        <p:spPr>
          <a:xfrm>
            <a:off x="4394773" y="2761588"/>
            <a:ext cx="420308" cy="276999"/>
          </a:xfrm>
          <a:prstGeom prst="rect">
            <a:avLst/>
          </a:prstGeom>
          <a:noFill/>
        </p:spPr>
        <p:txBody>
          <a:bodyPr wrap="none" rtlCol="0">
            <a:spAutoFit/>
          </a:bodyPr>
          <a:lstStyle/>
          <a:p>
            <a:r>
              <a:rPr lang="en-US" sz="1200" dirty="0"/>
              <a:t>100</a:t>
            </a:r>
          </a:p>
        </p:txBody>
      </p:sp>
      <p:sp>
        <p:nvSpPr>
          <p:cNvPr id="21" name="TextBox 20"/>
          <p:cNvSpPr txBox="1"/>
          <p:nvPr/>
        </p:nvSpPr>
        <p:spPr>
          <a:xfrm>
            <a:off x="4467659" y="4051025"/>
            <a:ext cx="341760" cy="276999"/>
          </a:xfrm>
          <a:prstGeom prst="rect">
            <a:avLst/>
          </a:prstGeom>
          <a:noFill/>
        </p:spPr>
        <p:txBody>
          <a:bodyPr wrap="none" rtlCol="0">
            <a:spAutoFit/>
          </a:bodyPr>
          <a:lstStyle/>
          <a:p>
            <a:r>
              <a:rPr lang="en-US" sz="1200" dirty="0"/>
              <a:t>50</a:t>
            </a:r>
          </a:p>
        </p:txBody>
      </p:sp>
      <p:sp>
        <p:nvSpPr>
          <p:cNvPr id="2" name="TextBox 1"/>
          <p:cNvSpPr txBox="1"/>
          <p:nvPr/>
        </p:nvSpPr>
        <p:spPr>
          <a:xfrm>
            <a:off x="2958531" y="1812057"/>
            <a:ext cx="325730" cy="276999"/>
          </a:xfrm>
          <a:prstGeom prst="rect">
            <a:avLst/>
          </a:prstGeom>
          <a:noFill/>
        </p:spPr>
        <p:txBody>
          <a:bodyPr wrap="none" rtlCol="0">
            <a:spAutoFit/>
          </a:bodyPr>
          <a:lstStyle/>
          <a:p>
            <a:r>
              <a:rPr lang="en-US" sz="1200" dirty="0"/>
              <a:t>ns</a:t>
            </a:r>
          </a:p>
        </p:txBody>
      </p:sp>
      <p:sp>
        <p:nvSpPr>
          <p:cNvPr id="25" name="TextBox 24"/>
          <p:cNvSpPr txBox="1"/>
          <p:nvPr/>
        </p:nvSpPr>
        <p:spPr>
          <a:xfrm>
            <a:off x="5924719" y="1812057"/>
            <a:ext cx="325730" cy="276999"/>
          </a:xfrm>
          <a:prstGeom prst="rect">
            <a:avLst/>
          </a:prstGeom>
          <a:noFill/>
        </p:spPr>
        <p:txBody>
          <a:bodyPr wrap="none" rtlCol="0">
            <a:spAutoFit/>
          </a:bodyPr>
          <a:lstStyle/>
          <a:p>
            <a:r>
              <a:rPr lang="en-US" sz="1200" dirty="0"/>
              <a:t>ns</a:t>
            </a:r>
          </a:p>
        </p:txBody>
      </p:sp>
      <p:sp>
        <p:nvSpPr>
          <p:cNvPr id="27" name="Title 1"/>
          <p:cNvSpPr txBox="1">
            <a:spLocks/>
          </p:cNvSpPr>
          <p:nvPr/>
        </p:nvSpPr>
        <p:spPr>
          <a:xfrm>
            <a:off x="0" y="103492"/>
            <a:ext cx="9144000" cy="10722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t>Extreme Design Cohort: </a:t>
            </a:r>
            <a:r>
              <a:rPr lang="en-US" sz="3400" b="1" u="sng" dirty="0"/>
              <a:t>Benign/GG1</a:t>
            </a:r>
            <a:r>
              <a:rPr lang="en-US" sz="3400" b="1" dirty="0"/>
              <a:t> vs. </a:t>
            </a:r>
            <a:r>
              <a:rPr lang="en-US" sz="3400" b="1" u="sng" dirty="0"/>
              <a:t>GG 3, 4, 5</a:t>
            </a:r>
          </a:p>
          <a:p>
            <a:r>
              <a:rPr lang="en-US" sz="3400" b="1" dirty="0"/>
              <a:t>Equally Expressed Transcripts</a:t>
            </a:r>
          </a:p>
        </p:txBody>
      </p:sp>
      <p:sp>
        <p:nvSpPr>
          <p:cNvPr id="22" name="TextBox 21"/>
          <p:cNvSpPr txBox="1"/>
          <p:nvPr/>
        </p:nvSpPr>
        <p:spPr>
          <a:xfrm>
            <a:off x="245978" y="5857835"/>
            <a:ext cx="8841779" cy="461665"/>
          </a:xfrm>
          <a:prstGeom prst="rect">
            <a:avLst/>
          </a:prstGeom>
          <a:noFill/>
        </p:spPr>
        <p:txBody>
          <a:bodyPr wrap="none" rtlCol="0">
            <a:spAutoFit/>
          </a:bodyPr>
          <a:lstStyle/>
          <a:p>
            <a:r>
              <a:rPr lang="en-US" sz="2400" i="1" dirty="0"/>
              <a:t>Expression of “housekeeping” genes not associated with tumor grade </a:t>
            </a:r>
          </a:p>
        </p:txBody>
      </p:sp>
    </p:spTree>
    <p:extLst>
      <p:ext uri="{BB962C8B-B14F-4D97-AF65-F5344CB8AC3E}">
        <p14:creationId xmlns:p14="http://schemas.microsoft.com/office/powerpoint/2010/main" val="3267414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a:lum/>
          </a:blip>
          <a:stretch>
            <a:fillRect/>
          </a:stretch>
        </p:blipFill>
        <p:spPr>
          <a:xfrm>
            <a:off x="5960958" y="1399431"/>
            <a:ext cx="2305873" cy="3657600"/>
          </a:xfrm>
          <a:prstGeom prst="rect">
            <a:avLst/>
          </a:prstGeom>
          <a:ln>
            <a:solidFill>
              <a:schemeClr val="tx1"/>
            </a:solidFill>
          </a:ln>
        </p:spPr>
      </p:pic>
      <p:pic>
        <p:nvPicPr>
          <p:cNvPr id="37" name="Picture 36"/>
          <p:cNvPicPr>
            <a:picLocks noChangeAspect="1"/>
          </p:cNvPicPr>
          <p:nvPr/>
        </p:nvPicPr>
        <p:blipFill rotWithShape="1">
          <a:blip r:embed="rId4"/>
          <a:srcRect l="1341" t="341" r="1345" b="963"/>
          <a:stretch/>
        </p:blipFill>
        <p:spPr>
          <a:xfrm>
            <a:off x="1058662" y="1447137"/>
            <a:ext cx="2313829" cy="3609894"/>
          </a:xfrm>
          <a:prstGeom prst="rect">
            <a:avLst/>
          </a:prstGeom>
          <a:ln>
            <a:solidFill>
              <a:schemeClr val="tx1"/>
            </a:solidFill>
          </a:ln>
        </p:spPr>
      </p:pic>
      <p:sp>
        <p:nvSpPr>
          <p:cNvPr id="4" name="TextBox 3"/>
          <p:cNvSpPr txBox="1"/>
          <p:nvPr/>
        </p:nvSpPr>
        <p:spPr>
          <a:xfrm>
            <a:off x="1215462" y="945947"/>
            <a:ext cx="2223942" cy="400110"/>
          </a:xfrm>
          <a:prstGeom prst="rect">
            <a:avLst/>
          </a:prstGeom>
          <a:noFill/>
        </p:spPr>
        <p:txBody>
          <a:bodyPr wrap="none" rtlCol="0">
            <a:spAutoFit/>
          </a:bodyPr>
          <a:lstStyle>
            <a:defPPr>
              <a:defRPr lang="en-US"/>
            </a:defPPr>
            <a:lvl1pPr>
              <a:defRPr sz="2000" b="1"/>
            </a:lvl1pPr>
          </a:lstStyle>
          <a:p>
            <a:r>
              <a:rPr lang="en-US" dirty="0"/>
              <a:t>T2:ERG_T1E4 Score</a:t>
            </a:r>
          </a:p>
        </p:txBody>
      </p:sp>
      <p:sp>
        <p:nvSpPr>
          <p:cNvPr id="5" name="TextBox 4"/>
          <p:cNvSpPr txBox="1"/>
          <p:nvPr/>
        </p:nvSpPr>
        <p:spPr>
          <a:xfrm>
            <a:off x="6256802" y="942220"/>
            <a:ext cx="1993110" cy="400110"/>
          </a:xfrm>
          <a:prstGeom prst="rect">
            <a:avLst/>
          </a:prstGeom>
          <a:noFill/>
        </p:spPr>
        <p:txBody>
          <a:bodyPr wrap="none" rtlCol="0">
            <a:spAutoFit/>
          </a:bodyPr>
          <a:lstStyle>
            <a:defPPr>
              <a:defRPr lang="en-US"/>
            </a:defPPr>
            <a:lvl1pPr>
              <a:defRPr sz="2000" b="1"/>
            </a:lvl1pPr>
          </a:lstStyle>
          <a:p>
            <a:r>
              <a:rPr lang="en-US" dirty="0"/>
              <a:t>T2:ERG_All Score</a:t>
            </a:r>
          </a:p>
        </p:txBody>
      </p:sp>
      <p:graphicFrame>
        <p:nvGraphicFramePr>
          <p:cNvPr id="6" name="Object 5"/>
          <p:cNvGraphicFramePr>
            <a:graphicFrameLocks noChangeAspect="1"/>
          </p:cNvGraphicFramePr>
          <p:nvPr>
            <p:extLst/>
          </p:nvPr>
        </p:nvGraphicFramePr>
        <p:xfrm>
          <a:off x="3805206" y="1196345"/>
          <a:ext cx="1540115" cy="1742418"/>
        </p:xfrm>
        <a:graphic>
          <a:graphicData uri="http://schemas.openxmlformats.org/presentationml/2006/ole">
            <mc:AlternateContent xmlns:mc="http://schemas.openxmlformats.org/markup-compatibility/2006">
              <mc:Choice xmlns:v="urn:schemas-microsoft-com:vml" Requires="v">
                <p:oleObj spid="_x0000_s2144" name="Worksheet" r:id="rId5" imgW="2247776" imgH="2543243" progId="Excel.Sheet.12">
                  <p:embed/>
                </p:oleObj>
              </mc:Choice>
              <mc:Fallback>
                <p:oleObj name="Worksheet" r:id="rId5" imgW="2247776" imgH="2543243" progId="Excel.Sheet.12">
                  <p:embed/>
                  <p:pic>
                    <p:nvPicPr>
                      <p:cNvPr id="6" name="Object 5"/>
                      <p:cNvPicPr/>
                      <p:nvPr/>
                    </p:nvPicPr>
                    <p:blipFill>
                      <a:blip r:embed="rId6"/>
                      <a:stretch>
                        <a:fillRect/>
                      </a:stretch>
                    </p:blipFill>
                    <p:spPr>
                      <a:xfrm>
                        <a:off x="3805206" y="1196345"/>
                        <a:ext cx="1540115" cy="1742418"/>
                      </a:xfrm>
                      <a:prstGeom prst="rect">
                        <a:avLst/>
                      </a:prstGeom>
                    </p:spPr>
                  </p:pic>
                </p:oleObj>
              </mc:Fallback>
            </mc:AlternateContent>
          </a:graphicData>
        </a:graphic>
      </p:graphicFrame>
      <p:cxnSp>
        <p:nvCxnSpPr>
          <p:cNvPr id="9" name="Straight Arrow Connector 8"/>
          <p:cNvCxnSpPr/>
          <p:nvPr/>
        </p:nvCxnSpPr>
        <p:spPr>
          <a:xfrm flipH="1" flipV="1">
            <a:off x="2906931" y="1644426"/>
            <a:ext cx="898275" cy="4460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nvPr>
        </p:nvGraphicFramePr>
        <p:xfrm>
          <a:off x="3805206" y="3497723"/>
          <a:ext cx="1540115" cy="1764853"/>
        </p:xfrm>
        <a:graphic>
          <a:graphicData uri="http://schemas.openxmlformats.org/presentationml/2006/ole">
            <mc:AlternateContent xmlns:mc="http://schemas.openxmlformats.org/markup-compatibility/2006">
              <mc:Choice xmlns:v="urn:schemas-microsoft-com:vml" Requires="v">
                <p:oleObj spid="_x0000_s2145" name="Worksheet" r:id="rId7" imgW="2219412" imgH="2543243" progId="Excel.Sheet.12">
                  <p:embed/>
                </p:oleObj>
              </mc:Choice>
              <mc:Fallback>
                <p:oleObj name="Worksheet" r:id="rId7" imgW="2219412" imgH="2543243" progId="Excel.Sheet.12">
                  <p:embed/>
                  <p:pic>
                    <p:nvPicPr>
                      <p:cNvPr id="12" name="Object 11"/>
                      <p:cNvPicPr/>
                      <p:nvPr/>
                    </p:nvPicPr>
                    <p:blipFill>
                      <a:blip r:embed="rId8"/>
                      <a:stretch>
                        <a:fillRect/>
                      </a:stretch>
                    </p:blipFill>
                    <p:spPr>
                      <a:xfrm>
                        <a:off x="3805206" y="3497723"/>
                        <a:ext cx="1540115" cy="1764853"/>
                      </a:xfrm>
                      <a:prstGeom prst="rect">
                        <a:avLst/>
                      </a:prstGeom>
                    </p:spPr>
                  </p:pic>
                </p:oleObj>
              </mc:Fallback>
            </mc:AlternateContent>
          </a:graphicData>
        </a:graphic>
      </p:graphicFrame>
      <p:cxnSp>
        <p:nvCxnSpPr>
          <p:cNvPr id="15" name="Straight Arrow Connector 14"/>
          <p:cNvCxnSpPr/>
          <p:nvPr/>
        </p:nvCxnSpPr>
        <p:spPr>
          <a:xfrm flipV="1">
            <a:off x="5290338" y="1557833"/>
            <a:ext cx="2016162" cy="650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93859" y="1557833"/>
            <a:ext cx="91440" cy="91440"/>
          </a:xfrm>
          <a:prstGeom prst="ellipse">
            <a:avLst/>
          </a:prstGeom>
          <a:solidFill>
            <a:srgbClr val="31BFBF"/>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a:off x="2872094" y="4415246"/>
            <a:ext cx="933112" cy="3027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290338" y="3884024"/>
            <a:ext cx="2016162" cy="6444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976820" y="4717810"/>
            <a:ext cx="274320" cy="27432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020152" y="5108521"/>
            <a:ext cx="2279791" cy="338554"/>
          </a:xfrm>
          <a:prstGeom prst="rect">
            <a:avLst/>
          </a:prstGeom>
          <a:noFill/>
        </p:spPr>
        <p:txBody>
          <a:bodyPr wrap="none" rtlCol="0">
            <a:spAutoFit/>
          </a:bodyPr>
          <a:lstStyle>
            <a:defPPr>
              <a:defRPr lang="en-US"/>
            </a:defPPr>
            <a:lvl1pPr>
              <a:defRPr sz="1600" b="1"/>
            </a:lvl1pPr>
          </a:lstStyle>
          <a:p>
            <a:r>
              <a:rPr lang="en-US" dirty="0"/>
              <a:t>Benign/GG 1     GG 3,4,5</a:t>
            </a:r>
          </a:p>
        </p:txBody>
      </p:sp>
      <p:sp>
        <p:nvSpPr>
          <p:cNvPr id="36" name="TextBox 35"/>
          <p:cNvSpPr txBox="1"/>
          <p:nvPr/>
        </p:nvSpPr>
        <p:spPr>
          <a:xfrm>
            <a:off x="5960958" y="5125458"/>
            <a:ext cx="2233304" cy="338554"/>
          </a:xfrm>
          <a:prstGeom prst="rect">
            <a:avLst/>
          </a:prstGeom>
          <a:noFill/>
        </p:spPr>
        <p:txBody>
          <a:bodyPr wrap="none" rtlCol="0">
            <a:spAutoFit/>
          </a:bodyPr>
          <a:lstStyle>
            <a:defPPr>
              <a:defRPr lang="en-US"/>
            </a:defPPr>
            <a:lvl1pPr>
              <a:defRPr sz="1600" b="1"/>
            </a:lvl1pPr>
          </a:lstStyle>
          <a:p>
            <a:r>
              <a:rPr lang="en-US" dirty="0"/>
              <a:t>Benign/GG 1     GG 3,4,5</a:t>
            </a:r>
          </a:p>
        </p:txBody>
      </p:sp>
      <p:sp>
        <p:nvSpPr>
          <p:cNvPr id="38" name="Oval 37"/>
          <p:cNvSpPr/>
          <p:nvPr/>
        </p:nvSpPr>
        <p:spPr>
          <a:xfrm>
            <a:off x="7592057" y="1509928"/>
            <a:ext cx="91440" cy="91440"/>
          </a:xfrm>
          <a:prstGeom prst="ellipse">
            <a:avLst/>
          </a:prstGeom>
          <a:solidFill>
            <a:srgbClr val="31BFBF"/>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585035" y="3800091"/>
            <a:ext cx="91440" cy="91440"/>
          </a:xfrm>
          <a:prstGeom prst="ellipse">
            <a:avLst/>
          </a:prstGeom>
          <a:solidFill>
            <a:srgbClr val="31BFBF"/>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89129" y="4654858"/>
            <a:ext cx="91440" cy="91440"/>
          </a:xfrm>
          <a:prstGeom prst="ellipse">
            <a:avLst/>
          </a:prstGeom>
          <a:solidFill>
            <a:srgbClr val="31BFBF"/>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75944" y="3282103"/>
            <a:ext cx="420308" cy="276999"/>
          </a:xfrm>
          <a:prstGeom prst="rect">
            <a:avLst/>
          </a:prstGeom>
          <a:noFill/>
        </p:spPr>
        <p:txBody>
          <a:bodyPr wrap="none" rtlCol="0">
            <a:spAutoFit/>
          </a:bodyPr>
          <a:lstStyle/>
          <a:p>
            <a:r>
              <a:rPr lang="en-US" sz="1200" dirty="0"/>
              <a:t>200</a:t>
            </a:r>
          </a:p>
        </p:txBody>
      </p:sp>
      <p:sp>
        <p:nvSpPr>
          <p:cNvPr id="48" name="TextBox 47"/>
          <p:cNvSpPr txBox="1"/>
          <p:nvPr/>
        </p:nvSpPr>
        <p:spPr>
          <a:xfrm>
            <a:off x="667993" y="4017405"/>
            <a:ext cx="420308" cy="276999"/>
          </a:xfrm>
          <a:prstGeom prst="rect">
            <a:avLst/>
          </a:prstGeom>
          <a:noFill/>
        </p:spPr>
        <p:txBody>
          <a:bodyPr wrap="none" rtlCol="0">
            <a:spAutoFit/>
          </a:bodyPr>
          <a:lstStyle/>
          <a:p>
            <a:r>
              <a:rPr lang="en-US" sz="1200" dirty="0"/>
              <a:t>100</a:t>
            </a:r>
          </a:p>
        </p:txBody>
      </p:sp>
      <p:sp>
        <p:nvSpPr>
          <p:cNvPr id="49" name="TextBox 48"/>
          <p:cNvSpPr txBox="1"/>
          <p:nvPr/>
        </p:nvSpPr>
        <p:spPr>
          <a:xfrm>
            <a:off x="675944" y="2543703"/>
            <a:ext cx="420308" cy="276999"/>
          </a:xfrm>
          <a:prstGeom prst="rect">
            <a:avLst/>
          </a:prstGeom>
          <a:noFill/>
        </p:spPr>
        <p:txBody>
          <a:bodyPr wrap="none" rtlCol="0">
            <a:spAutoFit/>
          </a:bodyPr>
          <a:lstStyle/>
          <a:p>
            <a:r>
              <a:rPr lang="en-US" sz="1200" dirty="0"/>
              <a:t>300</a:t>
            </a:r>
          </a:p>
        </p:txBody>
      </p:sp>
      <p:sp>
        <p:nvSpPr>
          <p:cNvPr id="50" name="TextBox 49"/>
          <p:cNvSpPr txBox="1"/>
          <p:nvPr/>
        </p:nvSpPr>
        <p:spPr>
          <a:xfrm>
            <a:off x="677271" y="1813511"/>
            <a:ext cx="420308" cy="276999"/>
          </a:xfrm>
          <a:prstGeom prst="rect">
            <a:avLst/>
          </a:prstGeom>
          <a:noFill/>
        </p:spPr>
        <p:txBody>
          <a:bodyPr wrap="none" rtlCol="0">
            <a:spAutoFit/>
          </a:bodyPr>
          <a:lstStyle/>
          <a:p>
            <a:r>
              <a:rPr lang="en-US" sz="1200" dirty="0"/>
              <a:t>400</a:t>
            </a:r>
          </a:p>
        </p:txBody>
      </p:sp>
      <p:sp>
        <p:nvSpPr>
          <p:cNvPr id="51" name="TextBox 50"/>
          <p:cNvSpPr txBox="1"/>
          <p:nvPr/>
        </p:nvSpPr>
        <p:spPr>
          <a:xfrm>
            <a:off x="827016" y="4752707"/>
            <a:ext cx="263214" cy="276999"/>
          </a:xfrm>
          <a:prstGeom prst="rect">
            <a:avLst/>
          </a:prstGeom>
          <a:noFill/>
        </p:spPr>
        <p:txBody>
          <a:bodyPr wrap="none" rtlCol="0">
            <a:spAutoFit/>
          </a:bodyPr>
          <a:lstStyle/>
          <a:p>
            <a:r>
              <a:rPr lang="en-US" sz="1200" dirty="0"/>
              <a:t>0</a:t>
            </a:r>
          </a:p>
        </p:txBody>
      </p:sp>
      <p:sp>
        <p:nvSpPr>
          <p:cNvPr id="61" name="TextBox 60"/>
          <p:cNvSpPr txBox="1"/>
          <p:nvPr/>
        </p:nvSpPr>
        <p:spPr>
          <a:xfrm>
            <a:off x="5530990" y="3042622"/>
            <a:ext cx="498855" cy="276999"/>
          </a:xfrm>
          <a:prstGeom prst="rect">
            <a:avLst/>
          </a:prstGeom>
          <a:noFill/>
        </p:spPr>
        <p:txBody>
          <a:bodyPr wrap="none" rtlCol="0">
            <a:spAutoFit/>
          </a:bodyPr>
          <a:lstStyle/>
          <a:p>
            <a:r>
              <a:rPr lang="en-US" sz="1200" dirty="0"/>
              <a:t>2000</a:t>
            </a:r>
          </a:p>
        </p:txBody>
      </p:sp>
      <p:sp>
        <p:nvSpPr>
          <p:cNvPr id="62" name="TextBox 61"/>
          <p:cNvSpPr txBox="1"/>
          <p:nvPr/>
        </p:nvSpPr>
        <p:spPr>
          <a:xfrm>
            <a:off x="5523039" y="3908549"/>
            <a:ext cx="498855" cy="276999"/>
          </a:xfrm>
          <a:prstGeom prst="rect">
            <a:avLst/>
          </a:prstGeom>
          <a:noFill/>
        </p:spPr>
        <p:txBody>
          <a:bodyPr wrap="none" rtlCol="0">
            <a:spAutoFit/>
          </a:bodyPr>
          <a:lstStyle/>
          <a:p>
            <a:r>
              <a:rPr lang="en-US" sz="1200" dirty="0"/>
              <a:t>1000</a:t>
            </a:r>
          </a:p>
        </p:txBody>
      </p:sp>
      <p:sp>
        <p:nvSpPr>
          <p:cNvPr id="63" name="TextBox 62"/>
          <p:cNvSpPr txBox="1"/>
          <p:nvPr/>
        </p:nvSpPr>
        <p:spPr>
          <a:xfrm>
            <a:off x="5530990" y="2208421"/>
            <a:ext cx="498855" cy="276999"/>
          </a:xfrm>
          <a:prstGeom prst="rect">
            <a:avLst/>
          </a:prstGeom>
          <a:noFill/>
        </p:spPr>
        <p:txBody>
          <a:bodyPr wrap="none" rtlCol="0">
            <a:spAutoFit/>
          </a:bodyPr>
          <a:lstStyle/>
          <a:p>
            <a:r>
              <a:rPr lang="en-US" sz="1200" dirty="0"/>
              <a:t>3000</a:t>
            </a:r>
          </a:p>
        </p:txBody>
      </p:sp>
      <p:sp>
        <p:nvSpPr>
          <p:cNvPr id="64" name="TextBox 63"/>
          <p:cNvSpPr txBox="1"/>
          <p:nvPr/>
        </p:nvSpPr>
        <p:spPr>
          <a:xfrm>
            <a:off x="5532317" y="1347602"/>
            <a:ext cx="498855" cy="276999"/>
          </a:xfrm>
          <a:prstGeom prst="rect">
            <a:avLst/>
          </a:prstGeom>
          <a:noFill/>
        </p:spPr>
        <p:txBody>
          <a:bodyPr wrap="none" rtlCol="0">
            <a:spAutoFit/>
          </a:bodyPr>
          <a:lstStyle/>
          <a:p>
            <a:r>
              <a:rPr lang="en-US" sz="1200" dirty="0"/>
              <a:t>4000</a:t>
            </a:r>
          </a:p>
        </p:txBody>
      </p:sp>
      <p:sp>
        <p:nvSpPr>
          <p:cNvPr id="65" name="TextBox 64"/>
          <p:cNvSpPr txBox="1"/>
          <p:nvPr/>
        </p:nvSpPr>
        <p:spPr>
          <a:xfrm>
            <a:off x="5734316" y="4730941"/>
            <a:ext cx="263214" cy="276999"/>
          </a:xfrm>
          <a:prstGeom prst="rect">
            <a:avLst/>
          </a:prstGeom>
          <a:noFill/>
        </p:spPr>
        <p:txBody>
          <a:bodyPr wrap="none" rtlCol="0">
            <a:spAutoFit/>
          </a:bodyPr>
          <a:lstStyle/>
          <a:p>
            <a:r>
              <a:rPr lang="en-US" sz="1200" dirty="0"/>
              <a:t>0</a:t>
            </a:r>
          </a:p>
        </p:txBody>
      </p:sp>
      <p:sp>
        <p:nvSpPr>
          <p:cNvPr id="31" name="TextBox 30"/>
          <p:cNvSpPr txBox="1"/>
          <p:nvPr/>
        </p:nvSpPr>
        <p:spPr>
          <a:xfrm>
            <a:off x="1826419" y="1447137"/>
            <a:ext cx="615874" cy="276999"/>
          </a:xfrm>
          <a:prstGeom prst="rect">
            <a:avLst/>
          </a:prstGeom>
          <a:noFill/>
        </p:spPr>
        <p:txBody>
          <a:bodyPr wrap="none" rtlCol="0">
            <a:spAutoFit/>
          </a:bodyPr>
          <a:lstStyle/>
          <a:p>
            <a:r>
              <a:rPr lang="en-US" sz="1200" dirty="0"/>
              <a:t>p=0.07</a:t>
            </a:r>
          </a:p>
        </p:txBody>
      </p:sp>
      <p:sp>
        <p:nvSpPr>
          <p:cNvPr id="32" name="TextBox 31"/>
          <p:cNvSpPr txBox="1"/>
          <p:nvPr/>
        </p:nvSpPr>
        <p:spPr>
          <a:xfrm>
            <a:off x="6133051" y="1402321"/>
            <a:ext cx="615874" cy="276999"/>
          </a:xfrm>
          <a:prstGeom prst="rect">
            <a:avLst/>
          </a:prstGeom>
          <a:noFill/>
        </p:spPr>
        <p:txBody>
          <a:bodyPr wrap="none" rtlCol="0">
            <a:spAutoFit/>
          </a:bodyPr>
          <a:lstStyle/>
          <a:p>
            <a:r>
              <a:rPr lang="en-US" sz="1200" dirty="0"/>
              <a:t>p=0.07</a:t>
            </a:r>
          </a:p>
        </p:txBody>
      </p:sp>
      <p:sp>
        <p:nvSpPr>
          <p:cNvPr id="33" name="Title 1"/>
          <p:cNvSpPr txBox="1">
            <a:spLocks/>
          </p:cNvSpPr>
          <p:nvPr/>
        </p:nvSpPr>
        <p:spPr>
          <a:xfrm>
            <a:off x="135885" y="145124"/>
            <a:ext cx="914400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Extreme Design Cohort: TMPRSS2:ERG</a:t>
            </a:r>
          </a:p>
        </p:txBody>
      </p:sp>
      <p:sp>
        <p:nvSpPr>
          <p:cNvPr id="41" name="TextBox 40"/>
          <p:cNvSpPr txBox="1"/>
          <p:nvPr/>
        </p:nvSpPr>
        <p:spPr>
          <a:xfrm>
            <a:off x="1215462" y="5614233"/>
            <a:ext cx="6507807" cy="461665"/>
          </a:xfrm>
          <a:prstGeom prst="rect">
            <a:avLst/>
          </a:prstGeom>
          <a:noFill/>
        </p:spPr>
        <p:txBody>
          <a:bodyPr wrap="none" rtlCol="0">
            <a:spAutoFit/>
          </a:bodyPr>
          <a:lstStyle/>
          <a:p>
            <a:r>
              <a:rPr lang="en-US" sz="2400" i="1" dirty="0"/>
              <a:t>Additional T2:ERG isoforms may be clinically useful</a:t>
            </a:r>
          </a:p>
        </p:txBody>
      </p:sp>
    </p:spTree>
    <p:extLst>
      <p:ext uri="{BB962C8B-B14F-4D97-AF65-F5344CB8AC3E}">
        <p14:creationId xmlns:p14="http://schemas.microsoft.com/office/powerpoint/2010/main" val="1760877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590800" y="1662114"/>
            <a:ext cx="4272272" cy="4459993"/>
          </a:xfrm>
          <a:prstGeom prst="rect">
            <a:avLst/>
          </a:prstGeom>
        </p:spPr>
      </p:pic>
      <p:sp>
        <p:nvSpPr>
          <p:cNvPr id="2" name="Title 1"/>
          <p:cNvSpPr>
            <a:spLocks noGrp="1"/>
          </p:cNvSpPr>
          <p:nvPr>
            <p:ph type="title"/>
          </p:nvPr>
        </p:nvSpPr>
        <p:spPr/>
        <p:txBody>
          <a:bodyPr>
            <a:normAutofit/>
          </a:bodyPr>
          <a:lstStyle/>
          <a:p>
            <a:r>
              <a:rPr lang="en-US" dirty="0"/>
              <a:t>Performance of </a:t>
            </a:r>
            <a:r>
              <a:rPr lang="en-US" dirty="0" err="1"/>
              <a:t>MiPS</a:t>
            </a:r>
            <a:r>
              <a:rPr lang="en-US" dirty="0"/>
              <a:t>/</a:t>
            </a:r>
            <a:r>
              <a:rPr lang="en-US" dirty="0" err="1"/>
              <a:t>MiPS</a:t>
            </a:r>
            <a:r>
              <a:rPr lang="en-US" dirty="0"/>
              <a:t>-NGS hg</a:t>
            </a:r>
          </a:p>
        </p:txBody>
      </p:sp>
      <p:sp>
        <p:nvSpPr>
          <p:cNvPr id="5" name="TextBox 4"/>
          <p:cNvSpPr txBox="1"/>
          <p:nvPr/>
        </p:nvSpPr>
        <p:spPr>
          <a:xfrm>
            <a:off x="4653272" y="4759419"/>
            <a:ext cx="1200906" cy="923330"/>
          </a:xfrm>
          <a:prstGeom prst="rect">
            <a:avLst/>
          </a:prstGeom>
          <a:noFill/>
        </p:spPr>
        <p:txBody>
          <a:bodyPr wrap="none" rtlCol="0">
            <a:spAutoFit/>
          </a:bodyPr>
          <a:lstStyle/>
          <a:p>
            <a:pPr algn="r"/>
            <a:r>
              <a:rPr lang="en-US" dirty="0"/>
              <a:t>Serum PSA</a:t>
            </a:r>
          </a:p>
          <a:p>
            <a:pPr algn="r"/>
            <a:r>
              <a:rPr lang="en-US" dirty="0" err="1"/>
              <a:t>MiPS</a:t>
            </a:r>
            <a:endParaRPr lang="en-US" dirty="0"/>
          </a:p>
          <a:p>
            <a:pPr algn="r"/>
            <a:r>
              <a:rPr lang="en-US" dirty="0" err="1"/>
              <a:t>MIPShg</a:t>
            </a:r>
            <a:endParaRPr lang="en-US" dirty="0"/>
          </a:p>
        </p:txBody>
      </p:sp>
      <p:sp>
        <p:nvSpPr>
          <p:cNvPr id="6" name="Rectangle 5"/>
          <p:cNvSpPr/>
          <p:nvPr/>
        </p:nvSpPr>
        <p:spPr>
          <a:xfrm>
            <a:off x="5831871" y="4878184"/>
            <a:ext cx="228600" cy="1524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31871" y="5144884"/>
            <a:ext cx="228600" cy="152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31871" y="5411584"/>
            <a:ext cx="2286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19800" y="4759419"/>
            <a:ext cx="710451" cy="923330"/>
          </a:xfrm>
          <a:prstGeom prst="rect">
            <a:avLst/>
          </a:prstGeom>
          <a:noFill/>
        </p:spPr>
        <p:txBody>
          <a:bodyPr wrap="none" rtlCol="0">
            <a:spAutoFit/>
          </a:bodyPr>
          <a:lstStyle/>
          <a:p>
            <a:pPr algn="r"/>
            <a:r>
              <a:rPr lang="en-US" dirty="0"/>
              <a:t>0.660</a:t>
            </a:r>
          </a:p>
          <a:p>
            <a:pPr algn="r"/>
            <a:r>
              <a:rPr lang="en-US" dirty="0"/>
              <a:t>0.729</a:t>
            </a:r>
          </a:p>
          <a:p>
            <a:pPr algn="r"/>
            <a:r>
              <a:rPr lang="en-US" dirty="0"/>
              <a:t>0.710</a:t>
            </a:r>
          </a:p>
        </p:txBody>
      </p:sp>
      <p:sp>
        <p:nvSpPr>
          <p:cNvPr id="10" name="Rectangle 9"/>
          <p:cNvSpPr/>
          <p:nvPr/>
        </p:nvSpPr>
        <p:spPr>
          <a:xfrm>
            <a:off x="5540240" y="3571467"/>
            <a:ext cx="1214373"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13950" y="1243263"/>
            <a:ext cx="2541530" cy="369332"/>
          </a:xfrm>
          <a:prstGeom prst="rect">
            <a:avLst/>
          </a:prstGeom>
          <a:noFill/>
        </p:spPr>
        <p:txBody>
          <a:bodyPr wrap="none" rtlCol="0">
            <a:spAutoFit/>
          </a:bodyPr>
          <a:lstStyle/>
          <a:p>
            <a:r>
              <a:rPr lang="en-US" b="1" dirty="0"/>
              <a:t>Ex design cohort (n=109)</a:t>
            </a:r>
          </a:p>
        </p:txBody>
      </p:sp>
      <p:sp>
        <p:nvSpPr>
          <p:cNvPr id="12" name="TextBox 11"/>
          <p:cNvSpPr txBox="1"/>
          <p:nvPr/>
        </p:nvSpPr>
        <p:spPr>
          <a:xfrm>
            <a:off x="228600" y="6317064"/>
            <a:ext cx="8908529" cy="369332"/>
          </a:xfrm>
          <a:prstGeom prst="rect">
            <a:avLst/>
          </a:prstGeom>
          <a:noFill/>
        </p:spPr>
        <p:txBody>
          <a:bodyPr wrap="none" rtlCol="0">
            <a:spAutoFit/>
          </a:bodyPr>
          <a:lstStyle/>
          <a:p>
            <a:r>
              <a:rPr lang="en-US" b="1" dirty="0"/>
              <a:t>using clinical </a:t>
            </a:r>
            <a:r>
              <a:rPr lang="en-US" b="1" dirty="0" err="1"/>
              <a:t>MiPS</a:t>
            </a:r>
            <a:r>
              <a:rPr lang="en-US" b="1" dirty="0"/>
              <a:t> models but </a:t>
            </a:r>
            <a:r>
              <a:rPr lang="en-US" b="1" dirty="0" err="1"/>
              <a:t>uMIPS</a:t>
            </a:r>
            <a:r>
              <a:rPr lang="en-US" b="1" dirty="0"/>
              <a:t> NGS quantified </a:t>
            </a:r>
            <a:r>
              <a:rPr lang="en-US" b="1" i="1" dirty="0"/>
              <a:t>KLK3, TMPRSS2:ERG</a:t>
            </a:r>
            <a:r>
              <a:rPr lang="en-US" b="1" dirty="0"/>
              <a:t>, and </a:t>
            </a:r>
            <a:r>
              <a:rPr lang="en-US" b="1" i="1" dirty="0"/>
              <a:t>PCA3 </a:t>
            </a:r>
            <a:r>
              <a:rPr lang="en-US" b="1" dirty="0"/>
              <a:t>values </a:t>
            </a:r>
          </a:p>
        </p:txBody>
      </p:sp>
      <p:sp>
        <p:nvSpPr>
          <p:cNvPr id="13" name="TextBox 12"/>
          <p:cNvSpPr txBox="1"/>
          <p:nvPr/>
        </p:nvSpPr>
        <p:spPr>
          <a:xfrm>
            <a:off x="6112937" y="4515613"/>
            <a:ext cx="592663" cy="369332"/>
          </a:xfrm>
          <a:prstGeom prst="rect">
            <a:avLst/>
          </a:prstGeom>
          <a:noFill/>
        </p:spPr>
        <p:txBody>
          <a:bodyPr wrap="none" rtlCol="0">
            <a:spAutoFit/>
          </a:bodyPr>
          <a:lstStyle/>
          <a:p>
            <a:pPr algn="r"/>
            <a:r>
              <a:rPr lang="en-US" b="1" dirty="0"/>
              <a:t>AUC</a:t>
            </a:r>
          </a:p>
        </p:txBody>
      </p:sp>
    </p:spTree>
    <p:extLst>
      <p:ext uri="{BB962C8B-B14F-4D97-AF65-F5344CB8AC3E}">
        <p14:creationId xmlns:p14="http://schemas.microsoft.com/office/powerpoint/2010/main" val="347126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p:txBody>
          <a:bodyPr/>
          <a:lstStyle/>
          <a:p>
            <a:r>
              <a:rPr lang="en-US" dirty="0"/>
              <a:t>Identify and validate novel prostate cancer and aggressive prostate cancer specific transcriptomic biomarkers</a:t>
            </a:r>
          </a:p>
          <a:p>
            <a:r>
              <a:rPr lang="en-US" dirty="0"/>
              <a:t>Determine the utility of prognostic transcriptomic tissue based biomarkers</a:t>
            </a:r>
          </a:p>
          <a:p>
            <a:r>
              <a:rPr lang="en-US" b="1" dirty="0"/>
              <a:t>Determine the utility of diagnostic transcriptomic urinary based biomarkers </a:t>
            </a:r>
          </a:p>
        </p:txBody>
      </p:sp>
    </p:spTree>
    <p:extLst>
      <p:ext uri="{BB962C8B-B14F-4D97-AF65-F5344CB8AC3E}">
        <p14:creationId xmlns:p14="http://schemas.microsoft.com/office/powerpoint/2010/main" val="378048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Title 1"/>
          <p:cNvSpPr>
            <a:spLocks noGrp="1"/>
          </p:cNvSpPr>
          <p:nvPr>
            <p:ph type="title"/>
          </p:nvPr>
        </p:nvSpPr>
        <p:spPr>
          <a:xfrm>
            <a:off x="0" y="0"/>
            <a:ext cx="9144000" cy="857251"/>
          </a:xfrm>
        </p:spPr>
        <p:txBody>
          <a:bodyPr>
            <a:normAutofit/>
          </a:bodyPr>
          <a:lstStyle/>
          <a:p>
            <a:r>
              <a:rPr lang="en-US" b="1" dirty="0"/>
              <a:t>We have PCa early detection tests</a:t>
            </a:r>
            <a:endParaRPr lang="en-US" dirty="0"/>
          </a:p>
        </p:txBody>
      </p:sp>
      <p:grpSp>
        <p:nvGrpSpPr>
          <p:cNvPr id="6" name="Group 5"/>
          <p:cNvGrpSpPr/>
          <p:nvPr/>
        </p:nvGrpSpPr>
        <p:grpSpPr>
          <a:xfrm>
            <a:off x="152399" y="1374872"/>
            <a:ext cx="8819423" cy="4343400"/>
            <a:chOff x="76199" y="2133600"/>
            <a:chExt cx="8974149" cy="441960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2133600"/>
              <a:ext cx="4326822"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970" y="2808348"/>
              <a:ext cx="4512378" cy="258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168441" y="6040729"/>
            <a:ext cx="9951278" cy="523220"/>
          </a:xfrm>
          <a:prstGeom prst="rect">
            <a:avLst/>
          </a:prstGeom>
          <a:noFill/>
        </p:spPr>
        <p:txBody>
          <a:bodyPr wrap="square" rtlCol="0">
            <a:spAutoFit/>
          </a:bodyPr>
          <a:lstStyle/>
          <a:p>
            <a:r>
              <a:rPr lang="en-US" sz="2800" b="1" dirty="0"/>
              <a:t>None specifically use markers of aggressive prostate cancer</a:t>
            </a:r>
          </a:p>
        </p:txBody>
      </p:sp>
    </p:spTree>
    <p:extLst>
      <p:ext uri="{BB962C8B-B14F-4D97-AF65-F5344CB8AC3E}">
        <p14:creationId xmlns:p14="http://schemas.microsoft.com/office/powerpoint/2010/main" val="192604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Title 1"/>
          <p:cNvSpPr>
            <a:spLocks noGrp="1"/>
          </p:cNvSpPr>
          <p:nvPr>
            <p:ph type="title"/>
          </p:nvPr>
        </p:nvSpPr>
        <p:spPr>
          <a:xfrm>
            <a:off x="0" y="0"/>
            <a:ext cx="9144000" cy="857251"/>
          </a:xfrm>
        </p:spPr>
        <p:txBody>
          <a:bodyPr>
            <a:normAutofit/>
          </a:bodyPr>
          <a:lstStyle/>
          <a:p>
            <a:r>
              <a:rPr lang="en-US" b="1" dirty="0"/>
              <a:t>We have PCa early detection tests</a:t>
            </a:r>
            <a:endParaRPr lang="en-US" dirty="0"/>
          </a:p>
        </p:txBody>
      </p:sp>
      <p:grpSp>
        <p:nvGrpSpPr>
          <p:cNvPr id="6" name="Group 5"/>
          <p:cNvGrpSpPr/>
          <p:nvPr/>
        </p:nvGrpSpPr>
        <p:grpSpPr>
          <a:xfrm>
            <a:off x="152399" y="1374872"/>
            <a:ext cx="8819423" cy="4343400"/>
            <a:chOff x="76199" y="2133600"/>
            <a:chExt cx="8974149" cy="441960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2133600"/>
              <a:ext cx="4326822"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970" y="2808348"/>
              <a:ext cx="4512378" cy="258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168441" y="6040729"/>
            <a:ext cx="9951278" cy="523220"/>
          </a:xfrm>
          <a:prstGeom prst="rect">
            <a:avLst/>
          </a:prstGeom>
          <a:noFill/>
        </p:spPr>
        <p:txBody>
          <a:bodyPr wrap="square" rtlCol="0">
            <a:spAutoFit/>
          </a:bodyPr>
          <a:lstStyle/>
          <a:p>
            <a:r>
              <a:rPr lang="en-US" sz="2800" b="1" dirty="0"/>
              <a:t>None specifically use markers of aggressive prostate cancer</a:t>
            </a:r>
          </a:p>
        </p:txBody>
      </p:sp>
      <p:sp>
        <p:nvSpPr>
          <p:cNvPr id="4" name="Rectangle 3"/>
          <p:cNvSpPr/>
          <p:nvPr/>
        </p:nvSpPr>
        <p:spPr>
          <a:xfrm>
            <a:off x="5410200" y="3505200"/>
            <a:ext cx="3276600" cy="304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94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Multiplex </a:t>
            </a:r>
            <a:r>
              <a:rPr lang="en-US" b="1" dirty="0" err="1"/>
              <a:t>RNAseq</a:t>
            </a:r>
            <a:endParaRPr lang="en-US"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474342" cy="142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605057"/>
            <a:ext cx="1845452" cy="142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1066800" y="2319041"/>
            <a:ext cx="14478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66800" y="2508934"/>
            <a:ext cx="1348318" cy="646331"/>
          </a:xfrm>
          <a:prstGeom prst="rect">
            <a:avLst/>
          </a:prstGeom>
          <a:noFill/>
        </p:spPr>
        <p:txBody>
          <a:bodyPr wrap="none" rtlCol="0">
            <a:spAutoFit/>
          </a:bodyPr>
          <a:lstStyle/>
          <a:p>
            <a:r>
              <a:rPr lang="en-US" b="1" dirty="0"/>
              <a:t>Isolate RNA </a:t>
            </a:r>
          </a:p>
          <a:p>
            <a:pPr algn="ctr"/>
            <a:r>
              <a:rPr lang="en-US" b="1" dirty="0"/>
              <a:t>(and DNA)</a:t>
            </a:r>
          </a:p>
        </p:txBody>
      </p:sp>
      <p:sp>
        <p:nvSpPr>
          <p:cNvPr id="14" name="TextBox 13"/>
          <p:cNvSpPr txBox="1"/>
          <p:nvPr/>
        </p:nvSpPr>
        <p:spPr>
          <a:xfrm>
            <a:off x="2514600" y="2133600"/>
            <a:ext cx="2542043" cy="923330"/>
          </a:xfrm>
          <a:prstGeom prst="rect">
            <a:avLst/>
          </a:prstGeom>
          <a:noFill/>
        </p:spPr>
        <p:txBody>
          <a:bodyPr wrap="none" rtlCol="0">
            <a:spAutoFit/>
          </a:bodyPr>
          <a:lstStyle/>
          <a:p>
            <a:pPr algn="ctr"/>
            <a:r>
              <a:rPr lang="en-US" b="1" dirty="0"/>
              <a:t>Ampliseq RNA</a:t>
            </a:r>
          </a:p>
          <a:p>
            <a:pPr algn="ctr"/>
            <a:r>
              <a:rPr lang="en-US" dirty="0"/>
              <a:t>(RT, multiplex PCR,</a:t>
            </a:r>
          </a:p>
          <a:p>
            <a:pPr algn="ctr"/>
            <a:r>
              <a:rPr lang="en-US" dirty="0"/>
              <a:t>Ligate adaptors/barcode)</a:t>
            </a:r>
          </a:p>
        </p:txBody>
      </p:sp>
      <p:cxnSp>
        <p:nvCxnSpPr>
          <p:cNvPr id="15" name="Straight Arrow Connector 14"/>
          <p:cNvCxnSpPr/>
          <p:nvPr/>
        </p:nvCxnSpPr>
        <p:spPr>
          <a:xfrm>
            <a:off x="5056643" y="2319041"/>
            <a:ext cx="14478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88137" y="2575530"/>
            <a:ext cx="593432" cy="369332"/>
          </a:xfrm>
          <a:prstGeom prst="rect">
            <a:avLst/>
          </a:prstGeom>
          <a:noFill/>
        </p:spPr>
        <p:txBody>
          <a:bodyPr wrap="none" rtlCol="0">
            <a:spAutoFit/>
          </a:bodyPr>
          <a:lstStyle/>
          <a:p>
            <a:r>
              <a:rPr lang="en-US" b="1" dirty="0"/>
              <a:t>NGS</a:t>
            </a:r>
          </a:p>
        </p:txBody>
      </p:sp>
      <p:sp>
        <p:nvSpPr>
          <p:cNvPr id="17" name="TextBox 16"/>
          <p:cNvSpPr txBox="1"/>
          <p:nvPr/>
        </p:nvSpPr>
        <p:spPr>
          <a:xfrm>
            <a:off x="171666" y="4570274"/>
            <a:ext cx="8607985" cy="2123658"/>
          </a:xfrm>
          <a:prstGeom prst="rect">
            <a:avLst/>
          </a:prstGeom>
          <a:noFill/>
        </p:spPr>
        <p:txBody>
          <a:bodyPr wrap="square" rtlCol="0">
            <a:spAutoFit/>
          </a:bodyPr>
          <a:lstStyle/>
          <a:p>
            <a:pPr algn="ctr"/>
            <a:r>
              <a:rPr lang="en-US" sz="3600" b="1" dirty="0"/>
              <a:t>Potential advantages</a:t>
            </a:r>
          </a:p>
          <a:p>
            <a:pPr marL="342900" indent="-342900">
              <a:buFont typeface="Arial" panose="020B0604020202020204" pitchFamily="34" charset="0"/>
              <a:buChar char="•"/>
            </a:pPr>
            <a:r>
              <a:rPr lang="en-US" sz="2400" dirty="0"/>
              <a:t>&lt;1-10ng FFPE or urine RNA vs. &gt;&gt;10ng </a:t>
            </a:r>
            <a:r>
              <a:rPr lang="en-US" sz="2400" dirty="0" err="1"/>
              <a:t>qRT</a:t>
            </a:r>
            <a:r>
              <a:rPr lang="en-US" sz="2400" dirty="0"/>
              <a:t>-PCR for many targets</a:t>
            </a:r>
          </a:p>
          <a:p>
            <a:pPr marL="342900" indent="-342900">
              <a:buFont typeface="Arial" panose="020B0604020202020204" pitchFamily="34" charset="0"/>
              <a:buChar char="•"/>
            </a:pPr>
            <a:r>
              <a:rPr lang="en-US" sz="2400" dirty="0"/>
              <a:t>Multiplexing is easier by sequencing than most </a:t>
            </a:r>
            <a:r>
              <a:rPr lang="en-US" sz="2400" dirty="0" err="1"/>
              <a:t>qRT</a:t>
            </a:r>
            <a:r>
              <a:rPr lang="en-US" sz="2400" dirty="0"/>
              <a:t>-PCR</a:t>
            </a:r>
          </a:p>
          <a:p>
            <a:pPr marL="342900" indent="-342900">
              <a:buFont typeface="Arial" panose="020B0604020202020204" pitchFamily="34" charset="0"/>
              <a:buChar char="•"/>
            </a:pPr>
            <a:r>
              <a:rPr lang="en-US" sz="2400" dirty="0"/>
              <a:t>Digital data (sequence information) </a:t>
            </a:r>
          </a:p>
          <a:p>
            <a:pPr marL="342900" indent="-342900">
              <a:buFont typeface="Arial" panose="020B0604020202020204" pitchFamily="34" charset="0"/>
              <a:buChar char="•"/>
            </a:pPr>
            <a:r>
              <a:rPr lang="en-US" sz="2400" dirty="0"/>
              <a:t>Combinatorial priming for gene fusions/splice variants</a:t>
            </a:r>
            <a:endParaRPr lang="en-US" dirty="0"/>
          </a:p>
        </p:txBody>
      </p:sp>
      <p:pic>
        <p:nvPicPr>
          <p:cNvPr id="1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76832" b="56627"/>
          <a:stretch/>
        </p:blipFill>
        <p:spPr bwMode="auto">
          <a:xfrm>
            <a:off x="171666" y="2971800"/>
            <a:ext cx="1045410" cy="1119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1666" y="4091216"/>
            <a:ext cx="1045410" cy="99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Correlation vs. RNAseq</a:t>
            </a:r>
          </a:p>
        </p:txBody>
      </p:sp>
      <p:sp>
        <p:nvSpPr>
          <p:cNvPr id="3" name="Content Placeholder 2"/>
          <p:cNvSpPr>
            <a:spLocks noGrp="1"/>
          </p:cNvSpPr>
          <p:nvPr>
            <p:ph idx="1"/>
          </p:nvPr>
        </p:nvSpPr>
        <p:spPr>
          <a:xfrm>
            <a:off x="457200" y="1036637"/>
            <a:ext cx="8229600" cy="4525963"/>
          </a:xfrm>
        </p:spPr>
        <p:txBody>
          <a:bodyPr/>
          <a:lstStyle/>
          <a:p>
            <a:r>
              <a:rPr lang="en-US" dirty="0"/>
              <a:t>21 bladder cancer cell lines</a:t>
            </a:r>
          </a:p>
          <a:p>
            <a:pPr lvl="1"/>
            <a:r>
              <a:rPr lang="en-US" dirty="0"/>
              <a:t>Bladder cancer targeted RNAseq panel</a:t>
            </a:r>
          </a:p>
          <a:p>
            <a:pPr lvl="1"/>
            <a:r>
              <a:rPr lang="en-US" dirty="0"/>
              <a:t>Standard RNAseq (UMHSCC sequencing core)</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581401"/>
            <a:ext cx="632226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1"/>
            <a:ext cx="1852753"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76600" y="6488669"/>
            <a:ext cx="3833998" cy="369332"/>
          </a:xfrm>
          <a:prstGeom prst="rect">
            <a:avLst/>
          </a:prstGeom>
          <a:noFill/>
        </p:spPr>
        <p:txBody>
          <a:bodyPr wrap="none" rtlCol="0">
            <a:spAutoFit/>
          </a:bodyPr>
          <a:lstStyle/>
          <a:p>
            <a:r>
              <a:rPr lang="en-US" dirty="0"/>
              <a:t>Hovelson </a:t>
            </a:r>
            <a:r>
              <a:rPr lang="en-US" i="1" dirty="0"/>
              <a:t>et al</a:t>
            </a:r>
            <a:r>
              <a:rPr lang="en-US" dirty="0"/>
              <a:t>. European Urology 2018</a:t>
            </a:r>
          </a:p>
        </p:txBody>
      </p:sp>
    </p:spTree>
    <p:extLst>
      <p:ext uri="{BB962C8B-B14F-4D97-AF65-F5344CB8AC3E}">
        <p14:creationId xmlns:p14="http://schemas.microsoft.com/office/powerpoint/2010/main" val="233790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399" y="302757"/>
            <a:ext cx="8077200" cy="523220"/>
          </a:xfrm>
          <a:prstGeom prst="rect">
            <a:avLst/>
          </a:prstGeom>
          <a:noFill/>
        </p:spPr>
        <p:txBody>
          <a:bodyPr wrap="square" rtlCol="0">
            <a:spAutoFit/>
          </a:bodyPr>
          <a:lstStyle/>
          <a:p>
            <a:pPr algn="ctr"/>
            <a:r>
              <a:rPr lang="en-US" sz="2800" b="1" dirty="0"/>
              <a:t>306 transcript targeted RNAseq assay</a:t>
            </a:r>
          </a:p>
        </p:txBody>
      </p:sp>
      <p:pic>
        <p:nvPicPr>
          <p:cNvPr id="7" name="Picture 6"/>
          <p:cNvPicPr>
            <a:picLocks noChangeAspect="1"/>
          </p:cNvPicPr>
          <p:nvPr/>
        </p:nvPicPr>
        <p:blipFill rotWithShape="1">
          <a:blip r:embed="rId3"/>
          <a:srcRect t="19195"/>
          <a:stretch/>
        </p:blipFill>
        <p:spPr>
          <a:xfrm>
            <a:off x="383380" y="2895600"/>
            <a:ext cx="8377237" cy="3528735"/>
          </a:xfrm>
          <a:prstGeom prst="rect">
            <a:avLst/>
          </a:prstGeom>
        </p:spPr>
      </p:pic>
      <p:sp>
        <p:nvSpPr>
          <p:cNvPr id="4" name="Rectangle 3"/>
          <p:cNvSpPr/>
          <p:nvPr/>
        </p:nvSpPr>
        <p:spPr>
          <a:xfrm>
            <a:off x="914400" y="1141274"/>
            <a:ext cx="4572000" cy="1754326"/>
          </a:xfrm>
          <a:prstGeom prst="rect">
            <a:avLst/>
          </a:prstGeom>
        </p:spPr>
        <p:txBody>
          <a:bodyPr>
            <a:spAutoFit/>
          </a:bodyPr>
          <a:lstStyle/>
          <a:p>
            <a:pPr algn="ctr"/>
            <a:r>
              <a:rPr lang="en-US" dirty="0"/>
              <a:t>Diagnostic genes</a:t>
            </a:r>
          </a:p>
          <a:p>
            <a:pPr algn="ctr"/>
            <a:r>
              <a:rPr lang="en-US" dirty="0"/>
              <a:t>Subtyping genes (all ETS fusions)</a:t>
            </a:r>
          </a:p>
          <a:p>
            <a:pPr algn="ctr"/>
            <a:r>
              <a:rPr lang="en-US" dirty="0"/>
              <a:t>AR splice variants</a:t>
            </a:r>
          </a:p>
          <a:p>
            <a:pPr algn="ctr"/>
            <a:r>
              <a:rPr lang="en-US" dirty="0" err="1"/>
              <a:t>NePC</a:t>
            </a:r>
            <a:r>
              <a:rPr lang="en-US" dirty="0"/>
              <a:t> genes</a:t>
            </a:r>
          </a:p>
          <a:p>
            <a:pPr algn="ctr"/>
            <a:r>
              <a:rPr lang="en-US" dirty="0"/>
              <a:t>lncRNAs</a:t>
            </a:r>
          </a:p>
          <a:p>
            <a:pPr algn="ctr"/>
            <a:r>
              <a:rPr lang="en-US" dirty="0"/>
              <a:t>Expressed mutations</a:t>
            </a:r>
          </a:p>
        </p:txBody>
      </p:sp>
      <p:sp>
        <p:nvSpPr>
          <p:cNvPr id="5" name="Rectangle 4"/>
          <p:cNvSpPr/>
          <p:nvPr/>
        </p:nvSpPr>
        <p:spPr>
          <a:xfrm>
            <a:off x="3424237" y="1161718"/>
            <a:ext cx="4572000" cy="923330"/>
          </a:xfrm>
          <a:prstGeom prst="rect">
            <a:avLst/>
          </a:prstGeom>
        </p:spPr>
        <p:txBody>
          <a:bodyPr>
            <a:spAutoFit/>
          </a:bodyPr>
          <a:lstStyle/>
          <a:p>
            <a:pPr algn="ctr"/>
            <a:r>
              <a:rPr lang="en-US" dirty="0"/>
              <a:t>Decipher</a:t>
            </a:r>
          </a:p>
          <a:p>
            <a:pPr algn="ctr"/>
            <a:r>
              <a:rPr lang="en-US" dirty="0"/>
              <a:t>Oncotype DX</a:t>
            </a:r>
          </a:p>
          <a:p>
            <a:pPr algn="ctr"/>
            <a:r>
              <a:rPr lang="en-US" dirty="0" err="1"/>
              <a:t>Prolaris</a:t>
            </a:r>
            <a:r>
              <a:rPr lang="en-US" dirty="0"/>
              <a:t> (CCP)</a:t>
            </a:r>
          </a:p>
        </p:txBody>
      </p:sp>
      <p:sp>
        <p:nvSpPr>
          <p:cNvPr id="8" name="Rectangle 7"/>
          <p:cNvSpPr/>
          <p:nvPr/>
        </p:nvSpPr>
        <p:spPr>
          <a:xfrm>
            <a:off x="2057400" y="6553200"/>
            <a:ext cx="4572000" cy="369332"/>
          </a:xfrm>
          <a:prstGeom prst="rect">
            <a:avLst/>
          </a:prstGeom>
        </p:spPr>
        <p:txBody>
          <a:bodyPr>
            <a:spAutoFit/>
          </a:bodyPr>
          <a:lstStyle/>
          <a:p>
            <a:pPr algn="ctr"/>
            <a:r>
              <a:rPr lang="en-US" dirty="0"/>
              <a:t>Salami et al., Manuscript submitted. </a:t>
            </a:r>
          </a:p>
        </p:txBody>
      </p:sp>
    </p:spTree>
    <p:extLst>
      <p:ext uri="{BB962C8B-B14F-4D97-AF65-F5344CB8AC3E}">
        <p14:creationId xmlns:p14="http://schemas.microsoft.com/office/powerpoint/2010/main" val="2287573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6134</TotalTime>
  <Words>3200</Words>
  <Application>Microsoft Office PowerPoint</Application>
  <PresentationFormat>On-screen Show (4:3)</PresentationFormat>
  <Paragraphs>368</Paragraphs>
  <Slides>39</Slides>
  <Notes>25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3" baseType="lpstr">
      <vt:lpstr>Arial</vt:lpstr>
      <vt:lpstr>Calibri</vt:lpstr>
      <vt:lpstr>Office Theme</vt:lpstr>
      <vt:lpstr>Worksheet</vt:lpstr>
      <vt:lpstr>Leveraging the transcriptome for the early detection of prostate cancer</vt:lpstr>
      <vt:lpstr>PowerPoint Presentation</vt:lpstr>
      <vt:lpstr>Project Overview</vt:lpstr>
      <vt:lpstr>Project Overview</vt:lpstr>
      <vt:lpstr>We have PCa early detection tests</vt:lpstr>
      <vt:lpstr>We have PCa early detection tests</vt:lpstr>
      <vt:lpstr>Multiplex RNAseq</vt:lpstr>
      <vt:lpstr>Correlation vs. RNAseq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MiPS-NGS development</vt:lpstr>
      <vt:lpstr>Can MiPS-NGS replace MiPS?</vt:lpstr>
      <vt:lpstr>PowerPoint Presentation</vt:lpstr>
      <vt:lpstr>Can MiPS-NGS replace and supplement  MiPS?</vt:lpstr>
      <vt:lpstr>PowerPoint Presentation</vt:lpstr>
      <vt:lpstr>PowerPoint Presentation</vt:lpstr>
      <vt:lpstr>Summary</vt:lpstr>
      <vt:lpstr>Research Highlights</vt:lpstr>
      <vt:lpstr>Challenges</vt:lpstr>
      <vt:lpstr>Acknowledgements</vt:lpstr>
      <vt:lpstr>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of MiPS/MiPS-NGS hg</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A. Tomlins</dc:creator>
  <cp:lastModifiedBy>Arul Chinnaiyan</cp:lastModifiedBy>
  <cp:revision>86</cp:revision>
  <dcterms:created xsi:type="dcterms:W3CDTF">2017-09-12T15:11:28Z</dcterms:created>
  <dcterms:modified xsi:type="dcterms:W3CDTF">2018-09-06T14:31:14Z</dcterms:modified>
</cp:coreProperties>
</file>