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7" r:id="rId2"/>
    <p:sldId id="260" r:id="rId3"/>
    <p:sldId id="261" r:id="rId4"/>
    <p:sldId id="276" r:id="rId5"/>
    <p:sldId id="264" r:id="rId6"/>
    <p:sldId id="274" r:id="rId7"/>
    <p:sldId id="269" r:id="rId8"/>
    <p:sldId id="265" r:id="rId9"/>
    <p:sldId id="268" r:id="rId10"/>
    <p:sldId id="271" r:id="rId11"/>
    <p:sldId id="272" r:id="rId12"/>
    <p:sldId id="270" r:id="rId13"/>
    <p:sldId id="279" r:id="rId14"/>
    <p:sldId id="281" r:id="rId15"/>
    <p:sldId id="256" r:id="rId16"/>
    <p:sldId id="263" r:id="rId17"/>
    <p:sldId id="282" r:id="rId18"/>
    <p:sldId id="283" r:id="rId19"/>
    <p:sldId id="284" r:id="rId20"/>
    <p:sldId id="285" r:id="rId21"/>
    <p:sldId id="287" r:id="rId22"/>
    <p:sldId id="286" r:id="rId23"/>
    <p:sldId id="266" r:id="rId24"/>
    <p:sldId id="267" r:id="rId25"/>
    <p:sldId id="280" r:id="rId26"/>
    <p:sldId id="27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55" d="100"/>
          <a:sy n="55" d="100"/>
        </p:scale>
        <p:origin x="-317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102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n%20Adams\Desktop\EDRN%20interm%20report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157175481017628E-2"/>
          <c:y val="2.2541813257385381E-2"/>
          <c:w val="0.87157699037620295"/>
          <c:h val="0.9024552836598988"/>
        </c:manualLayout>
      </c:layout>
      <c:scatterChart>
        <c:scatterStyle val="lineMarker"/>
        <c:varyColors val="0"/>
        <c:ser>
          <c:idx val="0"/>
          <c:order val="0"/>
          <c:tx>
            <c:v>Y</c:v>
          </c:tx>
          <c:spPr>
            <a:ln w="28575">
              <a:noFill/>
            </a:ln>
          </c:spPr>
          <c:marker>
            <c:symbol val="diamond"/>
            <c:size val="10"/>
            <c:spPr>
              <a:noFill/>
              <a:ln w="22225"/>
            </c:spPr>
          </c:marker>
          <c:trendline>
            <c:trendlineType val="linear"/>
            <c:dispRSqr val="1"/>
            <c:dispEq val="1"/>
            <c:trendlineLbl>
              <c:layout>
                <c:manualLayout>
                  <c:x val="-0.20672163454315684"/>
                  <c:y val="-0.18678139179387498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1600" b="1" baseline="0" dirty="0" smtClean="0"/>
                      <a:t>R² </a:t>
                    </a:r>
                    <a:r>
                      <a:rPr lang="en-US" sz="1600" b="1" baseline="0" dirty="0"/>
                      <a:t>= 0.9473</a:t>
                    </a:r>
                    <a:endParaRPr lang="en-US" sz="1600" b="1" dirty="0"/>
                  </a:p>
                </c:rich>
              </c:tx>
              <c:numFmt formatCode="General" sourceLinked="0"/>
            </c:trendlineLbl>
          </c:trendline>
          <c:xVal>
            <c:numRef>
              <c:f>Sheet1!$AB$2:$AB$29</c:f>
              <c:numCache>
                <c:formatCode>General</c:formatCode>
                <c:ptCount val="28"/>
                <c:pt idx="0">
                  <c:v>0</c:v>
                </c:pt>
                <c:pt idx="1">
                  <c:v>3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7</c:v>
                </c:pt>
                <c:pt idx="17">
                  <c:v>11</c:v>
                </c:pt>
                <c:pt idx="18">
                  <c:v>0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2</c:v>
                </c:pt>
                <c:pt idx="23">
                  <c:v>0</c:v>
                </c:pt>
                <c:pt idx="24">
                  <c:v>28</c:v>
                </c:pt>
                <c:pt idx="25">
                  <c:v>5</c:v>
                </c:pt>
                <c:pt idx="26">
                  <c:v>0</c:v>
                </c:pt>
                <c:pt idx="27">
                  <c:v>2</c:v>
                </c:pt>
              </c:numCache>
            </c:numRef>
          </c:xVal>
          <c:yVal>
            <c:numRef>
              <c:f>Sheet1!$AA$2:$AA$29</c:f>
              <c:numCache>
                <c:formatCode>General</c:formatCode>
                <c:ptCount val="28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2</c:v>
                </c:pt>
                <c:pt idx="11">
                  <c:v>1</c:v>
                </c:pt>
                <c:pt idx="12">
                  <c:v>1</c:v>
                </c:pt>
                <c:pt idx="13">
                  <c:v>2</c:v>
                </c:pt>
                <c:pt idx="14">
                  <c:v>0</c:v>
                </c:pt>
                <c:pt idx="15">
                  <c:v>0</c:v>
                </c:pt>
                <c:pt idx="16">
                  <c:v>4</c:v>
                </c:pt>
                <c:pt idx="17">
                  <c:v>5</c:v>
                </c:pt>
                <c:pt idx="18">
                  <c:v>0</c:v>
                </c:pt>
                <c:pt idx="19">
                  <c:v>0</c:v>
                </c:pt>
                <c:pt idx="20">
                  <c:v>2</c:v>
                </c:pt>
                <c:pt idx="21">
                  <c:v>0</c:v>
                </c:pt>
                <c:pt idx="22">
                  <c:v>1</c:v>
                </c:pt>
                <c:pt idx="23">
                  <c:v>0</c:v>
                </c:pt>
                <c:pt idx="24">
                  <c:v>18</c:v>
                </c:pt>
                <c:pt idx="25">
                  <c:v>3</c:v>
                </c:pt>
                <c:pt idx="26">
                  <c:v>1</c:v>
                </c:pt>
                <c:pt idx="27">
                  <c:v>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644-421C-AE7E-CB49F7795B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149760"/>
        <c:axId val="104151296"/>
      </c:scatterChart>
      <c:valAx>
        <c:axId val="104149760"/>
        <c:scaling>
          <c:orientation val="minMax"/>
          <c:max val="3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104151296"/>
        <c:crosses val="autoZero"/>
        <c:crossBetween val="midCat"/>
      </c:valAx>
      <c:valAx>
        <c:axId val="104151296"/>
        <c:scaling>
          <c:orientation val="minMax"/>
          <c:max val="3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crossAx val="10414976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559D57-70FB-C747-814F-5C77EDE8E913}" type="doc">
      <dgm:prSet loTypeId="urn:microsoft.com/office/officeart/2005/8/layout/vProcess5" loCatId="" qsTypeId="urn:microsoft.com/office/officeart/2005/8/quickstyle/simple1" qsCatId="simple" csTypeId="urn:microsoft.com/office/officeart/2005/8/colors/colorful3" csCatId="colorful" phldr="1"/>
      <dgm:spPr/>
    </dgm:pt>
    <dgm:pt modelId="{1DA68D37-00E6-2E45-8475-ED08D9F574E8}">
      <dgm:prSet phldrT="[Text]"/>
      <dgm:spPr/>
      <dgm:t>
        <a:bodyPr/>
        <a:lstStyle/>
        <a:p>
          <a:r>
            <a:rPr lang="en-US" dirty="0"/>
            <a:t>Subject selection</a:t>
          </a:r>
        </a:p>
      </dgm:t>
    </dgm:pt>
    <dgm:pt modelId="{7572C6F8-1AA9-F94B-A65F-E08B2D888347}" type="parTrans" cxnId="{1F9443EE-7107-BD45-BD48-D7BE6CCF2281}">
      <dgm:prSet/>
      <dgm:spPr/>
      <dgm:t>
        <a:bodyPr/>
        <a:lstStyle/>
        <a:p>
          <a:endParaRPr lang="en-US"/>
        </a:p>
      </dgm:t>
    </dgm:pt>
    <dgm:pt modelId="{C4EC6B43-DD28-4344-806D-6E624B5BBF30}" type="sibTrans" cxnId="{1F9443EE-7107-BD45-BD48-D7BE6CCF2281}">
      <dgm:prSet/>
      <dgm:spPr/>
      <dgm:t>
        <a:bodyPr/>
        <a:lstStyle/>
        <a:p>
          <a:endParaRPr lang="en-US"/>
        </a:p>
      </dgm:t>
    </dgm:pt>
    <dgm:pt modelId="{0992B380-1FE4-CB4A-B864-808EFE8C171F}">
      <dgm:prSet phldrT="[Text]"/>
      <dgm:spPr/>
      <dgm:t>
        <a:bodyPr/>
        <a:lstStyle/>
        <a:p>
          <a:r>
            <a:rPr lang="en-US" dirty="0"/>
            <a:t>Downloading</a:t>
          </a:r>
        </a:p>
      </dgm:t>
    </dgm:pt>
    <dgm:pt modelId="{77AB0DDC-CED0-D949-A210-49F7BD110EC5}" type="parTrans" cxnId="{E573742C-2467-3745-B149-06419587F036}">
      <dgm:prSet/>
      <dgm:spPr/>
      <dgm:t>
        <a:bodyPr/>
        <a:lstStyle/>
        <a:p>
          <a:endParaRPr lang="en-US"/>
        </a:p>
      </dgm:t>
    </dgm:pt>
    <dgm:pt modelId="{8500E01C-2619-1847-AC9E-5F77542B4202}" type="sibTrans" cxnId="{E573742C-2467-3745-B149-06419587F036}">
      <dgm:prSet/>
      <dgm:spPr/>
      <dgm:t>
        <a:bodyPr/>
        <a:lstStyle/>
        <a:p>
          <a:endParaRPr lang="en-US"/>
        </a:p>
      </dgm:t>
    </dgm:pt>
    <dgm:pt modelId="{C0BF5DAD-0D37-264E-9D15-B777775E76D9}">
      <dgm:prSet phldrT="[Text]"/>
      <dgm:spPr/>
      <dgm:t>
        <a:bodyPr/>
        <a:lstStyle/>
        <a:p>
          <a:r>
            <a:rPr lang="en-US" dirty="0"/>
            <a:t>De-identification</a:t>
          </a:r>
        </a:p>
      </dgm:t>
    </dgm:pt>
    <dgm:pt modelId="{50EB536A-CCF5-CF4E-9B37-E9E3A5D3050E}" type="parTrans" cxnId="{F0B5595C-5AB1-8A43-86B1-5A7E167A9B84}">
      <dgm:prSet/>
      <dgm:spPr/>
      <dgm:t>
        <a:bodyPr/>
        <a:lstStyle/>
        <a:p>
          <a:endParaRPr lang="en-US"/>
        </a:p>
      </dgm:t>
    </dgm:pt>
    <dgm:pt modelId="{44F2AEEE-D6BA-3249-8229-A6AA8B328085}" type="sibTrans" cxnId="{F0B5595C-5AB1-8A43-86B1-5A7E167A9B84}">
      <dgm:prSet/>
      <dgm:spPr/>
      <dgm:t>
        <a:bodyPr/>
        <a:lstStyle/>
        <a:p>
          <a:endParaRPr lang="en-US"/>
        </a:p>
      </dgm:t>
    </dgm:pt>
    <dgm:pt modelId="{D3E4AA9E-FEA8-7D44-B678-7B5582D9BAB5}">
      <dgm:prSet phldrT="[Text]"/>
      <dgm:spPr/>
      <dgm:t>
        <a:bodyPr/>
        <a:lstStyle/>
        <a:p>
          <a:r>
            <a:rPr lang="en-US" dirty="0"/>
            <a:t>Curation</a:t>
          </a:r>
        </a:p>
      </dgm:t>
    </dgm:pt>
    <dgm:pt modelId="{DAC81692-1633-DB44-88D8-0DBBCD975962}" type="parTrans" cxnId="{F9239168-E6F8-2742-A7FD-94553441631D}">
      <dgm:prSet/>
      <dgm:spPr/>
      <dgm:t>
        <a:bodyPr/>
        <a:lstStyle/>
        <a:p>
          <a:endParaRPr lang="en-US"/>
        </a:p>
      </dgm:t>
    </dgm:pt>
    <dgm:pt modelId="{688B493E-3F66-BC43-AEB2-F38C826D6C43}" type="sibTrans" cxnId="{F9239168-E6F8-2742-A7FD-94553441631D}">
      <dgm:prSet/>
      <dgm:spPr/>
      <dgm:t>
        <a:bodyPr/>
        <a:lstStyle/>
        <a:p>
          <a:endParaRPr lang="en-US"/>
        </a:p>
      </dgm:t>
    </dgm:pt>
    <dgm:pt modelId="{C1181D67-81C8-FA4F-BFCA-B7DBE1973D90}">
      <dgm:prSet/>
      <dgm:spPr/>
      <dgm:t>
        <a:bodyPr/>
        <a:lstStyle/>
        <a:p>
          <a:r>
            <a:rPr lang="en-US" dirty="0"/>
            <a:t>Annotation</a:t>
          </a:r>
        </a:p>
      </dgm:t>
    </dgm:pt>
    <dgm:pt modelId="{45BB2EAB-A275-6A47-BA61-E7F0761DC4C3}" type="parTrans" cxnId="{9659F63C-CDD2-CA41-AF73-5F9813913A67}">
      <dgm:prSet/>
      <dgm:spPr/>
      <dgm:t>
        <a:bodyPr/>
        <a:lstStyle/>
        <a:p>
          <a:endParaRPr lang="en-US"/>
        </a:p>
      </dgm:t>
    </dgm:pt>
    <dgm:pt modelId="{0F774AA0-C2AD-7240-920A-2A8DB8EA11ED}" type="sibTrans" cxnId="{9659F63C-CDD2-CA41-AF73-5F9813913A67}">
      <dgm:prSet/>
      <dgm:spPr/>
      <dgm:t>
        <a:bodyPr/>
        <a:lstStyle/>
        <a:p>
          <a:endParaRPr lang="en-US"/>
        </a:p>
      </dgm:t>
    </dgm:pt>
    <dgm:pt modelId="{D7699A4B-060F-824D-A2B3-7F899899D917}">
      <dgm:prSet phldrT="[Text]"/>
      <dgm:spPr/>
      <dgm:t>
        <a:bodyPr/>
        <a:lstStyle/>
        <a:p>
          <a:r>
            <a:rPr lang="en-US" dirty="0"/>
            <a:t>identify subjects for study from EHR</a:t>
          </a:r>
        </a:p>
      </dgm:t>
    </dgm:pt>
    <dgm:pt modelId="{8D20ADE0-481B-F74B-87AB-9903620CE331}" type="parTrans" cxnId="{EBFECC90-833F-234B-AF50-AE7E11AF3D2E}">
      <dgm:prSet/>
      <dgm:spPr/>
      <dgm:t>
        <a:bodyPr/>
        <a:lstStyle/>
        <a:p>
          <a:endParaRPr lang="en-US"/>
        </a:p>
      </dgm:t>
    </dgm:pt>
    <dgm:pt modelId="{474157F4-FD7D-4448-88CB-2A140D7F5D05}" type="sibTrans" cxnId="{EBFECC90-833F-234B-AF50-AE7E11AF3D2E}">
      <dgm:prSet/>
      <dgm:spPr/>
      <dgm:t>
        <a:bodyPr/>
        <a:lstStyle/>
        <a:p>
          <a:endParaRPr lang="en-US"/>
        </a:p>
      </dgm:t>
    </dgm:pt>
    <dgm:pt modelId="{8D6EAC9D-A7E0-3147-9096-46C8BB98A170}">
      <dgm:prSet phldrT="[Text]"/>
      <dgm:spPr/>
      <dgm:t>
        <a:bodyPr/>
        <a:lstStyle/>
        <a:p>
          <a:r>
            <a:rPr lang="en-US" dirty="0"/>
            <a:t>automate process for retrieval</a:t>
          </a:r>
        </a:p>
      </dgm:t>
    </dgm:pt>
    <dgm:pt modelId="{F028AEFE-A540-7146-B57A-2FB0F0C9FD40}" type="parTrans" cxnId="{216902EC-BB98-564B-A7A4-C1685CA5E40F}">
      <dgm:prSet/>
      <dgm:spPr/>
      <dgm:t>
        <a:bodyPr/>
        <a:lstStyle/>
        <a:p>
          <a:endParaRPr lang="en-US"/>
        </a:p>
      </dgm:t>
    </dgm:pt>
    <dgm:pt modelId="{2D555D9F-33B5-304B-A5ED-DC1DD70D6D30}" type="sibTrans" cxnId="{216902EC-BB98-564B-A7A4-C1685CA5E40F}">
      <dgm:prSet/>
      <dgm:spPr/>
      <dgm:t>
        <a:bodyPr/>
        <a:lstStyle/>
        <a:p>
          <a:endParaRPr lang="en-US"/>
        </a:p>
      </dgm:t>
    </dgm:pt>
    <dgm:pt modelId="{6EF6AD4A-2785-1A49-ADF1-77C598C17FBC}">
      <dgm:prSet phldrT="[Text]"/>
      <dgm:spPr/>
      <dgm:t>
        <a:bodyPr/>
        <a:lstStyle/>
        <a:p>
          <a:r>
            <a:rPr lang="en-US" dirty="0"/>
            <a:t>remove PHI from DICOM headers</a:t>
          </a:r>
        </a:p>
      </dgm:t>
    </dgm:pt>
    <dgm:pt modelId="{C3D16AEE-3419-4B4C-A5D8-EBDA6E24ECBE}" type="parTrans" cxnId="{6306B5CF-243C-FC46-AD9E-1F4DFB78844F}">
      <dgm:prSet/>
      <dgm:spPr/>
      <dgm:t>
        <a:bodyPr/>
        <a:lstStyle/>
        <a:p>
          <a:endParaRPr lang="en-US"/>
        </a:p>
      </dgm:t>
    </dgm:pt>
    <dgm:pt modelId="{EC723FDD-AEC9-E246-9607-DCC1A23771E2}" type="sibTrans" cxnId="{6306B5CF-243C-FC46-AD9E-1F4DFB78844F}">
      <dgm:prSet/>
      <dgm:spPr/>
      <dgm:t>
        <a:bodyPr/>
        <a:lstStyle/>
        <a:p>
          <a:endParaRPr lang="en-US"/>
        </a:p>
      </dgm:t>
    </dgm:pt>
    <dgm:pt modelId="{CF691014-DE53-0640-B676-028F9A2655EF}">
      <dgm:prSet phldrT="[Text]"/>
      <dgm:spPr/>
      <dgm:t>
        <a:bodyPr/>
        <a:lstStyle/>
        <a:p>
          <a:r>
            <a:rPr lang="en-US" dirty="0"/>
            <a:t>sort and rename files</a:t>
          </a:r>
        </a:p>
      </dgm:t>
    </dgm:pt>
    <dgm:pt modelId="{2D36C4E4-D09B-F846-B2BE-01A5048BB3EB}" type="parTrans" cxnId="{6E544AD8-2E7B-BE4C-BF9C-10B3AF51ECB3}">
      <dgm:prSet/>
      <dgm:spPr/>
      <dgm:t>
        <a:bodyPr/>
        <a:lstStyle/>
        <a:p>
          <a:endParaRPr lang="en-US"/>
        </a:p>
      </dgm:t>
    </dgm:pt>
    <dgm:pt modelId="{58393874-122F-004C-8D7B-FD821BD6F248}" type="sibTrans" cxnId="{6E544AD8-2E7B-BE4C-BF9C-10B3AF51ECB3}">
      <dgm:prSet/>
      <dgm:spPr/>
      <dgm:t>
        <a:bodyPr/>
        <a:lstStyle/>
        <a:p>
          <a:endParaRPr lang="en-US"/>
        </a:p>
      </dgm:t>
    </dgm:pt>
    <dgm:pt modelId="{A31C699D-564C-4C4B-B743-E82FAFE89A7A}">
      <dgm:prSet/>
      <dgm:spPr/>
      <dgm:t>
        <a:bodyPr/>
        <a:lstStyle/>
        <a:p>
          <a:r>
            <a:rPr lang="en-US" dirty="0"/>
            <a:t>create lesion masks</a:t>
          </a:r>
        </a:p>
      </dgm:t>
    </dgm:pt>
    <dgm:pt modelId="{D5CF98E3-CFD7-1447-AE52-564C2EB47730}" type="parTrans" cxnId="{E006FDD7-AF83-144D-84DB-729798A59523}">
      <dgm:prSet/>
      <dgm:spPr/>
      <dgm:t>
        <a:bodyPr/>
        <a:lstStyle/>
        <a:p>
          <a:endParaRPr lang="en-US"/>
        </a:p>
      </dgm:t>
    </dgm:pt>
    <dgm:pt modelId="{E3D9E47D-0E8E-6B49-9545-F0EFEE6C5BA1}" type="sibTrans" cxnId="{E006FDD7-AF83-144D-84DB-729798A59523}">
      <dgm:prSet/>
      <dgm:spPr/>
      <dgm:t>
        <a:bodyPr/>
        <a:lstStyle/>
        <a:p>
          <a:endParaRPr lang="en-US"/>
        </a:p>
      </dgm:t>
    </dgm:pt>
    <dgm:pt modelId="{8B97E1BA-C1EC-CA47-AC9D-1DBFC52BEC2E}" type="pres">
      <dgm:prSet presAssocID="{1D559D57-70FB-C747-814F-5C77EDE8E913}" presName="outerComposite" presStyleCnt="0">
        <dgm:presLayoutVars>
          <dgm:chMax val="5"/>
          <dgm:dir/>
          <dgm:resizeHandles val="exact"/>
        </dgm:presLayoutVars>
      </dgm:prSet>
      <dgm:spPr/>
    </dgm:pt>
    <dgm:pt modelId="{973D1648-E8DF-4543-8EAE-3AACF6D253D8}" type="pres">
      <dgm:prSet presAssocID="{1D559D57-70FB-C747-814F-5C77EDE8E913}" presName="dummyMaxCanvas" presStyleCnt="0">
        <dgm:presLayoutVars/>
      </dgm:prSet>
      <dgm:spPr/>
    </dgm:pt>
    <dgm:pt modelId="{F631EC57-D69A-174C-8598-D2A07E8F452C}" type="pres">
      <dgm:prSet presAssocID="{1D559D57-70FB-C747-814F-5C77EDE8E913}" presName="FiveNodes_1" presStyleLbl="node1" presStyleIdx="0" presStyleCnt="5" custLinFactNeighborX="-55371" custLinFactNeighborY="15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C59A47-E933-174A-A1D2-A28A25849A09}" type="pres">
      <dgm:prSet presAssocID="{1D559D57-70FB-C747-814F-5C77EDE8E913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C3673A-2A1B-044D-8801-CC89F04731AC}" type="pres">
      <dgm:prSet presAssocID="{1D559D57-70FB-C747-814F-5C77EDE8E913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12C166-4001-9642-A54C-E35B1CAB8157}" type="pres">
      <dgm:prSet presAssocID="{1D559D57-70FB-C747-814F-5C77EDE8E913}" presName="FiveNodes_4" presStyleLbl="node1" presStyleIdx="3" presStyleCnt="5" custLinFactNeighborY="-27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993832-51A2-864F-98B8-974F790794AB}" type="pres">
      <dgm:prSet presAssocID="{1D559D57-70FB-C747-814F-5C77EDE8E913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92F68-2B23-A044-9250-895CA4C1174A}" type="pres">
      <dgm:prSet presAssocID="{1D559D57-70FB-C747-814F-5C77EDE8E913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B211B3-02B2-0A45-81A1-B991B5DAE316}" type="pres">
      <dgm:prSet presAssocID="{1D559D57-70FB-C747-814F-5C77EDE8E913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0E830B-0AFC-DD4A-85BD-37B62E5755A3}" type="pres">
      <dgm:prSet presAssocID="{1D559D57-70FB-C747-814F-5C77EDE8E913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2AEDFC-8059-3C4E-848B-AEF3BA1DC528}" type="pres">
      <dgm:prSet presAssocID="{1D559D57-70FB-C747-814F-5C77EDE8E913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DDF567-16CA-2049-B00C-DC731D2A257D}" type="pres">
      <dgm:prSet presAssocID="{1D559D57-70FB-C747-814F-5C77EDE8E913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B0D0C2-A105-2E43-BD7E-30F4A489DF83}" type="pres">
      <dgm:prSet presAssocID="{1D559D57-70FB-C747-814F-5C77EDE8E913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2AD6DC-E925-D54B-9932-D767CA4EB764}" type="pres">
      <dgm:prSet presAssocID="{1D559D57-70FB-C747-814F-5C77EDE8E913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0EDCD2-3659-3D42-814D-722EE85E15D2}" type="pres">
      <dgm:prSet presAssocID="{1D559D57-70FB-C747-814F-5C77EDE8E913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0FA6C7-C82E-644C-8B42-B490085C10F3}" type="pres">
      <dgm:prSet presAssocID="{1D559D57-70FB-C747-814F-5C77EDE8E913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9D2422-EC90-5149-8366-3BCCB40EF0F8}" type="presOf" srcId="{D3E4AA9E-FEA8-7D44-B678-7B5582D9BAB5}" destId="{372AD6DC-E925-D54B-9932-D767CA4EB764}" srcOrd="1" destOrd="0" presId="urn:microsoft.com/office/officeart/2005/8/layout/vProcess5"/>
    <dgm:cxn modelId="{BE32D2B6-F98E-A74B-8FD1-710C7FDDB84E}" type="presOf" srcId="{8500E01C-2619-1847-AC9E-5F77542B4202}" destId="{1DB211B3-02B2-0A45-81A1-B991B5DAE316}" srcOrd="0" destOrd="0" presId="urn:microsoft.com/office/officeart/2005/8/layout/vProcess5"/>
    <dgm:cxn modelId="{5F8F3AA5-FF4F-984F-82D9-BA95754DD2F1}" type="presOf" srcId="{C0BF5DAD-0D37-264E-9D15-B777775E76D9}" destId="{760EDCD2-3659-3D42-814D-722EE85E15D2}" srcOrd="1" destOrd="0" presId="urn:microsoft.com/office/officeart/2005/8/layout/vProcess5"/>
    <dgm:cxn modelId="{9659F63C-CDD2-CA41-AF73-5F9813913A67}" srcId="{1D559D57-70FB-C747-814F-5C77EDE8E913}" destId="{C1181D67-81C8-FA4F-BFCA-B7DBE1973D90}" srcOrd="4" destOrd="0" parTransId="{45BB2EAB-A275-6A47-BA61-E7F0761DC4C3}" sibTransId="{0F774AA0-C2AD-7240-920A-2A8DB8EA11ED}"/>
    <dgm:cxn modelId="{F9239168-E6F8-2742-A7FD-94553441631D}" srcId="{1D559D57-70FB-C747-814F-5C77EDE8E913}" destId="{D3E4AA9E-FEA8-7D44-B678-7B5582D9BAB5}" srcOrd="2" destOrd="0" parTransId="{DAC81692-1633-DB44-88D8-0DBBCD975962}" sibTransId="{688B493E-3F66-BC43-AEB2-F38C826D6C43}"/>
    <dgm:cxn modelId="{53477831-C555-BD46-8EDF-9CBD0BB6E92F}" type="presOf" srcId="{6EF6AD4A-2785-1A49-ADF1-77C598C17FBC}" destId="{7A12C166-4001-9642-A54C-E35B1CAB8157}" srcOrd="0" destOrd="1" presId="urn:microsoft.com/office/officeart/2005/8/layout/vProcess5"/>
    <dgm:cxn modelId="{2E9E0424-D5D1-554B-9AF3-7A7A143FE2A5}" type="presOf" srcId="{1DA68D37-00E6-2E45-8475-ED08D9F574E8}" destId="{F631EC57-D69A-174C-8598-D2A07E8F452C}" srcOrd="0" destOrd="0" presId="urn:microsoft.com/office/officeart/2005/8/layout/vProcess5"/>
    <dgm:cxn modelId="{CF598273-2695-0342-B10D-88F79ABE0909}" type="presOf" srcId="{688B493E-3F66-BC43-AEB2-F38C826D6C43}" destId="{710E830B-0AFC-DD4A-85BD-37B62E5755A3}" srcOrd="0" destOrd="0" presId="urn:microsoft.com/office/officeart/2005/8/layout/vProcess5"/>
    <dgm:cxn modelId="{C8B45CB2-D331-854D-9036-C3B5D234D39A}" type="presOf" srcId="{C0BF5DAD-0D37-264E-9D15-B777775E76D9}" destId="{7A12C166-4001-9642-A54C-E35B1CAB8157}" srcOrd="0" destOrd="0" presId="urn:microsoft.com/office/officeart/2005/8/layout/vProcess5"/>
    <dgm:cxn modelId="{07BBA0C2-D4DF-854E-8ECF-A017F13189A2}" type="presOf" srcId="{1DA68D37-00E6-2E45-8475-ED08D9F574E8}" destId="{DFDDF567-16CA-2049-B00C-DC731D2A257D}" srcOrd="1" destOrd="0" presId="urn:microsoft.com/office/officeart/2005/8/layout/vProcess5"/>
    <dgm:cxn modelId="{6E544AD8-2E7B-BE4C-BF9C-10B3AF51ECB3}" srcId="{D3E4AA9E-FEA8-7D44-B678-7B5582D9BAB5}" destId="{CF691014-DE53-0640-B676-028F9A2655EF}" srcOrd="0" destOrd="0" parTransId="{2D36C4E4-D09B-F846-B2BE-01A5048BB3EB}" sibTransId="{58393874-122F-004C-8D7B-FD821BD6F248}"/>
    <dgm:cxn modelId="{6F00E4FA-29C2-5D40-AF17-615E7A220002}" type="presOf" srcId="{A31C699D-564C-4C4B-B743-E82FAFE89A7A}" destId="{8F0FA6C7-C82E-644C-8B42-B490085C10F3}" srcOrd="1" destOrd="1" presId="urn:microsoft.com/office/officeart/2005/8/layout/vProcess5"/>
    <dgm:cxn modelId="{EBFECC90-833F-234B-AF50-AE7E11AF3D2E}" srcId="{1DA68D37-00E6-2E45-8475-ED08D9F574E8}" destId="{D7699A4B-060F-824D-A2B3-7F899899D917}" srcOrd="0" destOrd="0" parTransId="{8D20ADE0-481B-F74B-87AB-9903620CE331}" sibTransId="{474157F4-FD7D-4448-88CB-2A140D7F5D05}"/>
    <dgm:cxn modelId="{23A6F2E4-8EF4-9A42-8235-FE4D7AC27A0E}" type="presOf" srcId="{6EF6AD4A-2785-1A49-ADF1-77C598C17FBC}" destId="{760EDCD2-3659-3D42-814D-722EE85E15D2}" srcOrd="1" destOrd="1" presId="urn:microsoft.com/office/officeart/2005/8/layout/vProcess5"/>
    <dgm:cxn modelId="{FAAD9A73-684E-1D48-853C-92591B17AC1D}" type="presOf" srcId="{C1181D67-81C8-FA4F-BFCA-B7DBE1973D90}" destId="{6D993832-51A2-864F-98B8-974F790794AB}" srcOrd="0" destOrd="0" presId="urn:microsoft.com/office/officeart/2005/8/layout/vProcess5"/>
    <dgm:cxn modelId="{E006FDD7-AF83-144D-84DB-729798A59523}" srcId="{C1181D67-81C8-FA4F-BFCA-B7DBE1973D90}" destId="{A31C699D-564C-4C4B-B743-E82FAFE89A7A}" srcOrd="0" destOrd="0" parTransId="{D5CF98E3-CFD7-1447-AE52-564C2EB47730}" sibTransId="{E3D9E47D-0E8E-6B49-9545-F0EFEE6C5BA1}"/>
    <dgm:cxn modelId="{1F9443EE-7107-BD45-BD48-D7BE6CCF2281}" srcId="{1D559D57-70FB-C747-814F-5C77EDE8E913}" destId="{1DA68D37-00E6-2E45-8475-ED08D9F574E8}" srcOrd="0" destOrd="0" parTransId="{7572C6F8-1AA9-F94B-A65F-E08B2D888347}" sibTransId="{C4EC6B43-DD28-4344-806D-6E624B5BBF30}"/>
    <dgm:cxn modelId="{94944836-3D26-1A4E-9615-3D0B6303803A}" type="presOf" srcId="{CF691014-DE53-0640-B676-028F9A2655EF}" destId="{3BC3673A-2A1B-044D-8801-CC89F04731AC}" srcOrd="0" destOrd="1" presId="urn:microsoft.com/office/officeart/2005/8/layout/vProcess5"/>
    <dgm:cxn modelId="{24BFFABB-780C-D94E-9EED-957D6DBEC226}" type="presOf" srcId="{CF691014-DE53-0640-B676-028F9A2655EF}" destId="{372AD6DC-E925-D54B-9932-D767CA4EB764}" srcOrd="1" destOrd="1" presId="urn:microsoft.com/office/officeart/2005/8/layout/vProcess5"/>
    <dgm:cxn modelId="{675D1B4F-74FB-5D4B-A805-3F5ACD180E92}" type="presOf" srcId="{C4EC6B43-DD28-4344-806D-6E624B5BBF30}" destId="{D8092F68-2B23-A044-9250-895CA4C1174A}" srcOrd="0" destOrd="0" presId="urn:microsoft.com/office/officeart/2005/8/layout/vProcess5"/>
    <dgm:cxn modelId="{7F00EADF-1514-9745-9C3A-B9449C5C2782}" type="presOf" srcId="{D7699A4B-060F-824D-A2B3-7F899899D917}" destId="{F631EC57-D69A-174C-8598-D2A07E8F452C}" srcOrd="0" destOrd="1" presId="urn:microsoft.com/office/officeart/2005/8/layout/vProcess5"/>
    <dgm:cxn modelId="{3836EF85-202C-2540-B69F-A631FDC126C1}" type="presOf" srcId="{44F2AEEE-D6BA-3249-8229-A6AA8B328085}" destId="{602AEDFC-8059-3C4E-848B-AEF3BA1DC528}" srcOrd="0" destOrd="0" presId="urn:microsoft.com/office/officeart/2005/8/layout/vProcess5"/>
    <dgm:cxn modelId="{FCB661A8-6F4A-B342-8B17-C477E910C31A}" type="presOf" srcId="{0992B380-1FE4-CB4A-B864-808EFE8C171F}" destId="{45B0D0C2-A105-2E43-BD7E-30F4A489DF83}" srcOrd="1" destOrd="0" presId="urn:microsoft.com/office/officeart/2005/8/layout/vProcess5"/>
    <dgm:cxn modelId="{6306B5CF-243C-FC46-AD9E-1F4DFB78844F}" srcId="{C0BF5DAD-0D37-264E-9D15-B777775E76D9}" destId="{6EF6AD4A-2785-1A49-ADF1-77C598C17FBC}" srcOrd="0" destOrd="0" parTransId="{C3D16AEE-3419-4B4C-A5D8-EBDA6E24ECBE}" sibTransId="{EC723FDD-AEC9-E246-9607-DCC1A23771E2}"/>
    <dgm:cxn modelId="{EE6879BA-E8EF-B342-9B6B-174E2F1A3FC2}" type="presOf" srcId="{0992B380-1FE4-CB4A-B864-808EFE8C171F}" destId="{FCC59A47-E933-174A-A1D2-A28A25849A09}" srcOrd="0" destOrd="0" presId="urn:microsoft.com/office/officeart/2005/8/layout/vProcess5"/>
    <dgm:cxn modelId="{B273ACA4-AFB4-514E-80B3-6321EA10AD56}" type="presOf" srcId="{8D6EAC9D-A7E0-3147-9096-46C8BB98A170}" destId="{45B0D0C2-A105-2E43-BD7E-30F4A489DF83}" srcOrd="1" destOrd="1" presId="urn:microsoft.com/office/officeart/2005/8/layout/vProcess5"/>
    <dgm:cxn modelId="{9BCC77F8-5584-4346-8056-43B9E9B867BC}" type="presOf" srcId="{1D559D57-70FB-C747-814F-5C77EDE8E913}" destId="{8B97E1BA-C1EC-CA47-AC9D-1DBFC52BEC2E}" srcOrd="0" destOrd="0" presId="urn:microsoft.com/office/officeart/2005/8/layout/vProcess5"/>
    <dgm:cxn modelId="{E573742C-2467-3745-B149-06419587F036}" srcId="{1D559D57-70FB-C747-814F-5C77EDE8E913}" destId="{0992B380-1FE4-CB4A-B864-808EFE8C171F}" srcOrd="1" destOrd="0" parTransId="{77AB0DDC-CED0-D949-A210-49F7BD110EC5}" sibTransId="{8500E01C-2619-1847-AC9E-5F77542B4202}"/>
    <dgm:cxn modelId="{2DABE28C-D50B-0749-BB30-C3AB595D38E9}" type="presOf" srcId="{A31C699D-564C-4C4B-B743-E82FAFE89A7A}" destId="{6D993832-51A2-864F-98B8-974F790794AB}" srcOrd="0" destOrd="1" presId="urn:microsoft.com/office/officeart/2005/8/layout/vProcess5"/>
    <dgm:cxn modelId="{3197ED89-0E8D-2644-8283-97422168511D}" type="presOf" srcId="{D3E4AA9E-FEA8-7D44-B678-7B5582D9BAB5}" destId="{3BC3673A-2A1B-044D-8801-CC89F04731AC}" srcOrd="0" destOrd="0" presId="urn:microsoft.com/office/officeart/2005/8/layout/vProcess5"/>
    <dgm:cxn modelId="{46EFDA6F-D03B-E54E-8C6C-04731095A1D0}" type="presOf" srcId="{8D6EAC9D-A7E0-3147-9096-46C8BB98A170}" destId="{FCC59A47-E933-174A-A1D2-A28A25849A09}" srcOrd="0" destOrd="1" presId="urn:microsoft.com/office/officeart/2005/8/layout/vProcess5"/>
    <dgm:cxn modelId="{27535358-3F62-364A-A814-CF9A922FEE07}" type="presOf" srcId="{C1181D67-81C8-FA4F-BFCA-B7DBE1973D90}" destId="{8F0FA6C7-C82E-644C-8B42-B490085C10F3}" srcOrd="1" destOrd="0" presId="urn:microsoft.com/office/officeart/2005/8/layout/vProcess5"/>
    <dgm:cxn modelId="{F0B5595C-5AB1-8A43-86B1-5A7E167A9B84}" srcId="{1D559D57-70FB-C747-814F-5C77EDE8E913}" destId="{C0BF5DAD-0D37-264E-9D15-B777775E76D9}" srcOrd="3" destOrd="0" parTransId="{50EB536A-CCF5-CF4E-9B37-E9E3A5D3050E}" sibTransId="{44F2AEEE-D6BA-3249-8229-A6AA8B328085}"/>
    <dgm:cxn modelId="{216902EC-BB98-564B-A7A4-C1685CA5E40F}" srcId="{0992B380-1FE4-CB4A-B864-808EFE8C171F}" destId="{8D6EAC9D-A7E0-3147-9096-46C8BB98A170}" srcOrd="0" destOrd="0" parTransId="{F028AEFE-A540-7146-B57A-2FB0F0C9FD40}" sibTransId="{2D555D9F-33B5-304B-A5ED-DC1DD70D6D30}"/>
    <dgm:cxn modelId="{174C01EF-0D11-F440-A19E-E54FAC53ABCD}" type="presOf" srcId="{D7699A4B-060F-824D-A2B3-7F899899D917}" destId="{DFDDF567-16CA-2049-B00C-DC731D2A257D}" srcOrd="1" destOrd="1" presId="urn:microsoft.com/office/officeart/2005/8/layout/vProcess5"/>
    <dgm:cxn modelId="{A7A3CA58-6DC5-774C-86A7-6AC13489820D}" type="presParOf" srcId="{8B97E1BA-C1EC-CA47-AC9D-1DBFC52BEC2E}" destId="{973D1648-E8DF-4543-8EAE-3AACF6D253D8}" srcOrd="0" destOrd="0" presId="urn:microsoft.com/office/officeart/2005/8/layout/vProcess5"/>
    <dgm:cxn modelId="{B4543747-2563-214D-BAAA-99D51C10FEB1}" type="presParOf" srcId="{8B97E1BA-C1EC-CA47-AC9D-1DBFC52BEC2E}" destId="{F631EC57-D69A-174C-8598-D2A07E8F452C}" srcOrd="1" destOrd="0" presId="urn:microsoft.com/office/officeart/2005/8/layout/vProcess5"/>
    <dgm:cxn modelId="{771885EF-3646-4946-AEC7-545C623172C4}" type="presParOf" srcId="{8B97E1BA-C1EC-CA47-AC9D-1DBFC52BEC2E}" destId="{FCC59A47-E933-174A-A1D2-A28A25849A09}" srcOrd="2" destOrd="0" presId="urn:microsoft.com/office/officeart/2005/8/layout/vProcess5"/>
    <dgm:cxn modelId="{5699C8D9-4F80-3B47-B5C1-176D71B794A8}" type="presParOf" srcId="{8B97E1BA-C1EC-CA47-AC9D-1DBFC52BEC2E}" destId="{3BC3673A-2A1B-044D-8801-CC89F04731AC}" srcOrd="3" destOrd="0" presId="urn:microsoft.com/office/officeart/2005/8/layout/vProcess5"/>
    <dgm:cxn modelId="{07B53B14-31BA-E844-A68A-4EA111948219}" type="presParOf" srcId="{8B97E1BA-C1EC-CA47-AC9D-1DBFC52BEC2E}" destId="{7A12C166-4001-9642-A54C-E35B1CAB8157}" srcOrd="4" destOrd="0" presId="urn:microsoft.com/office/officeart/2005/8/layout/vProcess5"/>
    <dgm:cxn modelId="{2668DF3A-0816-9C42-9BF2-4A826B0B20A8}" type="presParOf" srcId="{8B97E1BA-C1EC-CA47-AC9D-1DBFC52BEC2E}" destId="{6D993832-51A2-864F-98B8-974F790794AB}" srcOrd="5" destOrd="0" presId="urn:microsoft.com/office/officeart/2005/8/layout/vProcess5"/>
    <dgm:cxn modelId="{DC67809E-0BD0-EA48-9994-0FA3F3A48F02}" type="presParOf" srcId="{8B97E1BA-C1EC-CA47-AC9D-1DBFC52BEC2E}" destId="{D8092F68-2B23-A044-9250-895CA4C1174A}" srcOrd="6" destOrd="0" presId="urn:microsoft.com/office/officeart/2005/8/layout/vProcess5"/>
    <dgm:cxn modelId="{22E67B65-EF81-0843-AD3D-F73127DB0398}" type="presParOf" srcId="{8B97E1BA-C1EC-CA47-AC9D-1DBFC52BEC2E}" destId="{1DB211B3-02B2-0A45-81A1-B991B5DAE316}" srcOrd="7" destOrd="0" presId="urn:microsoft.com/office/officeart/2005/8/layout/vProcess5"/>
    <dgm:cxn modelId="{F39971E6-3DE7-3D46-8FA7-CDC40010FB50}" type="presParOf" srcId="{8B97E1BA-C1EC-CA47-AC9D-1DBFC52BEC2E}" destId="{710E830B-0AFC-DD4A-85BD-37B62E5755A3}" srcOrd="8" destOrd="0" presId="urn:microsoft.com/office/officeart/2005/8/layout/vProcess5"/>
    <dgm:cxn modelId="{E09A7F32-BC25-4042-98B6-CF264591A5A0}" type="presParOf" srcId="{8B97E1BA-C1EC-CA47-AC9D-1DBFC52BEC2E}" destId="{602AEDFC-8059-3C4E-848B-AEF3BA1DC528}" srcOrd="9" destOrd="0" presId="urn:microsoft.com/office/officeart/2005/8/layout/vProcess5"/>
    <dgm:cxn modelId="{D334057D-21FC-2347-9A1D-73213D6E2896}" type="presParOf" srcId="{8B97E1BA-C1EC-CA47-AC9D-1DBFC52BEC2E}" destId="{DFDDF567-16CA-2049-B00C-DC731D2A257D}" srcOrd="10" destOrd="0" presId="urn:microsoft.com/office/officeart/2005/8/layout/vProcess5"/>
    <dgm:cxn modelId="{3C244F11-8353-5F44-964F-3F93A865DF1C}" type="presParOf" srcId="{8B97E1BA-C1EC-CA47-AC9D-1DBFC52BEC2E}" destId="{45B0D0C2-A105-2E43-BD7E-30F4A489DF83}" srcOrd="11" destOrd="0" presId="urn:microsoft.com/office/officeart/2005/8/layout/vProcess5"/>
    <dgm:cxn modelId="{16938820-C446-C14A-9D16-CA24D0E46980}" type="presParOf" srcId="{8B97E1BA-C1EC-CA47-AC9D-1DBFC52BEC2E}" destId="{372AD6DC-E925-D54B-9932-D767CA4EB764}" srcOrd="12" destOrd="0" presId="urn:microsoft.com/office/officeart/2005/8/layout/vProcess5"/>
    <dgm:cxn modelId="{086F2812-0B11-1748-BCCC-4A33AA413995}" type="presParOf" srcId="{8B97E1BA-C1EC-CA47-AC9D-1DBFC52BEC2E}" destId="{760EDCD2-3659-3D42-814D-722EE85E15D2}" srcOrd="13" destOrd="0" presId="urn:microsoft.com/office/officeart/2005/8/layout/vProcess5"/>
    <dgm:cxn modelId="{9B58F629-CCCD-C442-9710-69C5F8582BC2}" type="presParOf" srcId="{8B97E1BA-C1EC-CA47-AC9D-1DBFC52BEC2E}" destId="{8F0FA6C7-C82E-644C-8B42-B490085C10F3}" srcOrd="14" destOrd="0" presId="urn:microsoft.com/office/officeart/2005/8/layout/vProcess5"/>
  </dgm:cxnLst>
  <dgm:bg/>
  <dgm:whole>
    <a:ln w="3810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1EC57-D69A-174C-8598-D2A07E8F452C}">
      <dsp:nvSpPr>
        <dsp:cNvPr id="0" name=""/>
        <dsp:cNvSpPr/>
      </dsp:nvSpPr>
      <dsp:spPr>
        <a:xfrm>
          <a:off x="0" y="12530"/>
          <a:ext cx="4434115" cy="79055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Subject selection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identify subjects for study from EHR</a:t>
          </a:r>
        </a:p>
      </dsp:txBody>
      <dsp:txXfrm>
        <a:off x="23155" y="35685"/>
        <a:ext cx="3488549" cy="744244"/>
      </dsp:txXfrm>
    </dsp:sp>
    <dsp:sp modelId="{FCC59A47-E933-174A-A1D2-A28A25849A09}">
      <dsp:nvSpPr>
        <dsp:cNvPr id="0" name=""/>
        <dsp:cNvSpPr/>
      </dsp:nvSpPr>
      <dsp:spPr>
        <a:xfrm>
          <a:off x="331119" y="900354"/>
          <a:ext cx="4434115" cy="790554"/>
        </a:xfrm>
        <a:prstGeom prst="roundRect">
          <a:avLst>
            <a:gd name="adj" fmla="val 10000"/>
          </a:avLst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Downloading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automate process for retrieval</a:t>
          </a:r>
        </a:p>
      </dsp:txBody>
      <dsp:txXfrm>
        <a:off x="354274" y="923509"/>
        <a:ext cx="3542826" cy="744244"/>
      </dsp:txXfrm>
    </dsp:sp>
    <dsp:sp modelId="{3BC3673A-2A1B-044D-8801-CC89F04731AC}">
      <dsp:nvSpPr>
        <dsp:cNvPr id="0" name=""/>
        <dsp:cNvSpPr/>
      </dsp:nvSpPr>
      <dsp:spPr>
        <a:xfrm>
          <a:off x="662238" y="1800708"/>
          <a:ext cx="4434115" cy="790554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Curation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sort and rename files</a:t>
          </a:r>
        </a:p>
      </dsp:txBody>
      <dsp:txXfrm>
        <a:off x="685393" y="1823863"/>
        <a:ext cx="3542826" cy="744244"/>
      </dsp:txXfrm>
    </dsp:sp>
    <dsp:sp modelId="{7A12C166-4001-9642-A54C-E35B1CAB8157}">
      <dsp:nvSpPr>
        <dsp:cNvPr id="0" name=""/>
        <dsp:cNvSpPr/>
      </dsp:nvSpPr>
      <dsp:spPr>
        <a:xfrm>
          <a:off x="993357" y="2679022"/>
          <a:ext cx="4434115" cy="790554"/>
        </a:xfrm>
        <a:prstGeom prst="roundRect">
          <a:avLst>
            <a:gd name="adj" fmla="val 10000"/>
          </a:avLst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De-identification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remove PHI from DICOM headers</a:t>
          </a:r>
        </a:p>
      </dsp:txBody>
      <dsp:txXfrm>
        <a:off x="1016512" y="2702177"/>
        <a:ext cx="3542826" cy="744244"/>
      </dsp:txXfrm>
    </dsp:sp>
    <dsp:sp modelId="{6D993832-51A2-864F-98B8-974F790794AB}">
      <dsp:nvSpPr>
        <dsp:cNvPr id="0" name=""/>
        <dsp:cNvSpPr/>
      </dsp:nvSpPr>
      <dsp:spPr>
        <a:xfrm>
          <a:off x="1324476" y="3601417"/>
          <a:ext cx="4434115" cy="790554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Annotation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create lesion masks</a:t>
          </a:r>
        </a:p>
      </dsp:txBody>
      <dsp:txXfrm>
        <a:off x="1347631" y="3624572"/>
        <a:ext cx="3542826" cy="744244"/>
      </dsp:txXfrm>
    </dsp:sp>
    <dsp:sp modelId="{D8092F68-2B23-A044-9250-895CA4C1174A}">
      <dsp:nvSpPr>
        <dsp:cNvPr id="0" name=""/>
        <dsp:cNvSpPr/>
      </dsp:nvSpPr>
      <dsp:spPr>
        <a:xfrm>
          <a:off x="3920255" y="577544"/>
          <a:ext cx="513860" cy="51386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4035874" y="577544"/>
        <a:ext cx="282623" cy="386680"/>
      </dsp:txXfrm>
    </dsp:sp>
    <dsp:sp modelId="{1DB211B3-02B2-0A45-81A1-B991B5DAE316}">
      <dsp:nvSpPr>
        <dsp:cNvPr id="0" name=""/>
        <dsp:cNvSpPr/>
      </dsp:nvSpPr>
      <dsp:spPr>
        <a:xfrm>
          <a:off x="4251374" y="1477898"/>
          <a:ext cx="513860" cy="51386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676380"/>
            <a:satOff val="33333"/>
            <a:lumOff val="593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676380"/>
              <a:satOff val="33333"/>
              <a:lumOff val="5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4366993" y="1477898"/>
        <a:ext cx="282623" cy="386680"/>
      </dsp:txXfrm>
    </dsp:sp>
    <dsp:sp modelId="{710E830B-0AFC-DD4A-85BD-37B62E5755A3}">
      <dsp:nvSpPr>
        <dsp:cNvPr id="0" name=""/>
        <dsp:cNvSpPr/>
      </dsp:nvSpPr>
      <dsp:spPr>
        <a:xfrm>
          <a:off x="4582493" y="2365076"/>
          <a:ext cx="513860" cy="51386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1352761"/>
            <a:satOff val="66667"/>
            <a:lumOff val="1186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352761"/>
              <a:satOff val="66667"/>
              <a:lumOff val="11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4698112" y="2365076"/>
        <a:ext cx="282623" cy="386680"/>
      </dsp:txXfrm>
    </dsp:sp>
    <dsp:sp modelId="{602AEDFC-8059-3C4E-848B-AEF3BA1DC528}">
      <dsp:nvSpPr>
        <dsp:cNvPr id="0" name=""/>
        <dsp:cNvSpPr/>
      </dsp:nvSpPr>
      <dsp:spPr>
        <a:xfrm>
          <a:off x="4913612" y="3274215"/>
          <a:ext cx="513860" cy="51386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5029231" y="3274215"/>
        <a:ext cx="282623" cy="386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A5584-AF5F-4657-9543-1C2DDE05F824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C5C50E-80F7-4A00-B621-73A2A518E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76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Background – collage of already annotated cases</a:t>
            </a:r>
            <a:br>
              <a:rPr lang="en-US" dirty="0"/>
            </a:br>
            <a:r>
              <a:rPr lang="en-US" dirty="0"/>
              <a:t>Upper right – GUI for annotation</a:t>
            </a:r>
          </a:p>
          <a:p>
            <a:r>
              <a:rPr lang="en-US" dirty="0"/>
              <a:t>Lower right – example for one case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E3F22-E385-4F4B-8947-2F0B71989FD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12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oval (BI-RADS boundary description)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mass with circumscribed margins (BIRADS margin description) with equal density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(BIRADS density of the mass description)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9F066-A40A-4CCD-94CB-EA7D863C16E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16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27B84-66F4-4B19-943A-E5545B2B581A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E1C60-3DF3-4459-B85F-819EBD9E9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71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27B84-66F4-4B19-943A-E5545B2B581A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E1C60-3DF3-4459-B85F-819EBD9E9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675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27B84-66F4-4B19-943A-E5545B2B581A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E1C60-3DF3-4459-B85F-819EBD9E9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584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27B84-66F4-4B19-943A-E5545B2B581A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E1C60-3DF3-4459-B85F-819EBD9E9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9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27B84-66F4-4B19-943A-E5545B2B581A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E1C60-3DF3-4459-B85F-819EBD9E9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99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27B84-66F4-4B19-943A-E5545B2B581A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E1C60-3DF3-4459-B85F-819EBD9E9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85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27B84-66F4-4B19-943A-E5545B2B581A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E1C60-3DF3-4459-B85F-819EBD9E9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199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27B84-66F4-4B19-943A-E5545B2B581A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E1C60-3DF3-4459-B85F-819EBD9E9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93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27B84-66F4-4B19-943A-E5545B2B581A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E1C60-3DF3-4459-B85F-819EBD9E9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0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27B84-66F4-4B19-943A-E5545B2B581A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E1C60-3DF3-4459-B85F-819EBD9E9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70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27B84-66F4-4B19-943A-E5545B2B581A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E1C60-3DF3-4459-B85F-819EBD9E9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29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27B84-66F4-4B19-943A-E5545B2B581A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E1C60-3DF3-4459-B85F-819EBD9E9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25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4272" y="1499615"/>
            <a:ext cx="9144000" cy="94964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Breast Cancer Detection Consortium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MPI</a:t>
            </a:r>
            <a:endParaRPr lang="en-US" sz="2000" dirty="0"/>
          </a:p>
          <a:p>
            <a:r>
              <a:rPr lang="en-US" sz="2000" dirty="0" smtClean="0"/>
              <a:t>Jeffrey R. Marks, Duke University</a:t>
            </a:r>
          </a:p>
          <a:p>
            <a:r>
              <a:rPr lang="en-US" sz="2000" dirty="0" smtClean="0"/>
              <a:t>Cha-Mei Tang, </a:t>
            </a:r>
            <a:r>
              <a:rPr lang="en-US" sz="2000" dirty="0" err="1" smtClean="0"/>
              <a:t>Creatv</a:t>
            </a:r>
            <a:r>
              <a:rPr lang="en-US" sz="2000" dirty="0" smtClean="0"/>
              <a:t> </a:t>
            </a:r>
            <a:r>
              <a:rPr lang="en-US" sz="2000" dirty="0" err="1" smtClean="0"/>
              <a:t>Microtech</a:t>
            </a:r>
            <a:endParaRPr lang="en-US" sz="2000" dirty="0" smtClean="0"/>
          </a:p>
          <a:p>
            <a:r>
              <a:rPr lang="en-US" sz="2000" dirty="0" smtClean="0"/>
              <a:t>UO1 CA214183</a:t>
            </a:r>
          </a:p>
          <a:p>
            <a:r>
              <a:rPr lang="en-US" sz="2000" dirty="0" smtClean="0"/>
              <a:t>Funding: 9/2016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45027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EFEBF9-8216-924E-BC92-747512BE8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800" y="21863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Calcification detection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="" xmlns:a16="http://schemas.microsoft.com/office/drawing/2014/main" id="{C9B668D7-54FE-314E-B679-183BDD1AC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200" y="1103241"/>
            <a:ext cx="11243400" cy="2378920"/>
          </a:xfrm>
        </p:spPr>
        <p:txBody>
          <a:bodyPr>
            <a:normAutofit/>
          </a:bodyPr>
          <a:lstStyle/>
          <a:p>
            <a:r>
              <a:rPr lang="en-US" sz="2400" dirty="0"/>
              <a:t>Unsupervised “one-class classification” or “anomaly detection” by deep autoencoder</a:t>
            </a:r>
          </a:p>
          <a:p>
            <a:r>
              <a:rPr lang="en-US" sz="2400" dirty="0"/>
              <a:t>Trained on only normal FFDM, outperforms basic computer vision model trained on normal and cancers</a:t>
            </a:r>
          </a:p>
          <a:p>
            <a:r>
              <a:rPr lang="en-US" sz="2400" dirty="0"/>
              <a:t>Refining to see if good enough to act as front-end </a:t>
            </a:r>
            <a:r>
              <a:rPr lang="en-US" sz="2400" dirty="0" err="1"/>
              <a:t>calc</a:t>
            </a:r>
            <a:r>
              <a:rPr lang="en-US" sz="2400" dirty="0"/>
              <a:t> detector</a:t>
            </a:r>
          </a:p>
        </p:txBody>
      </p:sp>
      <p:pic>
        <p:nvPicPr>
          <p:cNvPr id="16" name="Content Placeholder 10">
            <a:extLst>
              <a:ext uri="{FF2B5EF4-FFF2-40B4-BE49-F238E27FC236}">
                <a16:creationId xmlns="" xmlns:a16="http://schemas.microsoft.com/office/drawing/2014/main" id="{6D945EEF-EA2F-F344-9D9D-167A6FCFE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800" y="5021939"/>
            <a:ext cx="7345363" cy="1651860"/>
          </a:xfrm>
          <a:prstGeom prst="rect">
            <a:avLst/>
          </a:prstGeom>
        </p:spPr>
      </p:pic>
      <p:pic>
        <p:nvPicPr>
          <p:cNvPr id="18" name="Picture 17" descr="auc_gau_ae_patch_patient">
            <a:extLst>
              <a:ext uri="{FF2B5EF4-FFF2-40B4-BE49-F238E27FC236}">
                <a16:creationId xmlns="" xmlns:a16="http://schemas.microsoft.com/office/drawing/2014/main" id="{191A8720-23EA-7147-A8FA-06A36E771779}"/>
              </a:ext>
            </a:extLst>
          </p:cNvPr>
          <p:cNvPicPr/>
          <p:nvPr/>
        </p:nvPicPr>
        <p:blipFill rotWithShape="1">
          <a:blip r:embed="rId3"/>
          <a:srcRect l="6917" t="7007" r="8039" b="5329"/>
          <a:stretch/>
        </p:blipFill>
        <p:spPr bwMode="auto">
          <a:xfrm>
            <a:off x="8406933" y="3237975"/>
            <a:ext cx="3401136" cy="3435796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489DF460-FC87-D843-BCCC-F9EF62406B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787800" y="3237975"/>
            <a:ext cx="7345363" cy="160743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AA82CB1-37F5-9D40-88A8-762EBF757020}"/>
              </a:ext>
            </a:extLst>
          </p:cNvPr>
          <p:cNvSpPr txBox="1"/>
          <p:nvPr/>
        </p:nvSpPr>
        <p:spPr>
          <a:xfrm rot="16200000">
            <a:off x="-1566600" y="4444305"/>
            <a:ext cx="408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Model output	cancer patches</a:t>
            </a:r>
          </a:p>
        </p:txBody>
      </p:sp>
    </p:spTree>
    <p:extLst>
      <p:ext uri="{BB962C8B-B14F-4D97-AF65-F5344CB8AC3E}">
        <p14:creationId xmlns:p14="http://schemas.microsoft.com/office/powerpoint/2010/main" val="461472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307CE3-C0AC-8F4A-BAC0-5308D3EBF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3579"/>
            <a:ext cx="4595071" cy="1281068"/>
          </a:xfrm>
        </p:spPr>
        <p:txBody>
          <a:bodyPr>
            <a:normAutofit/>
          </a:bodyPr>
          <a:lstStyle/>
          <a:p>
            <a:r>
              <a:rPr lang="en-US" dirty="0"/>
              <a:t>Mass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48313AB-8111-E046-8002-27FA714D5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1701"/>
            <a:ext cx="4936200" cy="4005262"/>
          </a:xfrm>
        </p:spPr>
        <p:txBody>
          <a:bodyPr>
            <a:normAutofit/>
          </a:bodyPr>
          <a:lstStyle/>
          <a:p>
            <a:r>
              <a:rPr lang="en-US" sz="2000" dirty="0"/>
              <a:t>Deep learning model: “Single shot” detection, based on “You only look once (YOLO) v2”*</a:t>
            </a:r>
          </a:p>
          <a:p>
            <a:r>
              <a:rPr lang="en-US" sz="2000" dirty="0"/>
              <a:t>Detects suspicious regions and provides detection confidence and probability</a:t>
            </a:r>
          </a:p>
          <a:p>
            <a:r>
              <a:rPr lang="en-US" sz="2000" dirty="0"/>
              <a:t>Baseline model with single view only, improved by including both CC and MLO views</a:t>
            </a:r>
          </a:p>
          <a:p>
            <a:r>
              <a:rPr lang="en-US" sz="2000" dirty="0"/>
              <a:t>Preliminary results based on public, screen-film </a:t>
            </a:r>
            <a:r>
              <a:rPr lang="en-US" sz="2000" dirty="0" err="1"/>
              <a:t>mammo</a:t>
            </a:r>
            <a:r>
              <a:rPr lang="en-US" sz="2000" dirty="0"/>
              <a:t> database (DDSM), now adapting to Duke FFDM cases </a:t>
            </a:r>
          </a:p>
        </p:txBody>
      </p:sp>
      <p:pic>
        <p:nvPicPr>
          <p:cNvPr id="6" name="Picture 5" descr="Screen%20Shot%202018-08-09%20at%2010.45.32%20AM.png">
            <a:extLst>
              <a:ext uri="{FF2B5EF4-FFF2-40B4-BE49-F238E27FC236}">
                <a16:creationId xmlns="" xmlns:a16="http://schemas.microsoft.com/office/drawing/2014/main" id="{8826DAF3-3D53-FF42-BED1-69C69FE803F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401" y="74563"/>
            <a:ext cx="1641332" cy="3234156"/>
          </a:xfrm>
          <a:prstGeom prst="rect">
            <a:avLst/>
          </a:prstGeom>
          <a:noFill/>
        </p:spPr>
      </p:pic>
      <p:pic>
        <p:nvPicPr>
          <p:cNvPr id="5" name="Picture 4" descr="Screen%20Shot%202018-08-09%20at%2010.45.27%20AM.png">
            <a:extLst>
              <a:ext uri="{FF2B5EF4-FFF2-40B4-BE49-F238E27FC236}">
                <a16:creationId xmlns="" xmlns:a16="http://schemas.microsoft.com/office/drawing/2014/main" id="{41F49B3E-5BF2-0443-A0A4-6E14984F6AF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001" y="74037"/>
            <a:ext cx="1641866" cy="323520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8ECB228-36FB-6F4E-8B79-C97A5642A6A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601" y="3689456"/>
            <a:ext cx="3988798" cy="298989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2593B65-C10D-5B4E-9D10-9B10EE00B94C}"/>
              </a:ext>
            </a:extLst>
          </p:cNvPr>
          <p:cNvSpPr txBox="1"/>
          <p:nvPr/>
        </p:nvSpPr>
        <p:spPr>
          <a:xfrm>
            <a:off x="106011" y="6555345"/>
            <a:ext cx="79909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latin typeface="Helvetica Neue UltraLight"/>
                <a:cs typeface="Helvetica Neue UltraLight"/>
              </a:rPr>
              <a:t>* Redmon et al., “You Only Look Once: Unified, Real-Time Object Detection,” CVPR 2016</a:t>
            </a:r>
          </a:p>
        </p:txBody>
      </p:sp>
    </p:spTree>
    <p:extLst>
      <p:ext uri="{BB962C8B-B14F-4D97-AF65-F5344CB8AC3E}">
        <p14:creationId xmlns:p14="http://schemas.microsoft.com/office/powerpoint/2010/main" val="91248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3949D2-BF4C-7B43-A0F5-DAAF49757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Radiology Progress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15D62C5-F7E8-1341-99CC-3E80721F3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1023 retrospective cases with blood samples</a:t>
            </a:r>
          </a:p>
          <a:p>
            <a:pPr lvl="1"/>
            <a:r>
              <a:rPr lang="en-US" dirty="0"/>
              <a:t>313 cases with visible masses</a:t>
            </a:r>
          </a:p>
          <a:p>
            <a:pPr lvl="2"/>
            <a:r>
              <a:rPr lang="en-US" dirty="0"/>
              <a:t>Some are ultrasound only, or missing </a:t>
            </a:r>
            <a:r>
              <a:rPr lang="en-US" dirty="0" err="1"/>
              <a:t>mammo</a:t>
            </a:r>
            <a:r>
              <a:rPr lang="en-US" dirty="0"/>
              <a:t> images</a:t>
            </a:r>
          </a:p>
          <a:p>
            <a:pPr lvl="1"/>
            <a:r>
              <a:rPr lang="en-US" dirty="0"/>
              <a:t>198 cases manually labeled by radiologist</a:t>
            </a:r>
          </a:p>
          <a:p>
            <a:pPr lvl="2"/>
            <a:r>
              <a:rPr lang="en-US" dirty="0"/>
              <a:t>437 FFDM images + 245 additional mag views</a:t>
            </a:r>
          </a:p>
          <a:p>
            <a:r>
              <a:rPr lang="en-US" dirty="0"/>
              <a:t>Automated lesion detection</a:t>
            </a:r>
          </a:p>
          <a:p>
            <a:pPr lvl="1"/>
            <a:r>
              <a:rPr lang="en-US" dirty="0"/>
              <a:t>Developing calcification and mass detection algorithms</a:t>
            </a:r>
          </a:p>
          <a:p>
            <a:pPr lvl="1"/>
            <a:r>
              <a:rPr lang="en-US" dirty="0"/>
              <a:t>based on deep learning</a:t>
            </a:r>
          </a:p>
          <a:p>
            <a:pPr lvl="2"/>
            <a:r>
              <a:rPr lang="en-US" dirty="0"/>
              <a:t>Leverage tremendous ability of cutting edge algorithms from “AI” research</a:t>
            </a:r>
          </a:p>
          <a:p>
            <a:pPr lvl="2"/>
            <a:r>
              <a:rPr lang="en-US" dirty="0"/>
              <a:t>Avoids previous “handcrafted” approaches that require manual selection and merging of image features, which often don’t generalize to new datasets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910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Unique Prospective Study on BI-RADS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436932"/>
              </p:ext>
            </p:extLst>
          </p:nvPr>
        </p:nvGraphicFramePr>
        <p:xfrm>
          <a:off x="2731008" y="1912998"/>
          <a:ext cx="6561280" cy="17175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23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20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949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524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4893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3065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050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BI-RADS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Total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Benign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DCIS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Invasive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%Cancer (DCIS+Inv)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50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4A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350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335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4.3%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50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4B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209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19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22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16.4%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50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4C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59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21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63.1%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50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152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18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88.2%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50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Total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912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621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241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32.0%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957782"/>
              </p:ext>
            </p:extLst>
          </p:nvPr>
        </p:nvGraphicFramePr>
        <p:xfrm>
          <a:off x="2743001" y="3910898"/>
          <a:ext cx="6541207" cy="1962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21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684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30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37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937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995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BI-RADS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Total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Benign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Cancer (</a:t>
                      </a:r>
                      <a:r>
                        <a:rPr lang="en-US" sz="1400" dirty="0" err="1">
                          <a:effectLst/>
                        </a:rPr>
                        <a:t>DCIS+Inv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% Cancer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95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4A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337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309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8.3%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95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4B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122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29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23.8%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95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4C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38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17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55.3%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95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4(unspecified)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27.8%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95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77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79.2%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95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Total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664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500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25.0%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57072" y="2551176"/>
            <a:ext cx="1472184" cy="384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Duke Series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4471416"/>
            <a:ext cx="159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Moffitt Series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649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Prospective Study Accrual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As part of Network Collaborative Project, Duke and Moffitt enrolling subjects with SOP and centralized data collection instruments (DMCC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/>
              <a:t>Targeted accrual is 1050 subjects through first half of year 5 (2021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/>
              <a:t>Duke began accrual Feb 2017 (n=263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/>
              <a:t>Moffitt began accrual Sept 2017 (n=120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Two </a:t>
            </a:r>
            <a:r>
              <a:rPr lang="en-US" dirty="0" err="1" smtClean="0"/>
              <a:t>CellSave</a:t>
            </a:r>
            <a:r>
              <a:rPr lang="en-US" dirty="0" smtClean="0"/>
              <a:t> tubes shipped overnight to </a:t>
            </a:r>
            <a:r>
              <a:rPr lang="en-US" dirty="0" err="1" smtClean="0"/>
              <a:t>Creatv</a:t>
            </a:r>
            <a:r>
              <a:rPr lang="en-US" dirty="0" smtClean="0"/>
              <a:t> </a:t>
            </a:r>
            <a:r>
              <a:rPr lang="en-US" dirty="0" err="1" smtClean="0"/>
              <a:t>Microtech</a:t>
            </a:r>
            <a:r>
              <a:rPr lang="en-US" dirty="0" smtClean="0"/>
              <a:t> for rare cell detection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896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922926459"/>
              </p:ext>
            </p:extLst>
          </p:nvPr>
        </p:nvGraphicFramePr>
        <p:xfrm>
          <a:off x="6364224" y="2057400"/>
          <a:ext cx="4645152" cy="3438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52944" y="1063824"/>
            <a:ext cx="3547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CAML Concordance Between 2 Tubes of Blood (n=150)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8174736" y="5577840"/>
            <a:ext cx="2084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CAML in Tube 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60720" y="3355848"/>
            <a:ext cx="969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CAML in Tube 2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574701" y="2249424"/>
            <a:ext cx="5039715" cy="3263968"/>
            <a:chOff x="39709" y="-14129"/>
            <a:chExt cx="2933669" cy="234679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29" t="6400" r="7778" b="10144"/>
            <a:stretch/>
          </p:blipFill>
          <p:spPr>
            <a:xfrm>
              <a:off x="325712" y="35954"/>
              <a:ext cx="2647666" cy="2013044"/>
            </a:xfrm>
            <a:prstGeom prst="rect">
              <a:avLst/>
            </a:prstGeom>
          </p:spPr>
        </p:pic>
        <p:sp>
          <p:nvSpPr>
            <p:cNvPr id="15" name="Text Box 88"/>
            <p:cNvSpPr txBox="1">
              <a:spLocks noChangeArrowheads="1"/>
            </p:cNvSpPr>
            <p:nvPr/>
          </p:nvSpPr>
          <p:spPr bwMode="auto">
            <a:xfrm>
              <a:off x="591782" y="2089242"/>
              <a:ext cx="2157251" cy="243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Arial"/>
                  <a:ea typeface="Times New Roman"/>
                </a:rPr>
                <a:t>False Positive Rate</a:t>
              </a:r>
              <a:endParaRPr lang="en-US" sz="1600" dirty="0">
                <a:latin typeface="Times New Roman"/>
                <a:ea typeface="Times New Roman"/>
              </a:endParaRPr>
            </a:p>
          </p:txBody>
        </p:sp>
        <p:sp>
          <p:nvSpPr>
            <p:cNvPr id="16" name="Text Box 88"/>
            <p:cNvSpPr txBox="1">
              <a:spLocks noChangeArrowheads="1"/>
            </p:cNvSpPr>
            <p:nvPr/>
          </p:nvSpPr>
          <p:spPr bwMode="auto">
            <a:xfrm rot="16200000">
              <a:off x="-940030" y="965610"/>
              <a:ext cx="2156554" cy="197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Arial"/>
                  <a:ea typeface="Times New Roman"/>
                </a:rPr>
                <a:t>True Positive Rate</a:t>
              </a:r>
              <a:endParaRPr lang="en-US" sz="1600" dirty="0">
                <a:latin typeface="Times New Roman"/>
                <a:ea typeface="Times New Roman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66022" y="1225296"/>
            <a:ext cx="4484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CAML Performance in Pilot Study (n=41)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236976" y="4361688"/>
            <a:ext cx="155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AUC=0.78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839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200401" y="2514601"/>
            <a:ext cx="704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Merged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90262" y="2514601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DAPI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73682" y="2514601"/>
            <a:ext cx="9605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Cytokeratin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20001" y="2514601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CD31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049562" y="2514601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CD45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28800" y="3200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90 um</a:t>
            </a:r>
          </a:p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CAML 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875" y="225426"/>
            <a:ext cx="2027238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Connector 19"/>
          <p:cNvCxnSpPr/>
          <p:nvPr/>
        </p:nvCxnSpPr>
        <p:spPr>
          <a:xfrm>
            <a:off x="8878429" y="4086999"/>
            <a:ext cx="4572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799894" y="3810001"/>
            <a:ext cx="614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µm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8841536" y="5915799"/>
            <a:ext cx="4572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763001" y="5638801"/>
            <a:ext cx="614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µm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28800" y="5105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60 um</a:t>
            </a:r>
          </a:p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CAML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178486" y="1199669"/>
            <a:ext cx="7240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Examples of Cancer Associated Macrophage Like Cells from a Breast Patient</a:t>
            </a:r>
            <a:endParaRPr lang="en-US" dirty="0"/>
          </a:p>
        </p:txBody>
      </p:sp>
      <p:pic>
        <p:nvPicPr>
          <p:cNvPr id="6146" name="Picture 2" descr="Z:\PROPOSALS\NIH (Active, Pending, Regulation)\Duke EDRN - RFA-CA-16-009 (23May2016)\Images for the Sept 5, 2018 conf. at Boston\#3691A, Cell D cropped 90 um\Cell D cropped 90 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550" y="2774538"/>
            <a:ext cx="1418450" cy="141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Z:\PROPOSALS\NIH (Active, Pending, Regulation)\Duke EDRN - RFA-CA-16-009 (23May2016)\Images for the Sept 5, 2018 conf. at Boston\#3691A, Cell D cropped 90 um\Cell D cropped 90 um_c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550" y="2774538"/>
            <a:ext cx="1418450" cy="141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Z:\PROPOSALS\NIH (Active, Pending, Regulation)\Duke EDRN - RFA-CA-16-009 (23May2016)\Images for the Sept 5, 2018 conf. at Boston\#3691A, Cell D cropped 90 um\Cell D cropped 90 um_c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550" y="2774538"/>
            <a:ext cx="1418450" cy="141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Z:\PROPOSALS\NIH (Active, Pending, Regulation)\Duke EDRN - RFA-CA-16-009 (23May2016)\Images for the Sept 5, 2018 conf. at Boston\#3691A, Cell D cropped 90 um\Cell D cropped 90 um_c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550" y="2774538"/>
            <a:ext cx="1418450" cy="141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Z:\PROPOSALS\NIH (Active, Pending, Regulation)\Duke EDRN - RFA-CA-16-009 (23May2016)\Images for the Sept 5, 2018 conf. at Boston\#3691A, Cell D cropped 90 um\Cell D cropped 90 um_c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550" y="2774538"/>
            <a:ext cx="1418450" cy="141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Z:\PROPOSALS\NIH (Active, Pending, Regulation)\Duke EDRN - RFA-CA-16-009 (23May2016)\Images for the Sept 5, 2018 conf. at Boston\#3691A, Cell G cropped 60 um\Cell G cropped 60 um_c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338" y="4650188"/>
            <a:ext cx="1388662" cy="138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 descr="Z:\PROPOSALS\NIH (Active, Pending, Regulation)\Duke EDRN - RFA-CA-16-009 (23May2016)\Images for the Sept 5, 2018 conf. at Boston\#3691A, Cell G cropped 60 um\Cell G cropped 60 um_c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138" y="4650188"/>
            <a:ext cx="1388662" cy="138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Z:\PROPOSALS\NIH (Active, Pending, Regulation)\Duke EDRN - RFA-CA-16-009 (23May2016)\Images for the Sept 5, 2018 conf. at Boston\#3691A, Cell G cropped 60 um\Cell G cropped 60 um_c1+2+3+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338" y="4650188"/>
            <a:ext cx="1388662" cy="138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9" name="Picture 15" descr="Z:\PROPOSALS\NIH (Active, Pending, Regulation)\Duke EDRN - RFA-CA-16-009 (23May2016)\Images for the Sept 5, 2018 conf. at Boston\#3691A, Cell G cropped 60 um\Cell G cropped 60 um_c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138" y="4650188"/>
            <a:ext cx="1388662" cy="138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Z:\PROPOSALS\NIH (Active, Pending, Regulation)\Duke EDRN - RFA-CA-16-009 (23May2016)\Images for the Sept 5, 2018 conf. at Boston\#3691A, Cell G cropped 60 um\Cell G cropped 60 um_c3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648200"/>
            <a:ext cx="1388662" cy="138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252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6856" y="548640"/>
            <a:ext cx="768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Additional Analytes in Diagnostic Samples</a:t>
            </a:r>
            <a:endParaRPr lang="en-US" sz="2800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6" t="35063" r="16111" b="16466"/>
          <a:stretch/>
        </p:blipFill>
        <p:spPr bwMode="auto">
          <a:xfrm>
            <a:off x="173737" y="2492057"/>
            <a:ext cx="4728845" cy="42100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74192" y="2066544"/>
            <a:ext cx="4712208" cy="34747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CA125+TP53 AAB in Triple Negative</a:t>
            </a:r>
            <a:endParaRPr lang="en-US" sz="2400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464" y="2670048"/>
            <a:ext cx="4937760" cy="384048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117336" y="1988502"/>
            <a:ext cx="5818632" cy="5035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 smtClean="0"/>
              <a:t>Immunosignaturing</a:t>
            </a:r>
            <a:r>
              <a:rPr lang="en-US" sz="2400" dirty="0" smtClean="0"/>
              <a:t> with Frameshift Peptides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1646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274320"/>
            <a:ext cx="6592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Research Highlights and Publications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106424" y="1060704"/>
            <a:ext cx="10561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Unique approach and analyte applied to breast cancer detection: BI-RADS 4 and CAML/rare cell detection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Integration of imaging and blood based biomarkers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Development of deep learning approaches to detect and classify masses and calcifications 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207008" y="4443984"/>
            <a:ext cx="1025042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Adams DL, Adams DK, </a:t>
            </a:r>
            <a:r>
              <a:rPr lang="en-US" sz="1400" dirty="0" err="1"/>
              <a:t>Alpaugh</a:t>
            </a:r>
            <a:r>
              <a:rPr lang="en-US" sz="1400" dirty="0"/>
              <a:t> RK, </a:t>
            </a:r>
            <a:r>
              <a:rPr lang="en-US" sz="1400" dirty="0" err="1"/>
              <a:t>Cristofanilli</a:t>
            </a:r>
            <a:r>
              <a:rPr lang="en-US" sz="1400" dirty="0"/>
              <a:t> M, Martin SS, </a:t>
            </a:r>
            <a:r>
              <a:rPr lang="en-US" sz="1400" dirty="0" err="1"/>
              <a:t>Chumsri</a:t>
            </a:r>
            <a:r>
              <a:rPr lang="en-US" sz="1400" dirty="0"/>
              <a:t> S, Tang CM, Marks JR: Circulating cancer-associated macrophage-like cells differentiate malignant breast cancer and benign breast conditions. 2016. </a:t>
            </a:r>
            <a:r>
              <a:rPr lang="en-US" sz="1400" i="1" dirty="0"/>
              <a:t>Cancer Epidemiology, Biomarkers &amp; Prevention. </a:t>
            </a:r>
            <a:r>
              <a:rPr lang="en-US" sz="1400" b="1" dirty="0"/>
              <a:t>25</a:t>
            </a:r>
            <a:r>
              <a:rPr lang="en-US" sz="1400" dirty="0"/>
              <a:t>(7):1037-1042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Shi</a:t>
            </a:r>
            <a:r>
              <a:rPr lang="en-US" sz="1400" dirty="0"/>
              <a:t>, B., L. J. Grimm, M. A. Mazurowski, J. A. Baker, J. R. Marks, L. M. King, C. C. </a:t>
            </a:r>
            <a:r>
              <a:rPr lang="en-US" sz="1400" dirty="0" err="1"/>
              <a:t>Maley</a:t>
            </a:r>
            <a:r>
              <a:rPr lang="en-US" sz="1400" dirty="0"/>
              <a:t>, E. S. Hwang and J. Y. Lo (2018). "Prediction of Occult Invasive Disease in Ductal Carcinoma in Situ Using Deep Learning Features." J Am </a:t>
            </a:r>
            <a:r>
              <a:rPr lang="en-US" sz="1400" dirty="0" err="1"/>
              <a:t>Coll</a:t>
            </a:r>
            <a:r>
              <a:rPr lang="en-US" sz="1400" dirty="0"/>
              <a:t> </a:t>
            </a:r>
            <a:r>
              <a:rPr lang="en-US" sz="1400" dirty="0" err="1"/>
              <a:t>Radiol</a:t>
            </a:r>
            <a:r>
              <a:rPr lang="en-US" sz="1400" dirty="0"/>
              <a:t> 15(3 Pt B): 527-534.</a:t>
            </a:r>
          </a:p>
          <a:p>
            <a:r>
              <a:rPr lang="en-US" sz="1400" dirty="0"/>
              <a:t>Saha, A., M. R. </a:t>
            </a:r>
            <a:r>
              <a:rPr lang="en-US" sz="1400" dirty="0" err="1"/>
              <a:t>Harowicz</a:t>
            </a:r>
            <a:r>
              <a:rPr lang="en-US" sz="1400" dirty="0"/>
              <a:t>, E. H. Cain, A. H. Hall, E. S. Hwang, J. R. Marks, P. K. Marcom and M. A. Mazurowski (2018). "Intra-tumor molecular heterogeneity in breast cancer: definitions of measures and association with distant recurrence-free survival." Breast Cancer Res Treat.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560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8608" y="594360"/>
            <a:ext cx="6766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Challenges and Help Needed for Project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987552" y="1417320"/>
            <a:ext cx="1029614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Breast cancer already has an approved and widely implemented early detection strategy that has been demonstrated to reduce disease specific mortality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As with prostate cancer, the pendulum is swinging towards the realization that there is “over diagnosis” but unlike prostate cancer, there is very little resistance to the diagnostic procedure – therefore, even with improved performance, new tests will have a serious hurdle to overcome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Ductal carcinoma in situ (DCIS) is at an inflection point with respect to over diagnosis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Useful disease specific biomarkers are still in short supply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956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Breast Cancer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&gt;1.6 million breast biopsies/year in US</a:t>
            </a:r>
          </a:p>
          <a:p>
            <a:endParaRPr lang="en-US" dirty="0" smtClean="0"/>
          </a:p>
          <a:p>
            <a:r>
              <a:rPr lang="en-US" dirty="0" smtClean="0"/>
              <a:t>230,000 invasive and 60,000 non-invasive cancers detected</a:t>
            </a:r>
          </a:p>
          <a:p>
            <a:endParaRPr lang="en-US" dirty="0" smtClean="0"/>
          </a:p>
          <a:p>
            <a:r>
              <a:rPr lang="en-US" dirty="0" smtClean="0"/>
              <a:t>Mammography has ~20% positive predictive value</a:t>
            </a:r>
            <a:r>
              <a:rPr lang="en-US" dirty="0"/>
              <a:t> </a:t>
            </a:r>
            <a:r>
              <a:rPr lang="en-US" dirty="0" smtClean="0"/>
              <a:t>at ~80% negative predictive value</a:t>
            </a:r>
          </a:p>
          <a:p>
            <a:pPr lvl="1"/>
            <a:r>
              <a:rPr lang="en-US" dirty="0" smtClean="0"/>
              <a:t>But mammograms are feature rich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Increasing PPV modestly while retaining high NPV could eliminate a substantial number of biopsies</a:t>
            </a:r>
          </a:p>
        </p:txBody>
      </p:sp>
    </p:spTree>
    <p:extLst>
      <p:ext uri="{BB962C8B-B14F-4D97-AF65-F5344CB8AC3E}">
        <p14:creationId xmlns:p14="http://schemas.microsoft.com/office/powerpoint/2010/main" val="1707467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/>
              <a:t>Outlook and Plans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site is on track to meet the goals of the project as initially proposed</a:t>
            </a:r>
          </a:p>
          <a:p>
            <a:r>
              <a:rPr lang="en-US" dirty="0" smtClean="0"/>
              <a:t>Addition of Moffitt to our prospective collection removes the possibility of single site bias</a:t>
            </a:r>
          </a:p>
          <a:p>
            <a:r>
              <a:rPr lang="en-US" dirty="0" smtClean="0"/>
              <a:t>The prospective collection and blinded analysis of rare cell detection pushes definitive findings to year 5</a:t>
            </a:r>
          </a:p>
          <a:p>
            <a:r>
              <a:rPr lang="en-US" dirty="0" smtClean="0"/>
              <a:t>At that point, it will be appropriate to incorporate vetted biomarkers from other sources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10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Team Project - </a:t>
            </a:r>
            <a:r>
              <a:rPr lang="en-US" smtClean="0"/>
              <a:t>Breast </a:t>
            </a:r>
            <a:r>
              <a:rPr lang="en-US" dirty="0" smtClean="0"/>
              <a:t>Imaging and Blood Resource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Initially approved in May 2017, now approved for multi-year</a:t>
            </a:r>
          </a:p>
          <a:p>
            <a:r>
              <a:rPr lang="en-US" dirty="0" smtClean="0"/>
              <a:t>Collaboration with Moffitt (John Heine), Duke/</a:t>
            </a:r>
            <a:r>
              <a:rPr lang="en-US" dirty="0" err="1" smtClean="0"/>
              <a:t>Creatv</a:t>
            </a:r>
            <a:r>
              <a:rPr lang="en-US" dirty="0" smtClean="0"/>
              <a:t>, JPL, and DMCC</a:t>
            </a:r>
          </a:p>
          <a:p>
            <a:r>
              <a:rPr lang="en-US" dirty="0" smtClean="0"/>
              <a:t>Two components</a:t>
            </a:r>
          </a:p>
          <a:p>
            <a:pPr lvl="1"/>
            <a:r>
              <a:rPr lang="en-US" dirty="0" smtClean="0"/>
              <a:t>Retrospective cohort of women undergoing breast cancer diagnosis with blood and imaging available (n=1000)</a:t>
            </a:r>
          </a:p>
          <a:p>
            <a:pPr lvl="1"/>
            <a:r>
              <a:rPr lang="en-US" dirty="0" smtClean="0"/>
              <a:t>Prospective cohort where rare cell detection is also performed (n=390/1050)</a:t>
            </a:r>
          </a:p>
          <a:p>
            <a:r>
              <a:rPr lang="en-US" dirty="0" smtClean="0"/>
              <a:t>Images to be annotated and deposited at JPL</a:t>
            </a:r>
          </a:p>
          <a:p>
            <a:r>
              <a:rPr lang="en-US" dirty="0" smtClean="0"/>
              <a:t>Serum/plasma to be made available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709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5760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53D4787-5EE2-354A-86F6-9B8231389D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/>
          </a:blip>
          <a:srcRect t="2653" b="7012"/>
          <a:stretch/>
        </p:blipFill>
        <p:spPr>
          <a:xfrm>
            <a:off x="-7" y="-8"/>
            <a:ext cx="12192000" cy="685595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="" xmlns:a16="http://schemas.microsoft.com/office/drawing/2014/main" id="{2B3C907E-68B1-D24B-B7CC-C96F6C93A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006" y="44610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Radiology workflow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1282B3C-1E68-5141-9D2F-439F750FEB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5542" y="1679331"/>
            <a:ext cx="6884278" cy="471267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Selection</a:t>
            </a:r>
          </a:p>
          <a:p>
            <a:pPr lvl="1"/>
            <a:r>
              <a:rPr lang="en-US" sz="2000" dirty="0"/>
              <a:t>Cases identified from </a:t>
            </a:r>
            <a:r>
              <a:rPr lang="en-US" sz="2000" dirty="0" err="1"/>
              <a:t>Bx</a:t>
            </a:r>
            <a:r>
              <a:rPr lang="en-US" sz="2000" dirty="0"/>
              <a:t> cases with blood sample</a:t>
            </a:r>
          </a:p>
          <a:p>
            <a:pPr lvl="1"/>
            <a:r>
              <a:rPr lang="en-US" sz="2000" dirty="0"/>
              <a:t>Augmented by general </a:t>
            </a:r>
            <a:r>
              <a:rPr lang="en-US" sz="2000" dirty="0" err="1"/>
              <a:t>Bx</a:t>
            </a:r>
            <a:r>
              <a:rPr lang="en-US" sz="2000" dirty="0"/>
              <a:t> cases to provide additional training and testing needed for machine learning</a:t>
            </a:r>
          </a:p>
          <a:p>
            <a:r>
              <a:rPr lang="en-US" sz="2400" dirty="0"/>
              <a:t>Downloading</a:t>
            </a:r>
          </a:p>
          <a:p>
            <a:pPr lvl="1"/>
            <a:r>
              <a:rPr lang="en-US" sz="2000" dirty="0"/>
              <a:t>Custom script mimic PACS workstation to auto download images</a:t>
            </a:r>
          </a:p>
          <a:p>
            <a:pPr lvl="1"/>
            <a:r>
              <a:rPr lang="en-US" sz="2000" dirty="0"/>
              <a:t>Convert to common file formats when necessary</a:t>
            </a:r>
          </a:p>
          <a:p>
            <a:r>
              <a:rPr lang="en-US" sz="2400" dirty="0"/>
              <a:t>Curation</a:t>
            </a:r>
          </a:p>
          <a:p>
            <a:pPr lvl="1"/>
            <a:r>
              <a:rPr lang="en-US" sz="2000" dirty="0"/>
              <a:t>Identify screen vs. diagnostic exams</a:t>
            </a:r>
          </a:p>
          <a:p>
            <a:pPr lvl="1"/>
            <a:r>
              <a:rPr lang="en-US" sz="2000" dirty="0"/>
              <a:t>Sort into folders</a:t>
            </a:r>
          </a:p>
          <a:p>
            <a:pPr lvl="1"/>
            <a:r>
              <a:rPr lang="en-US" sz="2000" dirty="0"/>
              <a:t>Apply consistent file naming convention</a:t>
            </a:r>
          </a:p>
          <a:p>
            <a:pPr lvl="1"/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E4082EC-1F69-A747-BF78-EDB5CA3260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8" r="-4" b="348"/>
          <a:stretch/>
        </p:blipFill>
        <p:spPr>
          <a:xfrm>
            <a:off x="7689829" y="-2055"/>
            <a:ext cx="4502173" cy="3316924"/>
          </a:xfrm>
          <a:custGeom>
            <a:avLst/>
            <a:gdLst>
              <a:gd name="connsiteX0" fmla="*/ 154695 w 4502173"/>
              <a:gd name="connsiteY0" fmla="*/ 0 h 3316924"/>
              <a:gd name="connsiteX1" fmla="*/ 4502173 w 4502173"/>
              <a:gd name="connsiteY1" fmla="*/ 0 h 3316924"/>
              <a:gd name="connsiteX2" fmla="*/ 4502173 w 4502173"/>
              <a:gd name="connsiteY2" fmla="*/ 2237639 h 3316924"/>
              <a:gd name="connsiteX3" fmla="*/ 4365663 w 4502173"/>
              <a:gd name="connsiteY3" fmla="*/ 2420191 h 3316924"/>
              <a:gd name="connsiteX4" fmla="*/ 2464181 w 4502173"/>
              <a:gd name="connsiteY4" fmla="*/ 3316924 h 3316924"/>
              <a:gd name="connsiteX5" fmla="*/ 0 w 4502173"/>
              <a:gd name="connsiteY5" fmla="*/ 852743 h 3316924"/>
              <a:gd name="connsiteX6" fmla="*/ 110786 w 4502173"/>
              <a:gd name="connsiteY6" fmla="*/ 119971 h 3316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316924">
                <a:moveTo>
                  <a:pt x="154695" y="0"/>
                </a:moveTo>
                <a:lnTo>
                  <a:pt x="4502173" y="0"/>
                </a:lnTo>
                <a:lnTo>
                  <a:pt x="4502173" y="2237639"/>
                </a:lnTo>
                <a:lnTo>
                  <a:pt x="4365663" y="2420191"/>
                </a:lnTo>
                <a:cubicBezTo>
                  <a:pt x="3913696" y="2967849"/>
                  <a:pt x="3229704" y="3316924"/>
                  <a:pt x="2464181" y="3316924"/>
                </a:cubicBezTo>
                <a:cubicBezTo>
                  <a:pt x="1103251" y="3316924"/>
                  <a:pt x="0" y="2213673"/>
                  <a:pt x="0" y="852743"/>
                </a:cubicBezTo>
                <a:cubicBezTo>
                  <a:pt x="0" y="597569"/>
                  <a:pt x="38787" y="351454"/>
                  <a:pt x="110786" y="119971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D6884EF-B7CF-B540-A8D6-B25B7A5A60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20" r="16803" b="-4"/>
          <a:stretch/>
        </p:blipFill>
        <p:spPr>
          <a:xfrm>
            <a:off x="8768834" y="4082148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6704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DF47FE-F1E6-5A42-99C1-87850D67A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0474"/>
          </a:xfrm>
        </p:spPr>
        <p:txBody>
          <a:bodyPr/>
          <a:lstStyle/>
          <a:p>
            <a:r>
              <a:rPr lang="en-US" dirty="0"/>
              <a:t>Radiology workflow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43E4E3F-8768-784B-94A6-EF5D533A3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0800" y="2628000"/>
            <a:ext cx="5004000" cy="4230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900" dirty="0"/>
              <a:t>0002,0002  Media Storage SOP Class UID: 1.2.840.10008.5.1.4.1.1.1.2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900" dirty="0"/>
              <a:t>0002,0003  Media Storage SOP Inst UID: 1.2.840.113619.2.227.</a:t>
            </a:r>
            <a:r>
              <a:rPr lang="en-US" sz="900" dirty="0">
                <a:solidFill>
                  <a:srgbClr val="FF0000"/>
                </a:solidFill>
              </a:rPr>
              <a:t> </a:t>
            </a:r>
            <a:r>
              <a:rPr lang="en-US" sz="900" dirty="0" err="1">
                <a:solidFill>
                  <a:srgbClr val="FF0000"/>
                </a:solidFill>
              </a:rPr>
              <a:t>xxxxxxx</a:t>
            </a:r>
            <a:endParaRPr lang="en-US" sz="9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900" dirty="0"/>
              <a:t>0002,0010  Transfer Syntax UID: 1.2.840.10008.1.2.1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900" dirty="0"/>
              <a:t>0002,0012  Implementation Class UID: 1.2.276.0.7230010.3.0.3.6.1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900" dirty="0"/>
              <a:t>0002,0013  Implementation Version Name: OSIRIX_361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900" dirty="0"/>
              <a:t>0002,0017  ---: GEPACS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900" dirty="0"/>
              <a:t>0008,0005  Specific Character Set: ISO_IR 100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900" dirty="0"/>
              <a:t>0008,0008  Image Type: ORIGINAL\PRIMARY\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900" dirty="0"/>
              <a:t>0008,0016  SOP Class UID: 1.2.840.10008.5.1.4.1.1.1.2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900" dirty="0"/>
              <a:t>0008,0018  SOP Instance UID: 1.2.840.113619.2.227.</a:t>
            </a:r>
            <a:r>
              <a:rPr lang="en-US" sz="900" dirty="0">
                <a:solidFill>
                  <a:srgbClr val="FF0000"/>
                </a:solidFill>
              </a:rPr>
              <a:t> </a:t>
            </a:r>
            <a:r>
              <a:rPr lang="en-US" sz="900" dirty="0" err="1">
                <a:solidFill>
                  <a:srgbClr val="FF0000"/>
                </a:solidFill>
              </a:rPr>
              <a:t>xxxxxxx</a:t>
            </a:r>
            <a:endParaRPr lang="en-US" sz="9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900" dirty="0"/>
              <a:t>0008,0020  Study Date: </a:t>
            </a:r>
            <a:r>
              <a:rPr lang="en-US" sz="900" dirty="0" err="1">
                <a:solidFill>
                  <a:srgbClr val="FF0000"/>
                </a:solidFill>
              </a:rPr>
              <a:t>xxxxxxx</a:t>
            </a:r>
            <a:endParaRPr lang="en-US" sz="9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900" dirty="0"/>
              <a:t>0008,0021  Series Date: </a:t>
            </a:r>
            <a:r>
              <a:rPr lang="en-US" sz="900" dirty="0" err="1">
                <a:solidFill>
                  <a:srgbClr val="FF0000"/>
                </a:solidFill>
              </a:rPr>
              <a:t>xxxxxxx</a:t>
            </a:r>
            <a:endParaRPr lang="en-US" sz="9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900" dirty="0"/>
              <a:t>0008,0022  Acquisition Date: </a:t>
            </a:r>
            <a:r>
              <a:rPr lang="en-US" sz="900" dirty="0" err="1">
                <a:solidFill>
                  <a:srgbClr val="FF0000"/>
                </a:solidFill>
              </a:rPr>
              <a:t>xxxxxxx</a:t>
            </a:r>
            <a:endParaRPr lang="en-US" sz="9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900" dirty="0"/>
              <a:t>0008,0023  Image Date: </a:t>
            </a:r>
            <a:r>
              <a:rPr lang="en-US" sz="900" dirty="0" err="1">
                <a:solidFill>
                  <a:srgbClr val="FF0000"/>
                </a:solidFill>
              </a:rPr>
              <a:t>xxxxxxx</a:t>
            </a:r>
            <a:endParaRPr lang="en-US" sz="9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900" dirty="0"/>
              <a:t>0008,0030  Study Time: 131714.000000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900" dirty="0"/>
              <a:t>0008,0031  Series Time: 131747.000000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900" dirty="0"/>
              <a:t>0008,0032  Acquisition Time: 132011.000000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900" dirty="0"/>
              <a:t>0008,0033  Image Time: 132016.000000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900" dirty="0"/>
              <a:t>0008,0050  Accession Number: </a:t>
            </a:r>
            <a:r>
              <a:rPr lang="en-US" sz="900" dirty="0" err="1">
                <a:solidFill>
                  <a:srgbClr val="FF0000"/>
                </a:solidFill>
              </a:rPr>
              <a:t>xxxxxxx</a:t>
            </a:r>
            <a:r>
              <a:rPr lang="en-US" sz="900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900" dirty="0"/>
              <a:t>0008,0060  Modality: MG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900" dirty="0"/>
              <a:t>0008,0064  Conversion Type: WSD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900" dirty="0"/>
              <a:t>0008,0068  Presentation Intent Type: FOR PRESENTATION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900" dirty="0"/>
              <a:t>0008,0070  Manufacturer: GE MEDICAL SYSTEMS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900" dirty="0"/>
              <a:t>0008,0080  Institution Name: Duke Breast Imaging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900" dirty="0"/>
              <a:t>0008,0081  Institution Address: 200 Trent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900" dirty="0"/>
              <a:t>Durham NC 27710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900" dirty="0"/>
              <a:t>0008,0090  Referring Physician's Name: </a:t>
            </a:r>
            <a:r>
              <a:rPr lang="en-US" sz="900" dirty="0" err="1">
                <a:solidFill>
                  <a:srgbClr val="FF0000"/>
                </a:solidFill>
              </a:rPr>
              <a:t>xxxxxxx</a:t>
            </a:r>
            <a:endParaRPr lang="en-US" sz="9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900" dirty="0"/>
              <a:t>0008,1010  Station Name: </a:t>
            </a:r>
            <a:r>
              <a:rPr lang="en-US" sz="900" dirty="0" err="1">
                <a:solidFill>
                  <a:srgbClr val="FF0000"/>
                </a:solidFill>
              </a:rPr>
              <a:t>xxxxxxx</a:t>
            </a:r>
            <a:r>
              <a:rPr lang="en-US" sz="900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900" dirty="0"/>
              <a:t>0008,1030  Study Description: MM SCREENING DIGITAL BILAT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CFE269B-61AC-314E-AE5E-F7E454FB67EE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952800" y="2628000"/>
            <a:ext cx="5181600" cy="420441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900" dirty="0"/>
              <a:t>0008,103E  Series Description: MM SCREENING DIGITAL BILAT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900" dirty="0"/>
              <a:t>0008,1090  Manufacturer's Model Name: </a:t>
            </a:r>
            <a:r>
              <a:rPr lang="en-US" sz="900" dirty="0" err="1"/>
              <a:t>Senographe</a:t>
            </a:r>
            <a:r>
              <a:rPr lang="en-US" sz="900" dirty="0"/>
              <a:t> Essential VERSION ADS_53.30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900" dirty="0"/>
              <a:t>0008,1110  Referenced Study Sequence: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900" dirty="0"/>
              <a:t>0008,1150  Referenced SOP Class UID: 1.2.840.10008.3.1.2.3.1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900" dirty="0"/>
              <a:t>0008,1155  Referenced SOP Instance UID: 1.2.124.113532.152.16.194.</a:t>
            </a:r>
            <a:r>
              <a:rPr lang="en-US" sz="900" dirty="0">
                <a:solidFill>
                  <a:srgbClr val="FF0000"/>
                </a:solidFill>
              </a:rPr>
              <a:t> </a:t>
            </a:r>
            <a:r>
              <a:rPr lang="en-US" sz="900" dirty="0" err="1">
                <a:solidFill>
                  <a:srgbClr val="FF0000"/>
                </a:solidFill>
              </a:rPr>
              <a:t>xxxxxxx</a:t>
            </a:r>
            <a:endParaRPr lang="en-US" sz="9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900" dirty="0"/>
              <a:t>0008,1150  Referenced SOP Class UID: 1.2.840.10008.3.1.2.1.1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900" dirty="0"/>
              <a:t>0008,1155  Referenced SOP Instance UID: 1.2.124.113532.152.16.194.</a:t>
            </a:r>
            <a:r>
              <a:rPr lang="en-US" sz="900" dirty="0">
                <a:solidFill>
                  <a:srgbClr val="FF0000"/>
                </a:solidFill>
              </a:rPr>
              <a:t> </a:t>
            </a:r>
            <a:r>
              <a:rPr lang="en-US" sz="900" dirty="0" err="1">
                <a:solidFill>
                  <a:srgbClr val="FF0000"/>
                </a:solidFill>
              </a:rPr>
              <a:t>xxxxxxx</a:t>
            </a:r>
            <a:endParaRPr lang="en-US" sz="9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900" dirty="0"/>
              <a:t>0008,2112  Source Image Sequence: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900" dirty="0"/>
              <a:t>0008,1150  Referenced SOP Class UID: 1.2.840.10008.5.1.4.1.1.1.2.1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900" dirty="0"/>
              <a:t>0008,1155  Referenced SOP Instance UID: 1.2.840.113619.2.227.</a:t>
            </a:r>
            <a:r>
              <a:rPr lang="en-US" sz="900" dirty="0">
                <a:solidFill>
                  <a:srgbClr val="FF0000"/>
                </a:solidFill>
              </a:rPr>
              <a:t> </a:t>
            </a:r>
            <a:r>
              <a:rPr lang="en-US" sz="900" dirty="0" err="1">
                <a:solidFill>
                  <a:srgbClr val="FF0000"/>
                </a:solidFill>
              </a:rPr>
              <a:t>xxxxxxx</a:t>
            </a:r>
            <a:endParaRPr lang="en-US" sz="9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900" dirty="0"/>
              <a:t>0028,135A  ---: YES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900" dirty="0"/>
              <a:t>0008,0100  Code Value: T-04000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900" dirty="0"/>
              <a:t>0008,0102  Coding Scheme Designator: SNM3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900" dirty="0"/>
              <a:t>0008,0104  Code Meaning: BREAST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900" dirty="0"/>
              <a:t>0009,0010  ---: GEIIS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900" dirty="0"/>
              <a:t>0010,0010  Patient's Name: </a:t>
            </a:r>
            <a:r>
              <a:rPr lang="en-US" sz="900" dirty="0" err="1">
                <a:solidFill>
                  <a:srgbClr val="FF0000"/>
                </a:solidFill>
              </a:rPr>
              <a:t>xxxxxxx</a:t>
            </a:r>
            <a:endParaRPr lang="en-US" sz="9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900" dirty="0"/>
              <a:t>0010,0020  Patient ID: </a:t>
            </a:r>
            <a:r>
              <a:rPr lang="en-US" sz="900" dirty="0" err="1">
                <a:solidFill>
                  <a:srgbClr val="FF0000"/>
                </a:solidFill>
              </a:rPr>
              <a:t>xxxxxxx</a:t>
            </a:r>
            <a:endParaRPr lang="en-US" sz="9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900" dirty="0"/>
              <a:t>0010,0021  Issuer of Patient ID: 001SE8:20050423:211030546:052024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900" dirty="0"/>
              <a:t>0010,0030  Patient's Birth Date: </a:t>
            </a:r>
            <a:r>
              <a:rPr lang="en-US" sz="900" dirty="0" err="1">
                <a:solidFill>
                  <a:srgbClr val="FF0000"/>
                </a:solidFill>
              </a:rPr>
              <a:t>xxxxxxx</a:t>
            </a:r>
            <a:endParaRPr lang="en-US" sz="9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900" dirty="0"/>
              <a:t>0010,0040  Patient's Sex: F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900" dirty="0"/>
              <a:t>0010,1000  Other Patient IDs: null null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900" dirty="0"/>
              <a:t>0010,1010  Patient's Age: </a:t>
            </a:r>
            <a:r>
              <a:rPr lang="en-US" sz="900" dirty="0" err="1">
                <a:solidFill>
                  <a:srgbClr val="FF0000"/>
                </a:solidFill>
              </a:rPr>
              <a:t>xxxxxxx</a:t>
            </a:r>
            <a:endParaRPr lang="en-US" sz="9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900" dirty="0"/>
              <a:t>0010,1040  Patient's Address: </a:t>
            </a:r>
            <a:r>
              <a:rPr lang="en-US" sz="900" dirty="0" err="1">
                <a:solidFill>
                  <a:srgbClr val="FF0000"/>
                </a:solidFill>
              </a:rPr>
              <a:t>xxxxxxx</a:t>
            </a:r>
            <a:endParaRPr lang="en-US" sz="9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900" dirty="0"/>
              <a:t>0018,0015  Body Part Examined: BREAST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900" dirty="0"/>
              <a:t>0018,0060  kVp: 31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3B6A384-E35E-AE44-A1E6-B88A4BB246D5}"/>
              </a:ext>
            </a:extLst>
          </p:cNvPr>
          <p:cNvSpPr txBox="1">
            <a:spLocks/>
          </p:cNvSpPr>
          <p:nvPr/>
        </p:nvSpPr>
        <p:spPr>
          <a:xfrm>
            <a:off x="889800" y="1245600"/>
            <a:ext cx="10515600" cy="444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De-identification</a:t>
            </a:r>
          </a:p>
          <a:p>
            <a:pPr lvl="1"/>
            <a:r>
              <a:rPr lang="en-US" dirty="0"/>
              <a:t>Modify PHI in DICOM header files (hundreds of lines)</a:t>
            </a:r>
          </a:p>
          <a:p>
            <a:pPr lvl="1"/>
            <a:r>
              <a:rPr lang="en-US" dirty="0"/>
              <a:t>maintain integrity of multiple images in each subject/exam</a:t>
            </a:r>
          </a:p>
        </p:txBody>
      </p:sp>
    </p:spTree>
    <p:extLst>
      <p:ext uri="{BB962C8B-B14F-4D97-AF65-F5344CB8AC3E}">
        <p14:creationId xmlns:p14="http://schemas.microsoft.com/office/powerpoint/2010/main" val="1901748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Semi-automated Lesion Masking Based on Radiology Report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532888" y="1773936"/>
            <a:ext cx="6089904" cy="4800600"/>
            <a:chOff x="0" y="0"/>
            <a:chExt cx="2785872" cy="2286000"/>
          </a:xfrm>
        </p:grpSpPr>
        <p:pic>
          <p:nvPicPr>
            <p:cNvPr id="6" name="Picture 5"/>
            <p:cNvPicPr/>
            <p:nvPr/>
          </p:nvPicPr>
          <p:blipFill rotWithShape="1">
            <a:blip r:embed="rId2"/>
            <a:srcRect l="20166"/>
            <a:stretch/>
          </p:blipFill>
          <p:spPr bwMode="auto">
            <a:xfrm>
              <a:off x="1371727" y="635"/>
              <a:ext cx="1414145" cy="22847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359535" cy="228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44438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1475"/>
            <a:ext cx="10515600" cy="1325563"/>
          </a:xfrm>
        </p:spPr>
        <p:txBody>
          <a:bodyPr>
            <a:normAutofit/>
          </a:bodyPr>
          <a:lstStyle/>
          <a:p>
            <a:r>
              <a:rPr lang="en-US" sz="2500" dirty="0"/>
              <a:t>Annotation for Example 1: 2D Mammogram</a:t>
            </a:r>
            <a:br>
              <a:rPr lang="en-US" sz="2500" dirty="0"/>
            </a:br>
            <a:endParaRPr lang="en-US" sz="25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945" y="990600"/>
            <a:ext cx="5867400" cy="5867400"/>
          </a:xfrm>
        </p:spPr>
      </p:pic>
    </p:spTree>
    <p:extLst>
      <p:ext uri="{BB962C8B-B14F-4D97-AF65-F5344CB8AC3E}">
        <p14:creationId xmlns:p14="http://schemas.microsoft.com/office/powerpoint/2010/main" val="48334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28800" y="646546"/>
            <a:ext cx="8839200" cy="6059055"/>
            <a:chOff x="304800" y="646545"/>
            <a:chExt cx="8839200" cy="6059055"/>
          </a:xfrm>
        </p:grpSpPr>
        <p:sp>
          <p:nvSpPr>
            <p:cNvPr id="5" name="Rectangle 4"/>
            <p:cNvSpPr/>
            <p:nvPr/>
          </p:nvSpPr>
          <p:spPr>
            <a:xfrm>
              <a:off x="2895600" y="646545"/>
              <a:ext cx="2819400" cy="64885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Detection of Breast Abnormality through Screening </a:t>
              </a:r>
              <a:r>
                <a:rPr lang="en-US" sz="1200" dirty="0" err="1">
                  <a:solidFill>
                    <a:schemeClr val="tx1"/>
                  </a:solidFill>
                </a:rPr>
                <a:t>Mammo</a:t>
              </a:r>
              <a:r>
                <a:rPr lang="en-US" sz="1200" dirty="0">
                  <a:solidFill>
                    <a:schemeClr val="tx1"/>
                  </a:solidFill>
                </a:rPr>
                <a:t> or Breast Exam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895600" y="1504373"/>
              <a:ext cx="2819400" cy="533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Further Diagnostic Imaging – Magnification Views and/or Ultrasound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971800" y="2286000"/>
              <a:ext cx="2743200" cy="533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Needle Core Biopsy – </a:t>
              </a:r>
              <a:r>
                <a:rPr lang="en-US" sz="1200" dirty="0">
                  <a:solidFill>
                    <a:srgbClr val="FF0000"/>
                  </a:solidFill>
                </a:rPr>
                <a:t>Subject Enrollment (Blood and Baseline Data Collected)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971800" y="3048000"/>
              <a:ext cx="2743200" cy="533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FF0000"/>
                  </a:solidFill>
                </a:rPr>
                <a:t>Blood Processing (Cell Tubes to Creatv, Other Components Stored at Duke)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019800" y="2286000"/>
              <a:ext cx="2209800" cy="533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Pathology Diagnosis </a:t>
              </a:r>
              <a:r>
                <a:rPr lang="en-US" sz="1200" dirty="0">
                  <a:solidFill>
                    <a:schemeClr val="tx1"/>
                  </a:solidFill>
                  <a:sym typeface="Symbol"/>
                </a:rPr>
                <a:t>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>
                  <a:solidFill>
                    <a:srgbClr val="FF0000"/>
                  </a:solidFill>
                </a:rPr>
                <a:t>Ground Truth Recorded</a:t>
              </a:r>
            </a:p>
          </p:txBody>
        </p:sp>
        <p:cxnSp>
          <p:nvCxnSpPr>
            <p:cNvPr id="11" name="Straight Arrow Connector 10"/>
            <p:cNvCxnSpPr>
              <a:stCxn id="5" idx="2"/>
              <a:endCxn id="6" idx="0"/>
            </p:cNvCxnSpPr>
            <p:nvPr/>
          </p:nvCxnSpPr>
          <p:spPr>
            <a:xfrm>
              <a:off x="4305300" y="1295400"/>
              <a:ext cx="0" cy="20897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4343400" y="2057400"/>
              <a:ext cx="0" cy="25285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343400" y="2819400"/>
              <a:ext cx="0" cy="20897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3"/>
              <a:endCxn id="9" idx="1"/>
            </p:cNvCxnSpPr>
            <p:nvPr/>
          </p:nvCxnSpPr>
          <p:spPr>
            <a:xfrm>
              <a:off x="5715000" y="2552700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4038600" y="3733800"/>
              <a:ext cx="1905000" cy="685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FF0000"/>
                  </a:solidFill>
                </a:rPr>
                <a:t>Immunosignaturing (ASU, Performed in Large Batches in </a:t>
              </a:r>
              <a:r>
                <a:rPr lang="en-US" sz="1200" dirty="0" err="1">
                  <a:solidFill>
                    <a:srgbClr val="FF0000"/>
                  </a:solidFill>
                </a:rPr>
                <a:t>yrs</a:t>
              </a:r>
              <a:r>
                <a:rPr lang="en-US" sz="1200" dirty="0">
                  <a:solidFill>
                    <a:srgbClr val="FF0000"/>
                  </a:solidFill>
                </a:rPr>
                <a:t> 4 and 5)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019800" y="3733800"/>
              <a:ext cx="2209800" cy="685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FF0000"/>
                  </a:solidFill>
                </a:rPr>
                <a:t>CA125 and TP53 Autoantibody (Duke, Performed in Large Batches, </a:t>
              </a:r>
              <a:r>
                <a:rPr lang="en-US" sz="1200" dirty="0" err="1">
                  <a:solidFill>
                    <a:srgbClr val="FF0000"/>
                  </a:solidFill>
                </a:rPr>
                <a:t>yrs</a:t>
              </a:r>
              <a:r>
                <a:rPr lang="en-US" sz="1200" dirty="0">
                  <a:solidFill>
                    <a:srgbClr val="FF0000"/>
                  </a:solidFill>
                </a:rPr>
                <a:t> 4 and 5)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133600" y="3733800"/>
              <a:ext cx="1828800" cy="685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FF0000"/>
                  </a:solidFill>
                </a:rPr>
                <a:t>CAML Assay (Creatv </a:t>
              </a:r>
              <a:r>
                <a:rPr lang="en-US" sz="1200" dirty="0" err="1">
                  <a:solidFill>
                    <a:srgbClr val="FF0000"/>
                  </a:solidFill>
                </a:rPr>
                <a:t>Microtech</a:t>
              </a:r>
              <a:r>
                <a:rPr lang="en-US" sz="1200" dirty="0">
                  <a:solidFill>
                    <a:srgbClr val="FF0000"/>
                  </a:solidFill>
                </a:rPr>
                <a:t>, </a:t>
              </a:r>
              <a:r>
                <a:rPr lang="en-US" sz="1200" u="sng" dirty="0">
                  <a:solidFill>
                    <a:srgbClr val="FF0000"/>
                  </a:solidFill>
                </a:rPr>
                <a:t>Real-Time</a:t>
              </a:r>
              <a:r>
                <a:rPr lang="en-US" sz="1200" dirty="0">
                  <a:solidFill>
                    <a:srgbClr val="FF0000"/>
                  </a:solidFill>
                </a:rPr>
                <a:t> Analysis)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04800" y="3733800"/>
              <a:ext cx="1752600" cy="685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FF0000"/>
                  </a:solidFill>
                </a:rPr>
                <a:t>Image Feature Extraction (Duke, </a:t>
              </a:r>
              <a:r>
                <a:rPr lang="en-US" sz="1200" dirty="0" err="1">
                  <a:solidFill>
                    <a:srgbClr val="FF0000"/>
                  </a:solidFill>
                </a:rPr>
                <a:t>yrs</a:t>
              </a:r>
              <a:r>
                <a:rPr lang="en-US" sz="1200" dirty="0">
                  <a:solidFill>
                    <a:srgbClr val="FF0000"/>
                  </a:solidFill>
                </a:rPr>
                <a:t> 2-5)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019800" y="2971800"/>
              <a:ext cx="2209800" cy="533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FF0000"/>
                  </a:solidFill>
                </a:rPr>
                <a:t>Track Benign Conditions over Time for Cancer Events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7162800" y="2793791"/>
              <a:ext cx="0" cy="17800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6" idx="1"/>
            </p:cNvCxnSpPr>
            <p:nvPr/>
          </p:nvCxnSpPr>
          <p:spPr>
            <a:xfrm flipH="1">
              <a:off x="1295400" y="1771073"/>
              <a:ext cx="1600200" cy="1962727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5" idx="1"/>
            </p:cNvCxnSpPr>
            <p:nvPr/>
          </p:nvCxnSpPr>
          <p:spPr>
            <a:xfrm flipH="1">
              <a:off x="1295400" y="970973"/>
              <a:ext cx="1600200" cy="2762827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>
              <a:off x="3200400" y="3581400"/>
              <a:ext cx="152400" cy="152400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4876800" y="3581400"/>
              <a:ext cx="228600" cy="152400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5715000" y="3581400"/>
              <a:ext cx="457200" cy="152400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304800" y="4495800"/>
              <a:ext cx="1752600" cy="685800"/>
            </a:xfrm>
            <a:prstGeom prst="rect">
              <a:avLst/>
            </a:prstGeom>
            <a:noFill/>
            <a:ln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accent1"/>
                  </a:solidFill>
                </a:rPr>
                <a:t>Classification Based on Retrospective Training Sets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209800" y="4495800"/>
              <a:ext cx="1752600" cy="685800"/>
            </a:xfrm>
            <a:prstGeom prst="rect">
              <a:avLst/>
            </a:prstGeom>
            <a:noFill/>
            <a:ln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accent1"/>
                  </a:solidFill>
                </a:rPr>
                <a:t>Classification Based on Training Set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114800" y="4495800"/>
              <a:ext cx="1752600" cy="685800"/>
            </a:xfrm>
            <a:prstGeom prst="rect">
              <a:avLst/>
            </a:prstGeom>
            <a:noFill/>
            <a:ln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accent1"/>
                  </a:solidFill>
                </a:rPr>
                <a:t>Classification Based on Training Sets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172200" y="4495800"/>
              <a:ext cx="1752600" cy="685800"/>
            </a:xfrm>
            <a:prstGeom prst="rect">
              <a:avLst/>
            </a:prstGeom>
            <a:noFill/>
            <a:ln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accent1"/>
                  </a:solidFill>
                </a:rPr>
                <a:t>Classification Based on Training and Validation Sets</a:t>
              </a: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8305800" y="4248150"/>
              <a:ext cx="838200" cy="4572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Blinded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209925" y="5334000"/>
              <a:ext cx="2514600" cy="609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FF0000"/>
                  </a:solidFill>
                </a:rPr>
                <a:t>Test Combined Predictions on ~30% of Prospective Subjects - Unblinding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200400" y="6096000"/>
              <a:ext cx="2514600" cy="609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FF0000"/>
                  </a:solidFill>
                </a:rPr>
                <a:t>Validate Optimal Combined Predictor on Remainder of Prospective Subjects</a:t>
              </a:r>
            </a:p>
          </p:txBody>
        </p:sp>
        <p:cxnSp>
          <p:nvCxnSpPr>
            <p:cNvPr id="50" name="Straight Arrow Connector 49"/>
            <p:cNvCxnSpPr>
              <a:endCxn id="47" idx="1"/>
            </p:cNvCxnSpPr>
            <p:nvPr/>
          </p:nvCxnSpPr>
          <p:spPr>
            <a:xfrm>
              <a:off x="1752600" y="5181600"/>
              <a:ext cx="1457325" cy="4572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2743200" y="5181600"/>
              <a:ext cx="533400" cy="1524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H="1">
              <a:off x="5562600" y="5181600"/>
              <a:ext cx="304800" cy="1524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endCxn id="47" idx="3"/>
            </p:cNvCxnSpPr>
            <p:nvPr/>
          </p:nvCxnSpPr>
          <p:spPr>
            <a:xfrm flipH="1">
              <a:off x="5724525" y="5181600"/>
              <a:ext cx="1743075" cy="4572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Curved Right Arrow 58"/>
            <p:cNvSpPr/>
            <p:nvPr/>
          </p:nvSpPr>
          <p:spPr>
            <a:xfrm>
              <a:off x="2857500" y="5791200"/>
              <a:ext cx="342900" cy="6096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0" name="Curved Left Arrow 59"/>
            <p:cNvSpPr/>
            <p:nvPr/>
          </p:nvSpPr>
          <p:spPr>
            <a:xfrm flipV="1">
              <a:off x="8305800" y="2590800"/>
              <a:ext cx="304800" cy="6477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3" name="Right Bracket 62"/>
            <p:cNvSpPr/>
            <p:nvPr/>
          </p:nvSpPr>
          <p:spPr>
            <a:xfrm>
              <a:off x="8229600" y="3657600"/>
              <a:ext cx="76200" cy="1524000"/>
            </a:xfrm>
            <a:prstGeom prst="rightBracket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362200" y="762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Study Design – Breast Cancer Diagnostic Setting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01000" y="6324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n=1050, 2016-2021</a:t>
            </a:r>
          </a:p>
        </p:txBody>
      </p:sp>
    </p:spTree>
    <p:extLst>
      <p:ext uri="{BB962C8B-B14F-4D97-AF65-F5344CB8AC3E}">
        <p14:creationId xmlns:p14="http://schemas.microsoft.com/office/powerpoint/2010/main" val="267754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3544" y="1627632"/>
            <a:ext cx="108813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Almost all breast biopsies are performed with image guidance – therefore the detection of the cancer is entirely dependent upon the imaging and radiologist’s </a:t>
            </a:r>
            <a:r>
              <a:rPr lang="en-US" sz="2400" dirty="0" smtClean="0"/>
              <a:t>interpretation/identification of the images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For </a:t>
            </a:r>
            <a:r>
              <a:rPr lang="en-US" sz="2400" dirty="0" smtClean="0"/>
              <a:t>image </a:t>
            </a:r>
            <a:r>
              <a:rPr lang="en-US" sz="2400" dirty="0"/>
              <a:t>analysis, focusing on the area identified by the radiologist and ultimately biopsied is the most logical </a:t>
            </a:r>
            <a:r>
              <a:rPr lang="en-US" sz="2400" dirty="0" smtClean="0"/>
              <a:t>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CAD was never adopted - it attempted to aid the radiologist in identifying abnormal regions, not determining benign from malignant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527048" y="502920"/>
            <a:ext cx="9116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Radiologists are the Gatekeepers for Breast Cancer Detection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3057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1760" y="393192"/>
            <a:ext cx="626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Mammographic Abnormalities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859536" y="1490472"/>
            <a:ext cx="108356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There are three types of abnormal findings that trigger a biopsy: </a:t>
            </a:r>
            <a:r>
              <a:rPr lang="en-US" sz="2400" i="1" dirty="0" smtClean="0"/>
              <a:t>masses, calcifications, and architectural distortions</a:t>
            </a:r>
            <a:r>
              <a:rPr lang="en-US" sz="2400" dirty="0" smtClean="0"/>
              <a:t> – combinations of these within a single image are common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Masses and calcifications are the most common with distortions accounting for 6% of noted abnormalities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</a:t>
            </a:r>
            <a:r>
              <a:rPr lang="en-US" sz="2400" dirty="0" smtClean="0"/>
              <a:t>istortions are the most difficult to evaluate and may account for a number of false negative findings, i.e., early changes associated with cancer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USPSTF data on FFDM (2016) – 400K women, 0.75% cancer (within 12 months of screening), 12% FP (biopsied) and 0.1% FN (missed cancer by FFDM)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87112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85AEDA-050F-E847-B31F-E24D7B75C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4875"/>
          </a:xfrm>
        </p:spPr>
        <p:txBody>
          <a:bodyPr/>
          <a:lstStyle/>
          <a:p>
            <a:r>
              <a:rPr lang="en-US" dirty="0"/>
              <a:t>ROC analysis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700EDAB1-D12B-9C48-9E64-222D1ED14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4676"/>
            <a:ext cx="10515600" cy="4623887"/>
          </a:xfrm>
        </p:spPr>
        <p:txBody>
          <a:bodyPr>
            <a:normAutofit/>
          </a:bodyPr>
          <a:lstStyle/>
          <a:p>
            <a:r>
              <a:rPr lang="en-US" sz="2400" dirty="0"/>
              <a:t>FDA trial for Hologic breast </a:t>
            </a:r>
            <a:r>
              <a:rPr lang="en-US" sz="2400" dirty="0" err="1"/>
              <a:t>tomo</a:t>
            </a:r>
            <a:r>
              <a:rPr lang="en-US" sz="2400" dirty="0"/>
              <a:t> (2D+3D) vs. </a:t>
            </a:r>
            <a:r>
              <a:rPr lang="en-US" sz="2400" dirty="0" err="1"/>
              <a:t>mammo</a:t>
            </a:r>
            <a:r>
              <a:rPr lang="en-US" sz="2400" dirty="0"/>
              <a:t> (2D)</a:t>
            </a:r>
          </a:p>
          <a:p>
            <a:pPr lvl="1"/>
            <a:r>
              <a:rPr lang="en-US" sz="2000" dirty="0"/>
              <a:t>Many years, highly unusual amount of scrutiny, many repeated analyses</a:t>
            </a:r>
          </a:p>
          <a:p>
            <a:pPr lvl="1"/>
            <a:r>
              <a:rPr lang="en-US" sz="2000" dirty="0"/>
              <a:t>all results were concordant, regardless of BI-RADS vs. POM scale or fitted vs. empirical curve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i="1" dirty="0">
                <a:solidFill>
                  <a:srgbClr val="0070C0"/>
                </a:solidFill>
              </a:rPr>
              <a:t>fitted POM				empirical BI-RADS		empirical POM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F4BC383-E124-8F4B-8DDA-6B0E31343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742" y="2972030"/>
            <a:ext cx="7159167" cy="33155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A888FCC-6731-2548-9905-87F984BEF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169" y="2858954"/>
            <a:ext cx="3596572" cy="32179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A0A6A0E-F385-7944-813F-6DDCE9A8DA4B}"/>
              </a:ext>
            </a:extLst>
          </p:cNvPr>
          <p:cNvSpPr txBox="1"/>
          <p:nvPr/>
        </p:nvSpPr>
        <p:spPr>
          <a:xfrm>
            <a:off x="106011" y="6555345"/>
            <a:ext cx="79909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rgbClr val="41529B"/>
                </a:solidFill>
                <a:latin typeface="Helvetica Neue UltraLight"/>
                <a:cs typeface="Helvetica Neue UltraLight"/>
              </a:rPr>
              <a:t>P080003 Hologic Selenia Dimensions 3D System FDA Executive Summary, 2010</a:t>
            </a:r>
          </a:p>
        </p:txBody>
      </p:sp>
    </p:spTree>
    <p:extLst>
      <p:ext uri="{BB962C8B-B14F-4D97-AF65-F5344CB8AC3E}">
        <p14:creationId xmlns:p14="http://schemas.microsoft.com/office/powerpoint/2010/main" val="333774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136702-EAA1-3E46-B893-EAF46414D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Radiology Goals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11A9FD3-AD21-4646-B1FD-A4C15643B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manually annotated dataset of images to be shared with research community</a:t>
            </a:r>
          </a:p>
          <a:p>
            <a:r>
              <a:rPr lang="en-US" dirty="0"/>
              <a:t>Use image dataset to develop machine learning algorithms to assist radiologists in detection and/or classification of breast cancer</a:t>
            </a:r>
          </a:p>
          <a:p>
            <a:r>
              <a:rPr lang="en-US" dirty="0"/>
              <a:t>Use radiology report text to guide machine learning algorithms to automatically detect and annotate vast numbers of cases, which can be used to create next generation machine learning algorithms</a:t>
            </a:r>
          </a:p>
        </p:txBody>
      </p:sp>
    </p:spTree>
    <p:extLst>
      <p:ext uri="{BB962C8B-B14F-4D97-AF65-F5344CB8AC3E}">
        <p14:creationId xmlns:p14="http://schemas.microsoft.com/office/powerpoint/2010/main" val="1997734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69537B-AC79-C14D-AF20-A22BD261C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3690"/>
            <a:ext cx="10515600" cy="1325563"/>
          </a:xfrm>
        </p:spPr>
        <p:txBody>
          <a:bodyPr/>
          <a:lstStyle/>
          <a:p>
            <a:r>
              <a:rPr lang="en-US" dirty="0"/>
              <a:t>Radiology </a:t>
            </a:r>
            <a:r>
              <a:rPr lang="en-US" dirty="0" smtClean="0"/>
              <a:t>Workflow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BB975E5C-CE7E-0440-B833-EFB920FD12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6401515"/>
              </p:ext>
            </p:extLst>
          </p:nvPr>
        </p:nvGraphicFramePr>
        <p:xfrm>
          <a:off x="3319200" y="1109301"/>
          <a:ext cx="5758592" cy="4391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5049374" y="5670839"/>
            <a:ext cx="4434115" cy="790554"/>
            <a:chOff x="1324476" y="3601417"/>
            <a:chExt cx="4434115" cy="790554"/>
          </a:xfrm>
        </p:grpSpPr>
        <p:sp>
          <p:nvSpPr>
            <p:cNvPr id="6" name="Rounded Rectangle 5"/>
            <p:cNvSpPr/>
            <p:nvPr/>
          </p:nvSpPr>
          <p:spPr>
            <a:xfrm>
              <a:off x="1324476" y="3601417"/>
              <a:ext cx="4434115" cy="790554"/>
            </a:xfrm>
            <a:prstGeom prst="roundRect">
              <a:avLst>
                <a:gd name="adj" fmla="val 10000"/>
              </a:avLst>
            </a:pr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710599"/>
                <a:satOff val="100000"/>
                <a:lumOff val="-14706"/>
                <a:alphaOff val="0"/>
              </a:schemeClr>
            </a:fillRef>
            <a:effectRef idx="0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 txBox="1"/>
            <p:nvPr/>
          </p:nvSpPr>
          <p:spPr>
            <a:xfrm>
              <a:off x="1347630" y="3624572"/>
              <a:ext cx="4005263" cy="7442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dirty="0" smtClean="0"/>
                <a:t>Image Analysis Training and Validation</a:t>
              </a:r>
              <a:endParaRPr lang="en-US" sz="1900" kern="1200" dirty="0"/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500" dirty="0"/>
                <a:t>m</a:t>
              </a:r>
              <a:r>
                <a:rPr lang="en-US" sz="1500" dirty="0" smtClean="0"/>
                <a:t>achine learning of masses and </a:t>
              </a:r>
              <a:r>
                <a:rPr lang="en-US" sz="1500" dirty="0" err="1" smtClean="0"/>
                <a:t>calcs</a:t>
              </a:r>
              <a:endParaRPr lang="en-US" sz="1500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593292" y="5265276"/>
            <a:ext cx="513860" cy="513860"/>
            <a:chOff x="4913612" y="3274215"/>
            <a:chExt cx="513860" cy="513860"/>
          </a:xfrm>
          <a:solidFill>
            <a:srgbClr val="FFC000"/>
          </a:solidFill>
        </p:grpSpPr>
        <p:sp>
          <p:nvSpPr>
            <p:cNvPr id="9" name="Down Arrow 8"/>
            <p:cNvSpPr/>
            <p:nvPr/>
          </p:nvSpPr>
          <p:spPr>
            <a:xfrm>
              <a:off x="4913612" y="3274215"/>
              <a:ext cx="513860" cy="513860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</p:spPr>
          <p:style>
            <a:lnRef idx="2">
              <a:schemeClr val="accent3">
                <a:tint val="40000"/>
                <a:alpha val="90000"/>
                <a:hueOff val="2029141"/>
                <a:satOff val="100000"/>
                <a:lumOff val="1779"/>
                <a:alphaOff val="0"/>
              </a:schemeClr>
            </a:lnRef>
            <a:fillRef idx="1">
              <a:schemeClr val="accent3">
                <a:tint val="40000"/>
                <a:alpha val="90000"/>
                <a:hueOff val="2029141"/>
                <a:satOff val="100000"/>
                <a:lumOff val="1779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2029141"/>
                <a:satOff val="100000"/>
                <a:lumOff val="1779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Down Arrow 4"/>
            <p:cNvSpPr txBox="1"/>
            <p:nvPr/>
          </p:nvSpPr>
          <p:spPr>
            <a:xfrm>
              <a:off x="5029231" y="3274215"/>
              <a:ext cx="282623" cy="38668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3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302739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F146AE6-82E7-DC4E-BE48-512B6A587B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/>
          </a:blip>
          <a:srcRect l="-1" t="37467" r="46464"/>
          <a:stretch/>
        </p:blipFill>
        <p:spPr>
          <a:xfrm>
            <a:off x="1" y="-1"/>
            <a:ext cx="12192000" cy="68370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A5C8BA-28C4-574C-BA3C-310ECB809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591" y="793383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Radiology </a:t>
            </a:r>
            <a:r>
              <a:rPr lang="en-US" dirty="0" smtClean="0">
                <a:solidFill>
                  <a:schemeClr val="bg1"/>
                </a:solidFill>
              </a:rPr>
              <a:t>Workflow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Expert Annotation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201D9E8-8E67-1A43-988A-5C88FDF383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948" y="2118946"/>
            <a:ext cx="6224689" cy="4158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Annotation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Created custom graphical user interface (GUI)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Pre-loads many cases to streamline radiologist workflow, just hit “next”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Sorts images into order (screen, </a:t>
            </a:r>
            <a:r>
              <a:rPr lang="en-US" sz="2000" dirty="0" err="1">
                <a:solidFill>
                  <a:schemeClr val="bg1"/>
                </a:solidFill>
              </a:rPr>
              <a:t>Dx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Bx</a:t>
            </a:r>
            <a:r>
              <a:rPr lang="en-US" sz="2000" dirty="0">
                <a:solidFill>
                  <a:schemeClr val="bg1"/>
                </a:solidFill>
              </a:rPr>
              <a:t>), shows only </a:t>
            </a:r>
            <a:r>
              <a:rPr lang="en-US" sz="2000" dirty="0" err="1">
                <a:solidFill>
                  <a:schemeClr val="bg1"/>
                </a:solidFill>
              </a:rPr>
              <a:t>Bx</a:t>
            </a:r>
            <a:r>
              <a:rPr lang="en-US" sz="2000" dirty="0">
                <a:solidFill>
                  <a:schemeClr val="bg1"/>
                </a:solidFill>
              </a:rPr>
              <a:t> side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Allows viewing adjustments (zoom, window-level, etc.)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Displays computer-filtered report text as quick guide, option to display all related reports in full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Radiologist marks cases using color-coded boxes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Markings translated into mask images</a:t>
            </a:r>
          </a:p>
        </p:txBody>
      </p:sp>
      <p:pic>
        <p:nvPicPr>
          <p:cNvPr id="1026" name="Picture 2" descr="https://lh6.googleusercontent.com/weybOh9uBeLbXg1zPZRViRGOxsUksqZYyvEhUAKOBr7tA0ujnQi_9l4vaftbhFYpHpp70yNiilxJokkStKrPZbrC8TfL_ui9rwDkm6VAwU7FIx6RdUsYxe-OGWHdtRN79c_m7xNzbqg">
            <a:extLst>
              <a:ext uri="{FF2B5EF4-FFF2-40B4-BE49-F238E27FC236}">
                <a16:creationId xmlns="" xmlns:a16="http://schemas.microsoft.com/office/drawing/2014/main" id="{29FF3662-8874-C546-A317-73DAEFE30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600" y="220913"/>
            <a:ext cx="5576881" cy="3067284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429BE5A-3075-E148-81CF-84AE0780D5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2584" y="3847517"/>
            <a:ext cx="3886297" cy="2430191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974871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2165</TotalTime>
  <Words>2044</Words>
  <Application>Microsoft Office PowerPoint</Application>
  <PresentationFormat>Custom</PresentationFormat>
  <Paragraphs>314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Breast Cancer Detection Consortium</vt:lpstr>
      <vt:lpstr>Breast Cancer Diagnosis</vt:lpstr>
      <vt:lpstr>PowerPoint Presentation</vt:lpstr>
      <vt:lpstr>PowerPoint Presentation</vt:lpstr>
      <vt:lpstr>PowerPoint Presentation</vt:lpstr>
      <vt:lpstr>ROC analysis</vt:lpstr>
      <vt:lpstr>Radiology Goals</vt:lpstr>
      <vt:lpstr>Radiology Workflow</vt:lpstr>
      <vt:lpstr>Radiology Workflow  Expert Annotation</vt:lpstr>
      <vt:lpstr>Calcification detection</vt:lpstr>
      <vt:lpstr>Mass detection</vt:lpstr>
      <vt:lpstr>Radiology Progress Report</vt:lpstr>
      <vt:lpstr>Unique Prospective Study on BI-RADS 4</vt:lpstr>
      <vt:lpstr>Prospective Study Accrual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Outlook and Plans</vt:lpstr>
      <vt:lpstr>Team Project - Breast Imaging and Blood Resource</vt:lpstr>
      <vt:lpstr>PowerPoint Presentation</vt:lpstr>
      <vt:lpstr>Radiology workflow</vt:lpstr>
      <vt:lpstr>Radiology workflow</vt:lpstr>
      <vt:lpstr>Semi-automated Lesion Masking Based on Radiology Report</vt:lpstr>
      <vt:lpstr>Annotation for Example 1: 2D Mammogram </vt:lpstr>
    </vt:vector>
  </TitlesOfParts>
  <Company>Duke University School of Medicine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Jeffrey Marks, Ph.D.</dc:creator>
  <cp:lastModifiedBy>Jeffrey R Marks</cp:lastModifiedBy>
  <cp:revision>53</cp:revision>
  <dcterms:created xsi:type="dcterms:W3CDTF">2018-08-29T18:02:00Z</dcterms:created>
  <dcterms:modified xsi:type="dcterms:W3CDTF">2018-09-06T12:22:18Z</dcterms:modified>
</cp:coreProperties>
</file>