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719" r:id="rId3"/>
    <p:sldMasterId id="2147483731" r:id="rId4"/>
    <p:sldMasterId id="2147483741" r:id="rId5"/>
    <p:sldMasterId id="2147483746" r:id="rId6"/>
    <p:sldMasterId id="2147483758" r:id="rId7"/>
    <p:sldMasterId id="2147483770" r:id="rId8"/>
    <p:sldMasterId id="2147483860" r:id="rId9"/>
  </p:sldMasterIdLst>
  <p:notesMasterIdLst>
    <p:notesMasterId r:id="rId46"/>
  </p:notesMasterIdLst>
  <p:sldIdLst>
    <p:sldId id="877" r:id="rId10"/>
    <p:sldId id="1064" r:id="rId11"/>
    <p:sldId id="975" r:id="rId12"/>
    <p:sldId id="971" r:id="rId13"/>
    <p:sldId id="1076" r:id="rId14"/>
    <p:sldId id="1051" r:id="rId15"/>
    <p:sldId id="1112" r:id="rId16"/>
    <p:sldId id="1052" r:id="rId17"/>
    <p:sldId id="1053" r:id="rId18"/>
    <p:sldId id="1075" r:id="rId19"/>
    <p:sldId id="1111" r:id="rId20"/>
    <p:sldId id="1067" r:id="rId21"/>
    <p:sldId id="1125" r:id="rId22"/>
    <p:sldId id="1042" r:id="rId23"/>
    <p:sldId id="1113" r:id="rId24"/>
    <p:sldId id="1114" r:id="rId25"/>
    <p:sldId id="1115" r:id="rId26"/>
    <p:sldId id="1078" r:id="rId27"/>
    <p:sldId id="1079" r:id="rId28"/>
    <p:sldId id="1119" r:id="rId29"/>
    <p:sldId id="1120" r:id="rId30"/>
    <p:sldId id="1121" r:id="rId31"/>
    <p:sldId id="1122" r:id="rId32"/>
    <p:sldId id="1060" r:id="rId33"/>
    <p:sldId id="1123" r:id="rId34"/>
    <p:sldId id="1062" r:id="rId35"/>
    <p:sldId id="1131" r:id="rId36"/>
    <p:sldId id="1132" r:id="rId37"/>
    <p:sldId id="1129" r:id="rId38"/>
    <p:sldId id="1130" r:id="rId39"/>
    <p:sldId id="1128" r:id="rId40"/>
    <p:sldId id="1118" r:id="rId41"/>
    <p:sldId id="1036" r:id="rId42"/>
    <p:sldId id="1037" r:id="rId43"/>
    <p:sldId id="974" r:id="rId44"/>
    <p:sldId id="1126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0C0"/>
    <a:srgbClr val="FFCC66"/>
    <a:srgbClr val="CC0000"/>
    <a:srgbClr val="3A3A3A"/>
    <a:srgbClr val="282828"/>
    <a:srgbClr val="256EFF"/>
    <a:srgbClr val="CC9B00"/>
    <a:srgbClr val="7E6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9645" autoAdjust="0"/>
  </p:normalViewPr>
  <p:slideViewPr>
    <p:cSldViewPr showGuides="1">
      <p:cViewPr>
        <p:scale>
          <a:sx n="70" d="100"/>
          <a:sy n="70" d="100"/>
        </p:scale>
        <p:origin x="-1302" y="-90"/>
      </p:cViewPr>
      <p:guideLst>
        <p:guide orient="horz" pos="3696"/>
        <p:guide pos="17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56"/>
    </p:cViewPr>
  </p:sorterViewPr>
  <p:notesViewPr>
    <p:cSldViewPr showGuides="1">
      <p:cViewPr varScale="1">
        <p:scale>
          <a:sx n="87" d="100"/>
          <a:sy n="87" d="100"/>
        </p:scale>
        <p:origin x="-373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76A55-B1F1-46F4-9993-5F866756DBD2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52C7-45F7-420D-AA77-00A6C073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6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52C7-45F7-420D-AA77-00A6C073A2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2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17" tIns="91417" rIns="91417" bIns="91417" anchor="ctr" anchorCtr="0">
            <a:noAutofit/>
          </a:bodyPr>
          <a:lstStyle/>
          <a:p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510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AD465-7B5C-4A0C-AC78-3458E88F256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3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Prevention of Falls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E5EB94-75D6-4CCE-8070-3BAA31BFFD7F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Prevention of Falls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E5EB94-75D6-4CCE-8070-3BAA31BFFD7F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7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Prevention of Falls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E5EB94-75D6-4CCE-8070-3BAA31BFFD7F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7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3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1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6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"/>
            <a:ext cx="9144000" cy="685801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4"/>
            <a:ext cx="91440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7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72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69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83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83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3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00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64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50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49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42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98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20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2943E-D6E5-D54D-9895-4B9CAA3D9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0098B9-B522-7243-9729-2AF98AE2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C03E16-BD51-0844-B3A6-DF7C58AD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46AE3-8BC3-EB49-9A64-78FB4A87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54FF3-2308-7847-9599-7B146185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10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BF4D8-5A38-1F4E-9D5B-E650DC3D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67C128-B2DD-A644-BEF9-6E7841C08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D05B3C-DF75-3445-A8A8-9F2867BF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DC33F-93E0-EE44-895F-AB0635FC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8FF2F2-9BE1-D041-9994-E957B7D1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0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60438-3CB0-B147-88E1-74263FA9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BD7C23-0A86-3A46-85DF-0BE347635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E2FB9-EF46-CA4B-AAAF-06252D0D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CB3205-1AD7-DB46-99E0-27CDFF2B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432DAE-3045-4C42-9E88-BEEBBC40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94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9E4358-054F-0945-96DC-DEEBA5A7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1F8527-FC18-1F48-AEF6-0B0CFA5E0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7080B9-C216-7042-8981-4C71FB05C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679744-26F6-3043-A792-968E571F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919CC-7506-6946-B04C-63C44D16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BA6D4A-2014-9E41-B9DA-1EB5F3BA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42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754D6-5E78-3D4D-9E3F-3875187E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46638-58C5-3843-98CC-B7A233C66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CA8E66-621A-914A-BA49-8402B060E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502738-88EB-934F-A73C-9C729B336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04FEF1-069F-6C47-82ED-380066AF8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5A1480-1A08-D244-9698-7E6BD926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1AD665-D609-2C4C-8284-9362F358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F36921C-C61E-2F4F-9C3C-C85F1766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3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225B80-E44F-7343-946A-48AE5E29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8D7221-D5CE-2D41-B38D-A612CE1D4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603E7E-F7FE-A54D-8885-DCEC846B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F77B1A-0730-824E-9394-13440FA4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65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AE072A-2873-DD4E-BA5D-CC91FDA6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84CD6DE-D793-7D4D-9834-9942C8A32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076BEA-4C7D-054D-9615-6BA410DE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1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278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41784-2114-E143-AE99-33A20FB7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0AE967-E916-9B4D-8FD9-15817CCEA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C408B-030A-A04D-9D03-78297950D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865781-09DA-6147-A1D2-8604523C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79CE2-5982-9542-904D-20C71D63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68D54B-1E3F-B24E-9089-50DE0C82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62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CD50CC-9A44-2E40-A2DC-0914024F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4B8822-2592-1049-BCCC-D574E172D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1C5FB1-B1B4-034C-9633-C73354E41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B84DD3-42E2-4941-9403-9F4AD966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BF0204-CCF5-AB48-B9AF-7AE6E8A8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C08A54-5F1D-1641-97E0-BD0A9E01F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8441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39969B-DA0C-5F40-8624-E8F00B03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46B64-E4EC-704E-AAB3-CDD39B86D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B29F39-B794-0C42-B86A-F572FB34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C3B8BB-FA15-ED43-B8B1-F6B380BA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82845E-18E9-2D4B-966B-EABADD6C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0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68C823-EE0A-FE4F-8C46-CC8DA37C2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EF8302-17D4-F540-8BFB-015F23516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F64FF2-8BE7-0043-8A40-45C47F74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F111A3-109A-F447-9F87-DD631B21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09A633-79D5-5244-8E91-A39FBDEF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36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6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92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801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84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4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0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E367A-BEB9-4189-863D-5AB999BC3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590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131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321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 algn="l">
              <a:defRPr sz="4000" b="0" i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bg1">
                    <a:lumMod val="50000"/>
                  </a:schemeClr>
                </a:solidFill>
                <a:latin typeface="Franklin Gothic Book"/>
                <a:cs typeface="Franklin Gothic Book"/>
              </a:defRPr>
            </a:lvl1pPr>
            <a:lvl2pPr>
              <a:defRPr sz="2800" b="0" i="0">
                <a:solidFill>
                  <a:schemeClr val="bg1">
                    <a:lumMod val="50000"/>
                  </a:schemeClr>
                </a:solidFill>
                <a:latin typeface="Franklin Gothic Book"/>
                <a:cs typeface="Franklin Gothic Book"/>
              </a:defRPr>
            </a:lvl2pPr>
            <a:lvl3pPr>
              <a:defRPr sz="2800" b="0" i="0">
                <a:solidFill>
                  <a:schemeClr val="bg1">
                    <a:lumMod val="50000"/>
                  </a:schemeClr>
                </a:solidFill>
                <a:latin typeface="Franklin Gothic Book"/>
                <a:cs typeface="Franklin Gothic Book"/>
              </a:defRPr>
            </a:lvl3pPr>
            <a:lvl4pPr>
              <a:defRPr sz="2800" b="0" i="0">
                <a:solidFill>
                  <a:schemeClr val="bg1">
                    <a:lumMod val="50000"/>
                  </a:schemeClr>
                </a:solidFill>
                <a:latin typeface="Franklin Gothic Book"/>
                <a:cs typeface="Franklin Gothic Book"/>
              </a:defRPr>
            </a:lvl4pPr>
            <a:lvl5pPr>
              <a:defRPr sz="2800" b="0" i="0">
                <a:solidFill>
                  <a:schemeClr val="bg1">
                    <a:lumMod val="50000"/>
                  </a:schemeClr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MOFFITT_LOGO_HORIZ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0" y="6256255"/>
            <a:ext cx="1518920" cy="37661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457201" y="6721475"/>
            <a:ext cx="368300" cy="0"/>
          </a:xfrm>
          <a:prstGeom prst="line">
            <a:avLst/>
          </a:prstGeom>
          <a:ln w="12700" cmpd="sng">
            <a:solidFill>
              <a:schemeClr val="bg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41218-2F16-2744-A091-793F79A8AB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81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96244"/>
            <a:ext cx="7772400" cy="205655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756920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bg1">
                    <a:lumMod val="85000"/>
                  </a:schemeClr>
                </a:solidFill>
                <a:latin typeface="Franklin Gothic Book"/>
                <a:cs typeface="Franklin Gothic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MOFFITT_LOGO_HORIZ 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0" y="6252310"/>
            <a:ext cx="1518920" cy="376619"/>
          </a:xfrm>
          <a:prstGeom prst="rect">
            <a:avLst/>
          </a:prstGeom>
        </p:spPr>
      </p:pic>
      <p:sp>
        <p:nvSpPr>
          <p:cNvPr id="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6019838"/>
            <a:ext cx="6629400" cy="5746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800" b="0" i="0">
                <a:solidFill>
                  <a:srgbClr val="D9D9D9"/>
                </a:solidFill>
                <a:latin typeface="Franklin Gothic Medium"/>
                <a:cs typeface="Franklin Gothic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Master </a:t>
            </a:r>
            <a:r>
              <a:rPr lang="en-US" dirty="0"/>
              <a:t>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00101" y="3332680"/>
            <a:ext cx="368300" cy="0"/>
          </a:xfrm>
          <a:prstGeom prst="line">
            <a:avLst/>
          </a:prstGeom>
          <a:ln w="12700" cmpd="sng">
            <a:solidFill>
              <a:schemeClr val="bg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61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-lar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98" y="0"/>
            <a:ext cx="1557221" cy="152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0" y="1600200"/>
            <a:ext cx="9144000" cy="0"/>
          </a:xfrm>
          <a:prstGeom prst="line">
            <a:avLst/>
          </a:prstGeom>
          <a:ln w="57150" cmpd="sng">
            <a:solidFill>
              <a:srgbClr val="005A9B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828800"/>
            <a:ext cx="8382000" cy="4191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en-US" sz="2400" dirty="0" err="1" smtClean="0">
                <a:latin typeface="Franklin Gothic Book" panose="020B0503020102020204" pitchFamily="34" charset="0"/>
              </a:rPr>
              <a:t>Lorem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ipsum</a:t>
            </a:r>
            <a:r>
              <a:rPr lang="en-US" sz="2400" dirty="0" smtClean="0">
                <a:latin typeface="Franklin Gothic Book" panose="020B0503020102020204" pitchFamily="34" charset="0"/>
              </a:rPr>
              <a:t> dolor sit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amet</a:t>
            </a:r>
            <a:r>
              <a:rPr lang="en-US" sz="2400" dirty="0" smtClean="0">
                <a:latin typeface="Franklin Gothic Book" panose="020B0503020102020204" pitchFamily="34" charset="0"/>
              </a:rPr>
              <a:t>,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consectetur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adipiscing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elit</a:t>
            </a:r>
            <a:r>
              <a:rPr lang="en-US" sz="2400" dirty="0" smtClean="0">
                <a:latin typeface="Franklin Gothic Book" panose="020B0503020102020204" pitchFamily="34" charset="0"/>
              </a:rPr>
              <a:t>,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sed</a:t>
            </a:r>
            <a:r>
              <a:rPr lang="en-US" sz="2400" dirty="0" smtClean="0">
                <a:latin typeface="Franklin Gothic Book" panose="020B0503020102020204" pitchFamily="34" charset="0"/>
              </a:rPr>
              <a:t> do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eiusmod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tempor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incididunt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ut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labore</a:t>
            </a:r>
            <a:r>
              <a:rPr lang="en-US" sz="2400" dirty="0" smtClean="0">
                <a:latin typeface="Franklin Gothic Book" panose="020B0503020102020204" pitchFamily="34" charset="0"/>
              </a:rPr>
              <a:t> et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dolore</a:t>
            </a:r>
            <a:r>
              <a:rPr lang="en-US" sz="2400" dirty="0" smtClean="0">
                <a:latin typeface="Franklin Gothic Book" panose="020B0503020102020204" pitchFamily="34" charset="0"/>
              </a:rPr>
              <a:t> magna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aliqua</a:t>
            </a:r>
            <a:r>
              <a:rPr lang="en-US" sz="2400" dirty="0" smtClean="0">
                <a:latin typeface="Franklin Gothic Book" panose="020B0503020102020204" pitchFamily="34" charset="0"/>
              </a:rPr>
              <a:t>.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Ut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enim</a:t>
            </a:r>
            <a:r>
              <a:rPr lang="en-US" sz="2400" dirty="0" smtClean="0">
                <a:latin typeface="Franklin Gothic Book" panose="020B0503020102020204" pitchFamily="34" charset="0"/>
              </a:rPr>
              <a:t> ad minim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veniam</a:t>
            </a:r>
            <a:r>
              <a:rPr lang="en-US" sz="2400" dirty="0" smtClean="0">
                <a:latin typeface="Franklin Gothic Book" panose="020B0503020102020204" pitchFamily="34" charset="0"/>
              </a:rPr>
              <a:t>,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quis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nostrud</a:t>
            </a:r>
            <a:r>
              <a:rPr lang="en-US" sz="2400" dirty="0" smtClean="0">
                <a:latin typeface="Franklin Gothic Book" panose="020B0503020102020204" pitchFamily="34" charset="0"/>
              </a:rPr>
              <a:t> exercitation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ullamco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laboris</a:t>
            </a:r>
            <a:r>
              <a:rPr lang="en-US" sz="2400" dirty="0" smtClean="0">
                <a:latin typeface="Franklin Gothic Book" panose="020B0503020102020204" pitchFamily="34" charset="0"/>
              </a:rPr>
              <a:t> nisi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ut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aliquip</a:t>
            </a:r>
            <a:r>
              <a:rPr lang="en-US" sz="2400" dirty="0" smtClean="0">
                <a:latin typeface="Franklin Gothic Book" panose="020B0503020102020204" pitchFamily="34" charset="0"/>
              </a:rPr>
              <a:t> ex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ea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commodo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consequat</a:t>
            </a:r>
            <a:r>
              <a:rPr lang="en-US" sz="2400" dirty="0" smtClean="0">
                <a:latin typeface="Franklin Gothic Book" panose="020B0503020102020204" pitchFamily="34" charset="0"/>
              </a:rPr>
              <a:t>. </a:t>
            </a:r>
          </a:p>
          <a:p>
            <a:r>
              <a:rPr lang="en-US" sz="2400" dirty="0" err="1" smtClean="0">
                <a:latin typeface="Franklin Gothic Book" panose="020B0503020102020204" pitchFamily="34" charset="0"/>
              </a:rPr>
              <a:t>Duis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aute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irure</a:t>
            </a:r>
            <a:r>
              <a:rPr lang="en-US" sz="2400" dirty="0" smtClean="0">
                <a:latin typeface="Franklin Gothic Book" panose="020B0503020102020204" pitchFamily="34" charset="0"/>
              </a:rPr>
              <a:t> dolor in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reprehenderit</a:t>
            </a:r>
            <a:r>
              <a:rPr lang="en-US" sz="2400" dirty="0" smtClean="0">
                <a:latin typeface="Franklin Gothic Book" panose="020B0503020102020204" pitchFamily="34" charset="0"/>
              </a:rPr>
              <a:t> in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voluptate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velit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esse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cillum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dolore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eu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fugiat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nulla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pariatur</a:t>
            </a:r>
            <a:r>
              <a:rPr lang="en-US" sz="2400" dirty="0" smtClean="0">
                <a:latin typeface="Franklin Gothic Book" panose="020B0503020102020204" pitchFamily="34" charset="0"/>
              </a:rPr>
              <a:t>.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Excepteur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sint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occaecat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cupidatat</a:t>
            </a:r>
            <a:r>
              <a:rPr lang="en-US" sz="2400" dirty="0" smtClean="0">
                <a:latin typeface="Franklin Gothic Book" panose="020B0503020102020204" pitchFamily="34" charset="0"/>
              </a:rPr>
              <a:t> non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proident</a:t>
            </a:r>
            <a:r>
              <a:rPr lang="en-US" sz="2400" dirty="0" smtClean="0">
                <a:latin typeface="Franklin Gothic Book" panose="020B0503020102020204" pitchFamily="34" charset="0"/>
              </a:rPr>
              <a:t>,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sunt</a:t>
            </a:r>
            <a:r>
              <a:rPr lang="en-US" sz="2400" dirty="0" smtClean="0">
                <a:latin typeface="Franklin Gothic Book" panose="020B0503020102020204" pitchFamily="34" charset="0"/>
              </a:rPr>
              <a:t> in culpa qui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officia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deserunt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mollit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anim</a:t>
            </a:r>
            <a:r>
              <a:rPr lang="en-US" sz="2400" dirty="0" smtClean="0">
                <a:latin typeface="Franklin Gothic Book" panose="020B0503020102020204" pitchFamily="34" charset="0"/>
              </a:rPr>
              <a:t> id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est</a:t>
            </a:r>
            <a:r>
              <a:rPr lang="en-US" sz="2400" dirty="0" smtClean="0">
                <a:latin typeface="Franklin Gothic Book" panose="020B0503020102020204" pitchFamily="34" charset="0"/>
              </a:rPr>
              <a:t> </a:t>
            </a:r>
            <a:r>
              <a:rPr lang="en-US" sz="2400" dirty="0" err="1" smtClean="0">
                <a:latin typeface="Franklin Gothic Book" panose="020B0503020102020204" pitchFamily="34" charset="0"/>
              </a:rPr>
              <a:t>laborum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9" name="Picture 8" descr="MOFFITT_LOGO_HORIZ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256255"/>
            <a:ext cx="1518920" cy="3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2943E-D6E5-D54D-9895-4B9CAA3D9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0098B9-B522-7243-9729-2AF98AE2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C03E16-BD51-0844-B3A6-DF7C58AD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46AE3-8BC3-EB49-9A64-78FB4A87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54FF3-2308-7847-9599-7B146185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14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09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1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316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83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83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7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84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83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83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86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46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94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9906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492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4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00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5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2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7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86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83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83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634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447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166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277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121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95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39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2943E-D6E5-D54D-9895-4B9CAA3D9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0098B9-B522-7243-9729-2AF98AE2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C03E16-BD51-0844-B3A6-DF7C58AD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46AE3-8BC3-EB49-9A64-78FB4A87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54FF3-2308-7847-9599-7B146185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1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93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BF4D8-5A38-1F4E-9D5B-E650DC3D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67C128-B2DD-A644-BEF9-6E7841C08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D05B3C-DF75-3445-A8A8-9F2867BF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DC33F-93E0-EE44-895F-AB0635FC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8FF2F2-9BE1-D041-9994-E957B7D1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20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60438-3CB0-B147-88E1-74263FA9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BD7C23-0A86-3A46-85DF-0BE347635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E2FB9-EF46-CA4B-AAAF-06252D0D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CB3205-1AD7-DB46-99E0-27CDFF2B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432DAE-3045-4C42-9E88-BEEBBC40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05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9E4358-054F-0945-96DC-DEEBA5A7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1F8527-FC18-1F48-AEF6-0B0CFA5E0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7080B9-C216-7042-8981-4C71FB05C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679744-26F6-3043-A792-968E571F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919CC-7506-6946-B04C-63C44D16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BA6D4A-2014-9E41-B9DA-1EB5F3BA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96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754D6-5E78-3D4D-9E3F-3875187E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46638-58C5-3843-98CC-B7A233C66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CA8E66-621A-914A-BA49-8402B060E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502738-88EB-934F-A73C-9C729B336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04FEF1-069F-6C47-82ED-380066AF8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5A1480-1A08-D244-9698-7E6BD926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1AD665-D609-2C4C-8284-9362F358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F36921C-C61E-2F4F-9C3C-C85F1766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08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225B80-E44F-7343-946A-48AE5E29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8D7221-D5CE-2D41-B38D-A612CE1D4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603E7E-F7FE-A54D-8885-DCEC846B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F77B1A-0730-824E-9394-13440FA4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52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AE072A-2873-DD4E-BA5D-CC91FDA6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84CD6DE-D793-7D4D-9834-9942C8A32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076BEA-4C7D-054D-9615-6BA410DE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82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41784-2114-E143-AE99-33A20FB7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0AE967-E916-9B4D-8FD9-15817CCEA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C408B-030A-A04D-9D03-78297950D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865781-09DA-6147-A1D2-8604523C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79CE2-5982-9542-904D-20C71D63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68D54B-1E3F-B24E-9089-50DE0C82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071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CD50CC-9A44-2E40-A2DC-0914024F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4B8822-2592-1049-BCCC-D574E172D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1C5FB1-B1B4-034C-9633-C73354E41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B84DD3-42E2-4941-9403-9F4AD966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BF0204-CCF5-AB48-B9AF-7AE6E8A8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C08A54-5F1D-1641-97E0-BD0A9E01F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37975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39969B-DA0C-5F40-8624-E8F00B03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46B64-E4EC-704E-AAB3-CDD39B86D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B29F39-B794-0C42-B86A-F572FB34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C3B8BB-FA15-ED43-B8B1-F6B380BA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82845E-18E9-2D4B-966B-EABADD6C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456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68C823-EE0A-FE4F-8C46-CC8DA37C2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EF8302-17D4-F540-8BFB-015F23516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F64FF2-8BE7-0043-8A40-45C47F74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F111A3-109A-F447-9F87-DD631B21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09A633-79D5-5244-8E91-A39FBDEF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6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84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32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00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46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5237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45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83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83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40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083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70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4579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4139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1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0235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53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65226"/>
            <a:ext cx="9144000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300" dirty="0" smtClean="0"/>
              <a:t>Lung</a:t>
            </a:r>
            <a:r>
              <a:rPr lang="en-US" altLang="en-US" sz="1300" baseline="0" dirty="0" smtClean="0"/>
              <a:t> </a:t>
            </a:r>
            <a:r>
              <a:rPr lang="en-US" altLang="en-US" sz="1300" dirty="0" smtClean="0"/>
              <a:t>Cancer Radiomics</a:t>
            </a:r>
            <a:endParaRPr lang="en-US" altLang="en-US" sz="1300" dirty="0"/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12954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dirty="0" smtClean="0"/>
              <a:t>EDRN - Boston</a:t>
            </a:r>
            <a:endParaRPr lang="en-US" altLang="en-US" dirty="0"/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7620000" y="6553200"/>
            <a:ext cx="15240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7" name="Picture 7" descr="MOFFITT_2c_RGB-1024x25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6" y="6562726"/>
            <a:ext cx="1206500" cy="28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427118"/>
            <a:ext cx="9144000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300" dirty="0" smtClean="0">
                <a:solidFill>
                  <a:srgbClr val="000000"/>
                </a:solidFill>
              </a:rPr>
              <a:t>Lung Cancer Radiomics</a:t>
            </a:r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1431802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7620000" y="6553200"/>
            <a:ext cx="15240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7" descr="MOFFITT_2c_RGB-1024x25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6" y="6562726"/>
            <a:ext cx="1206500" cy="28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596435"/>
            <a:ext cx="14318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/>
                <a:ea typeface="Calibri"/>
                <a:cs typeface="Arial" panose="020B0604020202020204" pitchFamily="34" charset="0"/>
              </a:rPr>
              <a:t>EDRN - Boston</a:t>
            </a:r>
            <a:endParaRPr lang="en-US" sz="1200" dirty="0">
              <a:solidFill>
                <a:schemeClr val="tx1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3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9281CC9-0937-8A47-A26E-06592766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4B0A18-E196-BC4D-ACC6-4EEF5772D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7DC675-7278-374B-BF96-F7CDC9530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b="0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E3762-658A-7145-B053-0C3A76A92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b="0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DC3E5-541C-F847-9E58-38F7EB72F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0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b="0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8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1257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1" hangingPunct="1">
              <a:defRPr/>
            </a:pPr>
            <a:endParaRPr lang="en-US" alt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5313" y="6353213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1" hangingPunct="1">
              <a:defRPr/>
            </a:pPr>
            <a:endParaRPr lang="en-US" alt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9975" y="6356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1" hangingPunct="1">
              <a:defRPr/>
            </a:pPr>
            <a:fld id="{6CDB2676-2A04-4CCF-A0B3-17D23D73126E}" type="slidenum">
              <a:rPr lang="en-US" altLang="en-US" b="0"/>
              <a:pPr eaLnBrk="1" hangingPunct="1">
                <a:defRPr/>
              </a:pPr>
              <a:t>‹#›</a:t>
            </a:fld>
            <a:endParaRPr lang="en-US" altLang="en-US" b="0">
              <a:solidFill>
                <a:srgbClr val="4E9A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3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B941218-2F16-2744-A091-793F79A8AB30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75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872" r:id="rId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65226"/>
            <a:ext cx="9144000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300" dirty="0" smtClean="0">
                <a:solidFill>
                  <a:srgbClr val="000000"/>
                </a:solidFill>
              </a:rPr>
              <a:t>Lung Cancer Radiomics</a:t>
            </a:r>
            <a:endParaRPr lang="en-US" altLang="en-US" sz="1300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12954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000000"/>
                </a:solidFill>
              </a:rPr>
              <a:t>EDRN</a:t>
            </a:r>
            <a:r>
              <a:rPr lang="en-US" altLang="en-US" baseline="0" dirty="0" smtClean="0">
                <a:solidFill>
                  <a:srgbClr val="000000"/>
                </a:solidFill>
              </a:rPr>
              <a:t> - Boston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7620000" y="6553200"/>
            <a:ext cx="15240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7" descr="MOFFITT_2c_RGB-1024x25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6" y="6562726"/>
            <a:ext cx="1206500" cy="28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24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65226"/>
            <a:ext cx="9144000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300" dirty="0" smtClean="0">
                <a:solidFill>
                  <a:srgbClr val="000000"/>
                </a:solidFill>
              </a:rPr>
              <a:t>Radiomics and Lung Cancer Radiomics</a:t>
            </a:r>
            <a:endParaRPr lang="en-US" altLang="en-US" sz="1300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12954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000000"/>
                </a:solidFill>
              </a:rPr>
              <a:t>EDRN Boston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7620000" y="6553200"/>
            <a:ext cx="15240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7" descr="MOFFITT_2c_RGB-1024x25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6" y="6562726"/>
            <a:ext cx="1206500" cy="28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48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9281CC9-0937-8A47-A26E-06592766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4B0A18-E196-BC4D-ACC6-4EEF5772D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7DC675-7278-374B-BF96-F7CDC9530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b="0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E3762-658A-7145-B053-0C3A76A92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b="0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DC3E5-541C-F847-9E58-38F7EB72F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0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b="0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22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65226"/>
            <a:ext cx="9144000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300" dirty="0" smtClean="0">
                <a:solidFill>
                  <a:srgbClr val="000000"/>
                </a:solidFill>
              </a:rPr>
              <a:t>Lung Cancer Radiomics</a:t>
            </a:r>
            <a:endParaRPr lang="en-US" altLang="en-US" sz="1300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12954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000000"/>
                </a:solidFill>
              </a:rPr>
              <a:t>EDRN</a:t>
            </a:r>
            <a:r>
              <a:rPr lang="en-US" altLang="en-US" baseline="0" dirty="0" smtClean="0">
                <a:solidFill>
                  <a:srgbClr val="000000"/>
                </a:solidFill>
              </a:rPr>
              <a:t> - Boston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7620000" y="6553200"/>
            <a:ext cx="1524000" cy="304800"/>
          </a:xfrm>
          <a:prstGeom prst="rect">
            <a:avLst/>
          </a:prstGeom>
          <a:solidFill>
            <a:srgbClr val="C9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7" descr="MOFFITT_2c_RGB-1024x25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6" y="6562726"/>
            <a:ext cx="1206500" cy="28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42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8.emf"/><Relationship Id="rId5" Type="http://schemas.openxmlformats.org/officeDocument/2006/relationships/image" Target="../media/image47.wmf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mp"/><Relationship Id="rId5" Type="http://schemas.openxmlformats.org/officeDocument/2006/relationships/image" Target="../media/image63.tmp"/><Relationship Id="rId4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jpeg"/><Relationship Id="rId7" Type="http://schemas.openxmlformats.org/officeDocument/2006/relationships/image" Target="../media/image33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76200" y="6096000"/>
            <a:ext cx="2743200" cy="722166"/>
          </a:xfrm>
          <a:prstGeom prst="roundRect">
            <a:avLst/>
          </a:prstGeom>
          <a:solidFill>
            <a:schemeClr val="bg1">
              <a:lumMod val="75000"/>
              <a:alpha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1" y="6175293"/>
            <a:ext cx="285876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13263" algn="ctr"/>
              </a:tabLst>
            </a:pPr>
            <a:r>
              <a:rPr lang="en-US" sz="1400" b="0" dirty="0" smtClean="0">
                <a:latin typeface="+mn-lt"/>
              </a:rPr>
              <a:t>matthew.schabath@moffitt.org</a:t>
            </a:r>
            <a:endParaRPr lang="en-US" sz="1400" b="0" dirty="0">
              <a:latin typeface="+mn-lt"/>
            </a:endParaRPr>
          </a:p>
          <a:p>
            <a:pPr>
              <a:tabLst>
                <a:tab pos="2743200" algn="l"/>
              </a:tabLst>
            </a:pPr>
            <a:endParaRPr lang="en-US" sz="300" b="0" dirty="0" smtClean="0">
              <a:latin typeface="+mn-lt"/>
            </a:endParaRPr>
          </a:p>
          <a:p>
            <a:pPr>
              <a:tabLst>
                <a:tab pos="2743200" algn="l"/>
              </a:tabLst>
            </a:pPr>
            <a:r>
              <a:rPr lang="en-US" sz="1400" b="0" dirty="0" smtClean="0">
                <a:latin typeface="+mn-lt"/>
              </a:rPr>
              <a:t>@</a:t>
            </a:r>
            <a:r>
              <a:rPr lang="en-US" sz="1400" b="0" dirty="0" err="1" smtClean="0">
                <a:latin typeface="+mn-lt"/>
              </a:rPr>
              <a:t>matthewschabath</a:t>
            </a:r>
            <a:endParaRPr lang="en-US" sz="1400" b="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845" y="685800"/>
            <a:ext cx="9173689" cy="1797508"/>
          </a:xfrm>
        </p:spPr>
        <p:txBody>
          <a:bodyPr>
            <a:noAutofit/>
          </a:bodyPr>
          <a:lstStyle/>
          <a:p>
            <a:pPr>
              <a:lnSpc>
                <a:spcPts val="6100"/>
              </a:lnSpc>
            </a:pPr>
            <a:r>
              <a:rPr lang="en-US" sz="2800" b="0" u="sng" dirty="0">
                <a:solidFill>
                  <a:srgbClr val="0000FF"/>
                </a:solidFill>
              </a:rPr>
              <a:t>M</a:t>
            </a:r>
            <a:r>
              <a:rPr lang="en-US" sz="2800" b="0" dirty="0">
                <a:solidFill>
                  <a:srgbClr val="0000FF"/>
                </a:solidFill>
              </a:rPr>
              <a:t>offitt's </a:t>
            </a:r>
            <a:r>
              <a:rPr lang="en-US" sz="2800" b="0" u="sng" dirty="0">
                <a:solidFill>
                  <a:srgbClr val="0000FF"/>
                </a:solidFill>
              </a:rPr>
              <a:t>I</a:t>
            </a:r>
            <a:r>
              <a:rPr lang="en-US" sz="2800" b="0" dirty="0">
                <a:solidFill>
                  <a:srgbClr val="0000FF"/>
                </a:solidFill>
              </a:rPr>
              <a:t>maging </a:t>
            </a:r>
            <a:r>
              <a:rPr lang="en-US" sz="2800" b="0" u="sng" dirty="0">
                <a:solidFill>
                  <a:srgbClr val="0000FF"/>
                </a:solidFill>
              </a:rPr>
              <a:t>B</a:t>
            </a:r>
            <a:r>
              <a:rPr lang="en-US" sz="2800" b="0" dirty="0">
                <a:solidFill>
                  <a:srgbClr val="0000FF"/>
                </a:solidFill>
              </a:rPr>
              <a:t>iomarker </a:t>
            </a:r>
            <a:r>
              <a:rPr lang="en-US" sz="2800" b="0" u="sng" dirty="0">
                <a:solidFill>
                  <a:srgbClr val="0000FF"/>
                </a:solidFill>
              </a:rPr>
              <a:t>Va</a:t>
            </a:r>
            <a:r>
              <a:rPr lang="en-US" sz="2800" b="0" dirty="0">
                <a:solidFill>
                  <a:srgbClr val="0000FF"/>
                </a:solidFill>
              </a:rPr>
              <a:t>lidation </a:t>
            </a:r>
            <a:r>
              <a:rPr lang="en-US" sz="2800" b="0" u="sng" dirty="0">
                <a:solidFill>
                  <a:srgbClr val="0000FF"/>
                </a:solidFill>
              </a:rPr>
              <a:t>C</a:t>
            </a:r>
            <a:r>
              <a:rPr lang="en-US" sz="2800" b="0" dirty="0">
                <a:solidFill>
                  <a:srgbClr val="0000FF"/>
                </a:solidFill>
              </a:rPr>
              <a:t>enter (MIBVAC): </a:t>
            </a:r>
            <a:r>
              <a:rPr lang="en-US" sz="4400" b="0" dirty="0" smtClean="0">
                <a:solidFill>
                  <a:srgbClr val="0000FF"/>
                </a:solidFill>
              </a:rPr>
              <a:t/>
            </a:r>
            <a:br>
              <a:rPr lang="en-US" sz="4400" b="0" dirty="0" smtClean="0">
                <a:solidFill>
                  <a:srgbClr val="0000FF"/>
                </a:solidFill>
              </a:rPr>
            </a:br>
            <a:r>
              <a:rPr lang="en-US" sz="5300" dirty="0">
                <a:solidFill>
                  <a:srgbClr val="0000FF"/>
                </a:solidFill>
              </a:rPr>
              <a:t>A</a:t>
            </a:r>
            <a:r>
              <a:rPr lang="en-US" sz="5300" dirty="0" smtClean="0">
                <a:solidFill>
                  <a:srgbClr val="0000FF"/>
                </a:solidFill>
              </a:rPr>
              <a:t>pplying Radiomics in Early Detection of Lung Cancer</a:t>
            </a:r>
            <a:endParaRPr lang="en-US" sz="53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http://fastlaneclothing.com/moffitt/wp-content/uploads/sites/10/2015/02/MOFFITT_2c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92" y="6324601"/>
            <a:ext cx="1842431" cy="4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rawstory.com/wp-content/uploads/2014/08/twit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6466949"/>
            <a:ext cx="254127" cy="25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rawstory.com/wp-content/uploads/2014/08/ema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3" y="6184434"/>
            <a:ext cx="254127" cy="25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earche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273" y="3177633"/>
            <a:ext cx="1118475" cy="13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Place holde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1" y="3177633"/>
            <a:ext cx="1118475" cy="13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6113" y="4536795"/>
            <a:ext cx="18810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latin typeface="+mn-lt"/>
              </a:rPr>
              <a:t>Aim 1:  Breast Cancer</a:t>
            </a:r>
          </a:p>
          <a:p>
            <a:pPr algn="ctr"/>
            <a:r>
              <a:rPr lang="en-US" sz="1500" b="0" dirty="0" smtClean="0">
                <a:latin typeface="+mn-lt"/>
              </a:rPr>
              <a:t>John Heine, PhD</a:t>
            </a:r>
            <a:endParaRPr lang="en-US" sz="1500" b="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9516" y="4540605"/>
            <a:ext cx="2926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+mn-lt"/>
              </a:rPr>
              <a:t>Aim 2:  Lung Cancer</a:t>
            </a:r>
          </a:p>
          <a:p>
            <a:pPr algn="ctr">
              <a:tabLst>
                <a:tab pos="628650" algn="ctr"/>
                <a:tab pos="2228850" algn="ctr"/>
              </a:tabLst>
            </a:pPr>
            <a:r>
              <a:rPr lang="en-US" sz="1500" b="0" dirty="0" smtClean="0">
                <a:latin typeface="+mn-lt"/>
              </a:rPr>
              <a:t>	Matt Schabath, PhD  </a:t>
            </a:r>
          </a:p>
          <a:p>
            <a:pPr algn="ctr">
              <a:tabLst>
                <a:tab pos="628650" algn="ctr"/>
                <a:tab pos="2228850" algn="ctr"/>
              </a:tabLst>
            </a:pPr>
            <a:r>
              <a:rPr lang="en-US" sz="1500" b="0" dirty="0" smtClean="0">
                <a:latin typeface="+mn-lt"/>
              </a:rPr>
              <a:t>Bob </a:t>
            </a:r>
            <a:r>
              <a:rPr lang="en-US" sz="1500" b="0" dirty="0">
                <a:latin typeface="+mn-lt"/>
              </a:rPr>
              <a:t>Gillies, PhD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4127" y="4532910"/>
            <a:ext cx="223439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latin typeface="+mn-lt"/>
              </a:rPr>
              <a:t>Core Project:  Prostate</a:t>
            </a:r>
          </a:p>
          <a:p>
            <a:pPr algn="ctr">
              <a:tabLst>
                <a:tab pos="628650" algn="ctr"/>
                <a:tab pos="2228850" algn="ctr"/>
              </a:tabLst>
            </a:pPr>
            <a:r>
              <a:rPr lang="en-US" sz="1500" b="0" dirty="0">
                <a:latin typeface="+mn-lt"/>
              </a:rPr>
              <a:t>Bob Gillies, </a:t>
            </a:r>
            <a:r>
              <a:rPr lang="en-US" sz="1500" b="0" dirty="0" smtClean="0">
                <a:latin typeface="+mn-lt"/>
              </a:rPr>
              <a:t>PhD  </a:t>
            </a:r>
          </a:p>
          <a:p>
            <a:pPr algn="ctr">
              <a:tabLst>
                <a:tab pos="628650" algn="ctr"/>
                <a:tab pos="2228850" algn="ctr"/>
              </a:tabLst>
            </a:pPr>
            <a:r>
              <a:rPr lang="en-US" sz="1500" b="0" dirty="0" smtClean="0">
                <a:latin typeface="+mn-lt"/>
              </a:rPr>
              <a:t>Yoga Balagurunathan, PhD</a:t>
            </a:r>
            <a:endParaRPr lang="en-US" sz="1500" b="0" dirty="0">
              <a:latin typeface="+mn-lt"/>
            </a:endParaRPr>
          </a:p>
        </p:txBody>
      </p:sp>
      <p:pic>
        <p:nvPicPr>
          <p:cNvPr id="17" name="Picture 2"/>
          <p:cNvPicPr preferRelativeResize="0"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/>
          <a:stretch/>
        </p:blipFill>
        <p:spPr bwMode="auto">
          <a:xfrm>
            <a:off x="4181058" y="3177633"/>
            <a:ext cx="1115494" cy="139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 preferRelativeResize="0"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/>
          <a:stretch/>
        </p:blipFill>
        <p:spPr bwMode="auto">
          <a:xfrm>
            <a:off x="6078516" y="3177633"/>
            <a:ext cx="1115494" cy="139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Image result for Yoganand Balagurunathan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20" y="3177633"/>
            <a:ext cx="1136944" cy="13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0359" y="-8301"/>
            <a:ext cx="91643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September 5, 2018 –  33</a:t>
            </a:r>
            <a:r>
              <a:rPr lang="en-US" sz="1400" baseline="30000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rd</a:t>
            </a:r>
            <a:r>
              <a:rPr lang="en-US" sz="1400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EDRN Steering Committee </a:t>
            </a:r>
            <a:r>
              <a:rPr lang="en-US" sz="1400" dirty="0" smtClean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Meeting </a:t>
            </a:r>
            <a:r>
              <a:rPr lang="en-US" sz="1400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– Cambridge, MA</a:t>
            </a:r>
            <a:endParaRPr lang="en-US" sz="1400" dirty="0">
              <a:solidFill>
                <a:srgbClr val="AD34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2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" y="304800"/>
            <a:ext cx="5123815" cy="391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5" y="2057400"/>
            <a:ext cx="5917565" cy="4526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 bwMode="auto">
          <a:xfrm>
            <a:off x="1333500" y="1447800"/>
            <a:ext cx="6477000" cy="3776980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Combining radiomics from the lung mask and the difference mask exhibited improved capability to differentiate between indolent vs. aggressive growing tumors</a:t>
            </a:r>
          </a:p>
          <a:p>
            <a:pPr marL="285750" marR="0" indent="-2857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 smtClean="0">
              <a:solidFill>
                <a:schemeClr val="bg1"/>
              </a:solidFill>
              <a:latin typeface="+mn-lt"/>
            </a:endParaRPr>
          </a:p>
          <a:p>
            <a:pPr marL="285750" marR="0" indent="-2857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iRadiomics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(integrating clinical and radiomics) yielded the best model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97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7" y="609600"/>
            <a:ext cx="9144000" cy="2209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Conventional Radiomics Differentiate </a:t>
            </a:r>
            <a:br>
              <a:rPr lang="en-US" sz="3200" dirty="0" smtClean="0"/>
            </a:br>
            <a:r>
              <a:rPr lang="en-US" sz="3200" dirty="0" err="1" smtClean="0"/>
              <a:t>Overdiagnosis</a:t>
            </a:r>
            <a:r>
              <a:rPr lang="en-US" sz="3200" dirty="0" smtClean="0"/>
              <a:t> Defined by Survival Outcomes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69" y="2895600"/>
            <a:ext cx="4800661" cy="313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2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"/>
            <a:ext cx="9144000" cy="533368"/>
          </a:xfrm>
        </p:spPr>
        <p:txBody>
          <a:bodyPr/>
          <a:lstStyle/>
          <a:p>
            <a:r>
              <a:rPr lang="en-US" sz="2600" dirty="0" smtClean="0"/>
              <a:t>Early </a:t>
            </a:r>
            <a:r>
              <a:rPr lang="en-US" sz="2600" dirty="0"/>
              <a:t>S</a:t>
            </a:r>
            <a:r>
              <a:rPr lang="en-US" sz="2600" dirty="0" smtClean="0"/>
              <a:t>tage </a:t>
            </a:r>
            <a:r>
              <a:rPr lang="en-US" sz="2600" dirty="0"/>
              <a:t>Lung </a:t>
            </a:r>
            <a:r>
              <a:rPr lang="en-US" sz="2600" dirty="0" smtClean="0"/>
              <a:t>Cancers Detecting by Lung Cancer Screening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1295399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 smtClean="0"/>
              <a:t>RAS (Radiomic Association Study)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26 significant features (univariable) narrowed down to a model of 5 features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CART generated three patient groups from 3 of the 5 features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957047" y="2756347"/>
            <a:ext cx="5114925" cy="3743325"/>
            <a:chOff x="3962400" y="2743200"/>
            <a:chExt cx="5114925" cy="3743325"/>
          </a:xfrm>
        </p:grpSpPr>
        <p:sp>
          <p:nvSpPr>
            <p:cNvPr id="55" name="TextBox 54"/>
            <p:cNvSpPr txBox="1"/>
            <p:nvPr/>
          </p:nvSpPr>
          <p:spPr>
            <a:xfrm>
              <a:off x="4724400" y="4614863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914400" algn="l"/>
                </a:tabLst>
              </a:pPr>
              <a:r>
                <a:rPr lang="fr-FR" sz="1200" b="0" dirty="0" smtClean="0">
                  <a:solidFill>
                    <a:srgbClr val="FF0000"/>
                  </a:solidFill>
                  <a:latin typeface="Calibri"/>
                </a:rPr>
                <a:t>RGRD </a:t>
              </a:r>
              <a:r>
                <a:rPr lang="fr-FR" sz="1200" b="0" dirty="0">
                  <a:solidFill>
                    <a:srgbClr val="FF0000"/>
                  </a:solidFill>
                  <a:latin typeface="Calibri"/>
                </a:rPr>
                <a:t>	</a:t>
              </a:r>
              <a:r>
                <a:rPr lang="fr-FR" sz="1200" b="0" dirty="0" err="1">
                  <a:solidFill>
                    <a:srgbClr val="FF0000"/>
                  </a:solidFill>
                  <a:latin typeface="Calibri"/>
                </a:rPr>
                <a:t>mHR</a:t>
              </a:r>
              <a:r>
                <a:rPr lang="fr-FR" sz="1200" b="0" dirty="0">
                  <a:solidFill>
                    <a:srgbClr val="FF0000"/>
                  </a:solidFill>
                  <a:latin typeface="Calibri"/>
                </a:rPr>
                <a:t> = </a:t>
              </a:r>
              <a:r>
                <a:rPr lang="fr-FR" sz="1200" b="0" dirty="0" smtClean="0">
                  <a:solidFill>
                    <a:srgbClr val="FF0000"/>
                  </a:solidFill>
                  <a:latin typeface="Calibri"/>
                </a:rPr>
                <a:t>8.53 (1.64 </a:t>
              </a:r>
              <a:r>
                <a:rPr lang="fr-FR" sz="1200" b="0" dirty="0">
                  <a:solidFill>
                    <a:srgbClr val="FF0000"/>
                  </a:solidFill>
                  <a:latin typeface="Calibri"/>
                </a:rPr>
                <a:t>– </a:t>
              </a:r>
              <a:r>
                <a:rPr lang="fr-FR" sz="1200" b="0" dirty="0" smtClean="0">
                  <a:solidFill>
                    <a:srgbClr val="FF0000"/>
                  </a:solidFill>
                  <a:latin typeface="Calibri"/>
                </a:rPr>
                <a:t>44.3)</a:t>
              </a:r>
              <a:endParaRPr lang="fr-FR" sz="1200" b="0" dirty="0">
                <a:solidFill>
                  <a:srgbClr val="FF0000"/>
                </a:solidFill>
                <a:latin typeface="Calibri"/>
              </a:endParaRPr>
            </a:p>
            <a:p>
              <a:pPr>
                <a:tabLst>
                  <a:tab pos="914400" algn="l"/>
                </a:tabLst>
              </a:pPr>
              <a:r>
                <a:rPr lang="en-US" sz="1200" b="0" dirty="0" smtClean="0">
                  <a:solidFill>
                    <a:srgbClr val="FF0000"/>
                  </a:solidFill>
                  <a:latin typeface="Calibri"/>
                </a:rPr>
                <a:t>Orientation 	</a:t>
              </a:r>
              <a:r>
                <a:rPr lang="en-US" sz="1200" b="0" dirty="0" err="1" smtClean="0">
                  <a:solidFill>
                    <a:srgbClr val="FF0000"/>
                  </a:solidFill>
                  <a:latin typeface="Calibri"/>
                </a:rPr>
                <a:t>mHR</a:t>
              </a:r>
              <a:r>
                <a:rPr lang="en-US" sz="1200" b="0" dirty="0" smtClean="0">
                  <a:solidFill>
                    <a:srgbClr val="FF0000"/>
                  </a:solidFill>
                  <a:latin typeface="Calibri"/>
                </a:rPr>
                <a:t> = 0.20 (0.07 – 0.57)</a:t>
              </a:r>
            </a:p>
            <a:p>
              <a:r>
                <a:rPr lang="en-US" sz="1200" b="0" dirty="0" smtClean="0">
                  <a:solidFill>
                    <a:srgbClr val="FF0000"/>
                  </a:solidFill>
                  <a:latin typeface="Calibri"/>
                </a:rPr>
                <a:t>Laws 	</a:t>
              </a:r>
              <a:r>
                <a:rPr lang="en-US" sz="1200" b="0" dirty="0" err="1" smtClean="0">
                  <a:solidFill>
                    <a:srgbClr val="FF0000"/>
                  </a:solidFill>
                  <a:latin typeface="Calibri"/>
                </a:rPr>
                <a:t>mHR</a:t>
              </a:r>
              <a:r>
                <a:rPr lang="en-US" sz="1200" b="0" dirty="0" smtClean="0">
                  <a:solidFill>
                    <a:srgbClr val="FF0000"/>
                  </a:solidFill>
                  <a:latin typeface="Calibri"/>
                </a:rPr>
                <a:t> = 4.01 (1.44 – 11.4)</a:t>
              </a:r>
            </a:p>
          </p:txBody>
        </p:sp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62400" y="2743200"/>
              <a:ext cx="5114925" cy="3743325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000500" y="2768600"/>
              <a:ext cx="5038725" cy="3667125"/>
            </a:xfrm>
            <a:prstGeom prst="rect">
              <a:avLst/>
            </a:prstGeom>
            <a:solidFill>
              <a:srgbClr val="EA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00500" y="2768600"/>
              <a:ext cx="5038725" cy="3667125"/>
            </a:xfrm>
            <a:prstGeom prst="rect">
              <a:avLst/>
            </a:prstGeom>
            <a:solidFill>
              <a:srgbClr val="EAF2F3"/>
            </a:solidFill>
            <a:ln w="0">
              <a:solidFill>
                <a:srgbClr val="EAF2F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749800" y="3086100"/>
              <a:ext cx="4162425" cy="219551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4749800" y="4672013"/>
              <a:ext cx="4149725" cy="0"/>
            </a:xfrm>
            <a:prstGeom prst="line">
              <a:avLst/>
            </a:prstGeom>
            <a:noFill/>
            <a:ln w="12700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4749800" y="4176713"/>
              <a:ext cx="4149725" cy="0"/>
            </a:xfrm>
            <a:prstGeom prst="line">
              <a:avLst/>
            </a:prstGeom>
            <a:noFill/>
            <a:ln w="12700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4749800" y="3670300"/>
              <a:ext cx="4149725" cy="0"/>
            </a:xfrm>
            <a:prstGeom prst="line">
              <a:avLst/>
            </a:prstGeom>
            <a:noFill/>
            <a:ln w="12700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4749800" y="3162300"/>
              <a:ext cx="4149725" cy="0"/>
            </a:xfrm>
            <a:prstGeom prst="line">
              <a:avLst/>
            </a:prstGeom>
            <a:noFill/>
            <a:ln w="12700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826000" y="3162300"/>
              <a:ext cx="3997325" cy="457200"/>
            </a:xfrm>
            <a:custGeom>
              <a:avLst/>
              <a:gdLst>
                <a:gd name="T0" fmla="*/ 0 w 315"/>
                <a:gd name="T1" fmla="*/ 0 h 36"/>
                <a:gd name="T2" fmla="*/ 0 w 315"/>
                <a:gd name="T3" fmla="*/ 0 h 36"/>
                <a:gd name="T4" fmla="*/ 0 w 315"/>
                <a:gd name="T5" fmla="*/ 0 h 36"/>
                <a:gd name="T6" fmla="*/ 2 w 315"/>
                <a:gd name="T7" fmla="*/ 0 h 36"/>
                <a:gd name="T8" fmla="*/ 55 w 315"/>
                <a:gd name="T9" fmla="*/ 3 h 36"/>
                <a:gd name="T10" fmla="*/ 67 w 315"/>
                <a:gd name="T11" fmla="*/ 6 h 36"/>
                <a:gd name="T12" fmla="*/ 68 w 315"/>
                <a:gd name="T13" fmla="*/ 8 h 36"/>
                <a:gd name="T14" fmla="*/ 81 w 315"/>
                <a:gd name="T15" fmla="*/ 11 h 36"/>
                <a:gd name="T16" fmla="*/ 132 w 315"/>
                <a:gd name="T17" fmla="*/ 14 h 36"/>
                <a:gd name="T18" fmla="*/ 143 w 315"/>
                <a:gd name="T19" fmla="*/ 17 h 36"/>
                <a:gd name="T20" fmla="*/ 154 w 315"/>
                <a:gd name="T21" fmla="*/ 20 h 36"/>
                <a:gd name="T22" fmla="*/ 171 w 315"/>
                <a:gd name="T23" fmla="*/ 20 h 36"/>
                <a:gd name="T24" fmla="*/ 174 w 315"/>
                <a:gd name="T25" fmla="*/ 23 h 36"/>
                <a:gd name="T26" fmla="*/ 177 w 315"/>
                <a:gd name="T27" fmla="*/ 23 h 36"/>
                <a:gd name="T28" fmla="*/ 181 w 315"/>
                <a:gd name="T29" fmla="*/ 23 h 36"/>
                <a:gd name="T30" fmla="*/ 182 w 315"/>
                <a:gd name="T31" fmla="*/ 23 h 36"/>
                <a:gd name="T32" fmla="*/ 184 w 315"/>
                <a:gd name="T33" fmla="*/ 23 h 36"/>
                <a:gd name="T34" fmla="*/ 185 w 315"/>
                <a:gd name="T35" fmla="*/ 23 h 36"/>
                <a:gd name="T36" fmla="*/ 193 w 315"/>
                <a:gd name="T37" fmla="*/ 23 h 36"/>
                <a:gd name="T38" fmla="*/ 194 w 315"/>
                <a:gd name="T39" fmla="*/ 23 h 36"/>
                <a:gd name="T40" fmla="*/ 195 w 315"/>
                <a:gd name="T41" fmla="*/ 23 h 36"/>
                <a:gd name="T42" fmla="*/ 198 w 315"/>
                <a:gd name="T43" fmla="*/ 23 h 36"/>
                <a:gd name="T44" fmla="*/ 207 w 315"/>
                <a:gd name="T45" fmla="*/ 23 h 36"/>
                <a:gd name="T46" fmla="*/ 208 w 315"/>
                <a:gd name="T47" fmla="*/ 23 h 36"/>
                <a:gd name="T48" fmla="*/ 214 w 315"/>
                <a:gd name="T49" fmla="*/ 23 h 36"/>
                <a:gd name="T50" fmla="*/ 218 w 315"/>
                <a:gd name="T51" fmla="*/ 23 h 36"/>
                <a:gd name="T52" fmla="*/ 220 w 315"/>
                <a:gd name="T53" fmla="*/ 23 h 36"/>
                <a:gd name="T54" fmla="*/ 221 w 315"/>
                <a:gd name="T55" fmla="*/ 23 h 36"/>
                <a:gd name="T56" fmla="*/ 222 w 315"/>
                <a:gd name="T57" fmla="*/ 23 h 36"/>
                <a:gd name="T58" fmla="*/ 223 w 315"/>
                <a:gd name="T59" fmla="*/ 23 h 36"/>
                <a:gd name="T60" fmla="*/ 223 w 315"/>
                <a:gd name="T61" fmla="*/ 23 h 36"/>
                <a:gd name="T62" fmla="*/ 223 w 315"/>
                <a:gd name="T63" fmla="*/ 23 h 36"/>
                <a:gd name="T64" fmla="*/ 225 w 315"/>
                <a:gd name="T65" fmla="*/ 23 h 36"/>
                <a:gd name="T66" fmla="*/ 227 w 315"/>
                <a:gd name="T67" fmla="*/ 23 h 36"/>
                <a:gd name="T68" fmla="*/ 229 w 315"/>
                <a:gd name="T69" fmla="*/ 23 h 36"/>
                <a:gd name="T70" fmla="*/ 233 w 315"/>
                <a:gd name="T71" fmla="*/ 23 h 36"/>
                <a:gd name="T72" fmla="*/ 233 w 315"/>
                <a:gd name="T73" fmla="*/ 23 h 36"/>
                <a:gd name="T74" fmla="*/ 241 w 315"/>
                <a:gd name="T75" fmla="*/ 23 h 36"/>
                <a:gd name="T76" fmla="*/ 241 w 315"/>
                <a:gd name="T77" fmla="*/ 23 h 36"/>
                <a:gd name="T78" fmla="*/ 243 w 315"/>
                <a:gd name="T79" fmla="*/ 23 h 36"/>
                <a:gd name="T80" fmla="*/ 244 w 315"/>
                <a:gd name="T81" fmla="*/ 23 h 36"/>
                <a:gd name="T82" fmla="*/ 248 w 315"/>
                <a:gd name="T83" fmla="*/ 23 h 36"/>
                <a:gd name="T84" fmla="*/ 257 w 315"/>
                <a:gd name="T85" fmla="*/ 23 h 36"/>
                <a:gd name="T86" fmla="*/ 264 w 315"/>
                <a:gd name="T87" fmla="*/ 23 h 36"/>
                <a:gd name="T88" fmla="*/ 264 w 315"/>
                <a:gd name="T89" fmla="*/ 23 h 36"/>
                <a:gd name="T90" fmla="*/ 265 w 315"/>
                <a:gd name="T91" fmla="*/ 23 h 36"/>
                <a:gd name="T92" fmla="*/ 276 w 315"/>
                <a:gd name="T93" fmla="*/ 23 h 36"/>
                <a:gd name="T94" fmla="*/ 277 w 315"/>
                <a:gd name="T95" fmla="*/ 23 h 36"/>
                <a:gd name="T96" fmla="*/ 277 w 315"/>
                <a:gd name="T97" fmla="*/ 23 h 36"/>
                <a:gd name="T98" fmla="*/ 283 w 315"/>
                <a:gd name="T99" fmla="*/ 23 h 36"/>
                <a:gd name="T100" fmla="*/ 283 w 315"/>
                <a:gd name="T101" fmla="*/ 23 h 36"/>
                <a:gd name="T102" fmla="*/ 284 w 315"/>
                <a:gd name="T103" fmla="*/ 36 h 36"/>
                <a:gd name="T104" fmla="*/ 286 w 315"/>
                <a:gd name="T105" fmla="*/ 36 h 36"/>
                <a:gd name="T106" fmla="*/ 289 w 315"/>
                <a:gd name="T107" fmla="*/ 36 h 36"/>
                <a:gd name="T108" fmla="*/ 292 w 315"/>
                <a:gd name="T109" fmla="*/ 36 h 36"/>
                <a:gd name="T110" fmla="*/ 293 w 315"/>
                <a:gd name="T111" fmla="*/ 36 h 36"/>
                <a:gd name="T112" fmla="*/ 294 w 315"/>
                <a:gd name="T113" fmla="*/ 36 h 36"/>
                <a:gd name="T114" fmla="*/ 297 w 315"/>
                <a:gd name="T115" fmla="*/ 36 h 36"/>
                <a:gd name="T116" fmla="*/ 301 w 315"/>
                <a:gd name="T117" fmla="*/ 36 h 36"/>
                <a:gd name="T118" fmla="*/ 315 w 31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5" h="3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67" y="6"/>
                  </a:lnTo>
                  <a:lnTo>
                    <a:pt x="67" y="8"/>
                  </a:lnTo>
                  <a:lnTo>
                    <a:pt x="68" y="8"/>
                  </a:lnTo>
                  <a:lnTo>
                    <a:pt x="68" y="11"/>
                  </a:lnTo>
                  <a:lnTo>
                    <a:pt x="81" y="11"/>
                  </a:lnTo>
                  <a:lnTo>
                    <a:pt x="81" y="14"/>
                  </a:lnTo>
                  <a:lnTo>
                    <a:pt x="132" y="14"/>
                  </a:lnTo>
                  <a:lnTo>
                    <a:pt x="132" y="17"/>
                  </a:lnTo>
                  <a:lnTo>
                    <a:pt x="143" y="17"/>
                  </a:lnTo>
                  <a:lnTo>
                    <a:pt x="143" y="20"/>
                  </a:lnTo>
                  <a:lnTo>
                    <a:pt x="154" y="20"/>
                  </a:lnTo>
                  <a:lnTo>
                    <a:pt x="154" y="20"/>
                  </a:lnTo>
                  <a:lnTo>
                    <a:pt x="171" y="20"/>
                  </a:lnTo>
                  <a:lnTo>
                    <a:pt x="171" y="23"/>
                  </a:lnTo>
                  <a:lnTo>
                    <a:pt x="174" y="23"/>
                  </a:lnTo>
                  <a:lnTo>
                    <a:pt x="174" y="23"/>
                  </a:lnTo>
                  <a:lnTo>
                    <a:pt x="177" y="23"/>
                  </a:lnTo>
                  <a:lnTo>
                    <a:pt x="177" y="23"/>
                  </a:lnTo>
                  <a:lnTo>
                    <a:pt x="181" y="23"/>
                  </a:lnTo>
                  <a:lnTo>
                    <a:pt x="181" y="23"/>
                  </a:lnTo>
                  <a:lnTo>
                    <a:pt x="182" y="23"/>
                  </a:lnTo>
                  <a:lnTo>
                    <a:pt x="182" y="23"/>
                  </a:lnTo>
                  <a:lnTo>
                    <a:pt x="184" y="23"/>
                  </a:lnTo>
                  <a:lnTo>
                    <a:pt x="184" y="23"/>
                  </a:lnTo>
                  <a:lnTo>
                    <a:pt x="185" y="23"/>
                  </a:lnTo>
                  <a:lnTo>
                    <a:pt x="185" y="23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4" y="23"/>
                  </a:lnTo>
                  <a:lnTo>
                    <a:pt x="194" y="23"/>
                  </a:lnTo>
                  <a:lnTo>
                    <a:pt x="195" y="23"/>
                  </a:lnTo>
                  <a:lnTo>
                    <a:pt x="195" y="23"/>
                  </a:lnTo>
                  <a:lnTo>
                    <a:pt x="198" y="23"/>
                  </a:lnTo>
                  <a:lnTo>
                    <a:pt x="198" y="23"/>
                  </a:lnTo>
                  <a:lnTo>
                    <a:pt x="207" y="23"/>
                  </a:lnTo>
                  <a:lnTo>
                    <a:pt x="207" y="23"/>
                  </a:lnTo>
                  <a:lnTo>
                    <a:pt x="208" y="23"/>
                  </a:lnTo>
                  <a:lnTo>
                    <a:pt x="208" y="23"/>
                  </a:lnTo>
                  <a:lnTo>
                    <a:pt x="214" y="23"/>
                  </a:lnTo>
                  <a:lnTo>
                    <a:pt x="214" y="23"/>
                  </a:lnTo>
                  <a:lnTo>
                    <a:pt x="218" y="23"/>
                  </a:lnTo>
                  <a:lnTo>
                    <a:pt x="218" y="23"/>
                  </a:lnTo>
                  <a:lnTo>
                    <a:pt x="220" y="23"/>
                  </a:lnTo>
                  <a:lnTo>
                    <a:pt x="220" y="23"/>
                  </a:lnTo>
                  <a:lnTo>
                    <a:pt x="221" y="23"/>
                  </a:lnTo>
                  <a:lnTo>
                    <a:pt x="221" y="23"/>
                  </a:lnTo>
                  <a:lnTo>
                    <a:pt x="222" y="23"/>
                  </a:lnTo>
                  <a:lnTo>
                    <a:pt x="222" y="23"/>
                  </a:lnTo>
                  <a:lnTo>
                    <a:pt x="223" y="23"/>
                  </a:lnTo>
                  <a:lnTo>
                    <a:pt x="223" y="23"/>
                  </a:lnTo>
                  <a:lnTo>
                    <a:pt x="223" y="23"/>
                  </a:lnTo>
                  <a:lnTo>
                    <a:pt x="223" y="23"/>
                  </a:lnTo>
                  <a:lnTo>
                    <a:pt x="223" y="23"/>
                  </a:lnTo>
                  <a:lnTo>
                    <a:pt x="223" y="23"/>
                  </a:lnTo>
                  <a:lnTo>
                    <a:pt x="225" y="23"/>
                  </a:lnTo>
                  <a:lnTo>
                    <a:pt x="225" y="23"/>
                  </a:lnTo>
                  <a:lnTo>
                    <a:pt x="227" y="23"/>
                  </a:lnTo>
                  <a:lnTo>
                    <a:pt x="227" y="23"/>
                  </a:lnTo>
                  <a:lnTo>
                    <a:pt x="229" y="23"/>
                  </a:lnTo>
                  <a:lnTo>
                    <a:pt x="229" y="23"/>
                  </a:lnTo>
                  <a:lnTo>
                    <a:pt x="233" y="23"/>
                  </a:lnTo>
                  <a:lnTo>
                    <a:pt x="233" y="23"/>
                  </a:lnTo>
                  <a:lnTo>
                    <a:pt x="233" y="23"/>
                  </a:lnTo>
                  <a:lnTo>
                    <a:pt x="233" y="23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43" y="23"/>
                  </a:lnTo>
                  <a:lnTo>
                    <a:pt x="243" y="23"/>
                  </a:lnTo>
                  <a:lnTo>
                    <a:pt x="244" y="23"/>
                  </a:lnTo>
                  <a:lnTo>
                    <a:pt x="244" y="23"/>
                  </a:lnTo>
                  <a:lnTo>
                    <a:pt x="248" y="23"/>
                  </a:lnTo>
                  <a:lnTo>
                    <a:pt x="248" y="23"/>
                  </a:lnTo>
                  <a:lnTo>
                    <a:pt x="257" y="23"/>
                  </a:lnTo>
                  <a:lnTo>
                    <a:pt x="257" y="23"/>
                  </a:lnTo>
                  <a:lnTo>
                    <a:pt x="264" y="23"/>
                  </a:lnTo>
                  <a:lnTo>
                    <a:pt x="264" y="23"/>
                  </a:lnTo>
                  <a:lnTo>
                    <a:pt x="264" y="23"/>
                  </a:lnTo>
                  <a:lnTo>
                    <a:pt x="264" y="23"/>
                  </a:lnTo>
                  <a:lnTo>
                    <a:pt x="265" y="23"/>
                  </a:lnTo>
                  <a:lnTo>
                    <a:pt x="265" y="23"/>
                  </a:lnTo>
                  <a:lnTo>
                    <a:pt x="276" y="23"/>
                  </a:lnTo>
                  <a:lnTo>
                    <a:pt x="276" y="23"/>
                  </a:lnTo>
                  <a:lnTo>
                    <a:pt x="277" y="23"/>
                  </a:lnTo>
                  <a:lnTo>
                    <a:pt x="277" y="23"/>
                  </a:lnTo>
                  <a:lnTo>
                    <a:pt x="277" y="23"/>
                  </a:lnTo>
                  <a:lnTo>
                    <a:pt x="277" y="23"/>
                  </a:lnTo>
                  <a:lnTo>
                    <a:pt x="283" y="23"/>
                  </a:lnTo>
                  <a:lnTo>
                    <a:pt x="283" y="23"/>
                  </a:lnTo>
                  <a:lnTo>
                    <a:pt x="283" y="23"/>
                  </a:lnTo>
                  <a:lnTo>
                    <a:pt x="283" y="36"/>
                  </a:lnTo>
                  <a:lnTo>
                    <a:pt x="284" y="36"/>
                  </a:lnTo>
                  <a:lnTo>
                    <a:pt x="284" y="36"/>
                  </a:lnTo>
                  <a:lnTo>
                    <a:pt x="286" y="36"/>
                  </a:lnTo>
                  <a:lnTo>
                    <a:pt x="286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92" y="36"/>
                  </a:lnTo>
                  <a:lnTo>
                    <a:pt x="292" y="36"/>
                  </a:lnTo>
                  <a:lnTo>
                    <a:pt x="293" y="36"/>
                  </a:lnTo>
                  <a:lnTo>
                    <a:pt x="293" y="36"/>
                  </a:lnTo>
                  <a:lnTo>
                    <a:pt x="294" y="36"/>
                  </a:lnTo>
                  <a:lnTo>
                    <a:pt x="294" y="36"/>
                  </a:lnTo>
                  <a:lnTo>
                    <a:pt x="297" y="36"/>
                  </a:lnTo>
                  <a:lnTo>
                    <a:pt x="297" y="36"/>
                  </a:lnTo>
                  <a:lnTo>
                    <a:pt x="301" y="36"/>
                  </a:lnTo>
                  <a:lnTo>
                    <a:pt x="301" y="36"/>
                  </a:lnTo>
                  <a:lnTo>
                    <a:pt x="315" y="36"/>
                  </a:lnTo>
                  <a:lnTo>
                    <a:pt x="315" y="36"/>
                  </a:lnTo>
                </a:path>
              </a:pathLst>
            </a:custGeom>
            <a:noFill/>
            <a:ln w="1587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826000" y="3162300"/>
              <a:ext cx="3908425" cy="620713"/>
            </a:xfrm>
            <a:custGeom>
              <a:avLst/>
              <a:gdLst>
                <a:gd name="T0" fmla="*/ 0 w 308"/>
                <a:gd name="T1" fmla="*/ 0 h 49"/>
                <a:gd name="T2" fmla="*/ 0 w 308"/>
                <a:gd name="T3" fmla="*/ 0 h 49"/>
                <a:gd name="T4" fmla="*/ 13 w 308"/>
                <a:gd name="T5" fmla="*/ 2 h 49"/>
                <a:gd name="T6" fmla="*/ 19 w 308"/>
                <a:gd name="T7" fmla="*/ 4 h 49"/>
                <a:gd name="T8" fmla="*/ 30 w 308"/>
                <a:gd name="T9" fmla="*/ 9 h 49"/>
                <a:gd name="T10" fmla="*/ 43 w 308"/>
                <a:gd name="T11" fmla="*/ 11 h 49"/>
                <a:gd name="T12" fmla="*/ 44 w 308"/>
                <a:gd name="T13" fmla="*/ 15 h 49"/>
                <a:gd name="T14" fmla="*/ 90 w 308"/>
                <a:gd name="T15" fmla="*/ 17 h 49"/>
                <a:gd name="T16" fmla="*/ 97 w 308"/>
                <a:gd name="T17" fmla="*/ 21 h 49"/>
                <a:gd name="T18" fmla="*/ 129 w 308"/>
                <a:gd name="T19" fmla="*/ 21 h 49"/>
                <a:gd name="T20" fmla="*/ 134 w 308"/>
                <a:gd name="T21" fmla="*/ 23 h 49"/>
                <a:gd name="T22" fmla="*/ 144 w 308"/>
                <a:gd name="T23" fmla="*/ 26 h 49"/>
                <a:gd name="T24" fmla="*/ 151 w 308"/>
                <a:gd name="T25" fmla="*/ 30 h 49"/>
                <a:gd name="T26" fmla="*/ 157 w 308"/>
                <a:gd name="T27" fmla="*/ 32 h 49"/>
                <a:gd name="T28" fmla="*/ 158 w 308"/>
                <a:gd name="T29" fmla="*/ 35 h 49"/>
                <a:gd name="T30" fmla="*/ 172 w 308"/>
                <a:gd name="T31" fmla="*/ 35 h 49"/>
                <a:gd name="T32" fmla="*/ 176 w 308"/>
                <a:gd name="T33" fmla="*/ 37 h 49"/>
                <a:gd name="T34" fmla="*/ 184 w 308"/>
                <a:gd name="T35" fmla="*/ 39 h 49"/>
                <a:gd name="T36" fmla="*/ 185 w 308"/>
                <a:gd name="T37" fmla="*/ 39 h 49"/>
                <a:gd name="T38" fmla="*/ 189 w 308"/>
                <a:gd name="T39" fmla="*/ 39 h 49"/>
                <a:gd name="T40" fmla="*/ 191 w 308"/>
                <a:gd name="T41" fmla="*/ 39 h 49"/>
                <a:gd name="T42" fmla="*/ 194 w 308"/>
                <a:gd name="T43" fmla="*/ 39 h 49"/>
                <a:gd name="T44" fmla="*/ 196 w 308"/>
                <a:gd name="T45" fmla="*/ 39 h 49"/>
                <a:gd name="T46" fmla="*/ 201 w 308"/>
                <a:gd name="T47" fmla="*/ 42 h 49"/>
                <a:gd name="T48" fmla="*/ 202 w 308"/>
                <a:gd name="T49" fmla="*/ 42 h 49"/>
                <a:gd name="T50" fmla="*/ 208 w 308"/>
                <a:gd name="T51" fmla="*/ 42 h 49"/>
                <a:gd name="T52" fmla="*/ 213 w 308"/>
                <a:gd name="T53" fmla="*/ 45 h 49"/>
                <a:gd name="T54" fmla="*/ 223 w 308"/>
                <a:gd name="T55" fmla="*/ 45 h 49"/>
                <a:gd name="T56" fmla="*/ 225 w 308"/>
                <a:gd name="T57" fmla="*/ 45 h 49"/>
                <a:gd name="T58" fmla="*/ 232 w 308"/>
                <a:gd name="T59" fmla="*/ 45 h 49"/>
                <a:gd name="T60" fmla="*/ 234 w 308"/>
                <a:gd name="T61" fmla="*/ 45 h 49"/>
                <a:gd name="T62" fmla="*/ 239 w 308"/>
                <a:gd name="T63" fmla="*/ 45 h 49"/>
                <a:gd name="T64" fmla="*/ 246 w 308"/>
                <a:gd name="T65" fmla="*/ 49 h 49"/>
                <a:gd name="T66" fmla="*/ 248 w 308"/>
                <a:gd name="T67" fmla="*/ 49 h 49"/>
                <a:gd name="T68" fmla="*/ 252 w 308"/>
                <a:gd name="T69" fmla="*/ 49 h 49"/>
                <a:gd name="T70" fmla="*/ 257 w 308"/>
                <a:gd name="T71" fmla="*/ 49 h 49"/>
                <a:gd name="T72" fmla="*/ 258 w 308"/>
                <a:gd name="T73" fmla="*/ 49 h 49"/>
                <a:gd name="T74" fmla="*/ 261 w 308"/>
                <a:gd name="T75" fmla="*/ 49 h 49"/>
                <a:gd name="T76" fmla="*/ 262 w 308"/>
                <a:gd name="T77" fmla="*/ 49 h 49"/>
                <a:gd name="T78" fmla="*/ 265 w 308"/>
                <a:gd name="T79" fmla="*/ 49 h 49"/>
                <a:gd name="T80" fmla="*/ 268 w 308"/>
                <a:gd name="T81" fmla="*/ 49 h 49"/>
                <a:gd name="T82" fmla="*/ 270 w 308"/>
                <a:gd name="T83" fmla="*/ 49 h 49"/>
                <a:gd name="T84" fmla="*/ 272 w 308"/>
                <a:gd name="T85" fmla="*/ 49 h 49"/>
                <a:gd name="T86" fmla="*/ 273 w 308"/>
                <a:gd name="T87" fmla="*/ 49 h 49"/>
                <a:gd name="T88" fmla="*/ 276 w 308"/>
                <a:gd name="T89" fmla="*/ 49 h 49"/>
                <a:gd name="T90" fmla="*/ 279 w 308"/>
                <a:gd name="T91" fmla="*/ 49 h 49"/>
                <a:gd name="T92" fmla="*/ 290 w 308"/>
                <a:gd name="T93" fmla="*/ 49 h 49"/>
                <a:gd name="T94" fmla="*/ 297 w 308"/>
                <a:gd name="T95" fmla="*/ 49 h 49"/>
                <a:gd name="T96" fmla="*/ 299 w 308"/>
                <a:gd name="T97" fmla="*/ 49 h 49"/>
                <a:gd name="T98" fmla="*/ 305 w 308"/>
                <a:gd name="T99" fmla="*/ 49 h 49"/>
                <a:gd name="T100" fmla="*/ 306 w 308"/>
                <a:gd name="T10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4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30" y="6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40" y="11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50" y="15"/>
                  </a:lnTo>
                  <a:lnTo>
                    <a:pt x="50" y="17"/>
                  </a:lnTo>
                  <a:lnTo>
                    <a:pt x="90" y="17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29" y="21"/>
                  </a:lnTo>
                  <a:lnTo>
                    <a:pt x="129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35" y="23"/>
                  </a:lnTo>
                  <a:lnTo>
                    <a:pt x="135" y="26"/>
                  </a:lnTo>
                  <a:lnTo>
                    <a:pt x="144" y="26"/>
                  </a:lnTo>
                  <a:lnTo>
                    <a:pt x="144" y="28"/>
                  </a:lnTo>
                  <a:lnTo>
                    <a:pt x="151" y="28"/>
                  </a:lnTo>
                  <a:lnTo>
                    <a:pt x="151" y="30"/>
                  </a:lnTo>
                  <a:lnTo>
                    <a:pt x="157" y="30"/>
                  </a:lnTo>
                  <a:lnTo>
                    <a:pt x="157" y="32"/>
                  </a:lnTo>
                  <a:lnTo>
                    <a:pt x="157" y="32"/>
                  </a:lnTo>
                  <a:lnTo>
                    <a:pt x="157" y="35"/>
                  </a:lnTo>
                  <a:lnTo>
                    <a:pt x="158" y="35"/>
                  </a:lnTo>
                  <a:lnTo>
                    <a:pt x="158" y="35"/>
                  </a:lnTo>
                  <a:lnTo>
                    <a:pt x="170" y="35"/>
                  </a:lnTo>
                  <a:lnTo>
                    <a:pt x="170" y="35"/>
                  </a:lnTo>
                  <a:lnTo>
                    <a:pt x="172" y="35"/>
                  </a:lnTo>
                  <a:lnTo>
                    <a:pt x="172" y="37"/>
                  </a:lnTo>
                  <a:lnTo>
                    <a:pt x="176" y="37"/>
                  </a:lnTo>
                  <a:lnTo>
                    <a:pt x="176" y="37"/>
                  </a:lnTo>
                  <a:lnTo>
                    <a:pt x="178" y="37"/>
                  </a:lnTo>
                  <a:lnTo>
                    <a:pt x="178" y="39"/>
                  </a:lnTo>
                  <a:lnTo>
                    <a:pt x="184" y="39"/>
                  </a:lnTo>
                  <a:lnTo>
                    <a:pt x="184" y="39"/>
                  </a:lnTo>
                  <a:lnTo>
                    <a:pt x="185" y="39"/>
                  </a:lnTo>
                  <a:lnTo>
                    <a:pt x="185" y="39"/>
                  </a:lnTo>
                  <a:lnTo>
                    <a:pt x="185" y="39"/>
                  </a:lnTo>
                  <a:lnTo>
                    <a:pt x="185" y="39"/>
                  </a:lnTo>
                  <a:lnTo>
                    <a:pt x="189" y="39"/>
                  </a:lnTo>
                  <a:lnTo>
                    <a:pt x="189" y="3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194" y="39"/>
                  </a:lnTo>
                  <a:lnTo>
                    <a:pt x="194" y="39"/>
                  </a:lnTo>
                  <a:lnTo>
                    <a:pt x="194" y="39"/>
                  </a:lnTo>
                  <a:lnTo>
                    <a:pt x="194" y="39"/>
                  </a:lnTo>
                  <a:lnTo>
                    <a:pt x="196" y="39"/>
                  </a:lnTo>
                  <a:lnTo>
                    <a:pt x="196" y="39"/>
                  </a:lnTo>
                  <a:lnTo>
                    <a:pt x="199" y="39"/>
                  </a:lnTo>
                  <a:lnTo>
                    <a:pt x="199" y="42"/>
                  </a:lnTo>
                  <a:lnTo>
                    <a:pt x="201" y="42"/>
                  </a:lnTo>
                  <a:lnTo>
                    <a:pt x="201" y="42"/>
                  </a:lnTo>
                  <a:lnTo>
                    <a:pt x="202" y="42"/>
                  </a:lnTo>
                  <a:lnTo>
                    <a:pt x="202" y="42"/>
                  </a:lnTo>
                  <a:lnTo>
                    <a:pt x="205" y="42"/>
                  </a:lnTo>
                  <a:lnTo>
                    <a:pt x="205" y="42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13" y="42"/>
                  </a:lnTo>
                  <a:lnTo>
                    <a:pt x="213" y="45"/>
                  </a:lnTo>
                  <a:lnTo>
                    <a:pt x="216" y="45"/>
                  </a:lnTo>
                  <a:lnTo>
                    <a:pt x="216" y="45"/>
                  </a:lnTo>
                  <a:lnTo>
                    <a:pt x="223" y="45"/>
                  </a:lnTo>
                  <a:lnTo>
                    <a:pt x="223" y="45"/>
                  </a:lnTo>
                  <a:lnTo>
                    <a:pt x="225" y="45"/>
                  </a:lnTo>
                  <a:lnTo>
                    <a:pt x="225" y="45"/>
                  </a:lnTo>
                  <a:lnTo>
                    <a:pt x="228" y="45"/>
                  </a:lnTo>
                  <a:lnTo>
                    <a:pt x="228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4" y="45"/>
                  </a:lnTo>
                  <a:lnTo>
                    <a:pt x="234" y="45"/>
                  </a:lnTo>
                  <a:lnTo>
                    <a:pt x="236" y="45"/>
                  </a:lnTo>
                  <a:lnTo>
                    <a:pt x="236" y="45"/>
                  </a:lnTo>
                  <a:lnTo>
                    <a:pt x="239" y="45"/>
                  </a:lnTo>
                  <a:lnTo>
                    <a:pt x="239" y="45"/>
                  </a:lnTo>
                  <a:lnTo>
                    <a:pt x="246" y="45"/>
                  </a:lnTo>
                  <a:lnTo>
                    <a:pt x="246" y="49"/>
                  </a:lnTo>
                  <a:lnTo>
                    <a:pt x="248" y="49"/>
                  </a:lnTo>
                  <a:lnTo>
                    <a:pt x="248" y="49"/>
                  </a:lnTo>
                  <a:lnTo>
                    <a:pt x="248" y="49"/>
                  </a:lnTo>
                  <a:lnTo>
                    <a:pt x="248" y="49"/>
                  </a:lnTo>
                  <a:lnTo>
                    <a:pt x="252" y="49"/>
                  </a:lnTo>
                  <a:lnTo>
                    <a:pt x="252" y="49"/>
                  </a:lnTo>
                  <a:lnTo>
                    <a:pt x="252" y="49"/>
                  </a:lnTo>
                  <a:lnTo>
                    <a:pt x="252" y="49"/>
                  </a:lnTo>
                  <a:lnTo>
                    <a:pt x="257" y="49"/>
                  </a:lnTo>
                  <a:lnTo>
                    <a:pt x="257" y="49"/>
                  </a:lnTo>
                  <a:lnTo>
                    <a:pt x="258" y="49"/>
                  </a:lnTo>
                  <a:lnTo>
                    <a:pt x="258" y="49"/>
                  </a:lnTo>
                  <a:lnTo>
                    <a:pt x="261" y="49"/>
                  </a:lnTo>
                  <a:lnTo>
                    <a:pt x="261" y="49"/>
                  </a:lnTo>
                  <a:lnTo>
                    <a:pt x="261" y="49"/>
                  </a:lnTo>
                  <a:lnTo>
                    <a:pt x="261" y="49"/>
                  </a:lnTo>
                  <a:lnTo>
                    <a:pt x="262" y="49"/>
                  </a:lnTo>
                  <a:lnTo>
                    <a:pt x="262" y="49"/>
                  </a:lnTo>
                  <a:lnTo>
                    <a:pt x="263" y="49"/>
                  </a:lnTo>
                  <a:lnTo>
                    <a:pt x="263" y="49"/>
                  </a:lnTo>
                  <a:lnTo>
                    <a:pt x="265" y="49"/>
                  </a:lnTo>
                  <a:lnTo>
                    <a:pt x="265" y="49"/>
                  </a:lnTo>
                  <a:lnTo>
                    <a:pt x="268" y="49"/>
                  </a:lnTo>
                  <a:lnTo>
                    <a:pt x="268" y="49"/>
                  </a:lnTo>
                  <a:lnTo>
                    <a:pt x="270" y="49"/>
                  </a:lnTo>
                  <a:lnTo>
                    <a:pt x="270" y="49"/>
                  </a:lnTo>
                  <a:lnTo>
                    <a:pt x="270" y="49"/>
                  </a:lnTo>
                  <a:lnTo>
                    <a:pt x="270" y="49"/>
                  </a:lnTo>
                  <a:lnTo>
                    <a:pt x="272" y="49"/>
                  </a:lnTo>
                  <a:lnTo>
                    <a:pt x="272" y="49"/>
                  </a:lnTo>
                  <a:lnTo>
                    <a:pt x="273" y="49"/>
                  </a:lnTo>
                  <a:lnTo>
                    <a:pt x="273" y="49"/>
                  </a:lnTo>
                  <a:lnTo>
                    <a:pt x="273" y="49"/>
                  </a:lnTo>
                  <a:lnTo>
                    <a:pt x="273" y="49"/>
                  </a:lnTo>
                  <a:lnTo>
                    <a:pt x="276" y="49"/>
                  </a:lnTo>
                  <a:lnTo>
                    <a:pt x="276" y="49"/>
                  </a:lnTo>
                  <a:lnTo>
                    <a:pt x="277" y="49"/>
                  </a:lnTo>
                  <a:lnTo>
                    <a:pt x="277" y="49"/>
                  </a:lnTo>
                  <a:lnTo>
                    <a:pt x="279" y="49"/>
                  </a:lnTo>
                  <a:lnTo>
                    <a:pt x="279" y="49"/>
                  </a:lnTo>
                  <a:lnTo>
                    <a:pt x="290" y="49"/>
                  </a:lnTo>
                  <a:lnTo>
                    <a:pt x="290" y="49"/>
                  </a:lnTo>
                  <a:lnTo>
                    <a:pt x="290" y="49"/>
                  </a:lnTo>
                  <a:lnTo>
                    <a:pt x="290" y="49"/>
                  </a:lnTo>
                  <a:lnTo>
                    <a:pt x="297" y="49"/>
                  </a:lnTo>
                  <a:lnTo>
                    <a:pt x="297" y="49"/>
                  </a:lnTo>
                  <a:lnTo>
                    <a:pt x="299" y="49"/>
                  </a:lnTo>
                  <a:lnTo>
                    <a:pt x="299" y="49"/>
                  </a:lnTo>
                  <a:lnTo>
                    <a:pt x="303" y="49"/>
                  </a:lnTo>
                  <a:lnTo>
                    <a:pt x="303" y="49"/>
                  </a:lnTo>
                  <a:lnTo>
                    <a:pt x="305" y="49"/>
                  </a:lnTo>
                  <a:lnTo>
                    <a:pt x="305" y="49"/>
                  </a:lnTo>
                  <a:lnTo>
                    <a:pt x="306" y="49"/>
                  </a:lnTo>
                  <a:lnTo>
                    <a:pt x="306" y="49"/>
                  </a:lnTo>
                  <a:lnTo>
                    <a:pt x="308" y="49"/>
                  </a:lnTo>
                  <a:lnTo>
                    <a:pt x="308" y="49"/>
                  </a:lnTo>
                </a:path>
              </a:pathLst>
            </a:custGeom>
            <a:noFill/>
            <a:ln w="1587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826000" y="3162300"/>
              <a:ext cx="3895725" cy="773113"/>
            </a:xfrm>
            <a:custGeom>
              <a:avLst/>
              <a:gdLst>
                <a:gd name="T0" fmla="*/ 0 w 307"/>
                <a:gd name="T1" fmla="*/ 0 h 61"/>
                <a:gd name="T2" fmla="*/ 0 w 307"/>
                <a:gd name="T3" fmla="*/ 0 h 61"/>
                <a:gd name="T4" fmla="*/ 0 w 307"/>
                <a:gd name="T5" fmla="*/ 0 h 61"/>
                <a:gd name="T6" fmla="*/ 0 w 307"/>
                <a:gd name="T7" fmla="*/ 0 h 61"/>
                <a:gd name="T8" fmla="*/ 0 w 307"/>
                <a:gd name="T9" fmla="*/ 0 h 61"/>
                <a:gd name="T10" fmla="*/ 0 w 307"/>
                <a:gd name="T11" fmla="*/ 0 h 61"/>
                <a:gd name="T12" fmla="*/ 0 w 307"/>
                <a:gd name="T13" fmla="*/ 0 h 61"/>
                <a:gd name="T14" fmla="*/ 56 w 307"/>
                <a:gd name="T15" fmla="*/ 0 h 61"/>
                <a:gd name="T16" fmla="*/ 56 w 307"/>
                <a:gd name="T17" fmla="*/ 0 h 61"/>
                <a:gd name="T18" fmla="*/ 75 w 307"/>
                <a:gd name="T19" fmla="*/ 0 h 61"/>
                <a:gd name="T20" fmla="*/ 75 w 307"/>
                <a:gd name="T21" fmla="*/ 7 h 61"/>
                <a:gd name="T22" fmla="*/ 76 w 307"/>
                <a:gd name="T23" fmla="*/ 7 h 61"/>
                <a:gd name="T24" fmla="*/ 76 w 307"/>
                <a:gd name="T25" fmla="*/ 13 h 61"/>
                <a:gd name="T26" fmla="*/ 83 w 307"/>
                <a:gd name="T27" fmla="*/ 13 h 61"/>
                <a:gd name="T28" fmla="*/ 83 w 307"/>
                <a:gd name="T29" fmla="*/ 20 h 61"/>
                <a:gd name="T30" fmla="*/ 92 w 307"/>
                <a:gd name="T31" fmla="*/ 20 h 61"/>
                <a:gd name="T32" fmla="*/ 92 w 307"/>
                <a:gd name="T33" fmla="*/ 27 h 61"/>
                <a:gd name="T34" fmla="*/ 126 w 307"/>
                <a:gd name="T35" fmla="*/ 27 h 61"/>
                <a:gd name="T36" fmla="*/ 126 w 307"/>
                <a:gd name="T37" fmla="*/ 33 h 61"/>
                <a:gd name="T38" fmla="*/ 151 w 307"/>
                <a:gd name="T39" fmla="*/ 33 h 61"/>
                <a:gd name="T40" fmla="*/ 151 w 307"/>
                <a:gd name="T41" fmla="*/ 40 h 61"/>
                <a:gd name="T42" fmla="*/ 155 w 307"/>
                <a:gd name="T43" fmla="*/ 40 h 61"/>
                <a:gd name="T44" fmla="*/ 155 w 307"/>
                <a:gd name="T45" fmla="*/ 47 h 61"/>
                <a:gd name="T46" fmla="*/ 158 w 307"/>
                <a:gd name="T47" fmla="*/ 47 h 61"/>
                <a:gd name="T48" fmla="*/ 158 w 307"/>
                <a:gd name="T49" fmla="*/ 47 h 61"/>
                <a:gd name="T50" fmla="*/ 164 w 307"/>
                <a:gd name="T51" fmla="*/ 47 h 61"/>
                <a:gd name="T52" fmla="*/ 164 w 307"/>
                <a:gd name="T53" fmla="*/ 54 h 61"/>
                <a:gd name="T54" fmla="*/ 165 w 307"/>
                <a:gd name="T55" fmla="*/ 54 h 61"/>
                <a:gd name="T56" fmla="*/ 165 w 307"/>
                <a:gd name="T57" fmla="*/ 54 h 61"/>
                <a:gd name="T58" fmla="*/ 171 w 307"/>
                <a:gd name="T59" fmla="*/ 54 h 61"/>
                <a:gd name="T60" fmla="*/ 171 w 307"/>
                <a:gd name="T61" fmla="*/ 61 h 61"/>
                <a:gd name="T62" fmla="*/ 192 w 307"/>
                <a:gd name="T63" fmla="*/ 61 h 61"/>
                <a:gd name="T64" fmla="*/ 192 w 307"/>
                <a:gd name="T65" fmla="*/ 61 h 61"/>
                <a:gd name="T66" fmla="*/ 206 w 307"/>
                <a:gd name="T67" fmla="*/ 61 h 61"/>
                <a:gd name="T68" fmla="*/ 206 w 307"/>
                <a:gd name="T69" fmla="*/ 61 h 61"/>
                <a:gd name="T70" fmla="*/ 229 w 307"/>
                <a:gd name="T71" fmla="*/ 61 h 61"/>
                <a:gd name="T72" fmla="*/ 229 w 307"/>
                <a:gd name="T73" fmla="*/ 61 h 61"/>
                <a:gd name="T74" fmla="*/ 233 w 307"/>
                <a:gd name="T75" fmla="*/ 61 h 61"/>
                <a:gd name="T76" fmla="*/ 233 w 307"/>
                <a:gd name="T77" fmla="*/ 61 h 61"/>
                <a:gd name="T78" fmla="*/ 235 w 307"/>
                <a:gd name="T79" fmla="*/ 61 h 61"/>
                <a:gd name="T80" fmla="*/ 235 w 307"/>
                <a:gd name="T81" fmla="*/ 61 h 61"/>
                <a:gd name="T82" fmla="*/ 244 w 307"/>
                <a:gd name="T83" fmla="*/ 61 h 61"/>
                <a:gd name="T84" fmla="*/ 244 w 307"/>
                <a:gd name="T85" fmla="*/ 61 h 61"/>
                <a:gd name="T86" fmla="*/ 261 w 307"/>
                <a:gd name="T87" fmla="*/ 61 h 61"/>
                <a:gd name="T88" fmla="*/ 261 w 307"/>
                <a:gd name="T89" fmla="*/ 61 h 61"/>
                <a:gd name="T90" fmla="*/ 268 w 307"/>
                <a:gd name="T91" fmla="*/ 61 h 61"/>
                <a:gd name="T92" fmla="*/ 268 w 307"/>
                <a:gd name="T93" fmla="*/ 61 h 61"/>
                <a:gd name="T94" fmla="*/ 281 w 307"/>
                <a:gd name="T95" fmla="*/ 61 h 61"/>
                <a:gd name="T96" fmla="*/ 281 w 307"/>
                <a:gd name="T97" fmla="*/ 61 h 61"/>
                <a:gd name="T98" fmla="*/ 285 w 307"/>
                <a:gd name="T99" fmla="*/ 61 h 61"/>
                <a:gd name="T100" fmla="*/ 285 w 307"/>
                <a:gd name="T101" fmla="*/ 61 h 61"/>
                <a:gd name="T102" fmla="*/ 288 w 307"/>
                <a:gd name="T103" fmla="*/ 61 h 61"/>
                <a:gd name="T104" fmla="*/ 288 w 307"/>
                <a:gd name="T105" fmla="*/ 61 h 61"/>
                <a:gd name="T106" fmla="*/ 299 w 307"/>
                <a:gd name="T107" fmla="*/ 61 h 61"/>
                <a:gd name="T108" fmla="*/ 299 w 307"/>
                <a:gd name="T109" fmla="*/ 61 h 61"/>
                <a:gd name="T110" fmla="*/ 307 w 307"/>
                <a:gd name="T111" fmla="*/ 61 h 61"/>
                <a:gd name="T112" fmla="*/ 307 w 307"/>
                <a:gd name="T1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7" h="6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5" y="0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13"/>
                  </a:lnTo>
                  <a:lnTo>
                    <a:pt x="83" y="13"/>
                  </a:lnTo>
                  <a:lnTo>
                    <a:pt x="83" y="20"/>
                  </a:lnTo>
                  <a:lnTo>
                    <a:pt x="92" y="20"/>
                  </a:lnTo>
                  <a:lnTo>
                    <a:pt x="92" y="27"/>
                  </a:lnTo>
                  <a:lnTo>
                    <a:pt x="126" y="27"/>
                  </a:lnTo>
                  <a:lnTo>
                    <a:pt x="126" y="33"/>
                  </a:lnTo>
                  <a:lnTo>
                    <a:pt x="151" y="33"/>
                  </a:lnTo>
                  <a:lnTo>
                    <a:pt x="151" y="40"/>
                  </a:lnTo>
                  <a:lnTo>
                    <a:pt x="155" y="40"/>
                  </a:lnTo>
                  <a:lnTo>
                    <a:pt x="155" y="47"/>
                  </a:lnTo>
                  <a:lnTo>
                    <a:pt x="158" y="47"/>
                  </a:lnTo>
                  <a:lnTo>
                    <a:pt x="158" y="47"/>
                  </a:lnTo>
                  <a:lnTo>
                    <a:pt x="164" y="47"/>
                  </a:lnTo>
                  <a:lnTo>
                    <a:pt x="164" y="54"/>
                  </a:lnTo>
                  <a:lnTo>
                    <a:pt x="165" y="54"/>
                  </a:lnTo>
                  <a:lnTo>
                    <a:pt x="165" y="54"/>
                  </a:lnTo>
                  <a:lnTo>
                    <a:pt x="171" y="54"/>
                  </a:lnTo>
                  <a:lnTo>
                    <a:pt x="171" y="61"/>
                  </a:lnTo>
                  <a:lnTo>
                    <a:pt x="192" y="61"/>
                  </a:lnTo>
                  <a:lnTo>
                    <a:pt x="192" y="61"/>
                  </a:lnTo>
                  <a:lnTo>
                    <a:pt x="206" y="61"/>
                  </a:lnTo>
                  <a:lnTo>
                    <a:pt x="206" y="61"/>
                  </a:lnTo>
                  <a:lnTo>
                    <a:pt x="229" y="61"/>
                  </a:lnTo>
                  <a:lnTo>
                    <a:pt x="229" y="61"/>
                  </a:lnTo>
                  <a:lnTo>
                    <a:pt x="233" y="61"/>
                  </a:lnTo>
                  <a:lnTo>
                    <a:pt x="233" y="61"/>
                  </a:lnTo>
                  <a:lnTo>
                    <a:pt x="235" y="61"/>
                  </a:lnTo>
                  <a:lnTo>
                    <a:pt x="235" y="61"/>
                  </a:lnTo>
                  <a:lnTo>
                    <a:pt x="244" y="61"/>
                  </a:lnTo>
                  <a:lnTo>
                    <a:pt x="244" y="61"/>
                  </a:lnTo>
                  <a:lnTo>
                    <a:pt x="261" y="61"/>
                  </a:lnTo>
                  <a:lnTo>
                    <a:pt x="261" y="61"/>
                  </a:lnTo>
                  <a:lnTo>
                    <a:pt x="268" y="61"/>
                  </a:lnTo>
                  <a:lnTo>
                    <a:pt x="268" y="61"/>
                  </a:lnTo>
                  <a:lnTo>
                    <a:pt x="281" y="61"/>
                  </a:lnTo>
                  <a:lnTo>
                    <a:pt x="281" y="61"/>
                  </a:lnTo>
                  <a:lnTo>
                    <a:pt x="285" y="61"/>
                  </a:lnTo>
                  <a:lnTo>
                    <a:pt x="285" y="61"/>
                  </a:lnTo>
                  <a:lnTo>
                    <a:pt x="288" y="61"/>
                  </a:lnTo>
                  <a:lnTo>
                    <a:pt x="288" y="61"/>
                  </a:lnTo>
                  <a:lnTo>
                    <a:pt x="299" y="61"/>
                  </a:lnTo>
                  <a:lnTo>
                    <a:pt x="299" y="61"/>
                  </a:lnTo>
                  <a:lnTo>
                    <a:pt x="307" y="61"/>
                  </a:lnTo>
                  <a:lnTo>
                    <a:pt x="307" y="61"/>
                  </a:lnTo>
                </a:path>
              </a:pathLst>
            </a:custGeom>
            <a:noFill/>
            <a:ln w="12700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826000" y="3162300"/>
              <a:ext cx="3959225" cy="1560513"/>
            </a:xfrm>
            <a:custGeom>
              <a:avLst/>
              <a:gdLst>
                <a:gd name="T0" fmla="*/ 0 w 312"/>
                <a:gd name="T1" fmla="*/ 0 h 123"/>
                <a:gd name="T2" fmla="*/ 0 w 312"/>
                <a:gd name="T3" fmla="*/ 0 h 123"/>
                <a:gd name="T4" fmla="*/ 0 w 312"/>
                <a:gd name="T5" fmla="*/ 0 h 123"/>
                <a:gd name="T6" fmla="*/ 0 w 312"/>
                <a:gd name="T7" fmla="*/ 0 h 123"/>
                <a:gd name="T8" fmla="*/ 0 w 312"/>
                <a:gd name="T9" fmla="*/ 0 h 123"/>
                <a:gd name="T10" fmla="*/ 0 w 312"/>
                <a:gd name="T11" fmla="*/ 0 h 123"/>
                <a:gd name="T12" fmla="*/ 0 w 312"/>
                <a:gd name="T13" fmla="*/ 0 h 123"/>
                <a:gd name="T14" fmla="*/ 23 w 312"/>
                <a:gd name="T15" fmla="*/ 0 h 123"/>
                <a:gd name="T16" fmla="*/ 23 w 312"/>
                <a:gd name="T17" fmla="*/ 7 h 123"/>
                <a:gd name="T18" fmla="*/ 37 w 312"/>
                <a:gd name="T19" fmla="*/ 7 h 123"/>
                <a:gd name="T20" fmla="*/ 37 w 312"/>
                <a:gd name="T21" fmla="*/ 21 h 123"/>
                <a:gd name="T22" fmla="*/ 38 w 312"/>
                <a:gd name="T23" fmla="*/ 21 h 123"/>
                <a:gd name="T24" fmla="*/ 38 w 312"/>
                <a:gd name="T25" fmla="*/ 28 h 123"/>
                <a:gd name="T26" fmla="*/ 39 w 312"/>
                <a:gd name="T27" fmla="*/ 28 h 123"/>
                <a:gd name="T28" fmla="*/ 39 w 312"/>
                <a:gd name="T29" fmla="*/ 35 h 123"/>
                <a:gd name="T30" fmla="*/ 53 w 312"/>
                <a:gd name="T31" fmla="*/ 35 h 123"/>
                <a:gd name="T32" fmla="*/ 53 w 312"/>
                <a:gd name="T33" fmla="*/ 42 h 123"/>
                <a:gd name="T34" fmla="*/ 54 w 312"/>
                <a:gd name="T35" fmla="*/ 42 h 123"/>
                <a:gd name="T36" fmla="*/ 54 w 312"/>
                <a:gd name="T37" fmla="*/ 49 h 123"/>
                <a:gd name="T38" fmla="*/ 59 w 312"/>
                <a:gd name="T39" fmla="*/ 49 h 123"/>
                <a:gd name="T40" fmla="*/ 59 w 312"/>
                <a:gd name="T41" fmla="*/ 56 h 123"/>
                <a:gd name="T42" fmla="*/ 76 w 312"/>
                <a:gd name="T43" fmla="*/ 56 h 123"/>
                <a:gd name="T44" fmla="*/ 76 w 312"/>
                <a:gd name="T45" fmla="*/ 62 h 123"/>
                <a:gd name="T46" fmla="*/ 78 w 312"/>
                <a:gd name="T47" fmla="*/ 62 h 123"/>
                <a:gd name="T48" fmla="*/ 78 w 312"/>
                <a:gd name="T49" fmla="*/ 69 h 123"/>
                <a:gd name="T50" fmla="*/ 84 w 312"/>
                <a:gd name="T51" fmla="*/ 69 h 123"/>
                <a:gd name="T52" fmla="*/ 84 w 312"/>
                <a:gd name="T53" fmla="*/ 76 h 123"/>
                <a:gd name="T54" fmla="*/ 128 w 312"/>
                <a:gd name="T55" fmla="*/ 76 h 123"/>
                <a:gd name="T56" fmla="*/ 128 w 312"/>
                <a:gd name="T57" fmla="*/ 83 h 123"/>
                <a:gd name="T58" fmla="*/ 148 w 312"/>
                <a:gd name="T59" fmla="*/ 83 h 123"/>
                <a:gd name="T60" fmla="*/ 148 w 312"/>
                <a:gd name="T61" fmla="*/ 90 h 123"/>
                <a:gd name="T62" fmla="*/ 176 w 312"/>
                <a:gd name="T63" fmla="*/ 90 h 123"/>
                <a:gd name="T64" fmla="*/ 176 w 312"/>
                <a:gd name="T65" fmla="*/ 90 h 123"/>
                <a:gd name="T66" fmla="*/ 181 w 312"/>
                <a:gd name="T67" fmla="*/ 90 h 123"/>
                <a:gd name="T68" fmla="*/ 181 w 312"/>
                <a:gd name="T69" fmla="*/ 98 h 123"/>
                <a:gd name="T70" fmla="*/ 186 w 312"/>
                <a:gd name="T71" fmla="*/ 98 h 123"/>
                <a:gd name="T72" fmla="*/ 186 w 312"/>
                <a:gd name="T73" fmla="*/ 106 h 123"/>
                <a:gd name="T74" fmla="*/ 196 w 312"/>
                <a:gd name="T75" fmla="*/ 106 h 123"/>
                <a:gd name="T76" fmla="*/ 196 w 312"/>
                <a:gd name="T77" fmla="*/ 113 h 123"/>
                <a:gd name="T78" fmla="*/ 222 w 312"/>
                <a:gd name="T79" fmla="*/ 113 h 123"/>
                <a:gd name="T80" fmla="*/ 222 w 312"/>
                <a:gd name="T81" fmla="*/ 113 h 123"/>
                <a:gd name="T82" fmla="*/ 233 w 312"/>
                <a:gd name="T83" fmla="*/ 113 h 123"/>
                <a:gd name="T84" fmla="*/ 233 w 312"/>
                <a:gd name="T85" fmla="*/ 123 h 123"/>
                <a:gd name="T86" fmla="*/ 235 w 312"/>
                <a:gd name="T87" fmla="*/ 123 h 123"/>
                <a:gd name="T88" fmla="*/ 235 w 312"/>
                <a:gd name="T89" fmla="*/ 123 h 123"/>
                <a:gd name="T90" fmla="*/ 242 w 312"/>
                <a:gd name="T91" fmla="*/ 123 h 123"/>
                <a:gd name="T92" fmla="*/ 242 w 312"/>
                <a:gd name="T93" fmla="*/ 123 h 123"/>
                <a:gd name="T94" fmla="*/ 250 w 312"/>
                <a:gd name="T95" fmla="*/ 123 h 123"/>
                <a:gd name="T96" fmla="*/ 250 w 312"/>
                <a:gd name="T97" fmla="*/ 123 h 123"/>
                <a:gd name="T98" fmla="*/ 312 w 312"/>
                <a:gd name="T99" fmla="*/ 123 h 123"/>
                <a:gd name="T100" fmla="*/ 312 w 312"/>
                <a:gd name="T10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2" h="12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37" y="7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53" y="35"/>
                  </a:lnTo>
                  <a:lnTo>
                    <a:pt x="53" y="42"/>
                  </a:lnTo>
                  <a:lnTo>
                    <a:pt x="54" y="42"/>
                  </a:lnTo>
                  <a:lnTo>
                    <a:pt x="54" y="49"/>
                  </a:lnTo>
                  <a:lnTo>
                    <a:pt x="59" y="49"/>
                  </a:lnTo>
                  <a:lnTo>
                    <a:pt x="59" y="56"/>
                  </a:lnTo>
                  <a:lnTo>
                    <a:pt x="76" y="56"/>
                  </a:lnTo>
                  <a:lnTo>
                    <a:pt x="76" y="62"/>
                  </a:lnTo>
                  <a:lnTo>
                    <a:pt x="78" y="62"/>
                  </a:lnTo>
                  <a:lnTo>
                    <a:pt x="78" y="69"/>
                  </a:lnTo>
                  <a:lnTo>
                    <a:pt x="84" y="69"/>
                  </a:lnTo>
                  <a:lnTo>
                    <a:pt x="84" y="76"/>
                  </a:lnTo>
                  <a:lnTo>
                    <a:pt x="128" y="76"/>
                  </a:lnTo>
                  <a:lnTo>
                    <a:pt x="128" y="83"/>
                  </a:lnTo>
                  <a:lnTo>
                    <a:pt x="148" y="83"/>
                  </a:lnTo>
                  <a:lnTo>
                    <a:pt x="148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81" y="90"/>
                  </a:lnTo>
                  <a:lnTo>
                    <a:pt x="181" y="98"/>
                  </a:lnTo>
                  <a:lnTo>
                    <a:pt x="186" y="98"/>
                  </a:lnTo>
                  <a:lnTo>
                    <a:pt x="186" y="106"/>
                  </a:lnTo>
                  <a:lnTo>
                    <a:pt x="196" y="106"/>
                  </a:lnTo>
                  <a:lnTo>
                    <a:pt x="196" y="113"/>
                  </a:lnTo>
                  <a:lnTo>
                    <a:pt x="222" y="113"/>
                  </a:lnTo>
                  <a:lnTo>
                    <a:pt x="222" y="113"/>
                  </a:lnTo>
                  <a:lnTo>
                    <a:pt x="233" y="113"/>
                  </a:lnTo>
                  <a:lnTo>
                    <a:pt x="233" y="123"/>
                  </a:lnTo>
                  <a:lnTo>
                    <a:pt x="235" y="123"/>
                  </a:lnTo>
                  <a:lnTo>
                    <a:pt x="235" y="123"/>
                  </a:lnTo>
                  <a:lnTo>
                    <a:pt x="242" y="123"/>
                  </a:lnTo>
                  <a:lnTo>
                    <a:pt x="242" y="123"/>
                  </a:lnTo>
                  <a:lnTo>
                    <a:pt x="250" y="123"/>
                  </a:lnTo>
                  <a:lnTo>
                    <a:pt x="250" y="123"/>
                  </a:lnTo>
                  <a:lnTo>
                    <a:pt x="312" y="123"/>
                  </a:lnTo>
                  <a:lnTo>
                    <a:pt x="312" y="123"/>
                  </a:lnTo>
                </a:path>
              </a:pathLst>
            </a:custGeom>
            <a:noFill/>
            <a:ln w="1587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4749800" y="3086100"/>
              <a:ext cx="0" cy="2182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4686300" y="5180013"/>
              <a:ext cx="6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 rot="16200000">
              <a:off x="4486673" y="5069731"/>
              <a:ext cx="2468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0.00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4686300" y="4672013"/>
              <a:ext cx="6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 rot="16200000">
              <a:off x="4486673" y="4561732"/>
              <a:ext cx="2468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0.25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4686300" y="4176713"/>
              <a:ext cx="6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 rot="16200000">
              <a:off x="4486673" y="4053731"/>
              <a:ext cx="2468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0.50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4686300" y="3670300"/>
              <a:ext cx="6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 rot="16200000">
              <a:off x="4486673" y="3558431"/>
              <a:ext cx="2468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0.75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4686300" y="3162300"/>
              <a:ext cx="6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 rot="16200000">
              <a:off x="4486673" y="3052020"/>
              <a:ext cx="24686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1.00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 rot="16200000">
              <a:off x="3801770" y="4047381"/>
              <a:ext cx="88004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PFS Probability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4749800" y="5268913"/>
              <a:ext cx="41497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4826000" y="5268913"/>
              <a:ext cx="0" cy="508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787900" y="5345112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0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5459413" y="5268913"/>
              <a:ext cx="0" cy="508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395913" y="5345112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12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6107113" y="5268913"/>
              <a:ext cx="0" cy="508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6030913" y="5345112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dirty="0" smtClean="0">
                  <a:solidFill>
                    <a:srgbClr val="000000"/>
                  </a:solidFill>
                </a:rPr>
                <a:t>24</a:t>
              </a:r>
              <a:endParaRPr lang="en-US" altLang="en-US" b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6742113" y="5268913"/>
              <a:ext cx="0" cy="508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6678613" y="5345112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36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7389813" y="5268913"/>
              <a:ext cx="0" cy="508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7313613" y="5345112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48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8023225" y="5268913"/>
              <a:ext cx="0" cy="508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7959725" y="5345112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60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>
              <a:off x="8670925" y="5268913"/>
              <a:ext cx="0" cy="508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8594725" y="5345112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72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6615113" y="5521325"/>
              <a:ext cx="41838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000" b="0" smtClean="0">
                  <a:solidFill>
                    <a:srgbClr val="000000"/>
                  </a:solidFill>
                </a:rPr>
                <a:t>Months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787900" y="5838825"/>
              <a:ext cx="4073525" cy="4318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>
              <a:off x="4838700" y="5953125"/>
              <a:ext cx="468313" cy="0"/>
            </a:xfrm>
            <a:prstGeom prst="line">
              <a:avLst/>
            </a:prstGeom>
            <a:noFill/>
            <a:ln w="1587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>
              <a:off x="6907213" y="5953125"/>
              <a:ext cx="457200" cy="0"/>
            </a:xfrm>
            <a:prstGeom prst="line">
              <a:avLst/>
            </a:prstGeom>
            <a:noFill/>
            <a:ln w="1587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>
              <a:off x="4838700" y="6130925"/>
              <a:ext cx="468313" cy="0"/>
            </a:xfrm>
            <a:prstGeom prst="line">
              <a:avLst/>
            </a:prstGeom>
            <a:noFill/>
            <a:ln w="1587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6907213" y="6130925"/>
              <a:ext cx="457200" cy="0"/>
            </a:xfrm>
            <a:prstGeom prst="line">
              <a:avLst/>
            </a:prstGeom>
            <a:noFill/>
            <a:ln w="1587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5383213" y="5915025"/>
              <a:ext cx="39113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600" b="0" smtClean="0">
                  <a:solidFill>
                    <a:srgbClr val="000000"/>
                  </a:solidFill>
                </a:rPr>
                <a:t>Low RDRG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7415213" y="5915025"/>
              <a:ext cx="98905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600" b="0" smtClean="0">
                  <a:solidFill>
                    <a:srgbClr val="000000"/>
                  </a:solidFill>
                </a:rPr>
                <a:t>High RDRG/High Orientation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5383213" y="6092825"/>
              <a:ext cx="1336904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600" b="0" smtClean="0">
                  <a:solidFill>
                    <a:srgbClr val="000000"/>
                  </a:solidFill>
                </a:rPr>
                <a:t>High RDRG/Low Orientation/Low Laws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415213" y="6080125"/>
              <a:ext cx="1354538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600" b="0" smtClean="0">
                  <a:solidFill>
                    <a:srgbClr val="000000"/>
                  </a:solidFill>
                </a:rPr>
                <a:t>High RDRG/Low Orientation/High Laws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7681913" y="3136900"/>
              <a:ext cx="120065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100" b="0" smtClean="0">
                  <a:solidFill>
                    <a:srgbClr val="000000"/>
                  </a:solidFill>
                </a:rPr>
                <a:t>Log-rank P &lt; 0.001</a:t>
              </a:r>
              <a:endParaRPr lang="en-US" altLang="en-US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24400" y="4614907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14400" algn="l"/>
              </a:tabLst>
            </a:pPr>
            <a:r>
              <a:rPr lang="fr-FR" sz="1200" b="0" dirty="0" smtClean="0">
                <a:solidFill>
                  <a:srgbClr val="FF0000"/>
                </a:solidFill>
                <a:latin typeface="Calibri"/>
              </a:rPr>
              <a:t>RGRD </a:t>
            </a:r>
            <a:r>
              <a:rPr lang="fr-FR" sz="1200" b="0" dirty="0">
                <a:solidFill>
                  <a:srgbClr val="FF0000"/>
                </a:solidFill>
                <a:latin typeface="Calibri"/>
              </a:rPr>
              <a:t>	</a:t>
            </a:r>
            <a:r>
              <a:rPr lang="fr-FR" sz="1200" b="0" dirty="0" err="1">
                <a:solidFill>
                  <a:srgbClr val="FF0000"/>
                </a:solidFill>
                <a:latin typeface="Calibri"/>
              </a:rPr>
              <a:t>mHR</a:t>
            </a:r>
            <a:r>
              <a:rPr lang="fr-FR" sz="1200" b="0" dirty="0">
                <a:solidFill>
                  <a:srgbClr val="FF0000"/>
                </a:solidFill>
                <a:latin typeface="Calibri"/>
              </a:rPr>
              <a:t> = </a:t>
            </a:r>
            <a:r>
              <a:rPr lang="fr-FR" sz="1200" b="0" dirty="0" smtClean="0">
                <a:solidFill>
                  <a:srgbClr val="FF0000"/>
                </a:solidFill>
                <a:latin typeface="Calibri"/>
              </a:rPr>
              <a:t>8.53 (1.64 </a:t>
            </a:r>
            <a:r>
              <a:rPr lang="fr-FR" sz="1200" b="0" dirty="0">
                <a:solidFill>
                  <a:srgbClr val="FF0000"/>
                </a:solidFill>
                <a:latin typeface="Calibri"/>
              </a:rPr>
              <a:t>– </a:t>
            </a:r>
            <a:r>
              <a:rPr lang="fr-FR" sz="1200" b="0" dirty="0" smtClean="0">
                <a:solidFill>
                  <a:srgbClr val="FF0000"/>
                </a:solidFill>
                <a:latin typeface="Calibri"/>
              </a:rPr>
              <a:t>44.3)</a:t>
            </a:r>
            <a:endParaRPr lang="fr-FR" sz="1200" b="0" dirty="0">
              <a:solidFill>
                <a:srgbClr val="FF0000"/>
              </a:solidFill>
              <a:latin typeface="Calibri"/>
            </a:endParaRPr>
          </a:p>
          <a:p>
            <a:pPr>
              <a:tabLst>
                <a:tab pos="914400" algn="l"/>
              </a:tabLst>
            </a:pPr>
            <a:r>
              <a:rPr lang="en-US" sz="1200" b="0" dirty="0" smtClean="0">
                <a:solidFill>
                  <a:srgbClr val="FF0000"/>
                </a:solidFill>
                <a:latin typeface="Calibri"/>
              </a:rPr>
              <a:t>Orientation 	</a:t>
            </a:r>
            <a:r>
              <a:rPr lang="en-US" sz="1200" b="0" dirty="0" err="1" smtClean="0">
                <a:solidFill>
                  <a:srgbClr val="FF0000"/>
                </a:solidFill>
                <a:latin typeface="Calibri"/>
              </a:rPr>
              <a:t>mHR</a:t>
            </a:r>
            <a:r>
              <a:rPr lang="en-US" sz="1200" b="0" dirty="0" smtClean="0">
                <a:solidFill>
                  <a:srgbClr val="FF0000"/>
                </a:solidFill>
                <a:latin typeface="Calibri"/>
              </a:rPr>
              <a:t> = 0.20 (0.07 – 0.57)</a:t>
            </a:r>
          </a:p>
          <a:p>
            <a:r>
              <a:rPr lang="en-US" sz="1200" b="0" dirty="0" smtClean="0">
                <a:solidFill>
                  <a:srgbClr val="FF0000"/>
                </a:solidFill>
                <a:latin typeface="Calibri"/>
              </a:rPr>
              <a:t>Laws 	</a:t>
            </a:r>
            <a:r>
              <a:rPr lang="en-US" sz="1200" b="0" dirty="0" err="1" smtClean="0">
                <a:solidFill>
                  <a:srgbClr val="FF0000"/>
                </a:solidFill>
                <a:latin typeface="Calibri"/>
              </a:rPr>
              <a:t>mHR</a:t>
            </a:r>
            <a:r>
              <a:rPr lang="en-US" sz="1200" b="0" dirty="0" smtClean="0">
                <a:solidFill>
                  <a:srgbClr val="FF0000"/>
                </a:solidFill>
                <a:latin typeface="Calibri"/>
              </a:rPr>
              <a:t> = 4.01 (1.44 – 11.4)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4067672" cy="274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62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200" dirty="0" smtClean="0"/>
              <a:t>Impact of Screening History on Outcomes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52600" y="649568"/>
            <a:ext cx="5269549" cy="2931832"/>
            <a:chOff x="1752600" y="649568"/>
            <a:chExt cx="5269549" cy="2931832"/>
          </a:xfrm>
        </p:grpSpPr>
        <p:pic>
          <p:nvPicPr>
            <p:cNvPr id="5" name="Picture 33" descr="J:\Schabath_Lab\2.  Schabath-Tunali\2.  RD-RG and NLST\graph1.em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1" t="3736" r="2975" b="31032"/>
            <a:stretch/>
          </p:blipFill>
          <p:spPr bwMode="auto">
            <a:xfrm>
              <a:off x="1752600" y="649568"/>
              <a:ext cx="5269549" cy="2931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2416715" y="2476130"/>
              <a:ext cx="4295827" cy="615895"/>
              <a:chOff x="2481163" y="2666901"/>
              <a:chExt cx="4295827" cy="615895"/>
            </a:xfrm>
          </p:grpSpPr>
          <p:pic>
            <p:nvPicPr>
              <p:cNvPr id="6" name="Picture 5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7362" y="2666901"/>
                <a:ext cx="517715" cy="465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5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163" y="2992283"/>
                <a:ext cx="608013" cy="290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166963" y="2745580"/>
                <a:ext cx="35707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256EFF"/>
                    </a:solidFill>
                    <a:latin typeface="Calibri"/>
                  </a:rPr>
                  <a:t>Incident LCs diagnosed following a T0 </a:t>
                </a:r>
                <a:r>
                  <a:rPr lang="en-US" sz="1200" u="sng" dirty="0" smtClean="0">
                    <a:solidFill>
                      <a:srgbClr val="256EFF"/>
                    </a:solidFill>
                    <a:latin typeface="Calibri"/>
                  </a:rPr>
                  <a:t>positive</a:t>
                </a:r>
                <a:r>
                  <a:rPr lang="en-US" sz="1200" dirty="0" smtClean="0">
                    <a:solidFill>
                      <a:srgbClr val="256EFF"/>
                    </a:solidFill>
                    <a:latin typeface="Calibri"/>
                  </a:rPr>
                  <a:t> screen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166963" y="2978944"/>
                <a:ext cx="36100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  <a:latin typeface="Calibri"/>
                  </a:rPr>
                  <a:t>Incident LCs diagnosed following a T0 </a:t>
                </a:r>
                <a:r>
                  <a:rPr lang="en-US" sz="1200" u="sng" dirty="0" smtClean="0">
                    <a:solidFill>
                      <a:srgbClr val="FF0000"/>
                    </a:solidFill>
                    <a:latin typeface="Calibri"/>
                  </a:rPr>
                  <a:t>negative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Calibri"/>
                  </a:rPr>
                  <a:t> screen</a:t>
                </a:r>
              </a:p>
            </p:txBody>
          </p:sp>
        </p:grp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" y="609600"/>
            <a:ext cx="51149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37573" y="609600"/>
            <a:ext cx="3632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alibri"/>
              </a:rPr>
              <a:t>Among patients with baseline positive screens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38566" y="2667040"/>
            <a:ext cx="4295827" cy="615895"/>
            <a:chOff x="2481163" y="2666901"/>
            <a:chExt cx="4295827" cy="615895"/>
          </a:xfrm>
        </p:grpSpPr>
        <p:pic>
          <p:nvPicPr>
            <p:cNvPr id="19" name="Picture 5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362" y="2666901"/>
              <a:ext cx="517715" cy="465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163" y="2992283"/>
              <a:ext cx="608013" cy="290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166963" y="2745580"/>
              <a:ext cx="35707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56EFF"/>
                  </a:solidFill>
                  <a:latin typeface="Calibri"/>
                </a:rPr>
                <a:t>Incident LCs diagnosed following a T0 </a:t>
              </a:r>
              <a:r>
                <a:rPr lang="en-US" sz="1200" u="sng" dirty="0" smtClean="0">
                  <a:solidFill>
                    <a:srgbClr val="256EFF"/>
                  </a:solidFill>
                  <a:latin typeface="Calibri"/>
                </a:rPr>
                <a:t>positive</a:t>
              </a:r>
              <a:r>
                <a:rPr lang="en-US" sz="1200" dirty="0" smtClean="0">
                  <a:solidFill>
                    <a:srgbClr val="256EFF"/>
                  </a:solidFill>
                  <a:latin typeface="Calibri"/>
                </a:rPr>
                <a:t> screen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66963" y="2978944"/>
              <a:ext cx="36100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Calibri"/>
                </a:rPr>
                <a:t>Incident LCs diagnosed following a T0 </a:t>
              </a:r>
              <a:r>
                <a:rPr lang="en-US" sz="1200" u="sng" dirty="0" smtClean="0">
                  <a:solidFill>
                    <a:srgbClr val="FF0000"/>
                  </a:solidFill>
                  <a:latin typeface="Calibri"/>
                </a:rPr>
                <a:t>negative</a:t>
              </a:r>
              <a:r>
                <a:rPr lang="en-US" sz="1200" dirty="0" smtClean="0">
                  <a:solidFill>
                    <a:srgbClr val="FF0000"/>
                  </a:solidFill>
                  <a:latin typeface="Calibri"/>
                </a:rPr>
                <a:t> screen</a:t>
              </a:r>
            </a:p>
          </p:txBody>
        </p:sp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2743200"/>
            <a:ext cx="51149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722146" y="2817404"/>
            <a:ext cx="3677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Among patients with baseline negative screens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919064" y="2116514"/>
            <a:ext cx="7391401" cy="2462213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FFFFFF"/>
                </a:solidFill>
                <a:latin typeface="Calibri"/>
              </a:rPr>
              <a:t>Identified a </a:t>
            </a:r>
            <a:r>
              <a:rPr lang="en-US" altLang="en-US" sz="2800" u="sng" dirty="0" smtClean="0">
                <a:solidFill>
                  <a:srgbClr val="FFFFFF"/>
                </a:solidFill>
                <a:latin typeface="Calibri"/>
              </a:rPr>
              <a:t>vulnerable</a:t>
            </a:r>
            <a:r>
              <a:rPr lang="en-US" altLang="en-US" sz="2800" dirty="0" smtClean="0">
                <a:solidFill>
                  <a:srgbClr val="FFFFFF"/>
                </a:solidFill>
                <a:latin typeface="Calibri"/>
              </a:rPr>
              <a:t> subset of early stage LCs that have outcomes similar to late stage disease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FFFFFF"/>
                </a:solidFill>
                <a:latin typeface="Calibri"/>
              </a:rPr>
              <a:t>Accounting for screening history can better discriminate aggressive vs. indolent LCs</a:t>
            </a:r>
            <a:endParaRPr lang="en-US" altLang="en-US" sz="28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0" y="423333"/>
            <a:ext cx="9144000" cy="308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5400"/>
            </a:pPr>
            <a:r>
              <a:rPr lang="en-US" sz="5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5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5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Defining Semantic </a:t>
            </a:r>
            <a:r>
              <a:rPr lang="en-US" sz="5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Features Using </a:t>
            </a:r>
            <a:r>
              <a:rPr lang="en-US" sz="5400" b="1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Deep Learning Features</a:t>
            </a:r>
            <a:r>
              <a:rPr lang="en-US" sz="5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5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54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94" y="304800"/>
            <a:ext cx="7371481" cy="624471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941832" y="914400"/>
            <a:ext cx="3352800" cy="5635112"/>
          </a:xfrm>
          <a:custGeom>
            <a:avLst/>
            <a:gdLst>
              <a:gd name="connsiteX0" fmla="*/ 0 w 3352800"/>
              <a:gd name="connsiteY0" fmla="*/ 558811 h 5635112"/>
              <a:gd name="connsiteX1" fmla="*/ 558811 w 3352800"/>
              <a:gd name="connsiteY1" fmla="*/ 0 h 5635112"/>
              <a:gd name="connsiteX2" fmla="*/ 2793989 w 3352800"/>
              <a:gd name="connsiteY2" fmla="*/ 0 h 5635112"/>
              <a:gd name="connsiteX3" fmla="*/ 3352800 w 3352800"/>
              <a:gd name="connsiteY3" fmla="*/ 558811 h 5635112"/>
              <a:gd name="connsiteX4" fmla="*/ 3352800 w 3352800"/>
              <a:gd name="connsiteY4" fmla="*/ 5076301 h 5635112"/>
              <a:gd name="connsiteX5" fmla="*/ 2793989 w 3352800"/>
              <a:gd name="connsiteY5" fmla="*/ 5635112 h 5635112"/>
              <a:gd name="connsiteX6" fmla="*/ 558811 w 3352800"/>
              <a:gd name="connsiteY6" fmla="*/ 5635112 h 5635112"/>
              <a:gd name="connsiteX7" fmla="*/ 0 w 3352800"/>
              <a:gd name="connsiteY7" fmla="*/ 5076301 h 5635112"/>
              <a:gd name="connsiteX8" fmla="*/ 0 w 3352800"/>
              <a:gd name="connsiteY8" fmla="*/ 558811 h 5635112"/>
              <a:gd name="connsiteX0" fmla="*/ 0 w 3352800"/>
              <a:gd name="connsiteY0" fmla="*/ 558811 h 5635112"/>
              <a:gd name="connsiteX1" fmla="*/ 558811 w 3352800"/>
              <a:gd name="connsiteY1" fmla="*/ 0 h 5635112"/>
              <a:gd name="connsiteX2" fmla="*/ 2793989 w 3352800"/>
              <a:gd name="connsiteY2" fmla="*/ 0 h 5635112"/>
              <a:gd name="connsiteX3" fmla="*/ 3352800 w 3352800"/>
              <a:gd name="connsiteY3" fmla="*/ 558811 h 5635112"/>
              <a:gd name="connsiteX4" fmla="*/ 3352800 w 3352800"/>
              <a:gd name="connsiteY4" fmla="*/ 5076301 h 5635112"/>
              <a:gd name="connsiteX5" fmla="*/ 2793989 w 3352800"/>
              <a:gd name="connsiteY5" fmla="*/ 5635112 h 5635112"/>
              <a:gd name="connsiteX6" fmla="*/ 558811 w 3352800"/>
              <a:gd name="connsiteY6" fmla="*/ 5635112 h 5635112"/>
              <a:gd name="connsiteX7" fmla="*/ 124968 w 3352800"/>
              <a:gd name="connsiteY7" fmla="*/ 5514975 h 5635112"/>
              <a:gd name="connsiteX8" fmla="*/ 0 w 3352800"/>
              <a:gd name="connsiteY8" fmla="*/ 5076301 h 5635112"/>
              <a:gd name="connsiteX9" fmla="*/ 0 w 3352800"/>
              <a:gd name="connsiteY9" fmla="*/ 558811 h 56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2800" h="5635112">
                <a:moveTo>
                  <a:pt x="0" y="558811"/>
                </a:moveTo>
                <a:cubicBezTo>
                  <a:pt x="0" y="250188"/>
                  <a:pt x="250188" y="0"/>
                  <a:pt x="558811" y="0"/>
                </a:cubicBezTo>
                <a:lnTo>
                  <a:pt x="2793989" y="0"/>
                </a:lnTo>
                <a:cubicBezTo>
                  <a:pt x="3102612" y="0"/>
                  <a:pt x="3352800" y="250188"/>
                  <a:pt x="3352800" y="558811"/>
                </a:cubicBezTo>
                <a:lnTo>
                  <a:pt x="3352800" y="5076301"/>
                </a:lnTo>
                <a:cubicBezTo>
                  <a:pt x="3352800" y="5384924"/>
                  <a:pt x="3102612" y="5635112"/>
                  <a:pt x="2793989" y="5635112"/>
                </a:cubicBezTo>
                <a:lnTo>
                  <a:pt x="558811" y="5635112"/>
                </a:lnTo>
                <a:cubicBezTo>
                  <a:pt x="120324" y="5608739"/>
                  <a:pt x="218103" y="5608110"/>
                  <a:pt x="124968" y="5514975"/>
                </a:cubicBezTo>
                <a:cubicBezTo>
                  <a:pt x="31833" y="5421840"/>
                  <a:pt x="27178" y="5895978"/>
                  <a:pt x="0" y="5076301"/>
                </a:cubicBezTo>
                <a:lnTo>
                  <a:pt x="0" y="558811"/>
                </a:lnTo>
                <a:close/>
              </a:path>
            </a:pathLst>
          </a:cu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2636293" y="1637949"/>
            <a:ext cx="3840707" cy="64170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Deep Learning Features (&gt;1000s)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541293" y="914400"/>
            <a:ext cx="6086" cy="7235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5589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2800" dirty="0" smtClean="0">
                <a:ea typeface="Calibri"/>
                <a:cs typeface="Calibri"/>
                <a:sym typeface="Calibri"/>
              </a:rPr>
              <a:t>Define </a:t>
            </a:r>
            <a:r>
              <a:rPr lang="en-US" sz="2800" dirty="0">
                <a:ea typeface="Calibri"/>
                <a:cs typeface="Calibri"/>
                <a:sym typeface="Calibri"/>
              </a:rPr>
              <a:t>Semantic Features </a:t>
            </a:r>
            <a:r>
              <a:rPr lang="en-US" sz="2800" dirty="0" smtClean="0">
                <a:ea typeface="Calibri"/>
                <a:cs typeface="Calibri"/>
                <a:sym typeface="Calibri"/>
              </a:rPr>
              <a:t>by </a:t>
            </a:r>
            <a:r>
              <a:rPr lang="en-US" sz="2800" dirty="0">
                <a:ea typeface="Calibri"/>
                <a:cs typeface="Calibri"/>
                <a:sym typeface="Calibri"/>
              </a:rPr>
              <a:t>Deep Learning Features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692775"/>
          </a:xfrm>
        </p:spPr>
        <p:txBody>
          <a:bodyPr/>
          <a:lstStyle/>
          <a:p>
            <a:r>
              <a:rPr lang="en-US" sz="2000" dirty="0" smtClean="0"/>
              <a:t>Semantics features are </a:t>
            </a:r>
            <a:r>
              <a:rPr lang="en-US" sz="2000" u="sng" dirty="0" smtClean="0"/>
              <a:t>robust </a:t>
            </a:r>
            <a:r>
              <a:rPr lang="en-US" sz="2000" dirty="0" smtClean="0"/>
              <a:t>for risk assessment, diagnostics, and prognostication</a:t>
            </a:r>
          </a:p>
          <a:p>
            <a:pPr lvl="1"/>
            <a:r>
              <a:rPr lang="en-US" sz="1800" dirty="0" smtClean="0"/>
              <a:t>Usually perform better than quantitative features/radiomics</a:t>
            </a:r>
          </a:p>
          <a:p>
            <a:pPr lvl="1"/>
            <a:r>
              <a:rPr lang="en-US" sz="1800" i="1" dirty="0" smtClean="0"/>
              <a:t>Disadvantage</a:t>
            </a:r>
            <a:r>
              <a:rPr lang="en-US" sz="1800" dirty="0" smtClean="0"/>
              <a:t>:  require to be manually read by experienced radiologists</a:t>
            </a:r>
          </a:p>
          <a:p>
            <a:endParaRPr lang="en-US" sz="1000" dirty="0" smtClean="0"/>
          </a:p>
          <a:p>
            <a:r>
              <a:rPr lang="en-US" sz="2000" u="sng" dirty="0" smtClean="0"/>
              <a:t>Question</a:t>
            </a:r>
            <a:r>
              <a:rPr lang="en-US" sz="2000" dirty="0" smtClean="0"/>
              <a:t>:  Can we use Deep Learning Features to characterize semantics?</a:t>
            </a:r>
            <a:endParaRPr lang="en-US" sz="2000" dirty="0"/>
          </a:p>
          <a:p>
            <a:endParaRPr lang="en-US" sz="1000" dirty="0" smtClean="0"/>
          </a:p>
          <a:p>
            <a:r>
              <a:rPr lang="en-US" sz="2000" u="sng" dirty="0" smtClean="0"/>
              <a:t>Approach</a:t>
            </a:r>
            <a:r>
              <a:rPr lang="en-US" sz="2000" dirty="0"/>
              <a:t>: </a:t>
            </a:r>
            <a:endParaRPr lang="en-US" sz="2000" dirty="0" smtClean="0"/>
          </a:p>
          <a:p>
            <a:pPr lvl="1"/>
            <a:r>
              <a:rPr lang="en-US" sz="1800" dirty="0" smtClean="0"/>
              <a:t>Semantic </a:t>
            </a:r>
            <a:r>
              <a:rPr lang="en-US" sz="1800" dirty="0"/>
              <a:t>features </a:t>
            </a:r>
            <a:r>
              <a:rPr lang="en-US" sz="1800" dirty="0" smtClean="0"/>
              <a:t>(20) used </a:t>
            </a:r>
            <a:r>
              <a:rPr lang="en-US" sz="1800" dirty="0"/>
              <a:t>in prior publications from our group</a:t>
            </a:r>
          </a:p>
          <a:p>
            <a:pPr lvl="1"/>
            <a:endParaRPr lang="en-US" sz="1050" dirty="0" smtClean="0"/>
          </a:p>
          <a:p>
            <a:pPr lvl="1"/>
            <a:r>
              <a:rPr lang="en-US" sz="1800" dirty="0" smtClean="0"/>
              <a:t>Deep Features were generated from pre-trained CNNs: </a:t>
            </a:r>
          </a:p>
          <a:p>
            <a:pPr marL="1146175" lvl="1" indent="-231775">
              <a:buAutoNum type="romanLcParenR"/>
            </a:pPr>
            <a:r>
              <a:rPr lang="en-US" sz="1800" dirty="0" err="1" smtClean="0"/>
              <a:t>Vgg</a:t>
            </a:r>
            <a:r>
              <a:rPr lang="en-US" sz="1800" dirty="0" smtClean="0"/>
              <a:t>-s architecture </a:t>
            </a:r>
            <a:r>
              <a:rPr lang="en-US" sz="1800" dirty="0"/>
              <a:t>trained on </a:t>
            </a:r>
            <a:r>
              <a:rPr lang="en-US" sz="1800" dirty="0" smtClean="0"/>
              <a:t>the ImageNet dataset (4096 features)</a:t>
            </a:r>
          </a:p>
          <a:p>
            <a:pPr marL="1146175" lvl="1" indent="-231775">
              <a:buAutoNum type="romanLcParenR"/>
            </a:pPr>
            <a:r>
              <a:rPr lang="en-US" sz="1800" dirty="0" smtClean="0"/>
              <a:t>Our own CNN which was </a:t>
            </a:r>
            <a:r>
              <a:rPr lang="en-US" sz="1800" dirty="0"/>
              <a:t>trained on lung nodule </a:t>
            </a:r>
            <a:r>
              <a:rPr lang="en-US" sz="1800" dirty="0" smtClean="0"/>
              <a:t>images (1024 features)</a:t>
            </a:r>
          </a:p>
          <a:p>
            <a:pPr lvl="1"/>
            <a:endParaRPr lang="en-US" sz="1000" dirty="0" smtClean="0"/>
          </a:p>
          <a:p>
            <a:pPr lvl="1"/>
            <a:r>
              <a:rPr lang="en-US" sz="1800" dirty="0" smtClean="0"/>
              <a:t>Bounding </a:t>
            </a:r>
            <a:r>
              <a:rPr lang="en-US" sz="1800" dirty="0"/>
              <a:t>box was placed around the nodule </a:t>
            </a:r>
            <a:r>
              <a:rPr lang="en-US" sz="1800" dirty="0" smtClean="0"/>
              <a:t>to</a:t>
            </a:r>
          </a:p>
          <a:p>
            <a:pPr marL="736600" lvl="1" indent="0">
              <a:buNone/>
            </a:pPr>
            <a:r>
              <a:rPr lang="en-US" sz="1800" dirty="0" smtClean="0"/>
              <a:t>completely fit </a:t>
            </a:r>
            <a:r>
              <a:rPr lang="en-US" sz="1800" dirty="0"/>
              <a:t>the </a:t>
            </a:r>
            <a:r>
              <a:rPr lang="en-US" sz="1800" dirty="0" smtClean="0"/>
              <a:t>ROI/nodule:</a:t>
            </a:r>
            <a:endParaRPr lang="en-US" sz="1800" dirty="0"/>
          </a:p>
          <a:p>
            <a:pPr marL="857250" lvl="1" indent="-400050">
              <a:buAutoNum type="romanLcParenR"/>
            </a:pPr>
            <a:endParaRPr lang="en-US" sz="1800" dirty="0"/>
          </a:p>
        </p:txBody>
      </p:sp>
      <p:pic>
        <p:nvPicPr>
          <p:cNvPr id="5" name="Shape 116"/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61740" y="4479628"/>
            <a:ext cx="1997372" cy="199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50" y="4795689"/>
            <a:ext cx="1365250" cy="13652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6107610" y="5413477"/>
            <a:ext cx="685800" cy="6483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777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2800" dirty="0">
                <a:ea typeface="Calibri"/>
                <a:cs typeface="Calibri"/>
                <a:sym typeface="Calibri"/>
              </a:rPr>
              <a:t>Defining Semantic Features Using Deep Learning Features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90606"/>
            <a:ext cx="8493710" cy="44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35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290179" y="3124200"/>
            <a:ext cx="6563642" cy="2743200"/>
          </a:xfrm>
          <a:prstGeom prst="rect">
            <a:avLst/>
          </a:prstGeom>
          <a:solidFill>
            <a:schemeClr val="accent1">
              <a:alpha val="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4000" dirty="0" smtClean="0">
                <a:ea typeface="Calibri"/>
                <a:cs typeface="Calibri"/>
                <a:sym typeface="Calibri"/>
              </a:rPr>
              <a:t>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r>
              <a:rPr lang="en-US" sz="2000" dirty="0" smtClean="0"/>
              <a:t>All Deep </a:t>
            </a:r>
            <a:r>
              <a:rPr lang="en-US" sz="2000" dirty="0"/>
              <a:t>F</a:t>
            </a:r>
            <a:r>
              <a:rPr lang="en-US" sz="2000" dirty="0" smtClean="0"/>
              <a:t>eatures (</a:t>
            </a:r>
            <a:r>
              <a:rPr lang="en-US" sz="2000" dirty="0" err="1" smtClean="0"/>
              <a:t>Vgg</a:t>
            </a:r>
            <a:r>
              <a:rPr lang="en-US" sz="2000" dirty="0" smtClean="0"/>
              <a:t>-s and CNN) could correctly classified 13 semantic features as an ensemble with an accuracy </a:t>
            </a:r>
            <a:r>
              <a:rPr lang="en-US" sz="2000" dirty="0"/>
              <a:t>of </a:t>
            </a:r>
            <a:r>
              <a:rPr lang="en-US" sz="2000" u="sng" dirty="0"/>
              <a:t>83.78% (AUC 0.837</a:t>
            </a:r>
            <a:r>
              <a:rPr lang="en-US" sz="2000" u="sng" dirty="0" smtClean="0"/>
              <a:t>)</a:t>
            </a:r>
          </a:p>
          <a:p>
            <a:endParaRPr lang="en-US" sz="1000" dirty="0" smtClean="0"/>
          </a:p>
          <a:p>
            <a:r>
              <a:rPr lang="en-US" sz="2000" dirty="0" smtClean="0"/>
              <a:t>To obtain the same </a:t>
            </a:r>
            <a:r>
              <a:rPr lang="en-US" sz="2000" dirty="0"/>
              <a:t>original classification </a:t>
            </a:r>
            <a:r>
              <a:rPr lang="en-US" sz="2000" dirty="0" smtClean="0"/>
              <a:t>performance: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Features </a:t>
            </a:r>
            <a:r>
              <a:rPr lang="en-US" sz="2000" dirty="0">
                <a:solidFill>
                  <a:srgbClr val="0000FF"/>
                </a:solidFill>
              </a:rPr>
              <a:t>from </a:t>
            </a:r>
            <a:r>
              <a:rPr lang="en-US" sz="2000" dirty="0" err="1">
                <a:solidFill>
                  <a:srgbClr val="0000FF"/>
                </a:solidFill>
              </a:rPr>
              <a:t>Vgg</a:t>
            </a:r>
            <a:r>
              <a:rPr lang="en-US" sz="2000" dirty="0">
                <a:solidFill>
                  <a:srgbClr val="0000FF"/>
                </a:solidFill>
              </a:rPr>
              <a:t>-s </a:t>
            </a:r>
            <a:r>
              <a:rPr lang="en-US" sz="2000" dirty="0" smtClean="0">
                <a:solidFill>
                  <a:srgbClr val="0000FF"/>
                </a:solidFill>
              </a:rPr>
              <a:t>correctly </a:t>
            </a:r>
            <a:r>
              <a:rPr lang="en-US" sz="2000" dirty="0">
                <a:solidFill>
                  <a:srgbClr val="0000FF"/>
                </a:solidFill>
              </a:rPr>
              <a:t>classified </a:t>
            </a:r>
            <a:r>
              <a:rPr lang="en-US" sz="2000" dirty="0" smtClean="0">
                <a:solidFill>
                  <a:srgbClr val="0000FF"/>
                </a:solidFill>
              </a:rPr>
              <a:t>8 </a:t>
            </a:r>
            <a:r>
              <a:rPr lang="en-US" sz="2000" dirty="0">
                <a:solidFill>
                  <a:srgbClr val="0000FF"/>
                </a:solidFill>
              </a:rPr>
              <a:t>semantic </a:t>
            </a:r>
            <a:r>
              <a:rPr lang="en-US" sz="2000" dirty="0" smtClean="0">
                <a:solidFill>
                  <a:srgbClr val="0000FF"/>
                </a:solidFill>
              </a:rPr>
              <a:t>features: </a:t>
            </a:r>
            <a:r>
              <a:rPr lang="en-US" sz="2000" u="sng" dirty="0">
                <a:solidFill>
                  <a:srgbClr val="0000FF"/>
                </a:solidFill>
              </a:rPr>
              <a:t>accuracy </a:t>
            </a:r>
            <a:r>
              <a:rPr lang="en-US" sz="2000" u="sng" dirty="0" smtClean="0">
                <a:solidFill>
                  <a:srgbClr val="0000FF"/>
                </a:solidFill>
              </a:rPr>
              <a:t>= 83.78%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Features from CNN correctly </a:t>
            </a:r>
            <a:r>
              <a:rPr lang="en-US" sz="2000" dirty="0">
                <a:solidFill>
                  <a:srgbClr val="0000FF"/>
                </a:solidFill>
              </a:rPr>
              <a:t>classified </a:t>
            </a:r>
            <a:r>
              <a:rPr lang="en-US" sz="2000" dirty="0" smtClean="0">
                <a:solidFill>
                  <a:srgbClr val="0000FF"/>
                </a:solidFill>
              </a:rPr>
              <a:t>4 </a:t>
            </a:r>
            <a:r>
              <a:rPr lang="en-US" sz="2000" dirty="0">
                <a:solidFill>
                  <a:srgbClr val="0000FF"/>
                </a:solidFill>
              </a:rPr>
              <a:t>semantic </a:t>
            </a:r>
            <a:r>
              <a:rPr lang="en-US" sz="2000" dirty="0" smtClean="0">
                <a:solidFill>
                  <a:srgbClr val="0000FF"/>
                </a:solidFill>
              </a:rPr>
              <a:t>features: </a:t>
            </a:r>
            <a:r>
              <a:rPr lang="en-US" sz="2000" u="sng" dirty="0" smtClean="0">
                <a:solidFill>
                  <a:srgbClr val="0000FF"/>
                </a:solidFill>
              </a:rPr>
              <a:t>accuracy = 83.78%</a:t>
            </a:r>
          </a:p>
          <a:p>
            <a:endParaRPr lang="en-US" sz="800" dirty="0" smtClean="0"/>
          </a:p>
          <a:p>
            <a:endParaRPr lang="en-US" sz="200" dirty="0" smtClean="0"/>
          </a:p>
          <a:p>
            <a:r>
              <a:rPr lang="en-US" sz="2000" dirty="0" smtClean="0"/>
              <a:t>Classification </a:t>
            </a:r>
            <a:r>
              <a:rPr lang="en-US" sz="2000" dirty="0"/>
              <a:t>performance </a:t>
            </a:r>
            <a:r>
              <a:rPr lang="en-US" sz="2000" dirty="0" smtClean="0"/>
              <a:t>of the best individual 8 semantic features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Number of Deep Features to represent a semantic feature varied from 57 to 3350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418849" y="3124200"/>
            <a:ext cx="62773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33513" algn="ctr"/>
                <a:tab pos="4572000" algn="ctr"/>
              </a:tabLst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Semantic Feature	Accuracy (AUC)		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14221" r="1492" b="11718"/>
          <a:stretch/>
        </p:blipFill>
        <p:spPr>
          <a:xfrm>
            <a:off x="1418849" y="3462754"/>
            <a:ext cx="6277351" cy="22924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26334" y="1743909"/>
            <a:ext cx="7462379" cy="2865052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Compelling evidence Deep Features has translational utility in characterizing radiologist-defined semantic features</a:t>
            </a:r>
          </a:p>
          <a:p>
            <a:pPr marL="457200" lvl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457200" lvl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sym typeface="Calibri"/>
              </a:rPr>
              <a:t>Since semantic features are robust, Deep Feature-defined </a:t>
            </a:r>
            <a:r>
              <a:rPr lang="en-US" sz="2800" dirty="0" err="1" smtClean="0">
                <a:solidFill>
                  <a:schemeClr val="bg1"/>
                </a:solidFill>
                <a:sym typeface="Calibri"/>
              </a:rPr>
              <a:t>sematics</a:t>
            </a:r>
            <a:r>
              <a:rPr lang="en-US" sz="2800" dirty="0" smtClean="0">
                <a:solidFill>
                  <a:schemeClr val="bg1"/>
                </a:solidFill>
                <a:sym typeface="Calibri"/>
              </a:rPr>
              <a:t> could be deployed in real-time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7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0" y="423333"/>
            <a:ext cx="9144000" cy="308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Predicting Nodule Malignancy using </a:t>
            </a:r>
            <a:r>
              <a:rPr lang="en-US" sz="4400" b="1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CNN Ensemble Approach</a:t>
            </a:r>
            <a:b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7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0" y="19050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Predicting Nodule Malignancy using a CNN Ensemble Approach</a:t>
            </a:r>
            <a:br>
              <a:rPr lang="en-US" sz="2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idx="1"/>
          </p:nvPr>
        </p:nvSpPr>
        <p:spPr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Used baseline (T0) nodules to predict cancer at follow-up (T1/T2)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Training:  85 LCs and 176 nodule+ controls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Test:  85 LCs and 152 nodule+ controls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05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00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Compared: 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Conventional Radiomics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Transfer Learning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Three Convolutional Neural Networks (CNN) </a:t>
            </a:r>
            <a:r>
              <a:rPr lang="en-US" sz="1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for the </a:t>
            </a: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Ensemble </a:t>
            </a:r>
            <a:endParaRPr lang="en-US" sz="1800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05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00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u="sng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Conventional </a:t>
            </a:r>
            <a:r>
              <a:rPr lang="en-US" sz="2000" u="sng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Radiomics </a:t>
            </a:r>
            <a:endParaRPr lang="en-US" sz="2000" u="sng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219  features (size, texture, GLCM, etc.)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Feature </a:t>
            </a:r>
            <a:r>
              <a:rPr lang="en-US" sz="1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Selector: Symmetric Uncertainty </a:t>
            </a:r>
            <a:endParaRPr lang="en-US" sz="1800" dirty="0" smtClean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Classifier</a:t>
            </a:r>
            <a:r>
              <a:rPr lang="en-US" sz="1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: Random </a:t>
            </a: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Forests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Results: </a:t>
            </a:r>
            <a:r>
              <a:rPr lang="en-US" sz="1800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u="sng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Accuracy of 76.79</a:t>
            </a:r>
            <a:r>
              <a:rPr lang="en-US" sz="1800" u="sng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%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(AUC = 0.81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AUC) with 10 features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1050" dirty="0" smtClean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00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u="sng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Deep Features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Features already described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Feature </a:t>
            </a:r>
            <a:r>
              <a:rPr lang="en-US" sz="1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Selector: Symmetric Uncertainty 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Classifier: Random Forests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Results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:  </a:t>
            </a:r>
            <a:r>
              <a:rPr lang="en-US" sz="1800" u="sng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Accuracy of 75.1% </a:t>
            </a:r>
            <a:r>
              <a:rPr lang="en-US" sz="1800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(AUC = 0.74 AUC) with 15 features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05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1800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2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-86650"/>
            <a:ext cx="9144000" cy="6200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Lung Cancer Team Members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27" name="Picture 12" descr="http://smartweb/listing_pictures/P10004465515%20-%20PhotoShare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75" y="4835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07575" y="2017721"/>
            <a:ext cx="142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Ilke Tunali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PhD Candidate</a:t>
            </a:r>
            <a:endParaRPr lang="en-US" sz="11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12956" y="2017721"/>
            <a:ext cx="1401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Jin Qi, MD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Research Radiologist</a:t>
            </a:r>
          </a:p>
        </p:txBody>
      </p:sp>
      <p:pic>
        <p:nvPicPr>
          <p:cNvPr id="38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4" y="483503"/>
            <a:ext cx="118872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238356" y="2017721"/>
            <a:ext cx="13452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FF"/>
                </a:solidFill>
                <a:latin typeface="+mn-lt"/>
              </a:rPr>
              <a:t>Mahmoud </a:t>
            </a:r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Abdallah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Imaging Scientist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2756" y="2024866"/>
            <a:ext cx="13532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FF"/>
                </a:solidFill>
                <a:latin typeface="+mn-lt"/>
              </a:rPr>
              <a:t>Daniel K. </a:t>
            </a:r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Jeong, MD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Radiologist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67982" y="6122313"/>
            <a:ext cx="13596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Albert </a:t>
            </a:r>
            <a:r>
              <a:rPr lang="en-US" sz="1100" dirty="0" err="1" smtClean="0">
                <a:solidFill>
                  <a:srgbClr val="0000FF"/>
                </a:solidFill>
                <a:latin typeface="+mn-lt"/>
              </a:rPr>
              <a:t>Guvenis</a:t>
            </a:r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, PhD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Computer Scientist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83950" y="2017721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Wei Mu, PhD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Postdoctoral Fellow</a:t>
            </a:r>
            <a:endParaRPr lang="en-US" sz="11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8" name="Picture 4" descr="http://smartweb/listing_pictures/P10004465124%20-%20PhotoShare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44" y="4835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martweb/listing_pictures/P10004463327%20-%20PhotoShare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24" y="4632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lbert Guvenis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r="12452"/>
          <a:stretch/>
        </p:blipFill>
        <p:spPr bwMode="auto">
          <a:xfrm>
            <a:off x="6389296" y="45983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ei Mu at Moffitt Cancer Center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r="9879"/>
          <a:stretch/>
        </p:blipFill>
        <p:spPr bwMode="auto">
          <a:xfrm>
            <a:off x="2281356" y="483508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smartweb/listing_pictures/P10004465458%20-%20PhotoShare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82" y="25409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smartweb/listing_pictures/P10004456886%20-%20PhotoShare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44" y="2543249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smartweb/listing_pictures/P10004458146%20-%20PhotoShare.PN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71" y="2540909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Iffat tampa"/>
          <p:cNvPicPr>
            <a:picLocks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7"/>
          <a:stretch/>
        </p:blipFill>
        <p:spPr bwMode="auto">
          <a:xfrm>
            <a:off x="3952942" y="25409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84497" y="4060476"/>
            <a:ext cx="1257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Ada Sulbaran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Study Coordinator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60897" y="4053020"/>
            <a:ext cx="1257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Iffat Alam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Study Coordinator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06497" y="4047910"/>
            <a:ext cx="12410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FF"/>
                </a:solidFill>
                <a:latin typeface="+mn-lt"/>
              </a:rPr>
              <a:t>Shamanie</a:t>
            </a:r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  <a:latin typeface="+mn-lt"/>
              </a:rPr>
              <a:t>Tirbene</a:t>
            </a:r>
            <a:endParaRPr lang="en-US" sz="1100" dirty="0" smtClean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Data Manager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66702" y="4037730"/>
            <a:ext cx="1696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Alberto Garcia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Imaging Data Coordinator</a:t>
            </a:r>
          </a:p>
        </p:txBody>
      </p:sp>
      <p:pic>
        <p:nvPicPr>
          <p:cNvPr id="30" name="Picture 29" descr="http://smartweb/listing_pictures/P10004461736%20-%20PhotoShare.PNG"/>
          <p:cNvPicPr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/>
          <a:stretch/>
        </p:blipFill>
        <p:spPr bwMode="auto">
          <a:xfrm>
            <a:off x="590436" y="25409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83756" y="4064941"/>
            <a:ext cx="1398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FF"/>
                </a:solidFill>
                <a:latin typeface="+mn-lt"/>
              </a:rPr>
              <a:t>Olya</a:t>
            </a:r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00" dirty="0" err="1" smtClean="0">
                <a:solidFill>
                  <a:srgbClr val="0000FF"/>
                </a:solidFill>
                <a:latin typeface="+mn-lt"/>
              </a:rPr>
              <a:t>Stringfield</a:t>
            </a:r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, PhD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Imaging Scientist </a:t>
            </a:r>
          </a:p>
        </p:txBody>
      </p:sp>
      <p:pic>
        <p:nvPicPr>
          <p:cNvPr id="4098" name="Picture 2" descr="http://figment.cse.usf.edu/~goldgof/Goldgof-2016a.jpg"/>
          <p:cNvPicPr preferRelativeResize="0">
            <a:picLocks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r="8576"/>
          <a:stretch/>
        </p:blipFill>
        <p:spPr bwMode="auto">
          <a:xfrm>
            <a:off x="4786330" y="45983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674756" y="6108406"/>
            <a:ext cx="13933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Dmitry Goldgof, PhD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Computer Scientist</a:t>
            </a:r>
          </a:p>
        </p:txBody>
      </p:sp>
      <p:pic>
        <p:nvPicPr>
          <p:cNvPr id="4100" name="Picture 4" descr="Image result for lawrence hall usf"/>
          <p:cNvPicPr preferRelativeResize="0">
            <a:picLocks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6" r="12440"/>
          <a:stretch/>
        </p:blipFill>
        <p:spPr bwMode="auto">
          <a:xfrm>
            <a:off x="3202979" y="4598303"/>
            <a:ext cx="11887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208379" y="6122313"/>
            <a:ext cx="1301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Larry Hall, PhD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Computer Scientist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50556" y="6122303"/>
            <a:ext cx="14013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Hong Lu, MD</a:t>
            </a:r>
          </a:p>
          <a:p>
            <a:pPr algn="ctr"/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Research Radiologist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56" y="4598303"/>
            <a:ext cx="118872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6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9099" y="-34119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Convolutional Neural </a:t>
            </a:r>
            <a:r>
              <a:rPr lang="en-US" sz="2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Networks (CNN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800" b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idx="1"/>
          </p:nvPr>
        </p:nvSpPr>
        <p:spPr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SzPct val="100000"/>
            </a:pPr>
            <a:r>
              <a:rPr lang="en-US" sz="24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Data </a:t>
            </a: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augmentation </a:t>
            </a:r>
            <a:r>
              <a:rPr lang="en-US" sz="24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on training cohort: 15 </a:t>
            </a: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degree rotation and flipping (horizontally and vertically)</a:t>
            </a:r>
          </a:p>
          <a:p>
            <a:pPr>
              <a:spcBef>
                <a:spcPts val="0"/>
              </a:spcBef>
              <a:buSzPct val="100000"/>
            </a:pPr>
            <a:endParaRPr lang="en-US" sz="240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24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70</a:t>
            </a: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% of the augmented data was used for training and 30% for validation</a:t>
            </a:r>
          </a:p>
          <a:p>
            <a:pPr>
              <a:spcBef>
                <a:spcPts val="0"/>
              </a:spcBef>
              <a:buSzPct val="100000"/>
            </a:pPr>
            <a:endParaRPr lang="en-US" sz="240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24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Cohort </a:t>
            </a:r>
            <a:r>
              <a:rPr lang="en-US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2 was used to test the best validated </a:t>
            </a:r>
            <a:r>
              <a:rPr lang="en-US" sz="24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model from above</a:t>
            </a:r>
          </a:p>
          <a:p>
            <a:pPr>
              <a:spcBef>
                <a:spcPts val="0"/>
              </a:spcBef>
              <a:buSzPct val="100000"/>
            </a:pPr>
            <a:endParaRPr lang="en-US" sz="2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24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Accuracy:</a:t>
            </a:r>
          </a:p>
          <a:p>
            <a:pPr lvl="1">
              <a:spcBef>
                <a:spcPts val="0"/>
              </a:spcBef>
              <a:buSzPct val="100000"/>
            </a:pP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CNN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architecture 1: 75.1% (AUC 0.82)</a:t>
            </a:r>
          </a:p>
          <a:p>
            <a:pPr lvl="1">
              <a:spcBef>
                <a:spcPts val="0"/>
              </a:spcBef>
              <a:buSzPct val="100000"/>
            </a:pP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CNN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architecture 2: 75.5% (AUC 0.86)</a:t>
            </a:r>
          </a:p>
          <a:p>
            <a:pPr lvl="1">
              <a:spcBef>
                <a:spcPts val="0"/>
              </a:spcBef>
              <a:buSzPct val="100000"/>
            </a:pP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CNN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architecture 3: </a:t>
            </a: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76.0%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(AUC 0.87</a:t>
            </a: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)</a:t>
            </a:r>
          </a:p>
          <a:p>
            <a:pPr>
              <a:spcBef>
                <a:spcPts val="0"/>
              </a:spcBef>
              <a:buSzPct val="100000"/>
            </a:pPr>
            <a:endParaRPr lang="en-US" sz="200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100000"/>
            </a:pPr>
            <a:endParaRPr lang="en-US" sz="2400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2000" dirty="0" smtClean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10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2000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7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Ensemble Approach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idx="1"/>
          </p:nvPr>
        </p:nvSpPr>
        <p:spPr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Three </a:t>
            </a: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subsets of classifiers were created for different  ensembles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buClr>
                <a:srgbClr val="0000FF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Subset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1: 3 CNN architectures</a:t>
            </a:r>
            <a:endParaRPr lang="en-US" sz="20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  <a:buClr>
                <a:srgbClr val="0000FF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Subset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2: Best CNN model, </a:t>
            </a: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Radiomics,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Transfer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L</a:t>
            </a: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earning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M</a:t>
            </a: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odels </a:t>
            </a:r>
            <a:endParaRPr lang="en-US" sz="20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  <a:buClr>
                <a:srgbClr val="0000FF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Subset </a:t>
            </a:r>
            <a:r>
              <a:rPr lang="en-US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3: All 5 models</a:t>
            </a:r>
          </a:p>
          <a:p>
            <a:pPr>
              <a:spcBef>
                <a:spcPts val="0"/>
              </a:spcBef>
              <a:buSzPct val="100000"/>
            </a:pPr>
            <a:endParaRPr lang="en-US" sz="2200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050" dirty="0" smtClean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1800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Shape 149"/>
          <p:cNvGraphicFramePr/>
          <p:nvPr>
            <p:extLst>
              <p:ext uri="{D42A27DB-BD31-4B8C-83A1-F6EECF244321}">
                <p14:modId xmlns:p14="http://schemas.microsoft.com/office/powerpoint/2010/main" val="1640331579"/>
              </p:ext>
            </p:extLst>
          </p:nvPr>
        </p:nvGraphicFramePr>
        <p:xfrm>
          <a:off x="381000" y="2590800"/>
          <a:ext cx="8145235" cy="2010087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6125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80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02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343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Subset 1</a:t>
                      </a:r>
                      <a:endParaRPr sz="16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Subset 2</a:t>
                      </a:r>
                      <a:endParaRPr sz="16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Subset 3</a:t>
                      </a:r>
                      <a:endParaRPr sz="16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15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Accuracy</a:t>
                      </a:r>
                      <a:endParaRPr sz="16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86.91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83.96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89.02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83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P-value</a:t>
                      </a:r>
                      <a:r>
                        <a:rPr lang="en-US" sz="1400" b="1" u="none" strike="noStrike" cap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for </a:t>
                      </a:r>
                      <a:r>
                        <a:rPr lang="en-US" sz="1400" b="1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compared to 76.79</a:t>
                      </a:r>
                      <a:r>
                        <a:rPr lang="en-US" sz="1400" b="1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% from traditional </a:t>
                      </a:r>
                      <a:r>
                        <a:rPr lang="en-US" sz="1400" b="1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features</a:t>
                      </a:r>
                      <a:endParaRPr sz="14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P &lt; 0.05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P &lt; 0.05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smtClean="0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r>
                        <a:rPr lang="en-US" sz="1400" u="none" strike="noStrike" cap="none" baseline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u="none" strike="noStrike" cap="none" smtClean="0">
                          <a:solidFill>
                            <a:schemeClr val="tx1"/>
                          </a:solidFill>
                          <a:latin typeface="+mn-lt"/>
                        </a:rPr>
                        <a:t>&lt; 0.05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71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</a:tr>
              <a:tr h="24713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AUC</a:t>
                      </a:r>
                      <a:endParaRPr sz="16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0.94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0.93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0.96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244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P-value</a:t>
                      </a:r>
                      <a:r>
                        <a:rPr lang="en-US" sz="1400" b="1" u="none" strike="noStrike" cap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for </a:t>
                      </a:r>
                      <a:r>
                        <a:rPr lang="en-US" sz="1400" b="1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compared to AUC </a:t>
                      </a:r>
                      <a:r>
                        <a:rPr lang="en-US" sz="1400" b="1" u="none" strike="noStrike" cap="none" dirty="0">
                          <a:solidFill>
                            <a:schemeClr val="tx1"/>
                          </a:solidFill>
                          <a:latin typeface="+mn-lt"/>
                        </a:rPr>
                        <a:t>0.87 of CNN architecture </a:t>
                      </a:r>
                      <a:r>
                        <a:rPr lang="en-US" sz="1400" b="1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sz="14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P &lt; 0.05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P &lt; 0.05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P &lt; 0.05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581775" y="2514600"/>
            <a:ext cx="1905000" cy="22098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  <a:ln w="6667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371600" y="1828800"/>
            <a:ext cx="6629400" cy="321945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An ensemble approach significantly enhances the ability </a:t>
            </a:r>
            <a:r>
              <a:rPr lang="en-US" sz="2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to predict which lung nodules will  be diagnosed as lung cancer</a:t>
            </a:r>
            <a:endParaRPr lang="en-US" sz="28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Accuracy </a:t>
            </a:r>
            <a:r>
              <a:rPr lang="en-US" sz="2800" dirty="0">
                <a:solidFill>
                  <a:schemeClr val="bg1"/>
                </a:solidFill>
              </a:rPr>
              <a:t>of predicting </a:t>
            </a:r>
            <a:r>
              <a:rPr lang="en-US" sz="2800" dirty="0" smtClean="0">
                <a:solidFill>
                  <a:schemeClr val="bg1"/>
                </a:solidFill>
              </a:rPr>
              <a:t>a baseline </a:t>
            </a:r>
            <a:r>
              <a:rPr lang="en-US" sz="2800" dirty="0">
                <a:solidFill>
                  <a:schemeClr val="bg1"/>
                </a:solidFill>
              </a:rPr>
              <a:t>nodule will become malignant in 2 years is </a:t>
            </a:r>
            <a:r>
              <a:rPr lang="en-US" sz="2800" dirty="0" smtClean="0">
                <a:solidFill>
                  <a:schemeClr val="bg1"/>
                </a:solidFill>
              </a:rPr>
              <a:t>nearly 90</a:t>
            </a:r>
            <a:r>
              <a:rPr lang="en-US" sz="2800" dirty="0">
                <a:solidFill>
                  <a:schemeClr val="bg1"/>
                </a:solidFill>
              </a:rPr>
              <a:t>% with an AUC of 0.96</a:t>
            </a:r>
          </a:p>
        </p:txBody>
      </p:sp>
    </p:spTree>
    <p:extLst>
      <p:ext uri="{BB962C8B-B14F-4D97-AF65-F5344CB8AC3E}">
        <p14:creationId xmlns:p14="http://schemas.microsoft.com/office/powerpoint/2010/main" val="15714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0" y="423333"/>
            <a:ext cx="9144000" cy="308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5400"/>
            </a:pPr>
            <a: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Reproducibility and stability of radiomic features extracted from peritumoral regions of lung lesions</a:t>
            </a:r>
            <a: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Peritumoral </a:t>
            </a:r>
            <a:r>
              <a:rPr lang="en-US" dirty="0"/>
              <a:t>regions of lung lesions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15001"/>
          </a:xfrm>
        </p:spPr>
        <p:txBody>
          <a:bodyPr/>
          <a:lstStyle/>
          <a:p>
            <a:r>
              <a:rPr lang="en-US" altLang="zh-CN" sz="2000" dirty="0" smtClean="0"/>
              <a:t>Features commonly extracted within </a:t>
            </a:r>
            <a:r>
              <a:rPr lang="tr-TR" altLang="zh-CN" sz="2000" dirty="0" smtClean="0"/>
              <a:t>the </a:t>
            </a:r>
            <a:r>
              <a:rPr lang="tr-TR" altLang="zh-CN" sz="2000" dirty="0"/>
              <a:t>tumor </a:t>
            </a:r>
            <a:r>
              <a:rPr lang="tr-TR" altLang="zh-CN" sz="2000" dirty="0" smtClean="0"/>
              <a:t>region</a:t>
            </a:r>
            <a:r>
              <a:rPr lang="en-US" altLang="zh-CN" sz="2000" dirty="0" smtClean="0"/>
              <a:t> (ROI)</a:t>
            </a:r>
            <a:endParaRPr lang="en-US" sz="2000" dirty="0" smtClean="0"/>
          </a:p>
          <a:p>
            <a:endParaRPr lang="en-US" sz="1100" dirty="0" smtClean="0"/>
          </a:p>
          <a:p>
            <a:r>
              <a:rPr lang="en-US" sz="2000" dirty="0" smtClean="0"/>
              <a:t>Emerging evidence that peritumoral </a:t>
            </a:r>
            <a:r>
              <a:rPr lang="en-US" sz="2000" dirty="0"/>
              <a:t>features </a:t>
            </a:r>
            <a:r>
              <a:rPr lang="en-US" sz="2000" dirty="0" smtClean="0"/>
              <a:t>can capture important information such as tumor </a:t>
            </a:r>
            <a:r>
              <a:rPr lang="en-US" sz="2000" dirty="0"/>
              <a:t>microenvironment </a:t>
            </a:r>
            <a:endParaRPr lang="en-US" sz="2000" dirty="0" smtClean="0"/>
          </a:p>
          <a:p>
            <a:endParaRPr lang="en-US" sz="1000" dirty="0"/>
          </a:p>
          <a:p>
            <a:r>
              <a:rPr lang="en-US" sz="2000" dirty="0" smtClean="0"/>
              <a:t>Questions</a:t>
            </a:r>
            <a:endParaRPr lang="en-US" sz="2000" dirty="0"/>
          </a:p>
          <a:p>
            <a:pPr lvl="1"/>
            <a:r>
              <a:rPr lang="en-US" sz="1600" dirty="0" smtClean="0"/>
              <a:t>How far from the tumor border?</a:t>
            </a:r>
          </a:p>
          <a:p>
            <a:pPr lvl="1"/>
            <a:r>
              <a:rPr lang="en-US" sz="1600" dirty="0" smtClean="0"/>
              <a:t>Which features are stable and reproducible?</a:t>
            </a:r>
          </a:p>
          <a:p>
            <a:pPr lvl="1"/>
            <a:r>
              <a:rPr lang="en-US" sz="1600" dirty="0" smtClean="0"/>
              <a:t>Lung mask vs. no lung mask?  </a:t>
            </a:r>
            <a:endParaRPr lang="en-US" dirty="0"/>
          </a:p>
        </p:txBody>
      </p:sp>
      <p:pic>
        <p:nvPicPr>
          <p:cNvPr id="4" name="Picture 3" descr="C:\Users\Tunalii\Desktop\6.  Peritumoral feature study\Figures\Figure 2.em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27" y="3552825"/>
            <a:ext cx="6849745" cy="292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95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757432" y="2743200"/>
            <a:ext cx="5705336" cy="3276600"/>
          </a:xfrm>
          <a:prstGeom prst="roundRect">
            <a:avLst/>
          </a:prstGeom>
          <a:solidFill>
            <a:schemeClr val="bg1">
              <a:lumMod val="75000"/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Approach</a:t>
            </a:r>
            <a:endParaRPr lang="en-US" sz="44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050" y="762000"/>
            <a:ext cx="9084308" cy="121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zh-CN" kern="0" dirty="0" smtClean="0">
                <a:latin typeface="Calibri" panose="020F0502020204030204" pitchFamily="34" charset="0"/>
              </a:rPr>
              <a:t>Generated peritumoral masks by natural extensions of tumor delineations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zh-CN" kern="0" dirty="0" smtClean="0">
                <a:latin typeface="Calibri" panose="020F0502020204030204" pitchFamily="34" charset="0"/>
              </a:rPr>
              <a:t>Outside lung parenchyma was masked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zh-CN" kern="0" dirty="0" smtClean="0">
                <a:latin typeface="Calibri" panose="020F0502020204030204" pitchFamily="34" charset="0"/>
              </a:rPr>
              <a:t>Extracted 269 conventional radiomics</a:t>
            </a:r>
          </a:p>
          <a:p>
            <a:pPr marL="457200" lvl="1" indent="0">
              <a:buNone/>
              <a:defRPr/>
            </a:pPr>
            <a:endParaRPr lang="en-US" altLang="zh-CN" sz="3200" kern="0" dirty="0" smtClean="0">
              <a:latin typeface="Calibri" panose="020F0502020204030204" pitchFamily="34" charset="0"/>
            </a:endParaRPr>
          </a:p>
          <a:p>
            <a:pPr marL="457200" lvl="1" indent="0">
              <a:buNone/>
              <a:defRPr/>
            </a:pPr>
            <a:endParaRPr lang="tr-TR" altLang="zh-CN" sz="3200" kern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altLang="zh-CN" sz="3200" kern="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tr-TR" altLang="zh-CN" kern="0" dirty="0" smtClean="0"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tr-TR" altLang="zh-CN" kern="0" dirty="0" smtClean="0">
              <a:latin typeface="Calibri" panose="020F050202020403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 rot="7299059">
            <a:off x="3799919" y="3400595"/>
            <a:ext cx="1481534" cy="1941246"/>
          </a:xfrm>
          <a:custGeom>
            <a:avLst/>
            <a:gdLst>
              <a:gd name="connsiteX0" fmla="*/ 257616 w 1044488"/>
              <a:gd name="connsiteY0" fmla="*/ 171445 h 879262"/>
              <a:gd name="connsiteX1" fmla="*/ 431944 w 1044488"/>
              <a:gd name="connsiteY1" fmla="*/ 26719 h 879262"/>
              <a:gd name="connsiteX2" fmla="*/ 678635 w 1044488"/>
              <a:gd name="connsiteY2" fmla="*/ 3695 h 879262"/>
              <a:gd name="connsiteX3" fmla="*/ 895723 w 1044488"/>
              <a:gd name="connsiteY3" fmla="*/ 72768 h 879262"/>
              <a:gd name="connsiteX4" fmla="*/ 1037159 w 1044488"/>
              <a:gd name="connsiteY4" fmla="*/ 191180 h 879262"/>
              <a:gd name="connsiteX5" fmla="*/ 1017423 w 1044488"/>
              <a:gd name="connsiteY5" fmla="*/ 345773 h 879262"/>
              <a:gd name="connsiteX6" fmla="*/ 958218 w 1044488"/>
              <a:gd name="connsiteY6" fmla="*/ 451027 h 879262"/>
              <a:gd name="connsiteX7" fmla="*/ 922036 w 1044488"/>
              <a:gd name="connsiteY7" fmla="*/ 595752 h 879262"/>
              <a:gd name="connsiteX8" fmla="*/ 862831 w 1044488"/>
              <a:gd name="connsiteY8" fmla="*/ 743767 h 879262"/>
              <a:gd name="connsiteX9" fmla="*/ 649032 w 1044488"/>
              <a:gd name="connsiteY9" fmla="*/ 661537 h 879262"/>
              <a:gd name="connsiteX10" fmla="*/ 533910 w 1044488"/>
              <a:gd name="connsiteY10" fmla="*/ 704296 h 879262"/>
              <a:gd name="connsiteX11" fmla="*/ 422077 w 1044488"/>
              <a:gd name="connsiteY11" fmla="*/ 763502 h 879262"/>
              <a:gd name="connsiteX12" fmla="*/ 362871 w 1044488"/>
              <a:gd name="connsiteY12" fmla="*/ 878624 h 879262"/>
              <a:gd name="connsiteX13" fmla="*/ 300376 w 1044488"/>
              <a:gd name="connsiteY13" fmla="*/ 707586 h 879262"/>
              <a:gd name="connsiteX14" fmla="*/ 178675 w 1044488"/>
              <a:gd name="connsiteY14" fmla="*/ 641801 h 879262"/>
              <a:gd name="connsiteX15" fmla="*/ 4347 w 1044488"/>
              <a:gd name="connsiteY15" fmla="*/ 592463 h 879262"/>
              <a:gd name="connsiteX16" fmla="*/ 63553 w 1044488"/>
              <a:gd name="connsiteY16" fmla="*/ 526679 h 879262"/>
              <a:gd name="connsiteX17" fmla="*/ 181964 w 1044488"/>
              <a:gd name="connsiteY17" fmla="*/ 467473 h 879262"/>
              <a:gd name="connsiteX18" fmla="*/ 93156 w 1044488"/>
              <a:gd name="connsiteY18" fmla="*/ 345773 h 879262"/>
              <a:gd name="connsiteX19" fmla="*/ 7636 w 1044488"/>
              <a:gd name="connsiteY19" fmla="*/ 233939 h 879262"/>
              <a:gd name="connsiteX20" fmla="*/ 135915 w 1044488"/>
              <a:gd name="connsiteY20" fmla="*/ 135263 h 879262"/>
              <a:gd name="connsiteX21" fmla="*/ 257616 w 1044488"/>
              <a:gd name="connsiteY21" fmla="*/ 171445 h 879262"/>
              <a:gd name="connsiteX0" fmla="*/ 474779 w 1261651"/>
              <a:gd name="connsiteY0" fmla="*/ 171445 h 879262"/>
              <a:gd name="connsiteX1" fmla="*/ 649107 w 1261651"/>
              <a:gd name="connsiteY1" fmla="*/ 26719 h 879262"/>
              <a:gd name="connsiteX2" fmla="*/ 895798 w 1261651"/>
              <a:gd name="connsiteY2" fmla="*/ 3695 h 879262"/>
              <a:gd name="connsiteX3" fmla="*/ 1112886 w 1261651"/>
              <a:gd name="connsiteY3" fmla="*/ 72768 h 879262"/>
              <a:gd name="connsiteX4" fmla="*/ 1254322 w 1261651"/>
              <a:gd name="connsiteY4" fmla="*/ 191180 h 879262"/>
              <a:gd name="connsiteX5" fmla="*/ 1234586 w 1261651"/>
              <a:gd name="connsiteY5" fmla="*/ 345773 h 879262"/>
              <a:gd name="connsiteX6" fmla="*/ 1175381 w 1261651"/>
              <a:gd name="connsiteY6" fmla="*/ 451027 h 879262"/>
              <a:gd name="connsiteX7" fmla="*/ 1139199 w 1261651"/>
              <a:gd name="connsiteY7" fmla="*/ 595752 h 879262"/>
              <a:gd name="connsiteX8" fmla="*/ 1079994 w 1261651"/>
              <a:gd name="connsiteY8" fmla="*/ 743767 h 879262"/>
              <a:gd name="connsiteX9" fmla="*/ 866195 w 1261651"/>
              <a:gd name="connsiteY9" fmla="*/ 661537 h 879262"/>
              <a:gd name="connsiteX10" fmla="*/ 751073 w 1261651"/>
              <a:gd name="connsiteY10" fmla="*/ 704296 h 879262"/>
              <a:gd name="connsiteX11" fmla="*/ 639240 w 1261651"/>
              <a:gd name="connsiteY11" fmla="*/ 763502 h 879262"/>
              <a:gd name="connsiteX12" fmla="*/ 580034 w 1261651"/>
              <a:gd name="connsiteY12" fmla="*/ 878624 h 879262"/>
              <a:gd name="connsiteX13" fmla="*/ 517539 w 1261651"/>
              <a:gd name="connsiteY13" fmla="*/ 707586 h 879262"/>
              <a:gd name="connsiteX14" fmla="*/ 395838 w 1261651"/>
              <a:gd name="connsiteY14" fmla="*/ 641801 h 879262"/>
              <a:gd name="connsiteX15" fmla="*/ 221510 w 1261651"/>
              <a:gd name="connsiteY15" fmla="*/ 592463 h 879262"/>
              <a:gd name="connsiteX16" fmla="*/ 280716 w 1261651"/>
              <a:gd name="connsiteY16" fmla="*/ 526679 h 879262"/>
              <a:gd name="connsiteX17" fmla="*/ 399127 w 1261651"/>
              <a:gd name="connsiteY17" fmla="*/ 467473 h 879262"/>
              <a:gd name="connsiteX18" fmla="*/ 2398 w 1261651"/>
              <a:gd name="connsiteY18" fmla="*/ 207470 h 879262"/>
              <a:gd name="connsiteX19" fmla="*/ 224799 w 1261651"/>
              <a:gd name="connsiteY19" fmla="*/ 233939 h 879262"/>
              <a:gd name="connsiteX20" fmla="*/ 353078 w 1261651"/>
              <a:gd name="connsiteY20" fmla="*/ 135263 h 879262"/>
              <a:gd name="connsiteX21" fmla="*/ 474779 w 1261651"/>
              <a:gd name="connsiteY21" fmla="*/ 171445 h 879262"/>
              <a:gd name="connsiteX0" fmla="*/ 539784 w 1261651"/>
              <a:gd name="connsiteY0" fmla="*/ 1588 h 998155"/>
              <a:gd name="connsiteX1" fmla="*/ 649107 w 1261651"/>
              <a:gd name="connsiteY1" fmla="*/ 145612 h 998155"/>
              <a:gd name="connsiteX2" fmla="*/ 895798 w 1261651"/>
              <a:gd name="connsiteY2" fmla="*/ 122588 h 998155"/>
              <a:gd name="connsiteX3" fmla="*/ 1112886 w 1261651"/>
              <a:gd name="connsiteY3" fmla="*/ 191661 h 998155"/>
              <a:gd name="connsiteX4" fmla="*/ 1254322 w 1261651"/>
              <a:gd name="connsiteY4" fmla="*/ 310073 h 998155"/>
              <a:gd name="connsiteX5" fmla="*/ 1234586 w 1261651"/>
              <a:gd name="connsiteY5" fmla="*/ 464666 h 998155"/>
              <a:gd name="connsiteX6" fmla="*/ 1175381 w 1261651"/>
              <a:gd name="connsiteY6" fmla="*/ 569920 h 998155"/>
              <a:gd name="connsiteX7" fmla="*/ 1139199 w 1261651"/>
              <a:gd name="connsiteY7" fmla="*/ 714645 h 998155"/>
              <a:gd name="connsiteX8" fmla="*/ 1079994 w 1261651"/>
              <a:gd name="connsiteY8" fmla="*/ 862660 h 998155"/>
              <a:gd name="connsiteX9" fmla="*/ 866195 w 1261651"/>
              <a:gd name="connsiteY9" fmla="*/ 780430 h 998155"/>
              <a:gd name="connsiteX10" fmla="*/ 751073 w 1261651"/>
              <a:gd name="connsiteY10" fmla="*/ 823189 h 998155"/>
              <a:gd name="connsiteX11" fmla="*/ 639240 w 1261651"/>
              <a:gd name="connsiteY11" fmla="*/ 882395 h 998155"/>
              <a:gd name="connsiteX12" fmla="*/ 580034 w 1261651"/>
              <a:gd name="connsiteY12" fmla="*/ 997517 h 998155"/>
              <a:gd name="connsiteX13" fmla="*/ 517539 w 1261651"/>
              <a:gd name="connsiteY13" fmla="*/ 826479 h 998155"/>
              <a:gd name="connsiteX14" fmla="*/ 395838 w 1261651"/>
              <a:gd name="connsiteY14" fmla="*/ 760694 h 998155"/>
              <a:gd name="connsiteX15" fmla="*/ 221510 w 1261651"/>
              <a:gd name="connsiteY15" fmla="*/ 711356 h 998155"/>
              <a:gd name="connsiteX16" fmla="*/ 280716 w 1261651"/>
              <a:gd name="connsiteY16" fmla="*/ 645572 h 998155"/>
              <a:gd name="connsiteX17" fmla="*/ 399127 w 1261651"/>
              <a:gd name="connsiteY17" fmla="*/ 586366 h 998155"/>
              <a:gd name="connsiteX18" fmla="*/ 2398 w 1261651"/>
              <a:gd name="connsiteY18" fmla="*/ 326363 h 998155"/>
              <a:gd name="connsiteX19" fmla="*/ 224799 w 1261651"/>
              <a:gd name="connsiteY19" fmla="*/ 352832 h 998155"/>
              <a:gd name="connsiteX20" fmla="*/ 353078 w 1261651"/>
              <a:gd name="connsiteY20" fmla="*/ 254156 h 998155"/>
              <a:gd name="connsiteX21" fmla="*/ 539784 w 1261651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139199 w 1461758"/>
              <a:gd name="connsiteY7" fmla="*/ 714645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350199 w 1461758"/>
              <a:gd name="connsiteY7" fmla="*/ 843709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05"/>
              <a:gd name="connsiteY0" fmla="*/ 1588 h 998155"/>
              <a:gd name="connsiteX1" fmla="*/ 649107 w 1461705"/>
              <a:gd name="connsiteY1" fmla="*/ 145612 h 998155"/>
              <a:gd name="connsiteX2" fmla="*/ 895798 w 1461705"/>
              <a:gd name="connsiteY2" fmla="*/ 122588 h 998155"/>
              <a:gd name="connsiteX3" fmla="*/ 1112886 w 1461705"/>
              <a:gd name="connsiteY3" fmla="*/ 191661 h 998155"/>
              <a:gd name="connsiteX4" fmla="*/ 1191655 w 1461705"/>
              <a:gd name="connsiteY4" fmla="*/ 148965 h 998155"/>
              <a:gd name="connsiteX5" fmla="*/ 1254322 w 1461705"/>
              <a:gd name="connsiteY5" fmla="*/ 310073 h 998155"/>
              <a:gd name="connsiteX6" fmla="*/ 1461001 w 1461705"/>
              <a:gd name="connsiteY6" fmla="*/ 477688 h 998155"/>
              <a:gd name="connsiteX7" fmla="*/ 1175381 w 1461705"/>
              <a:gd name="connsiteY7" fmla="*/ 569920 h 998155"/>
              <a:gd name="connsiteX8" fmla="*/ 1350199 w 1461705"/>
              <a:gd name="connsiteY8" fmla="*/ 843709 h 998155"/>
              <a:gd name="connsiteX9" fmla="*/ 1079994 w 1461705"/>
              <a:gd name="connsiteY9" fmla="*/ 862660 h 998155"/>
              <a:gd name="connsiteX10" fmla="*/ 866195 w 1461705"/>
              <a:gd name="connsiteY10" fmla="*/ 780430 h 998155"/>
              <a:gd name="connsiteX11" fmla="*/ 751073 w 1461705"/>
              <a:gd name="connsiteY11" fmla="*/ 823189 h 998155"/>
              <a:gd name="connsiteX12" fmla="*/ 639240 w 1461705"/>
              <a:gd name="connsiteY12" fmla="*/ 882395 h 998155"/>
              <a:gd name="connsiteX13" fmla="*/ 580034 w 1461705"/>
              <a:gd name="connsiteY13" fmla="*/ 997517 h 998155"/>
              <a:gd name="connsiteX14" fmla="*/ 517539 w 1461705"/>
              <a:gd name="connsiteY14" fmla="*/ 826479 h 998155"/>
              <a:gd name="connsiteX15" fmla="*/ 395838 w 1461705"/>
              <a:gd name="connsiteY15" fmla="*/ 760694 h 998155"/>
              <a:gd name="connsiteX16" fmla="*/ 221510 w 1461705"/>
              <a:gd name="connsiteY16" fmla="*/ 711356 h 998155"/>
              <a:gd name="connsiteX17" fmla="*/ 280716 w 1461705"/>
              <a:gd name="connsiteY17" fmla="*/ 645572 h 998155"/>
              <a:gd name="connsiteX18" fmla="*/ 399127 w 1461705"/>
              <a:gd name="connsiteY18" fmla="*/ 586366 h 998155"/>
              <a:gd name="connsiteX19" fmla="*/ 2398 w 1461705"/>
              <a:gd name="connsiteY19" fmla="*/ 326363 h 998155"/>
              <a:gd name="connsiteX20" fmla="*/ 224799 w 1461705"/>
              <a:gd name="connsiteY20" fmla="*/ 352832 h 998155"/>
              <a:gd name="connsiteX21" fmla="*/ 353078 w 1461705"/>
              <a:gd name="connsiteY21" fmla="*/ 254156 h 998155"/>
              <a:gd name="connsiteX22" fmla="*/ 539784 w 1461705"/>
              <a:gd name="connsiteY22" fmla="*/ 1588 h 998155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3078 w 1461705"/>
              <a:gd name="connsiteY22" fmla="*/ 320397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532278 w 1461705"/>
              <a:gd name="connsiteY16" fmla="*/ 765699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7500 w 1459421"/>
              <a:gd name="connsiteY0" fmla="*/ 67829 h 1064396"/>
              <a:gd name="connsiteX1" fmla="*/ 646823 w 1459421"/>
              <a:gd name="connsiteY1" fmla="*/ 211853 h 1064396"/>
              <a:gd name="connsiteX2" fmla="*/ 953078 w 1459421"/>
              <a:gd name="connsiteY2" fmla="*/ 72 h 1064396"/>
              <a:gd name="connsiteX3" fmla="*/ 893514 w 1459421"/>
              <a:gd name="connsiteY3" fmla="*/ 188829 h 1064396"/>
              <a:gd name="connsiteX4" fmla="*/ 1110602 w 1459421"/>
              <a:gd name="connsiteY4" fmla="*/ 257902 h 1064396"/>
              <a:gd name="connsiteX5" fmla="*/ 1189371 w 1459421"/>
              <a:gd name="connsiteY5" fmla="*/ 215206 h 1064396"/>
              <a:gd name="connsiteX6" fmla="*/ 1252038 w 1459421"/>
              <a:gd name="connsiteY6" fmla="*/ 376314 h 1064396"/>
              <a:gd name="connsiteX7" fmla="*/ 1458717 w 1459421"/>
              <a:gd name="connsiteY7" fmla="*/ 543929 h 1064396"/>
              <a:gd name="connsiteX8" fmla="*/ 1173097 w 1459421"/>
              <a:gd name="connsiteY8" fmla="*/ 636161 h 1064396"/>
              <a:gd name="connsiteX9" fmla="*/ 1347915 w 1459421"/>
              <a:gd name="connsiteY9" fmla="*/ 909950 h 1064396"/>
              <a:gd name="connsiteX10" fmla="*/ 1077710 w 1459421"/>
              <a:gd name="connsiteY10" fmla="*/ 928901 h 1064396"/>
              <a:gd name="connsiteX11" fmla="*/ 863911 w 1459421"/>
              <a:gd name="connsiteY11" fmla="*/ 846671 h 1064396"/>
              <a:gd name="connsiteX12" fmla="*/ 748789 w 1459421"/>
              <a:gd name="connsiteY12" fmla="*/ 889430 h 1064396"/>
              <a:gd name="connsiteX13" fmla="*/ 636956 w 1459421"/>
              <a:gd name="connsiteY13" fmla="*/ 948636 h 1064396"/>
              <a:gd name="connsiteX14" fmla="*/ 577750 w 1459421"/>
              <a:gd name="connsiteY14" fmla="*/ 1063758 h 1064396"/>
              <a:gd name="connsiteX15" fmla="*/ 515255 w 1459421"/>
              <a:gd name="connsiteY15" fmla="*/ 892720 h 1064396"/>
              <a:gd name="connsiteX16" fmla="*/ 529994 w 1459421"/>
              <a:gd name="connsiteY16" fmla="*/ 765699 h 1064396"/>
              <a:gd name="connsiteX17" fmla="*/ 219226 w 1459421"/>
              <a:gd name="connsiteY17" fmla="*/ 777597 h 1064396"/>
              <a:gd name="connsiteX18" fmla="*/ 278432 w 1459421"/>
              <a:gd name="connsiteY18" fmla="*/ 711813 h 1064396"/>
              <a:gd name="connsiteX19" fmla="*/ 193478 w 1459421"/>
              <a:gd name="connsiteY19" fmla="*/ 543380 h 1064396"/>
              <a:gd name="connsiteX20" fmla="*/ 114 w 1459421"/>
              <a:gd name="connsiteY20" fmla="*/ 392604 h 1064396"/>
              <a:gd name="connsiteX21" fmla="*/ 222515 w 1459421"/>
              <a:gd name="connsiteY21" fmla="*/ 419073 h 1064396"/>
              <a:gd name="connsiteX22" fmla="*/ 355338 w 1459421"/>
              <a:gd name="connsiteY22" fmla="*/ 232593 h 1064396"/>
              <a:gd name="connsiteX23" fmla="*/ 537500 w 1459421"/>
              <a:gd name="connsiteY23" fmla="*/ 67829 h 1064396"/>
              <a:gd name="connsiteX0" fmla="*/ 537500 w 1459867"/>
              <a:gd name="connsiteY0" fmla="*/ 67829 h 1064396"/>
              <a:gd name="connsiteX1" fmla="*/ 646823 w 1459867"/>
              <a:gd name="connsiteY1" fmla="*/ 211853 h 1064396"/>
              <a:gd name="connsiteX2" fmla="*/ 953078 w 1459867"/>
              <a:gd name="connsiteY2" fmla="*/ 72 h 1064396"/>
              <a:gd name="connsiteX3" fmla="*/ 893514 w 1459867"/>
              <a:gd name="connsiteY3" fmla="*/ 188829 h 1064396"/>
              <a:gd name="connsiteX4" fmla="*/ 1110602 w 1459867"/>
              <a:gd name="connsiteY4" fmla="*/ 257902 h 1064396"/>
              <a:gd name="connsiteX5" fmla="*/ 1189371 w 1459867"/>
              <a:gd name="connsiteY5" fmla="*/ 215206 h 1064396"/>
              <a:gd name="connsiteX6" fmla="*/ 1252038 w 1459867"/>
              <a:gd name="connsiteY6" fmla="*/ 376314 h 1064396"/>
              <a:gd name="connsiteX7" fmla="*/ 1458717 w 1459867"/>
              <a:gd name="connsiteY7" fmla="*/ 543929 h 1064396"/>
              <a:gd name="connsiteX8" fmla="*/ 1336085 w 1459867"/>
              <a:gd name="connsiteY8" fmla="*/ 655672 h 1064396"/>
              <a:gd name="connsiteX9" fmla="*/ 1347915 w 1459867"/>
              <a:gd name="connsiteY9" fmla="*/ 909950 h 1064396"/>
              <a:gd name="connsiteX10" fmla="*/ 1077710 w 1459867"/>
              <a:gd name="connsiteY10" fmla="*/ 928901 h 1064396"/>
              <a:gd name="connsiteX11" fmla="*/ 863911 w 1459867"/>
              <a:gd name="connsiteY11" fmla="*/ 846671 h 1064396"/>
              <a:gd name="connsiteX12" fmla="*/ 748789 w 1459867"/>
              <a:gd name="connsiteY12" fmla="*/ 889430 h 1064396"/>
              <a:gd name="connsiteX13" fmla="*/ 636956 w 1459867"/>
              <a:gd name="connsiteY13" fmla="*/ 948636 h 1064396"/>
              <a:gd name="connsiteX14" fmla="*/ 577750 w 1459867"/>
              <a:gd name="connsiteY14" fmla="*/ 1063758 h 1064396"/>
              <a:gd name="connsiteX15" fmla="*/ 515255 w 1459867"/>
              <a:gd name="connsiteY15" fmla="*/ 892720 h 1064396"/>
              <a:gd name="connsiteX16" fmla="*/ 529994 w 1459867"/>
              <a:gd name="connsiteY16" fmla="*/ 765699 h 1064396"/>
              <a:gd name="connsiteX17" fmla="*/ 219226 w 1459867"/>
              <a:gd name="connsiteY17" fmla="*/ 777597 h 1064396"/>
              <a:gd name="connsiteX18" fmla="*/ 278432 w 1459867"/>
              <a:gd name="connsiteY18" fmla="*/ 711813 h 1064396"/>
              <a:gd name="connsiteX19" fmla="*/ 193478 w 1459867"/>
              <a:gd name="connsiteY19" fmla="*/ 543380 h 1064396"/>
              <a:gd name="connsiteX20" fmla="*/ 114 w 1459867"/>
              <a:gd name="connsiteY20" fmla="*/ 392604 h 1064396"/>
              <a:gd name="connsiteX21" fmla="*/ 222515 w 1459867"/>
              <a:gd name="connsiteY21" fmla="*/ 419073 h 1064396"/>
              <a:gd name="connsiteX22" fmla="*/ 355338 w 1459867"/>
              <a:gd name="connsiteY22" fmla="*/ 232593 h 1064396"/>
              <a:gd name="connsiteX23" fmla="*/ 537500 w 1459867"/>
              <a:gd name="connsiteY23" fmla="*/ 67829 h 1064396"/>
              <a:gd name="connsiteX0" fmla="*/ 537500 w 1459867"/>
              <a:gd name="connsiteY0" fmla="*/ 67838 h 1064405"/>
              <a:gd name="connsiteX1" fmla="*/ 646823 w 1459867"/>
              <a:gd name="connsiteY1" fmla="*/ 211862 h 1064405"/>
              <a:gd name="connsiteX2" fmla="*/ 953078 w 1459867"/>
              <a:gd name="connsiteY2" fmla="*/ 81 h 1064405"/>
              <a:gd name="connsiteX3" fmla="*/ 893514 w 1459867"/>
              <a:gd name="connsiteY3" fmla="*/ 188838 h 1064405"/>
              <a:gd name="connsiteX4" fmla="*/ 998380 w 1459867"/>
              <a:gd name="connsiteY4" fmla="*/ 362082 h 1064405"/>
              <a:gd name="connsiteX5" fmla="*/ 1189371 w 1459867"/>
              <a:gd name="connsiteY5" fmla="*/ 215215 h 1064405"/>
              <a:gd name="connsiteX6" fmla="*/ 1252038 w 1459867"/>
              <a:gd name="connsiteY6" fmla="*/ 376323 h 1064405"/>
              <a:gd name="connsiteX7" fmla="*/ 1458717 w 1459867"/>
              <a:gd name="connsiteY7" fmla="*/ 543938 h 1064405"/>
              <a:gd name="connsiteX8" fmla="*/ 1336085 w 1459867"/>
              <a:gd name="connsiteY8" fmla="*/ 655681 h 1064405"/>
              <a:gd name="connsiteX9" fmla="*/ 1347915 w 1459867"/>
              <a:gd name="connsiteY9" fmla="*/ 909959 h 1064405"/>
              <a:gd name="connsiteX10" fmla="*/ 1077710 w 1459867"/>
              <a:gd name="connsiteY10" fmla="*/ 928910 h 1064405"/>
              <a:gd name="connsiteX11" fmla="*/ 863911 w 1459867"/>
              <a:gd name="connsiteY11" fmla="*/ 846680 h 1064405"/>
              <a:gd name="connsiteX12" fmla="*/ 748789 w 1459867"/>
              <a:gd name="connsiteY12" fmla="*/ 889439 h 1064405"/>
              <a:gd name="connsiteX13" fmla="*/ 636956 w 1459867"/>
              <a:gd name="connsiteY13" fmla="*/ 948645 h 1064405"/>
              <a:gd name="connsiteX14" fmla="*/ 577750 w 1459867"/>
              <a:gd name="connsiteY14" fmla="*/ 1063767 h 1064405"/>
              <a:gd name="connsiteX15" fmla="*/ 515255 w 1459867"/>
              <a:gd name="connsiteY15" fmla="*/ 892729 h 1064405"/>
              <a:gd name="connsiteX16" fmla="*/ 529994 w 1459867"/>
              <a:gd name="connsiteY16" fmla="*/ 765708 h 1064405"/>
              <a:gd name="connsiteX17" fmla="*/ 219226 w 1459867"/>
              <a:gd name="connsiteY17" fmla="*/ 777606 h 1064405"/>
              <a:gd name="connsiteX18" fmla="*/ 278432 w 1459867"/>
              <a:gd name="connsiteY18" fmla="*/ 711822 h 1064405"/>
              <a:gd name="connsiteX19" fmla="*/ 193478 w 1459867"/>
              <a:gd name="connsiteY19" fmla="*/ 543389 h 1064405"/>
              <a:gd name="connsiteX20" fmla="*/ 114 w 1459867"/>
              <a:gd name="connsiteY20" fmla="*/ 392613 h 1064405"/>
              <a:gd name="connsiteX21" fmla="*/ 222515 w 1459867"/>
              <a:gd name="connsiteY21" fmla="*/ 419082 h 1064405"/>
              <a:gd name="connsiteX22" fmla="*/ 355338 w 1459867"/>
              <a:gd name="connsiteY22" fmla="*/ 232602 h 1064405"/>
              <a:gd name="connsiteX23" fmla="*/ 537500 w 1459867"/>
              <a:gd name="connsiteY23" fmla="*/ 67838 h 10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9867" h="1064405">
                <a:moveTo>
                  <a:pt x="537500" y="67838"/>
                </a:moveTo>
                <a:cubicBezTo>
                  <a:pt x="586081" y="64381"/>
                  <a:pt x="577560" y="223155"/>
                  <a:pt x="646823" y="211862"/>
                </a:cubicBezTo>
                <a:cubicBezTo>
                  <a:pt x="716086" y="200569"/>
                  <a:pt x="911963" y="3918"/>
                  <a:pt x="953078" y="81"/>
                </a:cubicBezTo>
                <a:cubicBezTo>
                  <a:pt x="994193" y="-3756"/>
                  <a:pt x="885964" y="128505"/>
                  <a:pt x="893514" y="188838"/>
                </a:cubicBezTo>
                <a:cubicBezTo>
                  <a:pt x="901064" y="249172"/>
                  <a:pt x="949071" y="357686"/>
                  <a:pt x="998380" y="362082"/>
                </a:cubicBezTo>
                <a:cubicBezTo>
                  <a:pt x="1047690" y="366478"/>
                  <a:pt x="1147095" y="212842"/>
                  <a:pt x="1189371" y="215215"/>
                </a:cubicBezTo>
                <a:cubicBezTo>
                  <a:pt x="1231647" y="217589"/>
                  <a:pt x="1207147" y="321536"/>
                  <a:pt x="1252038" y="376323"/>
                </a:cubicBezTo>
                <a:cubicBezTo>
                  <a:pt x="1296929" y="431110"/>
                  <a:pt x="1444709" y="497378"/>
                  <a:pt x="1458717" y="543938"/>
                </a:cubicBezTo>
                <a:cubicBezTo>
                  <a:pt x="1472725" y="590498"/>
                  <a:pt x="1354552" y="594678"/>
                  <a:pt x="1336085" y="655681"/>
                </a:cubicBezTo>
                <a:cubicBezTo>
                  <a:pt x="1317618" y="716684"/>
                  <a:pt x="1390977" y="864421"/>
                  <a:pt x="1347915" y="909959"/>
                </a:cubicBezTo>
                <a:cubicBezTo>
                  <a:pt x="1304853" y="955497"/>
                  <a:pt x="1158377" y="939456"/>
                  <a:pt x="1077710" y="928910"/>
                </a:cubicBezTo>
                <a:cubicBezTo>
                  <a:pt x="997043" y="918364"/>
                  <a:pt x="918731" y="853258"/>
                  <a:pt x="863911" y="846680"/>
                </a:cubicBezTo>
                <a:cubicBezTo>
                  <a:pt x="809091" y="840102"/>
                  <a:pt x="786615" y="872445"/>
                  <a:pt x="748789" y="889439"/>
                </a:cubicBezTo>
                <a:cubicBezTo>
                  <a:pt x="710963" y="906433"/>
                  <a:pt x="665462" y="919590"/>
                  <a:pt x="636956" y="948645"/>
                </a:cubicBezTo>
                <a:cubicBezTo>
                  <a:pt x="608450" y="977700"/>
                  <a:pt x="598033" y="1073086"/>
                  <a:pt x="577750" y="1063767"/>
                </a:cubicBezTo>
                <a:cubicBezTo>
                  <a:pt x="557467" y="1054448"/>
                  <a:pt x="523214" y="942406"/>
                  <a:pt x="515255" y="892729"/>
                </a:cubicBezTo>
                <a:cubicBezTo>
                  <a:pt x="507296" y="843053"/>
                  <a:pt x="579332" y="784895"/>
                  <a:pt x="529994" y="765708"/>
                </a:cubicBezTo>
                <a:cubicBezTo>
                  <a:pt x="480656" y="746521"/>
                  <a:pt x="261153" y="786587"/>
                  <a:pt x="219226" y="777606"/>
                </a:cubicBezTo>
                <a:cubicBezTo>
                  <a:pt x="177299" y="768625"/>
                  <a:pt x="282723" y="750858"/>
                  <a:pt x="278432" y="711822"/>
                </a:cubicBezTo>
                <a:cubicBezTo>
                  <a:pt x="274141" y="672786"/>
                  <a:pt x="239864" y="596591"/>
                  <a:pt x="193478" y="543389"/>
                </a:cubicBezTo>
                <a:cubicBezTo>
                  <a:pt x="147092" y="490187"/>
                  <a:pt x="-4725" y="413331"/>
                  <a:pt x="114" y="392613"/>
                </a:cubicBezTo>
                <a:cubicBezTo>
                  <a:pt x="4953" y="371895"/>
                  <a:pt x="215388" y="454167"/>
                  <a:pt x="222515" y="419082"/>
                </a:cubicBezTo>
                <a:cubicBezTo>
                  <a:pt x="229642" y="383997"/>
                  <a:pt x="302841" y="291143"/>
                  <a:pt x="355338" y="232602"/>
                </a:cubicBezTo>
                <a:cubicBezTo>
                  <a:pt x="407836" y="174061"/>
                  <a:pt x="488919" y="71295"/>
                  <a:pt x="537500" y="67838"/>
                </a:cubicBezTo>
                <a:close/>
              </a:path>
            </a:pathLst>
          </a:custGeom>
          <a:solidFill>
            <a:schemeClr val="bg1"/>
          </a:solidFill>
          <a:ln w="14097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7299059">
            <a:off x="3799918" y="3400594"/>
            <a:ext cx="1481534" cy="1941246"/>
          </a:xfrm>
          <a:custGeom>
            <a:avLst/>
            <a:gdLst>
              <a:gd name="connsiteX0" fmla="*/ 257616 w 1044488"/>
              <a:gd name="connsiteY0" fmla="*/ 171445 h 879262"/>
              <a:gd name="connsiteX1" fmla="*/ 431944 w 1044488"/>
              <a:gd name="connsiteY1" fmla="*/ 26719 h 879262"/>
              <a:gd name="connsiteX2" fmla="*/ 678635 w 1044488"/>
              <a:gd name="connsiteY2" fmla="*/ 3695 h 879262"/>
              <a:gd name="connsiteX3" fmla="*/ 895723 w 1044488"/>
              <a:gd name="connsiteY3" fmla="*/ 72768 h 879262"/>
              <a:gd name="connsiteX4" fmla="*/ 1037159 w 1044488"/>
              <a:gd name="connsiteY4" fmla="*/ 191180 h 879262"/>
              <a:gd name="connsiteX5" fmla="*/ 1017423 w 1044488"/>
              <a:gd name="connsiteY5" fmla="*/ 345773 h 879262"/>
              <a:gd name="connsiteX6" fmla="*/ 958218 w 1044488"/>
              <a:gd name="connsiteY6" fmla="*/ 451027 h 879262"/>
              <a:gd name="connsiteX7" fmla="*/ 922036 w 1044488"/>
              <a:gd name="connsiteY7" fmla="*/ 595752 h 879262"/>
              <a:gd name="connsiteX8" fmla="*/ 862831 w 1044488"/>
              <a:gd name="connsiteY8" fmla="*/ 743767 h 879262"/>
              <a:gd name="connsiteX9" fmla="*/ 649032 w 1044488"/>
              <a:gd name="connsiteY9" fmla="*/ 661537 h 879262"/>
              <a:gd name="connsiteX10" fmla="*/ 533910 w 1044488"/>
              <a:gd name="connsiteY10" fmla="*/ 704296 h 879262"/>
              <a:gd name="connsiteX11" fmla="*/ 422077 w 1044488"/>
              <a:gd name="connsiteY11" fmla="*/ 763502 h 879262"/>
              <a:gd name="connsiteX12" fmla="*/ 362871 w 1044488"/>
              <a:gd name="connsiteY12" fmla="*/ 878624 h 879262"/>
              <a:gd name="connsiteX13" fmla="*/ 300376 w 1044488"/>
              <a:gd name="connsiteY13" fmla="*/ 707586 h 879262"/>
              <a:gd name="connsiteX14" fmla="*/ 178675 w 1044488"/>
              <a:gd name="connsiteY14" fmla="*/ 641801 h 879262"/>
              <a:gd name="connsiteX15" fmla="*/ 4347 w 1044488"/>
              <a:gd name="connsiteY15" fmla="*/ 592463 h 879262"/>
              <a:gd name="connsiteX16" fmla="*/ 63553 w 1044488"/>
              <a:gd name="connsiteY16" fmla="*/ 526679 h 879262"/>
              <a:gd name="connsiteX17" fmla="*/ 181964 w 1044488"/>
              <a:gd name="connsiteY17" fmla="*/ 467473 h 879262"/>
              <a:gd name="connsiteX18" fmla="*/ 93156 w 1044488"/>
              <a:gd name="connsiteY18" fmla="*/ 345773 h 879262"/>
              <a:gd name="connsiteX19" fmla="*/ 7636 w 1044488"/>
              <a:gd name="connsiteY19" fmla="*/ 233939 h 879262"/>
              <a:gd name="connsiteX20" fmla="*/ 135915 w 1044488"/>
              <a:gd name="connsiteY20" fmla="*/ 135263 h 879262"/>
              <a:gd name="connsiteX21" fmla="*/ 257616 w 1044488"/>
              <a:gd name="connsiteY21" fmla="*/ 171445 h 879262"/>
              <a:gd name="connsiteX0" fmla="*/ 474779 w 1261651"/>
              <a:gd name="connsiteY0" fmla="*/ 171445 h 879262"/>
              <a:gd name="connsiteX1" fmla="*/ 649107 w 1261651"/>
              <a:gd name="connsiteY1" fmla="*/ 26719 h 879262"/>
              <a:gd name="connsiteX2" fmla="*/ 895798 w 1261651"/>
              <a:gd name="connsiteY2" fmla="*/ 3695 h 879262"/>
              <a:gd name="connsiteX3" fmla="*/ 1112886 w 1261651"/>
              <a:gd name="connsiteY3" fmla="*/ 72768 h 879262"/>
              <a:gd name="connsiteX4" fmla="*/ 1254322 w 1261651"/>
              <a:gd name="connsiteY4" fmla="*/ 191180 h 879262"/>
              <a:gd name="connsiteX5" fmla="*/ 1234586 w 1261651"/>
              <a:gd name="connsiteY5" fmla="*/ 345773 h 879262"/>
              <a:gd name="connsiteX6" fmla="*/ 1175381 w 1261651"/>
              <a:gd name="connsiteY6" fmla="*/ 451027 h 879262"/>
              <a:gd name="connsiteX7" fmla="*/ 1139199 w 1261651"/>
              <a:gd name="connsiteY7" fmla="*/ 595752 h 879262"/>
              <a:gd name="connsiteX8" fmla="*/ 1079994 w 1261651"/>
              <a:gd name="connsiteY8" fmla="*/ 743767 h 879262"/>
              <a:gd name="connsiteX9" fmla="*/ 866195 w 1261651"/>
              <a:gd name="connsiteY9" fmla="*/ 661537 h 879262"/>
              <a:gd name="connsiteX10" fmla="*/ 751073 w 1261651"/>
              <a:gd name="connsiteY10" fmla="*/ 704296 h 879262"/>
              <a:gd name="connsiteX11" fmla="*/ 639240 w 1261651"/>
              <a:gd name="connsiteY11" fmla="*/ 763502 h 879262"/>
              <a:gd name="connsiteX12" fmla="*/ 580034 w 1261651"/>
              <a:gd name="connsiteY12" fmla="*/ 878624 h 879262"/>
              <a:gd name="connsiteX13" fmla="*/ 517539 w 1261651"/>
              <a:gd name="connsiteY13" fmla="*/ 707586 h 879262"/>
              <a:gd name="connsiteX14" fmla="*/ 395838 w 1261651"/>
              <a:gd name="connsiteY14" fmla="*/ 641801 h 879262"/>
              <a:gd name="connsiteX15" fmla="*/ 221510 w 1261651"/>
              <a:gd name="connsiteY15" fmla="*/ 592463 h 879262"/>
              <a:gd name="connsiteX16" fmla="*/ 280716 w 1261651"/>
              <a:gd name="connsiteY16" fmla="*/ 526679 h 879262"/>
              <a:gd name="connsiteX17" fmla="*/ 399127 w 1261651"/>
              <a:gd name="connsiteY17" fmla="*/ 467473 h 879262"/>
              <a:gd name="connsiteX18" fmla="*/ 2398 w 1261651"/>
              <a:gd name="connsiteY18" fmla="*/ 207470 h 879262"/>
              <a:gd name="connsiteX19" fmla="*/ 224799 w 1261651"/>
              <a:gd name="connsiteY19" fmla="*/ 233939 h 879262"/>
              <a:gd name="connsiteX20" fmla="*/ 353078 w 1261651"/>
              <a:gd name="connsiteY20" fmla="*/ 135263 h 879262"/>
              <a:gd name="connsiteX21" fmla="*/ 474779 w 1261651"/>
              <a:gd name="connsiteY21" fmla="*/ 171445 h 879262"/>
              <a:gd name="connsiteX0" fmla="*/ 539784 w 1261651"/>
              <a:gd name="connsiteY0" fmla="*/ 1588 h 998155"/>
              <a:gd name="connsiteX1" fmla="*/ 649107 w 1261651"/>
              <a:gd name="connsiteY1" fmla="*/ 145612 h 998155"/>
              <a:gd name="connsiteX2" fmla="*/ 895798 w 1261651"/>
              <a:gd name="connsiteY2" fmla="*/ 122588 h 998155"/>
              <a:gd name="connsiteX3" fmla="*/ 1112886 w 1261651"/>
              <a:gd name="connsiteY3" fmla="*/ 191661 h 998155"/>
              <a:gd name="connsiteX4" fmla="*/ 1254322 w 1261651"/>
              <a:gd name="connsiteY4" fmla="*/ 310073 h 998155"/>
              <a:gd name="connsiteX5" fmla="*/ 1234586 w 1261651"/>
              <a:gd name="connsiteY5" fmla="*/ 464666 h 998155"/>
              <a:gd name="connsiteX6" fmla="*/ 1175381 w 1261651"/>
              <a:gd name="connsiteY6" fmla="*/ 569920 h 998155"/>
              <a:gd name="connsiteX7" fmla="*/ 1139199 w 1261651"/>
              <a:gd name="connsiteY7" fmla="*/ 714645 h 998155"/>
              <a:gd name="connsiteX8" fmla="*/ 1079994 w 1261651"/>
              <a:gd name="connsiteY8" fmla="*/ 862660 h 998155"/>
              <a:gd name="connsiteX9" fmla="*/ 866195 w 1261651"/>
              <a:gd name="connsiteY9" fmla="*/ 780430 h 998155"/>
              <a:gd name="connsiteX10" fmla="*/ 751073 w 1261651"/>
              <a:gd name="connsiteY10" fmla="*/ 823189 h 998155"/>
              <a:gd name="connsiteX11" fmla="*/ 639240 w 1261651"/>
              <a:gd name="connsiteY11" fmla="*/ 882395 h 998155"/>
              <a:gd name="connsiteX12" fmla="*/ 580034 w 1261651"/>
              <a:gd name="connsiteY12" fmla="*/ 997517 h 998155"/>
              <a:gd name="connsiteX13" fmla="*/ 517539 w 1261651"/>
              <a:gd name="connsiteY13" fmla="*/ 826479 h 998155"/>
              <a:gd name="connsiteX14" fmla="*/ 395838 w 1261651"/>
              <a:gd name="connsiteY14" fmla="*/ 760694 h 998155"/>
              <a:gd name="connsiteX15" fmla="*/ 221510 w 1261651"/>
              <a:gd name="connsiteY15" fmla="*/ 711356 h 998155"/>
              <a:gd name="connsiteX16" fmla="*/ 280716 w 1261651"/>
              <a:gd name="connsiteY16" fmla="*/ 645572 h 998155"/>
              <a:gd name="connsiteX17" fmla="*/ 399127 w 1261651"/>
              <a:gd name="connsiteY17" fmla="*/ 586366 h 998155"/>
              <a:gd name="connsiteX18" fmla="*/ 2398 w 1261651"/>
              <a:gd name="connsiteY18" fmla="*/ 326363 h 998155"/>
              <a:gd name="connsiteX19" fmla="*/ 224799 w 1261651"/>
              <a:gd name="connsiteY19" fmla="*/ 352832 h 998155"/>
              <a:gd name="connsiteX20" fmla="*/ 353078 w 1261651"/>
              <a:gd name="connsiteY20" fmla="*/ 254156 h 998155"/>
              <a:gd name="connsiteX21" fmla="*/ 539784 w 1261651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139199 w 1461758"/>
              <a:gd name="connsiteY7" fmla="*/ 714645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350199 w 1461758"/>
              <a:gd name="connsiteY7" fmla="*/ 843709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05"/>
              <a:gd name="connsiteY0" fmla="*/ 1588 h 998155"/>
              <a:gd name="connsiteX1" fmla="*/ 649107 w 1461705"/>
              <a:gd name="connsiteY1" fmla="*/ 145612 h 998155"/>
              <a:gd name="connsiteX2" fmla="*/ 895798 w 1461705"/>
              <a:gd name="connsiteY2" fmla="*/ 122588 h 998155"/>
              <a:gd name="connsiteX3" fmla="*/ 1112886 w 1461705"/>
              <a:gd name="connsiteY3" fmla="*/ 191661 h 998155"/>
              <a:gd name="connsiteX4" fmla="*/ 1191655 w 1461705"/>
              <a:gd name="connsiteY4" fmla="*/ 148965 h 998155"/>
              <a:gd name="connsiteX5" fmla="*/ 1254322 w 1461705"/>
              <a:gd name="connsiteY5" fmla="*/ 310073 h 998155"/>
              <a:gd name="connsiteX6" fmla="*/ 1461001 w 1461705"/>
              <a:gd name="connsiteY6" fmla="*/ 477688 h 998155"/>
              <a:gd name="connsiteX7" fmla="*/ 1175381 w 1461705"/>
              <a:gd name="connsiteY7" fmla="*/ 569920 h 998155"/>
              <a:gd name="connsiteX8" fmla="*/ 1350199 w 1461705"/>
              <a:gd name="connsiteY8" fmla="*/ 843709 h 998155"/>
              <a:gd name="connsiteX9" fmla="*/ 1079994 w 1461705"/>
              <a:gd name="connsiteY9" fmla="*/ 862660 h 998155"/>
              <a:gd name="connsiteX10" fmla="*/ 866195 w 1461705"/>
              <a:gd name="connsiteY10" fmla="*/ 780430 h 998155"/>
              <a:gd name="connsiteX11" fmla="*/ 751073 w 1461705"/>
              <a:gd name="connsiteY11" fmla="*/ 823189 h 998155"/>
              <a:gd name="connsiteX12" fmla="*/ 639240 w 1461705"/>
              <a:gd name="connsiteY12" fmla="*/ 882395 h 998155"/>
              <a:gd name="connsiteX13" fmla="*/ 580034 w 1461705"/>
              <a:gd name="connsiteY13" fmla="*/ 997517 h 998155"/>
              <a:gd name="connsiteX14" fmla="*/ 517539 w 1461705"/>
              <a:gd name="connsiteY14" fmla="*/ 826479 h 998155"/>
              <a:gd name="connsiteX15" fmla="*/ 395838 w 1461705"/>
              <a:gd name="connsiteY15" fmla="*/ 760694 h 998155"/>
              <a:gd name="connsiteX16" fmla="*/ 221510 w 1461705"/>
              <a:gd name="connsiteY16" fmla="*/ 711356 h 998155"/>
              <a:gd name="connsiteX17" fmla="*/ 280716 w 1461705"/>
              <a:gd name="connsiteY17" fmla="*/ 645572 h 998155"/>
              <a:gd name="connsiteX18" fmla="*/ 399127 w 1461705"/>
              <a:gd name="connsiteY18" fmla="*/ 586366 h 998155"/>
              <a:gd name="connsiteX19" fmla="*/ 2398 w 1461705"/>
              <a:gd name="connsiteY19" fmla="*/ 326363 h 998155"/>
              <a:gd name="connsiteX20" fmla="*/ 224799 w 1461705"/>
              <a:gd name="connsiteY20" fmla="*/ 352832 h 998155"/>
              <a:gd name="connsiteX21" fmla="*/ 353078 w 1461705"/>
              <a:gd name="connsiteY21" fmla="*/ 254156 h 998155"/>
              <a:gd name="connsiteX22" fmla="*/ 539784 w 1461705"/>
              <a:gd name="connsiteY22" fmla="*/ 1588 h 998155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3078 w 1461705"/>
              <a:gd name="connsiteY22" fmla="*/ 320397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532278 w 1461705"/>
              <a:gd name="connsiteY16" fmla="*/ 765699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7500 w 1459421"/>
              <a:gd name="connsiteY0" fmla="*/ 67829 h 1064396"/>
              <a:gd name="connsiteX1" fmla="*/ 646823 w 1459421"/>
              <a:gd name="connsiteY1" fmla="*/ 211853 h 1064396"/>
              <a:gd name="connsiteX2" fmla="*/ 953078 w 1459421"/>
              <a:gd name="connsiteY2" fmla="*/ 72 h 1064396"/>
              <a:gd name="connsiteX3" fmla="*/ 893514 w 1459421"/>
              <a:gd name="connsiteY3" fmla="*/ 188829 h 1064396"/>
              <a:gd name="connsiteX4" fmla="*/ 1110602 w 1459421"/>
              <a:gd name="connsiteY4" fmla="*/ 257902 h 1064396"/>
              <a:gd name="connsiteX5" fmla="*/ 1189371 w 1459421"/>
              <a:gd name="connsiteY5" fmla="*/ 215206 h 1064396"/>
              <a:gd name="connsiteX6" fmla="*/ 1252038 w 1459421"/>
              <a:gd name="connsiteY6" fmla="*/ 376314 h 1064396"/>
              <a:gd name="connsiteX7" fmla="*/ 1458717 w 1459421"/>
              <a:gd name="connsiteY7" fmla="*/ 543929 h 1064396"/>
              <a:gd name="connsiteX8" fmla="*/ 1173097 w 1459421"/>
              <a:gd name="connsiteY8" fmla="*/ 636161 h 1064396"/>
              <a:gd name="connsiteX9" fmla="*/ 1347915 w 1459421"/>
              <a:gd name="connsiteY9" fmla="*/ 909950 h 1064396"/>
              <a:gd name="connsiteX10" fmla="*/ 1077710 w 1459421"/>
              <a:gd name="connsiteY10" fmla="*/ 928901 h 1064396"/>
              <a:gd name="connsiteX11" fmla="*/ 863911 w 1459421"/>
              <a:gd name="connsiteY11" fmla="*/ 846671 h 1064396"/>
              <a:gd name="connsiteX12" fmla="*/ 748789 w 1459421"/>
              <a:gd name="connsiteY12" fmla="*/ 889430 h 1064396"/>
              <a:gd name="connsiteX13" fmla="*/ 636956 w 1459421"/>
              <a:gd name="connsiteY13" fmla="*/ 948636 h 1064396"/>
              <a:gd name="connsiteX14" fmla="*/ 577750 w 1459421"/>
              <a:gd name="connsiteY14" fmla="*/ 1063758 h 1064396"/>
              <a:gd name="connsiteX15" fmla="*/ 515255 w 1459421"/>
              <a:gd name="connsiteY15" fmla="*/ 892720 h 1064396"/>
              <a:gd name="connsiteX16" fmla="*/ 529994 w 1459421"/>
              <a:gd name="connsiteY16" fmla="*/ 765699 h 1064396"/>
              <a:gd name="connsiteX17" fmla="*/ 219226 w 1459421"/>
              <a:gd name="connsiteY17" fmla="*/ 777597 h 1064396"/>
              <a:gd name="connsiteX18" fmla="*/ 278432 w 1459421"/>
              <a:gd name="connsiteY18" fmla="*/ 711813 h 1064396"/>
              <a:gd name="connsiteX19" fmla="*/ 193478 w 1459421"/>
              <a:gd name="connsiteY19" fmla="*/ 543380 h 1064396"/>
              <a:gd name="connsiteX20" fmla="*/ 114 w 1459421"/>
              <a:gd name="connsiteY20" fmla="*/ 392604 h 1064396"/>
              <a:gd name="connsiteX21" fmla="*/ 222515 w 1459421"/>
              <a:gd name="connsiteY21" fmla="*/ 419073 h 1064396"/>
              <a:gd name="connsiteX22" fmla="*/ 355338 w 1459421"/>
              <a:gd name="connsiteY22" fmla="*/ 232593 h 1064396"/>
              <a:gd name="connsiteX23" fmla="*/ 537500 w 1459421"/>
              <a:gd name="connsiteY23" fmla="*/ 67829 h 1064396"/>
              <a:gd name="connsiteX0" fmla="*/ 537500 w 1459867"/>
              <a:gd name="connsiteY0" fmla="*/ 67829 h 1064396"/>
              <a:gd name="connsiteX1" fmla="*/ 646823 w 1459867"/>
              <a:gd name="connsiteY1" fmla="*/ 211853 h 1064396"/>
              <a:gd name="connsiteX2" fmla="*/ 953078 w 1459867"/>
              <a:gd name="connsiteY2" fmla="*/ 72 h 1064396"/>
              <a:gd name="connsiteX3" fmla="*/ 893514 w 1459867"/>
              <a:gd name="connsiteY3" fmla="*/ 188829 h 1064396"/>
              <a:gd name="connsiteX4" fmla="*/ 1110602 w 1459867"/>
              <a:gd name="connsiteY4" fmla="*/ 257902 h 1064396"/>
              <a:gd name="connsiteX5" fmla="*/ 1189371 w 1459867"/>
              <a:gd name="connsiteY5" fmla="*/ 215206 h 1064396"/>
              <a:gd name="connsiteX6" fmla="*/ 1252038 w 1459867"/>
              <a:gd name="connsiteY6" fmla="*/ 376314 h 1064396"/>
              <a:gd name="connsiteX7" fmla="*/ 1458717 w 1459867"/>
              <a:gd name="connsiteY7" fmla="*/ 543929 h 1064396"/>
              <a:gd name="connsiteX8" fmla="*/ 1336085 w 1459867"/>
              <a:gd name="connsiteY8" fmla="*/ 655672 h 1064396"/>
              <a:gd name="connsiteX9" fmla="*/ 1347915 w 1459867"/>
              <a:gd name="connsiteY9" fmla="*/ 909950 h 1064396"/>
              <a:gd name="connsiteX10" fmla="*/ 1077710 w 1459867"/>
              <a:gd name="connsiteY10" fmla="*/ 928901 h 1064396"/>
              <a:gd name="connsiteX11" fmla="*/ 863911 w 1459867"/>
              <a:gd name="connsiteY11" fmla="*/ 846671 h 1064396"/>
              <a:gd name="connsiteX12" fmla="*/ 748789 w 1459867"/>
              <a:gd name="connsiteY12" fmla="*/ 889430 h 1064396"/>
              <a:gd name="connsiteX13" fmla="*/ 636956 w 1459867"/>
              <a:gd name="connsiteY13" fmla="*/ 948636 h 1064396"/>
              <a:gd name="connsiteX14" fmla="*/ 577750 w 1459867"/>
              <a:gd name="connsiteY14" fmla="*/ 1063758 h 1064396"/>
              <a:gd name="connsiteX15" fmla="*/ 515255 w 1459867"/>
              <a:gd name="connsiteY15" fmla="*/ 892720 h 1064396"/>
              <a:gd name="connsiteX16" fmla="*/ 529994 w 1459867"/>
              <a:gd name="connsiteY16" fmla="*/ 765699 h 1064396"/>
              <a:gd name="connsiteX17" fmla="*/ 219226 w 1459867"/>
              <a:gd name="connsiteY17" fmla="*/ 777597 h 1064396"/>
              <a:gd name="connsiteX18" fmla="*/ 278432 w 1459867"/>
              <a:gd name="connsiteY18" fmla="*/ 711813 h 1064396"/>
              <a:gd name="connsiteX19" fmla="*/ 193478 w 1459867"/>
              <a:gd name="connsiteY19" fmla="*/ 543380 h 1064396"/>
              <a:gd name="connsiteX20" fmla="*/ 114 w 1459867"/>
              <a:gd name="connsiteY20" fmla="*/ 392604 h 1064396"/>
              <a:gd name="connsiteX21" fmla="*/ 222515 w 1459867"/>
              <a:gd name="connsiteY21" fmla="*/ 419073 h 1064396"/>
              <a:gd name="connsiteX22" fmla="*/ 355338 w 1459867"/>
              <a:gd name="connsiteY22" fmla="*/ 232593 h 1064396"/>
              <a:gd name="connsiteX23" fmla="*/ 537500 w 1459867"/>
              <a:gd name="connsiteY23" fmla="*/ 67829 h 1064396"/>
              <a:gd name="connsiteX0" fmla="*/ 537500 w 1459867"/>
              <a:gd name="connsiteY0" fmla="*/ 67838 h 1064405"/>
              <a:gd name="connsiteX1" fmla="*/ 646823 w 1459867"/>
              <a:gd name="connsiteY1" fmla="*/ 211862 h 1064405"/>
              <a:gd name="connsiteX2" fmla="*/ 953078 w 1459867"/>
              <a:gd name="connsiteY2" fmla="*/ 81 h 1064405"/>
              <a:gd name="connsiteX3" fmla="*/ 893514 w 1459867"/>
              <a:gd name="connsiteY3" fmla="*/ 188838 h 1064405"/>
              <a:gd name="connsiteX4" fmla="*/ 998380 w 1459867"/>
              <a:gd name="connsiteY4" fmla="*/ 362082 h 1064405"/>
              <a:gd name="connsiteX5" fmla="*/ 1189371 w 1459867"/>
              <a:gd name="connsiteY5" fmla="*/ 215215 h 1064405"/>
              <a:gd name="connsiteX6" fmla="*/ 1252038 w 1459867"/>
              <a:gd name="connsiteY6" fmla="*/ 376323 h 1064405"/>
              <a:gd name="connsiteX7" fmla="*/ 1458717 w 1459867"/>
              <a:gd name="connsiteY7" fmla="*/ 543938 h 1064405"/>
              <a:gd name="connsiteX8" fmla="*/ 1336085 w 1459867"/>
              <a:gd name="connsiteY8" fmla="*/ 655681 h 1064405"/>
              <a:gd name="connsiteX9" fmla="*/ 1347915 w 1459867"/>
              <a:gd name="connsiteY9" fmla="*/ 909959 h 1064405"/>
              <a:gd name="connsiteX10" fmla="*/ 1077710 w 1459867"/>
              <a:gd name="connsiteY10" fmla="*/ 928910 h 1064405"/>
              <a:gd name="connsiteX11" fmla="*/ 863911 w 1459867"/>
              <a:gd name="connsiteY11" fmla="*/ 846680 h 1064405"/>
              <a:gd name="connsiteX12" fmla="*/ 748789 w 1459867"/>
              <a:gd name="connsiteY12" fmla="*/ 889439 h 1064405"/>
              <a:gd name="connsiteX13" fmla="*/ 636956 w 1459867"/>
              <a:gd name="connsiteY13" fmla="*/ 948645 h 1064405"/>
              <a:gd name="connsiteX14" fmla="*/ 577750 w 1459867"/>
              <a:gd name="connsiteY14" fmla="*/ 1063767 h 1064405"/>
              <a:gd name="connsiteX15" fmla="*/ 515255 w 1459867"/>
              <a:gd name="connsiteY15" fmla="*/ 892729 h 1064405"/>
              <a:gd name="connsiteX16" fmla="*/ 529994 w 1459867"/>
              <a:gd name="connsiteY16" fmla="*/ 765708 h 1064405"/>
              <a:gd name="connsiteX17" fmla="*/ 219226 w 1459867"/>
              <a:gd name="connsiteY17" fmla="*/ 777606 h 1064405"/>
              <a:gd name="connsiteX18" fmla="*/ 278432 w 1459867"/>
              <a:gd name="connsiteY18" fmla="*/ 711822 h 1064405"/>
              <a:gd name="connsiteX19" fmla="*/ 193478 w 1459867"/>
              <a:gd name="connsiteY19" fmla="*/ 543389 h 1064405"/>
              <a:gd name="connsiteX20" fmla="*/ 114 w 1459867"/>
              <a:gd name="connsiteY20" fmla="*/ 392613 h 1064405"/>
              <a:gd name="connsiteX21" fmla="*/ 222515 w 1459867"/>
              <a:gd name="connsiteY21" fmla="*/ 419082 h 1064405"/>
              <a:gd name="connsiteX22" fmla="*/ 355338 w 1459867"/>
              <a:gd name="connsiteY22" fmla="*/ 232602 h 1064405"/>
              <a:gd name="connsiteX23" fmla="*/ 537500 w 1459867"/>
              <a:gd name="connsiteY23" fmla="*/ 67838 h 10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9867" h="1064405">
                <a:moveTo>
                  <a:pt x="537500" y="67838"/>
                </a:moveTo>
                <a:cubicBezTo>
                  <a:pt x="586081" y="64381"/>
                  <a:pt x="577560" y="223155"/>
                  <a:pt x="646823" y="211862"/>
                </a:cubicBezTo>
                <a:cubicBezTo>
                  <a:pt x="716086" y="200569"/>
                  <a:pt x="911963" y="3918"/>
                  <a:pt x="953078" y="81"/>
                </a:cubicBezTo>
                <a:cubicBezTo>
                  <a:pt x="994193" y="-3756"/>
                  <a:pt x="885964" y="128505"/>
                  <a:pt x="893514" y="188838"/>
                </a:cubicBezTo>
                <a:cubicBezTo>
                  <a:pt x="901064" y="249172"/>
                  <a:pt x="949071" y="357686"/>
                  <a:pt x="998380" y="362082"/>
                </a:cubicBezTo>
                <a:cubicBezTo>
                  <a:pt x="1047690" y="366478"/>
                  <a:pt x="1147095" y="212842"/>
                  <a:pt x="1189371" y="215215"/>
                </a:cubicBezTo>
                <a:cubicBezTo>
                  <a:pt x="1231647" y="217589"/>
                  <a:pt x="1207147" y="321536"/>
                  <a:pt x="1252038" y="376323"/>
                </a:cubicBezTo>
                <a:cubicBezTo>
                  <a:pt x="1296929" y="431110"/>
                  <a:pt x="1444709" y="497378"/>
                  <a:pt x="1458717" y="543938"/>
                </a:cubicBezTo>
                <a:cubicBezTo>
                  <a:pt x="1472725" y="590498"/>
                  <a:pt x="1354552" y="594678"/>
                  <a:pt x="1336085" y="655681"/>
                </a:cubicBezTo>
                <a:cubicBezTo>
                  <a:pt x="1317618" y="716684"/>
                  <a:pt x="1390977" y="864421"/>
                  <a:pt x="1347915" y="909959"/>
                </a:cubicBezTo>
                <a:cubicBezTo>
                  <a:pt x="1304853" y="955497"/>
                  <a:pt x="1158377" y="939456"/>
                  <a:pt x="1077710" y="928910"/>
                </a:cubicBezTo>
                <a:cubicBezTo>
                  <a:pt x="997043" y="918364"/>
                  <a:pt x="918731" y="853258"/>
                  <a:pt x="863911" y="846680"/>
                </a:cubicBezTo>
                <a:cubicBezTo>
                  <a:pt x="809091" y="840102"/>
                  <a:pt x="786615" y="872445"/>
                  <a:pt x="748789" y="889439"/>
                </a:cubicBezTo>
                <a:cubicBezTo>
                  <a:pt x="710963" y="906433"/>
                  <a:pt x="665462" y="919590"/>
                  <a:pt x="636956" y="948645"/>
                </a:cubicBezTo>
                <a:cubicBezTo>
                  <a:pt x="608450" y="977700"/>
                  <a:pt x="598033" y="1073086"/>
                  <a:pt x="577750" y="1063767"/>
                </a:cubicBezTo>
                <a:cubicBezTo>
                  <a:pt x="557467" y="1054448"/>
                  <a:pt x="523214" y="942406"/>
                  <a:pt x="515255" y="892729"/>
                </a:cubicBezTo>
                <a:cubicBezTo>
                  <a:pt x="507296" y="843053"/>
                  <a:pt x="579332" y="784895"/>
                  <a:pt x="529994" y="765708"/>
                </a:cubicBezTo>
                <a:cubicBezTo>
                  <a:pt x="480656" y="746521"/>
                  <a:pt x="261153" y="786587"/>
                  <a:pt x="219226" y="777606"/>
                </a:cubicBezTo>
                <a:cubicBezTo>
                  <a:pt x="177299" y="768625"/>
                  <a:pt x="282723" y="750858"/>
                  <a:pt x="278432" y="711822"/>
                </a:cubicBezTo>
                <a:cubicBezTo>
                  <a:pt x="274141" y="672786"/>
                  <a:pt x="239864" y="596591"/>
                  <a:pt x="193478" y="543389"/>
                </a:cubicBezTo>
                <a:cubicBezTo>
                  <a:pt x="147092" y="490187"/>
                  <a:pt x="-4725" y="413331"/>
                  <a:pt x="114" y="392613"/>
                </a:cubicBezTo>
                <a:cubicBezTo>
                  <a:pt x="4953" y="371895"/>
                  <a:pt x="215388" y="454167"/>
                  <a:pt x="222515" y="419082"/>
                </a:cubicBezTo>
                <a:cubicBezTo>
                  <a:pt x="229642" y="383997"/>
                  <a:pt x="302841" y="291143"/>
                  <a:pt x="355338" y="232602"/>
                </a:cubicBezTo>
                <a:cubicBezTo>
                  <a:pt x="407836" y="174061"/>
                  <a:pt x="488919" y="71295"/>
                  <a:pt x="537500" y="67838"/>
                </a:cubicBezTo>
                <a:close/>
              </a:path>
            </a:pathLst>
          </a:custGeom>
          <a:solidFill>
            <a:schemeClr val="bg1"/>
          </a:solidFill>
          <a:ln w="10668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7299059">
            <a:off x="3799920" y="3390892"/>
            <a:ext cx="1481534" cy="1941246"/>
          </a:xfrm>
          <a:custGeom>
            <a:avLst/>
            <a:gdLst>
              <a:gd name="connsiteX0" fmla="*/ 257616 w 1044488"/>
              <a:gd name="connsiteY0" fmla="*/ 171445 h 879262"/>
              <a:gd name="connsiteX1" fmla="*/ 431944 w 1044488"/>
              <a:gd name="connsiteY1" fmla="*/ 26719 h 879262"/>
              <a:gd name="connsiteX2" fmla="*/ 678635 w 1044488"/>
              <a:gd name="connsiteY2" fmla="*/ 3695 h 879262"/>
              <a:gd name="connsiteX3" fmla="*/ 895723 w 1044488"/>
              <a:gd name="connsiteY3" fmla="*/ 72768 h 879262"/>
              <a:gd name="connsiteX4" fmla="*/ 1037159 w 1044488"/>
              <a:gd name="connsiteY4" fmla="*/ 191180 h 879262"/>
              <a:gd name="connsiteX5" fmla="*/ 1017423 w 1044488"/>
              <a:gd name="connsiteY5" fmla="*/ 345773 h 879262"/>
              <a:gd name="connsiteX6" fmla="*/ 958218 w 1044488"/>
              <a:gd name="connsiteY6" fmla="*/ 451027 h 879262"/>
              <a:gd name="connsiteX7" fmla="*/ 922036 w 1044488"/>
              <a:gd name="connsiteY7" fmla="*/ 595752 h 879262"/>
              <a:gd name="connsiteX8" fmla="*/ 862831 w 1044488"/>
              <a:gd name="connsiteY8" fmla="*/ 743767 h 879262"/>
              <a:gd name="connsiteX9" fmla="*/ 649032 w 1044488"/>
              <a:gd name="connsiteY9" fmla="*/ 661537 h 879262"/>
              <a:gd name="connsiteX10" fmla="*/ 533910 w 1044488"/>
              <a:gd name="connsiteY10" fmla="*/ 704296 h 879262"/>
              <a:gd name="connsiteX11" fmla="*/ 422077 w 1044488"/>
              <a:gd name="connsiteY11" fmla="*/ 763502 h 879262"/>
              <a:gd name="connsiteX12" fmla="*/ 362871 w 1044488"/>
              <a:gd name="connsiteY12" fmla="*/ 878624 h 879262"/>
              <a:gd name="connsiteX13" fmla="*/ 300376 w 1044488"/>
              <a:gd name="connsiteY13" fmla="*/ 707586 h 879262"/>
              <a:gd name="connsiteX14" fmla="*/ 178675 w 1044488"/>
              <a:gd name="connsiteY14" fmla="*/ 641801 h 879262"/>
              <a:gd name="connsiteX15" fmla="*/ 4347 w 1044488"/>
              <a:gd name="connsiteY15" fmla="*/ 592463 h 879262"/>
              <a:gd name="connsiteX16" fmla="*/ 63553 w 1044488"/>
              <a:gd name="connsiteY16" fmla="*/ 526679 h 879262"/>
              <a:gd name="connsiteX17" fmla="*/ 181964 w 1044488"/>
              <a:gd name="connsiteY17" fmla="*/ 467473 h 879262"/>
              <a:gd name="connsiteX18" fmla="*/ 93156 w 1044488"/>
              <a:gd name="connsiteY18" fmla="*/ 345773 h 879262"/>
              <a:gd name="connsiteX19" fmla="*/ 7636 w 1044488"/>
              <a:gd name="connsiteY19" fmla="*/ 233939 h 879262"/>
              <a:gd name="connsiteX20" fmla="*/ 135915 w 1044488"/>
              <a:gd name="connsiteY20" fmla="*/ 135263 h 879262"/>
              <a:gd name="connsiteX21" fmla="*/ 257616 w 1044488"/>
              <a:gd name="connsiteY21" fmla="*/ 171445 h 879262"/>
              <a:gd name="connsiteX0" fmla="*/ 474779 w 1261651"/>
              <a:gd name="connsiteY0" fmla="*/ 171445 h 879262"/>
              <a:gd name="connsiteX1" fmla="*/ 649107 w 1261651"/>
              <a:gd name="connsiteY1" fmla="*/ 26719 h 879262"/>
              <a:gd name="connsiteX2" fmla="*/ 895798 w 1261651"/>
              <a:gd name="connsiteY2" fmla="*/ 3695 h 879262"/>
              <a:gd name="connsiteX3" fmla="*/ 1112886 w 1261651"/>
              <a:gd name="connsiteY3" fmla="*/ 72768 h 879262"/>
              <a:gd name="connsiteX4" fmla="*/ 1254322 w 1261651"/>
              <a:gd name="connsiteY4" fmla="*/ 191180 h 879262"/>
              <a:gd name="connsiteX5" fmla="*/ 1234586 w 1261651"/>
              <a:gd name="connsiteY5" fmla="*/ 345773 h 879262"/>
              <a:gd name="connsiteX6" fmla="*/ 1175381 w 1261651"/>
              <a:gd name="connsiteY6" fmla="*/ 451027 h 879262"/>
              <a:gd name="connsiteX7" fmla="*/ 1139199 w 1261651"/>
              <a:gd name="connsiteY7" fmla="*/ 595752 h 879262"/>
              <a:gd name="connsiteX8" fmla="*/ 1079994 w 1261651"/>
              <a:gd name="connsiteY8" fmla="*/ 743767 h 879262"/>
              <a:gd name="connsiteX9" fmla="*/ 866195 w 1261651"/>
              <a:gd name="connsiteY9" fmla="*/ 661537 h 879262"/>
              <a:gd name="connsiteX10" fmla="*/ 751073 w 1261651"/>
              <a:gd name="connsiteY10" fmla="*/ 704296 h 879262"/>
              <a:gd name="connsiteX11" fmla="*/ 639240 w 1261651"/>
              <a:gd name="connsiteY11" fmla="*/ 763502 h 879262"/>
              <a:gd name="connsiteX12" fmla="*/ 580034 w 1261651"/>
              <a:gd name="connsiteY12" fmla="*/ 878624 h 879262"/>
              <a:gd name="connsiteX13" fmla="*/ 517539 w 1261651"/>
              <a:gd name="connsiteY13" fmla="*/ 707586 h 879262"/>
              <a:gd name="connsiteX14" fmla="*/ 395838 w 1261651"/>
              <a:gd name="connsiteY14" fmla="*/ 641801 h 879262"/>
              <a:gd name="connsiteX15" fmla="*/ 221510 w 1261651"/>
              <a:gd name="connsiteY15" fmla="*/ 592463 h 879262"/>
              <a:gd name="connsiteX16" fmla="*/ 280716 w 1261651"/>
              <a:gd name="connsiteY16" fmla="*/ 526679 h 879262"/>
              <a:gd name="connsiteX17" fmla="*/ 399127 w 1261651"/>
              <a:gd name="connsiteY17" fmla="*/ 467473 h 879262"/>
              <a:gd name="connsiteX18" fmla="*/ 2398 w 1261651"/>
              <a:gd name="connsiteY18" fmla="*/ 207470 h 879262"/>
              <a:gd name="connsiteX19" fmla="*/ 224799 w 1261651"/>
              <a:gd name="connsiteY19" fmla="*/ 233939 h 879262"/>
              <a:gd name="connsiteX20" fmla="*/ 353078 w 1261651"/>
              <a:gd name="connsiteY20" fmla="*/ 135263 h 879262"/>
              <a:gd name="connsiteX21" fmla="*/ 474779 w 1261651"/>
              <a:gd name="connsiteY21" fmla="*/ 171445 h 879262"/>
              <a:gd name="connsiteX0" fmla="*/ 539784 w 1261651"/>
              <a:gd name="connsiteY0" fmla="*/ 1588 h 998155"/>
              <a:gd name="connsiteX1" fmla="*/ 649107 w 1261651"/>
              <a:gd name="connsiteY1" fmla="*/ 145612 h 998155"/>
              <a:gd name="connsiteX2" fmla="*/ 895798 w 1261651"/>
              <a:gd name="connsiteY2" fmla="*/ 122588 h 998155"/>
              <a:gd name="connsiteX3" fmla="*/ 1112886 w 1261651"/>
              <a:gd name="connsiteY3" fmla="*/ 191661 h 998155"/>
              <a:gd name="connsiteX4" fmla="*/ 1254322 w 1261651"/>
              <a:gd name="connsiteY4" fmla="*/ 310073 h 998155"/>
              <a:gd name="connsiteX5" fmla="*/ 1234586 w 1261651"/>
              <a:gd name="connsiteY5" fmla="*/ 464666 h 998155"/>
              <a:gd name="connsiteX6" fmla="*/ 1175381 w 1261651"/>
              <a:gd name="connsiteY6" fmla="*/ 569920 h 998155"/>
              <a:gd name="connsiteX7" fmla="*/ 1139199 w 1261651"/>
              <a:gd name="connsiteY7" fmla="*/ 714645 h 998155"/>
              <a:gd name="connsiteX8" fmla="*/ 1079994 w 1261651"/>
              <a:gd name="connsiteY8" fmla="*/ 862660 h 998155"/>
              <a:gd name="connsiteX9" fmla="*/ 866195 w 1261651"/>
              <a:gd name="connsiteY9" fmla="*/ 780430 h 998155"/>
              <a:gd name="connsiteX10" fmla="*/ 751073 w 1261651"/>
              <a:gd name="connsiteY10" fmla="*/ 823189 h 998155"/>
              <a:gd name="connsiteX11" fmla="*/ 639240 w 1261651"/>
              <a:gd name="connsiteY11" fmla="*/ 882395 h 998155"/>
              <a:gd name="connsiteX12" fmla="*/ 580034 w 1261651"/>
              <a:gd name="connsiteY12" fmla="*/ 997517 h 998155"/>
              <a:gd name="connsiteX13" fmla="*/ 517539 w 1261651"/>
              <a:gd name="connsiteY13" fmla="*/ 826479 h 998155"/>
              <a:gd name="connsiteX14" fmla="*/ 395838 w 1261651"/>
              <a:gd name="connsiteY14" fmla="*/ 760694 h 998155"/>
              <a:gd name="connsiteX15" fmla="*/ 221510 w 1261651"/>
              <a:gd name="connsiteY15" fmla="*/ 711356 h 998155"/>
              <a:gd name="connsiteX16" fmla="*/ 280716 w 1261651"/>
              <a:gd name="connsiteY16" fmla="*/ 645572 h 998155"/>
              <a:gd name="connsiteX17" fmla="*/ 399127 w 1261651"/>
              <a:gd name="connsiteY17" fmla="*/ 586366 h 998155"/>
              <a:gd name="connsiteX18" fmla="*/ 2398 w 1261651"/>
              <a:gd name="connsiteY18" fmla="*/ 326363 h 998155"/>
              <a:gd name="connsiteX19" fmla="*/ 224799 w 1261651"/>
              <a:gd name="connsiteY19" fmla="*/ 352832 h 998155"/>
              <a:gd name="connsiteX20" fmla="*/ 353078 w 1261651"/>
              <a:gd name="connsiteY20" fmla="*/ 254156 h 998155"/>
              <a:gd name="connsiteX21" fmla="*/ 539784 w 1261651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139199 w 1461758"/>
              <a:gd name="connsiteY7" fmla="*/ 714645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350199 w 1461758"/>
              <a:gd name="connsiteY7" fmla="*/ 843709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05"/>
              <a:gd name="connsiteY0" fmla="*/ 1588 h 998155"/>
              <a:gd name="connsiteX1" fmla="*/ 649107 w 1461705"/>
              <a:gd name="connsiteY1" fmla="*/ 145612 h 998155"/>
              <a:gd name="connsiteX2" fmla="*/ 895798 w 1461705"/>
              <a:gd name="connsiteY2" fmla="*/ 122588 h 998155"/>
              <a:gd name="connsiteX3" fmla="*/ 1112886 w 1461705"/>
              <a:gd name="connsiteY3" fmla="*/ 191661 h 998155"/>
              <a:gd name="connsiteX4" fmla="*/ 1191655 w 1461705"/>
              <a:gd name="connsiteY4" fmla="*/ 148965 h 998155"/>
              <a:gd name="connsiteX5" fmla="*/ 1254322 w 1461705"/>
              <a:gd name="connsiteY5" fmla="*/ 310073 h 998155"/>
              <a:gd name="connsiteX6" fmla="*/ 1461001 w 1461705"/>
              <a:gd name="connsiteY6" fmla="*/ 477688 h 998155"/>
              <a:gd name="connsiteX7" fmla="*/ 1175381 w 1461705"/>
              <a:gd name="connsiteY7" fmla="*/ 569920 h 998155"/>
              <a:gd name="connsiteX8" fmla="*/ 1350199 w 1461705"/>
              <a:gd name="connsiteY8" fmla="*/ 843709 h 998155"/>
              <a:gd name="connsiteX9" fmla="*/ 1079994 w 1461705"/>
              <a:gd name="connsiteY9" fmla="*/ 862660 h 998155"/>
              <a:gd name="connsiteX10" fmla="*/ 866195 w 1461705"/>
              <a:gd name="connsiteY10" fmla="*/ 780430 h 998155"/>
              <a:gd name="connsiteX11" fmla="*/ 751073 w 1461705"/>
              <a:gd name="connsiteY11" fmla="*/ 823189 h 998155"/>
              <a:gd name="connsiteX12" fmla="*/ 639240 w 1461705"/>
              <a:gd name="connsiteY12" fmla="*/ 882395 h 998155"/>
              <a:gd name="connsiteX13" fmla="*/ 580034 w 1461705"/>
              <a:gd name="connsiteY13" fmla="*/ 997517 h 998155"/>
              <a:gd name="connsiteX14" fmla="*/ 517539 w 1461705"/>
              <a:gd name="connsiteY14" fmla="*/ 826479 h 998155"/>
              <a:gd name="connsiteX15" fmla="*/ 395838 w 1461705"/>
              <a:gd name="connsiteY15" fmla="*/ 760694 h 998155"/>
              <a:gd name="connsiteX16" fmla="*/ 221510 w 1461705"/>
              <a:gd name="connsiteY16" fmla="*/ 711356 h 998155"/>
              <a:gd name="connsiteX17" fmla="*/ 280716 w 1461705"/>
              <a:gd name="connsiteY17" fmla="*/ 645572 h 998155"/>
              <a:gd name="connsiteX18" fmla="*/ 399127 w 1461705"/>
              <a:gd name="connsiteY18" fmla="*/ 586366 h 998155"/>
              <a:gd name="connsiteX19" fmla="*/ 2398 w 1461705"/>
              <a:gd name="connsiteY19" fmla="*/ 326363 h 998155"/>
              <a:gd name="connsiteX20" fmla="*/ 224799 w 1461705"/>
              <a:gd name="connsiteY20" fmla="*/ 352832 h 998155"/>
              <a:gd name="connsiteX21" fmla="*/ 353078 w 1461705"/>
              <a:gd name="connsiteY21" fmla="*/ 254156 h 998155"/>
              <a:gd name="connsiteX22" fmla="*/ 539784 w 1461705"/>
              <a:gd name="connsiteY22" fmla="*/ 1588 h 998155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3078 w 1461705"/>
              <a:gd name="connsiteY22" fmla="*/ 320397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532278 w 1461705"/>
              <a:gd name="connsiteY16" fmla="*/ 765699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7500 w 1459421"/>
              <a:gd name="connsiteY0" fmla="*/ 67829 h 1064396"/>
              <a:gd name="connsiteX1" fmla="*/ 646823 w 1459421"/>
              <a:gd name="connsiteY1" fmla="*/ 211853 h 1064396"/>
              <a:gd name="connsiteX2" fmla="*/ 953078 w 1459421"/>
              <a:gd name="connsiteY2" fmla="*/ 72 h 1064396"/>
              <a:gd name="connsiteX3" fmla="*/ 893514 w 1459421"/>
              <a:gd name="connsiteY3" fmla="*/ 188829 h 1064396"/>
              <a:gd name="connsiteX4" fmla="*/ 1110602 w 1459421"/>
              <a:gd name="connsiteY4" fmla="*/ 257902 h 1064396"/>
              <a:gd name="connsiteX5" fmla="*/ 1189371 w 1459421"/>
              <a:gd name="connsiteY5" fmla="*/ 215206 h 1064396"/>
              <a:gd name="connsiteX6" fmla="*/ 1252038 w 1459421"/>
              <a:gd name="connsiteY6" fmla="*/ 376314 h 1064396"/>
              <a:gd name="connsiteX7" fmla="*/ 1458717 w 1459421"/>
              <a:gd name="connsiteY7" fmla="*/ 543929 h 1064396"/>
              <a:gd name="connsiteX8" fmla="*/ 1173097 w 1459421"/>
              <a:gd name="connsiteY8" fmla="*/ 636161 h 1064396"/>
              <a:gd name="connsiteX9" fmla="*/ 1347915 w 1459421"/>
              <a:gd name="connsiteY9" fmla="*/ 909950 h 1064396"/>
              <a:gd name="connsiteX10" fmla="*/ 1077710 w 1459421"/>
              <a:gd name="connsiteY10" fmla="*/ 928901 h 1064396"/>
              <a:gd name="connsiteX11" fmla="*/ 863911 w 1459421"/>
              <a:gd name="connsiteY11" fmla="*/ 846671 h 1064396"/>
              <a:gd name="connsiteX12" fmla="*/ 748789 w 1459421"/>
              <a:gd name="connsiteY12" fmla="*/ 889430 h 1064396"/>
              <a:gd name="connsiteX13" fmla="*/ 636956 w 1459421"/>
              <a:gd name="connsiteY13" fmla="*/ 948636 h 1064396"/>
              <a:gd name="connsiteX14" fmla="*/ 577750 w 1459421"/>
              <a:gd name="connsiteY14" fmla="*/ 1063758 h 1064396"/>
              <a:gd name="connsiteX15" fmla="*/ 515255 w 1459421"/>
              <a:gd name="connsiteY15" fmla="*/ 892720 h 1064396"/>
              <a:gd name="connsiteX16" fmla="*/ 529994 w 1459421"/>
              <a:gd name="connsiteY16" fmla="*/ 765699 h 1064396"/>
              <a:gd name="connsiteX17" fmla="*/ 219226 w 1459421"/>
              <a:gd name="connsiteY17" fmla="*/ 777597 h 1064396"/>
              <a:gd name="connsiteX18" fmla="*/ 278432 w 1459421"/>
              <a:gd name="connsiteY18" fmla="*/ 711813 h 1064396"/>
              <a:gd name="connsiteX19" fmla="*/ 193478 w 1459421"/>
              <a:gd name="connsiteY19" fmla="*/ 543380 h 1064396"/>
              <a:gd name="connsiteX20" fmla="*/ 114 w 1459421"/>
              <a:gd name="connsiteY20" fmla="*/ 392604 h 1064396"/>
              <a:gd name="connsiteX21" fmla="*/ 222515 w 1459421"/>
              <a:gd name="connsiteY21" fmla="*/ 419073 h 1064396"/>
              <a:gd name="connsiteX22" fmla="*/ 355338 w 1459421"/>
              <a:gd name="connsiteY22" fmla="*/ 232593 h 1064396"/>
              <a:gd name="connsiteX23" fmla="*/ 537500 w 1459421"/>
              <a:gd name="connsiteY23" fmla="*/ 67829 h 1064396"/>
              <a:gd name="connsiteX0" fmla="*/ 537500 w 1459867"/>
              <a:gd name="connsiteY0" fmla="*/ 67829 h 1064396"/>
              <a:gd name="connsiteX1" fmla="*/ 646823 w 1459867"/>
              <a:gd name="connsiteY1" fmla="*/ 211853 h 1064396"/>
              <a:gd name="connsiteX2" fmla="*/ 953078 w 1459867"/>
              <a:gd name="connsiteY2" fmla="*/ 72 h 1064396"/>
              <a:gd name="connsiteX3" fmla="*/ 893514 w 1459867"/>
              <a:gd name="connsiteY3" fmla="*/ 188829 h 1064396"/>
              <a:gd name="connsiteX4" fmla="*/ 1110602 w 1459867"/>
              <a:gd name="connsiteY4" fmla="*/ 257902 h 1064396"/>
              <a:gd name="connsiteX5" fmla="*/ 1189371 w 1459867"/>
              <a:gd name="connsiteY5" fmla="*/ 215206 h 1064396"/>
              <a:gd name="connsiteX6" fmla="*/ 1252038 w 1459867"/>
              <a:gd name="connsiteY6" fmla="*/ 376314 h 1064396"/>
              <a:gd name="connsiteX7" fmla="*/ 1458717 w 1459867"/>
              <a:gd name="connsiteY7" fmla="*/ 543929 h 1064396"/>
              <a:gd name="connsiteX8" fmla="*/ 1336085 w 1459867"/>
              <a:gd name="connsiteY8" fmla="*/ 655672 h 1064396"/>
              <a:gd name="connsiteX9" fmla="*/ 1347915 w 1459867"/>
              <a:gd name="connsiteY9" fmla="*/ 909950 h 1064396"/>
              <a:gd name="connsiteX10" fmla="*/ 1077710 w 1459867"/>
              <a:gd name="connsiteY10" fmla="*/ 928901 h 1064396"/>
              <a:gd name="connsiteX11" fmla="*/ 863911 w 1459867"/>
              <a:gd name="connsiteY11" fmla="*/ 846671 h 1064396"/>
              <a:gd name="connsiteX12" fmla="*/ 748789 w 1459867"/>
              <a:gd name="connsiteY12" fmla="*/ 889430 h 1064396"/>
              <a:gd name="connsiteX13" fmla="*/ 636956 w 1459867"/>
              <a:gd name="connsiteY13" fmla="*/ 948636 h 1064396"/>
              <a:gd name="connsiteX14" fmla="*/ 577750 w 1459867"/>
              <a:gd name="connsiteY14" fmla="*/ 1063758 h 1064396"/>
              <a:gd name="connsiteX15" fmla="*/ 515255 w 1459867"/>
              <a:gd name="connsiteY15" fmla="*/ 892720 h 1064396"/>
              <a:gd name="connsiteX16" fmla="*/ 529994 w 1459867"/>
              <a:gd name="connsiteY16" fmla="*/ 765699 h 1064396"/>
              <a:gd name="connsiteX17" fmla="*/ 219226 w 1459867"/>
              <a:gd name="connsiteY17" fmla="*/ 777597 h 1064396"/>
              <a:gd name="connsiteX18" fmla="*/ 278432 w 1459867"/>
              <a:gd name="connsiteY18" fmla="*/ 711813 h 1064396"/>
              <a:gd name="connsiteX19" fmla="*/ 193478 w 1459867"/>
              <a:gd name="connsiteY19" fmla="*/ 543380 h 1064396"/>
              <a:gd name="connsiteX20" fmla="*/ 114 w 1459867"/>
              <a:gd name="connsiteY20" fmla="*/ 392604 h 1064396"/>
              <a:gd name="connsiteX21" fmla="*/ 222515 w 1459867"/>
              <a:gd name="connsiteY21" fmla="*/ 419073 h 1064396"/>
              <a:gd name="connsiteX22" fmla="*/ 355338 w 1459867"/>
              <a:gd name="connsiteY22" fmla="*/ 232593 h 1064396"/>
              <a:gd name="connsiteX23" fmla="*/ 537500 w 1459867"/>
              <a:gd name="connsiteY23" fmla="*/ 67829 h 1064396"/>
              <a:gd name="connsiteX0" fmla="*/ 537500 w 1459867"/>
              <a:gd name="connsiteY0" fmla="*/ 67838 h 1064405"/>
              <a:gd name="connsiteX1" fmla="*/ 646823 w 1459867"/>
              <a:gd name="connsiteY1" fmla="*/ 211862 h 1064405"/>
              <a:gd name="connsiteX2" fmla="*/ 953078 w 1459867"/>
              <a:gd name="connsiteY2" fmla="*/ 81 h 1064405"/>
              <a:gd name="connsiteX3" fmla="*/ 893514 w 1459867"/>
              <a:gd name="connsiteY3" fmla="*/ 188838 h 1064405"/>
              <a:gd name="connsiteX4" fmla="*/ 998380 w 1459867"/>
              <a:gd name="connsiteY4" fmla="*/ 362082 h 1064405"/>
              <a:gd name="connsiteX5" fmla="*/ 1189371 w 1459867"/>
              <a:gd name="connsiteY5" fmla="*/ 215215 h 1064405"/>
              <a:gd name="connsiteX6" fmla="*/ 1252038 w 1459867"/>
              <a:gd name="connsiteY6" fmla="*/ 376323 h 1064405"/>
              <a:gd name="connsiteX7" fmla="*/ 1458717 w 1459867"/>
              <a:gd name="connsiteY7" fmla="*/ 543938 h 1064405"/>
              <a:gd name="connsiteX8" fmla="*/ 1336085 w 1459867"/>
              <a:gd name="connsiteY8" fmla="*/ 655681 h 1064405"/>
              <a:gd name="connsiteX9" fmla="*/ 1347915 w 1459867"/>
              <a:gd name="connsiteY9" fmla="*/ 909959 h 1064405"/>
              <a:gd name="connsiteX10" fmla="*/ 1077710 w 1459867"/>
              <a:gd name="connsiteY10" fmla="*/ 928910 h 1064405"/>
              <a:gd name="connsiteX11" fmla="*/ 863911 w 1459867"/>
              <a:gd name="connsiteY11" fmla="*/ 846680 h 1064405"/>
              <a:gd name="connsiteX12" fmla="*/ 748789 w 1459867"/>
              <a:gd name="connsiteY12" fmla="*/ 889439 h 1064405"/>
              <a:gd name="connsiteX13" fmla="*/ 636956 w 1459867"/>
              <a:gd name="connsiteY13" fmla="*/ 948645 h 1064405"/>
              <a:gd name="connsiteX14" fmla="*/ 577750 w 1459867"/>
              <a:gd name="connsiteY14" fmla="*/ 1063767 h 1064405"/>
              <a:gd name="connsiteX15" fmla="*/ 515255 w 1459867"/>
              <a:gd name="connsiteY15" fmla="*/ 892729 h 1064405"/>
              <a:gd name="connsiteX16" fmla="*/ 529994 w 1459867"/>
              <a:gd name="connsiteY16" fmla="*/ 765708 h 1064405"/>
              <a:gd name="connsiteX17" fmla="*/ 219226 w 1459867"/>
              <a:gd name="connsiteY17" fmla="*/ 777606 h 1064405"/>
              <a:gd name="connsiteX18" fmla="*/ 278432 w 1459867"/>
              <a:gd name="connsiteY18" fmla="*/ 711822 h 1064405"/>
              <a:gd name="connsiteX19" fmla="*/ 193478 w 1459867"/>
              <a:gd name="connsiteY19" fmla="*/ 543389 h 1064405"/>
              <a:gd name="connsiteX20" fmla="*/ 114 w 1459867"/>
              <a:gd name="connsiteY20" fmla="*/ 392613 h 1064405"/>
              <a:gd name="connsiteX21" fmla="*/ 222515 w 1459867"/>
              <a:gd name="connsiteY21" fmla="*/ 419082 h 1064405"/>
              <a:gd name="connsiteX22" fmla="*/ 355338 w 1459867"/>
              <a:gd name="connsiteY22" fmla="*/ 232602 h 1064405"/>
              <a:gd name="connsiteX23" fmla="*/ 537500 w 1459867"/>
              <a:gd name="connsiteY23" fmla="*/ 67838 h 10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9867" h="1064405">
                <a:moveTo>
                  <a:pt x="537500" y="67838"/>
                </a:moveTo>
                <a:cubicBezTo>
                  <a:pt x="586081" y="64381"/>
                  <a:pt x="577560" y="223155"/>
                  <a:pt x="646823" y="211862"/>
                </a:cubicBezTo>
                <a:cubicBezTo>
                  <a:pt x="716086" y="200569"/>
                  <a:pt x="911963" y="3918"/>
                  <a:pt x="953078" y="81"/>
                </a:cubicBezTo>
                <a:cubicBezTo>
                  <a:pt x="994193" y="-3756"/>
                  <a:pt x="885964" y="128505"/>
                  <a:pt x="893514" y="188838"/>
                </a:cubicBezTo>
                <a:cubicBezTo>
                  <a:pt x="901064" y="249172"/>
                  <a:pt x="949071" y="357686"/>
                  <a:pt x="998380" y="362082"/>
                </a:cubicBezTo>
                <a:cubicBezTo>
                  <a:pt x="1047690" y="366478"/>
                  <a:pt x="1147095" y="212842"/>
                  <a:pt x="1189371" y="215215"/>
                </a:cubicBezTo>
                <a:cubicBezTo>
                  <a:pt x="1231647" y="217589"/>
                  <a:pt x="1207147" y="321536"/>
                  <a:pt x="1252038" y="376323"/>
                </a:cubicBezTo>
                <a:cubicBezTo>
                  <a:pt x="1296929" y="431110"/>
                  <a:pt x="1444709" y="497378"/>
                  <a:pt x="1458717" y="543938"/>
                </a:cubicBezTo>
                <a:cubicBezTo>
                  <a:pt x="1472725" y="590498"/>
                  <a:pt x="1354552" y="594678"/>
                  <a:pt x="1336085" y="655681"/>
                </a:cubicBezTo>
                <a:cubicBezTo>
                  <a:pt x="1317618" y="716684"/>
                  <a:pt x="1390977" y="864421"/>
                  <a:pt x="1347915" y="909959"/>
                </a:cubicBezTo>
                <a:cubicBezTo>
                  <a:pt x="1304853" y="955497"/>
                  <a:pt x="1158377" y="939456"/>
                  <a:pt x="1077710" y="928910"/>
                </a:cubicBezTo>
                <a:cubicBezTo>
                  <a:pt x="997043" y="918364"/>
                  <a:pt x="918731" y="853258"/>
                  <a:pt x="863911" y="846680"/>
                </a:cubicBezTo>
                <a:cubicBezTo>
                  <a:pt x="809091" y="840102"/>
                  <a:pt x="786615" y="872445"/>
                  <a:pt x="748789" y="889439"/>
                </a:cubicBezTo>
                <a:cubicBezTo>
                  <a:pt x="710963" y="906433"/>
                  <a:pt x="665462" y="919590"/>
                  <a:pt x="636956" y="948645"/>
                </a:cubicBezTo>
                <a:cubicBezTo>
                  <a:pt x="608450" y="977700"/>
                  <a:pt x="598033" y="1073086"/>
                  <a:pt x="577750" y="1063767"/>
                </a:cubicBezTo>
                <a:cubicBezTo>
                  <a:pt x="557467" y="1054448"/>
                  <a:pt x="523214" y="942406"/>
                  <a:pt x="515255" y="892729"/>
                </a:cubicBezTo>
                <a:cubicBezTo>
                  <a:pt x="507296" y="843053"/>
                  <a:pt x="579332" y="784895"/>
                  <a:pt x="529994" y="765708"/>
                </a:cubicBezTo>
                <a:cubicBezTo>
                  <a:pt x="480656" y="746521"/>
                  <a:pt x="261153" y="786587"/>
                  <a:pt x="219226" y="777606"/>
                </a:cubicBezTo>
                <a:cubicBezTo>
                  <a:pt x="177299" y="768625"/>
                  <a:pt x="282723" y="750858"/>
                  <a:pt x="278432" y="711822"/>
                </a:cubicBezTo>
                <a:cubicBezTo>
                  <a:pt x="274141" y="672786"/>
                  <a:pt x="239864" y="596591"/>
                  <a:pt x="193478" y="543389"/>
                </a:cubicBezTo>
                <a:cubicBezTo>
                  <a:pt x="147092" y="490187"/>
                  <a:pt x="-4725" y="413331"/>
                  <a:pt x="114" y="392613"/>
                </a:cubicBezTo>
                <a:cubicBezTo>
                  <a:pt x="4953" y="371895"/>
                  <a:pt x="215388" y="454167"/>
                  <a:pt x="222515" y="419082"/>
                </a:cubicBezTo>
                <a:cubicBezTo>
                  <a:pt x="229642" y="383997"/>
                  <a:pt x="302841" y="291143"/>
                  <a:pt x="355338" y="232602"/>
                </a:cubicBezTo>
                <a:cubicBezTo>
                  <a:pt x="407836" y="174061"/>
                  <a:pt x="488919" y="71295"/>
                  <a:pt x="537500" y="67838"/>
                </a:cubicBezTo>
                <a:close/>
              </a:path>
            </a:pathLst>
          </a:custGeom>
          <a:solidFill>
            <a:schemeClr val="bg1"/>
          </a:solidFill>
          <a:ln w="6858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7299059">
            <a:off x="3799919" y="3390891"/>
            <a:ext cx="1481534" cy="1941246"/>
          </a:xfrm>
          <a:custGeom>
            <a:avLst/>
            <a:gdLst>
              <a:gd name="connsiteX0" fmla="*/ 257616 w 1044488"/>
              <a:gd name="connsiteY0" fmla="*/ 171445 h 879262"/>
              <a:gd name="connsiteX1" fmla="*/ 431944 w 1044488"/>
              <a:gd name="connsiteY1" fmla="*/ 26719 h 879262"/>
              <a:gd name="connsiteX2" fmla="*/ 678635 w 1044488"/>
              <a:gd name="connsiteY2" fmla="*/ 3695 h 879262"/>
              <a:gd name="connsiteX3" fmla="*/ 895723 w 1044488"/>
              <a:gd name="connsiteY3" fmla="*/ 72768 h 879262"/>
              <a:gd name="connsiteX4" fmla="*/ 1037159 w 1044488"/>
              <a:gd name="connsiteY4" fmla="*/ 191180 h 879262"/>
              <a:gd name="connsiteX5" fmla="*/ 1017423 w 1044488"/>
              <a:gd name="connsiteY5" fmla="*/ 345773 h 879262"/>
              <a:gd name="connsiteX6" fmla="*/ 958218 w 1044488"/>
              <a:gd name="connsiteY6" fmla="*/ 451027 h 879262"/>
              <a:gd name="connsiteX7" fmla="*/ 922036 w 1044488"/>
              <a:gd name="connsiteY7" fmla="*/ 595752 h 879262"/>
              <a:gd name="connsiteX8" fmla="*/ 862831 w 1044488"/>
              <a:gd name="connsiteY8" fmla="*/ 743767 h 879262"/>
              <a:gd name="connsiteX9" fmla="*/ 649032 w 1044488"/>
              <a:gd name="connsiteY9" fmla="*/ 661537 h 879262"/>
              <a:gd name="connsiteX10" fmla="*/ 533910 w 1044488"/>
              <a:gd name="connsiteY10" fmla="*/ 704296 h 879262"/>
              <a:gd name="connsiteX11" fmla="*/ 422077 w 1044488"/>
              <a:gd name="connsiteY11" fmla="*/ 763502 h 879262"/>
              <a:gd name="connsiteX12" fmla="*/ 362871 w 1044488"/>
              <a:gd name="connsiteY12" fmla="*/ 878624 h 879262"/>
              <a:gd name="connsiteX13" fmla="*/ 300376 w 1044488"/>
              <a:gd name="connsiteY13" fmla="*/ 707586 h 879262"/>
              <a:gd name="connsiteX14" fmla="*/ 178675 w 1044488"/>
              <a:gd name="connsiteY14" fmla="*/ 641801 h 879262"/>
              <a:gd name="connsiteX15" fmla="*/ 4347 w 1044488"/>
              <a:gd name="connsiteY15" fmla="*/ 592463 h 879262"/>
              <a:gd name="connsiteX16" fmla="*/ 63553 w 1044488"/>
              <a:gd name="connsiteY16" fmla="*/ 526679 h 879262"/>
              <a:gd name="connsiteX17" fmla="*/ 181964 w 1044488"/>
              <a:gd name="connsiteY17" fmla="*/ 467473 h 879262"/>
              <a:gd name="connsiteX18" fmla="*/ 93156 w 1044488"/>
              <a:gd name="connsiteY18" fmla="*/ 345773 h 879262"/>
              <a:gd name="connsiteX19" fmla="*/ 7636 w 1044488"/>
              <a:gd name="connsiteY19" fmla="*/ 233939 h 879262"/>
              <a:gd name="connsiteX20" fmla="*/ 135915 w 1044488"/>
              <a:gd name="connsiteY20" fmla="*/ 135263 h 879262"/>
              <a:gd name="connsiteX21" fmla="*/ 257616 w 1044488"/>
              <a:gd name="connsiteY21" fmla="*/ 171445 h 879262"/>
              <a:gd name="connsiteX0" fmla="*/ 474779 w 1261651"/>
              <a:gd name="connsiteY0" fmla="*/ 171445 h 879262"/>
              <a:gd name="connsiteX1" fmla="*/ 649107 w 1261651"/>
              <a:gd name="connsiteY1" fmla="*/ 26719 h 879262"/>
              <a:gd name="connsiteX2" fmla="*/ 895798 w 1261651"/>
              <a:gd name="connsiteY2" fmla="*/ 3695 h 879262"/>
              <a:gd name="connsiteX3" fmla="*/ 1112886 w 1261651"/>
              <a:gd name="connsiteY3" fmla="*/ 72768 h 879262"/>
              <a:gd name="connsiteX4" fmla="*/ 1254322 w 1261651"/>
              <a:gd name="connsiteY4" fmla="*/ 191180 h 879262"/>
              <a:gd name="connsiteX5" fmla="*/ 1234586 w 1261651"/>
              <a:gd name="connsiteY5" fmla="*/ 345773 h 879262"/>
              <a:gd name="connsiteX6" fmla="*/ 1175381 w 1261651"/>
              <a:gd name="connsiteY6" fmla="*/ 451027 h 879262"/>
              <a:gd name="connsiteX7" fmla="*/ 1139199 w 1261651"/>
              <a:gd name="connsiteY7" fmla="*/ 595752 h 879262"/>
              <a:gd name="connsiteX8" fmla="*/ 1079994 w 1261651"/>
              <a:gd name="connsiteY8" fmla="*/ 743767 h 879262"/>
              <a:gd name="connsiteX9" fmla="*/ 866195 w 1261651"/>
              <a:gd name="connsiteY9" fmla="*/ 661537 h 879262"/>
              <a:gd name="connsiteX10" fmla="*/ 751073 w 1261651"/>
              <a:gd name="connsiteY10" fmla="*/ 704296 h 879262"/>
              <a:gd name="connsiteX11" fmla="*/ 639240 w 1261651"/>
              <a:gd name="connsiteY11" fmla="*/ 763502 h 879262"/>
              <a:gd name="connsiteX12" fmla="*/ 580034 w 1261651"/>
              <a:gd name="connsiteY12" fmla="*/ 878624 h 879262"/>
              <a:gd name="connsiteX13" fmla="*/ 517539 w 1261651"/>
              <a:gd name="connsiteY13" fmla="*/ 707586 h 879262"/>
              <a:gd name="connsiteX14" fmla="*/ 395838 w 1261651"/>
              <a:gd name="connsiteY14" fmla="*/ 641801 h 879262"/>
              <a:gd name="connsiteX15" fmla="*/ 221510 w 1261651"/>
              <a:gd name="connsiteY15" fmla="*/ 592463 h 879262"/>
              <a:gd name="connsiteX16" fmla="*/ 280716 w 1261651"/>
              <a:gd name="connsiteY16" fmla="*/ 526679 h 879262"/>
              <a:gd name="connsiteX17" fmla="*/ 399127 w 1261651"/>
              <a:gd name="connsiteY17" fmla="*/ 467473 h 879262"/>
              <a:gd name="connsiteX18" fmla="*/ 2398 w 1261651"/>
              <a:gd name="connsiteY18" fmla="*/ 207470 h 879262"/>
              <a:gd name="connsiteX19" fmla="*/ 224799 w 1261651"/>
              <a:gd name="connsiteY19" fmla="*/ 233939 h 879262"/>
              <a:gd name="connsiteX20" fmla="*/ 353078 w 1261651"/>
              <a:gd name="connsiteY20" fmla="*/ 135263 h 879262"/>
              <a:gd name="connsiteX21" fmla="*/ 474779 w 1261651"/>
              <a:gd name="connsiteY21" fmla="*/ 171445 h 879262"/>
              <a:gd name="connsiteX0" fmla="*/ 539784 w 1261651"/>
              <a:gd name="connsiteY0" fmla="*/ 1588 h 998155"/>
              <a:gd name="connsiteX1" fmla="*/ 649107 w 1261651"/>
              <a:gd name="connsiteY1" fmla="*/ 145612 h 998155"/>
              <a:gd name="connsiteX2" fmla="*/ 895798 w 1261651"/>
              <a:gd name="connsiteY2" fmla="*/ 122588 h 998155"/>
              <a:gd name="connsiteX3" fmla="*/ 1112886 w 1261651"/>
              <a:gd name="connsiteY3" fmla="*/ 191661 h 998155"/>
              <a:gd name="connsiteX4" fmla="*/ 1254322 w 1261651"/>
              <a:gd name="connsiteY4" fmla="*/ 310073 h 998155"/>
              <a:gd name="connsiteX5" fmla="*/ 1234586 w 1261651"/>
              <a:gd name="connsiteY5" fmla="*/ 464666 h 998155"/>
              <a:gd name="connsiteX6" fmla="*/ 1175381 w 1261651"/>
              <a:gd name="connsiteY6" fmla="*/ 569920 h 998155"/>
              <a:gd name="connsiteX7" fmla="*/ 1139199 w 1261651"/>
              <a:gd name="connsiteY7" fmla="*/ 714645 h 998155"/>
              <a:gd name="connsiteX8" fmla="*/ 1079994 w 1261651"/>
              <a:gd name="connsiteY8" fmla="*/ 862660 h 998155"/>
              <a:gd name="connsiteX9" fmla="*/ 866195 w 1261651"/>
              <a:gd name="connsiteY9" fmla="*/ 780430 h 998155"/>
              <a:gd name="connsiteX10" fmla="*/ 751073 w 1261651"/>
              <a:gd name="connsiteY10" fmla="*/ 823189 h 998155"/>
              <a:gd name="connsiteX11" fmla="*/ 639240 w 1261651"/>
              <a:gd name="connsiteY11" fmla="*/ 882395 h 998155"/>
              <a:gd name="connsiteX12" fmla="*/ 580034 w 1261651"/>
              <a:gd name="connsiteY12" fmla="*/ 997517 h 998155"/>
              <a:gd name="connsiteX13" fmla="*/ 517539 w 1261651"/>
              <a:gd name="connsiteY13" fmla="*/ 826479 h 998155"/>
              <a:gd name="connsiteX14" fmla="*/ 395838 w 1261651"/>
              <a:gd name="connsiteY14" fmla="*/ 760694 h 998155"/>
              <a:gd name="connsiteX15" fmla="*/ 221510 w 1261651"/>
              <a:gd name="connsiteY15" fmla="*/ 711356 h 998155"/>
              <a:gd name="connsiteX16" fmla="*/ 280716 w 1261651"/>
              <a:gd name="connsiteY16" fmla="*/ 645572 h 998155"/>
              <a:gd name="connsiteX17" fmla="*/ 399127 w 1261651"/>
              <a:gd name="connsiteY17" fmla="*/ 586366 h 998155"/>
              <a:gd name="connsiteX18" fmla="*/ 2398 w 1261651"/>
              <a:gd name="connsiteY18" fmla="*/ 326363 h 998155"/>
              <a:gd name="connsiteX19" fmla="*/ 224799 w 1261651"/>
              <a:gd name="connsiteY19" fmla="*/ 352832 h 998155"/>
              <a:gd name="connsiteX20" fmla="*/ 353078 w 1261651"/>
              <a:gd name="connsiteY20" fmla="*/ 254156 h 998155"/>
              <a:gd name="connsiteX21" fmla="*/ 539784 w 1261651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139199 w 1461758"/>
              <a:gd name="connsiteY7" fmla="*/ 714645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350199 w 1461758"/>
              <a:gd name="connsiteY7" fmla="*/ 843709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05"/>
              <a:gd name="connsiteY0" fmla="*/ 1588 h 998155"/>
              <a:gd name="connsiteX1" fmla="*/ 649107 w 1461705"/>
              <a:gd name="connsiteY1" fmla="*/ 145612 h 998155"/>
              <a:gd name="connsiteX2" fmla="*/ 895798 w 1461705"/>
              <a:gd name="connsiteY2" fmla="*/ 122588 h 998155"/>
              <a:gd name="connsiteX3" fmla="*/ 1112886 w 1461705"/>
              <a:gd name="connsiteY3" fmla="*/ 191661 h 998155"/>
              <a:gd name="connsiteX4" fmla="*/ 1191655 w 1461705"/>
              <a:gd name="connsiteY4" fmla="*/ 148965 h 998155"/>
              <a:gd name="connsiteX5" fmla="*/ 1254322 w 1461705"/>
              <a:gd name="connsiteY5" fmla="*/ 310073 h 998155"/>
              <a:gd name="connsiteX6" fmla="*/ 1461001 w 1461705"/>
              <a:gd name="connsiteY6" fmla="*/ 477688 h 998155"/>
              <a:gd name="connsiteX7" fmla="*/ 1175381 w 1461705"/>
              <a:gd name="connsiteY7" fmla="*/ 569920 h 998155"/>
              <a:gd name="connsiteX8" fmla="*/ 1350199 w 1461705"/>
              <a:gd name="connsiteY8" fmla="*/ 843709 h 998155"/>
              <a:gd name="connsiteX9" fmla="*/ 1079994 w 1461705"/>
              <a:gd name="connsiteY9" fmla="*/ 862660 h 998155"/>
              <a:gd name="connsiteX10" fmla="*/ 866195 w 1461705"/>
              <a:gd name="connsiteY10" fmla="*/ 780430 h 998155"/>
              <a:gd name="connsiteX11" fmla="*/ 751073 w 1461705"/>
              <a:gd name="connsiteY11" fmla="*/ 823189 h 998155"/>
              <a:gd name="connsiteX12" fmla="*/ 639240 w 1461705"/>
              <a:gd name="connsiteY12" fmla="*/ 882395 h 998155"/>
              <a:gd name="connsiteX13" fmla="*/ 580034 w 1461705"/>
              <a:gd name="connsiteY13" fmla="*/ 997517 h 998155"/>
              <a:gd name="connsiteX14" fmla="*/ 517539 w 1461705"/>
              <a:gd name="connsiteY14" fmla="*/ 826479 h 998155"/>
              <a:gd name="connsiteX15" fmla="*/ 395838 w 1461705"/>
              <a:gd name="connsiteY15" fmla="*/ 760694 h 998155"/>
              <a:gd name="connsiteX16" fmla="*/ 221510 w 1461705"/>
              <a:gd name="connsiteY16" fmla="*/ 711356 h 998155"/>
              <a:gd name="connsiteX17" fmla="*/ 280716 w 1461705"/>
              <a:gd name="connsiteY17" fmla="*/ 645572 h 998155"/>
              <a:gd name="connsiteX18" fmla="*/ 399127 w 1461705"/>
              <a:gd name="connsiteY18" fmla="*/ 586366 h 998155"/>
              <a:gd name="connsiteX19" fmla="*/ 2398 w 1461705"/>
              <a:gd name="connsiteY19" fmla="*/ 326363 h 998155"/>
              <a:gd name="connsiteX20" fmla="*/ 224799 w 1461705"/>
              <a:gd name="connsiteY20" fmla="*/ 352832 h 998155"/>
              <a:gd name="connsiteX21" fmla="*/ 353078 w 1461705"/>
              <a:gd name="connsiteY21" fmla="*/ 254156 h 998155"/>
              <a:gd name="connsiteX22" fmla="*/ 539784 w 1461705"/>
              <a:gd name="connsiteY22" fmla="*/ 1588 h 998155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3078 w 1461705"/>
              <a:gd name="connsiteY22" fmla="*/ 320397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532278 w 1461705"/>
              <a:gd name="connsiteY16" fmla="*/ 765699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7500 w 1459421"/>
              <a:gd name="connsiteY0" fmla="*/ 67829 h 1064396"/>
              <a:gd name="connsiteX1" fmla="*/ 646823 w 1459421"/>
              <a:gd name="connsiteY1" fmla="*/ 211853 h 1064396"/>
              <a:gd name="connsiteX2" fmla="*/ 953078 w 1459421"/>
              <a:gd name="connsiteY2" fmla="*/ 72 h 1064396"/>
              <a:gd name="connsiteX3" fmla="*/ 893514 w 1459421"/>
              <a:gd name="connsiteY3" fmla="*/ 188829 h 1064396"/>
              <a:gd name="connsiteX4" fmla="*/ 1110602 w 1459421"/>
              <a:gd name="connsiteY4" fmla="*/ 257902 h 1064396"/>
              <a:gd name="connsiteX5" fmla="*/ 1189371 w 1459421"/>
              <a:gd name="connsiteY5" fmla="*/ 215206 h 1064396"/>
              <a:gd name="connsiteX6" fmla="*/ 1252038 w 1459421"/>
              <a:gd name="connsiteY6" fmla="*/ 376314 h 1064396"/>
              <a:gd name="connsiteX7" fmla="*/ 1458717 w 1459421"/>
              <a:gd name="connsiteY7" fmla="*/ 543929 h 1064396"/>
              <a:gd name="connsiteX8" fmla="*/ 1173097 w 1459421"/>
              <a:gd name="connsiteY8" fmla="*/ 636161 h 1064396"/>
              <a:gd name="connsiteX9" fmla="*/ 1347915 w 1459421"/>
              <a:gd name="connsiteY9" fmla="*/ 909950 h 1064396"/>
              <a:gd name="connsiteX10" fmla="*/ 1077710 w 1459421"/>
              <a:gd name="connsiteY10" fmla="*/ 928901 h 1064396"/>
              <a:gd name="connsiteX11" fmla="*/ 863911 w 1459421"/>
              <a:gd name="connsiteY11" fmla="*/ 846671 h 1064396"/>
              <a:gd name="connsiteX12" fmla="*/ 748789 w 1459421"/>
              <a:gd name="connsiteY12" fmla="*/ 889430 h 1064396"/>
              <a:gd name="connsiteX13" fmla="*/ 636956 w 1459421"/>
              <a:gd name="connsiteY13" fmla="*/ 948636 h 1064396"/>
              <a:gd name="connsiteX14" fmla="*/ 577750 w 1459421"/>
              <a:gd name="connsiteY14" fmla="*/ 1063758 h 1064396"/>
              <a:gd name="connsiteX15" fmla="*/ 515255 w 1459421"/>
              <a:gd name="connsiteY15" fmla="*/ 892720 h 1064396"/>
              <a:gd name="connsiteX16" fmla="*/ 529994 w 1459421"/>
              <a:gd name="connsiteY16" fmla="*/ 765699 h 1064396"/>
              <a:gd name="connsiteX17" fmla="*/ 219226 w 1459421"/>
              <a:gd name="connsiteY17" fmla="*/ 777597 h 1064396"/>
              <a:gd name="connsiteX18" fmla="*/ 278432 w 1459421"/>
              <a:gd name="connsiteY18" fmla="*/ 711813 h 1064396"/>
              <a:gd name="connsiteX19" fmla="*/ 193478 w 1459421"/>
              <a:gd name="connsiteY19" fmla="*/ 543380 h 1064396"/>
              <a:gd name="connsiteX20" fmla="*/ 114 w 1459421"/>
              <a:gd name="connsiteY20" fmla="*/ 392604 h 1064396"/>
              <a:gd name="connsiteX21" fmla="*/ 222515 w 1459421"/>
              <a:gd name="connsiteY21" fmla="*/ 419073 h 1064396"/>
              <a:gd name="connsiteX22" fmla="*/ 355338 w 1459421"/>
              <a:gd name="connsiteY22" fmla="*/ 232593 h 1064396"/>
              <a:gd name="connsiteX23" fmla="*/ 537500 w 1459421"/>
              <a:gd name="connsiteY23" fmla="*/ 67829 h 1064396"/>
              <a:gd name="connsiteX0" fmla="*/ 537500 w 1459867"/>
              <a:gd name="connsiteY0" fmla="*/ 67829 h 1064396"/>
              <a:gd name="connsiteX1" fmla="*/ 646823 w 1459867"/>
              <a:gd name="connsiteY1" fmla="*/ 211853 h 1064396"/>
              <a:gd name="connsiteX2" fmla="*/ 953078 w 1459867"/>
              <a:gd name="connsiteY2" fmla="*/ 72 h 1064396"/>
              <a:gd name="connsiteX3" fmla="*/ 893514 w 1459867"/>
              <a:gd name="connsiteY3" fmla="*/ 188829 h 1064396"/>
              <a:gd name="connsiteX4" fmla="*/ 1110602 w 1459867"/>
              <a:gd name="connsiteY4" fmla="*/ 257902 h 1064396"/>
              <a:gd name="connsiteX5" fmla="*/ 1189371 w 1459867"/>
              <a:gd name="connsiteY5" fmla="*/ 215206 h 1064396"/>
              <a:gd name="connsiteX6" fmla="*/ 1252038 w 1459867"/>
              <a:gd name="connsiteY6" fmla="*/ 376314 h 1064396"/>
              <a:gd name="connsiteX7" fmla="*/ 1458717 w 1459867"/>
              <a:gd name="connsiteY7" fmla="*/ 543929 h 1064396"/>
              <a:gd name="connsiteX8" fmla="*/ 1336085 w 1459867"/>
              <a:gd name="connsiteY8" fmla="*/ 655672 h 1064396"/>
              <a:gd name="connsiteX9" fmla="*/ 1347915 w 1459867"/>
              <a:gd name="connsiteY9" fmla="*/ 909950 h 1064396"/>
              <a:gd name="connsiteX10" fmla="*/ 1077710 w 1459867"/>
              <a:gd name="connsiteY10" fmla="*/ 928901 h 1064396"/>
              <a:gd name="connsiteX11" fmla="*/ 863911 w 1459867"/>
              <a:gd name="connsiteY11" fmla="*/ 846671 h 1064396"/>
              <a:gd name="connsiteX12" fmla="*/ 748789 w 1459867"/>
              <a:gd name="connsiteY12" fmla="*/ 889430 h 1064396"/>
              <a:gd name="connsiteX13" fmla="*/ 636956 w 1459867"/>
              <a:gd name="connsiteY13" fmla="*/ 948636 h 1064396"/>
              <a:gd name="connsiteX14" fmla="*/ 577750 w 1459867"/>
              <a:gd name="connsiteY14" fmla="*/ 1063758 h 1064396"/>
              <a:gd name="connsiteX15" fmla="*/ 515255 w 1459867"/>
              <a:gd name="connsiteY15" fmla="*/ 892720 h 1064396"/>
              <a:gd name="connsiteX16" fmla="*/ 529994 w 1459867"/>
              <a:gd name="connsiteY16" fmla="*/ 765699 h 1064396"/>
              <a:gd name="connsiteX17" fmla="*/ 219226 w 1459867"/>
              <a:gd name="connsiteY17" fmla="*/ 777597 h 1064396"/>
              <a:gd name="connsiteX18" fmla="*/ 278432 w 1459867"/>
              <a:gd name="connsiteY18" fmla="*/ 711813 h 1064396"/>
              <a:gd name="connsiteX19" fmla="*/ 193478 w 1459867"/>
              <a:gd name="connsiteY19" fmla="*/ 543380 h 1064396"/>
              <a:gd name="connsiteX20" fmla="*/ 114 w 1459867"/>
              <a:gd name="connsiteY20" fmla="*/ 392604 h 1064396"/>
              <a:gd name="connsiteX21" fmla="*/ 222515 w 1459867"/>
              <a:gd name="connsiteY21" fmla="*/ 419073 h 1064396"/>
              <a:gd name="connsiteX22" fmla="*/ 355338 w 1459867"/>
              <a:gd name="connsiteY22" fmla="*/ 232593 h 1064396"/>
              <a:gd name="connsiteX23" fmla="*/ 537500 w 1459867"/>
              <a:gd name="connsiteY23" fmla="*/ 67829 h 1064396"/>
              <a:gd name="connsiteX0" fmla="*/ 537500 w 1459867"/>
              <a:gd name="connsiteY0" fmla="*/ 67838 h 1064405"/>
              <a:gd name="connsiteX1" fmla="*/ 646823 w 1459867"/>
              <a:gd name="connsiteY1" fmla="*/ 211862 h 1064405"/>
              <a:gd name="connsiteX2" fmla="*/ 953078 w 1459867"/>
              <a:gd name="connsiteY2" fmla="*/ 81 h 1064405"/>
              <a:gd name="connsiteX3" fmla="*/ 893514 w 1459867"/>
              <a:gd name="connsiteY3" fmla="*/ 188838 h 1064405"/>
              <a:gd name="connsiteX4" fmla="*/ 998380 w 1459867"/>
              <a:gd name="connsiteY4" fmla="*/ 362082 h 1064405"/>
              <a:gd name="connsiteX5" fmla="*/ 1189371 w 1459867"/>
              <a:gd name="connsiteY5" fmla="*/ 215215 h 1064405"/>
              <a:gd name="connsiteX6" fmla="*/ 1252038 w 1459867"/>
              <a:gd name="connsiteY6" fmla="*/ 376323 h 1064405"/>
              <a:gd name="connsiteX7" fmla="*/ 1458717 w 1459867"/>
              <a:gd name="connsiteY7" fmla="*/ 543938 h 1064405"/>
              <a:gd name="connsiteX8" fmla="*/ 1336085 w 1459867"/>
              <a:gd name="connsiteY8" fmla="*/ 655681 h 1064405"/>
              <a:gd name="connsiteX9" fmla="*/ 1347915 w 1459867"/>
              <a:gd name="connsiteY9" fmla="*/ 909959 h 1064405"/>
              <a:gd name="connsiteX10" fmla="*/ 1077710 w 1459867"/>
              <a:gd name="connsiteY10" fmla="*/ 928910 h 1064405"/>
              <a:gd name="connsiteX11" fmla="*/ 863911 w 1459867"/>
              <a:gd name="connsiteY11" fmla="*/ 846680 h 1064405"/>
              <a:gd name="connsiteX12" fmla="*/ 748789 w 1459867"/>
              <a:gd name="connsiteY12" fmla="*/ 889439 h 1064405"/>
              <a:gd name="connsiteX13" fmla="*/ 636956 w 1459867"/>
              <a:gd name="connsiteY13" fmla="*/ 948645 h 1064405"/>
              <a:gd name="connsiteX14" fmla="*/ 577750 w 1459867"/>
              <a:gd name="connsiteY14" fmla="*/ 1063767 h 1064405"/>
              <a:gd name="connsiteX15" fmla="*/ 515255 w 1459867"/>
              <a:gd name="connsiteY15" fmla="*/ 892729 h 1064405"/>
              <a:gd name="connsiteX16" fmla="*/ 529994 w 1459867"/>
              <a:gd name="connsiteY16" fmla="*/ 765708 h 1064405"/>
              <a:gd name="connsiteX17" fmla="*/ 219226 w 1459867"/>
              <a:gd name="connsiteY17" fmla="*/ 777606 h 1064405"/>
              <a:gd name="connsiteX18" fmla="*/ 278432 w 1459867"/>
              <a:gd name="connsiteY18" fmla="*/ 711822 h 1064405"/>
              <a:gd name="connsiteX19" fmla="*/ 193478 w 1459867"/>
              <a:gd name="connsiteY19" fmla="*/ 543389 h 1064405"/>
              <a:gd name="connsiteX20" fmla="*/ 114 w 1459867"/>
              <a:gd name="connsiteY20" fmla="*/ 392613 h 1064405"/>
              <a:gd name="connsiteX21" fmla="*/ 222515 w 1459867"/>
              <a:gd name="connsiteY21" fmla="*/ 419082 h 1064405"/>
              <a:gd name="connsiteX22" fmla="*/ 355338 w 1459867"/>
              <a:gd name="connsiteY22" fmla="*/ 232602 h 1064405"/>
              <a:gd name="connsiteX23" fmla="*/ 537500 w 1459867"/>
              <a:gd name="connsiteY23" fmla="*/ 67838 h 10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9867" h="1064405">
                <a:moveTo>
                  <a:pt x="537500" y="67838"/>
                </a:moveTo>
                <a:cubicBezTo>
                  <a:pt x="586081" y="64381"/>
                  <a:pt x="577560" y="223155"/>
                  <a:pt x="646823" y="211862"/>
                </a:cubicBezTo>
                <a:cubicBezTo>
                  <a:pt x="716086" y="200569"/>
                  <a:pt x="911963" y="3918"/>
                  <a:pt x="953078" y="81"/>
                </a:cubicBezTo>
                <a:cubicBezTo>
                  <a:pt x="994193" y="-3756"/>
                  <a:pt x="885964" y="128505"/>
                  <a:pt x="893514" y="188838"/>
                </a:cubicBezTo>
                <a:cubicBezTo>
                  <a:pt x="901064" y="249172"/>
                  <a:pt x="949071" y="357686"/>
                  <a:pt x="998380" y="362082"/>
                </a:cubicBezTo>
                <a:cubicBezTo>
                  <a:pt x="1047690" y="366478"/>
                  <a:pt x="1147095" y="212842"/>
                  <a:pt x="1189371" y="215215"/>
                </a:cubicBezTo>
                <a:cubicBezTo>
                  <a:pt x="1231647" y="217589"/>
                  <a:pt x="1207147" y="321536"/>
                  <a:pt x="1252038" y="376323"/>
                </a:cubicBezTo>
                <a:cubicBezTo>
                  <a:pt x="1296929" y="431110"/>
                  <a:pt x="1444709" y="497378"/>
                  <a:pt x="1458717" y="543938"/>
                </a:cubicBezTo>
                <a:cubicBezTo>
                  <a:pt x="1472725" y="590498"/>
                  <a:pt x="1354552" y="594678"/>
                  <a:pt x="1336085" y="655681"/>
                </a:cubicBezTo>
                <a:cubicBezTo>
                  <a:pt x="1317618" y="716684"/>
                  <a:pt x="1390977" y="864421"/>
                  <a:pt x="1347915" y="909959"/>
                </a:cubicBezTo>
                <a:cubicBezTo>
                  <a:pt x="1304853" y="955497"/>
                  <a:pt x="1158377" y="939456"/>
                  <a:pt x="1077710" y="928910"/>
                </a:cubicBezTo>
                <a:cubicBezTo>
                  <a:pt x="997043" y="918364"/>
                  <a:pt x="918731" y="853258"/>
                  <a:pt x="863911" y="846680"/>
                </a:cubicBezTo>
                <a:cubicBezTo>
                  <a:pt x="809091" y="840102"/>
                  <a:pt x="786615" y="872445"/>
                  <a:pt x="748789" y="889439"/>
                </a:cubicBezTo>
                <a:cubicBezTo>
                  <a:pt x="710963" y="906433"/>
                  <a:pt x="665462" y="919590"/>
                  <a:pt x="636956" y="948645"/>
                </a:cubicBezTo>
                <a:cubicBezTo>
                  <a:pt x="608450" y="977700"/>
                  <a:pt x="598033" y="1073086"/>
                  <a:pt x="577750" y="1063767"/>
                </a:cubicBezTo>
                <a:cubicBezTo>
                  <a:pt x="557467" y="1054448"/>
                  <a:pt x="523214" y="942406"/>
                  <a:pt x="515255" y="892729"/>
                </a:cubicBezTo>
                <a:cubicBezTo>
                  <a:pt x="507296" y="843053"/>
                  <a:pt x="579332" y="784895"/>
                  <a:pt x="529994" y="765708"/>
                </a:cubicBezTo>
                <a:cubicBezTo>
                  <a:pt x="480656" y="746521"/>
                  <a:pt x="261153" y="786587"/>
                  <a:pt x="219226" y="777606"/>
                </a:cubicBezTo>
                <a:cubicBezTo>
                  <a:pt x="177299" y="768625"/>
                  <a:pt x="282723" y="750858"/>
                  <a:pt x="278432" y="711822"/>
                </a:cubicBezTo>
                <a:cubicBezTo>
                  <a:pt x="274141" y="672786"/>
                  <a:pt x="239864" y="596591"/>
                  <a:pt x="193478" y="543389"/>
                </a:cubicBezTo>
                <a:cubicBezTo>
                  <a:pt x="147092" y="490187"/>
                  <a:pt x="-4725" y="413331"/>
                  <a:pt x="114" y="392613"/>
                </a:cubicBezTo>
                <a:cubicBezTo>
                  <a:pt x="4953" y="371895"/>
                  <a:pt x="215388" y="454167"/>
                  <a:pt x="222515" y="419082"/>
                </a:cubicBezTo>
                <a:cubicBezTo>
                  <a:pt x="229642" y="383997"/>
                  <a:pt x="302841" y="291143"/>
                  <a:pt x="355338" y="232602"/>
                </a:cubicBezTo>
                <a:cubicBezTo>
                  <a:pt x="407836" y="174061"/>
                  <a:pt x="488919" y="71295"/>
                  <a:pt x="537500" y="67838"/>
                </a:cubicBezTo>
                <a:close/>
              </a:path>
            </a:pathLst>
          </a:custGeom>
          <a:solidFill>
            <a:schemeClr val="bg1"/>
          </a:solidFill>
          <a:ln w="349250">
            <a:solidFill>
              <a:schemeClr val="accent1">
                <a:lumMod val="75000"/>
              </a:schemeClr>
            </a:solidFill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7432" y="3814281"/>
            <a:ext cx="1458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rgbClr val="C00000"/>
                </a:solidFill>
              </a:rPr>
              <a:t>Tumor Region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7299059">
            <a:off x="3799920" y="3390891"/>
            <a:ext cx="1481534" cy="1941246"/>
          </a:xfrm>
          <a:custGeom>
            <a:avLst/>
            <a:gdLst>
              <a:gd name="connsiteX0" fmla="*/ 257616 w 1044488"/>
              <a:gd name="connsiteY0" fmla="*/ 171445 h 879262"/>
              <a:gd name="connsiteX1" fmla="*/ 431944 w 1044488"/>
              <a:gd name="connsiteY1" fmla="*/ 26719 h 879262"/>
              <a:gd name="connsiteX2" fmla="*/ 678635 w 1044488"/>
              <a:gd name="connsiteY2" fmla="*/ 3695 h 879262"/>
              <a:gd name="connsiteX3" fmla="*/ 895723 w 1044488"/>
              <a:gd name="connsiteY3" fmla="*/ 72768 h 879262"/>
              <a:gd name="connsiteX4" fmla="*/ 1037159 w 1044488"/>
              <a:gd name="connsiteY4" fmla="*/ 191180 h 879262"/>
              <a:gd name="connsiteX5" fmla="*/ 1017423 w 1044488"/>
              <a:gd name="connsiteY5" fmla="*/ 345773 h 879262"/>
              <a:gd name="connsiteX6" fmla="*/ 958218 w 1044488"/>
              <a:gd name="connsiteY6" fmla="*/ 451027 h 879262"/>
              <a:gd name="connsiteX7" fmla="*/ 922036 w 1044488"/>
              <a:gd name="connsiteY7" fmla="*/ 595752 h 879262"/>
              <a:gd name="connsiteX8" fmla="*/ 862831 w 1044488"/>
              <a:gd name="connsiteY8" fmla="*/ 743767 h 879262"/>
              <a:gd name="connsiteX9" fmla="*/ 649032 w 1044488"/>
              <a:gd name="connsiteY9" fmla="*/ 661537 h 879262"/>
              <a:gd name="connsiteX10" fmla="*/ 533910 w 1044488"/>
              <a:gd name="connsiteY10" fmla="*/ 704296 h 879262"/>
              <a:gd name="connsiteX11" fmla="*/ 422077 w 1044488"/>
              <a:gd name="connsiteY11" fmla="*/ 763502 h 879262"/>
              <a:gd name="connsiteX12" fmla="*/ 362871 w 1044488"/>
              <a:gd name="connsiteY12" fmla="*/ 878624 h 879262"/>
              <a:gd name="connsiteX13" fmla="*/ 300376 w 1044488"/>
              <a:gd name="connsiteY13" fmla="*/ 707586 h 879262"/>
              <a:gd name="connsiteX14" fmla="*/ 178675 w 1044488"/>
              <a:gd name="connsiteY14" fmla="*/ 641801 h 879262"/>
              <a:gd name="connsiteX15" fmla="*/ 4347 w 1044488"/>
              <a:gd name="connsiteY15" fmla="*/ 592463 h 879262"/>
              <a:gd name="connsiteX16" fmla="*/ 63553 w 1044488"/>
              <a:gd name="connsiteY16" fmla="*/ 526679 h 879262"/>
              <a:gd name="connsiteX17" fmla="*/ 181964 w 1044488"/>
              <a:gd name="connsiteY17" fmla="*/ 467473 h 879262"/>
              <a:gd name="connsiteX18" fmla="*/ 93156 w 1044488"/>
              <a:gd name="connsiteY18" fmla="*/ 345773 h 879262"/>
              <a:gd name="connsiteX19" fmla="*/ 7636 w 1044488"/>
              <a:gd name="connsiteY19" fmla="*/ 233939 h 879262"/>
              <a:gd name="connsiteX20" fmla="*/ 135915 w 1044488"/>
              <a:gd name="connsiteY20" fmla="*/ 135263 h 879262"/>
              <a:gd name="connsiteX21" fmla="*/ 257616 w 1044488"/>
              <a:gd name="connsiteY21" fmla="*/ 171445 h 879262"/>
              <a:gd name="connsiteX0" fmla="*/ 474779 w 1261651"/>
              <a:gd name="connsiteY0" fmla="*/ 171445 h 879262"/>
              <a:gd name="connsiteX1" fmla="*/ 649107 w 1261651"/>
              <a:gd name="connsiteY1" fmla="*/ 26719 h 879262"/>
              <a:gd name="connsiteX2" fmla="*/ 895798 w 1261651"/>
              <a:gd name="connsiteY2" fmla="*/ 3695 h 879262"/>
              <a:gd name="connsiteX3" fmla="*/ 1112886 w 1261651"/>
              <a:gd name="connsiteY3" fmla="*/ 72768 h 879262"/>
              <a:gd name="connsiteX4" fmla="*/ 1254322 w 1261651"/>
              <a:gd name="connsiteY4" fmla="*/ 191180 h 879262"/>
              <a:gd name="connsiteX5" fmla="*/ 1234586 w 1261651"/>
              <a:gd name="connsiteY5" fmla="*/ 345773 h 879262"/>
              <a:gd name="connsiteX6" fmla="*/ 1175381 w 1261651"/>
              <a:gd name="connsiteY6" fmla="*/ 451027 h 879262"/>
              <a:gd name="connsiteX7" fmla="*/ 1139199 w 1261651"/>
              <a:gd name="connsiteY7" fmla="*/ 595752 h 879262"/>
              <a:gd name="connsiteX8" fmla="*/ 1079994 w 1261651"/>
              <a:gd name="connsiteY8" fmla="*/ 743767 h 879262"/>
              <a:gd name="connsiteX9" fmla="*/ 866195 w 1261651"/>
              <a:gd name="connsiteY9" fmla="*/ 661537 h 879262"/>
              <a:gd name="connsiteX10" fmla="*/ 751073 w 1261651"/>
              <a:gd name="connsiteY10" fmla="*/ 704296 h 879262"/>
              <a:gd name="connsiteX11" fmla="*/ 639240 w 1261651"/>
              <a:gd name="connsiteY11" fmla="*/ 763502 h 879262"/>
              <a:gd name="connsiteX12" fmla="*/ 580034 w 1261651"/>
              <a:gd name="connsiteY12" fmla="*/ 878624 h 879262"/>
              <a:gd name="connsiteX13" fmla="*/ 517539 w 1261651"/>
              <a:gd name="connsiteY13" fmla="*/ 707586 h 879262"/>
              <a:gd name="connsiteX14" fmla="*/ 395838 w 1261651"/>
              <a:gd name="connsiteY14" fmla="*/ 641801 h 879262"/>
              <a:gd name="connsiteX15" fmla="*/ 221510 w 1261651"/>
              <a:gd name="connsiteY15" fmla="*/ 592463 h 879262"/>
              <a:gd name="connsiteX16" fmla="*/ 280716 w 1261651"/>
              <a:gd name="connsiteY16" fmla="*/ 526679 h 879262"/>
              <a:gd name="connsiteX17" fmla="*/ 399127 w 1261651"/>
              <a:gd name="connsiteY17" fmla="*/ 467473 h 879262"/>
              <a:gd name="connsiteX18" fmla="*/ 2398 w 1261651"/>
              <a:gd name="connsiteY18" fmla="*/ 207470 h 879262"/>
              <a:gd name="connsiteX19" fmla="*/ 224799 w 1261651"/>
              <a:gd name="connsiteY19" fmla="*/ 233939 h 879262"/>
              <a:gd name="connsiteX20" fmla="*/ 353078 w 1261651"/>
              <a:gd name="connsiteY20" fmla="*/ 135263 h 879262"/>
              <a:gd name="connsiteX21" fmla="*/ 474779 w 1261651"/>
              <a:gd name="connsiteY21" fmla="*/ 171445 h 879262"/>
              <a:gd name="connsiteX0" fmla="*/ 539784 w 1261651"/>
              <a:gd name="connsiteY0" fmla="*/ 1588 h 998155"/>
              <a:gd name="connsiteX1" fmla="*/ 649107 w 1261651"/>
              <a:gd name="connsiteY1" fmla="*/ 145612 h 998155"/>
              <a:gd name="connsiteX2" fmla="*/ 895798 w 1261651"/>
              <a:gd name="connsiteY2" fmla="*/ 122588 h 998155"/>
              <a:gd name="connsiteX3" fmla="*/ 1112886 w 1261651"/>
              <a:gd name="connsiteY3" fmla="*/ 191661 h 998155"/>
              <a:gd name="connsiteX4" fmla="*/ 1254322 w 1261651"/>
              <a:gd name="connsiteY4" fmla="*/ 310073 h 998155"/>
              <a:gd name="connsiteX5" fmla="*/ 1234586 w 1261651"/>
              <a:gd name="connsiteY5" fmla="*/ 464666 h 998155"/>
              <a:gd name="connsiteX6" fmla="*/ 1175381 w 1261651"/>
              <a:gd name="connsiteY6" fmla="*/ 569920 h 998155"/>
              <a:gd name="connsiteX7" fmla="*/ 1139199 w 1261651"/>
              <a:gd name="connsiteY7" fmla="*/ 714645 h 998155"/>
              <a:gd name="connsiteX8" fmla="*/ 1079994 w 1261651"/>
              <a:gd name="connsiteY8" fmla="*/ 862660 h 998155"/>
              <a:gd name="connsiteX9" fmla="*/ 866195 w 1261651"/>
              <a:gd name="connsiteY9" fmla="*/ 780430 h 998155"/>
              <a:gd name="connsiteX10" fmla="*/ 751073 w 1261651"/>
              <a:gd name="connsiteY10" fmla="*/ 823189 h 998155"/>
              <a:gd name="connsiteX11" fmla="*/ 639240 w 1261651"/>
              <a:gd name="connsiteY11" fmla="*/ 882395 h 998155"/>
              <a:gd name="connsiteX12" fmla="*/ 580034 w 1261651"/>
              <a:gd name="connsiteY12" fmla="*/ 997517 h 998155"/>
              <a:gd name="connsiteX13" fmla="*/ 517539 w 1261651"/>
              <a:gd name="connsiteY13" fmla="*/ 826479 h 998155"/>
              <a:gd name="connsiteX14" fmla="*/ 395838 w 1261651"/>
              <a:gd name="connsiteY14" fmla="*/ 760694 h 998155"/>
              <a:gd name="connsiteX15" fmla="*/ 221510 w 1261651"/>
              <a:gd name="connsiteY15" fmla="*/ 711356 h 998155"/>
              <a:gd name="connsiteX16" fmla="*/ 280716 w 1261651"/>
              <a:gd name="connsiteY16" fmla="*/ 645572 h 998155"/>
              <a:gd name="connsiteX17" fmla="*/ 399127 w 1261651"/>
              <a:gd name="connsiteY17" fmla="*/ 586366 h 998155"/>
              <a:gd name="connsiteX18" fmla="*/ 2398 w 1261651"/>
              <a:gd name="connsiteY18" fmla="*/ 326363 h 998155"/>
              <a:gd name="connsiteX19" fmla="*/ 224799 w 1261651"/>
              <a:gd name="connsiteY19" fmla="*/ 352832 h 998155"/>
              <a:gd name="connsiteX20" fmla="*/ 353078 w 1261651"/>
              <a:gd name="connsiteY20" fmla="*/ 254156 h 998155"/>
              <a:gd name="connsiteX21" fmla="*/ 539784 w 1261651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139199 w 1461758"/>
              <a:gd name="connsiteY7" fmla="*/ 714645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58"/>
              <a:gd name="connsiteY0" fmla="*/ 1588 h 998155"/>
              <a:gd name="connsiteX1" fmla="*/ 649107 w 1461758"/>
              <a:gd name="connsiteY1" fmla="*/ 145612 h 998155"/>
              <a:gd name="connsiteX2" fmla="*/ 895798 w 1461758"/>
              <a:gd name="connsiteY2" fmla="*/ 122588 h 998155"/>
              <a:gd name="connsiteX3" fmla="*/ 1112886 w 1461758"/>
              <a:gd name="connsiteY3" fmla="*/ 191661 h 998155"/>
              <a:gd name="connsiteX4" fmla="*/ 1254322 w 1461758"/>
              <a:gd name="connsiteY4" fmla="*/ 310073 h 998155"/>
              <a:gd name="connsiteX5" fmla="*/ 1461001 w 1461758"/>
              <a:gd name="connsiteY5" fmla="*/ 477688 h 998155"/>
              <a:gd name="connsiteX6" fmla="*/ 1175381 w 1461758"/>
              <a:gd name="connsiteY6" fmla="*/ 569920 h 998155"/>
              <a:gd name="connsiteX7" fmla="*/ 1350199 w 1461758"/>
              <a:gd name="connsiteY7" fmla="*/ 843709 h 998155"/>
              <a:gd name="connsiteX8" fmla="*/ 1079994 w 1461758"/>
              <a:gd name="connsiteY8" fmla="*/ 862660 h 998155"/>
              <a:gd name="connsiteX9" fmla="*/ 866195 w 1461758"/>
              <a:gd name="connsiteY9" fmla="*/ 780430 h 998155"/>
              <a:gd name="connsiteX10" fmla="*/ 751073 w 1461758"/>
              <a:gd name="connsiteY10" fmla="*/ 823189 h 998155"/>
              <a:gd name="connsiteX11" fmla="*/ 639240 w 1461758"/>
              <a:gd name="connsiteY11" fmla="*/ 882395 h 998155"/>
              <a:gd name="connsiteX12" fmla="*/ 580034 w 1461758"/>
              <a:gd name="connsiteY12" fmla="*/ 997517 h 998155"/>
              <a:gd name="connsiteX13" fmla="*/ 517539 w 1461758"/>
              <a:gd name="connsiteY13" fmla="*/ 826479 h 998155"/>
              <a:gd name="connsiteX14" fmla="*/ 395838 w 1461758"/>
              <a:gd name="connsiteY14" fmla="*/ 760694 h 998155"/>
              <a:gd name="connsiteX15" fmla="*/ 221510 w 1461758"/>
              <a:gd name="connsiteY15" fmla="*/ 711356 h 998155"/>
              <a:gd name="connsiteX16" fmla="*/ 280716 w 1461758"/>
              <a:gd name="connsiteY16" fmla="*/ 645572 h 998155"/>
              <a:gd name="connsiteX17" fmla="*/ 399127 w 1461758"/>
              <a:gd name="connsiteY17" fmla="*/ 586366 h 998155"/>
              <a:gd name="connsiteX18" fmla="*/ 2398 w 1461758"/>
              <a:gd name="connsiteY18" fmla="*/ 326363 h 998155"/>
              <a:gd name="connsiteX19" fmla="*/ 224799 w 1461758"/>
              <a:gd name="connsiteY19" fmla="*/ 352832 h 998155"/>
              <a:gd name="connsiteX20" fmla="*/ 353078 w 1461758"/>
              <a:gd name="connsiteY20" fmla="*/ 254156 h 998155"/>
              <a:gd name="connsiteX21" fmla="*/ 539784 w 1461758"/>
              <a:gd name="connsiteY21" fmla="*/ 1588 h 998155"/>
              <a:gd name="connsiteX0" fmla="*/ 539784 w 1461705"/>
              <a:gd name="connsiteY0" fmla="*/ 1588 h 998155"/>
              <a:gd name="connsiteX1" fmla="*/ 649107 w 1461705"/>
              <a:gd name="connsiteY1" fmla="*/ 145612 h 998155"/>
              <a:gd name="connsiteX2" fmla="*/ 895798 w 1461705"/>
              <a:gd name="connsiteY2" fmla="*/ 122588 h 998155"/>
              <a:gd name="connsiteX3" fmla="*/ 1112886 w 1461705"/>
              <a:gd name="connsiteY3" fmla="*/ 191661 h 998155"/>
              <a:gd name="connsiteX4" fmla="*/ 1191655 w 1461705"/>
              <a:gd name="connsiteY4" fmla="*/ 148965 h 998155"/>
              <a:gd name="connsiteX5" fmla="*/ 1254322 w 1461705"/>
              <a:gd name="connsiteY5" fmla="*/ 310073 h 998155"/>
              <a:gd name="connsiteX6" fmla="*/ 1461001 w 1461705"/>
              <a:gd name="connsiteY6" fmla="*/ 477688 h 998155"/>
              <a:gd name="connsiteX7" fmla="*/ 1175381 w 1461705"/>
              <a:gd name="connsiteY7" fmla="*/ 569920 h 998155"/>
              <a:gd name="connsiteX8" fmla="*/ 1350199 w 1461705"/>
              <a:gd name="connsiteY8" fmla="*/ 843709 h 998155"/>
              <a:gd name="connsiteX9" fmla="*/ 1079994 w 1461705"/>
              <a:gd name="connsiteY9" fmla="*/ 862660 h 998155"/>
              <a:gd name="connsiteX10" fmla="*/ 866195 w 1461705"/>
              <a:gd name="connsiteY10" fmla="*/ 780430 h 998155"/>
              <a:gd name="connsiteX11" fmla="*/ 751073 w 1461705"/>
              <a:gd name="connsiteY11" fmla="*/ 823189 h 998155"/>
              <a:gd name="connsiteX12" fmla="*/ 639240 w 1461705"/>
              <a:gd name="connsiteY12" fmla="*/ 882395 h 998155"/>
              <a:gd name="connsiteX13" fmla="*/ 580034 w 1461705"/>
              <a:gd name="connsiteY13" fmla="*/ 997517 h 998155"/>
              <a:gd name="connsiteX14" fmla="*/ 517539 w 1461705"/>
              <a:gd name="connsiteY14" fmla="*/ 826479 h 998155"/>
              <a:gd name="connsiteX15" fmla="*/ 395838 w 1461705"/>
              <a:gd name="connsiteY15" fmla="*/ 760694 h 998155"/>
              <a:gd name="connsiteX16" fmla="*/ 221510 w 1461705"/>
              <a:gd name="connsiteY16" fmla="*/ 711356 h 998155"/>
              <a:gd name="connsiteX17" fmla="*/ 280716 w 1461705"/>
              <a:gd name="connsiteY17" fmla="*/ 645572 h 998155"/>
              <a:gd name="connsiteX18" fmla="*/ 399127 w 1461705"/>
              <a:gd name="connsiteY18" fmla="*/ 586366 h 998155"/>
              <a:gd name="connsiteX19" fmla="*/ 2398 w 1461705"/>
              <a:gd name="connsiteY19" fmla="*/ 326363 h 998155"/>
              <a:gd name="connsiteX20" fmla="*/ 224799 w 1461705"/>
              <a:gd name="connsiteY20" fmla="*/ 352832 h 998155"/>
              <a:gd name="connsiteX21" fmla="*/ 353078 w 1461705"/>
              <a:gd name="connsiteY21" fmla="*/ 254156 h 998155"/>
              <a:gd name="connsiteX22" fmla="*/ 539784 w 1461705"/>
              <a:gd name="connsiteY22" fmla="*/ 1588 h 998155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3078 w 1461705"/>
              <a:gd name="connsiteY22" fmla="*/ 320397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395838 w 1461705"/>
              <a:gd name="connsiteY16" fmla="*/ 826935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9784 w 1461705"/>
              <a:gd name="connsiteY0" fmla="*/ 67829 h 1064396"/>
              <a:gd name="connsiteX1" fmla="*/ 649107 w 1461705"/>
              <a:gd name="connsiteY1" fmla="*/ 211853 h 1064396"/>
              <a:gd name="connsiteX2" fmla="*/ 955362 w 1461705"/>
              <a:gd name="connsiteY2" fmla="*/ 72 h 1064396"/>
              <a:gd name="connsiteX3" fmla="*/ 895798 w 1461705"/>
              <a:gd name="connsiteY3" fmla="*/ 188829 h 1064396"/>
              <a:gd name="connsiteX4" fmla="*/ 1112886 w 1461705"/>
              <a:gd name="connsiteY4" fmla="*/ 257902 h 1064396"/>
              <a:gd name="connsiteX5" fmla="*/ 1191655 w 1461705"/>
              <a:gd name="connsiteY5" fmla="*/ 215206 h 1064396"/>
              <a:gd name="connsiteX6" fmla="*/ 1254322 w 1461705"/>
              <a:gd name="connsiteY6" fmla="*/ 376314 h 1064396"/>
              <a:gd name="connsiteX7" fmla="*/ 1461001 w 1461705"/>
              <a:gd name="connsiteY7" fmla="*/ 543929 h 1064396"/>
              <a:gd name="connsiteX8" fmla="*/ 1175381 w 1461705"/>
              <a:gd name="connsiteY8" fmla="*/ 636161 h 1064396"/>
              <a:gd name="connsiteX9" fmla="*/ 1350199 w 1461705"/>
              <a:gd name="connsiteY9" fmla="*/ 909950 h 1064396"/>
              <a:gd name="connsiteX10" fmla="*/ 1079994 w 1461705"/>
              <a:gd name="connsiteY10" fmla="*/ 928901 h 1064396"/>
              <a:gd name="connsiteX11" fmla="*/ 866195 w 1461705"/>
              <a:gd name="connsiteY11" fmla="*/ 846671 h 1064396"/>
              <a:gd name="connsiteX12" fmla="*/ 751073 w 1461705"/>
              <a:gd name="connsiteY12" fmla="*/ 889430 h 1064396"/>
              <a:gd name="connsiteX13" fmla="*/ 639240 w 1461705"/>
              <a:gd name="connsiteY13" fmla="*/ 948636 h 1064396"/>
              <a:gd name="connsiteX14" fmla="*/ 580034 w 1461705"/>
              <a:gd name="connsiteY14" fmla="*/ 1063758 h 1064396"/>
              <a:gd name="connsiteX15" fmla="*/ 517539 w 1461705"/>
              <a:gd name="connsiteY15" fmla="*/ 892720 h 1064396"/>
              <a:gd name="connsiteX16" fmla="*/ 532278 w 1461705"/>
              <a:gd name="connsiteY16" fmla="*/ 765699 h 1064396"/>
              <a:gd name="connsiteX17" fmla="*/ 221510 w 1461705"/>
              <a:gd name="connsiteY17" fmla="*/ 777597 h 1064396"/>
              <a:gd name="connsiteX18" fmla="*/ 280716 w 1461705"/>
              <a:gd name="connsiteY18" fmla="*/ 711813 h 1064396"/>
              <a:gd name="connsiteX19" fmla="*/ 399127 w 1461705"/>
              <a:gd name="connsiteY19" fmla="*/ 652607 h 1064396"/>
              <a:gd name="connsiteX20" fmla="*/ 2398 w 1461705"/>
              <a:gd name="connsiteY20" fmla="*/ 392604 h 1064396"/>
              <a:gd name="connsiteX21" fmla="*/ 224799 w 1461705"/>
              <a:gd name="connsiteY21" fmla="*/ 419073 h 1064396"/>
              <a:gd name="connsiteX22" fmla="*/ 357622 w 1461705"/>
              <a:gd name="connsiteY22" fmla="*/ 232593 h 1064396"/>
              <a:gd name="connsiteX23" fmla="*/ 539784 w 1461705"/>
              <a:gd name="connsiteY23" fmla="*/ 67829 h 1064396"/>
              <a:gd name="connsiteX0" fmla="*/ 537500 w 1459421"/>
              <a:gd name="connsiteY0" fmla="*/ 67829 h 1064396"/>
              <a:gd name="connsiteX1" fmla="*/ 646823 w 1459421"/>
              <a:gd name="connsiteY1" fmla="*/ 211853 h 1064396"/>
              <a:gd name="connsiteX2" fmla="*/ 953078 w 1459421"/>
              <a:gd name="connsiteY2" fmla="*/ 72 h 1064396"/>
              <a:gd name="connsiteX3" fmla="*/ 893514 w 1459421"/>
              <a:gd name="connsiteY3" fmla="*/ 188829 h 1064396"/>
              <a:gd name="connsiteX4" fmla="*/ 1110602 w 1459421"/>
              <a:gd name="connsiteY4" fmla="*/ 257902 h 1064396"/>
              <a:gd name="connsiteX5" fmla="*/ 1189371 w 1459421"/>
              <a:gd name="connsiteY5" fmla="*/ 215206 h 1064396"/>
              <a:gd name="connsiteX6" fmla="*/ 1252038 w 1459421"/>
              <a:gd name="connsiteY6" fmla="*/ 376314 h 1064396"/>
              <a:gd name="connsiteX7" fmla="*/ 1458717 w 1459421"/>
              <a:gd name="connsiteY7" fmla="*/ 543929 h 1064396"/>
              <a:gd name="connsiteX8" fmla="*/ 1173097 w 1459421"/>
              <a:gd name="connsiteY8" fmla="*/ 636161 h 1064396"/>
              <a:gd name="connsiteX9" fmla="*/ 1347915 w 1459421"/>
              <a:gd name="connsiteY9" fmla="*/ 909950 h 1064396"/>
              <a:gd name="connsiteX10" fmla="*/ 1077710 w 1459421"/>
              <a:gd name="connsiteY10" fmla="*/ 928901 h 1064396"/>
              <a:gd name="connsiteX11" fmla="*/ 863911 w 1459421"/>
              <a:gd name="connsiteY11" fmla="*/ 846671 h 1064396"/>
              <a:gd name="connsiteX12" fmla="*/ 748789 w 1459421"/>
              <a:gd name="connsiteY12" fmla="*/ 889430 h 1064396"/>
              <a:gd name="connsiteX13" fmla="*/ 636956 w 1459421"/>
              <a:gd name="connsiteY13" fmla="*/ 948636 h 1064396"/>
              <a:gd name="connsiteX14" fmla="*/ 577750 w 1459421"/>
              <a:gd name="connsiteY14" fmla="*/ 1063758 h 1064396"/>
              <a:gd name="connsiteX15" fmla="*/ 515255 w 1459421"/>
              <a:gd name="connsiteY15" fmla="*/ 892720 h 1064396"/>
              <a:gd name="connsiteX16" fmla="*/ 529994 w 1459421"/>
              <a:gd name="connsiteY16" fmla="*/ 765699 h 1064396"/>
              <a:gd name="connsiteX17" fmla="*/ 219226 w 1459421"/>
              <a:gd name="connsiteY17" fmla="*/ 777597 h 1064396"/>
              <a:gd name="connsiteX18" fmla="*/ 278432 w 1459421"/>
              <a:gd name="connsiteY18" fmla="*/ 711813 h 1064396"/>
              <a:gd name="connsiteX19" fmla="*/ 193478 w 1459421"/>
              <a:gd name="connsiteY19" fmla="*/ 543380 h 1064396"/>
              <a:gd name="connsiteX20" fmla="*/ 114 w 1459421"/>
              <a:gd name="connsiteY20" fmla="*/ 392604 h 1064396"/>
              <a:gd name="connsiteX21" fmla="*/ 222515 w 1459421"/>
              <a:gd name="connsiteY21" fmla="*/ 419073 h 1064396"/>
              <a:gd name="connsiteX22" fmla="*/ 355338 w 1459421"/>
              <a:gd name="connsiteY22" fmla="*/ 232593 h 1064396"/>
              <a:gd name="connsiteX23" fmla="*/ 537500 w 1459421"/>
              <a:gd name="connsiteY23" fmla="*/ 67829 h 1064396"/>
              <a:gd name="connsiteX0" fmla="*/ 537500 w 1459867"/>
              <a:gd name="connsiteY0" fmla="*/ 67829 h 1064396"/>
              <a:gd name="connsiteX1" fmla="*/ 646823 w 1459867"/>
              <a:gd name="connsiteY1" fmla="*/ 211853 h 1064396"/>
              <a:gd name="connsiteX2" fmla="*/ 953078 w 1459867"/>
              <a:gd name="connsiteY2" fmla="*/ 72 h 1064396"/>
              <a:gd name="connsiteX3" fmla="*/ 893514 w 1459867"/>
              <a:gd name="connsiteY3" fmla="*/ 188829 h 1064396"/>
              <a:gd name="connsiteX4" fmla="*/ 1110602 w 1459867"/>
              <a:gd name="connsiteY4" fmla="*/ 257902 h 1064396"/>
              <a:gd name="connsiteX5" fmla="*/ 1189371 w 1459867"/>
              <a:gd name="connsiteY5" fmla="*/ 215206 h 1064396"/>
              <a:gd name="connsiteX6" fmla="*/ 1252038 w 1459867"/>
              <a:gd name="connsiteY6" fmla="*/ 376314 h 1064396"/>
              <a:gd name="connsiteX7" fmla="*/ 1458717 w 1459867"/>
              <a:gd name="connsiteY7" fmla="*/ 543929 h 1064396"/>
              <a:gd name="connsiteX8" fmla="*/ 1336085 w 1459867"/>
              <a:gd name="connsiteY8" fmla="*/ 655672 h 1064396"/>
              <a:gd name="connsiteX9" fmla="*/ 1347915 w 1459867"/>
              <a:gd name="connsiteY9" fmla="*/ 909950 h 1064396"/>
              <a:gd name="connsiteX10" fmla="*/ 1077710 w 1459867"/>
              <a:gd name="connsiteY10" fmla="*/ 928901 h 1064396"/>
              <a:gd name="connsiteX11" fmla="*/ 863911 w 1459867"/>
              <a:gd name="connsiteY11" fmla="*/ 846671 h 1064396"/>
              <a:gd name="connsiteX12" fmla="*/ 748789 w 1459867"/>
              <a:gd name="connsiteY12" fmla="*/ 889430 h 1064396"/>
              <a:gd name="connsiteX13" fmla="*/ 636956 w 1459867"/>
              <a:gd name="connsiteY13" fmla="*/ 948636 h 1064396"/>
              <a:gd name="connsiteX14" fmla="*/ 577750 w 1459867"/>
              <a:gd name="connsiteY14" fmla="*/ 1063758 h 1064396"/>
              <a:gd name="connsiteX15" fmla="*/ 515255 w 1459867"/>
              <a:gd name="connsiteY15" fmla="*/ 892720 h 1064396"/>
              <a:gd name="connsiteX16" fmla="*/ 529994 w 1459867"/>
              <a:gd name="connsiteY16" fmla="*/ 765699 h 1064396"/>
              <a:gd name="connsiteX17" fmla="*/ 219226 w 1459867"/>
              <a:gd name="connsiteY17" fmla="*/ 777597 h 1064396"/>
              <a:gd name="connsiteX18" fmla="*/ 278432 w 1459867"/>
              <a:gd name="connsiteY18" fmla="*/ 711813 h 1064396"/>
              <a:gd name="connsiteX19" fmla="*/ 193478 w 1459867"/>
              <a:gd name="connsiteY19" fmla="*/ 543380 h 1064396"/>
              <a:gd name="connsiteX20" fmla="*/ 114 w 1459867"/>
              <a:gd name="connsiteY20" fmla="*/ 392604 h 1064396"/>
              <a:gd name="connsiteX21" fmla="*/ 222515 w 1459867"/>
              <a:gd name="connsiteY21" fmla="*/ 419073 h 1064396"/>
              <a:gd name="connsiteX22" fmla="*/ 355338 w 1459867"/>
              <a:gd name="connsiteY22" fmla="*/ 232593 h 1064396"/>
              <a:gd name="connsiteX23" fmla="*/ 537500 w 1459867"/>
              <a:gd name="connsiteY23" fmla="*/ 67829 h 1064396"/>
              <a:gd name="connsiteX0" fmla="*/ 537500 w 1459867"/>
              <a:gd name="connsiteY0" fmla="*/ 67838 h 1064405"/>
              <a:gd name="connsiteX1" fmla="*/ 646823 w 1459867"/>
              <a:gd name="connsiteY1" fmla="*/ 211862 h 1064405"/>
              <a:gd name="connsiteX2" fmla="*/ 953078 w 1459867"/>
              <a:gd name="connsiteY2" fmla="*/ 81 h 1064405"/>
              <a:gd name="connsiteX3" fmla="*/ 893514 w 1459867"/>
              <a:gd name="connsiteY3" fmla="*/ 188838 h 1064405"/>
              <a:gd name="connsiteX4" fmla="*/ 998380 w 1459867"/>
              <a:gd name="connsiteY4" fmla="*/ 362082 h 1064405"/>
              <a:gd name="connsiteX5" fmla="*/ 1189371 w 1459867"/>
              <a:gd name="connsiteY5" fmla="*/ 215215 h 1064405"/>
              <a:gd name="connsiteX6" fmla="*/ 1252038 w 1459867"/>
              <a:gd name="connsiteY6" fmla="*/ 376323 h 1064405"/>
              <a:gd name="connsiteX7" fmla="*/ 1458717 w 1459867"/>
              <a:gd name="connsiteY7" fmla="*/ 543938 h 1064405"/>
              <a:gd name="connsiteX8" fmla="*/ 1336085 w 1459867"/>
              <a:gd name="connsiteY8" fmla="*/ 655681 h 1064405"/>
              <a:gd name="connsiteX9" fmla="*/ 1347915 w 1459867"/>
              <a:gd name="connsiteY9" fmla="*/ 909959 h 1064405"/>
              <a:gd name="connsiteX10" fmla="*/ 1077710 w 1459867"/>
              <a:gd name="connsiteY10" fmla="*/ 928910 h 1064405"/>
              <a:gd name="connsiteX11" fmla="*/ 863911 w 1459867"/>
              <a:gd name="connsiteY11" fmla="*/ 846680 h 1064405"/>
              <a:gd name="connsiteX12" fmla="*/ 748789 w 1459867"/>
              <a:gd name="connsiteY12" fmla="*/ 889439 h 1064405"/>
              <a:gd name="connsiteX13" fmla="*/ 636956 w 1459867"/>
              <a:gd name="connsiteY13" fmla="*/ 948645 h 1064405"/>
              <a:gd name="connsiteX14" fmla="*/ 577750 w 1459867"/>
              <a:gd name="connsiteY14" fmla="*/ 1063767 h 1064405"/>
              <a:gd name="connsiteX15" fmla="*/ 515255 w 1459867"/>
              <a:gd name="connsiteY15" fmla="*/ 892729 h 1064405"/>
              <a:gd name="connsiteX16" fmla="*/ 529994 w 1459867"/>
              <a:gd name="connsiteY16" fmla="*/ 765708 h 1064405"/>
              <a:gd name="connsiteX17" fmla="*/ 219226 w 1459867"/>
              <a:gd name="connsiteY17" fmla="*/ 777606 h 1064405"/>
              <a:gd name="connsiteX18" fmla="*/ 278432 w 1459867"/>
              <a:gd name="connsiteY18" fmla="*/ 711822 h 1064405"/>
              <a:gd name="connsiteX19" fmla="*/ 193478 w 1459867"/>
              <a:gd name="connsiteY19" fmla="*/ 543389 h 1064405"/>
              <a:gd name="connsiteX20" fmla="*/ 114 w 1459867"/>
              <a:gd name="connsiteY20" fmla="*/ 392613 h 1064405"/>
              <a:gd name="connsiteX21" fmla="*/ 222515 w 1459867"/>
              <a:gd name="connsiteY21" fmla="*/ 419082 h 1064405"/>
              <a:gd name="connsiteX22" fmla="*/ 355338 w 1459867"/>
              <a:gd name="connsiteY22" fmla="*/ 232602 h 1064405"/>
              <a:gd name="connsiteX23" fmla="*/ 537500 w 1459867"/>
              <a:gd name="connsiteY23" fmla="*/ 67838 h 10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9867" h="1064405">
                <a:moveTo>
                  <a:pt x="537500" y="67838"/>
                </a:moveTo>
                <a:cubicBezTo>
                  <a:pt x="586081" y="64381"/>
                  <a:pt x="577560" y="223155"/>
                  <a:pt x="646823" y="211862"/>
                </a:cubicBezTo>
                <a:cubicBezTo>
                  <a:pt x="716086" y="200569"/>
                  <a:pt x="911963" y="3918"/>
                  <a:pt x="953078" y="81"/>
                </a:cubicBezTo>
                <a:cubicBezTo>
                  <a:pt x="994193" y="-3756"/>
                  <a:pt x="885964" y="128505"/>
                  <a:pt x="893514" y="188838"/>
                </a:cubicBezTo>
                <a:cubicBezTo>
                  <a:pt x="901064" y="249172"/>
                  <a:pt x="949071" y="357686"/>
                  <a:pt x="998380" y="362082"/>
                </a:cubicBezTo>
                <a:cubicBezTo>
                  <a:pt x="1047690" y="366478"/>
                  <a:pt x="1147095" y="212842"/>
                  <a:pt x="1189371" y="215215"/>
                </a:cubicBezTo>
                <a:cubicBezTo>
                  <a:pt x="1231647" y="217589"/>
                  <a:pt x="1207147" y="321536"/>
                  <a:pt x="1252038" y="376323"/>
                </a:cubicBezTo>
                <a:cubicBezTo>
                  <a:pt x="1296929" y="431110"/>
                  <a:pt x="1444709" y="497378"/>
                  <a:pt x="1458717" y="543938"/>
                </a:cubicBezTo>
                <a:cubicBezTo>
                  <a:pt x="1472725" y="590498"/>
                  <a:pt x="1354552" y="594678"/>
                  <a:pt x="1336085" y="655681"/>
                </a:cubicBezTo>
                <a:cubicBezTo>
                  <a:pt x="1317618" y="716684"/>
                  <a:pt x="1390977" y="864421"/>
                  <a:pt x="1347915" y="909959"/>
                </a:cubicBezTo>
                <a:cubicBezTo>
                  <a:pt x="1304853" y="955497"/>
                  <a:pt x="1158377" y="939456"/>
                  <a:pt x="1077710" y="928910"/>
                </a:cubicBezTo>
                <a:cubicBezTo>
                  <a:pt x="997043" y="918364"/>
                  <a:pt x="918731" y="853258"/>
                  <a:pt x="863911" y="846680"/>
                </a:cubicBezTo>
                <a:cubicBezTo>
                  <a:pt x="809091" y="840102"/>
                  <a:pt x="786615" y="872445"/>
                  <a:pt x="748789" y="889439"/>
                </a:cubicBezTo>
                <a:cubicBezTo>
                  <a:pt x="710963" y="906433"/>
                  <a:pt x="665462" y="919590"/>
                  <a:pt x="636956" y="948645"/>
                </a:cubicBezTo>
                <a:cubicBezTo>
                  <a:pt x="608450" y="977700"/>
                  <a:pt x="598033" y="1073086"/>
                  <a:pt x="577750" y="1063767"/>
                </a:cubicBezTo>
                <a:cubicBezTo>
                  <a:pt x="557467" y="1054448"/>
                  <a:pt x="523214" y="942406"/>
                  <a:pt x="515255" y="892729"/>
                </a:cubicBezTo>
                <a:cubicBezTo>
                  <a:pt x="507296" y="843053"/>
                  <a:pt x="579332" y="784895"/>
                  <a:pt x="529994" y="765708"/>
                </a:cubicBezTo>
                <a:cubicBezTo>
                  <a:pt x="480656" y="746521"/>
                  <a:pt x="261153" y="786587"/>
                  <a:pt x="219226" y="777606"/>
                </a:cubicBezTo>
                <a:cubicBezTo>
                  <a:pt x="177299" y="768625"/>
                  <a:pt x="282723" y="750858"/>
                  <a:pt x="278432" y="711822"/>
                </a:cubicBezTo>
                <a:cubicBezTo>
                  <a:pt x="274141" y="672786"/>
                  <a:pt x="239864" y="596591"/>
                  <a:pt x="193478" y="543389"/>
                </a:cubicBezTo>
                <a:cubicBezTo>
                  <a:pt x="147092" y="490187"/>
                  <a:pt x="-4725" y="413331"/>
                  <a:pt x="114" y="392613"/>
                </a:cubicBezTo>
                <a:cubicBezTo>
                  <a:pt x="4953" y="371895"/>
                  <a:pt x="215388" y="454167"/>
                  <a:pt x="222515" y="419082"/>
                </a:cubicBezTo>
                <a:cubicBezTo>
                  <a:pt x="229642" y="383997"/>
                  <a:pt x="302841" y="291143"/>
                  <a:pt x="355338" y="232602"/>
                </a:cubicBezTo>
                <a:cubicBezTo>
                  <a:pt x="407836" y="174061"/>
                  <a:pt x="488919" y="71295"/>
                  <a:pt x="537500" y="67838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4" idx="2"/>
          </p:cNvCxnSpPr>
          <p:nvPr/>
        </p:nvCxnSpPr>
        <p:spPr>
          <a:xfrm>
            <a:off x="2486889" y="4075891"/>
            <a:ext cx="1899443" cy="433458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3402" y="4288400"/>
            <a:ext cx="114300" cy="128896"/>
          </a:xfrm>
          <a:prstGeom prst="line">
            <a:avLst/>
          </a:prstGeom>
          <a:ln w="127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2" idx="1"/>
          </p:cNvCxnSpPr>
          <p:nvPr/>
        </p:nvCxnSpPr>
        <p:spPr>
          <a:xfrm flipH="1">
            <a:off x="5223122" y="3554694"/>
            <a:ext cx="838199" cy="702587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61302" y="3423851"/>
            <a:ext cx="1458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rgbClr val="C00000"/>
                </a:solidFill>
              </a:rPr>
              <a:t>0-3 mm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4119" y="3781623"/>
            <a:ext cx="1458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rgbClr val="C00000"/>
                </a:solidFill>
              </a:rPr>
              <a:t>0-6 mm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3311" y="4730337"/>
            <a:ext cx="1458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rgbClr val="C00000"/>
                </a:solidFill>
              </a:rPr>
              <a:t>0-12 mm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09666" y="4230709"/>
            <a:ext cx="1458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rgbClr val="C00000"/>
                </a:solidFill>
              </a:rPr>
              <a:t>0-9 mm</a:t>
            </a:r>
            <a:endParaRPr lang="en-US" sz="11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>
            <a:stCxn id="23" idx="1"/>
          </p:cNvCxnSpPr>
          <p:nvPr/>
        </p:nvCxnSpPr>
        <p:spPr>
          <a:xfrm flipH="1">
            <a:off x="5451703" y="3912466"/>
            <a:ext cx="852417" cy="438677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5" idx="1"/>
          </p:cNvCxnSpPr>
          <p:nvPr/>
        </p:nvCxnSpPr>
        <p:spPr>
          <a:xfrm flipH="1">
            <a:off x="5818226" y="4361552"/>
            <a:ext cx="791440" cy="295595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1"/>
          </p:cNvCxnSpPr>
          <p:nvPr/>
        </p:nvCxnSpPr>
        <p:spPr>
          <a:xfrm flipH="1">
            <a:off x="5908400" y="4861180"/>
            <a:ext cx="824910" cy="212929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8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Approach</a:t>
            </a:r>
            <a:endParaRPr lang="en-US" sz="44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050" y="762000"/>
            <a:ext cx="9084308" cy="121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zh-CN" sz="2100" kern="0" dirty="0" smtClean="0">
                <a:latin typeface="Calibri" panose="020F0502020204030204" pitchFamily="34" charset="0"/>
              </a:rPr>
              <a:t>Calculated </a:t>
            </a:r>
            <a:r>
              <a:rPr lang="en-US" altLang="zh-CN" sz="2100" kern="0" dirty="0">
                <a:latin typeface="Calibri" panose="020F0502020204030204" pitchFamily="34" charset="0"/>
              </a:rPr>
              <a:t>concordance</a:t>
            </a:r>
            <a:r>
              <a:rPr lang="tr-TR" altLang="zh-CN" sz="2100" kern="0" dirty="0">
                <a:latin typeface="Calibri" panose="020F0502020204030204" pitchFamily="34" charset="0"/>
              </a:rPr>
              <a:t> </a:t>
            </a:r>
            <a:r>
              <a:rPr lang="en-US" altLang="zh-CN" sz="2100" kern="0" dirty="0">
                <a:latin typeface="Calibri" panose="020F0502020204030204" pitchFamily="34" charset="0"/>
              </a:rPr>
              <a:t>correlation</a:t>
            </a:r>
            <a:r>
              <a:rPr lang="tr-TR" altLang="zh-CN" sz="2100" kern="0" dirty="0">
                <a:latin typeface="Calibri" panose="020F0502020204030204" pitchFamily="34" charset="0"/>
              </a:rPr>
              <a:t> </a:t>
            </a:r>
            <a:r>
              <a:rPr lang="en-US" altLang="zh-CN" sz="2100" kern="0" dirty="0">
                <a:latin typeface="Calibri" panose="020F0502020204030204" pitchFamily="34" charset="0"/>
              </a:rPr>
              <a:t>coefficient</a:t>
            </a:r>
            <a:r>
              <a:rPr lang="tr-TR" altLang="zh-CN" sz="2100" kern="0" dirty="0">
                <a:latin typeface="Calibri" panose="020F0502020204030204" pitchFamily="34" charset="0"/>
              </a:rPr>
              <a:t> (</a:t>
            </a:r>
            <a:r>
              <a:rPr lang="en-US" altLang="zh-CN" sz="2100" kern="0" dirty="0">
                <a:latin typeface="Calibri" panose="020F0502020204030204" pitchFamily="34" charset="0"/>
              </a:rPr>
              <a:t>CCC</a:t>
            </a:r>
            <a:r>
              <a:rPr lang="tr-TR" altLang="zh-CN" sz="2100" kern="0" dirty="0">
                <a:latin typeface="Calibri" panose="020F0502020204030204" pitchFamily="34" charset="0"/>
              </a:rPr>
              <a:t>)</a:t>
            </a:r>
            <a:r>
              <a:rPr lang="en-US" altLang="zh-CN" sz="2100" kern="0" dirty="0">
                <a:latin typeface="Calibri" panose="020F0502020204030204" pitchFamily="34" charset="0"/>
              </a:rPr>
              <a:t> values of features between </a:t>
            </a:r>
            <a:r>
              <a:rPr lang="en-US" altLang="zh-CN" sz="2100" kern="0" dirty="0" smtClean="0">
                <a:latin typeface="Calibri" panose="020F0502020204030204" pitchFamily="34" charset="0"/>
              </a:rPr>
              <a:t>different algorithms and different </a:t>
            </a:r>
            <a:r>
              <a:rPr lang="en-US" altLang="zh-CN" sz="2100" kern="0" dirty="0">
                <a:latin typeface="Calibri" panose="020F0502020204030204" pitchFamily="34" charset="0"/>
              </a:rPr>
              <a:t>seed points </a:t>
            </a:r>
            <a:endParaRPr lang="en-US" altLang="zh-CN" sz="2100" kern="0" dirty="0" smtClean="0"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zh-CN" sz="2000" kern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For each algorithm, 3 different </a:t>
            </a:r>
            <a:r>
              <a:rPr lang="en-US" altLang="zh-CN" sz="2000" kern="0" dirty="0">
                <a:solidFill>
                  <a:srgbClr val="0000FF"/>
                </a:solidFill>
                <a:latin typeface="Calibri" panose="020F0502020204030204" pitchFamily="34" charset="0"/>
              </a:rPr>
              <a:t>seed </a:t>
            </a:r>
            <a:r>
              <a:rPr lang="en-US" altLang="zh-CN" sz="2000" kern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points/initiation parameters were used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zh-CN" sz="2000" kern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Separate analyses were conducted for lung mask and no lung mask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zh-CN" sz="2100" kern="0" dirty="0" smtClean="0">
              <a:latin typeface="Calibri" panose="020F0502020204030204" pitchFamily="34" charset="0"/>
            </a:endParaRPr>
          </a:p>
          <a:p>
            <a:pPr marL="457200" lvl="1" indent="0">
              <a:buNone/>
              <a:defRPr/>
            </a:pPr>
            <a:endParaRPr lang="tr-TR" altLang="zh-CN" sz="2100" kern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altLang="zh-CN" sz="2100" kern="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tr-TR" altLang="zh-CN" sz="2100" kern="0" dirty="0" smtClean="0"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tr-TR" altLang="zh-CN" sz="2100" kern="0" dirty="0" smtClean="0">
              <a:latin typeface="Calibri" panose="020F0502020204030204" pitchFamily="34" charset="0"/>
            </a:endParaRPr>
          </a:p>
        </p:txBody>
      </p:sp>
      <p:pic>
        <p:nvPicPr>
          <p:cNvPr id="2050" name="Picture 2" descr="J:\Schabath_Lab\2.  Schabath-Tunali\6.  Peritumoral feature study\Figures\algorithms-seed-points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" y="2362200"/>
            <a:ext cx="7813676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2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Tunalii\Desktop\6.  Peritumoral feature study\Figures\Figure 1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67" y="0"/>
            <a:ext cx="5736033" cy="68849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 bwMode="auto">
          <a:xfrm>
            <a:off x="3505200" y="76200"/>
            <a:ext cx="13716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40" y="119180"/>
            <a:ext cx="2799360" cy="116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" y="1676400"/>
            <a:ext cx="32555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Calibri" panose="020F0502020204030204" pitchFamily="34" charset="0"/>
              </a:rPr>
              <a:t>Peritumoral </a:t>
            </a:r>
            <a:r>
              <a:rPr lang="en-US" b="0" dirty="0">
                <a:latin typeface="Calibri" panose="020F0502020204030204" pitchFamily="34" charset="0"/>
              </a:rPr>
              <a:t>regions </a:t>
            </a:r>
            <a:r>
              <a:rPr lang="en-US" b="0" dirty="0" smtClean="0">
                <a:latin typeface="Calibri" panose="020F0502020204030204" pitchFamily="34" charset="0"/>
              </a:rPr>
              <a:t>can be captured and quantified by conventional radiomics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Calibri" panose="020F0502020204030204" pitchFamily="34" charset="0"/>
              </a:rPr>
              <a:t>Subsets of features are stable from tumor border out to 12 mm from the border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Calibri" panose="020F0502020204030204" pitchFamily="34" charset="0"/>
              </a:rPr>
              <a:t>Laws and Wavelets appear to be consistently unstable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Within each segmentation algorithm, different IPs tended to be stable for intensity-based and texture features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45970"/>
            <a:ext cx="4353152" cy="5532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2" y="1709239"/>
            <a:ext cx="4031067" cy="35014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1290"/>
          <a:stretch/>
        </p:blipFill>
        <p:spPr bwMode="auto">
          <a:xfrm>
            <a:off x="4673558" y="825597"/>
            <a:ext cx="4481827" cy="5575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57489" y="1769866"/>
            <a:ext cx="4586511" cy="3617634"/>
            <a:chOff x="4227719" y="3524195"/>
            <a:chExt cx="6523038" cy="4806950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27719" y="3524195"/>
              <a:ext cx="6523038" cy="480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284869" y="3524196"/>
              <a:ext cx="6465888" cy="4572000"/>
            </a:xfrm>
            <a:prstGeom prst="rect">
              <a:avLst/>
            </a:prstGeom>
            <a:solidFill>
              <a:srgbClr val="EAF2F3"/>
            </a:solidFill>
            <a:ln w="7938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905582" y="3867095"/>
              <a:ext cx="5503863" cy="3608388"/>
            </a:xfrm>
            <a:prstGeom prst="rect">
              <a:avLst/>
            </a:prstGeom>
            <a:solidFill>
              <a:schemeClr val="bg1"/>
            </a:solidFill>
            <a:ln w="65088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905582" y="7372295"/>
              <a:ext cx="5503863" cy="0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4905582" y="3965520"/>
              <a:ext cx="5503863" cy="0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5005594" y="3867095"/>
              <a:ext cx="0" cy="3608388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V="1">
              <a:off x="10311019" y="3867095"/>
              <a:ext cx="0" cy="3608388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flipV="1">
              <a:off x="4905582" y="3867095"/>
              <a:ext cx="0" cy="360838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flipH="1">
              <a:off x="4842082" y="7372295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 rot="16200000">
              <a:off x="4594472" y="7241093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0.00</a:t>
              </a:r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 flipH="1">
              <a:off x="4842082" y="6522983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rot="16200000">
              <a:off x="4594472" y="6391780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0.25</a:t>
              </a:r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H="1">
              <a:off x="4842082" y="5668908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 rot="16200000">
              <a:off x="4594472" y="5537705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0.50</a:t>
              </a:r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 flipH="1">
              <a:off x="4842082" y="4819595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 rot="16200000">
              <a:off x="4596059" y="4686805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0.75</a:t>
              </a:r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 flipH="1">
              <a:off x="4842082" y="3965520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 rot="16200000">
              <a:off x="4596059" y="3834318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1.00</a:t>
              </a:r>
            </a:p>
          </p:txBody>
        </p:sp>
        <p:sp>
          <p:nvSpPr>
            <p:cNvPr id="25" name="Rectangle 31"/>
            <p:cNvSpPr>
              <a:spLocks noChangeArrowheads="1"/>
            </p:cNvSpPr>
            <p:nvPr/>
          </p:nvSpPr>
          <p:spPr bwMode="auto">
            <a:xfrm rot="16200000">
              <a:off x="4188375" y="5523636"/>
              <a:ext cx="75020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9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Sensitivity</a:t>
              </a:r>
              <a:endParaRPr lang="en-US" altLang="en-US" b="0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>
              <a:off x="4905582" y="7475483"/>
              <a:ext cx="550386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5005594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4853194" y="7570733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0.00</a:t>
              </a:r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>
              <a:off x="6331157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6178758" y="7570733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0.25</a:t>
              </a:r>
            </a:p>
          </p:txBody>
        </p: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>
              <a:off x="7658307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32" name="Rectangle 38"/>
            <p:cNvSpPr>
              <a:spLocks noChangeArrowheads="1"/>
            </p:cNvSpPr>
            <p:nvPr/>
          </p:nvSpPr>
          <p:spPr bwMode="auto">
            <a:xfrm>
              <a:off x="7505907" y="7570733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0.50</a:t>
              </a:r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>
              <a:off x="8983869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34" name="Rectangle 40"/>
            <p:cNvSpPr>
              <a:spLocks noChangeArrowheads="1"/>
            </p:cNvSpPr>
            <p:nvPr/>
          </p:nvSpPr>
          <p:spPr bwMode="auto">
            <a:xfrm>
              <a:off x="8831469" y="7570733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0.75</a:t>
              </a:r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>
              <a:off x="10311019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36" name="Rectangle 42"/>
            <p:cNvSpPr>
              <a:spLocks noChangeArrowheads="1"/>
            </p:cNvSpPr>
            <p:nvPr/>
          </p:nvSpPr>
          <p:spPr bwMode="auto">
            <a:xfrm>
              <a:off x="10158619" y="7570733"/>
              <a:ext cx="28725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>
                  <a:solidFill>
                    <a:srgbClr val="000000"/>
                  </a:solidFill>
                  <a:latin typeface="Helvetica Light"/>
                  <a:sym typeface="Helvetica Light"/>
                </a:rPr>
                <a:t>1.00</a:t>
              </a:r>
            </a:p>
          </p:txBody>
        </p:sp>
        <p:sp>
          <p:nvSpPr>
            <p:cNvPr id="37" name="Rectangle 43"/>
            <p:cNvSpPr>
              <a:spLocks noChangeArrowheads="1"/>
            </p:cNvSpPr>
            <p:nvPr/>
          </p:nvSpPr>
          <p:spPr bwMode="auto">
            <a:xfrm>
              <a:off x="7177294" y="7724719"/>
              <a:ext cx="99225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9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1 - Specificity</a:t>
              </a:r>
              <a:endParaRPr lang="en-US" altLang="en-US" b="0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38" name="Rectangle 269"/>
            <p:cNvSpPr>
              <a:spLocks noChangeArrowheads="1"/>
            </p:cNvSpPr>
            <p:nvPr/>
          </p:nvSpPr>
          <p:spPr bwMode="auto">
            <a:xfrm>
              <a:off x="8292983" y="5733995"/>
              <a:ext cx="2026766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Demographics Only</a:t>
              </a:r>
            </a:p>
            <a:p>
              <a:pPr defTabSz="642882" eaLnBrk="1" hangingPunct="1"/>
              <a:r>
                <a:rPr lang="en-US" altLang="en-US" sz="8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Area under ROC curve = 0.613</a:t>
              </a:r>
              <a:endParaRPr lang="en-US" altLang="en-US" sz="2000" b="0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flipH="1">
              <a:off x="7761812" y="5858181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Rectangle 269"/>
            <p:cNvSpPr>
              <a:spLocks noChangeArrowheads="1"/>
            </p:cNvSpPr>
            <p:nvPr/>
          </p:nvSpPr>
          <p:spPr bwMode="auto">
            <a:xfrm>
              <a:off x="8292983" y="6202864"/>
              <a:ext cx="2026766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Features Only</a:t>
              </a:r>
            </a:p>
            <a:p>
              <a:pPr defTabSz="642882" eaLnBrk="1" hangingPunct="1"/>
              <a:r>
                <a:rPr lang="en-US" altLang="en-US" sz="8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Area under ROC curve = 0.928</a:t>
              </a:r>
              <a:endParaRPr lang="en-US" altLang="en-US" sz="2000" b="0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flipH="1">
              <a:off x="7761812" y="6327049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A3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4994482" y="733330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4994482" y="72872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4994482" y="72428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5" name="Oval 22"/>
            <p:cNvSpPr>
              <a:spLocks noChangeArrowheads="1"/>
            </p:cNvSpPr>
            <p:nvPr/>
          </p:nvSpPr>
          <p:spPr bwMode="auto">
            <a:xfrm>
              <a:off x="4994482" y="71967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6" name="Oval 23"/>
            <p:cNvSpPr>
              <a:spLocks noChangeArrowheads="1"/>
            </p:cNvSpPr>
            <p:nvPr/>
          </p:nvSpPr>
          <p:spPr bwMode="auto">
            <a:xfrm>
              <a:off x="4994482" y="714598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4994482" y="710153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4994482" y="705549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5027819" y="705549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5062744" y="705549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5096082" y="705549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096082" y="700945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5096082" y="696024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5096082" y="691420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5096082" y="6868169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5096082" y="6822132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5096082" y="677291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5096082" y="6726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5096082" y="66824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5131007" y="66824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5161169" y="66824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5196094" y="66824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5229432" y="66824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5229432" y="66363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5" name="Oval 42"/>
            <p:cNvSpPr>
              <a:spLocks noChangeArrowheads="1"/>
            </p:cNvSpPr>
            <p:nvPr/>
          </p:nvSpPr>
          <p:spPr bwMode="auto">
            <a:xfrm>
              <a:off x="5264357" y="663639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6" name="Oval 43"/>
            <p:cNvSpPr>
              <a:spLocks noChangeArrowheads="1"/>
            </p:cNvSpPr>
            <p:nvPr/>
          </p:nvSpPr>
          <p:spPr bwMode="auto">
            <a:xfrm>
              <a:off x="5299282" y="663639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5299282" y="658718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5332619" y="658718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5367544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5397707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5432632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5465969" y="658718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5500894" y="658718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5535819" y="658718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5" name="Oval 52"/>
            <p:cNvSpPr>
              <a:spLocks noChangeArrowheads="1"/>
            </p:cNvSpPr>
            <p:nvPr/>
          </p:nvSpPr>
          <p:spPr bwMode="auto">
            <a:xfrm>
              <a:off x="5569157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6" name="Oval 53"/>
            <p:cNvSpPr>
              <a:spLocks noChangeArrowheads="1"/>
            </p:cNvSpPr>
            <p:nvPr/>
          </p:nvSpPr>
          <p:spPr bwMode="auto">
            <a:xfrm>
              <a:off x="5604082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5634244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5634244" y="654114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5634244" y="649510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5669169" y="649510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5669169" y="644906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5702507" y="644906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5737432" y="64490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5770769" y="64490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5" name="Oval 62"/>
            <p:cNvSpPr>
              <a:spLocks noChangeArrowheads="1"/>
            </p:cNvSpPr>
            <p:nvPr/>
          </p:nvSpPr>
          <p:spPr bwMode="auto">
            <a:xfrm>
              <a:off x="5770769" y="63998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6" name="Oval 63"/>
            <p:cNvSpPr>
              <a:spLocks noChangeArrowheads="1"/>
            </p:cNvSpPr>
            <p:nvPr/>
          </p:nvSpPr>
          <p:spPr bwMode="auto">
            <a:xfrm>
              <a:off x="5805694" y="63998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7" name="Oval 64"/>
            <p:cNvSpPr>
              <a:spLocks noChangeArrowheads="1"/>
            </p:cNvSpPr>
            <p:nvPr/>
          </p:nvSpPr>
          <p:spPr bwMode="auto">
            <a:xfrm>
              <a:off x="5805694" y="635381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8" name="Oval 65"/>
            <p:cNvSpPr>
              <a:spLocks noChangeArrowheads="1"/>
            </p:cNvSpPr>
            <p:nvPr/>
          </p:nvSpPr>
          <p:spPr bwMode="auto">
            <a:xfrm>
              <a:off x="5805694" y="630778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89" name="Oval 66"/>
            <p:cNvSpPr>
              <a:spLocks noChangeArrowheads="1"/>
            </p:cNvSpPr>
            <p:nvPr/>
          </p:nvSpPr>
          <p:spPr bwMode="auto">
            <a:xfrm>
              <a:off x="5840619" y="630778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0" name="Oval 67"/>
            <p:cNvSpPr>
              <a:spLocks noChangeArrowheads="1"/>
            </p:cNvSpPr>
            <p:nvPr/>
          </p:nvSpPr>
          <p:spPr bwMode="auto">
            <a:xfrm>
              <a:off x="5840619" y="626333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1" name="Oval 68"/>
            <p:cNvSpPr>
              <a:spLocks noChangeArrowheads="1"/>
            </p:cNvSpPr>
            <p:nvPr/>
          </p:nvSpPr>
          <p:spPr bwMode="auto">
            <a:xfrm>
              <a:off x="5873957" y="626333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2" name="Oval 69"/>
            <p:cNvSpPr>
              <a:spLocks noChangeArrowheads="1"/>
            </p:cNvSpPr>
            <p:nvPr/>
          </p:nvSpPr>
          <p:spPr bwMode="auto">
            <a:xfrm>
              <a:off x="5873957" y="62125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3" name="Oval 70"/>
            <p:cNvSpPr>
              <a:spLocks noChangeArrowheads="1"/>
            </p:cNvSpPr>
            <p:nvPr/>
          </p:nvSpPr>
          <p:spPr bwMode="auto">
            <a:xfrm>
              <a:off x="5904119" y="62125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4" name="Oval 71"/>
            <p:cNvSpPr>
              <a:spLocks noChangeArrowheads="1"/>
            </p:cNvSpPr>
            <p:nvPr/>
          </p:nvSpPr>
          <p:spPr bwMode="auto">
            <a:xfrm>
              <a:off x="5939044" y="62125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5" name="Oval 72"/>
            <p:cNvSpPr>
              <a:spLocks noChangeArrowheads="1"/>
            </p:cNvSpPr>
            <p:nvPr/>
          </p:nvSpPr>
          <p:spPr bwMode="auto">
            <a:xfrm>
              <a:off x="5973969" y="62125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6" name="Oval 73"/>
            <p:cNvSpPr>
              <a:spLocks noChangeArrowheads="1"/>
            </p:cNvSpPr>
            <p:nvPr/>
          </p:nvSpPr>
          <p:spPr bwMode="auto">
            <a:xfrm>
              <a:off x="6007307" y="62125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7" name="Oval 74"/>
            <p:cNvSpPr>
              <a:spLocks noChangeArrowheads="1"/>
            </p:cNvSpPr>
            <p:nvPr/>
          </p:nvSpPr>
          <p:spPr bwMode="auto">
            <a:xfrm>
              <a:off x="6042232" y="62125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8" name="Oval 75"/>
            <p:cNvSpPr>
              <a:spLocks noChangeArrowheads="1"/>
            </p:cNvSpPr>
            <p:nvPr/>
          </p:nvSpPr>
          <p:spPr bwMode="auto">
            <a:xfrm>
              <a:off x="6042232" y="61680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9" name="Oval 76"/>
            <p:cNvSpPr>
              <a:spLocks noChangeArrowheads="1"/>
            </p:cNvSpPr>
            <p:nvPr/>
          </p:nvSpPr>
          <p:spPr bwMode="auto">
            <a:xfrm>
              <a:off x="6042232" y="61220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0" name="Oval 77"/>
            <p:cNvSpPr>
              <a:spLocks noChangeArrowheads="1"/>
            </p:cNvSpPr>
            <p:nvPr/>
          </p:nvSpPr>
          <p:spPr bwMode="auto">
            <a:xfrm>
              <a:off x="6075569" y="612204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1" name="Oval 78"/>
            <p:cNvSpPr>
              <a:spLocks noChangeArrowheads="1"/>
            </p:cNvSpPr>
            <p:nvPr/>
          </p:nvSpPr>
          <p:spPr bwMode="auto">
            <a:xfrm>
              <a:off x="6110494" y="61220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2" name="Oval 79"/>
            <p:cNvSpPr>
              <a:spLocks noChangeArrowheads="1"/>
            </p:cNvSpPr>
            <p:nvPr/>
          </p:nvSpPr>
          <p:spPr bwMode="auto">
            <a:xfrm>
              <a:off x="6140657" y="61220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6175582" y="61220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6175582" y="607600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6210507" y="607600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6243844" y="607600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6243844" y="602679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6278769" y="602679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6312107" y="602679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6347032" y="60267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1" name="Oval 88"/>
            <p:cNvSpPr>
              <a:spLocks noChangeArrowheads="1"/>
            </p:cNvSpPr>
            <p:nvPr/>
          </p:nvSpPr>
          <p:spPr bwMode="auto">
            <a:xfrm>
              <a:off x="6377194" y="60267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2" name="Oval 89"/>
            <p:cNvSpPr>
              <a:spLocks noChangeArrowheads="1"/>
            </p:cNvSpPr>
            <p:nvPr/>
          </p:nvSpPr>
          <p:spPr bwMode="auto">
            <a:xfrm>
              <a:off x="6412119" y="60267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6445457" y="602679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6480382" y="598075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6515307" y="598075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6515307" y="593471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6548644" y="59347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6583569" y="59347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6616907" y="59347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6648657" y="593471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6681994" y="593471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2" name="Oval 99"/>
            <p:cNvSpPr>
              <a:spLocks noChangeArrowheads="1"/>
            </p:cNvSpPr>
            <p:nvPr/>
          </p:nvSpPr>
          <p:spPr bwMode="auto">
            <a:xfrm>
              <a:off x="6681994" y="58886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6716919" y="58886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6750257" y="58886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6750257" y="58394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6750257" y="579343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6750257" y="57489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6785182" y="57489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6785182" y="570294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6820107" y="570294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6820107" y="56537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2" name="Oval 109"/>
            <p:cNvSpPr>
              <a:spLocks noChangeArrowheads="1"/>
            </p:cNvSpPr>
            <p:nvPr/>
          </p:nvSpPr>
          <p:spPr bwMode="auto">
            <a:xfrm>
              <a:off x="6853444" y="56537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3" name="Oval 110"/>
            <p:cNvSpPr>
              <a:spLocks noChangeArrowheads="1"/>
            </p:cNvSpPr>
            <p:nvPr/>
          </p:nvSpPr>
          <p:spPr bwMode="auto">
            <a:xfrm>
              <a:off x="6883607" y="56537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4" name="Oval 111"/>
            <p:cNvSpPr>
              <a:spLocks noChangeArrowheads="1"/>
            </p:cNvSpPr>
            <p:nvPr/>
          </p:nvSpPr>
          <p:spPr bwMode="auto">
            <a:xfrm>
              <a:off x="6918532" y="56537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5" name="Oval 112"/>
            <p:cNvSpPr>
              <a:spLocks noChangeArrowheads="1"/>
            </p:cNvSpPr>
            <p:nvPr/>
          </p:nvSpPr>
          <p:spPr bwMode="auto">
            <a:xfrm>
              <a:off x="6918532" y="560769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6" name="Oval 113"/>
            <p:cNvSpPr>
              <a:spLocks noChangeArrowheads="1"/>
            </p:cNvSpPr>
            <p:nvPr/>
          </p:nvSpPr>
          <p:spPr bwMode="auto">
            <a:xfrm>
              <a:off x="6918532" y="55616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7" name="Oval 114"/>
            <p:cNvSpPr>
              <a:spLocks noChangeArrowheads="1"/>
            </p:cNvSpPr>
            <p:nvPr/>
          </p:nvSpPr>
          <p:spPr bwMode="auto">
            <a:xfrm>
              <a:off x="6953457" y="55616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8" name="Oval 115"/>
            <p:cNvSpPr>
              <a:spLocks noChangeArrowheads="1"/>
            </p:cNvSpPr>
            <p:nvPr/>
          </p:nvSpPr>
          <p:spPr bwMode="auto">
            <a:xfrm>
              <a:off x="6953457" y="55156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9" name="Oval 116"/>
            <p:cNvSpPr>
              <a:spLocks noChangeArrowheads="1"/>
            </p:cNvSpPr>
            <p:nvPr/>
          </p:nvSpPr>
          <p:spPr bwMode="auto">
            <a:xfrm>
              <a:off x="6953457" y="546640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0" name="Oval 117"/>
            <p:cNvSpPr>
              <a:spLocks noChangeArrowheads="1"/>
            </p:cNvSpPr>
            <p:nvPr/>
          </p:nvSpPr>
          <p:spPr bwMode="auto">
            <a:xfrm>
              <a:off x="6953457" y="542036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1" name="Oval 118"/>
            <p:cNvSpPr>
              <a:spLocks noChangeArrowheads="1"/>
            </p:cNvSpPr>
            <p:nvPr/>
          </p:nvSpPr>
          <p:spPr bwMode="auto">
            <a:xfrm>
              <a:off x="6986794" y="542036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2" name="Oval 119"/>
            <p:cNvSpPr>
              <a:spLocks noChangeArrowheads="1"/>
            </p:cNvSpPr>
            <p:nvPr/>
          </p:nvSpPr>
          <p:spPr bwMode="auto">
            <a:xfrm>
              <a:off x="7021719" y="5420369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3" name="Oval 120"/>
            <p:cNvSpPr>
              <a:spLocks noChangeArrowheads="1"/>
            </p:cNvSpPr>
            <p:nvPr/>
          </p:nvSpPr>
          <p:spPr bwMode="auto">
            <a:xfrm>
              <a:off x="7021719" y="537433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4" name="Oval 121"/>
            <p:cNvSpPr>
              <a:spLocks noChangeArrowheads="1"/>
            </p:cNvSpPr>
            <p:nvPr/>
          </p:nvSpPr>
          <p:spPr bwMode="auto">
            <a:xfrm>
              <a:off x="7056644" y="537433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7056644" y="53298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7089982" y="5329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7120144" y="5329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7155069" y="5329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7189994" y="5329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7223332" y="5329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7258257" y="53298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7291594" y="5329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3" name="Oval 130"/>
            <p:cNvSpPr>
              <a:spLocks noChangeArrowheads="1"/>
            </p:cNvSpPr>
            <p:nvPr/>
          </p:nvSpPr>
          <p:spPr bwMode="auto">
            <a:xfrm>
              <a:off x="7326519" y="5329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4" name="Oval 131"/>
            <p:cNvSpPr>
              <a:spLocks noChangeArrowheads="1"/>
            </p:cNvSpPr>
            <p:nvPr/>
          </p:nvSpPr>
          <p:spPr bwMode="auto">
            <a:xfrm>
              <a:off x="7326519" y="52838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5" name="Oval 132"/>
            <p:cNvSpPr>
              <a:spLocks noChangeArrowheads="1"/>
            </p:cNvSpPr>
            <p:nvPr/>
          </p:nvSpPr>
          <p:spPr bwMode="auto">
            <a:xfrm>
              <a:off x="7361444" y="52838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6" name="Oval 133"/>
            <p:cNvSpPr>
              <a:spLocks noChangeArrowheads="1"/>
            </p:cNvSpPr>
            <p:nvPr/>
          </p:nvSpPr>
          <p:spPr bwMode="auto">
            <a:xfrm>
              <a:off x="7391607" y="52838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7" name="Oval 134"/>
            <p:cNvSpPr>
              <a:spLocks noChangeArrowheads="1"/>
            </p:cNvSpPr>
            <p:nvPr/>
          </p:nvSpPr>
          <p:spPr bwMode="auto">
            <a:xfrm>
              <a:off x="7424944" y="528384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8" name="Oval 135"/>
            <p:cNvSpPr>
              <a:spLocks noChangeArrowheads="1"/>
            </p:cNvSpPr>
            <p:nvPr/>
          </p:nvSpPr>
          <p:spPr bwMode="auto">
            <a:xfrm>
              <a:off x="7459869" y="52838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59" name="Oval 136"/>
            <p:cNvSpPr>
              <a:spLocks noChangeArrowheads="1"/>
            </p:cNvSpPr>
            <p:nvPr/>
          </p:nvSpPr>
          <p:spPr bwMode="auto">
            <a:xfrm>
              <a:off x="7459869" y="52346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0" name="Oval 137"/>
            <p:cNvSpPr>
              <a:spLocks noChangeArrowheads="1"/>
            </p:cNvSpPr>
            <p:nvPr/>
          </p:nvSpPr>
          <p:spPr bwMode="auto">
            <a:xfrm>
              <a:off x="7494794" y="52346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1" name="Oval 138"/>
            <p:cNvSpPr>
              <a:spLocks noChangeArrowheads="1"/>
            </p:cNvSpPr>
            <p:nvPr/>
          </p:nvSpPr>
          <p:spPr bwMode="auto">
            <a:xfrm>
              <a:off x="7528132" y="52346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2" name="Oval 139"/>
            <p:cNvSpPr>
              <a:spLocks noChangeArrowheads="1"/>
            </p:cNvSpPr>
            <p:nvPr/>
          </p:nvSpPr>
          <p:spPr bwMode="auto">
            <a:xfrm>
              <a:off x="7563057" y="52346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3" name="Oval 140"/>
            <p:cNvSpPr>
              <a:spLocks noChangeArrowheads="1"/>
            </p:cNvSpPr>
            <p:nvPr/>
          </p:nvSpPr>
          <p:spPr bwMode="auto">
            <a:xfrm>
              <a:off x="7596394" y="52346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4" name="Oval 141"/>
            <p:cNvSpPr>
              <a:spLocks noChangeArrowheads="1"/>
            </p:cNvSpPr>
            <p:nvPr/>
          </p:nvSpPr>
          <p:spPr bwMode="auto">
            <a:xfrm>
              <a:off x="7628144" y="52346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5" name="Oval 142"/>
            <p:cNvSpPr>
              <a:spLocks noChangeArrowheads="1"/>
            </p:cNvSpPr>
            <p:nvPr/>
          </p:nvSpPr>
          <p:spPr bwMode="auto">
            <a:xfrm>
              <a:off x="7628144" y="518859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6" name="Oval 143"/>
            <p:cNvSpPr>
              <a:spLocks noChangeArrowheads="1"/>
            </p:cNvSpPr>
            <p:nvPr/>
          </p:nvSpPr>
          <p:spPr bwMode="auto">
            <a:xfrm>
              <a:off x="7628144" y="514255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7" name="Oval 144"/>
            <p:cNvSpPr>
              <a:spLocks noChangeArrowheads="1"/>
            </p:cNvSpPr>
            <p:nvPr/>
          </p:nvSpPr>
          <p:spPr bwMode="auto">
            <a:xfrm>
              <a:off x="7628144" y="509651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8" name="Oval 145"/>
            <p:cNvSpPr>
              <a:spLocks noChangeArrowheads="1"/>
            </p:cNvSpPr>
            <p:nvPr/>
          </p:nvSpPr>
          <p:spPr bwMode="auto">
            <a:xfrm>
              <a:off x="7628144" y="504730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69" name="Oval 146"/>
            <p:cNvSpPr>
              <a:spLocks noChangeArrowheads="1"/>
            </p:cNvSpPr>
            <p:nvPr/>
          </p:nvSpPr>
          <p:spPr bwMode="auto">
            <a:xfrm>
              <a:off x="7661482" y="504730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0" name="Oval 147"/>
            <p:cNvSpPr>
              <a:spLocks noChangeArrowheads="1"/>
            </p:cNvSpPr>
            <p:nvPr/>
          </p:nvSpPr>
          <p:spPr bwMode="auto">
            <a:xfrm>
              <a:off x="7696407" y="504730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1" name="Oval 148"/>
            <p:cNvSpPr>
              <a:spLocks noChangeArrowheads="1"/>
            </p:cNvSpPr>
            <p:nvPr/>
          </p:nvSpPr>
          <p:spPr bwMode="auto">
            <a:xfrm>
              <a:off x="7696407" y="500126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2" name="Oval 149"/>
            <p:cNvSpPr>
              <a:spLocks noChangeArrowheads="1"/>
            </p:cNvSpPr>
            <p:nvPr/>
          </p:nvSpPr>
          <p:spPr bwMode="auto">
            <a:xfrm>
              <a:off x="7696407" y="49552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3" name="Oval 150"/>
            <p:cNvSpPr>
              <a:spLocks noChangeArrowheads="1"/>
            </p:cNvSpPr>
            <p:nvPr/>
          </p:nvSpPr>
          <p:spPr bwMode="auto">
            <a:xfrm>
              <a:off x="7729744" y="4955232"/>
              <a:ext cx="20638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4" name="Oval 151"/>
            <p:cNvSpPr>
              <a:spLocks noChangeArrowheads="1"/>
            </p:cNvSpPr>
            <p:nvPr/>
          </p:nvSpPr>
          <p:spPr bwMode="auto">
            <a:xfrm>
              <a:off x="7764669" y="49552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5" name="Oval 152"/>
            <p:cNvSpPr>
              <a:spLocks noChangeArrowheads="1"/>
            </p:cNvSpPr>
            <p:nvPr/>
          </p:nvSpPr>
          <p:spPr bwMode="auto">
            <a:xfrm>
              <a:off x="7764669" y="490919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6" name="Oval 153"/>
            <p:cNvSpPr>
              <a:spLocks noChangeArrowheads="1"/>
            </p:cNvSpPr>
            <p:nvPr/>
          </p:nvSpPr>
          <p:spPr bwMode="auto">
            <a:xfrm>
              <a:off x="7799594" y="490919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7" name="Oval 154"/>
            <p:cNvSpPr>
              <a:spLocks noChangeArrowheads="1"/>
            </p:cNvSpPr>
            <p:nvPr/>
          </p:nvSpPr>
          <p:spPr bwMode="auto">
            <a:xfrm>
              <a:off x="7832932" y="490919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8" name="Oval 155"/>
            <p:cNvSpPr>
              <a:spLocks noChangeArrowheads="1"/>
            </p:cNvSpPr>
            <p:nvPr/>
          </p:nvSpPr>
          <p:spPr bwMode="auto">
            <a:xfrm>
              <a:off x="7864682" y="485998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79" name="Oval 156"/>
            <p:cNvSpPr>
              <a:spLocks noChangeArrowheads="1"/>
            </p:cNvSpPr>
            <p:nvPr/>
          </p:nvSpPr>
          <p:spPr bwMode="auto">
            <a:xfrm>
              <a:off x="7898019" y="485998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0" name="Oval 157"/>
            <p:cNvSpPr>
              <a:spLocks noChangeArrowheads="1"/>
            </p:cNvSpPr>
            <p:nvPr/>
          </p:nvSpPr>
          <p:spPr bwMode="auto">
            <a:xfrm>
              <a:off x="7898019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1" name="Oval 158"/>
            <p:cNvSpPr>
              <a:spLocks noChangeArrowheads="1"/>
            </p:cNvSpPr>
            <p:nvPr/>
          </p:nvSpPr>
          <p:spPr bwMode="auto">
            <a:xfrm>
              <a:off x="7932944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2" name="Oval 159"/>
            <p:cNvSpPr>
              <a:spLocks noChangeArrowheads="1"/>
            </p:cNvSpPr>
            <p:nvPr/>
          </p:nvSpPr>
          <p:spPr bwMode="auto">
            <a:xfrm>
              <a:off x="7966282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3" name="Oval 160"/>
            <p:cNvSpPr>
              <a:spLocks noChangeArrowheads="1"/>
            </p:cNvSpPr>
            <p:nvPr/>
          </p:nvSpPr>
          <p:spPr bwMode="auto">
            <a:xfrm>
              <a:off x="8001207" y="481394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4" name="Oval 161"/>
            <p:cNvSpPr>
              <a:spLocks noChangeArrowheads="1"/>
            </p:cNvSpPr>
            <p:nvPr/>
          </p:nvSpPr>
          <p:spPr bwMode="auto">
            <a:xfrm>
              <a:off x="8036132" y="481394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5" name="Oval 162"/>
            <p:cNvSpPr>
              <a:spLocks noChangeArrowheads="1"/>
            </p:cNvSpPr>
            <p:nvPr/>
          </p:nvSpPr>
          <p:spPr bwMode="auto">
            <a:xfrm>
              <a:off x="8069469" y="481394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6" name="Oval 163"/>
            <p:cNvSpPr>
              <a:spLocks noChangeArrowheads="1"/>
            </p:cNvSpPr>
            <p:nvPr/>
          </p:nvSpPr>
          <p:spPr bwMode="auto">
            <a:xfrm>
              <a:off x="8099632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7" name="Oval 164"/>
            <p:cNvSpPr>
              <a:spLocks noChangeArrowheads="1"/>
            </p:cNvSpPr>
            <p:nvPr/>
          </p:nvSpPr>
          <p:spPr bwMode="auto">
            <a:xfrm>
              <a:off x="8134557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8" name="Oval 165"/>
            <p:cNvSpPr>
              <a:spLocks noChangeArrowheads="1"/>
            </p:cNvSpPr>
            <p:nvPr/>
          </p:nvSpPr>
          <p:spPr bwMode="auto">
            <a:xfrm>
              <a:off x="8169482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89" name="Oval 166"/>
            <p:cNvSpPr>
              <a:spLocks noChangeArrowheads="1"/>
            </p:cNvSpPr>
            <p:nvPr/>
          </p:nvSpPr>
          <p:spPr bwMode="auto">
            <a:xfrm>
              <a:off x="8202819" y="481394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0" name="Oval 167"/>
            <p:cNvSpPr>
              <a:spLocks noChangeArrowheads="1"/>
            </p:cNvSpPr>
            <p:nvPr/>
          </p:nvSpPr>
          <p:spPr bwMode="auto">
            <a:xfrm>
              <a:off x="8202819" y="476949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1" name="Oval 168"/>
            <p:cNvSpPr>
              <a:spLocks noChangeArrowheads="1"/>
            </p:cNvSpPr>
            <p:nvPr/>
          </p:nvSpPr>
          <p:spPr bwMode="auto">
            <a:xfrm>
              <a:off x="8202819" y="472345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2" name="Oval 169"/>
            <p:cNvSpPr>
              <a:spLocks noChangeArrowheads="1"/>
            </p:cNvSpPr>
            <p:nvPr/>
          </p:nvSpPr>
          <p:spPr bwMode="auto">
            <a:xfrm>
              <a:off x="8237744" y="472345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3" name="Oval 170"/>
            <p:cNvSpPr>
              <a:spLocks noChangeArrowheads="1"/>
            </p:cNvSpPr>
            <p:nvPr/>
          </p:nvSpPr>
          <p:spPr bwMode="auto">
            <a:xfrm>
              <a:off x="8271082" y="472345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4" name="Oval 171"/>
            <p:cNvSpPr>
              <a:spLocks noChangeArrowheads="1"/>
            </p:cNvSpPr>
            <p:nvPr/>
          </p:nvSpPr>
          <p:spPr bwMode="auto">
            <a:xfrm>
              <a:off x="8306007" y="47234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5" name="Oval 172"/>
            <p:cNvSpPr>
              <a:spLocks noChangeArrowheads="1"/>
            </p:cNvSpPr>
            <p:nvPr/>
          </p:nvSpPr>
          <p:spPr bwMode="auto">
            <a:xfrm>
              <a:off x="8336169" y="47234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6" name="Oval 173"/>
            <p:cNvSpPr>
              <a:spLocks noChangeArrowheads="1"/>
            </p:cNvSpPr>
            <p:nvPr/>
          </p:nvSpPr>
          <p:spPr bwMode="auto">
            <a:xfrm>
              <a:off x="8371094" y="47234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7" name="Oval 174"/>
            <p:cNvSpPr>
              <a:spLocks noChangeArrowheads="1"/>
            </p:cNvSpPr>
            <p:nvPr/>
          </p:nvSpPr>
          <p:spPr bwMode="auto">
            <a:xfrm>
              <a:off x="8404432" y="472345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8" name="Oval 175"/>
            <p:cNvSpPr>
              <a:spLocks noChangeArrowheads="1"/>
            </p:cNvSpPr>
            <p:nvPr/>
          </p:nvSpPr>
          <p:spPr bwMode="auto">
            <a:xfrm>
              <a:off x="8439357" y="472345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9" name="Oval 176"/>
            <p:cNvSpPr>
              <a:spLocks noChangeArrowheads="1"/>
            </p:cNvSpPr>
            <p:nvPr/>
          </p:nvSpPr>
          <p:spPr bwMode="auto">
            <a:xfrm>
              <a:off x="8474282" y="472345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0" name="Oval 177"/>
            <p:cNvSpPr>
              <a:spLocks noChangeArrowheads="1"/>
            </p:cNvSpPr>
            <p:nvPr/>
          </p:nvSpPr>
          <p:spPr bwMode="auto">
            <a:xfrm>
              <a:off x="8474282" y="46742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1" name="Oval 178"/>
            <p:cNvSpPr>
              <a:spLocks noChangeArrowheads="1"/>
            </p:cNvSpPr>
            <p:nvPr/>
          </p:nvSpPr>
          <p:spPr bwMode="auto">
            <a:xfrm>
              <a:off x="8507619" y="46742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2" name="Oval 179"/>
            <p:cNvSpPr>
              <a:spLocks noChangeArrowheads="1"/>
            </p:cNvSpPr>
            <p:nvPr/>
          </p:nvSpPr>
          <p:spPr bwMode="auto">
            <a:xfrm>
              <a:off x="8542544" y="46742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3" name="Oval 180"/>
            <p:cNvSpPr>
              <a:spLocks noChangeArrowheads="1"/>
            </p:cNvSpPr>
            <p:nvPr/>
          </p:nvSpPr>
          <p:spPr bwMode="auto">
            <a:xfrm>
              <a:off x="8577469" y="46742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4" name="Oval 181"/>
            <p:cNvSpPr>
              <a:spLocks noChangeArrowheads="1"/>
            </p:cNvSpPr>
            <p:nvPr/>
          </p:nvSpPr>
          <p:spPr bwMode="auto">
            <a:xfrm>
              <a:off x="8607632" y="46742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5" name="Oval 182"/>
            <p:cNvSpPr>
              <a:spLocks noChangeArrowheads="1"/>
            </p:cNvSpPr>
            <p:nvPr/>
          </p:nvSpPr>
          <p:spPr bwMode="auto">
            <a:xfrm>
              <a:off x="8640969" y="462820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6" name="Oval 183"/>
            <p:cNvSpPr>
              <a:spLocks noChangeArrowheads="1"/>
            </p:cNvSpPr>
            <p:nvPr/>
          </p:nvSpPr>
          <p:spPr bwMode="auto">
            <a:xfrm>
              <a:off x="8640969" y="458216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7" name="Oval 184"/>
            <p:cNvSpPr>
              <a:spLocks noChangeArrowheads="1"/>
            </p:cNvSpPr>
            <p:nvPr/>
          </p:nvSpPr>
          <p:spPr bwMode="auto">
            <a:xfrm>
              <a:off x="8675894" y="458216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8" name="Oval 185"/>
            <p:cNvSpPr>
              <a:spLocks noChangeArrowheads="1"/>
            </p:cNvSpPr>
            <p:nvPr/>
          </p:nvSpPr>
          <p:spPr bwMode="auto">
            <a:xfrm>
              <a:off x="8710819" y="458216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9" name="Oval 186"/>
            <p:cNvSpPr>
              <a:spLocks noChangeArrowheads="1"/>
            </p:cNvSpPr>
            <p:nvPr/>
          </p:nvSpPr>
          <p:spPr bwMode="auto">
            <a:xfrm>
              <a:off x="8744157" y="458216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0" name="Oval 187"/>
            <p:cNvSpPr>
              <a:spLocks noChangeArrowheads="1"/>
            </p:cNvSpPr>
            <p:nvPr/>
          </p:nvSpPr>
          <p:spPr bwMode="auto">
            <a:xfrm>
              <a:off x="8779082" y="458216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1" name="Oval 188"/>
            <p:cNvSpPr>
              <a:spLocks noChangeArrowheads="1"/>
            </p:cNvSpPr>
            <p:nvPr/>
          </p:nvSpPr>
          <p:spPr bwMode="auto">
            <a:xfrm>
              <a:off x="8812419" y="458216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2" name="Oval 189"/>
            <p:cNvSpPr>
              <a:spLocks noChangeArrowheads="1"/>
            </p:cNvSpPr>
            <p:nvPr/>
          </p:nvSpPr>
          <p:spPr bwMode="auto">
            <a:xfrm>
              <a:off x="8812419" y="4536132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3" name="Oval 190"/>
            <p:cNvSpPr>
              <a:spLocks noChangeArrowheads="1"/>
            </p:cNvSpPr>
            <p:nvPr/>
          </p:nvSpPr>
          <p:spPr bwMode="auto">
            <a:xfrm>
              <a:off x="8844169" y="453613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4" name="Oval 191"/>
            <p:cNvSpPr>
              <a:spLocks noChangeArrowheads="1"/>
            </p:cNvSpPr>
            <p:nvPr/>
          </p:nvSpPr>
          <p:spPr bwMode="auto">
            <a:xfrm>
              <a:off x="8877507" y="4536132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5" name="Oval 192"/>
            <p:cNvSpPr>
              <a:spLocks noChangeArrowheads="1"/>
            </p:cNvSpPr>
            <p:nvPr/>
          </p:nvSpPr>
          <p:spPr bwMode="auto">
            <a:xfrm>
              <a:off x="8912432" y="453613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6" name="Oval 193"/>
            <p:cNvSpPr>
              <a:spLocks noChangeArrowheads="1"/>
            </p:cNvSpPr>
            <p:nvPr/>
          </p:nvSpPr>
          <p:spPr bwMode="auto">
            <a:xfrm>
              <a:off x="8912432" y="44869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7" name="Oval 194"/>
            <p:cNvSpPr>
              <a:spLocks noChangeArrowheads="1"/>
            </p:cNvSpPr>
            <p:nvPr/>
          </p:nvSpPr>
          <p:spPr bwMode="auto">
            <a:xfrm>
              <a:off x="8945769" y="44869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8" name="Oval 195"/>
            <p:cNvSpPr>
              <a:spLocks noChangeArrowheads="1"/>
            </p:cNvSpPr>
            <p:nvPr/>
          </p:nvSpPr>
          <p:spPr bwMode="auto">
            <a:xfrm>
              <a:off x="8980694" y="448691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19" name="Oval 196"/>
            <p:cNvSpPr>
              <a:spLocks noChangeArrowheads="1"/>
            </p:cNvSpPr>
            <p:nvPr/>
          </p:nvSpPr>
          <p:spPr bwMode="auto">
            <a:xfrm>
              <a:off x="9015619" y="448691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0" name="Oval 197"/>
            <p:cNvSpPr>
              <a:spLocks noChangeArrowheads="1"/>
            </p:cNvSpPr>
            <p:nvPr/>
          </p:nvSpPr>
          <p:spPr bwMode="auto">
            <a:xfrm>
              <a:off x="9048957" y="4440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1" name="Oval 198"/>
            <p:cNvSpPr>
              <a:spLocks noChangeArrowheads="1"/>
            </p:cNvSpPr>
            <p:nvPr/>
          </p:nvSpPr>
          <p:spPr bwMode="auto">
            <a:xfrm>
              <a:off x="9079119" y="4440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2" name="Oval 199"/>
            <p:cNvSpPr>
              <a:spLocks noChangeArrowheads="1"/>
            </p:cNvSpPr>
            <p:nvPr/>
          </p:nvSpPr>
          <p:spPr bwMode="auto">
            <a:xfrm>
              <a:off x="9114044" y="4440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3" name="Oval 200"/>
            <p:cNvSpPr>
              <a:spLocks noChangeArrowheads="1"/>
            </p:cNvSpPr>
            <p:nvPr/>
          </p:nvSpPr>
          <p:spPr bwMode="auto">
            <a:xfrm>
              <a:off x="9148969" y="4440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4" name="Oval 201"/>
            <p:cNvSpPr>
              <a:spLocks noChangeArrowheads="1"/>
            </p:cNvSpPr>
            <p:nvPr/>
          </p:nvSpPr>
          <p:spPr bwMode="auto">
            <a:xfrm>
              <a:off x="9182307" y="4440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5" name="Oval 202"/>
            <p:cNvSpPr>
              <a:spLocks noChangeArrowheads="1"/>
            </p:cNvSpPr>
            <p:nvPr/>
          </p:nvSpPr>
          <p:spPr bwMode="auto">
            <a:xfrm>
              <a:off x="9217232" y="44408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6" name="Oval 203"/>
            <p:cNvSpPr>
              <a:spLocks noChangeArrowheads="1"/>
            </p:cNvSpPr>
            <p:nvPr/>
          </p:nvSpPr>
          <p:spPr bwMode="auto">
            <a:xfrm>
              <a:off x="9217232" y="43948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7" name="Oval 204"/>
            <p:cNvSpPr>
              <a:spLocks noChangeArrowheads="1"/>
            </p:cNvSpPr>
            <p:nvPr/>
          </p:nvSpPr>
          <p:spPr bwMode="auto">
            <a:xfrm>
              <a:off x="9250569" y="439484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8" name="Oval 206"/>
            <p:cNvSpPr>
              <a:spLocks noChangeArrowheads="1"/>
            </p:cNvSpPr>
            <p:nvPr/>
          </p:nvSpPr>
          <p:spPr bwMode="auto">
            <a:xfrm>
              <a:off x="9285494" y="43948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9" name="Oval 207"/>
            <p:cNvSpPr>
              <a:spLocks noChangeArrowheads="1"/>
            </p:cNvSpPr>
            <p:nvPr/>
          </p:nvSpPr>
          <p:spPr bwMode="auto">
            <a:xfrm>
              <a:off x="9320419" y="43503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0" name="Oval 208"/>
            <p:cNvSpPr>
              <a:spLocks noChangeArrowheads="1"/>
            </p:cNvSpPr>
            <p:nvPr/>
          </p:nvSpPr>
          <p:spPr bwMode="auto">
            <a:xfrm>
              <a:off x="9385507" y="429959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1" name="Oval 209"/>
            <p:cNvSpPr>
              <a:spLocks noChangeArrowheads="1"/>
            </p:cNvSpPr>
            <p:nvPr/>
          </p:nvSpPr>
          <p:spPr bwMode="auto">
            <a:xfrm>
              <a:off x="9418844" y="429959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2" name="Oval 210"/>
            <p:cNvSpPr>
              <a:spLocks noChangeArrowheads="1"/>
            </p:cNvSpPr>
            <p:nvPr/>
          </p:nvSpPr>
          <p:spPr bwMode="auto">
            <a:xfrm>
              <a:off x="9418844" y="425514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3" name="Oval 211"/>
            <p:cNvSpPr>
              <a:spLocks noChangeArrowheads="1"/>
            </p:cNvSpPr>
            <p:nvPr/>
          </p:nvSpPr>
          <p:spPr bwMode="auto">
            <a:xfrm>
              <a:off x="9453769" y="425514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4" name="Oval 212"/>
            <p:cNvSpPr>
              <a:spLocks noChangeArrowheads="1"/>
            </p:cNvSpPr>
            <p:nvPr/>
          </p:nvSpPr>
          <p:spPr bwMode="auto">
            <a:xfrm>
              <a:off x="9487107" y="425514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5" name="Oval 213"/>
            <p:cNvSpPr>
              <a:spLocks noChangeArrowheads="1"/>
            </p:cNvSpPr>
            <p:nvPr/>
          </p:nvSpPr>
          <p:spPr bwMode="auto">
            <a:xfrm>
              <a:off x="9556957" y="425514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6" name="Oval 214"/>
            <p:cNvSpPr>
              <a:spLocks noChangeArrowheads="1"/>
            </p:cNvSpPr>
            <p:nvPr/>
          </p:nvSpPr>
          <p:spPr bwMode="auto">
            <a:xfrm>
              <a:off x="9587119" y="425514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7" name="Oval 215"/>
            <p:cNvSpPr>
              <a:spLocks noChangeArrowheads="1"/>
            </p:cNvSpPr>
            <p:nvPr/>
          </p:nvSpPr>
          <p:spPr bwMode="auto">
            <a:xfrm>
              <a:off x="9620457" y="425514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8" name="Oval 216"/>
            <p:cNvSpPr>
              <a:spLocks noChangeArrowheads="1"/>
            </p:cNvSpPr>
            <p:nvPr/>
          </p:nvSpPr>
          <p:spPr bwMode="auto">
            <a:xfrm>
              <a:off x="9620457" y="4209106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39" name="Oval 217"/>
            <p:cNvSpPr>
              <a:spLocks noChangeArrowheads="1"/>
            </p:cNvSpPr>
            <p:nvPr/>
          </p:nvSpPr>
          <p:spPr bwMode="auto">
            <a:xfrm>
              <a:off x="9655382" y="4209106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0" name="Oval 218"/>
            <p:cNvSpPr>
              <a:spLocks noChangeArrowheads="1"/>
            </p:cNvSpPr>
            <p:nvPr/>
          </p:nvSpPr>
          <p:spPr bwMode="auto">
            <a:xfrm>
              <a:off x="9690307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1" name="Oval 219"/>
            <p:cNvSpPr>
              <a:spLocks noChangeArrowheads="1"/>
            </p:cNvSpPr>
            <p:nvPr/>
          </p:nvSpPr>
          <p:spPr bwMode="auto">
            <a:xfrm>
              <a:off x="9723644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2" name="Oval 220"/>
            <p:cNvSpPr>
              <a:spLocks noChangeArrowheads="1"/>
            </p:cNvSpPr>
            <p:nvPr/>
          </p:nvSpPr>
          <p:spPr bwMode="auto">
            <a:xfrm>
              <a:off x="9758569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3" name="Oval 221"/>
            <p:cNvSpPr>
              <a:spLocks noChangeArrowheads="1"/>
            </p:cNvSpPr>
            <p:nvPr/>
          </p:nvSpPr>
          <p:spPr bwMode="auto">
            <a:xfrm>
              <a:off x="9791907" y="4209106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4" name="Oval 222"/>
            <p:cNvSpPr>
              <a:spLocks noChangeArrowheads="1"/>
            </p:cNvSpPr>
            <p:nvPr/>
          </p:nvSpPr>
          <p:spPr bwMode="auto">
            <a:xfrm>
              <a:off x="9823657" y="4209106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5" name="Oval 223"/>
            <p:cNvSpPr>
              <a:spLocks noChangeArrowheads="1"/>
            </p:cNvSpPr>
            <p:nvPr/>
          </p:nvSpPr>
          <p:spPr bwMode="auto">
            <a:xfrm>
              <a:off x="9856994" y="4209106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6" name="Oval 224"/>
            <p:cNvSpPr>
              <a:spLocks noChangeArrowheads="1"/>
            </p:cNvSpPr>
            <p:nvPr/>
          </p:nvSpPr>
          <p:spPr bwMode="auto">
            <a:xfrm>
              <a:off x="9891919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7" name="Oval 225"/>
            <p:cNvSpPr>
              <a:spLocks noChangeArrowheads="1"/>
            </p:cNvSpPr>
            <p:nvPr/>
          </p:nvSpPr>
          <p:spPr bwMode="auto">
            <a:xfrm>
              <a:off x="9925257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8" name="Oval 226"/>
            <p:cNvSpPr>
              <a:spLocks noChangeArrowheads="1"/>
            </p:cNvSpPr>
            <p:nvPr/>
          </p:nvSpPr>
          <p:spPr bwMode="auto">
            <a:xfrm>
              <a:off x="9925257" y="41630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49" name="Oval 227"/>
            <p:cNvSpPr>
              <a:spLocks noChangeArrowheads="1"/>
            </p:cNvSpPr>
            <p:nvPr/>
          </p:nvSpPr>
          <p:spPr bwMode="auto">
            <a:xfrm>
              <a:off x="9960182" y="41630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0" name="Oval 228"/>
            <p:cNvSpPr>
              <a:spLocks noChangeArrowheads="1"/>
            </p:cNvSpPr>
            <p:nvPr/>
          </p:nvSpPr>
          <p:spPr bwMode="auto">
            <a:xfrm>
              <a:off x="9995107" y="416306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1" name="Oval 229"/>
            <p:cNvSpPr>
              <a:spLocks noChangeArrowheads="1"/>
            </p:cNvSpPr>
            <p:nvPr/>
          </p:nvSpPr>
          <p:spPr bwMode="auto">
            <a:xfrm>
              <a:off x="9995107" y="4113856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2" name="Oval 230"/>
            <p:cNvSpPr>
              <a:spLocks noChangeArrowheads="1"/>
            </p:cNvSpPr>
            <p:nvPr/>
          </p:nvSpPr>
          <p:spPr bwMode="auto">
            <a:xfrm>
              <a:off x="10028444" y="4113856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3" name="Oval 231"/>
            <p:cNvSpPr>
              <a:spLocks noChangeArrowheads="1"/>
            </p:cNvSpPr>
            <p:nvPr/>
          </p:nvSpPr>
          <p:spPr bwMode="auto">
            <a:xfrm>
              <a:off x="10063369" y="411385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4" name="Oval 232"/>
            <p:cNvSpPr>
              <a:spLocks noChangeArrowheads="1"/>
            </p:cNvSpPr>
            <p:nvPr/>
          </p:nvSpPr>
          <p:spPr bwMode="auto">
            <a:xfrm>
              <a:off x="10063369" y="406781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5" name="Oval 233"/>
            <p:cNvSpPr>
              <a:spLocks noChangeArrowheads="1"/>
            </p:cNvSpPr>
            <p:nvPr/>
          </p:nvSpPr>
          <p:spPr bwMode="auto">
            <a:xfrm>
              <a:off x="10063369" y="4021781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6" name="Oval 234"/>
            <p:cNvSpPr>
              <a:spLocks noChangeArrowheads="1"/>
            </p:cNvSpPr>
            <p:nvPr/>
          </p:nvSpPr>
          <p:spPr bwMode="auto">
            <a:xfrm>
              <a:off x="10093532" y="4021781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7" name="Oval 235"/>
            <p:cNvSpPr>
              <a:spLocks noChangeArrowheads="1"/>
            </p:cNvSpPr>
            <p:nvPr/>
          </p:nvSpPr>
          <p:spPr bwMode="auto">
            <a:xfrm>
              <a:off x="10093532" y="39757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8" name="Oval 236"/>
            <p:cNvSpPr>
              <a:spLocks noChangeArrowheads="1"/>
            </p:cNvSpPr>
            <p:nvPr/>
          </p:nvSpPr>
          <p:spPr bwMode="auto">
            <a:xfrm>
              <a:off x="10128457" y="39757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59" name="Oval 237"/>
            <p:cNvSpPr>
              <a:spLocks noChangeArrowheads="1"/>
            </p:cNvSpPr>
            <p:nvPr/>
          </p:nvSpPr>
          <p:spPr bwMode="auto">
            <a:xfrm>
              <a:off x="10161794" y="397574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0" name="Oval 238"/>
            <p:cNvSpPr>
              <a:spLocks noChangeArrowheads="1"/>
            </p:cNvSpPr>
            <p:nvPr/>
          </p:nvSpPr>
          <p:spPr bwMode="auto">
            <a:xfrm>
              <a:off x="10196719" y="397574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1" name="Oval 239"/>
            <p:cNvSpPr>
              <a:spLocks noChangeArrowheads="1"/>
            </p:cNvSpPr>
            <p:nvPr/>
          </p:nvSpPr>
          <p:spPr bwMode="auto">
            <a:xfrm>
              <a:off x="10231644" y="397574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2" name="Oval 240"/>
            <p:cNvSpPr>
              <a:spLocks noChangeArrowheads="1"/>
            </p:cNvSpPr>
            <p:nvPr/>
          </p:nvSpPr>
          <p:spPr bwMode="auto">
            <a:xfrm>
              <a:off x="10264982" y="39757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3" name="Oval 241"/>
            <p:cNvSpPr>
              <a:spLocks noChangeArrowheads="1"/>
            </p:cNvSpPr>
            <p:nvPr/>
          </p:nvSpPr>
          <p:spPr bwMode="auto">
            <a:xfrm>
              <a:off x="10299907" y="39757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4" name="Oval 242"/>
            <p:cNvSpPr>
              <a:spLocks noChangeArrowheads="1"/>
            </p:cNvSpPr>
            <p:nvPr/>
          </p:nvSpPr>
          <p:spPr bwMode="auto">
            <a:xfrm>
              <a:off x="10299907" y="392653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5" name="Oval 243"/>
            <p:cNvSpPr>
              <a:spLocks noChangeArrowheads="1"/>
            </p:cNvSpPr>
            <p:nvPr/>
          </p:nvSpPr>
          <p:spPr bwMode="auto">
            <a:xfrm>
              <a:off x="10299907" y="392653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6" name="Freeform 18"/>
            <p:cNvSpPr>
              <a:spLocks/>
            </p:cNvSpPr>
            <p:nvPr/>
          </p:nvSpPr>
          <p:spPr bwMode="auto">
            <a:xfrm>
              <a:off x="5004959" y="3953963"/>
              <a:ext cx="5305425" cy="3406775"/>
            </a:xfrm>
            <a:custGeom>
              <a:avLst/>
              <a:gdLst>
                <a:gd name="T0" fmla="*/ 0 w 1392"/>
                <a:gd name="T1" fmla="*/ 858 h 894"/>
                <a:gd name="T2" fmla="*/ 0 w 1392"/>
                <a:gd name="T3" fmla="*/ 809 h 894"/>
                <a:gd name="T4" fmla="*/ 0 w 1392"/>
                <a:gd name="T5" fmla="*/ 760 h 894"/>
                <a:gd name="T6" fmla="*/ 0 w 1392"/>
                <a:gd name="T7" fmla="*/ 711 h 894"/>
                <a:gd name="T8" fmla="*/ 0 w 1392"/>
                <a:gd name="T9" fmla="*/ 662 h 894"/>
                <a:gd name="T10" fmla="*/ 0 w 1392"/>
                <a:gd name="T11" fmla="*/ 613 h 894"/>
                <a:gd name="T12" fmla="*/ 0 w 1392"/>
                <a:gd name="T13" fmla="*/ 564 h 894"/>
                <a:gd name="T14" fmla="*/ 18 w 1392"/>
                <a:gd name="T15" fmla="*/ 539 h 894"/>
                <a:gd name="T16" fmla="*/ 27 w 1392"/>
                <a:gd name="T17" fmla="*/ 502 h 894"/>
                <a:gd name="T18" fmla="*/ 44 w 1392"/>
                <a:gd name="T19" fmla="*/ 478 h 894"/>
                <a:gd name="T20" fmla="*/ 53 w 1392"/>
                <a:gd name="T21" fmla="*/ 441 h 894"/>
                <a:gd name="T22" fmla="*/ 62 w 1392"/>
                <a:gd name="T23" fmla="*/ 404 h 894"/>
                <a:gd name="T24" fmla="*/ 62 w 1392"/>
                <a:gd name="T25" fmla="*/ 356 h 894"/>
                <a:gd name="T26" fmla="*/ 71 w 1392"/>
                <a:gd name="T27" fmla="*/ 319 h 894"/>
                <a:gd name="T28" fmla="*/ 89 w 1392"/>
                <a:gd name="T29" fmla="*/ 294 h 894"/>
                <a:gd name="T30" fmla="*/ 106 w 1392"/>
                <a:gd name="T31" fmla="*/ 270 h 894"/>
                <a:gd name="T32" fmla="*/ 115 w 1392"/>
                <a:gd name="T33" fmla="*/ 233 h 894"/>
                <a:gd name="T34" fmla="*/ 124 w 1392"/>
                <a:gd name="T35" fmla="*/ 196 h 894"/>
                <a:gd name="T36" fmla="*/ 142 w 1392"/>
                <a:gd name="T37" fmla="*/ 172 h 894"/>
                <a:gd name="T38" fmla="*/ 168 w 1392"/>
                <a:gd name="T39" fmla="*/ 160 h 894"/>
                <a:gd name="T40" fmla="*/ 186 w 1392"/>
                <a:gd name="T41" fmla="*/ 135 h 894"/>
                <a:gd name="T42" fmla="*/ 213 w 1392"/>
                <a:gd name="T43" fmla="*/ 123 h 894"/>
                <a:gd name="T44" fmla="*/ 231 w 1392"/>
                <a:gd name="T45" fmla="*/ 98 h 894"/>
                <a:gd name="T46" fmla="*/ 239 w 1392"/>
                <a:gd name="T47" fmla="*/ 62 h 894"/>
                <a:gd name="T48" fmla="*/ 275 w 1392"/>
                <a:gd name="T49" fmla="*/ 62 h 894"/>
                <a:gd name="T50" fmla="*/ 310 w 1392"/>
                <a:gd name="T51" fmla="*/ 62 h 894"/>
                <a:gd name="T52" fmla="*/ 337 w 1392"/>
                <a:gd name="T53" fmla="*/ 49 h 894"/>
                <a:gd name="T54" fmla="*/ 363 w 1392"/>
                <a:gd name="T55" fmla="*/ 37 h 894"/>
                <a:gd name="T56" fmla="*/ 399 w 1392"/>
                <a:gd name="T57" fmla="*/ 37 h 894"/>
                <a:gd name="T58" fmla="*/ 434 w 1392"/>
                <a:gd name="T59" fmla="*/ 37 h 894"/>
                <a:gd name="T60" fmla="*/ 470 w 1392"/>
                <a:gd name="T61" fmla="*/ 37 h 894"/>
                <a:gd name="T62" fmla="*/ 505 w 1392"/>
                <a:gd name="T63" fmla="*/ 37 h 894"/>
                <a:gd name="T64" fmla="*/ 541 w 1392"/>
                <a:gd name="T65" fmla="*/ 37 h 894"/>
                <a:gd name="T66" fmla="*/ 567 w 1392"/>
                <a:gd name="T67" fmla="*/ 25 h 894"/>
                <a:gd name="T68" fmla="*/ 594 w 1392"/>
                <a:gd name="T69" fmla="*/ 13 h 894"/>
                <a:gd name="T70" fmla="*/ 621 w 1392"/>
                <a:gd name="T71" fmla="*/ 0 h 894"/>
                <a:gd name="T72" fmla="*/ 656 w 1392"/>
                <a:gd name="T73" fmla="*/ 0 h 894"/>
                <a:gd name="T74" fmla="*/ 691 w 1392"/>
                <a:gd name="T75" fmla="*/ 0 h 894"/>
                <a:gd name="T76" fmla="*/ 727 w 1392"/>
                <a:gd name="T77" fmla="*/ 0 h 894"/>
                <a:gd name="T78" fmla="*/ 762 w 1392"/>
                <a:gd name="T79" fmla="*/ 0 h 894"/>
                <a:gd name="T80" fmla="*/ 798 w 1392"/>
                <a:gd name="T81" fmla="*/ 0 h 894"/>
                <a:gd name="T82" fmla="*/ 833 w 1392"/>
                <a:gd name="T83" fmla="*/ 0 h 894"/>
                <a:gd name="T84" fmla="*/ 869 w 1392"/>
                <a:gd name="T85" fmla="*/ 0 h 894"/>
                <a:gd name="T86" fmla="*/ 904 w 1392"/>
                <a:gd name="T87" fmla="*/ 0 h 894"/>
                <a:gd name="T88" fmla="*/ 940 w 1392"/>
                <a:gd name="T89" fmla="*/ 0 h 894"/>
                <a:gd name="T90" fmla="*/ 975 w 1392"/>
                <a:gd name="T91" fmla="*/ 0 h 894"/>
                <a:gd name="T92" fmla="*/ 1010 w 1392"/>
                <a:gd name="T93" fmla="*/ 0 h 894"/>
                <a:gd name="T94" fmla="*/ 1046 w 1392"/>
                <a:gd name="T95" fmla="*/ 0 h 894"/>
                <a:gd name="T96" fmla="*/ 1081 w 1392"/>
                <a:gd name="T97" fmla="*/ 0 h 894"/>
                <a:gd name="T98" fmla="*/ 1117 w 1392"/>
                <a:gd name="T99" fmla="*/ 0 h 894"/>
                <a:gd name="T100" fmla="*/ 1152 w 1392"/>
                <a:gd name="T101" fmla="*/ 0 h 894"/>
                <a:gd name="T102" fmla="*/ 1188 w 1392"/>
                <a:gd name="T103" fmla="*/ 0 h 894"/>
                <a:gd name="T104" fmla="*/ 1223 w 1392"/>
                <a:gd name="T105" fmla="*/ 0 h 894"/>
                <a:gd name="T106" fmla="*/ 1259 w 1392"/>
                <a:gd name="T107" fmla="*/ 0 h 894"/>
                <a:gd name="T108" fmla="*/ 1294 w 1392"/>
                <a:gd name="T109" fmla="*/ 0 h 894"/>
                <a:gd name="T110" fmla="*/ 1330 w 1392"/>
                <a:gd name="T111" fmla="*/ 0 h 894"/>
                <a:gd name="T112" fmla="*/ 1365 w 1392"/>
                <a:gd name="T113" fmla="*/ 0 h 894"/>
                <a:gd name="T114" fmla="*/ 1392 w 1392"/>
                <a:gd name="T115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2" h="894">
                  <a:moveTo>
                    <a:pt x="0" y="894"/>
                  </a:moveTo>
                  <a:lnTo>
                    <a:pt x="0" y="882"/>
                  </a:lnTo>
                  <a:lnTo>
                    <a:pt x="0" y="870"/>
                  </a:lnTo>
                  <a:lnTo>
                    <a:pt x="0" y="858"/>
                  </a:lnTo>
                  <a:lnTo>
                    <a:pt x="0" y="845"/>
                  </a:lnTo>
                  <a:lnTo>
                    <a:pt x="0" y="833"/>
                  </a:lnTo>
                  <a:lnTo>
                    <a:pt x="0" y="821"/>
                  </a:lnTo>
                  <a:lnTo>
                    <a:pt x="0" y="809"/>
                  </a:lnTo>
                  <a:lnTo>
                    <a:pt x="0" y="796"/>
                  </a:lnTo>
                  <a:lnTo>
                    <a:pt x="0" y="784"/>
                  </a:lnTo>
                  <a:lnTo>
                    <a:pt x="0" y="772"/>
                  </a:lnTo>
                  <a:lnTo>
                    <a:pt x="0" y="760"/>
                  </a:lnTo>
                  <a:lnTo>
                    <a:pt x="0" y="747"/>
                  </a:lnTo>
                  <a:lnTo>
                    <a:pt x="0" y="735"/>
                  </a:lnTo>
                  <a:lnTo>
                    <a:pt x="0" y="723"/>
                  </a:lnTo>
                  <a:lnTo>
                    <a:pt x="0" y="711"/>
                  </a:lnTo>
                  <a:lnTo>
                    <a:pt x="0" y="698"/>
                  </a:lnTo>
                  <a:lnTo>
                    <a:pt x="0" y="686"/>
                  </a:lnTo>
                  <a:lnTo>
                    <a:pt x="0" y="674"/>
                  </a:lnTo>
                  <a:lnTo>
                    <a:pt x="0" y="662"/>
                  </a:lnTo>
                  <a:lnTo>
                    <a:pt x="0" y="649"/>
                  </a:lnTo>
                  <a:lnTo>
                    <a:pt x="0" y="637"/>
                  </a:lnTo>
                  <a:lnTo>
                    <a:pt x="0" y="625"/>
                  </a:lnTo>
                  <a:lnTo>
                    <a:pt x="0" y="613"/>
                  </a:lnTo>
                  <a:lnTo>
                    <a:pt x="0" y="600"/>
                  </a:lnTo>
                  <a:lnTo>
                    <a:pt x="0" y="588"/>
                  </a:lnTo>
                  <a:lnTo>
                    <a:pt x="0" y="576"/>
                  </a:lnTo>
                  <a:lnTo>
                    <a:pt x="0" y="564"/>
                  </a:lnTo>
                  <a:lnTo>
                    <a:pt x="9" y="564"/>
                  </a:lnTo>
                  <a:lnTo>
                    <a:pt x="18" y="564"/>
                  </a:lnTo>
                  <a:lnTo>
                    <a:pt x="18" y="551"/>
                  </a:lnTo>
                  <a:lnTo>
                    <a:pt x="18" y="539"/>
                  </a:lnTo>
                  <a:lnTo>
                    <a:pt x="18" y="527"/>
                  </a:lnTo>
                  <a:lnTo>
                    <a:pt x="18" y="515"/>
                  </a:lnTo>
                  <a:lnTo>
                    <a:pt x="27" y="515"/>
                  </a:lnTo>
                  <a:lnTo>
                    <a:pt x="27" y="502"/>
                  </a:lnTo>
                  <a:lnTo>
                    <a:pt x="36" y="502"/>
                  </a:lnTo>
                  <a:lnTo>
                    <a:pt x="36" y="490"/>
                  </a:lnTo>
                  <a:lnTo>
                    <a:pt x="36" y="478"/>
                  </a:lnTo>
                  <a:lnTo>
                    <a:pt x="44" y="478"/>
                  </a:lnTo>
                  <a:lnTo>
                    <a:pt x="44" y="466"/>
                  </a:lnTo>
                  <a:lnTo>
                    <a:pt x="44" y="453"/>
                  </a:lnTo>
                  <a:lnTo>
                    <a:pt x="53" y="453"/>
                  </a:lnTo>
                  <a:lnTo>
                    <a:pt x="53" y="441"/>
                  </a:lnTo>
                  <a:lnTo>
                    <a:pt x="53" y="429"/>
                  </a:lnTo>
                  <a:lnTo>
                    <a:pt x="62" y="429"/>
                  </a:lnTo>
                  <a:lnTo>
                    <a:pt x="62" y="417"/>
                  </a:lnTo>
                  <a:lnTo>
                    <a:pt x="62" y="404"/>
                  </a:lnTo>
                  <a:lnTo>
                    <a:pt x="62" y="392"/>
                  </a:lnTo>
                  <a:lnTo>
                    <a:pt x="62" y="380"/>
                  </a:lnTo>
                  <a:lnTo>
                    <a:pt x="62" y="368"/>
                  </a:lnTo>
                  <a:lnTo>
                    <a:pt x="62" y="356"/>
                  </a:lnTo>
                  <a:lnTo>
                    <a:pt x="71" y="356"/>
                  </a:lnTo>
                  <a:lnTo>
                    <a:pt x="71" y="343"/>
                  </a:lnTo>
                  <a:lnTo>
                    <a:pt x="71" y="331"/>
                  </a:lnTo>
                  <a:lnTo>
                    <a:pt x="71" y="319"/>
                  </a:lnTo>
                  <a:lnTo>
                    <a:pt x="80" y="319"/>
                  </a:lnTo>
                  <a:lnTo>
                    <a:pt x="80" y="307"/>
                  </a:lnTo>
                  <a:lnTo>
                    <a:pt x="80" y="294"/>
                  </a:lnTo>
                  <a:lnTo>
                    <a:pt x="89" y="294"/>
                  </a:lnTo>
                  <a:lnTo>
                    <a:pt x="98" y="294"/>
                  </a:lnTo>
                  <a:lnTo>
                    <a:pt x="98" y="282"/>
                  </a:lnTo>
                  <a:lnTo>
                    <a:pt x="98" y="270"/>
                  </a:lnTo>
                  <a:lnTo>
                    <a:pt x="106" y="270"/>
                  </a:lnTo>
                  <a:lnTo>
                    <a:pt x="115" y="270"/>
                  </a:lnTo>
                  <a:lnTo>
                    <a:pt x="115" y="258"/>
                  </a:lnTo>
                  <a:lnTo>
                    <a:pt x="115" y="245"/>
                  </a:lnTo>
                  <a:lnTo>
                    <a:pt x="115" y="233"/>
                  </a:lnTo>
                  <a:lnTo>
                    <a:pt x="124" y="233"/>
                  </a:lnTo>
                  <a:lnTo>
                    <a:pt x="124" y="221"/>
                  </a:lnTo>
                  <a:lnTo>
                    <a:pt x="124" y="209"/>
                  </a:lnTo>
                  <a:lnTo>
                    <a:pt x="124" y="196"/>
                  </a:lnTo>
                  <a:lnTo>
                    <a:pt x="133" y="196"/>
                  </a:lnTo>
                  <a:lnTo>
                    <a:pt x="133" y="184"/>
                  </a:lnTo>
                  <a:lnTo>
                    <a:pt x="133" y="172"/>
                  </a:lnTo>
                  <a:lnTo>
                    <a:pt x="142" y="172"/>
                  </a:lnTo>
                  <a:lnTo>
                    <a:pt x="151" y="172"/>
                  </a:lnTo>
                  <a:lnTo>
                    <a:pt x="160" y="172"/>
                  </a:lnTo>
                  <a:lnTo>
                    <a:pt x="168" y="172"/>
                  </a:lnTo>
                  <a:lnTo>
                    <a:pt x="168" y="160"/>
                  </a:lnTo>
                  <a:lnTo>
                    <a:pt x="168" y="147"/>
                  </a:lnTo>
                  <a:lnTo>
                    <a:pt x="168" y="135"/>
                  </a:lnTo>
                  <a:lnTo>
                    <a:pt x="177" y="135"/>
                  </a:lnTo>
                  <a:lnTo>
                    <a:pt x="186" y="135"/>
                  </a:lnTo>
                  <a:lnTo>
                    <a:pt x="186" y="123"/>
                  </a:lnTo>
                  <a:lnTo>
                    <a:pt x="195" y="123"/>
                  </a:lnTo>
                  <a:lnTo>
                    <a:pt x="204" y="123"/>
                  </a:lnTo>
                  <a:lnTo>
                    <a:pt x="213" y="123"/>
                  </a:lnTo>
                  <a:lnTo>
                    <a:pt x="222" y="123"/>
                  </a:lnTo>
                  <a:lnTo>
                    <a:pt x="222" y="111"/>
                  </a:lnTo>
                  <a:lnTo>
                    <a:pt x="231" y="111"/>
                  </a:lnTo>
                  <a:lnTo>
                    <a:pt x="231" y="98"/>
                  </a:lnTo>
                  <a:lnTo>
                    <a:pt x="231" y="86"/>
                  </a:lnTo>
                  <a:lnTo>
                    <a:pt x="231" y="74"/>
                  </a:lnTo>
                  <a:lnTo>
                    <a:pt x="231" y="62"/>
                  </a:lnTo>
                  <a:lnTo>
                    <a:pt x="239" y="62"/>
                  </a:lnTo>
                  <a:lnTo>
                    <a:pt x="248" y="62"/>
                  </a:lnTo>
                  <a:lnTo>
                    <a:pt x="257" y="62"/>
                  </a:lnTo>
                  <a:lnTo>
                    <a:pt x="266" y="62"/>
                  </a:lnTo>
                  <a:lnTo>
                    <a:pt x="275" y="62"/>
                  </a:lnTo>
                  <a:lnTo>
                    <a:pt x="284" y="62"/>
                  </a:lnTo>
                  <a:lnTo>
                    <a:pt x="293" y="62"/>
                  </a:lnTo>
                  <a:lnTo>
                    <a:pt x="301" y="62"/>
                  </a:lnTo>
                  <a:lnTo>
                    <a:pt x="310" y="62"/>
                  </a:lnTo>
                  <a:lnTo>
                    <a:pt x="310" y="49"/>
                  </a:lnTo>
                  <a:lnTo>
                    <a:pt x="319" y="49"/>
                  </a:lnTo>
                  <a:lnTo>
                    <a:pt x="328" y="49"/>
                  </a:lnTo>
                  <a:lnTo>
                    <a:pt x="337" y="49"/>
                  </a:lnTo>
                  <a:lnTo>
                    <a:pt x="346" y="49"/>
                  </a:lnTo>
                  <a:lnTo>
                    <a:pt x="355" y="49"/>
                  </a:lnTo>
                  <a:lnTo>
                    <a:pt x="355" y="37"/>
                  </a:lnTo>
                  <a:lnTo>
                    <a:pt x="363" y="37"/>
                  </a:lnTo>
                  <a:lnTo>
                    <a:pt x="372" y="37"/>
                  </a:lnTo>
                  <a:lnTo>
                    <a:pt x="381" y="37"/>
                  </a:lnTo>
                  <a:lnTo>
                    <a:pt x="390" y="37"/>
                  </a:lnTo>
                  <a:lnTo>
                    <a:pt x="399" y="37"/>
                  </a:lnTo>
                  <a:lnTo>
                    <a:pt x="408" y="37"/>
                  </a:lnTo>
                  <a:lnTo>
                    <a:pt x="417" y="37"/>
                  </a:lnTo>
                  <a:lnTo>
                    <a:pt x="426" y="37"/>
                  </a:lnTo>
                  <a:lnTo>
                    <a:pt x="434" y="37"/>
                  </a:lnTo>
                  <a:lnTo>
                    <a:pt x="443" y="37"/>
                  </a:lnTo>
                  <a:lnTo>
                    <a:pt x="452" y="37"/>
                  </a:lnTo>
                  <a:lnTo>
                    <a:pt x="461" y="37"/>
                  </a:lnTo>
                  <a:lnTo>
                    <a:pt x="470" y="37"/>
                  </a:lnTo>
                  <a:lnTo>
                    <a:pt x="479" y="37"/>
                  </a:lnTo>
                  <a:lnTo>
                    <a:pt x="488" y="37"/>
                  </a:lnTo>
                  <a:lnTo>
                    <a:pt x="496" y="37"/>
                  </a:lnTo>
                  <a:lnTo>
                    <a:pt x="505" y="37"/>
                  </a:lnTo>
                  <a:lnTo>
                    <a:pt x="514" y="37"/>
                  </a:lnTo>
                  <a:lnTo>
                    <a:pt x="523" y="37"/>
                  </a:lnTo>
                  <a:lnTo>
                    <a:pt x="532" y="37"/>
                  </a:lnTo>
                  <a:lnTo>
                    <a:pt x="541" y="37"/>
                  </a:lnTo>
                  <a:lnTo>
                    <a:pt x="550" y="37"/>
                  </a:lnTo>
                  <a:lnTo>
                    <a:pt x="550" y="25"/>
                  </a:lnTo>
                  <a:lnTo>
                    <a:pt x="558" y="25"/>
                  </a:lnTo>
                  <a:lnTo>
                    <a:pt x="567" y="25"/>
                  </a:lnTo>
                  <a:lnTo>
                    <a:pt x="576" y="25"/>
                  </a:lnTo>
                  <a:lnTo>
                    <a:pt x="585" y="25"/>
                  </a:lnTo>
                  <a:lnTo>
                    <a:pt x="594" y="25"/>
                  </a:lnTo>
                  <a:lnTo>
                    <a:pt x="594" y="13"/>
                  </a:lnTo>
                  <a:lnTo>
                    <a:pt x="603" y="13"/>
                  </a:lnTo>
                  <a:lnTo>
                    <a:pt x="612" y="13"/>
                  </a:lnTo>
                  <a:lnTo>
                    <a:pt x="621" y="13"/>
                  </a:lnTo>
                  <a:lnTo>
                    <a:pt x="621" y="0"/>
                  </a:lnTo>
                  <a:lnTo>
                    <a:pt x="629" y="0"/>
                  </a:lnTo>
                  <a:lnTo>
                    <a:pt x="638" y="0"/>
                  </a:lnTo>
                  <a:lnTo>
                    <a:pt x="647" y="0"/>
                  </a:lnTo>
                  <a:lnTo>
                    <a:pt x="656" y="0"/>
                  </a:lnTo>
                  <a:lnTo>
                    <a:pt x="665" y="0"/>
                  </a:lnTo>
                  <a:lnTo>
                    <a:pt x="674" y="0"/>
                  </a:lnTo>
                  <a:lnTo>
                    <a:pt x="683" y="0"/>
                  </a:lnTo>
                  <a:lnTo>
                    <a:pt x="691" y="0"/>
                  </a:lnTo>
                  <a:lnTo>
                    <a:pt x="700" y="0"/>
                  </a:lnTo>
                  <a:lnTo>
                    <a:pt x="709" y="0"/>
                  </a:lnTo>
                  <a:lnTo>
                    <a:pt x="718" y="0"/>
                  </a:lnTo>
                  <a:lnTo>
                    <a:pt x="727" y="0"/>
                  </a:lnTo>
                  <a:lnTo>
                    <a:pt x="736" y="0"/>
                  </a:lnTo>
                  <a:lnTo>
                    <a:pt x="745" y="0"/>
                  </a:lnTo>
                  <a:lnTo>
                    <a:pt x="753" y="0"/>
                  </a:lnTo>
                  <a:lnTo>
                    <a:pt x="762" y="0"/>
                  </a:lnTo>
                  <a:lnTo>
                    <a:pt x="771" y="0"/>
                  </a:lnTo>
                  <a:lnTo>
                    <a:pt x="780" y="0"/>
                  </a:lnTo>
                  <a:lnTo>
                    <a:pt x="789" y="0"/>
                  </a:lnTo>
                  <a:lnTo>
                    <a:pt x="798" y="0"/>
                  </a:lnTo>
                  <a:lnTo>
                    <a:pt x="807" y="0"/>
                  </a:lnTo>
                  <a:lnTo>
                    <a:pt x="815" y="0"/>
                  </a:lnTo>
                  <a:lnTo>
                    <a:pt x="824" y="0"/>
                  </a:lnTo>
                  <a:lnTo>
                    <a:pt x="833" y="0"/>
                  </a:lnTo>
                  <a:lnTo>
                    <a:pt x="842" y="0"/>
                  </a:lnTo>
                  <a:lnTo>
                    <a:pt x="851" y="0"/>
                  </a:lnTo>
                  <a:lnTo>
                    <a:pt x="860" y="0"/>
                  </a:lnTo>
                  <a:lnTo>
                    <a:pt x="869" y="0"/>
                  </a:lnTo>
                  <a:lnTo>
                    <a:pt x="877" y="0"/>
                  </a:lnTo>
                  <a:lnTo>
                    <a:pt x="886" y="0"/>
                  </a:lnTo>
                  <a:lnTo>
                    <a:pt x="895" y="0"/>
                  </a:lnTo>
                  <a:lnTo>
                    <a:pt x="904" y="0"/>
                  </a:lnTo>
                  <a:lnTo>
                    <a:pt x="913" y="0"/>
                  </a:lnTo>
                  <a:lnTo>
                    <a:pt x="922" y="0"/>
                  </a:lnTo>
                  <a:lnTo>
                    <a:pt x="931" y="0"/>
                  </a:lnTo>
                  <a:lnTo>
                    <a:pt x="940" y="0"/>
                  </a:lnTo>
                  <a:lnTo>
                    <a:pt x="948" y="0"/>
                  </a:lnTo>
                  <a:lnTo>
                    <a:pt x="957" y="0"/>
                  </a:lnTo>
                  <a:lnTo>
                    <a:pt x="966" y="0"/>
                  </a:lnTo>
                  <a:lnTo>
                    <a:pt x="975" y="0"/>
                  </a:lnTo>
                  <a:lnTo>
                    <a:pt x="984" y="0"/>
                  </a:lnTo>
                  <a:lnTo>
                    <a:pt x="993" y="0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9" y="0"/>
                  </a:lnTo>
                  <a:lnTo>
                    <a:pt x="1028" y="0"/>
                  </a:lnTo>
                  <a:lnTo>
                    <a:pt x="1037" y="0"/>
                  </a:lnTo>
                  <a:lnTo>
                    <a:pt x="1046" y="0"/>
                  </a:lnTo>
                  <a:lnTo>
                    <a:pt x="1055" y="0"/>
                  </a:lnTo>
                  <a:lnTo>
                    <a:pt x="1064" y="0"/>
                  </a:lnTo>
                  <a:lnTo>
                    <a:pt x="1072" y="0"/>
                  </a:lnTo>
                  <a:lnTo>
                    <a:pt x="1081" y="0"/>
                  </a:lnTo>
                  <a:lnTo>
                    <a:pt x="1090" y="0"/>
                  </a:lnTo>
                  <a:lnTo>
                    <a:pt x="1099" y="0"/>
                  </a:lnTo>
                  <a:lnTo>
                    <a:pt x="1108" y="0"/>
                  </a:lnTo>
                  <a:lnTo>
                    <a:pt x="1117" y="0"/>
                  </a:lnTo>
                  <a:lnTo>
                    <a:pt x="1126" y="0"/>
                  </a:lnTo>
                  <a:lnTo>
                    <a:pt x="1135" y="0"/>
                  </a:lnTo>
                  <a:lnTo>
                    <a:pt x="1143" y="0"/>
                  </a:lnTo>
                  <a:lnTo>
                    <a:pt x="1152" y="0"/>
                  </a:lnTo>
                  <a:lnTo>
                    <a:pt x="1161" y="0"/>
                  </a:lnTo>
                  <a:lnTo>
                    <a:pt x="1170" y="0"/>
                  </a:lnTo>
                  <a:lnTo>
                    <a:pt x="1179" y="0"/>
                  </a:lnTo>
                  <a:lnTo>
                    <a:pt x="1188" y="0"/>
                  </a:lnTo>
                  <a:lnTo>
                    <a:pt x="1197" y="0"/>
                  </a:lnTo>
                  <a:lnTo>
                    <a:pt x="1205" y="0"/>
                  </a:lnTo>
                  <a:lnTo>
                    <a:pt x="1214" y="0"/>
                  </a:lnTo>
                  <a:lnTo>
                    <a:pt x="1223" y="0"/>
                  </a:lnTo>
                  <a:lnTo>
                    <a:pt x="1232" y="0"/>
                  </a:lnTo>
                  <a:lnTo>
                    <a:pt x="1241" y="0"/>
                  </a:lnTo>
                  <a:lnTo>
                    <a:pt x="1250" y="0"/>
                  </a:lnTo>
                  <a:lnTo>
                    <a:pt x="1259" y="0"/>
                  </a:lnTo>
                  <a:lnTo>
                    <a:pt x="1267" y="0"/>
                  </a:lnTo>
                  <a:lnTo>
                    <a:pt x="1276" y="0"/>
                  </a:lnTo>
                  <a:lnTo>
                    <a:pt x="1285" y="0"/>
                  </a:lnTo>
                  <a:lnTo>
                    <a:pt x="1294" y="0"/>
                  </a:lnTo>
                  <a:lnTo>
                    <a:pt x="1303" y="0"/>
                  </a:lnTo>
                  <a:lnTo>
                    <a:pt x="1312" y="0"/>
                  </a:lnTo>
                  <a:lnTo>
                    <a:pt x="1321" y="0"/>
                  </a:lnTo>
                  <a:lnTo>
                    <a:pt x="1330" y="0"/>
                  </a:lnTo>
                  <a:lnTo>
                    <a:pt x="1338" y="0"/>
                  </a:lnTo>
                  <a:lnTo>
                    <a:pt x="1347" y="0"/>
                  </a:lnTo>
                  <a:lnTo>
                    <a:pt x="1356" y="0"/>
                  </a:lnTo>
                  <a:lnTo>
                    <a:pt x="1365" y="0"/>
                  </a:lnTo>
                  <a:lnTo>
                    <a:pt x="1374" y="0"/>
                  </a:lnTo>
                  <a:lnTo>
                    <a:pt x="1383" y="0"/>
                  </a:lnTo>
                  <a:lnTo>
                    <a:pt x="1392" y="0"/>
                  </a:lnTo>
                  <a:lnTo>
                    <a:pt x="1392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7" name="Freeform 18"/>
            <p:cNvSpPr>
              <a:spLocks/>
            </p:cNvSpPr>
            <p:nvPr/>
          </p:nvSpPr>
          <p:spPr bwMode="auto">
            <a:xfrm>
              <a:off x="5005594" y="3965520"/>
              <a:ext cx="5305425" cy="3406775"/>
            </a:xfrm>
            <a:custGeom>
              <a:avLst/>
              <a:gdLst>
                <a:gd name="T0" fmla="*/ 0 w 1392"/>
                <a:gd name="T1" fmla="*/ 882 h 894"/>
                <a:gd name="T2" fmla="*/ 0 w 1392"/>
                <a:gd name="T3" fmla="*/ 858 h 894"/>
                <a:gd name="T4" fmla="*/ 0 w 1392"/>
                <a:gd name="T5" fmla="*/ 833 h 894"/>
                <a:gd name="T6" fmla="*/ 0 w 1392"/>
                <a:gd name="T7" fmla="*/ 809 h 894"/>
                <a:gd name="T8" fmla="*/ 0 w 1392"/>
                <a:gd name="T9" fmla="*/ 784 h 894"/>
                <a:gd name="T10" fmla="*/ 0 w 1392"/>
                <a:gd name="T11" fmla="*/ 747 h 894"/>
                <a:gd name="T12" fmla="*/ 0 w 1392"/>
                <a:gd name="T13" fmla="*/ 723 h 894"/>
                <a:gd name="T14" fmla="*/ 9 w 1392"/>
                <a:gd name="T15" fmla="*/ 711 h 894"/>
                <a:gd name="T16" fmla="*/ 9 w 1392"/>
                <a:gd name="T17" fmla="*/ 674 h 894"/>
                <a:gd name="T18" fmla="*/ 9 w 1392"/>
                <a:gd name="T19" fmla="*/ 649 h 894"/>
                <a:gd name="T20" fmla="*/ 18 w 1392"/>
                <a:gd name="T21" fmla="*/ 637 h 894"/>
                <a:gd name="T22" fmla="*/ 27 w 1392"/>
                <a:gd name="T23" fmla="*/ 625 h 894"/>
                <a:gd name="T24" fmla="*/ 36 w 1392"/>
                <a:gd name="T25" fmla="*/ 600 h 894"/>
                <a:gd name="T26" fmla="*/ 36 w 1392"/>
                <a:gd name="T27" fmla="*/ 564 h 894"/>
                <a:gd name="T28" fmla="*/ 36 w 1392"/>
                <a:gd name="T29" fmla="*/ 539 h 894"/>
                <a:gd name="T30" fmla="*/ 36 w 1392"/>
                <a:gd name="T31" fmla="*/ 502 h 894"/>
                <a:gd name="T32" fmla="*/ 53 w 1392"/>
                <a:gd name="T33" fmla="*/ 502 h 894"/>
                <a:gd name="T34" fmla="*/ 53 w 1392"/>
                <a:gd name="T35" fmla="*/ 453 h 894"/>
                <a:gd name="T36" fmla="*/ 62 w 1392"/>
                <a:gd name="T37" fmla="*/ 380 h 894"/>
                <a:gd name="T38" fmla="*/ 89 w 1392"/>
                <a:gd name="T39" fmla="*/ 307 h 894"/>
                <a:gd name="T40" fmla="*/ 89 w 1392"/>
                <a:gd name="T41" fmla="*/ 258 h 894"/>
                <a:gd name="T42" fmla="*/ 98 w 1392"/>
                <a:gd name="T43" fmla="*/ 233 h 894"/>
                <a:gd name="T44" fmla="*/ 106 w 1392"/>
                <a:gd name="T45" fmla="*/ 221 h 894"/>
                <a:gd name="T46" fmla="*/ 124 w 1392"/>
                <a:gd name="T47" fmla="*/ 184 h 894"/>
                <a:gd name="T48" fmla="*/ 142 w 1392"/>
                <a:gd name="T49" fmla="*/ 160 h 894"/>
                <a:gd name="T50" fmla="*/ 151 w 1392"/>
                <a:gd name="T51" fmla="*/ 147 h 894"/>
                <a:gd name="T52" fmla="*/ 168 w 1392"/>
                <a:gd name="T53" fmla="*/ 135 h 894"/>
                <a:gd name="T54" fmla="*/ 195 w 1392"/>
                <a:gd name="T55" fmla="*/ 123 h 894"/>
                <a:gd name="T56" fmla="*/ 213 w 1392"/>
                <a:gd name="T57" fmla="*/ 111 h 894"/>
                <a:gd name="T58" fmla="*/ 239 w 1392"/>
                <a:gd name="T59" fmla="*/ 111 h 894"/>
                <a:gd name="T60" fmla="*/ 257 w 1392"/>
                <a:gd name="T61" fmla="*/ 86 h 894"/>
                <a:gd name="T62" fmla="*/ 275 w 1392"/>
                <a:gd name="T63" fmla="*/ 86 h 894"/>
                <a:gd name="T64" fmla="*/ 293 w 1392"/>
                <a:gd name="T65" fmla="*/ 62 h 894"/>
                <a:gd name="T66" fmla="*/ 310 w 1392"/>
                <a:gd name="T67" fmla="*/ 49 h 894"/>
                <a:gd name="T68" fmla="*/ 346 w 1392"/>
                <a:gd name="T69" fmla="*/ 49 h 894"/>
                <a:gd name="T70" fmla="*/ 408 w 1392"/>
                <a:gd name="T71" fmla="*/ 37 h 894"/>
                <a:gd name="T72" fmla="*/ 452 w 1392"/>
                <a:gd name="T73" fmla="*/ 37 h 894"/>
                <a:gd name="T74" fmla="*/ 488 w 1392"/>
                <a:gd name="T75" fmla="*/ 37 h 894"/>
                <a:gd name="T76" fmla="*/ 532 w 1392"/>
                <a:gd name="T77" fmla="*/ 25 h 894"/>
                <a:gd name="T78" fmla="*/ 567 w 1392"/>
                <a:gd name="T79" fmla="*/ 25 h 894"/>
                <a:gd name="T80" fmla="*/ 594 w 1392"/>
                <a:gd name="T81" fmla="*/ 25 h 894"/>
                <a:gd name="T82" fmla="*/ 674 w 1392"/>
                <a:gd name="T83" fmla="*/ 25 h 894"/>
                <a:gd name="T84" fmla="*/ 700 w 1392"/>
                <a:gd name="T85" fmla="*/ 25 h 894"/>
                <a:gd name="T86" fmla="*/ 736 w 1392"/>
                <a:gd name="T87" fmla="*/ 25 h 894"/>
                <a:gd name="T88" fmla="*/ 798 w 1392"/>
                <a:gd name="T89" fmla="*/ 13 h 894"/>
                <a:gd name="T90" fmla="*/ 851 w 1392"/>
                <a:gd name="T91" fmla="*/ 13 h 894"/>
                <a:gd name="T92" fmla="*/ 940 w 1392"/>
                <a:gd name="T93" fmla="*/ 13 h 894"/>
                <a:gd name="T94" fmla="*/ 957 w 1392"/>
                <a:gd name="T95" fmla="*/ 13 h 894"/>
                <a:gd name="T96" fmla="*/ 984 w 1392"/>
                <a:gd name="T97" fmla="*/ 0 h 894"/>
                <a:gd name="T98" fmla="*/ 1037 w 1392"/>
                <a:gd name="T99" fmla="*/ 0 h 894"/>
                <a:gd name="T100" fmla="*/ 1152 w 1392"/>
                <a:gd name="T101" fmla="*/ 0 h 894"/>
                <a:gd name="T102" fmla="*/ 1232 w 1392"/>
                <a:gd name="T103" fmla="*/ 0 h 894"/>
                <a:gd name="T104" fmla="*/ 1330 w 1392"/>
                <a:gd name="T105" fmla="*/ 0 h 894"/>
                <a:gd name="T106" fmla="*/ 1392 w 1392"/>
                <a:gd name="T107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2" h="894">
                  <a:moveTo>
                    <a:pt x="0" y="894"/>
                  </a:moveTo>
                  <a:lnTo>
                    <a:pt x="0" y="882"/>
                  </a:lnTo>
                  <a:lnTo>
                    <a:pt x="0" y="870"/>
                  </a:lnTo>
                  <a:lnTo>
                    <a:pt x="0" y="858"/>
                  </a:lnTo>
                  <a:lnTo>
                    <a:pt x="0" y="845"/>
                  </a:lnTo>
                  <a:lnTo>
                    <a:pt x="0" y="833"/>
                  </a:lnTo>
                  <a:lnTo>
                    <a:pt x="0" y="821"/>
                  </a:lnTo>
                  <a:lnTo>
                    <a:pt x="0" y="809"/>
                  </a:lnTo>
                  <a:lnTo>
                    <a:pt x="0" y="796"/>
                  </a:lnTo>
                  <a:lnTo>
                    <a:pt x="0" y="784"/>
                  </a:lnTo>
                  <a:lnTo>
                    <a:pt x="0" y="760"/>
                  </a:lnTo>
                  <a:lnTo>
                    <a:pt x="0" y="747"/>
                  </a:lnTo>
                  <a:lnTo>
                    <a:pt x="0" y="735"/>
                  </a:lnTo>
                  <a:lnTo>
                    <a:pt x="0" y="723"/>
                  </a:lnTo>
                  <a:lnTo>
                    <a:pt x="0" y="711"/>
                  </a:lnTo>
                  <a:lnTo>
                    <a:pt x="9" y="711"/>
                  </a:lnTo>
                  <a:lnTo>
                    <a:pt x="9" y="686"/>
                  </a:lnTo>
                  <a:lnTo>
                    <a:pt x="9" y="674"/>
                  </a:lnTo>
                  <a:lnTo>
                    <a:pt x="9" y="662"/>
                  </a:lnTo>
                  <a:lnTo>
                    <a:pt x="9" y="649"/>
                  </a:lnTo>
                  <a:lnTo>
                    <a:pt x="18" y="649"/>
                  </a:lnTo>
                  <a:lnTo>
                    <a:pt x="18" y="637"/>
                  </a:lnTo>
                  <a:lnTo>
                    <a:pt x="27" y="637"/>
                  </a:lnTo>
                  <a:lnTo>
                    <a:pt x="27" y="625"/>
                  </a:lnTo>
                  <a:lnTo>
                    <a:pt x="27" y="600"/>
                  </a:lnTo>
                  <a:lnTo>
                    <a:pt x="36" y="600"/>
                  </a:lnTo>
                  <a:lnTo>
                    <a:pt x="36" y="576"/>
                  </a:lnTo>
                  <a:lnTo>
                    <a:pt x="36" y="564"/>
                  </a:lnTo>
                  <a:lnTo>
                    <a:pt x="36" y="551"/>
                  </a:lnTo>
                  <a:lnTo>
                    <a:pt x="36" y="539"/>
                  </a:lnTo>
                  <a:lnTo>
                    <a:pt x="36" y="527"/>
                  </a:lnTo>
                  <a:lnTo>
                    <a:pt x="36" y="502"/>
                  </a:lnTo>
                  <a:lnTo>
                    <a:pt x="44" y="502"/>
                  </a:lnTo>
                  <a:lnTo>
                    <a:pt x="53" y="502"/>
                  </a:lnTo>
                  <a:lnTo>
                    <a:pt x="53" y="478"/>
                  </a:lnTo>
                  <a:lnTo>
                    <a:pt x="53" y="453"/>
                  </a:lnTo>
                  <a:lnTo>
                    <a:pt x="53" y="441"/>
                  </a:lnTo>
                  <a:lnTo>
                    <a:pt x="62" y="380"/>
                  </a:lnTo>
                  <a:lnTo>
                    <a:pt x="71" y="331"/>
                  </a:lnTo>
                  <a:lnTo>
                    <a:pt x="89" y="307"/>
                  </a:lnTo>
                  <a:lnTo>
                    <a:pt x="89" y="282"/>
                  </a:lnTo>
                  <a:lnTo>
                    <a:pt x="89" y="258"/>
                  </a:lnTo>
                  <a:lnTo>
                    <a:pt x="89" y="233"/>
                  </a:lnTo>
                  <a:lnTo>
                    <a:pt x="98" y="233"/>
                  </a:lnTo>
                  <a:lnTo>
                    <a:pt x="106" y="233"/>
                  </a:lnTo>
                  <a:lnTo>
                    <a:pt x="106" y="221"/>
                  </a:lnTo>
                  <a:lnTo>
                    <a:pt x="115" y="221"/>
                  </a:lnTo>
                  <a:lnTo>
                    <a:pt x="124" y="184"/>
                  </a:lnTo>
                  <a:lnTo>
                    <a:pt x="133" y="172"/>
                  </a:lnTo>
                  <a:lnTo>
                    <a:pt x="142" y="160"/>
                  </a:lnTo>
                  <a:lnTo>
                    <a:pt x="142" y="147"/>
                  </a:lnTo>
                  <a:lnTo>
                    <a:pt x="151" y="147"/>
                  </a:lnTo>
                  <a:lnTo>
                    <a:pt x="151" y="135"/>
                  </a:lnTo>
                  <a:lnTo>
                    <a:pt x="168" y="135"/>
                  </a:lnTo>
                  <a:lnTo>
                    <a:pt x="177" y="135"/>
                  </a:lnTo>
                  <a:lnTo>
                    <a:pt x="195" y="123"/>
                  </a:lnTo>
                  <a:lnTo>
                    <a:pt x="204" y="123"/>
                  </a:lnTo>
                  <a:lnTo>
                    <a:pt x="213" y="111"/>
                  </a:lnTo>
                  <a:lnTo>
                    <a:pt x="231" y="111"/>
                  </a:lnTo>
                  <a:lnTo>
                    <a:pt x="239" y="111"/>
                  </a:lnTo>
                  <a:lnTo>
                    <a:pt x="239" y="98"/>
                  </a:lnTo>
                  <a:lnTo>
                    <a:pt x="257" y="86"/>
                  </a:lnTo>
                  <a:lnTo>
                    <a:pt x="266" y="86"/>
                  </a:lnTo>
                  <a:lnTo>
                    <a:pt x="275" y="86"/>
                  </a:lnTo>
                  <a:lnTo>
                    <a:pt x="284" y="62"/>
                  </a:lnTo>
                  <a:lnTo>
                    <a:pt x="293" y="62"/>
                  </a:lnTo>
                  <a:lnTo>
                    <a:pt x="293" y="49"/>
                  </a:lnTo>
                  <a:lnTo>
                    <a:pt x="310" y="49"/>
                  </a:lnTo>
                  <a:lnTo>
                    <a:pt x="337" y="49"/>
                  </a:lnTo>
                  <a:lnTo>
                    <a:pt x="346" y="49"/>
                  </a:lnTo>
                  <a:lnTo>
                    <a:pt x="399" y="37"/>
                  </a:lnTo>
                  <a:lnTo>
                    <a:pt x="408" y="37"/>
                  </a:lnTo>
                  <a:lnTo>
                    <a:pt x="417" y="37"/>
                  </a:lnTo>
                  <a:lnTo>
                    <a:pt x="452" y="37"/>
                  </a:lnTo>
                  <a:lnTo>
                    <a:pt x="461" y="37"/>
                  </a:lnTo>
                  <a:lnTo>
                    <a:pt x="488" y="37"/>
                  </a:lnTo>
                  <a:lnTo>
                    <a:pt x="496" y="25"/>
                  </a:lnTo>
                  <a:lnTo>
                    <a:pt x="532" y="25"/>
                  </a:lnTo>
                  <a:lnTo>
                    <a:pt x="558" y="25"/>
                  </a:lnTo>
                  <a:lnTo>
                    <a:pt x="567" y="25"/>
                  </a:lnTo>
                  <a:lnTo>
                    <a:pt x="576" y="25"/>
                  </a:lnTo>
                  <a:lnTo>
                    <a:pt x="594" y="25"/>
                  </a:lnTo>
                  <a:lnTo>
                    <a:pt x="656" y="25"/>
                  </a:lnTo>
                  <a:lnTo>
                    <a:pt x="674" y="25"/>
                  </a:lnTo>
                  <a:lnTo>
                    <a:pt x="691" y="25"/>
                  </a:lnTo>
                  <a:lnTo>
                    <a:pt x="700" y="25"/>
                  </a:lnTo>
                  <a:lnTo>
                    <a:pt x="718" y="25"/>
                  </a:lnTo>
                  <a:lnTo>
                    <a:pt x="736" y="25"/>
                  </a:lnTo>
                  <a:lnTo>
                    <a:pt x="745" y="25"/>
                  </a:lnTo>
                  <a:lnTo>
                    <a:pt x="798" y="13"/>
                  </a:lnTo>
                  <a:lnTo>
                    <a:pt x="833" y="13"/>
                  </a:lnTo>
                  <a:lnTo>
                    <a:pt x="851" y="13"/>
                  </a:lnTo>
                  <a:lnTo>
                    <a:pt x="860" y="13"/>
                  </a:lnTo>
                  <a:lnTo>
                    <a:pt x="940" y="13"/>
                  </a:lnTo>
                  <a:lnTo>
                    <a:pt x="948" y="13"/>
                  </a:lnTo>
                  <a:lnTo>
                    <a:pt x="957" y="13"/>
                  </a:lnTo>
                  <a:lnTo>
                    <a:pt x="975" y="0"/>
                  </a:lnTo>
                  <a:lnTo>
                    <a:pt x="984" y="0"/>
                  </a:lnTo>
                  <a:lnTo>
                    <a:pt x="993" y="0"/>
                  </a:lnTo>
                  <a:lnTo>
                    <a:pt x="1037" y="0"/>
                  </a:lnTo>
                  <a:lnTo>
                    <a:pt x="1064" y="0"/>
                  </a:lnTo>
                  <a:lnTo>
                    <a:pt x="1152" y="0"/>
                  </a:lnTo>
                  <a:lnTo>
                    <a:pt x="1188" y="0"/>
                  </a:lnTo>
                  <a:lnTo>
                    <a:pt x="1232" y="0"/>
                  </a:lnTo>
                  <a:lnTo>
                    <a:pt x="1241" y="0"/>
                  </a:lnTo>
                  <a:lnTo>
                    <a:pt x="1330" y="0"/>
                  </a:lnTo>
                  <a:lnTo>
                    <a:pt x="1392" y="0"/>
                  </a:lnTo>
                  <a:lnTo>
                    <a:pt x="1392" y="0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68" name="Rectangle 269"/>
            <p:cNvSpPr>
              <a:spLocks noChangeArrowheads="1"/>
            </p:cNvSpPr>
            <p:nvPr/>
          </p:nvSpPr>
          <p:spPr bwMode="auto">
            <a:xfrm>
              <a:off x="8292983" y="6660062"/>
              <a:ext cx="2026766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82" eaLnBrk="1" hangingPunct="1"/>
              <a:r>
                <a:rPr lang="en-US" altLang="en-US" sz="8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Features and Demographics</a:t>
              </a:r>
            </a:p>
            <a:p>
              <a:pPr defTabSz="642882" eaLnBrk="1" hangingPunct="1"/>
              <a:r>
                <a:rPr lang="en-US" altLang="en-US" sz="800" b="0" kern="0" dirty="0">
                  <a:solidFill>
                    <a:srgbClr val="000000"/>
                  </a:solidFill>
                  <a:latin typeface="Helvetica Light"/>
                  <a:sym typeface="Helvetica Light"/>
                </a:rPr>
                <a:t>Area under ROC curve = 0.936</a:t>
              </a:r>
              <a:endParaRPr lang="en-US" altLang="en-US" sz="2000" b="0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cxnSp>
          <p:nvCxnSpPr>
            <p:cNvPr id="269" name="Straight Connector 268"/>
            <p:cNvCxnSpPr/>
            <p:nvPr/>
          </p:nvCxnSpPr>
          <p:spPr bwMode="auto">
            <a:xfrm flipH="1">
              <a:off x="7761812" y="6784249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0" name="Line 19"/>
            <p:cNvSpPr>
              <a:spLocks noChangeShapeType="1"/>
            </p:cNvSpPr>
            <p:nvPr/>
          </p:nvSpPr>
          <p:spPr bwMode="auto">
            <a:xfrm flipV="1">
              <a:off x="5005594" y="3965520"/>
              <a:ext cx="5305425" cy="3406775"/>
            </a:xfrm>
            <a:prstGeom prst="line">
              <a:avLst/>
            </a:prstGeom>
            <a:noFill/>
            <a:ln w="19050">
              <a:solidFill>
                <a:srgbClr val="2D6D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410730" eaLnBrk="1" fontAlgn="auto">
                <a:spcBef>
                  <a:spcPts val="0"/>
                </a:spcBef>
                <a:spcAft>
                  <a:spcPts val="0"/>
                </a:spcAft>
              </a:pPr>
              <a:endParaRPr lang="en-US" sz="2500" b="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27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rgbClr val="0000FF"/>
                </a:solidFill>
              </a:rPr>
              <a:t>1a.  Highlights</a:t>
            </a:r>
            <a:endParaRPr lang="en-US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7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rgbClr val="0000FF"/>
                </a:solidFill>
              </a:rPr>
              <a:t>1b.  Highlights</a:t>
            </a:r>
            <a:endParaRPr lang="en-US" kern="0" dirty="0">
              <a:solidFill>
                <a:srgbClr val="0000FF"/>
              </a:solidFill>
            </a:endParaRPr>
          </a:p>
        </p:txBody>
      </p:sp>
      <p:pic>
        <p:nvPicPr>
          <p:cNvPr id="271" name="Picture 27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9493"/>
            <a:ext cx="4270273" cy="54738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4" name="Picture 27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98" y="1412938"/>
            <a:ext cx="3198275" cy="310082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7323850" cy="308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5" name="Picture 27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06" y="949907"/>
            <a:ext cx="4679810" cy="5503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6" name="Picture 27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25" y="685800"/>
            <a:ext cx="2550675" cy="61329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961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 bwMode="auto">
          <a:xfrm>
            <a:off x="7620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 smtClean="0"/>
              <a:t>2a.  Future Directions</a:t>
            </a:r>
            <a:endParaRPr lang="en-US" kern="0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0" y="936625"/>
            <a:ext cx="9144000" cy="53117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Overdiagnosis</a:t>
            </a:r>
            <a:endParaRPr lang="en-US" sz="2400" dirty="0" smtClean="0"/>
          </a:p>
          <a:p>
            <a:pPr marL="914400" lvl="1" indent="-514350"/>
            <a:r>
              <a:rPr lang="en-US" sz="2000" dirty="0" smtClean="0"/>
              <a:t>Combine VDT and PFS and use Deep Learning to characterize nodule growth dynamics</a:t>
            </a:r>
          </a:p>
          <a:p>
            <a:pPr marL="914400" lvl="1" indent="-514350"/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Risk Prediction</a:t>
            </a:r>
          </a:p>
          <a:p>
            <a:pPr marL="914400" lvl="1" indent="-514350"/>
            <a:r>
              <a:rPr lang="en-US" sz="2000" dirty="0" smtClean="0"/>
              <a:t>Assess impact of </a:t>
            </a:r>
            <a:r>
              <a:rPr lang="en-US" sz="2000" dirty="0" err="1" smtClean="0"/>
              <a:t>peritumoral</a:t>
            </a:r>
            <a:r>
              <a:rPr lang="en-US" sz="2000" dirty="0" smtClean="0"/>
              <a:t> features on risk prediction…AND </a:t>
            </a:r>
            <a:r>
              <a:rPr lang="en-US" sz="2000" dirty="0" err="1" smtClean="0"/>
              <a:t>overdiagnosis</a:t>
            </a:r>
            <a:r>
              <a:rPr lang="en-US" sz="2000" dirty="0" smtClean="0"/>
              <a:t> (and treatment response, e.g., IO)</a:t>
            </a:r>
          </a:p>
          <a:p>
            <a:pPr marL="914400" lvl="1" indent="-514350"/>
            <a:r>
              <a:rPr lang="en-US" sz="2000" dirty="0" err="1"/>
              <a:t>peritumoral</a:t>
            </a:r>
            <a:r>
              <a:rPr lang="en-US" sz="2000" dirty="0"/>
              <a:t> </a:t>
            </a:r>
            <a:r>
              <a:rPr lang="en-US" sz="2000" dirty="0" smtClean="0"/>
              <a:t>features vs tumor</a:t>
            </a:r>
            <a:r>
              <a:rPr lang="en-US" sz="24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Deep learning to define semantics</a:t>
            </a:r>
          </a:p>
          <a:p>
            <a:pPr marL="914400" lvl="1" indent="-514350"/>
            <a:r>
              <a:rPr lang="en-US" sz="2000" dirty="0" smtClean="0"/>
              <a:t>Validate in additional datasets</a:t>
            </a:r>
          </a:p>
          <a:p>
            <a:pPr marL="914400" lvl="1" indent="-514350"/>
            <a:r>
              <a:rPr lang="en-US" sz="2000" dirty="0" smtClean="0"/>
              <a:t>Compare DL-defined semantics vs. conventional semantic features for risk assessment and </a:t>
            </a:r>
            <a:r>
              <a:rPr lang="en-US" sz="2000" dirty="0" err="1" smtClean="0"/>
              <a:t>overdiagnosis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Incidental Pulmonary Nodules</a:t>
            </a:r>
          </a:p>
          <a:p>
            <a:pPr marL="514350" indent="-514350"/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90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1628" y="152405"/>
            <a:ext cx="9175628" cy="685801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en-US" sz="4000" dirty="0" smtClean="0">
                <a:solidFill>
                  <a:srgbClr val="0000FF"/>
                </a:solidFill>
              </a:rPr>
              <a:t>Radiomics: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The conversion of </a:t>
            </a:r>
            <a:r>
              <a:rPr lang="en-US" sz="2800" dirty="0">
                <a:solidFill>
                  <a:srgbClr val="0000FF"/>
                </a:solidFill>
              </a:rPr>
              <a:t>standard-of-care images to mineable data</a:t>
            </a:r>
          </a:p>
        </p:txBody>
      </p:sp>
      <p:pic>
        <p:nvPicPr>
          <p:cNvPr id="32" name="Picture 3" descr="image004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7707" r="7497" b="3939"/>
          <a:stretch/>
        </p:blipFill>
        <p:spPr bwMode="auto">
          <a:xfrm>
            <a:off x="228602" y="998445"/>
            <a:ext cx="2633472" cy="250675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image0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12256" r="9598" b="14210"/>
          <a:stretch/>
        </p:blipFill>
        <p:spPr bwMode="auto">
          <a:xfrm>
            <a:off x="838200" y="1074645"/>
            <a:ext cx="1653396" cy="112143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5" y="990603"/>
            <a:ext cx="674052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4" y="1699391"/>
            <a:ext cx="6108125" cy="156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9" y="2286006"/>
            <a:ext cx="6108125" cy="16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6"/>
          <a:stretch/>
        </p:blipFill>
        <p:spPr bwMode="auto">
          <a:xfrm>
            <a:off x="3200408" y="2860595"/>
            <a:ext cx="5545755" cy="361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9" y="76198"/>
            <a:ext cx="7371481" cy="624471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</p:pic>
      <p:sp>
        <p:nvSpPr>
          <p:cNvPr id="10" name="Rounded Rectangle 9"/>
          <p:cNvSpPr/>
          <p:nvPr/>
        </p:nvSpPr>
        <p:spPr bwMode="auto">
          <a:xfrm>
            <a:off x="2667000" y="1409349"/>
            <a:ext cx="3840707" cy="641704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Deep Learning Features (&gt;1000s)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572000" y="685800"/>
            <a:ext cx="6086" cy="7235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224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0"/>
            <a:ext cx="9144000" cy="68580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Prospective Recruitment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0" y="4267198"/>
            <a:ext cx="0" cy="3810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286000" y="4648198"/>
            <a:ext cx="48006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286000" y="4626047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7086600" y="4626047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ounded Rectangle 14"/>
          <p:cNvSpPr/>
          <p:nvPr/>
        </p:nvSpPr>
        <p:spPr bwMode="auto">
          <a:xfrm>
            <a:off x="1104900" y="5311849"/>
            <a:ext cx="2362200" cy="1088951"/>
          </a:xfrm>
          <a:prstGeom prst="roundRect">
            <a:avLst/>
          </a:prstGeom>
          <a:solidFill>
            <a:schemeClr val="accent1">
              <a:alpha val="24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r>
              <a:rPr lang="en-US" dirty="0" smtClean="0">
                <a:latin typeface="+mn-lt"/>
              </a:rPr>
              <a:t>Lung cancer screening (LCS)</a:t>
            </a:r>
            <a:endParaRPr lang="en-US" dirty="0"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676900" y="5311849"/>
            <a:ext cx="2781300" cy="108895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dirty="0" smtClean="0">
              <a:latin typeface="+mn-lt"/>
            </a:endParaRPr>
          </a:p>
          <a:p>
            <a:pPr algn="ctr"/>
            <a:r>
              <a:rPr lang="en-US" dirty="0" smtClean="0">
                <a:latin typeface="+mn-lt"/>
              </a:rPr>
              <a:t>Incidental pulmonary nodules (IPN)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i="1" dirty="0" smtClean="0">
                <a:latin typeface="+mn-lt"/>
              </a:rPr>
              <a:t>Includes 1600 retrospective pts</a:t>
            </a:r>
          </a:p>
          <a:p>
            <a:pPr algn="ctr"/>
            <a:endParaRPr lang="en-US" dirty="0"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6200" y="6858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kern="0" dirty="0" smtClean="0">
                <a:solidFill>
                  <a:srgbClr val="FF0000"/>
                </a:solidFill>
              </a:rPr>
              <a:t>Curation Efforts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0" y="1257300"/>
            <a:ext cx="0" cy="3810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685800" y="1584251"/>
            <a:ext cx="77724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85800" y="1562915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162800" y="1562100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ounded Rectangle 19"/>
          <p:cNvSpPr/>
          <p:nvPr/>
        </p:nvSpPr>
        <p:spPr bwMode="auto">
          <a:xfrm>
            <a:off x="76200" y="2247902"/>
            <a:ext cx="1097280" cy="63175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r>
              <a:rPr lang="en-US" sz="1400" dirty="0" smtClean="0">
                <a:latin typeface="+mn-lt"/>
              </a:rPr>
              <a:t>IO therapy</a:t>
            </a:r>
            <a:endParaRPr lang="en-US" sz="1400" dirty="0">
              <a:latin typeface="+mn-lt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1371600" y="2247902"/>
            <a:ext cx="1097280" cy="63175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r>
              <a:rPr lang="en-US" sz="1400" dirty="0" err="1" smtClean="0">
                <a:latin typeface="+mn-lt"/>
              </a:rPr>
              <a:t>LungRads</a:t>
            </a:r>
            <a:r>
              <a:rPr lang="en-US" sz="1400" dirty="0" smtClean="0">
                <a:latin typeface="+mn-lt"/>
              </a:rPr>
              <a:t> 3A/4</a:t>
            </a:r>
            <a:endParaRPr lang="en-US" sz="1400" dirty="0">
              <a:latin typeface="+mn-lt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2667000" y="2247902"/>
            <a:ext cx="1097280" cy="63175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r>
              <a:rPr lang="en-US" sz="1400" dirty="0" smtClean="0">
                <a:latin typeface="+mn-lt"/>
              </a:rPr>
              <a:t>Adeno</a:t>
            </a:r>
          </a:p>
          <a:p>
            <a:pPr algn="ctr"/>
            <a:r>
              <a:rPr lang="en-US" sz="1400" dirty="0" smtClean="0">
                <a:latin typeface="+mn-lt"/>
              </a:rPr>
              <a:t>Cohorts</a:t>
            </a:r>
            <a:endParaRPr lang="en-US" sz="1400" dirty="0">
              <a:latin typeface="+mn-lt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962400" y="2247902"/>
            <a:ext cx="1097280" cy="63175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r>
              <a:rPr lang="en-US" sz="1400" dirty="0" smtClean="0">
                <a:latin typeface="+mn-lt"/>
              </a:rPr>
              <a:t>Squamous</a:t>
            </a:r>
          </a:p>
          <a:p>
            <a:pPr algn="ctr"/>
            <a:r>
              <a:rPr lang="en-US" sz="1400" dirty="0" smtClean="0">
                <a:latin typeface="+mn-lt"/>
              </a:rPr>
              <a:t>Cohort</a:t>
            </a:r>
            <a:endParaRPr lang="en-US" sz="1400" dirty="0">
              <a:latin typeface="+mn-lt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257800" y="2247902"/>
            <a:ext cx="1097280" cy="63175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r>
              <a:rPr lang="en-US" sz="1400" dirty="0" smtClean="0">
                <a:latin typeface="+mn-lt"/>
              </a:rPr>
              <a:t>NLST</a:t>
            </a:r>
            <a:endParaRPr lang="en-US" sz="1400" dirty="0">
              <a:latin typeface="+mn-lt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553200" y="2247902"/>
            <a:ext cx="1097280" cy="63175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r>
              <a:rPr lang="en-US" sz="1400" dirty="0" smtClean="0">
                <a:latin typeface="+mn-lt"/>
              </a:rPr>
              <a:t>GGO</a:t>
            </a:r>
          </a:p>
          <a:p>
            <a:pPr algn="ctr"/>
            <a:r>
              <a:rPr lang="en-US" sz="1400" dirty="0" smtClean="0">
                <a:latin typeface="+mn-lt"/>
              </a:rPr>
              <a:t>Study</a:t>
            </a:r>
            <a:endParaRPr lang="en-US" sz="1400" dirty="0">
              <a:latin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5867400" y="1562915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572000" y="1562915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3200400" y="1562915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1981200" y="1562915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8458200" y="1584251"/>
            <a:ext cx="0" cy="6858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ounded Rectangle 30"/>
          <p:cNvSpPr/>
          <p:nvPr/>
        </p:nvSpPr>
        <p:spPr bwMode="auto">
          <a:xfrm>
            <a:off x="7848600" y="2247902"/>
            <a:ext cx="1097280" cy="63175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r>
              <a:rPr lang="en-US" sz="1400" dirty="0">
                <a:latin typeface="+mn-lt"/>
              </a:rPr>
              <a:t>Millennium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7620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kern="0" dirty="0" smtClean="0"/>
              <a:t>2b.  Future Directions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4257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 Pitfalls and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Plenty of internal datasets, lack of </a:t>
            </a:r>
            <a:r>
              <a:rPr lang="en-US" dirty="0"/>
              <a:t>e</a:t>
            </a:r>
            <a:r>
              <a:rPr lang="en-US" dirty="0" smtClean="0"/>
              <a:t>xternal validation cohorts</a:t>
            </a:r>
          </a:p>
          <a:p>
            <a:pPr marL="514350" indent="-514350">
              <a:buFont typeface="+mj-lt"/>
              <a:buAutoNum type="arabicPeriod"/>
            </a:pPr>
            <a:endParaRPr lang="en-US" sz="1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Not enough integration (</a:t>
            </a:r>
            <a:r>
              <a:rPr lang="en-US" dirty="0" err="1" smtClean="0"/>
              <a:t>iRadiomics</a:t>
            </a:r>
            <a:r>
              <a:rPr lang="en-US" dirty="0" smtClean="0"/>
              <a:t>) of imaging and the various -omics</a:t>
            </a:r>
          </a:p>
          <a:p>
            <a:pPr marL="514350" indent="-514350">
              <a:buFont typeface="+mj-lt"/>
              <a:buAutoNum type="arabicPeriod"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Segmentation is a bottleneck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Curating images (and data) is timely and tedious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0" y="1371600"/>
            <a:ext cx="9144000" cy="278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5400"/>
            </a:pP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New Infrastructure: </a:t>
            </a:r>
            <a:b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Radiology </a:t>
            </a: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Reading of the </a:t>
            </a:r>
            <a: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Future </a:t>
            </a:r>
            <a:br>
              <a:rPr lang="en-US" sz="44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3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n 15"/>
          <p:cNvSpPr>
            <a:spLocks noChangeArrowheads="1"/>
          </p:cNvSpPr>
          <p:nvPr/>
        </p:nvSpPr>
        <p:spPr bwMode="auto">
          <a:xfrm>
            <a:off x="4075113" y="1438014"/>
            <a:ext cx="935038" cy="1216025"/>
          </a:xfrm>
          <a:prstGeom prst="can">
            <a:avLst>
              <a:gd name="adj" fmla="val 30321"/>
            </a:avLst>
          </a:prstGeom>
          <a:solidFill>
            <a:srgbClr val="3C8C93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Patient Chart</a:t>
            </a:r>
          </a:p>
        </p:txBody>
      </p:sp>
      <p:sp>
        <p:nvSpPr>
          <p:cNvPr id="13" name="Right Arrow 19"/>
          <p:cNvSpPr>
            <a:spLocks noChangeArrowheads="1"/>
          </p:cNvSpPr>
          <p:nvPr/>
        </p:nvSpPr>
        <p:spPr bwMode="auto">
          <a:xfrm>
            <a:off x="3139189" y="1871396"/>
            <a:ext cx="863600" cy="330200"/>
          </a:xfrm>
          <a:prstGeom prst="rightArrow">
            <a:avLst>
              <a:gd name="adj1" fmla="val 50000"/>
              <a:gd name="adj2" fmla="val 5041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2819402" y="1502064"/>
            <a:ext cx="1258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Calibri"/>
              </a:rPr>
              <a:t>Annotate</a:t>
            </a:r>
            <a:endParaRPr lang="en-US" alt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Can 6"/>
          <p:cNvSpPr>
            <a:spLocks noChangeArrowheads="1"/>
          </p:cNvSpPr>
          <p:nvPr/>
        </p:nvSpPr>
        <p:spPr bwMode="auto">
          <a:xfrm>
            <a:off x="6118927" y="1438014"/>
            <a:ext cx="1004186" cy="1216025"/>
          </a:xfrm>
          <a:prstGeom prst="can">
            <a:avLst>
              <a:gd name="adj" fmla="val 25000"/>
            </a:avLst>
          </a:prstGeom>
          <a:solidFill>
            <a:srgbClr val="3C8C93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Local PACS</a:t>
            </a: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5115647" y="1869813"/>
            <a:ext cx="758825" cy="361951"/>
          </a:xfrm>
          <a:prstGeom prst="rightArrow">
            <a:avLst>
              <a:gd name="adj1" fmla="val 50000"/>
              <a:gd name="adj2" fmla="val 65943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5042605" y="1438011"/>
            <a:ext cx="1112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Calibri"/>
              </a:rPr>
              <a:t>Archive</a:t>
            </a:r>
            <a:endParaRPr lang="en-US" altLang="en-US" sz="1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Picture 2" descr="https://encrypted-tbn2.gstatic.com/images?q=tbn:ANd9GcTL4hLVHUVD1bBZyhLGzsf3qQOlOE80Ddjq3YjpnM8L6fMstUs1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2390"/>
            <a:ext cx="2639092" cy="183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Rot="1" noChangeArrowheads="1"/>
          </p:cNvSpPr>
          <p:nvPr/>
        </p:nvSpPr>
        <p:spPr bwMode="auto">
          <a:xfrm>
            <a:off x="0" y="42"/>
            <a:ext cx="9144000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kern="0" dirty="0" smtClean="0">
                <a:solidFill>
                  <a:srgbClr val="0000FF"/>
                </a:solidFill>
              </a:rPr>
              <a:t>Current Radiology Reading Room</a:t>
            </a:r>
          </a:p>
        </p:txBody>
      </p:sp>
    </p:spTree>
    <p:extLst>
      <p:ext uri="{BB962C8B-B14F-4D97-AF65-F5344CB8AC3E}">
        <p14:creationId xmlns:p14="http://schemas.microsoft.com/office/powerpoint/2010/main" val="3609237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nt Arrow 1"/>
          <p:cNvSpPr/>
          <p:nvPr/>
        </p:nvSpPr>
        <p:spPr bwMode="auto">
          <a:xfrm rot="10800000" flipV="1">
            <a:off x="2971825" y="885963"/>
            <a:ext cx="5775077" cy="3152675"/>
          </a:xfrm>
          <a:custGeom>
            <a:avLst/>
            <a:gdLst>
              <a:gd name="connsiteX0" fmla="*/ 0 w 5291341"/>
              <a:gd name="connsiteY0" fmla="*/ 941103 h 941103"/>
              <a:gd name="connsiteX1" fmla="*/ 0 w 5291341"/>
              <a:gd name="connsiteY1" fmla="*/ 540005 h 941103"/>
              <a:gd name="connsiteX2" fmla="*/ 411733 w 5291341"/>
              <a:gd name="connsiteY2" fmla="*/ 128272 h 941103"/>
              <a:gd name="connsiteX3" fmla="*/ 5056065 w 5291341"/>
              <a:gd name="connsiteY3" fmla="*/ 128272 h 941103"/>
              <a:gd name="connsiteX4" fmla="*/ 5056065 w 5291341"/>
              <a:gd name="connsiteY4" fmla="*/ 0 h 941103"/>
              <a:gd name="connsiteX5" fmla="*/ 5291341 w 5291341"/>
              <a:gd name="connsiteY5" fmla="*/ 235276 h 941103"/>
              <a:gd name="connsiteX6" fmla="*/ 5056065 w 5291341"/>
              <a:gd name="connsiteY6" fmla="*/ 470552 h 941103"/>
              <a:gd name="connsiteX7" fmla="*/ 5056065 w 5291341"/>
              <a:gd name="connsiteY7" fmla="*/ 342279 h 941103"/>
              <a:gd name="connsiteX8" fmla="*/ 411733 w 5291341"/>
              <a:gd name="connsiteY8" fmla="*/ 342279 h 941103"/>
              <a:gd name="connsiteX9" fmla="*/ 214007 w 5291341"/>
              <a:gd name="connsiteY9" fmla="*/ 540005 h 941103"/>
              <a:gd name="connsiteX10" fmla="*/ 214007 w 5291341"/>
              <a:gd name="connsiteY10" fmla="*/ 941103 h 941103"/>
              <a:gd name="connsiteX11" fmla="*/ 0 w 5291341"/>
              <a:gd name="connsiteY11" fmla="*/ 941103 h 941103"/>
              <a:gd name="connsiteX0" fmla="*/ 53162 w 5291341"/>
              <a:gd name="connsiteY0" fmla="*/ 3142043 h 3142043"/>
              <a:gd name="connsiteX1" fmla="*/ 0 w 5291341"/>
              <a:gd name="connsiteY1" fmla="*/ 540005 h 3142043"/>
              <a:gd name="connsiteX2" fmla="*/ 411733 w 5291341"/>
              <a:gd name="connsiteY2" fmla="*/ 128272 h 3142043"/>
              <a:gd name="connsiteX3" fmla="*/ 5056065 w 5291341"/>
              <a:gd name="connsiteY3" fmla="*/ 128272 h 3142043"/>
              <a:gd name="connsiteX4" fmla="*/ 5056065 w 5291341"/>
              <a:gd name="connsiteY4" fmla="*/ 0 h 3142043"/>
              <a:gd name="connsiteX5" fmla="*/ 5291341 w 5291341"/>
              <a:gd name="connsiteY5" fmla="*/ 235276 h 3142043"/>
              <a:gd name="connsiteX6" fmla="*/ 5056065 w 5291341"/>
              <a:gd name="connsiteY6" fmla="*/ 470552 h 3142043"/>
              <a:gd name="connsiteX7" fmla="*/ 5056065 w 5291341"/>
              <a:gd name="connsiteY7" fmla="*/ 342279 h 3142043"/>
              <a:gd name="connsiteX8" fmla="*/ 411733 w 5291341"/>
              <a:gd name="connsiteY8" fmla="*/ 342279 h 3142043"/>
              <a:gd name="connsiteX9" fmla="*/ 214007 w 5291341"/>
              <a:gd name="connsiteY9" fmla="*/ 540005 h 3142043"/>
              <a:gd name="connsiteX10" fmla="*/ 214007 w 5291341"/>
              <a:gd name="connsiteY10" fmla="*/ 941103 h 3142043"/>
              <a:gd name="connsiteX11" fmla="*/ 53162 w 5291341"/>
              <a:gd name="connsiteY11" fmla="*/ 3142043 h 3142043"/>
              <a:gd name="connsiteX0" fmla="*/ 53162 w 5291341"/>
              <a:gd name="connsiteY0" fmla="*/ 3142043 h 3173940"/>
              <a:gd name="connsiteX1" fmla="*/ 0 w 5291341"/>
              <a:gd name="connsiteY1" fmla="*/ 540005 h 3173940"/>
              <a:gd name="connsiteX2" fmla="*/ 411733 w 5291341"/>
              <a:gd name="connsiteY2" fmla="*/ 128272 h 3173940"/>
              <a:gd name="connsiteX3" fmla="*/ 5056065 w 5291341"/>
              <a:gd name="connsiteY3" fmla="*/ 128272 h 3173940"/>
              <a:gd name="connsiteX4" fmla="*/ 5056065 w 5291341"/>
              <a:gd name="connsiteY4" fmla="*/ 0 h 3173940"/>
              <a:gd name="connsiteX5" fmla="*/ 5291341 w 5291341"/>
              <a:gd name="connsiteY5" fmla="*/ 235276 h 3173940"/>
              <a:gd name="connsiteX6" fmla="*/ 5056065 w 5291341"/>
              <a:gd name="connsiteY6" fmla="*/ 470552 h 3173940"/>
              <a:gd name="connsiteX7" fmla="*/ 5056065 w 5291341"/>
              <a:gd name="connsiteY7" fmla="*/ 342279 h 3173940"/>
              <a:gd name="connsiteX8" fmla="*/ 411733 w 5291341"/>
              <a:gd name="connsiteY8" fmla="*/ 342279 h 3173940"/>
              <a:gd name="connsiteX9" fmla="*/ 214007 w 5291341"/>
              <a:gd name="connsiteY9" fmla="*/ 540005 h 3173940"/>
              <a:gd name="connsiteX10" fmla="*/ 235273 w 5291341"/>
              <a:gd name="connsiteY10" fmla="*/ 3173940 h 3173940"/>
              <a:gd name="connsiteX11" fmla="*/ 53162 w 5291341"/>
              <a:gd name="connsiteY11" fmla="*/ 3142043 h 3173940"/>
              <a:gd name="connsiteX0" fmla="*/ 53162 w 5291341"/>
              <a:gd name="connsiteY0" fmla="*/ 3142043 h 3152675"/>
              <a:gd name="connsiteX1" fmla="*/ 0 w 5291341"/>
              <a:gd name="connsiteY1" fmla="*/ 540005 h 3152675"/>
              <a:gd name="connsiteX2" fmla="*/ 411733 w 5291341"/>
              <a:gd name="connsiteY2" fmla="*/ 128272 h 3152675"/>
              <a:gd name="connsiteX3" fmla="*/ 5056065 w 5291341"/>
              <a:gd name="connsiteY3" fmla="*/ 128272 h 3152675"/>
              <a:gd name="connsiteX4" fmla="*/ 5056065 w 5291341"/>
              <a:gd name="connsiteY4" fmla="*/ 0 h 3152675"/>
              <a:gd name="connsiteX5" fmla="*/ 5291341 w 5291341"/>
              <a:gd name="connsiteY5" fmla="*/ 235276 h 3152675"/>
              <a:gd name="connsiteX6" fmla="*/ 5056065 w 5291341"/>
              <a:gd name="connsiteY6" fmla="*/ 470552 h 3152675"/>
              <a:gd name="connsiteX7" fmla="*/ 5056065 w 5291341"/>
              <a:gd name="connsiteY7" fmla="*/ 342279 h 3152675"/>
              <a:gd name="connsiteX8" fmla="*/ 411733 w 5291341"/>
              <a:gd name="connsiteY8" fmla="*/ 342279 h 3152675"/>
              <a:gd name="connsiteX9" fmla="*/ 214007 w 5291341"/>
              <a:gd name="connsiteY9" fmla="*/ 540005 h 3152675"/>
              <a:gd name="connsiteX10" fmla="*/ 245906 w 5291341"/>
              <a:gd name="connsiteY10" fmla="*/ 3152675 h 3152675"/>
              <a:gd name="connsiteX11" fmla="*/ 53162 w 5291341"/>
              <a:gd name="connsiteY11" fmla="*/ 3142043 h 31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91341" h="3152675">
                <a:moveTo>
                  <a:pt x="53162" y="3142043"/>
                </a:moveTo>
                <a:cubicBezTo>
                  <a:pt x="53162" y="3008344"/>
                  <a:pt x="0" y="673704"/>
                  <a:pt x="0" y="540005"/>
                </a:cubicBezTo>
                <a:cubicBezTo>
                  <a:pt x="0" y="312611"/>
                  <a:pt x="184339" y="128272"/>
                  <a:pt x="411733" y="128272"/>
                </a:cubicBezTo>
                <a:lnTo>
                  <a:pt x="5056065" y="128272"/>
                </a:lnTo>
                <a:lnTo>
                  <a:pt x="5056065" y="0"/>
                </a:lnTo>
                <a:lnTo>
                  <a:pt x="5291341" y="235276"/>
                </a:lnTo>
                <a:lnTo>
                  <a:pt x="5056065" y="470552"/>
                </a:lnTo>
                <a:lnTo>
                  <a:pt x="5056065" y="342279"/>
                </a:lnTo>
                <a:lnTo>
                  <a:pt x="411733" y="342279"/>
                </a:lnTo>
                <a:cubicBezTo>
                  <a:pt x="302532" y="342279"/>
                  <a:pt x="214007" y="430804"/>
                  <a:pt x="214007" y="540005"/>
                </a:cubicBezTo>
                <a:lnTo>
                  <a:pt x="245906" y="3152675"/>
                </a:lnTo>
                <a:lnTo>
                  <a:pt x="53162" y="3142043"/>
                </a:ln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01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2"/>
            <a:ext cx="9144000" cy="685801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0000FF"/>
                </a:solidFill>
                <a:latin typeface="+mn-lt"/>
              </a:rPr>
              <a:t>Radiology Reading Rooms of the </a:t>
            </a:r>
            <a:r>
              <a:rPr lang="en-US" altLang="en-US" sz="3200" strike="sngStrike" dirty="0" smtClean="0">
                <a:solidFill>
                  <a:srgbClr val="0000FF"/>
                </a:solidFill>
                <a:latin typeface="+mn-lt"/>
              </a:rPr>
              <a:t>Future </a:t>
            </a:r>
            <a:r>
              <a:rPr lang="en-US" altLang="en-US" sz="3200" dirty="0" smtClean="0">
                <a:solidFill>
                  <a:srgbClr val="0000FF"/>
                </a:solidFill>
                <a:latin typeface="+mn-lt"/>
              </a:rPr>
              <a:t>Present</a:t>
            </a:r>
          </a:p>
        </p:txBody>
      </p:sp>
      <p:sp>
        <p:nvSpPr>
          <p:cNvPr id="52254" name="Can 6"/>
          <p:cNvSpPr>
            <a:spLocks noChangeArrowheads="1"/>
          </p:cNvSpPr>
          <p:nvPr/>
        </p:nvSpPr>
        <p:spPr bwMode="auto">
          <a:xfrm>
            <a:off x="4044952" y="4889271"/>
            <a:ext cx="997652" cy="1225550"/>
          </a:xfrm>
          <a:prstGeom prst="can">
            <a:avLst>
              <a:gd name="adj" fmla="val 27337"/>
            </a:avLst>
          </a:prstGeom>
          <a:solidFill>
            <a:srgbClr val="3C8C93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Radiomic </a:t>
            </a:r>
          </a:p>
          <a:p>
            <a:pPr algn="ctr">
              <a:defRPr/>
            </a:pPr>
            <a:r>
              <a:rPr lang="en-US"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Data</a:t>
            </a:r>
          </a:p>
        </p:txBody>
      </p:sp>
      <p:sp>
        <p:nvSpPr>
          <p:cNvPr id="25630" name="Text Box 8"/>
          <p:cNvSpPr txBox="1">
            <a:spLocks noChangeArrowheads="1"/>
          </p:cNvSpPr>
          <p:nvPr/>
        </p:nvSpPr>
        <p:spPr bwMode="auto">
          <a:xfrm>
            <a:off x="2636066" y="5326267"/>
            <a:ext cx="1001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Calibri"/>
              </a:rPr>
              <a:t>Extract</a:t>
            </a:r>
          </a:p>
          <a:p>
            <a:pPr>
              <a:spcBef>
                <a:spcPts val="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Calibri"/>
              </a:rPr>
              <a:t>features</a:t>
            </a:r>
            <a:endParaRPr lang="en-US" alt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50" name="Can 14"/>
          <p:cNvSpPr>
            <a:spLocks noChangeArrowheads="1"/>
          </p:cNvSpPr>
          <p:nvPr/>
        </p:nvSpPr>
        <p:spPr bwMode="auto">
          <a:xfrm>
            <a:off x="6118927" y="3455703"/>
            <a:ext cx="1004186" cy="2378076"/>
          </a:xfrm>
          <a:prstGeom prst="can">
            <a:avLst>
              <a:gd name="adj" fmla="val 35105"/>
            </a:avLst>
          </a:prstGeom>
          <a:solidFill>
            <a:srgbClr val="3C8C93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dbase</a:t>
            </a:r>
          </a:p>
        </p:txBody>
      </p:sp>
      <p:sp>
        <p:nvSpPr>
          <p:cNvPr id="25625" name="AutoShape 15"/>
          <p:cNvSpPr>
            <a:spLocks noChangeArrowheads="1"/>
          </p:cNvSpPr>
          <p:nvPr/>
        </p:nvSpPr>
        <p:spPr bwMode="auto">
          <a:xfrm>
            <a:off x="5119712" y="3693881"/>
            <a:ext cx="936625" cy="425058"/>
          </a:xfrm>
          <a:prstGeom prst="leftRightArrow">
            <a:avLst>
              <a:gd name="adj1" fmla="val 50000"/>
              <a:gd name="adj2" fmla="val 51982"/>
            </a:avLst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26" name="AutoShape 16"/>
          <p:cNvSpPr>
            <a:spLocks noChangeArrowheads="1"/>
          </p:cNvSpPr>
          <p:nvPr/>
        </p:nvSpPr>
        <p:spPr bwMode="auto">
          <a:xfrm>
            <a:off x="5119712" y="5326223"/>
            <a:ext cx="936625" cy="425058"/>
          </a:xfrm>
          <a:prstGeom prst="leftRightArrow">
            <a:avLst>
              <a:gd name="adj1" fmla="val 50000"/>
              <a:gd name="adj2" fmla="val 51982"/>
            </a:avLst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27" name="AutoShape 15"/>
          <p:cNvSpPr>
            <a:spLocks noChangeArrowheads="1"/>
          </p:cNvSpPr>
          <p:nvPr/>
        </p:nvSpPr>
        <p:spPr bwMode="auto">
          <a:xfrm>
            <a:off x="5102249" y="4524536"/>
            <a:ext cx="936625" cy="425058"/>
          </a:xfrm>
          <a:prstGeom prst="leftRightArrow">
            <a:avLst>
              <a:gd name="adj1" fmla="val 50000"/>
              <a:gd name="adj2" fmla="val 51982"/>
            </a:avLst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21" name="AutoShape 18"/>
          <p:cNvSpPr>
            <a:spLocks noChangeArrowheads="1"/>
          </p:cNvSpPr>
          <p:nvPr/>
        </p:nvSpPr>
        <p:spPr bwMode="auto">
          <a:xfrm>
            <a:off x="7123113" y="4313050"/>
            <a:ext cx="838200" cy="360363"/>
          </a:xfrm>
          <a:prstGeom prst="leftRightArrow">
            <a:avLst>
              <a:gd name="adj1" fmla="val 50000"/>
              <a:gd name="adj2" fmla="val 51982"/>
            </a:avLst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5622" name="AutoShape 19"/>
          <p:cNvSpPr>
            <a:spLocks noChangeArrowheads="1"/>
          </p:cNvSpPr>
          <p:nvPr/>
        </p:nvSpPr>
        <p:spPr bwMode="auto">
          <a:xfrm>
            <a:off x="7978775" y="3954234"/>
            <a:ext cx="1125537" cy="1079500"/>
          </a:xfrm>
          <a:prstGeom prst="roundRect">
            <a:avLst>
              <a:gd name="adj" fmla="val 16667"/>
            </a:avLst>
          </a:prstGeom>
          <a:solidFill>
            <a:srgbClr val="619C9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5623" name="Rectangle 20"/>
          <p:cNvSpPr>
            <a:spLocks noChangeArrowheads="1"/>
          </p:cNvSpPr>
          <p:nvPr/>
        </p:nvSpPr>
        <p:spPr bwMode="auto">
          <a:xfrm>
            <a:off x="8001019" y="4025670"/>
            <a:ext cx="11160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Mining &amp; decision support</a:t>
            </a:r>
          </a:p>
        </p:txBody>
      </p:sp>
      <p:pic>
        <p:nvPicPr>
          <p:cNvPr id="25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"/>
          <a:stretch>
            <a:fillRect/>
          </a:stretch>
        </p:blipFill>
        <p:spPr bwMode="auto">
          <a:xfrm>
            <a:off x="764876" y="4175446"/>
            <a:ext cx="1579563" cy="230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0" name="Text Box 24"/>
          <p:cNvSpPr txBox="1">
            <a:spLocks noChangeArrowheads="1"/>
          </p:cNvSpPr>
          <p:nvPr/>
        </p:nvSpPr>
        <p:spPr bwMode="auto">
          <a:xfrm>
            <a:off x="1835001" y="3184376"/>
            <a:ext cx="2305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Calibri"/>
              </a:rPr>
              <a:t>Auto (or semi)</a:t>
            </a:r>
          </a:p>
          <a:p>
            <a:pPr>
              <a:spcBef>
                <a:spcPts val="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Calibri"/>
              </a:rPr>
              <a:t>segmentation</a:t>
            </a:r>
            <a:endParaRPr lang="en-US" alt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41" name="Can 15"/>
          <p:cNvSpPr>
            <a:spLocks noChangeArrowheads="1"/>
          </p:cNvSpPr>
          <p:nvPr/>
        </p:nvSpPr>
        <p:spPr bwMode="auto">
          <a:xfrm>
            <a:off x="4075113" y="1438014"/>
            <a:ext cx="935038" cy="1216025"/>
          </a:xfrm>
          <a:prstGeom prst="can">
            <a:avLst>
              <a:gd name="adj" fmla="val 30321"/>
            </a:avLst>
          </a:prstGeom>
          <a:solidFill>
            <a:srgbClr val="3C8C93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Patient Chart</a:t>
            </a:r>
          </a:p>
        </p:txBody>
      </p:sp>
      <p:sp>
        <p:nvSpPr>
          <p:cNvPr id="8" name="Right Arrow 19"/>
          <p:cNvSpPr>
            <a:spLocks noChangeArrowheads="1"/>
          </p:cNvSpPr>
          <p:nvPr/>
        </p:nvSpPr>
        <p:spPr bwMode="auto">
          <a:xfrm>
            <a:off x="3139189" y="1871396"/>
            <a:ext cx="863600" cy="330200"/>
          </a:xfrm>
          <a:prstGeom prst="rightArrow">
            <a:avLst>
              <a:gd name="adj1" fmla="val 50000"/>
              <a:gd name="adj2" fmla="val 5041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5617" name="Text Box 29"/>
          <p:cNvSpPr txBox="1">
            <a:spLocks noChangeArrowheads="1"/>
          </p:cNvSpPr>
          <p:nvPr/>
        </p:nvSpPr>
        <p:spPr bwMode="auto">
          <a:xfrm>
            <a:off x="2819402" y="1502064"/>
            <a:ext cx="1258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Calibri"/>
              </a:rPr>
              <a:t>Annotate</a:t>
            </a:r>
            <a:endParaRPr lang="en-US" alt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38" name="Can 6"/>
          <p:cNvSpPr>
            <a:spLocks noChangeArrowheads="1"/>
          </p:cNvSpPr>
          <p:nvPr/>
        </p:nvSpPr>
        <p:spPr bwMode="auto">
          <a:xfrm>
            <a:off x="6118927" y="1438014"/>
            <a:ext cx="1004186" cy="1216025"/>
          </a:xfrm>
          <a:prstGeom prst="can">
            <a:avLst>
              <a:gd name="adj" fmla="val 25000"/>
            </a:avLst>
          </a:prstGeom>
          <a:solidFill>
            <a:srgbClr val="3C8C93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Local PACS</a:t>
            </a: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5115647" y="1869813"/>
            <a:ext cx="758825" cy="361951"/>
          </a:xfrm>
          <a:prstGeom prst="rightArrow">
            <a:avLst>
              <a:gd name="adj1" fmla="val 50000"/>
              <a:gd name="adj2" fmla="val 65943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5614" name="Text Box 33"/>
          <p:cNvSpPr txBox="1">
            <a:spLocks noChangeArrowheads="1"/>
          </p:cNvSpPr>
          <p:nvPr/>
        </p:nvSpPr>
        <p:spPr bwMode="auto">
          <a:xfrm>
            <a:off x="5042605" y="1438011"/>
            <a:ext cx="1112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Calibri"/>
              </a:rPr>
              <a:t>Archive</a:t>
            </a:r>
            <a:endParaRPr lang="en-US" alt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170" name="Can 15"/>
          <p:cNvSpPr>
            <a:spLocks noChangeArrowheads="1"/>
          </p:cNvSpPr>
          <p:nvPr/>
        </p:nvSpPr>
        <p:spPr bwMode="auto">
          <a:xfrm>
            <a:off x="4044950" y="3986025"/>
            <a:ext cx="1008957" cy="1216025"/>
          </a:xfrm>
          <a:prstGeom prst="can">
            <a:avLst>
              <a:gd name="adj" fmla="val 25013"/>
            </a:avLst>
          </a:prstGeom>
          <a:solidFill>
            <a:srgbClr val="3C8C93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Medical Data</a:t>
            </a:r>
          </a:p>
        </p:txBody>
      </p:sp>
      <p:sp>
        <p:nvSpPr>
          <p:cNvPr id="92171" name="Can 15"/>
          <p:cNvSpPr>
            <a:spLocks noChangeArrowheads="1"/>
          </p:cNvSpPr>
          <p:nvPr/>
        </p:nvSpPr>
        <p:spPr bwMode="auto">
          <a:xfrm>
            <a:off x="4038600" y="3071591"/>
            <a:ext cx="1004002" cy="1216025"/>
          </a:xfrm>
          <a:prstGeom prst="can">
            <a:avLst>
              <a:gd name="adj" fmla="val 25013"/>
            </a:avLst>
          </a:prstGeom>
          <a:solidFill>
            <a:srgbClr val="3C8C93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charset="0"/>
                <a:cs typeface="MS PGothic" charset="0"/>
              </a:rPr>
              <a:t>Genomic Data</a:t>
            </a:r>
          </a:p>
        </p:txBody>
      </p:sp>
      <p:pic>
        <p:nvPicPr>
          <p:cNvPr id="25611" name="Picture 2" descr="https://encrypted-tbn2.gstatic.com/images?q=tbn:ANd9GcTL4hLVHUVD1bBZyhLGzsf3qQOlOE80Ddjq3YjpnM8L6fMstUs1T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2390"/>
            <a:ext cx="2639092" cy="183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ight Arrow 19"/>
          <p:cNvSpPr>
            <a:spLocks noChangeArrowheads="1"/>
          </p:cNvSpPr>
          <p:nvPr/>
        </p:nvSpPr>
        <p:spPr bwMode="auto">
          <a:xfrm rot="5400000">
            <a:off x="927541" y="3263468"/>
            <a:ext cx="1296898" cy="408781"/>
          </a:xfrm>
          <a:prstGeom prst="rightArrow">
            <a:avLst>
              <a:gd name="adj1" fmla="val 50000"/>
              <a:gd name="adj2" fmla="val 5041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ight Arrow 19"/>
          <p:cNvSpPr>
            <a:spLocks noChangeArrowheads="1"/>
          </p:cNvSpPr>
          <p:nvPr/>
        </p:nvSpPr>
        <p:spPr bwMode="auto">
          <a:xfrm>
            <a:off x="2387601" y="4996023"/>
            <a:ext cx="1498600" cy="330200"/>
          </a:xfrm>
          <a:prstGeom prst="rightArrow">
            <a:avLst>
              <a:gd name="adj1" fmla="val 50000"/>
              <a:gd name="adj2" fmla="val 5041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685803" y="1685835"/>
            <a:ext cx="7891463" cy="2554545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Garamond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In the Radiology Reading Room of the Future, the role of the Radiologist will include:</a:t>
            </a:r>
          </a:p>
          <a:p>
            <a:pPr marL="514350" indent="-514350" algn="ctr">
              <a:spcBef>
                <a:spcPct val="50000"/>
              </a:spcBef>
              <a:buAutoNum type="arabicPeriod"/>
              <a:defRPr/>
            </a:pPr>
            <a:r>
              <a:rPr lang="en-US" altLang="ja-JP" dirty="0" smtClean="0">
                <a:solidFill>
                  <a:srgbClr val="FFFFFF"/>
                </a:solidFill>
                <a:latin typeface="Calibri"/>
              </a:rPr>
              <a:t>Identification of the VOIs</a:t>
            </a:r>
          </a:p>
          <a:p>
            <a:pPr marL="514350" indent="-514350" algn="ctr">
              <a:spcBef>
                <a:spcPct val="50000"/>
              </a:spcBef>
              <a:buAutoNum type="arabicPeriod"/>
              <a:defRPr/>
            </a:pPr>
            <a:r>
              <a:rPr lang="en-US" altLang="ja-JP" dirty="0" smtClean="0">
                <a:solidFill>
                  <a:srgbClr val="FFFFFF"/>
                </a:solidFill>
                <a:latin typeface="Calibri"/>
              </a:rPr>
              <a:t>Approve of Segmentation</a:t>
            </a:r>
            <a:endParaRPr lang="en-US" altLang="ja-JP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582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341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694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8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6375" y="38100"/>
            <a:ext cx="91440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kern="0" dirty="0" err="1" smtClean="0">
                <a:solidFill>
                  <a:srgbClr val="0000FF"/>
                </a:solidFill>
              </a:rPr>
              <a:t>iRadiomics</a:t>
            </a:r>
            <a:r>
              <a:rPr lang="en-US" altLang="en-US" sz="3600" kern="0" dirty="0" smtClean="0">
                <a:solidFill>
                  <a:srgbClr val="0000FF"/>
                </a:solidFill>
              </a:rPr>
              <a:t>:  </a:t>
            </a:r>
          </a:p>
          <a:p>
            <a:pPr eaLnBrk="1" hangingPunct="1"/>
            <a:r>
              <a:rPr lang="en-US" altLang="en-US" sz="3200" kern="0" dirty="0" smtClean="0">
                <a:solidFill>
                  <a:srgbClr val="0000FF"/>
                </a:solidFill>
              </a:rPr>
              <a:t>Integration of </a:t>
            </a:r>
            <a:r>
              <a:rPr lang="en-US" altLang="en-US" sz="3200" kern="0" dirty="0">
                <a:solidFill>
                  <a:srgbClr val="0000FF"/>
                </a:solidFill>
              </a:rPr>
              <a:t>i</a:t>
            </a:r>
            <a:r>
              <a:rPr lang="en-US" altLang="en-US" sz="3200" kern="0" dirty="0" smtClean="0">
                <a:solidFill>
                  <a:srgbClr val="0000FF"/>
                </a:solidFill>
              </a:rPr>
              <a:t>maging, clinical </a:t>
            </a:r>
            <a:r>
              <a:rPr lang="en-US" altLang="en-US" sz="3200" kern="0" dirty="0">
                <a:solidFill>
                  <a:srgbClr val="0000FF"/>
                </a:solidFill>
              </a:rPr>
              <a:t>d</a:t>
            </a:r>
            <a:r>
              <a:rPr lang="en-US" altLang="en-US" sz="3200" kern="0" dirty="0" smtClean="0">
                <a:solidFill>
                  <a:srgbClr val="0000FF"/>
                </a:solidFill>
              </a:rPr>
              <a:t>ata, and -omics</a:t>
            </a:r>
          </a:p>
        </p:txBody>
      </p:sp>
      <p:pic>
        <p:nvPicPr>
          <p:cNvPr id="17" name="Picture 16" descr="J:\Schabath_Lab\2.  Schabath-Tunali\1.  Baseline Radiomics in IO (CD Paper)\2. Figures\Fig 1.em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" y="1219244"/>
            <a:ext cx="9135745" cy="3402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9747"/>
          </a:xfrm>
        </p:spPr>
        <p:txBody>
          <a:bodyPr/>
          <a:lstStyle/>
          <a:p>
            <a:r>
              <a:rPr lang="en-US" sz="2800" dirty="0" smtClean="0"/>
              <a:t>Radiomics and </a:t>
            </a:r>
            <a:r>
              <a:rPr lang="en-US" sz="2800" dirty="0" err="1" smtClean="0"/>
              <a:t>Overdiagnosis</a:t>
            </a:r>
            <a:r>
              <a:rPr lang="en-US" sz="2800" dirty="0" smtClean="0"/>
              <a:t> in Lung Cancer Screening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22313"/>
            <a:ext cx="25378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1" dirty="0" smtClean="0">
                <a:solidFill>
                  <a:srgbClr val="0000FF"/>
                </a:solidFill>
                <a:latin typeface="+mn-lt"/>
              </a:rPr>
              <a:t>Figures </a:t>
            </a:r>
            <a:r>
              <a:rPr lang="en-US" sz="1100" b="0" i="1" dirty="0">
                <a:solidFill>
                  <a:srgbClr val="0000FF"/>
                </a:solidFill>
                <a:latin typeface="+mn-lt"/>
              </a:rPr>
              <a:t>adapted from </a:t>
            </a:r>
            <a:r>
              <a:rPr lang="en-US" sz="1100" b="0" i="1" dirty="0" err="1" smtClean="0">
                <a:solidFill>
                  <a:srgbClr val="0000FF"/>
                </a:solidFill>
                <a:latin typeface="+mn-lt"/>
              </a:rPr>
              <a:t>Detterbeck</a:t>
            </a:r>
            <a:r>
              <a:rPr lang="en-US" sz="1100" b="0" i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sz="1100" b="0" i="1" dirty="0" smtClean="0">
                <a:solidFill>
                  <a:srgbClr val="0000FF"/>
                </a:solidFill>
                <a:latin typeface="+mn-lt"/>
              </a:rPr>
              <a:t>(2012) </a:t>
            </a:r>
          </a:p>
          <a:p>
            <a:r>
              <a:rPr lang="en-US" sz="1100" b="0" i="1" dirty="0" smtClean="0">
                <a:solidFill>
                  <a:srgbClr val="0000FF"/>
                </a:solidFill>
                <a:latin typeface="+mn-lt"/>
              </a:rPr>
              <a:t>and  </a:t>
            </a:r>
            <a:r>
              <a:rPr lang="en-US" sz="1100" b="0" i="1" dirty="0" err="1" smtClean="0">
                <a:solidFill>
                  <a:srgbClr val="0000FF"/>
                </a:solidFill>
                <a:latin typeface="+mn-lt"/>
              </a:rPr>
              <a:t>Bevers</a:t>
            </a:r>
            <a:r>
              <a:rPr lang="en-US" sz="1100" b="0" i="1" dirty="0" smtClean="0">
                <a:solidFill>
                  <a:srgbClr val="0000FF"/>
                </a:solidFill>
                <a:latin typeface="+mn-lt"/>
              </a:rPr>
              <a:t> et al  (2015)</a:t>
            </a:r>
          </a:p>
        </p:txBody>
      </p:sp>
      <p:pic>
        <p:nvPicPr>
          <p:cNvPr id="2540" name="Picture 4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74" y="699747"/>
            <a:ext cx="4565096" cy="253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42" name="Picture 4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60" y="3276600"/>
            <a:ext cx="5891540" cy="33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406021" y="1752600"/>
            <a:ext cx="8356979" cy="2133600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b="0" dirty="0" smtClean="0">
                <a:solidFill>
                  <a:schemeClr val="bg1"/>
                </a:solidFill>
                <a:latin typeface="+mn-lt"/>
              </a:rPr>
              <a:t>To characterize indolent vs. aggressive lung cancers, we utilized two metrics: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Multi-window CT radiomics and volume doubling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Conventional radiomics and survival outcomes (PFS)</a:t>
            </a:r>
          </a:p>
        </p:txBody>
      </p:sp>
    </p:spTree>
    <p:extLst>
      <p:ext uri="{BB962C8B-B14F-4D97-AF65-F5344CB8AC3E}">
        <p14:creationId xmlns:p14="http://schemas.microsoft.com/office/powerpoint/2010/main" val="4897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4466795\Desktop\Picture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5"/>
          <a:stretch/>
        </p:blipFill>
        <p:spPr bwMode="auto">
          <a:xfrm>
            <a:off x="609600" y="1988326"/>
            <a:ext cx="4267200" cy="3362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228601" y="1676400"/>
            <a:ext cx="8686800" cy="3810000"/>
          </a:xfrm>
          <a:prstGeom prst="roundRect">
            <a:avLst/>
          </a:prstGeom>
          <a:solidFill>
            <a:srgbClr val="0070C0">
              <a:alpha val="8000"/>
            </a:srgbClr>
          </a:solidFill>
          <a:ln w="6667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762003"/>
            <a:ext cx="9144000" cy="619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b="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Motivation for this comes </a:t>
            </a:r>
            <a:r>
              <a:rPr lang="en-US" sz="2400" b="0" kern="0" dirty="0">
                <a:solidFill>
                  <a:srgbClr val="000000"/>
                </a:solidFill>
                <a:latin typeface="Calibri" panose="020F0502020204030204" pitchFamily="34" charset="0"/>
              </a:rPr>
              <a:t>from </a:t>
            </a:r>
            <a:r>
              <a:rPr lang="en-US" sz="2400" b="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clinical radiology </a:t>
            </a:r>
            <a:r>
              <a:rPr lang="en-US" sz="2400" b="0" kern="0" dirty="0">
                <a:solidFill>
                  <a:srgbClr val="000000"/>
                </a:solidFill>
                <a:latin typeface="Calibri" panose="020F0502020204030204" pitchFamily="34" charset="0"/>
              </a:rPr>
              <a:t>which commonly cycles between both </a:t>
            </a:r>
            <a:r>
              <a:rPr lang="en-US" sz="2400" b="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windows for diagnostic evaluation </a:t>
            </a: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1050" b="0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u="sng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u="sng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u="sng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u="sng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u="sng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u="sng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u="sng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b="0" u="sng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sz="1400" b="0" u="sng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b="0" u="sng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Question</a:t>
            </a:r>
            <a:r>
              <a:rPr lang="en-US" sz="2400" b="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 Do radiomics from </a:t>
            </a:r>
            <a:r>
              <a:rPr lang="en-US" sz="2400" b="0" kern="0" dirty="0">
                <a:solidFill>
                  <a:srgbClr val="000000"/>
                </a:solidFill>
                <a:latin typeface="Calibri" panose="020F0502020204030204" pitchFamily="34" charset="0"/>
              </a:rPr>
              <a:t>lung </a:t>
            </a:r>
            <a:r>
              <a:rPr lang="en-US" sz="2400" b="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window mask, difference area mask, </a:t>
            </a:r>
            <a:r>
              <a:rPr lang="en-US" sz="2400" b="0" kern="0" dirty="0">
                <a:solidFill>
                  <a:srgbClr val="000000"/>
                </a:solidFill>
                <a:latin typeface="Calibri" panose="020F0502020204030204" pitchFamily="34" charset="0"/>
              </a:rPr>
              <a:t>or </a:t>
            </a:r>
            <a:r>
              <a:rPr lang="en-US" sz="2400" b="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combination of both differentiate indolent vs. aggressive growing tumors?</a:t>
            </a:r>
            <a:endParaRPr lang="en-US" sz="2400" b="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3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1pPr>
            <a:lvl2pPr marL="742950" indent="-28575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2pPr>
            <a:lvl3pPr marL="11430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3pPr>
            <a:lvl4pPr marL="16002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4pPr>
            <a:lvl5pPr marL="20574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9pPr>
          </a:lstStyle>
          <a:p>
            <a:pPr algn="ctr" eaLnBrk="1" hangingPunct="1"/>
            <a:r>
              <a:rPr lang="en-US" altLang="zh-CN" sz="3600" dirty="0" smtClean="0">
                <a:solidFill>
                  <a:srgbClr val="0000FF"/>
                </a:solidFill>
                <a:latin typeface="Arial" charset="0"/>
              </a:rPr>
              <a:t>Radiomics from Multi-window CT</a:t>
            </a:r>
            <a:endParaRPr lang="en-US" altLang="zh-CN" sz="36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0600" y="2169855"/>
            <a:ext cx="41148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Two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tumor masks (standard lung window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&amp; mediastinal window) are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imported into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MATLAB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Difference region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between the two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windows is generated and then radiomic features are extracted 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38125" y="1981200"/>
            <a:ext cx="8686800" cy="4025195"/>
          </a:xfrm>
          <a:prstGeom prst="roundRect">
            <a:avLst/>
          </a:prstGeom>
          <a:solidFill>
            <a:srgbClr val="0070C0">
              <a:alpha val="5000"/>
            </a:srgbClr>
          </a:solidFill>
          <a:ln w="6667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2209800" y="4747488"/>
            <a:ext cx="4495800" cy="1106507"/>
          </a:xfrm>
          <a:prstGeom prst="roundRect">
            <a:avLst/>
          </a:prstGeom>
          <a:solidFill>
            <a:srgbClr val="0070C0">
              <a:alpha val="5000"/>
            </a:srgbClr>
          </a:solidFill>
          <a:ln w="6667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667000" y="2336623"/>
            <a:ext cx="1295400" cy="346937"/>
          </a:xfrm>
          <a:prstGeom prst="rightArrow">
            <a:avLst>
              <a:gd name="adj1" fmla="val 50000"/>
              <a:gd name="adj2" fmla="val 52171"/>
            </a:avLst>
          </a:prstGeom>
          <a:solidFill>
            <a:schemeClr val="tx2">
              <a:lumMod val="60000"/>
              <a:lumOff val="40000"/>
              <a:alpha val="37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2256364"/>
            <a:ext cx="27432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400" u="sng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Patient #1 at baseline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ts val="1900"/>
              </a:lnSpc>
            </a:pP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Positive screen</a:t>
            </a:r>
            <a:endParaRPr lang="en-US" sz="1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475" y="2256364"/>
            <a:ext cx="27432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400" u="sng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Patient #1 at T1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ts val="1900"/>
              </a:lnSpc>
            </a:pP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Lung Cancer Diagnosis</a:t>
            </a:r>
            <a:endParaRPr lang="en-US" sz="1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0" y="3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1pPr>
            <a:lvl2pPr marL="742950" indent="-28575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2pPr>
            <a:lvl3pPr marL="11430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3pPr>
            <a:lvl4pPr marL="16002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4pPr>
            <a:lvl5pPr marL="20574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9pPr>
          </a:lstStyle>
          <a:p>
            <a:pPr algn="ctr" eaLnBrk="1" hangingPunct="1"/>
            <a:r>
              <a:rPr lang="en-US" altLang="zh-CN" sz="3600" dirty="0" smtClean="0">
                <a:solidFill>
                  <a:srgbClr val="0000FF"/>
                </a:solidFill>
                <a:latin typeface="Arial" charset="0"/>
              </a:rPr>
              <a:t>VDT (Volume Doubling Time)</a:t>
            </a:r>
            <a:endParaRPr lang="en-US" altLang="zh-CN" sz="36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" y="838210"/>
            <a:ext cx="912495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latin typeface="+mn-lt"/>
              </a:rPr>
              <a:t>VDT used to classify tumor growth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latin typeface="+mn-lt"/>
              </a:rPr>
              <a:t>VDT(s) calculated across screening intervals:</a:t>
            </a:r>
            <a:endParaRPr lang="en-US" sz="2400" b="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3759864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3200400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Indolent/slow-growing LCs: 	VDT &gt;= 400 days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200400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Aggressive/fast-growing LCs:	VDT &lt; 400 days</a:t>
            </a:r>
            <a:endParaRPr lang="en-US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2676525" y="3059204"/>
            <a:ext cx="1295400" cy="346937"/>
          </a:xfrm>
          <a:prstGeom prst="rightArrow">
            <a:avLst>
              <a:gd name="adj1" fmla="val 50000"/>
              <a:gd name="adj2" fmla="val 52171"/>
            </a:avLst>
          </a:prstGeom>
          <a:solidFill>
            <a:schemeClr val="tx2">
              <a:lumMod val="60000"/>
              <a:lumOff val="40000"/>
              <a:alpha val="37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925" y="2978945"/>
            <a:ext cx="27432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400" u="sng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Patient #2 at baseline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ts val="1900"/>
              </a:lnSpc>
            </a:pP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Positive screen</a:t>
            </a:r>
            <a:endParaRPr lang="en-US" sz="1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9000" y="2978945"/>
            <a:ext cx="27432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Patient #2 at T1:</a:t>
            </a:r>
          </a:p>
          <a:p>
            <a:pPr algn="ctr">
              <a:lnSpc>
                <a:spcPts val="19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Positive 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Screen</a:t>
            </a:r>
            <a:endParaRPr lang="en-US" sz="1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5572125" y="3068609"/>
            <a:ext cx="1295400" cy="346937"/>
          </a:xfrm>
          <a:prstGeom prst="rightArrow">
            <a:avLst>
              <a:gd name="adj1" fmla="val 50000"/>
              <a:gd name="adj2" fmla="val 52171"/>
            </a:avLst>
          </a:prstGeom>
          <a:solidFill>
            <a:schemeClr val="tx2">
              <a:lumMod val="60000"/>
              <a:lumOff val="40000"/>
              <a:alpha val="37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24600" y="2988350"/>
            <a:ext cx="27432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400" u="sng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Patient #2 at T2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ts val="19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Lung Cancer Diagnosis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0" y="2058640"/>
            <a:ext cx="57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VDT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2817663"/>
            <a:ext cx="57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VDT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74214" y="2817663"/>
            <a:ext cx="57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VDT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243135"/>
              </p:ext>
            </p:extLst>
          </p:nvPr>
        </p:nvGraphicFramePr>
        <p:xfrm>
          <a:off x="2475755" y="5097027"/>
          <a:ext cx="11334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r:id="rId3" imgW="1129810" imgH="444307" progId="Equation.DSMT4">
                  <p:embed/>
                </p:oleObj>
              </mc:Choice>
              <mc:Fallback>
                <p:oleObj r:id="rId3" imgW="1129810" imgH="44430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5755" y="5097027"/>
                        <a:ext cx="113347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56110" y="4899888"/>
            <a:ext cx="3811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interval time between two 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scans </a:t>
            </a:r>
          </a:p>
          <a:p>
            <a:r>
              <a:rPr 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b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= volume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of the first 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  <a:p>
            <a:r>
              <a:rPr 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b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= volume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of the second scan.</a:t>
            </a:r>
          </a:p>
          <a:p>
            <a:endParaRPr lang="en-US" sz="1400" b="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83739"/>
              </p:ext>
            </p:extLst>
          </p:nvPr>
        </p:nvGraphicFramePr>
        <p:xfrm>
          <a:off x="152405" y="762000"/>
          <a:ext cx="8763001" cy="516671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20388"/>
                <a:gridCol w="141612"/>
                <a:gridCol w="533400"/>
                <a:gridCol w="1066800"/>
                <a:gridCol w="533400"/>
                <a:gridCol w="762000"/>
                <a:gridCol w="457200"/>
                <a:gridCol w="1066800"/>
                <a:gridCol w="533400"/>
                <a:gridCol w="762000"/>
                <a:gridCol w="648059"/>
                <a:gridCol w="1237163"/>
                <a:gridCol w="400779"/>
              </a:tblGrid>
              <a:tr h="174723">
                <a:tc gridSpan="1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472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Lung Window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Difference Area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Combination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944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Odds Ratio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</a:rPr>
                        <a:t>Odds Ratio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Odds Ratio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endParaRPr lang="en-US" sz="1400" b="1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</a:tr>
              <a:tr h="52416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LW_F8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0.005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1.01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(1.00-1.01)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.004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DA_F8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1.01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(1.00-1.02)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LW_F44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13.15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5.14×10</a:t>
                      </a:r>
                      <a:r>
                        <a:rPr lang="en-US" sz="1200" baseline="300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(1.11-2.37×10</a:t>
                      </a:r>
                      <a:r>
                        <a:rPr lang="en-US" sz="1200" baseline="300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.020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</a:tr>
              <a:tr h="52416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LW_F87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-0.29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(0.60-0.93)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DA_F87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-0.24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(0.64-0.96)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LW_F311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7.97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2903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(1.66-5.06×10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.030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</a:tr>
              <a:tr h="52416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LW_F311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7.93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2770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3.9-1.99×10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.016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DA_F286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-0.12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effectLst/>
                          <a:latin typeface="Calibri" panose="020F0502020204030204" pitchFamily="34" charset="0"/>
                        </a:rPr>
                        <a:t>(0.78-1.00)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.042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DA_F8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0.009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1.01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(1.00-1.01)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.003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</a:tr>
              <a:tr h="52416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DA_F311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7.31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1499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(1.34-1.7×10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.038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DA_F87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-0.24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(0.63-0.98)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.005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</a:tr>
              <a:tr h="52416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DA_F296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-0.18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(0.70-0.99)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.017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</a:tr>
              <a:tr h="37440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</a:tr>
              <a:tr h="211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AUC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0.799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0.819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0.846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94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ACC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81.33%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82.00%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84.00%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94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SPEC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66.67%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61.54%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79.49%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94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SEN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86.49%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89.19%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85.59%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3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1pPr>
            <a:lvl2pPr marL="742950" indent="-28575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2pPr>
            <a:lvl3pPr marL="11430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3pPr>
            <a:lvl4pPr marL="16002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4pPr>
            <a:lvl5pPr marL="20574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9pPr>
          </a:lstStyle>
          <a:p>
            <a:pPr algn="ctr" eaLnBrk="1" hangingPunct="1"/>
            <a:r>
              <a:rPr lang="en-US" altLang="zh-CN" sz="3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Most Informative Radiomics Only Models</a:t>
            </a:r>
            <a:endParaRPr lang="en-US" altLang="zh-CN" sz="3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0" y="1066800"/>
            <a:ext cx="0" cy="480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67400" y="1066800"/>
            <a:ext cx="0" cy="480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867402" y="4495800"/>
            <a:ext cx="3114675" cy="144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6667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36446"/>
              </p:ext>
            </p:extLst>
          </p:nvPr>
        </p:nvGraphicFramePr>
        <p:xfrm>
          <a:off x="228603" y="762010"/>
          <a:ext cx="8686798" cy="475285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41693"/>
                <a:gridCol w="505700"/>
                <a:gridCol w="1202442"/>
                <a:gridCol w="561888"/>
                <a:gridCol w="764170"/>
                <a:gridCol w="573126"/>
                <a:gridCol w="1067588"/>
                <a:gridCol w="494461"/>
                <a:gridCol w="642131"/>
                <a:gridCol w="533400"/>
                <a:gridCol w="1133830"/>
                <a:gridCol w="466369"/>
              </a:tblGrid>
              <a:tr h="172667"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266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</a:rPr>
                        <a:t>Lung Window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</a:rPr>
                        <a:t>Difference Area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</a:rPr>
                        <a:t>Combination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5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Odds Ratio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Odds Ratio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Odds Ratio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(95% CI)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</a:tr>
              <a:tr h="51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</a:rPr>
                        <a:t>Radio_LL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0.87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2.40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1.38-4.16</a:t>
                      </a: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Radio_DA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2.42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1.45-4.03</a:t>
                      </a:r>
                      <a:r>
                        <a:rPr lang="zh-CN" sz="120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_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Comb</a:t>
                      </a: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2.49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1.46-4.22</a:t>
                      </a: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&lt;.001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</a:tr>
              <a:tr h="51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Gender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0.87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2.38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0.91-6.22</a:t>
                      </a:r>
                      <a:r>
                        <a:rPr lang="zh-CN" sz="120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.073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0.93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2.54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0.95-6.81</a:t>
                      </a: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.055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Gender</a:t>
                      </a: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2.23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0.85-5.84</a:t>
                      </a:r>
                      <a:r>
                        <a:rPr lang="zh-CN" sz="120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.008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</a:tr>
              <a:tr h="345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Age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Age</a:t>
                      </a: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0.078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0.99-1.18</a:t>
                      </a: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.076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Age</a:t>
                      </a: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</a:tr>
              <a:tr h="690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COPD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36.99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1.16×10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0-5.20×10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.018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COPD</a:t>
                      </a: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37.72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2.41×10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dirty="0" smtClean="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</a:rPr>
                        <a:t>11.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0-1.17×10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r>
                        <a:rPr lang="zh-CN" sz="1200" dirty="0" smtClean="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.006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COPD</a:t>
                      </a: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38.71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6.53×1016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dirty="0" smtClean="0">
                          <a:effectLst/>
                          <a:latin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</a:rPr>
                        <a:t>12.0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-6.87×10</a:t>
                      </a:r>
                      <a:r>
                        <a:rPr lang="en-US" sz="1200" baseline="30000" dirty="0" smtClean="0"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r>
                        <a:rPr lang="zh-CN" sz="1200" dirty="0">
                          <a:effectLst/>
                          <a:latin typeface="Calibri" panose="020F0502020204030204" pitchFamily="34" charset="0"/>
                        </a:rPr>
                        <a:t>）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.017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</a:tr>
              <a:tr h="51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</a:tr>
              <a:tr h="209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AUC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0.808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0.828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0.855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5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ACC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84.00%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82.67%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84.67%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5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SPEC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58.97%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64.10%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76.92%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5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</a:rPr>
                        <a:t>SEN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9166" marR="5916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92.79%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89.19%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87.39%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1423" marR="6142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3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1pPr>
            <a:lvl2pPr marL="742950" indent="-28575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2pPr>
            <a:lvl3pPr marL="11430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3pPr>
            <a:lvl4pPr marL="16002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4pPr>
            <a:lvl5pPr marL="2057400" indent="-228600" eaLnBrk="0" hangingPunct="0"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黑体" pitchFamily="49" charset="-122"/>
              </a:defRPr>
            </a:lvl9pPr>
          </a:lstStyle>
          <a:p>
            <a:pPr algn="ctr" eaLnBrk="1" hangingPunct="1"/>
            <a:r>
              <a:rPr lang="en-US" altLang="zh-CN" sz="3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Most Informative </a:t>
            </a:r>
            <a:r>
              <a:rPr lang="en-US" altLang="zh-CN" sz="36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iRadiomics</a:t>
            </a:r>
            <a:r>
              <a:rPr lang="en-US" altLang="zh-CN" sz="3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Models</a:t>
            </a:r>
            <a:endParaRPr lang="en-US" altLang="zh-CN" sz="3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72202" y="4038600"/>
            <a:ext cx="2733675" cy="144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5000"/>
            </a:schemeClr>
          </a:solidFill>
          <a:ln w="6667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200400" y="990600"/>
            <a:ext cx="0" cy="449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6000" y="990600"/>
            <a:ext cx="0" cy="449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9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rgbClr val="0000FF"/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chemeClr val="tx1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>
          <a:defRPr/>
        </a:defPPr>
      </a:lstStyle>
    </a:spDef>
    <a:lnDef>
      <a:spPr bwMode="auto">
        <a:solidFill>
          <a:schemeClr val="accent1"/>
        </a:solidFill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rgbClr val="0000FF"/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luetheme" id="{A3890EAF-645E-024C-A2CD-4F980B4AD310}" vid="{06CF2433-97F3-FE40-A4A2-4530090036FB}"/>
    </a:ext>
  </a:extLst>
</a:theme>
</file>

<file path=ppt/theme/theme4.xml><?xml version="1.0" encoding="utf-8"?>
<a:theme xmlns:a="http://schemas.openxmlformats.org/drawingml/2006/main" name="MOFFITT">
  <a:themeElements>
    <a:clrScheme name="Moffitt Colors">
      <a:dk1>
        <a:srgbClr val="000000"/>
      </a:dk1>
      <a:lt1>
        <a:sysClr val="window" lastClr="FFFFFF"/>
      </a:lt1>
      <a:dk2>
        <a:srgbClr val="005A9B"/>
      </a:dk2>
      <a:lt2>
        <a:srgbClr val="EEECE1"/>
      </a:lt2>
      <a:accent1>
        <a:srgbClr val="5AAFE1"/>
      </a:accent1>
      <a:accent2>
        <a:srgbClr val="82C878"/>
      </a:accent2>
      <a:accent3>
        <a:srgbClr val="FAA555"/>
      </a:accent3>
      <a:accent4>
        <a:srgbClr val="BEC3C3"/>
      </a:accent4>
      <a:accent5>
        <a:srgbClr val="FFCD5A"/>
      </a:accent5>
      <a:accent6>
        <a:srgbClr val="EB1455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005A9B"/>
      </a:hlink>
      <a:folHlink>
        <a:srgbClr val="5AAFE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rgbClr val="0000FF"/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rgbClr val="0000FF"/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lue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luetheme" id="{A3890EAF-645E-024C-A2CD-4F980B4AD310}" vid="{06CF2433-97F3-FE40-A4A2-4530090036FB}"/>
    </a:ext>
  </a:ext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rgbClr val="0000FF"/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16073</TotalTime>
  <Words>1862</Words>
  <Application>Microsoft Office PowerPoint</Application>
  <PresentationFormat>On-screen Show (4:3)</PresentationFormat>
  <Paragraphs>562</Paragraphs>
  <Slides>36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Default Design</vt:lpstr>
      <vt:lpstr>4_Default Design</vt:lpstr>
      <vt:lpstr>bluetheme</vt:lpstr>
      <vt:lpstr>MOFFITT</vt:lpstr>
      <vt:lpstr>1_Office Theme</vt:lpstr>
      <vt:lpstr>1_Default Design</vt:lpstr>
      <vt:lpstr>2_Default Design</vt:lpstr>
      <vt:lpstr>1_bluetheme</vt:lpstr>
      <vt:lpstr>7_Default Design</vt:lpstr>
      <vt:lpstr>Equation.DSMT4</vt:lpstr>
      <vt:lpstr>Moffitt's Imaging Biomarker Validation Center (MIBVAC):  Applying Radiomics in Early Detection of Lung Cancer</vt:lpstr>
      <vt:lpstr>Lung Cancer Team Members</vt:lpstr>
      <vt:lpstr>Radiomics: The conversion of standard-of-care images to mineable data</vt:lpstr>
      <vt:lpstr>PowerPoint Presentation</vt:lpstr>
      <vt:lpstr>Radiomics and Overdiagnosis in Lung Cancer Screening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Conventional Radiomics Differentiate  Overdiagnosis Defined by Survival Outcomes </vt:lpstr>
      <vt:lpstr>Early Stage Lung Cancers Detecting by Lung Cancer Screening</vt:lpstr>
      <vt:lpstr>Impact of Screening History on Outcomes</vt:lpstr>
      <vt:lpstr>   Defining Semantic Features Using Deep Learning Features </vt:lpstr>
      <vt:lpstr>Define Semantic Features by Deep Learning Features</vt:lpstr>
      <vt:lpstr>Defining Semantic Features Using Deep Learning Features</vt:lpstr>
      <vt:lpstr>Results</vt:lpstr>
      <vt:lpstr>   Predicting Nodule Malignancy using a CNN Ensemble Approach </vt:lpstr>
      <vt:lpstr>Predicting Nodule Malignancy using a CNN Ensemble Approach </vt:lpstr>
      <vt:lpstr>Convolutional Neural Networks (CNN)</vt:lpstr>
      <vt:lpstr>Ensemble Approach</vt:lpstr>
      <vt:lpstr>   Reproducibility and stability of radiomic features extracted from peritumoral regions of lung lesions </vt:lpstr>
      <vt:lpstr> Peritumoral regions of lung lesions </vt:lpstr>
      <vt:lpstr>Approach</vt:lpstr>
      <vt:lpstr>Approach</vt:lpstr>
      <vt:lpstr>PowerPoint Presentation</vt:lpstr>
      <vt:lpstr>PowerPoint Presentation</vt:lpstr>
      <vt:lpstr>PowerPoint Presentation</vt:lpstr>
      <vt:lpstr>PowerPoint Presentation</vt:lpstr>
      <vt:lpstr>Prospective Recruitment</vt:lpstr>
      <vt:lpstr>3.  Pitfalls and Problems</vt:lpstr>
      <vt:lpstr>          New Infrastructure:  Radiology Reading of the Future    </vt:lpstr>
      <vt:lpstr>PowerPoint Presentation</vt:lpstr>
      <vt:lpstr>Radiology Reading Rooms of the Future Present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Schabath, Matthew B.</dc:creator>
  <cp:lastModifiedBy>Matthew B. Schabath</cp:lastModifiedBy>
  <cp:revision>1066</cp:revision>
  <cp:lastPrinted>1601-01-01T00:00:00Z</cp:lastPrinted>
  <dcterms:created xsi:type="dcterms:W3CDTF">1601-01-01T00:00:00Z</dcterms:created>
  <dcterms:modified xsi:type="dcterms:W3CDTF">2018-09-06T13:17:54Z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