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61" r:id="rId2"/>
    <p:sldId id="276" r:id="rId3"/>
    <p:sldId id="263" r:id="rId4"/>
    <p:sldId id="260" r:id="rId5"/>
    <p:sldId id="257" r:id="rId6"/>
    <p:sldId id="264" r:id="rId7"/>
    <p:sldId id="265" r:id="rId8"/>
    <p:sldId id="266" r:id="rId9"/>
    <p:sldId id="267" r:id="rId10"/>
    <p:sldId id="268" r:id="rId11"/>
    <p:sldId id="269" r:id="rId12"/>
    <p:sldId id="270" r:id="rId13"/>
    <p:sldId id="271" r:id="rId14"/>
    <p:sldId id="272" r:id="rId15"/>
    <p:sldId id="273" r:id="rId16"/>
    <p:sldId id="274" r:id="rId17"/>
    <p:sldId id="277" r:id="rId18"/>
    <p:sldId id="275"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06" autoAdjust="0"/>
    <p:restoredTop sz="81897" autoAdjust="0"/>
  </p:normalViewPr>
  <p:slideViewPr>
    <p:cSldViewPr snapToGrid="0">
      <p:cViewPr varScale="1">
        <p:scale>
          <a:sx n="81" d="100"/>
          <a:sy n="81" d="100"/>
        </p:scale>
        <p:origin x="1642" y="9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60E7F-EF59-4016-B58F-EBA699ADFF40}" type="datetimeFigureOut">
              <a:rPr lang="en-US" smtClean="0"/>
              <a:t>9/6/2018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E1874-AB46-4193-9BB4-84B2CEE49C97}" type="slidenum">
              <a:rPr lang="en-US" smtClean="0"/>
              <a:t>‹#›</a:t>
            </a:fld>
            <a:endParaRPr lang="en-US"/>
          </a:p>
        </p:txBody>
      </p:sp>
    </p:spTree>
    <p:extLst>
      <p:ext uri="{BB962C8B-B14F-4D97-AF65-F5344CB8AC3E}">
        <p14:creationId xmlns:p14="http://schemas.microsoft.com/office/powerpoint/2010/main" val="3038229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bi.nlm.nih.gov/pubmed/2845862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anose="020B0600070205080204" pitchFamily="34" charset="-128"/>
                <a:cs typeface="MS PGothic" charset="0"/>
              </a:rPr>
              <a:t>The rapidly expanding HGSC may destroy the tubal habitat, leading to the extinction of extant precursor species and these cancer cells may disseminate onto the tubal surface, mimicking an intraepithelial lesion, obscuring the reconstruction of genetic landscape inherent to tumor evolution of HGSC. </a:t>
            </a:r>
            <a:endParaRPr lang="en-US" dirty="0"/>
          </a:p>
        </p:txBody>
      </p:sp>
      <p:sp>
        <p:nvSpPr>
          <p:cNvPr id="4" name="Slide Number Placeholder 3"/>
          <p:cNvSpPr>
            <a:spLocks noGrp="1"/>
          </p:cNvSpPr>
          <p:nvPr>
            <p:ph type="sldNum" sz="quarter" idx="10"/>
          </p:nvPr>
        </p:nvSpPr>
        <p:spPr/>
        <p:txBody>
          <a:bodyPr/>
          <a:lstStyle/>
          <a:p>
            <a:pPr>
              <a:defRPr/>
            </a:pPr>
            <a:fld id="{A4B40547-C3E2-4F45-944B-93E3AE756B0C}" type="slidenum">
              <a:rPr lang="en-US" altLang="en-US" smtClean="0"/>
              <a:pPr>
                <a:defRPr/>
              </a:pPr>
              <a:t>1</a:t>
            </a:fld>
            <a:endParaRPr lang="en-US" altLang="en-US"/>
          </a:p>
        </p:txBody>
      </p:sp>
    </p:spTree>
    <p:extLst>
      <p:ext uri="{BB962C8B-B14F-4D97-AF65-F5344CB8AC3E}">
        <p14:creationId xmlns:p14="http://schemas.microsoft.com/office/powerpoint/2010/main" val="385062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a:t>
            </a:r>
            <a:r>
              <a:rPr lang="en-US" sz="1200" kern="1200" dirty="0">
                <a:solidFill>
                  <a:schemeClr val="tx1"/>
                </a:solidFill>
                <a:effectLst/>
                <a:latin typeface="+mn-lt"/>
                <a:ea typeface="+mn-ea"/>
                <a:cs typeface="+mn-cs"/>
              </a:rPr>
              <a:t>Evolutionary history of concurrent STIC and high-grade serous carcinoma from the same cases. The phylogenetic tree shows the number of shared and private somatic mutations for each lesion, as well as the cancer driver mutation shown in red font. Circles marked with G indicate the ancestral clone.</a:t>
            </a:r>
          </a:p>
          <a:p>
            <a:endParaRPr lang="en-US" sz="120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phylogenetic tree</a:t>
            </a:r>
            <a:endParaRPr lang="en-US" dirty="0"/>
          </a:p>
        </p:txBody>
      </p:sp>
      <p:sp>
        <p:nvSpPr>
          <p:cNvPr id="4" name="Slide Number Placeholder 3"/>
          <p:cNvSpPr>
            <a:spLocks noGrp="1"/>
          </p:cNvSpPr>
          <p:nvPr>
            <p:ph type="sldNum" sz="quarter" idx="10"/>
          </p:nvPr>
        </p:nvSpPr>
        <p:spPr/>
        <p:txBody>
          <a:bodyPr/>
          <a:lstStyle/>
          <a:p>
            <a:fld id="{5F443AA3-D237-4CD5-9986-EF79662E6A10}" type="slidenum">
              <a:rPr lang="en-US" smtClean="0"/>
              <a:t>4</a:t>
            </a:fld>
            <a:endParaRPr lang="en-US"/>
          </a:p>
        </p:txBody>
      </p:sp>
    </p:spTree>
    <p:extLst>
      <p:ext uri="{BB962C8B-B14F-4D97-AF65-F5344CB8AC3E}">
        <p14:creationId xmlns:p14="http://schemas.microsoft.com/office/powerpoint/2010/main" val="512139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B40547-C3E2-4F45-944B-93E3AE756B0C}" type="slidenum">
              <a:rPr lang="en-US" altLang="en-US" smtClean="0"/>
              <a:pPr>
                <a:defRPr/>
              </a:pPr>
              <a:t>5</a:t>
            </a:fld>
            <a:endParaRPr lang="en-US" altLang="en-US"/>
          </a:p>
        </p:txBody>
      </p:sp>
    </p:spTree>
    <p:extLst>
      <p:ext uri="{BB962C8B-B14F-4D97-AF65-F5344CB8AC3E}">
        <p14:creationId xmlns:p14="http://schemas.microsoft.com/office/powerpoint/2010/main" val="513617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Fig. 1. Discovery and Validation of Methylation Biomarkers for HGSOC. (A) </a:t>
            </a:r>
            <a:r>
              <a:rPr lang="en-US" b="0" dirty="0"/>
              <a:t>Illustration of general anatomical locations, histology and number of each sample type used in this study, which utilized both genome-wide (</a:t>
            </a:r>
            <a:r>
              <a:rPr lang="en-US" b="0" dirty="0" err="1"/>
              <a:t>MethylationEPIC</a:t>
            </a:r>
            <a:r>
              <a:rPr lang="en-US" b="0" dirty="0"/>
              <a:t>) and locus-specific (SMART-MSP) methylation assessment techniques. Fresh-frozen tumor tissues and normal mucosae were used for discovery and analytical validation of select differentially-methylated regions (DMRs). Nine pairs of FFPE STIC and adjacent, morphologically-normal epithelia as well as fallopian epithelia from 12 cancer-free women were processed by LCM and evaluated for the presence of methylation within validated DMRs. </a:t>
            </a:r>
            <a:r>
              <a:rPr lang="en-US" b="1" dirty="0"/>
              <a:t>Fig. 2. Identification of highly-specific HGSOC differential-methylation by genome-wide </a:t>
            </a:r>
            <a:r>
              <a:rPr lang="en-US" b="1" dirty="0" err="1"/>
              <a:t>MethylationEPIC</a:t>
            </a:r>
            <a:r>
              <a:rPr lang="en-US" b="1" dirty="0"/>
              <a:t> </a:t>
            </a:r>
            <a:r>
              <a:rPr lang="en-US" b="1" dirty="0" err="1"/>
              <a:t>BeadChip</a:t>
            </a:r>
            <a:r>
              <a:rPr lang="en-US" b="1" dirty="0"/>
              <a:t> Analysis. </a:t>
            </a:r>
            <a:r>
              <a:rPr lang="en-US" b="0" dirty="0"/>
              <a:t>(</a:t>
            </a:r>
            <a:r>
              <a:rPr lang="en-US" b="1" dirty="0"/>
              <a:t>A</a:t>
            </a:r>
            <a:r>
              <a:rPr lang="en-US" b="0" dirty="0"/>
              <a:t>) Methylation </a:t>
            </a:r>
            <a:r>
              <a:rPr lang="en-US" b="0" dirty="0" err="1"/>
              <a:t>heatmap</a:t>
            </a:r>
            <a:r>
              <a:rPr lang="en-US" b="0" dirty="0"/>
              <a:t> showing unsupervised clustering of the top 5000 differentially-methylated probes as determined by </a:t>
            </a:r>
            <a:r>
              <a:rPr lang="en-US" b="0" dirty="0" err="1"/>
              <a:t>MethylationEPIC</a:t>
            </a:r>
            <a:r>
              <a:rPr lang="en-US" b="0" dirty="0"/>
              <a:t> </a:t>
            </a:r>
            <a:r>
              <a:rPr lang="en-US" b="0" dirty="0" err="1"/>
              <a:t>BeadChip</a:t>
            </a:r>
            <a:r>
              <a:rPr lang="en-US" b="0" dirty="0"/>
              <a:t> analysis the discovery cohort of 96 gynecological tissue samples. Sample types are indicated by colored bars on top. Shown below are the relative proportion of probes in each respective </a:t>
            </a:r>
            <a:r>
              <a:rPr lang="en-US" b="0" dirty="0" err="1"/>
              <a:t>CpG</a:t>
            </a:r>
            <a:r>
              <a:rPr lang="en-US" b="0" dirty="0"/>
              <a:t>-context.  </a:t>
            </a:r>
            <a:r>
              <a:rPr lang="en-US" b="1" dirty="0"/>
              <a:t>(B)</a:t>
            </a:r>
            <a:r>
              <a:rPr lang="en-US" b="0" dirty="0"/>
              <a:t> Multidimensional analysis of the top 5000 DMRs, showing highly similar </a:t>
            </a:r>
            <a:r>
              <a:rPr lang="en-US" b="0" dirty="0" err="1"/>
              <a:t>methylomes</a:t>
            </a:r>
            <a:r>
              <a:rPr lang="en-US" b="0" dirty="0"/>
              <a:t> of healthy gynecological mucosae that are readily distinguishable from the majority of malignant tissues. (</a:t>
            </a:r>
            <a:r>
              <a:rPr lang="en-US" b="1" dirty="0"/>
              <a:t>C</a:t>
            </a:r>
            <a:r>
              <a:rPr lang="en-US" b="0" dirty="0"/>
              <a:t>) Plot of relative strength of intra-sample type clustering. </a:t>
            </a:r>
            <a:r>
              <a:rPr lang="en-US" sz="1200" b="0" i="0" kern="1200" dirty="0">
                <a:solidFill>
                  <a:schemeClr val="tx1"/>
                </a:solidFill>
                <a:effectLst/>
                <a:latin typeface="+mn-lt"/>
                <a:ea typeface="+mn-ea"/>
                <a:cs typeface="+mn-cs"/>
              </a:rPr>
              <a:t>Each bar and number represent one sample and the average, respectively, fraction of neighboring points that belong to the same type. The three nearest neighbors were used to evaluate each sample. Healthy fallopian tube, endometrial and cervical tissues were treated as a single subtype for this analysis.</a:t>
            </a:r>
            <a:r>
              <a:rPr lang="en-US" b="0" dirty="0"/>
              <a:t> (</a:t>
            </a:r>
            <a:r>
              <a:rPr lang="en-US" b="1" dirty="0"/>
              <a:t>D</a:t>
            </a:r>
            <a:r>
              <a:rPr lang="en-US" b="0" dirty="0"/>
              <a:t>) Methylation </a:t>
            </a:r>
            <a:r>
              <a:rPr lang="en-US" b="0" dirty="0" err="1"/>
              <a:t>heatmap</a:t>
            </a:r>
            <a:r>
              <a:rPr lang="en-US" b="0" dirty="0"/>
              <a:t>,</a:t>
            </a:r>
            <a:r>
              <a:rPr lang="en-US" b="1" dirty="0"/>
              <a:t> </a:t>
            </a:r>
            <a:r>
              <a:rPr lang="en-US" b="0" dirty="0"/>
              <a:t>(</a:t>
            </a:r>
            <a:r>
              <a:rPr lang="en-US" b="1" dirty="0"/>
              <a:t>E</a:t>
            </a:r>
            <a:r>
              <a:rPr lang="en-US" b="0" dirty="0"/>
              <a:t>) multidimensional analysis and (</a:t>
            </a:r>
            <a:r>
              <a:rPr lang="en-US" b="1" dirty="0"/>
              <a:t>F</a:t>
            </a:r>
            <a:r>
              <a:rPr lang="en-US" b="0" dirty="0"/>
              <a:t>) intra-sample type clustering of the 91 “high-confidence” DMRs identified by the selective bioinformatics criteria. Overall, the regions of heavy, highly HGSOC-specific methylation are identified, resulting in tightened clustering among healthy tissues.</a:t>
            </a:r>
          </a:p>
          <a:p>
            <a:endParaRPr lang="en-US" dirty="0"/>
          </a:p>
        </p:txBody>
      </p:sp>
      <p:sp>
        <p:nvSpPr>
          <p:cNvPr id="4" name="Slide Number Placeholder 3"/>
          <p:cNvSpPr>
            <a:spLocks noGrp="1"/>
          </p:cNvSpPr>
          <p:nvPr>
            <p:ph type="sldNum" sz="quarter" idx="10"/>
          </p:nvPr>
        </p:nvSpPr>
        <p:spPr/>
        <p:txBody>
          <a:bodyPr/>
          <a:lstStyle/>
          <a:p>
            <a:fld id="{89EE1874-AB46-4193-9BB4-84B2CEE49C97}" type="slidenum">
              <a:rPr lang="en-US" smtClean="0"/>
              <a:t>6</a:t>
            </a:fld>
            <a:endParaRPr lang="en-US"/>
          </a:p>
        </p:txBody>
      </p:sp>
    </p:spTree>
    <p:extLst>
      <p:ext uri="{BB962C8B-B14F-4D97-AF65-F5344CB8AC3E}">
        <p14:creationId xmlns:p14="http://schemas.microsoft.com/office/powerpoint/2010/main" val="1721486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Fig. 3. Validation of identified high-confidence DMRs. </a:t>
            </a:r>
            <a:r>
              <a:rPr lang="en-US" b="0" dirty="0"/>
              <a:t>(</a:t>
            </a:r>
            <a:r>
              <a:rPr lang="en-US" b="1" dirty="0"/>
              <a:t>A</a:t>
            </a:r>
            <a:r>
              <a:rPr lang="en-US" b="0" dirty="0"/>
              <a:t>) ROC curve analysis of the </a:t>
            </a:r>
            <a:r>
              <a:rPr lang="en-US" sz="1200" b="0" i="0" kern="1200" dirty="0">
                <a:solidFill>
                  <a:schemeClr val="tx1"/>
                </a:solidFill>
                <a:effectLst/>
                <a:latin typeface="+mn-lt"/>
                <a:ea typeface="+mn-ea"/>
                <a:cs typeface="+mn-cs"/>
              </a:rPr>
              <a:t>16 </a:t>
            </a:r>
            <a:r>
              <a:rPr lang="en-US" sz="1200" b="0" i="0" kern="1200" dirty="0" err="1">
                <a:solidFill>
                  <a:schemeClr val="tx1"/>
                </a:solidFill>
                <a:effectLst/>
                <a:latin typeface="+mn-lt"/>
                <a:ea typeface="+mn-ea"/>
                <a:cs typeface="+mn-cs"/>
              </a:rPr>
              <a:t>CpG</a:t>
            </a:r>
            <a:r>
              <a:rPr lang="en-US" sz="1200" b="0" i="0" kern="1200" dirty="0">
                <a:solidFill>
                  <a:schemeClr val="tx1"/>
                </a:solidFill>
                <a:effectLst/>
                <a:latin typeface="+mn-lt"/>
                <a:ea typeface="+mn-ea"/>
                <a:cs typeface="+mn-cs"/>
              </a:rPr>
              <a:t> probes located in the high-confidence DMRs identified in our study that are also included on the 27K array used to evaluate DNA methylation in TCGA HGSOC samples. A smoothed representation of the ROC curves for each of these sites is shown in blue, against a yellow background representing ROC curves for 100 randomly selected </a:t>
            </a:r>
            <a:r>
              <a:rPr lang="en-US" sz="1200" b="0" i="0" kern="1200" dirty="0" err="1">
                <a:solidFill>
                  <a:schemeClr val="tx1"/>
                </a:solidFill>
                <a:effectLst/>
                <a:latin typeface="+mn-lt"/>
                <a:ea typeface="+mn-ea"/>
                <a:cs typeface="+mn-cs"/>
              </a:rPr>
              <a:t>CpG</a:t>
            </a:r>
            <a:r>
              <a:rPr lang="en-US" sz="1200" b="0" i="0" kern="1200" dirty="0">
                <a:solidFill>
                  <a:schemeClr val="tx1"/>
                </a:solidFill>
                <a:effectLst/>
                <a:latin typeface="+mn-lt"/>
                <a:ea typeface="+mn-ea"/>
                <a:cs typeface="+mn-cs"/>
              </a:rPr>
              <a:t> sites. The ROC curve for a signature created by averaging methylation levels over all 16 differentially methylated sites is shown in black. Blue and yellow lines show an average ROC curve for each group, calculated by LOESS.</a:t>
            </a:r>
            <a:r>
              <a:rPr lang="en-US" b="0" dirty="0"/>
              <a:t> (</a:t>
            </a:r>
            <a:r>
              <a:rPr lang="en-US" b="1" dirty="0"/>
              <a:t>B</a:t>
            </a:r>
            <a:r>
              <a:rPr lang="en-US" b="0" dirty="0"/>
              <a:t>) Average composite methylation levels and (</a:t>
            </a:r>
            <a:r>
              <a:rPr lang="en-US" b="1" dirty="0"/>
              <a:t>C</a:t>
            </a:r>
            <a:r>
              <a:rPr lang="en-US" b="0" dirty="0"/>
              <a:t>) ROC curves (as determined by EPIC </a:t>
            </a:r>
            <a:r>
              <a:rPr lang="en-US" b="0" dirty="0" err="1"/>
              <a:t>BeadChip</a:t>
            </a:r>
            <a:r>
              <a:rPr lang="en-US" b="0" dirty="0"/>
              <a:t> analysis) of the eight high-confidence DMRs assayed by SMART-MSP in the validation cohort. (</a:t>
            </a:r>
            <a:r>
              <a:rPr lang="en-US" b="1" dirty="0"/>
              <a:t>D</a:t>
            </a:r>
            <a:r>
              <a:rPr lang="en-US" b="0" dirty="0"/>
              <a:t>) Violin plots of percent methylated reference (PMR) values for the eight DMRs in each of the gynecological sample types as determined by their respective SMART-MSP assay in the second, 90-patient, cohort. (</a:t>
            </a:r>
            <a:r>
              <a:rPr lang="en-US" b="1" dirty="0"/>
              <a:t>E</a:t>
            </a:r>
            <a:r>
              <a:rPr lang="en-US" b="0" dirty="0"/>
              <a:t>) ROC curves showing the performance of each DMR-assay as well as the collective performance of the top 3 DMRs (</a:t>
            </a:r>
            <a:r>
              <a:rPr lang="en-US" b="0" i="1" dirty="0"/>
              <a:t>IRX2, c17orf164, TUBB6</a:t>
            </a:r>
            <a:r>
              <a:rPr lang="en-US" b="0" i="0" dirty="0"/>
              <a:t>) for discrimination of HGSOC from all healthy mucosae samples. (</a:t>
            </a:r>
            <a:r>
              <a:rPr lang="en-US" b="1" i="0" dirty="0"/>
              <a:t>F</a:t>
            </a:r>
            <a:r>
              <a:rPr lang="en-US" b="0" i="0" dirty="0"/>
              <a:t>) ROC AUC values for each of the DMR-Assay for discrimination of HGSOC and other cancer types from all healthy mucosae.</a:t>
            </a:r>
            <a:endParaRPr lang="en-US" b="1" dirty="0"/>
          </a:p>
        </p:txBody>
      </p:sp>
      <p:sp>
        <p:nvSpPr>
          <p:cNvPr id="4" name="Slide Number Placeholder 3"/>
          <p:cNvSpPr>
            <a:spLocks noGrp="1"/>
          </p:cNvSpPr>
          <p:nvPr>
            <p:ph type="sldNum" sz="quarter" idx="10"/>
          </p:nvPr>
        </p:nvSpPr>
        <p:spPr/>
        <p:txBody>
          <a:bodyPr/>
          <a:lstStyle/>
          <a:p>
            <a:fld id="{89EE1874-AB46-4193-9BB4-84B2CEE49C97}" type="slidenum">
              <a:rPr lang="en-US" smtClean="0"/>
              <a:t>7</a:t>
            </a:fld>
            <a:endParaRPr lang="en-US"/>
          </a:p>
        </p:txBody>
      </p:sp>
    </p:spTree>
    <p:extLst>
      <p:ext uri="{BB962C8B-B14F-4D97-AF65-F5344CB8AC3E}">
        <p14:creationId xmlns:p14="http://schemas.microsoft.com/office/powerpoint/2010/main" val="305830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Fig. 4. Assessment of </a:t>
            </a:r>
            <a:r>
              <a:rPr lang="en-US" b="1" dirty="0" err="1"/>
              <a:t>hypermethylation</a:t>
            </a:r>
            <a:r>
              <a:rPr lang="en-US" b="1" dirty="0"/>
              <a:t> in laser-capture </a:t>
            </a:r>
            <a:r>
              <a:rPr lang="en-US" b="1" dirty="0" err="1"/>
              <a:t>microdissected</a:t>
            </a:r>
            <a:r>
              <a:rPr lang="en-US" b="1" dirty="0"/>
              <a:t> STIC and normal fallopian tube epithelia. (A) </a:t>
            </a:r>
            <a:r>
              <a:rPr lang="en-US" b="0" dirty="0"/>
              <a:t>Anatomical diagrams showing the approximate locations of each STIC sample, as well as any associated tumors. Adjacent normal epithelial samples were taken from unspecified locations within the corresponding fallopian tube. </a:t>
            </a:r>
            <a:r>
              <a:rPr lang="en-US" b="1" dirty="0"/>
              <a:t>(B)</a:t>
            </a:r>
            <a:r>
              <a:rPr lang="en-US" b="0" dirty="0"/>
              <a:t> </a:t>
            </a:r>
            <a:r>
              <a:rPr lang="en-US" b="0" dirty="0" err="1"/>
              <a:t>Hypermethylated</a:t>
            </a:r>
            <a:r>
              <a:rPr lang="en-US" b="0" dirty="0"/>
              <a:t> loci detected in STIC (solid bars) and respective adjacent normal (dotted bars) laser-capture </a:t>
            </a:r>
            <a:r>
              <a:rPr lang="en-US" b="0" dirty="0" err="1"/>
              <a:t>microdissected</a:t>
            </a:r>
            <a:r>
              <a:rPr lang="en-US" b="0" dirty="0"/>
              <a:t> fallopian tube epithelia. No </a:t>
            </a:r>
            <a:r>
              <a:rPr lang="en-US" b="0" dirty="0" err="1"/>
              <a:t>hypermethylated</a:t>
            </a:r>
            <a:r>
              <a:rPr lang="en-US" b="0" dirty="0"/>
              <a:t> DMRs were detected in any of the 12 fallopian tube epithelial samples from cancer-free women. *Over PMR threshold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Supplementary Fig. S1. Working</a:t>
            </a:r>
            <a:r>
              <a:rPr lang="en-US" b="1" baseline="0" dirty="0"/>
              <a:t> Model of E</a:t>
            </a:r>
            <a:r>
              <a:rPr lang="en-US" b="1" dirty="0"/>
              <a:t>pigenetic</a:t>
            </a:r>
            <a:r>
              <a:rPr lang="en-US" b="1" baseline="0" dirty="0"/>
              <a:t> Field Cancerization and STIC evolution</a:t>
            </a:r>
            <a:r>
              <a:rPr lang="en-US" b="0" baseline="0" dirty="0"/>
              <a:t>. (A) Prior to formation of the s6 STIC lesion, fields of morphologically-normal but epigenetically-distinct populations of cancer-primed epithelia, characterized accumulation of </a:t>
            </a:r>
            <a:r>
              <a:rPr lang="en-US" b="0" i="0" baseline="0" dirty="0" err="1"/>
              <a:t>hypermethylation</a:t>
            </a:r>
            <a:r>
              <a:rPr lang="en-US" b="0" i="0" baseline="0" dirty="0"/>
              <a:t> at select loci (</a:t>
            </a:r>
            <a:r>
              <a:rPr lang="en-US" b="0" i="1" baseline="0" dirty="0"/>
              <a:t>TUBB6 </a:t>
            </a:r>
            <a:r>
              <a:rPr lang="en-US" b="0" i="0" baseline="0" dirty="0"/>
              <a:t>and </a:t>
            </a:r>
            <a:r>
              <a:rPr lang="en-US" b="0" i="1" baseline="0" dirty="0"/>
              <a:t>c17orf64</a:t>
            </a:r>
            <a:r>
              <a:rPr lang="en-US" b="0" i="0" baseline="0" dirty="0"/>
              <a:t>)</a:t>
            </a:r>
            <a:r>
              <a:rPr lang="en-US" b="0" i="1" baseline="0" dirty="0"/>
              <a:t>,</a:t>
            </a:r>
            <a:r>
              <a:rPr lang="en-US" b="0" i="0" baseline="0" dirty="0"/>
              <a:t> emerge by positive-selection within </a:t>
            </a:r>
            <a:r>
              <a:rPr lang="en-US" b="0" baseline="0" dirty="0"/>
              <a:t>the fallopian tube. In a yet unknown sequence of events, subclonal populations of cancer-primed epithelia emerge that have acquired </a:t>
            </a:r>
            <a:r>
              <a:rPr lang="en-US" b="0" i="1" baseline="0" dirty="0"/>
              <a:t>TP53 </a:t>
            </a:r>
            <a:r>
              <a:rPr lang="en-US" b="0" i="0" baseline="0" dirty="0"/>
              <a:t>mutations</a:t>
            </a:r>
            <a:r>
              <a:rPr lang="en-US" b="0" baseline="0" dirty="0"/>
              <a:t> and additional </a:t>
            </a:r>
            <a:r>
              <a:rPr lang="en-US" b="0" baseline="0" dirty="0" err="1"/>
              <a:t>epimutations</a:t>
            </a:r>
            <a:r>
              <a:rPr lang="en-US" b="0" baseline="0" dirty="0"/>
              <a:t> (</a:t>
            </a:r>
            <a:r>
              <a:rPr lang="en-US" b="0" i="1" baseline="0" dirty="0"/>
              <a:t>IRX2</a:t>
            </a:r>
            <a:r>
              <a:rPr lang="en-US" b="0" i="0" baseline="0" dirty="0"/>
              <a:t>, </a:t>
            </a:r>
            <a:r>
              <a:rPr lang="en-US" b="0" i="1" baseline="0" dirty="0"/>
              <a:t>c6orf174</a:t>
            </a:r>
            <a:r>
              <a:rPr lang="en-US" b="0" i="0" baseline="0" dirty="0"/>
              <a:t>, </a:t>
            </a:r>
            <a:r>
              <a:rPr lang="en-US" b="0" i="1" baseline="0" dirty="0"/>
              <a:t>NEUROD1</a:t>
            </a:r>
            <a:r>
              <a:rPr lang="en-US" b="0" i="0" baseline="0" dirty="0"/>
              <a:t>) that lead to dysplastic expansion and the development of the respective STIC lesion. (B) Proposed </a:t>
            </a:r>
            <a:r>
              <a:rPr lang="en-US" b="0" i="0" baseline="0" dirty="0" err="1"/>
              <a:t>phylo</a:t>
            </a:r>
            <a:r>
              <a:rPr lang="en-US" b="0" i="0" baseline="0" dirty="0"/>
              <a:t>- genetic and epigenetic relations of epithelia in which </a:t>
            </a:r>
            <a:r>
              <a:rPr lang="en-US" b="0" i="0" baseline="0" dirty="0" err="1"/>
              <a:t>hypermethylation</a:t>
            </a:r>
            <a:r>
              <a:rPr lang="en-US" b="0" i="0" baseline="0" dirty="0"/>
              <a:t> was detected in both the STIC lesion and adjacent normal epithelia within the same fallopian tube.</a:t>
            </a:r>
            <a:endParaRPr lang="en-US" b="1" dirty="0"/>
          </a:p>
          <a:p>
            <a:endParaRPr lang="en-US" dirty="0"/>
          </a:p>
        </p:txBody>
      </p:sp>
      <p:sp>
        <p:nvSpPr>
          <p:cNvPr id="4" name="Slide Number Placeholder 3"/>
          <p:cNvSpPr>
            <a:spLocks noGrp="1"/>
          </p:cNvSpPr>
          <p:nvPr>
            <p:ph type="sldNum" sz="quarter" idx="10"/>
          </p:nvPr>
        </p:nvSpPr>
        <p:spPr/>
        <p:txBody>
          <a:bodyPr/>
          <a:lstStyle/>
          <a:p>
            <a:fld id="{89EE1874-AB46-4193-9BB4-84B2CEE49C97}" type="slidenum">
              <a:rPr lang="en-US" smtClean="0"/>
              <a:t>8</a:t>
            </a:fld>
            <a:endParaRPr lang="en-US"/>
          </a:p>
        </p:txBody>
      </p:sp>
    </p:spTree>
    <p:extLst>
      <p:ext uri="{BB962C8B-B14F-4D97-AF65-F5344CB8AC3E}">
        <p14:creationId xmlns:p14="http://schemas.microsoft.com/office/powerpoint/2010/main" val="95160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hlinkClick r:id="rId3" tooltip="Immune network."/>
              </a:rPr>
              <a:t>Immune </a:t>
            </a:r>
            <a:r>
              <a:rPr lang="en-US" sz="1000" u="sng" dirty="0" err="1">
                <a:hlinkClick r:id="rId3" tooltip="Immune network."/>
              </a:rPr>
              <a:t>Netw</a:t>
            </a:r>
            <a:r>
              <a:rPr lang="en-US" sz="1000" u="sng" dirty="0">
                <a:hlinkClick r:id="rId3" tooltip="Immune network."/>
              </a:rPr>
              <a:t>.</a:t>
            </a:r>
            <a:r>
              <a:rPr lang="en-US" sz="1000" dirty="0"/>
              <a:t> 2017 Apr;17(2):121-127. </a:t>
            </a:r>
            <a:r>
              <a:rPr lang="en-US" sz="1000" dirty="0" err="1"/>
              <a:t>doi</a:t>
            </a:r>
            <a:r>
              <a:rPr lang="en-US" sz="1000" dirty="0"/>
              <a:t>: 10.4110/in.2017.17.2.121. </a:t>
            </a:r>
            <a:r>
              <a:rPr lang="en-US" sz="1000" dirty="0" err="1"/>
              <a:t>Epub</a:t>
            </a:r>
            <a:r>
              <a:rPr lang="en-US" sz="1000" dirty="0"/>
              <a:t> 2017 Apr 20.</a:t>
            </a:r>
          </a:p>
          <a:p>
            <a:r>
              <a:rPr lang="en-US" sz="1000" b="1" dirty="0"/>
              <a:t>Augmented Serum Amyloid A1/2 Mediated by TNF-induced NF-</a:t>
            </a:r>
            <a:r>
              <a:rPr lang="el-GR" sz="1000" b="1" dirty="0"/>
              <a:t>κ</a:t>
            </a:r>
            <a:r>
              <a:rPr lang="en-US" sz="1000" b="1" dirty="0"/>
              <a:t>B in Human Serous Ovarian Epithelial Tumors.</a:t>
            </a:r>
          </a:p>
          <a:p>
            <a:r>
              <a:rPr lang="en-US" sz="700" dirty="0"/>
              <a:t>We found that SAA1/2 was significantly expressed in tumor tissues, but no or trace expression levels in normal tissues. TNF was also significantly upregulated in ovarian tumor tissues compared to normal tissues. Moreover, TNF significantly increased SAA1/2 levels in human ovarian cancer cell lines, OVCAR-3 and SKOV-3, in a time-dependent manner. Since the SAA1 promoter contains two nuclear factor (NF)-</a:t>
            </a:r>
            <a:r>
              <a:rPr lang="en-US" sz="700" dirty="0" err="1"/>
              <a:t>κB</a:t>
            </a:r>
            <a:r>
              <a:rPr lang="en-US" sz="700" dirty="0"/>
              <a:t> sites, we examined whether TNF regulates SAA1 promoter activity. Deletion analysis revealed that the proximal NF-</a:t>
            </a:r>
            <a:r>
              <a:rPr lang="en-US" sz="700" dirty="0" err="1"/>
              <a:t>κB</a:t>
            </a:r>
            <a:r>
              <a:rPr lang="en-US" sz="700" dirty="0"/>
              <a:t> site (-95/-85) played a critical role in regulating TNF-induced SAA1 promoter activity. Within 2 h after intraperitoneal injection of lipopolysaccharide, a product known to stimulate release of TNF, SAA preferably localized to ovarian epithelial cells and the thecal-interstitial layers compared to </a:t>
            </a:r>
            <a:r>
              <a:rPr lang="en-US" sz="700" dirty="0" err="1"/>
              <a:t>granulosal</a:t>
            </a:r>
            <a:r>
              <a:rPr lang="en-US" sz="700" dirty="0"/>
              <a:t> cell layers. Based on Gene Expression Omnibus (GEO) database, SAA1/2 and TNF were dominantly expressed in advanced grade ovarian cancer. Taken together, the accumulation of SAA1/2 in ovarian cancer could be mediated by TNF-induced NF-</a:t>
            </a:r>
            <a:r>
              <a:rPr lang="en-US" sz="700" dirty="0" err="1"/>
              <a:t>κB</a:t>
            </a:r>
            <a:r>
              <a:rPr lang="en-US" sz="700" dirty="0"/>
              <a:t> activation.</a:t>
            </a:r>
          </a:p>
          <a:p>
            <a:endParaRPr lang="en-US" sz="700" dirty="0"/>
          </a:p>
          <a:p>
            <a:r>
              <a:rPr lang="en-US" sz="800" dirty="0"/>
              <a:t>PNAS October 7, 2014 111 (40) 14442-14447 </a:t>
            </a:r>
            <a:r>
              <a:rPr lang="en-US" sz="800" b="1" dirty="0"/>
              <a:t>Cell fate regulation by gelsolin in human gynecologic cancers</a:t>
            </a:r>
          </a:p>
          <a:p>
            <a:r>
              <a:rPr lang="en-US" sz="700" dirty="0"/>
              <a:t> </a:t>
            </a:r>
          </a:p>
          <a:p>
            <a:endParaRPr lang="en-US" sz="700" dirty="0"/>
          </a:p>
        </p:txBody>
      </p:sp>
      <p:sp>
        <p:nvSpPr>
          <p:cNvPr id="4" name="Slide Number Placeholder 3"/>
          <p:cNvSpPr>
            <a:spLocks noGrp="1"/>
          </p:cNvSpPr>
          <p:nvPr>
            <p:ph type="sldNum" sz="quarter" idx="10"/>
          </p:nvPr>
        </p:nvSpPr>
        <p:spPr/>
        <p:txBody>
          <a:bodyPr/>
          <a:lstStyle/>
          <a:p>
            <a:fld id="{B9A33833-30F0-4749-92F5-88582E6047C7}" type="slidenum">
              <a:rPr lang="en-US" smtClean="0"/>
              <a:t>13</a:t>
            </a:fld>
            <a:endParaRPr lang="en-US"/>
          </a:p>
        </p:txBody>
      </p:sp>
    </p:spTree>
    <p:extLst>
      <p:ext uri="{BB962C8B-B14F-4D97-AF65-F5344CB8AC3E}">
        <p14:creationId xmlns:p14="http://schemas.microsoft.com/office/powerpoint/2010/main" val="44279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9450A4-2360-4B64-B217-A566B4296B05}"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788F0-AD20-4DC1-A242-7886DC317FF0}" type="slidenum">
              <a:rPr lang="en-US" smtClean="0"/>
              <a:t>‹#›</a:t>
            </a:fld>
            <a:endParaRPr lang="en-US"/>
          </a:p>
        </p:txBody>
      </p:sp>
    </p:spTree>
    <p:extLst>
      <p:ext uri="{BB962C8B-B14F-4D97-AF65-F5344CB8AC3E}">
        <p14:creationId xmlns:p14="http://schemas.microsoft.com/office/powerpoint/2010/main" val="1342692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450A4-2360-4B64-B217-A566B4296B05}"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788F0-AD20-4DC1-A242-7886DC317FF0}" type="slidenum">
              <a:rPr lang="en-US" smtClean="0"/>
              <a:t>‹#›</a:t>
            </a:fld>
            <a:endParaRPr lang="en-US"/>
          </a:p>
        </p:txBody>
      </p:sp>
    </p:spTree>
    <p:extLst>
      <p:ext uri="{BB962C8B-B14F-4D97-AF65-F5344CB8AC3E}">
        <p14:creationId xmlns:p14="http://schemas.microsoft.com/office/powerpoint/2010/main" val="2290399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450A4-2360-4B64-B217-A566B4296B05}"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788F0-AD20-4DC1-A242-7886DC317FF0}" type="slidenum">
              <a:rPr lang="en-US" smtClean="0"/>
              <a:t>‹#›</a:t>
            </a:fld>
            <a:endParaRPr lang="en-US"/>
          </a:p>
        </p:txBody>
      </p:sp>
    </p:spTree>
    <p:extLst>
      <p:ext uri="{BB962C8B-B14F-4D97-AF65-F5344CB8AC3E}">
        <p14:creationId xmlns:p14="http://schemas.microsoft.com/office/powerpoint/2010/main" val="386598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450A4-2360-4B64-B217-A566B4296B05}"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788F0-AD20-4DC1-A242-7886DC317FF0}" type="slidenum">
              <a:rPr lang="en-US" smtClean="0"/>
              <a:t>‹#›</a:t>
            </a:fld>
            <a:endParaRPr lang="en-US"/>
          </a:p>
        </p:txBody>
      </p:sp>
    </p:spTree>
    <p:extLst>
      <p:ext uri="{BB962C8B-B14F-4D97-AF65-F5344CB8AC3E}">
        <p14:creationId xmlns:p14="http://schemas.microsoft.com/office/powerpoint/2010/main" val="269116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F9450A4-2360-4B64-B217-A566B4296B05}"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788F0-AD20-4DC1-A242-7886DC317FF0}" type="slidenum">
              <a:rPr lang="en-US" smtClean="0"/>
              <a:t>‹#›</a:t>
            </a:fld>
            <a:endParaRPr lang="en-US"/>
          </a:p>
        </p:txBody>
      </p:sp>
    </p:spTree>
    <p:extLst>
      <p:ext uri="{BB962C8B-B14F-4D97-AF65-F5344CB8AC3E}">
        <p14:creationId xmlns:p14="http://schemas.microsoft.com/office/powerpoint/2010/main" val="362708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9450A4-2360-4B64-B217-A566B4296B05}"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4788F0-AD20-4DC1-A242-7886DC317FF0}" type="slidenum">
              <a:rPr lang="en-US" smtClean="0"/>
              <a:t>‹#›</a:t>
            </a:fld>
            <a:endParaRPr lang="en-US"/>
          </a:p>
        </p:txBody>
      </p:sp>
    </p:spTree>
    <p:extLst>
      <p:ext uri="{BB962C8B-B14F-4D97-AF65-F5344CB8AC3E}">
        <p14:creationId xmlns:p14="http://schemas.microsoft.com/office/powerpoint/2010/main" val="246436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9450A4-2360-4B64-B217-A566B4296B05}" type="datetimeFigureOut">
              <a:rPr lang="en-US" smtClean="0"/>
              <a:t>9/6/2018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4788F0-AD20-4DC1-A242-7886DC317FF0}" type="slidenum">
              <a:rPr lang="en-US" smtClean="0"/>
              <a:t>‹#›</a:t>
            </a:fld>
            <a:endParaRPr lang="en-US"/>
          </a:p>
        </p:txBody>
      </p:sp>
    </p:spTree>
    <p:extLst>
      <p:ext uri="{BB962C8B-B14F-4D97-AF65-F5344CB8AC3E}">
        <p14:creationId xmlns:p14="http://schemas.microsoft.com/office/powerpoint/2010/main" val="54571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9450A4-2360-4B64-B217-A566B4296B05}" type="datetimeFigureOut">
              <a:rPr lang="en-US" smtClean="0"/>
              <a:t>9/6/2018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4788F0-AD20-4DC1-A242-7886DC317FF0}" type="slidenum">
              <a:rPr lang="en-US" smtClean="0"/>
              <a:t>‹#›</a:t>
            </a:fld>
            <a:endParaRPr lang="en-US"/>
          </a:p>
        </p:txBody>
      </p:sp>
    </p:spTree>
    <p:extLst>
      <p:ext uri="{BB962C8B-B14F-4D97-AF65-F5344CB8AC3E}">
        <p14:creationId xmlns:p14="http://schemas.microsoft.com/office/powerpoint/2010/main" val="95310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450A4-2360-4B64-B217-A566B4296B05}" type="datetimeFigureOut">
              <a:rPr lang="en-US" smtClean="0"/>
              <a:t>9/6/2018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4788F0-AD20-4DC1-A242-7886DC317FF0}" type="slidenum">
              <a:rPr lang="en-US" smtClean="0"/>
              <a:t>‹#›</a:t>
            </a:fld>
            <a:endParaRPr lang="en-US"/>
          </a:p>
        </p:txBody>
      </p:sp>
    </p:spTree>
    <p:extLst>
      <p:ext uri="{BB962C8B-B14F-4D97-AF65-F5344CB8AC3E}">
        <p14:creationId xmlns:p14="http://schemas.microsoft.com/office/powerpoint/2010/main" val="633497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9450A4-2360-4B64-B217-A566B4296B05}"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4788F0-AD20-4DC1-A242-7886DC317FF0}" type="slidenum">
              <a:rPr lang="en-US" smtClean="0"/>
              <a:t>‹#›</a:t>
            </a:fld>
            <a:endParaRPr lang="en-US"/>
          </a:p>
        </p:txBody>
      </p:sp>
    </p:spTree>
    <p:extLst>
      <p:ext uri="{BB962C8B-B14F-4D97-AF65-F5344CB8AC3E}">
        <p14:creationId xmlns:p14="http://schemas.microsoft.com/office/powerpoint/2010/main" val="208104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9450A4-2360-4B64-B217-A566B4296B05}"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4788F0-AD20-4DC1-A242-7886DC317FF0}" type="slidenum">
              <a:rPr lang="en-US" smtClean="0"/>
              <a:t>‹#›</a:t>
            </a:fld>
            <a:endParaRPr lang="en-US"/>
          </a:p>
        </p:txBody>
      </p:sp>
    </p:spTree>
    <p:extLst>
      <p:ext uri="{BB962C8B-B14F-4D97-AF65-F5344CB8AC3E}">
        <p14:creationId xmlns:p14="http://schemas.microsoft.com/office/powerpoint/2010/main" val="1885272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450A4-2360-4B64-B217-A566B4296B05}" type="datetimeFigureOut">
              <a:rPr lang="en-US" smtClean="0"/>
              <a:t>9/6/2018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4788F0-AD20-4DC1-A242-7886DC317FF0}" type="slidenum">
              <a:rPr lang="en-US" smtClean="0"/>
              <a:t>‹#›</a:t>
            </a:fld>
            <a:endParaRPr lang="en-US"/>
          </a:p>
        </p:txBody>
      </p:sp>
    </p:spTree>
    <p:extLst>
      <p:ext uri="{BB962C8B-B14F-4D97-AF65-F5344CB8AC3E}">
        <p14:creationId xmlns:p14="http://schemas.microsoft.com/office/powerpoint/2010/main" val="3848745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21.emf"/><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84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33929"/>
            <a:ext cx="9144000" cy="48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63481" y="-283175"/>
            <a:ext cx="9144001" cy="2202092"/>
          </a:xfrm>
          <a:prstGeom prst="rect">
            <a:avLst/>
          </a:prstGeom>
          <a:noFill/>
          <a:ln w="9525">
            <a:noFill/>
            <a:miter lim="800000"/>
            <a:headEnd/>
            <a:tailEnd/>
          </a:ln>
          <a:extLst/>
        </p:spPr>
        <p:txBody>
          <a:bodyPr wrap="square" tIns="121807" bIns="0">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a:lnSpc>
                <a:spcPct val="150000"/>
              </a:lnSpc>
            </a:pPr>
            <a:r>
              <a:rPr lang="en-US" altLang="en-US" sz="4800" dirty="0" err="1">
                <a:solidFill>
                  <a:schemeClr val="bg1"/>
                </a:solidFill>
              </a:rPr>
              <a:t>PapSEEK</a:t>
            </a:r>
            <a:r>
              <a:rPr lang="en-US" altLang="en-US" sz="4800" dirty="0">
                <a:solidFill>
                  <a:schemeClr val="bg1"/>
                </a:solidFill>
              </a:rPr>
              <a:t>, PapDREAMing</a:t>
            </a:r>
          </a:p>
          <a:p>
            <a:pPr algn="ctr">
              <a:lnSpc>
                <a:spcPct val="150000"/>
              </a:lnSpc>
            </a:pPr>
            <a:r>
              <a:rPr lang="en-US" altLang="en-US" sz="4800" dirty="0">
                <a:solidFill>
                  <a:schemeClr val="bg1"/>
                </a:solidFill>
              </a:rPr>
              <a:t>&amp; Proteomics for early detection</a:t>
            </a:r>
          </a:p>
        </p:txBody>
      </p:sp>
      <p:sp>
        <p:nvSpPr>
          <p:cNvPr id="7" name="TextBox 6"/>
          <p:cNvSpPr txBox="1">
            <a:spLocks noChangeArrowheads="1"/>
          </p:cNvSpPr>
          <p:nvPr/>
        </p:nvSpPr>
        <p:spPr bwMode="auto">
          <a:xfrm>
            <a:off x="63481" y="2172589"/>
            <a:ext cx="3776996" cy="132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pPr algn="ctr"/>
            <a:r>
              <a:rPr lang="en-US" altLang="en-US" sz="2131" dirty="0">
                <a:solidFill>
                  <a:schemeClr val="bg1">
                    <a:lumMod val="85000"/>
                  </a:schemeClr>
                </a:solidFill>
              </a:rPr>
              <a:t>Ie-Ming Shih &amp; Zhen Zhang</a:t>
            </a:r>
          </a:p>
          <a:p>
            <a:pPr algn="ctr"/>
            <a:r>
              <a:rPr lang="en-US" altLang="en-US" sz="2131" dirty="0">
                <a:solidFill>
                  <a:schemeClr val="bg1">
                    <a:lumMod val="85000"/>
                  </a:schemeClr>
                </a:solidFill>
              </a:rPr>
              <a:t> </a:t>
            </a:r>
          </a:p>
          <a:p>
            <a:pPr algn="ctr"/>
            <a:r>
              <a:rPr lang="en-US" altLang="en-US" sz="2131" dirty="0">
                <a:solidFill>
                  <a:schemeClr val="bg1">
                    <a:lumMod val="85000"/>
                  </a:schemeClr>
                </a:solidFill>
              </a:rPr>
              <a:t>Johns Hopkins University</a:t>
            </a:r>
          </a:p>
          <a:p>
            <a:r>
              <a:rPr lang="en-US" altLang="en-US" sz="1599" b="1" dirty="0">
                <a:solidFill>
                  <a:schemeClr val="bg1">
                    <a:lumMod val="85000"/>
                  </a:schemeClr>
                </a:solidFill>
              </a:rPr>
              <a:t>           </a:t>
            </a:r>
          </a:p>
        </p:txBody>
      </p:sp>
      <p:sp>
        <p:nvSpPr>
          <p:cNvPr id="5" name="Rectangle 4"/>
          <p:cNvSpPr/>
          <p:nvPr/>
        </p:nvSpPr>
        <p:spPr>
          <a:xfrm>
            <a:off x="6387636" y="5633650"/>
            <a:ext cx="2554417" cy="830997"/>
          </a:xfrm>
          <a:prstGeom prst="rect">
            <a:avLst/>
          </a:prstGeom>
        </p:spPr>
        <p:txBody>
          <a:bodyPr wrap="none">
            <a:spAutoFit/>
          </a:bodyPr>
          <a:lstStyle/>
          <a:p>
            <a:r>
              <a:rPr lang="en-US" sz="2400" dirty="0">
                <a:solidFill>
                  <a:schemeClr val="bg1"/>
                </a:solidFill>
              </a:rPr>
              <a:t>EDRN SC meeting</a:t>
            </a:r>
          </a:p>
          <a:p>
            <a:r>
              <a:rPr lang="en-US" sz="2400" dirty="0">
                <a:solidFill>
                  <a:schemeClr val="bg1"/>
                </a:solidFill>
              </a:rPr>
              <a:t>September 5, 2018</a:t>
            </a:r>
          </a:p>
        </p:txBody>
      </p:sp>
    </p:spTree>
    <p:extLst>
      <p:ext uri="{BB962C8B-B14F-4D97-AF65-F5344CB8AC3E}">
        <p14:creationId xmlns:p14="http://schemas.microsoft.com/office/powerpoint/2010/main" val="3480993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06" y="578111"/>
            <a:ext cx="2912212" cy="821531"/>
          </a:xfrm>
        </p:spPr>
        <p:txBody>
          <a:bodyPr/>
          <a:lstStyle/>
          <a:p>
            <a:r>
              <a:rPr lang="en-US" dirty="0">
                <a:latin typeface="+mn-lt"/>
              </a:rPr>
              <a:t>Approaches</a:t>
            </a:r>
          </a:p>
        </p:txBody>
      </p:sp>
      <p:pic>
        <p:nvPicPr>
          <p:cNvPr id="4" name="Picture 3"/>
          <p:cNvPicPr>
            <a:picLocks noChangeAspect="1"/>
          </p:cNvPicPr>
          <p:nvPr/>
        </p:nvPicPr>
        <p:blipFill>
          <a:blip r:embed="rId2"/>
          <a:stretch>
            <a:fillRect/>
          </a:stretch>
        </p:blipFill>
        <p:spPr>
          <a:xfrm>
            <a:off x="333375" y="1621645"/>
            <a:ext cx="3552342" cy="1947556"/>
          </a:xfrm>
          <a:prstGeom prst="rect">
            <a:avLst/>
          </a:prstGeom>
        </p:spPr>
      </p:pic>
      <p:sp>
        <p:nvSpPr>
          <p:cNvPr id="7" name="TextBox 6"/>
          <p:cNvSpPr txBox="1"/>
          <p:nvPr/>
        </p:nvSpPr>
        <p:spPr>
          <a:xfrm>
            <a:off x="333375" y="4105276"/>
            <a:ext cx="3448050" cy="1131079"/>
          </a:xfrm>
          <a:prstGeom prst="rect">
            <a:avLst/>
          </a:prstGeom>
          <a:noFill/>
        </p:spPr>
        <p:txBody>
          <a:bodyPr wrap="square" rtlCol="0">
            <a:spAutoFit/>
          </a:bodyPr>
          <a:lstStyle/>
          <a:p>
            <a:pPr marL="214313" indent="-214313">
              <a:buFont typeface="Arial" panose="020B0604020202020204" pitchFamily="34" charset="0"/>
              <a:buChar char="•"/>
            </a:pPr>
            <a:r>
              <a:rPr lang="en-US" sz="1350" dirty="0"/>
              <a:t>Number/volume of specimens with ctDNA and </a:t>
            </a:r>
            <a:r>
              <a:rPr lang="en-US" sz="1350" dirty="0" err="1"/>
              <a:t>PapGene</a:t>
            </a:r>
            <a:r>
              <a:rPr lang="en-US" sz="1350" dirty="0"/>
              <a:t> results.</a:t>
            </a:r>
          </a:p>
          <a:p>
            <a:pPr marL="214313" indent="-214313">
              <a:buFont typeface="Arial" panose="020B0604020202020204" pitchFamily="34" charset="0"/>
              <a:buChar char="•"/>
            </a:pPr>
            <a:r>
              <a:rPr lang="en-US" sz="1350" dirty="0"/>
              <a:t>Protein yields in CVF samples.</a:t>
            </a:r>
          </a:p>
          <a:p>
            <a:pPr marL="214313" indent="-214313">
              <a:buFont typeface="Arial" panose="020B0604020202020204" pitchFamily="34" charset="0"/>
              <a:buChar char="•"/>
            </a:pPr>
            <a:r>
              <a:rPr lang="en-US" sz="1350" dirty="0"/>
              <a:t>Analytical performance of assay platform.</a:t>
            </a:r>
          </a:p>
          <a:p>
            <a:pPr marL="214313" indent="-214313">
              <a:buFont typeface="Arial" panose="020B0604020202020204" pitchFamily="34" charset="0"/>
              <a:buChar char="•"/>
            </a:pPr>
            <a:r>
              <a:rPr lang="en-US" sz="1350" dirty="0"/>
              <a:t>Cost.</a:t>
            </a:r>
          </a:p>
        </p:txBody>
      </p:sp>
      <p:pic>
        <p:nvPicPr>
          <p:cNvPr id="83" name="Picture 82"/>
          <p:cNvPicPr>
            <a:picLocks noChangeAspect="1"/>
          </p:cNvPicPr>
          <p:nvPr/>
        </p:nvPicPr>
        <p:blipFill>
          <a:blip r:embed="rId3"/>
          <a:stretch>
            <a:fillRect/>
          </a:stretch>
        </p:blipFill>
        <p:spPr>
          <a:xfrm>
            <a:off x="3903587" y="3157979"/>
            <a:ext cx="4998662" cy="2866754"/>
          </a:xfrm>
          <a:prstGeom prst="rect">
            <a:avLst/>
          </a:prstGeom>
        </p:spPr>
      </p:pic>
    </p:spTree>
    <p:extLst>
      <p:ext uri="{BB962C8B-B14F-4D97-AF65-F5344CB8AC3E}">
        <p14:creationId xmlns:p14="http://schemas.microsoft.com/office/powerpoint/2010/main" val="1487001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DIA LC-MS/MS analysis of plasma samples</a:t>
            </a:r>
            <a:br>
              <a:rPr lang="en-US" dirty="0">
                <a:latin typeface="+mn-lt"/>
              </a:rPr>
            </a:br>
            <a:r>
              <a:rPr lang="en-US" sz="1800" dirty="0">
                <a:latin typeface="+mn-lt"/>
              </a:rPr>
              <a:t>(Ce Wang, Ryan Cho, Jin Song, Hui Zhang)</a:t>
            </a:r>
            <a:endParaRPr lang="en-US" sz="2700" dirty="0">
              <a:latin typeface="+mn-lt"/>
            </a:endParaRPr>
          </a:p>
        </p:txBody>
      </p:sp>
      <p:sp>
        <p:nvSpPr>
          <p:cNvPr id="3" name="Content Placeholder 2"/>
          <p:cNvSpPr>
            <a:spLocks noGrp="1"/>
          </p:cNvSpPr>
          <p:nvPr>
            <p:ph idx="1"/>
          </p:nvPr>
        </p:nvSpPr>
        <p:spPr/>
        <p:txBody>
          <a:bodyPr>
            <a:normAutofit lnSpcReduction="10000"/>
          </a:bodyPr>
          <a:lstStyle/>
          <a:p>
            <a:r>
              <a:rPr lang="en-US" dirty="0"/>
              <a:t>JHU (IM Shih, TL Wang) n=49, plasma samples (27 cases, 22 benign controls) </a:t>
            </a:r>
          </a:p>
          <a:p>
            <a:r>
              <a:rPr lang="en-US" dirty="0"/>
              <a:t>NYU (D Levine) n=35, both plasma and serum (10 cases, 25 controls) – in process.</a:t>
            </a:r>
          </a:p>
          <a:p>
            <a:pPr marL="0" indent="0">
              <a:buNone/>
            </a:pPr>
            <a:endParaRPr lang="en-US" dirty="0"/>
          </a:p>
          <a:p>
            <a:pPr marL="0" indent="0">
              <a:buNone/>
            </a:pPr>
            <a:r>
              <a:rPr lang="en-US" dirty="0"/>
              <a:t>DIA: Improved analytical reproducibility.</a:t>
            </a:r>
          </a:p>
          <a:p>
            <a:pPr lvl="1"/>
            <a:r>
              <a:rPr lang="en-US" dirty="0"/>
              <a:t>search engines used database from DDA analysis of pool from 8 samples. In process of generate individual DDA database for paired DIA search.</a:t>
            </a:r>
          </a:p>
          <a:p>
            <a:pPr lvl="1"/>
            <a:r>
              <a:rPr lang="en-US" dirty="0"/>
              <a:t>Will be reanalyzed with depletion of high-abundance proteins.</a:t>
            </a:r>
          </a:p>
        </p:txBody>
      </p:sp>
    </p:spTree>
    <p:extLst>
      <p:ext uri="{BB962C8B-B14F-4D97-AF65-F5344CB8AC3E}">
        <p14:creationId xmlns:p14="http://schemas.microsoft.com/office/powerpoint/2010/main" val="1770237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mn-lt"/>
              </a:rPr>
              <a:t>Very good analytical quality of DIA/SWATH data</a:t>
            </a:r>
          </a:p>
        </p:txBody>
      </p:sp>
      <p:pic>
        <p:nvPicPr>
          <p:cNvPr id="3" name="Picture 2"/>
          <p:cNvPicPr>
            <a:picLocks noChangeAspect="1"/>
          </p:cNvPicPr>
          <p:nvPr/>
        </p:nvPicPr>
        <p:blipFill>
          <a:blip r:embed="rId2"/>
          <a:stretch>
            <a:fillRect/>
          </a:stretch>
        </p:blipFill>
        <p:spPr>
          <a:xfrm>
            <a:off x="1213225" y="2028657"/>
            <a:ext cx="6012701" cy="3886537"/>
          </a:xfrm>
          <a:prstGeom prst="rect">
            <a:avLst/>
          </a:prstGeom>
        </p:spPr>
      </p:pic>
    </p:spTree>
    <p:extLst>
      <p:ext uri="{BB962C8B-B14F-4D97-AF65-F5344CB8AC3E}">
        <p14:creationId xmlns:p14="http://schemas.microsoft.com/office/powerpoint/2010/main" val="1139939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mn-lt"/>
              </a:rPr>
              <a:t>Candidate selection: bootstrap ROC against null from permutation analysis</a:t>
            </a:r>
          </a:p>
        </p:txBody>
      </p:sp>
      <p:pic>
        <p:nvPicPr>
          <p:cNvPr id="6013" name="Picture 6012"/>
          <p:cNvPicPr>
            <a:picLocks noChangeAspect="1"/>
          </p:cNvPicPr>
          <p:nvPr/>
        </p:nvPicPr>
        <p:blipFill rotWithShape="1">
          <a:blip r:embed="rId3" cstate="print">
            <a:extLst>
              <a:ext uri="{28A0092B-C50C-407E-A947-70E740481C1C}">
                <a14:useLocalDpi xmlns:a14="http://schemas.microsoft.com/office/drawing/2010/main" val="0"/>
              </a:ext>
            </a:extLst>
          </a:blip>
          <a:srcRect l="26818" r="26816"/>
          <a:stretch/>
        </p:blipFill>
        <p:spPr>
          <a:xfrm>
            <a:off x="5624068" y="2054897"/>
            <a:ext cx="3034353" cy="3521991"/>
          </a:xfrm>
          <a:prstGeom prst="rect">
            <a:avLst/>
          </a:prstGeom>
        </p:spPr>
      </p:pic>
      <p:pic>
        <p:nvPicPr>
          <p:cNvPr id="18421" name="Picture 18420"/>
          <p:cNvPicPr>
            <a:picLocks noChangeAspect="1"/>
          </p:cNvPicPr>
          <p:nvPr/>
        </p:nvPicPr>
        <p:blipFill>
          <a:blip r:embed="rId4"/>
          <a:stretch>
            <a:fillRect/>
          </a:stretch>
        </p:blipFill>
        <p:spPr>
          <a:xfrm>
            <a:off x="1023046" y="2248139"/>
            <a:ext cx="4462659" cy="3292125"/>
          </a:xfrm>
          <a:prstGeom prst="rect">
            <a:avLst/>
          </a:prstGeom>
        </p:spPr>
      </p:pic>
    </p:spTree>
    <p:extLst>
      <p:ext uri="{BB962C8B-B14F-4D97-AF65-F5344CB8AC3E}">
        <p14:creationId xmlns:p14="http://schemas.microsoft.com/office/powerpoint/2010/main" val="126319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246" y="770692"/>
            <a:ext cx="8314493" cy="994172"/>
          </a:xfrm>
        </p:spPr>
        <p:txBody>
          <a:bodyPr>
            <a:normAutofit/>
          </a:bodyPr>
          <a:lstStyle/>
          <a:p>
            <a:r>
              <a:rPr lang="en-US" sz="2700" dirty="0">
                <a:latin typeface="+mn-lt"/>
              </a:rPr>
              <a:t>Identify protein signatures of high-risk population (HRD) </a:t>
            </a:r>
            <a:br>
              <a:rPr lang="en-US" sz="2700" dirty="0">
                <a:latin typeface="+mn-lt"/>
              </a:rPr>
            </a:br>
            <a:r>
              <a:rPr lang="en-US" sz="1650" dirty="0">
                <a:latin typeface="+mn-lt"/>
              </a:rPr>
              <a:t>(Lida Xu)</a:t>
            </a:r>
          </a:p>
        </p:txBody>
      </p:sp>
      <p:sp>
        <p:nvSpPr>
          <p:cNvPr id="3" name="Content Placeholder 2"/>
          <p:cNvSpPr>
            <a:spLocks noGrp="1"/>
          </p:cNvSpPr>
          <p:nvPr>
            <p:ph idx="1"/>
          </p:nvPr>
        </p:nvSpPr>
        <p:spPr>
          <a:xfrm>
            <a:off x="628650" y="2346983"/>
            <a:ext cx="3895725" cy="1111446"/>
          </a:xfrm>
        </p:spPr>
        <p:txBody>
          <a:bodyPr>
            <a:normAutofit/>
          </a:bodyPr>
          <a:lstStyle/>
          <a:p>
            <a:r>
              <a:rPr lang="en-US" sz="1800" dirty="0"/>
              <a:t>CPTAC2 HGSOC retrospective data</a:t>
            </a:r>
          </a:p>
          <a:p>
            <a:r>
              <a:rPr lang="en-US" sz="1800" dirty="0"/>
              <a:t>CPTAC3 HGSOC prospective data</a:t>
            </a:r>
          </a:p>
          <a:p>
            <a:r>
              <a:rPr lang="en-US" sz="1800" dirty="0"/>
              <a:t>CPTAC2 BC retrospective data</a:t>
            </a:r>
          </a:p>
        </p:txBody>
      </p:sp>
      <p:pic>
        <p:nvPicPr>
          <p:cNvPr id="5" name="图片 1"/>
          <p:cNvPicPr/>
          <p:nvPr/>
        </p:nvPicPr>
        <p:blipFill>
          <a:blip r:embed="rId2"/>
          <a:stretch>
            <a:fillRect/>
          </a:stretch>
        </p:blipFill>
        <p:spPr>
          <a:xfrm>
            <a:off x="477917" y="4720156"/>
            <a:ext cx="3117771" cy="849635"/>
          </a:xfrm>
          <a:prstGeom prst="rect">
            <a:avLst/>
          </a:prstGeom>
        </p:spPr>
      </p:pic>
      <p:pic>
        <p:nvPicPr>
          <p:cNvPr id="7" name="Picture 6"/>
          <p:cNvPicPr>
            <a:picLocks noChangeAspect="1"/>
          </p:cNvPicPr>
          <p:nvPr/>
        </p:nvPicPr>
        <p:blipFill>
          <a:blip r:embed="rId3"/>
          <a:stretch>
            <a:fillRect/>
          </a:stretch>
        </p:blipFill>
        <p:spPr>
          <a:xfrm>
            <a:off x="5226678" y="1779619"/>
            <a:ext cx="3298197" cy="1862039"/>
          </a:xfrm>
          <a:prstGeom prst="rect">
            <a:avLst/>
          </a:prstGeom>
        </p:spPr>
      </p:pic>
      <p:pic>
        <p:nvPicPr>
          <p:cNvPr id="8" name="Picture 7"/>
          <p:cNvPicPr>
            <a:picLocks noChangeAspect="1"/>
          </p:cNvPicPr>
          <p:nvPr/>
        </p:nvPicPr>
        <p:blipFill>
          <a:blip r:embed="rId4"/>
          <a:stretch>
            <a:fillRect/>
          </a:stretch>
        </p:blipFill>
        <p:spPr>
          <a:xfrm>
            <a:off x="377113" y="3520436"/>
            <a:ext cx="3118562" cy="1199721"/>
          </a:xfrm>
          <a:prstGeom prst="rect">
            <a:avLst/>
          </a:prstGeom>
        </p:spPr>
      </p:pic>
      <p:pic>
        <p:nvPicPr>
          <p:cNvPr id="9" name="Picture 8"/>
          <p:cNvPicPr>
            <a:picLocks noChangeAspect="1"/>
          </p:cNvPicPr>
          <p:nvPr/>
        </p:nvPicPr>
        <p:blipFill>
          <a:blip r:embed="rId5"/>
          <a:stretch>
            <a:fillRect/>
          </a:stretch>
        </p:blipFill>
        <p:spPr>
          <a:xfrm>
            <a:off x="3763308" y="3970270"/>
            <a:ext cx="5179835" cy="1497080"/>
          </a:xfrm>
          <a:prstGeom prst="rect">
            <a:avLst/>
          </a:prstGeom>
        </p:spPr>
      </p:pic>
      <p:sp>
        <p:nvSpPr>
          <p:cNvPr id="11" name="TextBox 10"/>
          <p:cNvSpPr txBox="1"/>
          <p:nvPr/>
        </p:nvSpPr>
        <p:spPr>
          <a:xfrm>
            <a:off x="659653" y="5679109"/>
            <a:ext cx="5697137" cy="300082"/>
          </a:xfrm>
          <a:prstGeom prst="rect">
            <a:avLst/>
          </a:prstGeom>
          <a:noFill/>
        </p:spPr>
        <p:txBody>
          <a:bodyPr wrap="none" rtlCol="0">
            <a:spAutoFit/>
          </a:bodyPr>
          <a:lstStyle/>
          <a:p>
            <a:r>
              <a:rPr lang="en-US" sz="1350" dirty="0"/>
              <a:t>Identified signature included HDAC1, BRG1, NOTCH3, ERBB2, EGFR,  CDK4, etc.</a:t>
            </a:r>
          </a:p>
        </p:txBody>
      </p:sp>
    </p:spTree>
    <p:extLst>
      <p:ext uri="{BB962C8B-B14F-4D97-AF65-F5344CB8AC3E}">
        <p14:creationId xmlns:p14="http://schemas.microsoft.com/office/powerpoint/2010/main" val="1018038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6530"/>
            <a:ext cx="7886700" cy="1325563"/>
          </a:xfrm>
        </p:spPr>
        <p:txBody>
          <a:bodyPr>
            <a:normAutofit fontScale="90000"/>
          </a:bodyPr>
          <a:lstStyle/>
          <a:p>
            <a:r>
              <a:rPr lang="en-US" sz="2700" dirty="0">
                <a:latin typeface="+mn-lt"/>
              </a:rPr>
              <a:t>Use Deep Neural Network to discover HGSOC tumor specific proteins using paired tumor/adjacent normal tissues </a:t>
            </a:r>
            <a:br>
              <a:rPr lang="en-US" sz="2700" dirty="0">
                <a:latin typeface="+mn-lt"/>
              </a:rPr>
            </a:br>
            <a:r>
              <a:rPr lang="en-US" sz="1650" dirty="0">
                <a:latin typeface="+mn-lt"/>
              </a:rPr>
              <a:t>(Felix Ma)</a:t>
            </a:r>
            <a:endParaRPr lang="en-US" sz="2700" dirty="0">
              <a:latin typeface="+mn-lt"/>
            </a:endParaRPr>
          </a:p>
        </p:txBody>
      </p:sp>
      <p:pic>
        <p:nvPicPr>
          <p:cNvPr id="30" name="Picture 29"/>
          <p:cNvPicPr>
            <a:picLocks noChangeAspect="1"/>
          </p:cNvPicPr>
          <p:nvPr/>
        </p:nvPicPr>
        <p:blipFill>
          <a:blip r:embed="rId2"/>
          <a:stretch>
            <a:fillRect/>
          </a:stretch>
        </p:blipFill>
        <p:spPr>
          <a:xfrm>
            <a:off x="2246018" y="2997975"/>
            <a:ext cx="836886" cy="1112266"/>
          </a:xfrm>
          <a:prstGeom prst="rect">
            <a:avLst/>
          </a:prstGeom>
        </p:spPr>
      </p:pic>
      <p:sp>
        <p:nvSpPr>
          <p:cNvPr id="31" name="TextBox 30"/>
          <p:cNvSpPr txBox="1"/>
          <p:nvPr/>
        </p:nvSpPr>
        <p:spPr>
          <a:xfrm>
            <a:off x="1996353" y="2191767"/>
            <a:ext cx="1137213" cy="715581"/>
          </a:xfrm>
          <a:prstGeom prst="rect">
            <a:avLst/>
          </a:prstGeom>
          <a:noFill/>
        </p:spPr>
        <p:txBody>
          <a:bodyPr wrap="square" rtlCol="0">
            <a:spAutoFit/>
          </a:bodyPr>
          <a:lstStyle/>
          <a:p>
            <a:pPr algn="ctr"/>
            <a:r>
              <a:rPr lang="en-US" sz="1350" dirty="0"/>
              <a:t>Omics of individual samples</a:t>
            </a:r>
          </a:p>
        </p:txBody>
      </p:sp>
      <p:pic>
        <p:nvPicPr>
          <p:cNvPr id="33" name="Picture 32"/>
          <p:cNvPicPr>
            <a:picLocks noChangeAspect="1"/>
          </p:cNvPicPr>
          <p:nvPr/>
        </p:nvPicPr>
        <p:blipFill>
          <a:blip r:embed="rId3"/>
          <a:stretch>
            <a:fillRect/>
          </a:stretch>
        </p:blipFill>
        <p:spPr>
          <a:xfrm>
            <a:off x="4409193" y="3436056"/>
            <a:ext cx="3004942" cy="1425600"/>
          </a:xfrm>
          <a:prstGeom prst="rect">
            <a:avLst/>
          </a:prstGeom>
        </p:spPr>
      </p:pic>
      <p:grpSp>
        <p:nvGrpSpPr>
          <p:cNvPr id="41" name="Group 40"/>
          <p:cNvGrpSpPr/>
          <p:nvPr/>
        </p:nvGrpSpPr>
        <p:grpSpPr>
          <a:xfrm>
            <a:off x="3337986" y="2247847"/>
            <a:ext cx="1186535" cy="1264154"/>
            <a:chOff x="2395596" y="2365406"/>
            <a:chExt cx="1582046" cy="1685538"/>
          </a:xfrm>
        </p:grpSpPr>
        <p:pic>
          <p:nvPicPr>
            <p:cNvPr id="37" name="Picture 36"/>
            <p:cNvPicPr>
              <a:picLocks noChangeAspect="1"/>
            </p:cNvPicPr>
            <p:nvPr/>
          </p:nvPicPr>
          <p:blipFill>
            <a:blip r:embed="rId4"/>
            <a:stretch>
              <a:fillRect/>
            </a:stretch>
          </p:blipFill>
          <p:spPr>
            <a:xfrm>
              <a:off x="2395596" y="2365406"/>
              <a:ext cx="1111168" cy="1111168"/>
            </a:xfrm>
            <a:prstGeom prst="rect">
              <a:avLst/>
            </a:prstGeom>
          </p:spPr>
        </p:pic>
        <p:pic>
          <p:nvPicPr>
            <p:cNvPr id="38" name="Picture 37"/>
            <p:cNvPicPr>
              <a:picLocks noChangeAspect="1"/>
            </p:cNvPicPr>
            <p:nvPr/>
          </p:nvPicPr>
          <p:blipFill>
            <a:blip r:embed="rId4"/>
            <a:stretch>
              <a:fillRect/>
            </a:stretch>
          </p:blipFill>
          <p:spPr>
            <a:xfrm>
              <a:off x="2547996" y="2517806"/>
              <a:ext cx="1111168" cy="1111168"/>
            </a:xfrm>
            <a:prstGeom prst="rect">
              <a:avLst/>
            </a:prstGeom>
          </p:spPr>
        </p:pic>
        <p:pic>
          <p:nvPicPr>
            <p:cNvPr id="39" name="Picture 38"/>
            <p:cNvPicPr>
              <a:picLocks noChangeAspect="1"/>
            </p:cNvPicPr>
            <p:nvPr/>
          </p:nvPicPr>
          <p:blipFill>
            <a:blip r:embed="rId4"/>
            <a:stretch>
              <a:fillRect/>
            </a:stretch>
          </p:blipFill>
          <p:spPr>
            <a:xfrm>
              <a:off x="2866474" y="2939776"/>
              <a:ext cx="1111168" cy="1111168"/>
            </a:xfrm>
            <a:prstGeom prst="rect">
              <a:avLst/>
            </a:prstGeom>
          </p:spPr>
        </p:pic>
      </p:grpSp>
      <p:sp>
        <p:nvSpPr>
          <p:cNvPr id="40" name="Right Arrow 39"/>
          <p:cNvSpPr/>
          <p:nvPr/>
        </p:nvSpPr>
        <p:spPr>
          <a:xfrm>
            <a:off x="2983403" y="2606617"/>
            <a:ext cx="199004" cy="138896"/>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Right Arrow 41"/>
          <p:cNvSpPr/>
          <p:nvPr/>
        </p:nvSpPr>
        <p:spPr>
          <a:xfrm rot="1867781">
            <a:off x="4057291" y="3698400"/>
            <a:ext cx="365786" cy="148802"/>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3" name="Content Placeholder 6"/>
          <p:cNvPicPr>
            <a:picLocks noGrp="1" noChangeAspect="1"/>
          </p:cNvPicPr>
          <p:nvPr>
            <p:ph idx="1"/>
          </p:nvPr>
        </p:nvPicPr>
        <p:blipFill>
          <a:blip r:embed="rId5"/>
          <a:stretch>
            <a:fillRect/>
          </a:stretch>
        </p:blipFill>
        <p:spPr>
          <a:xfrm>
            <a:off x="4862740" y="2153239"/>
            <a:ext cx="1761470" cy="1336288"/>
          </a:xfrm>
          <a:prstGeom prst="rect">
            <a:avLst/>
          </a:prstGeom>
        </p:spPr>
      </p:pic>
      <p:sp>
        <p:nvSpPr>
          <p:cNvPr id="44" name="Right Arrow 43"/>
          <p:cNvSpPr/>
          <p:nvPr/>
        </p:nvSpPr>
        <p:spPr>
          <a:xfrm rot="18632251">
            <a:off x="5914484" y="3519080"/>
            <a:ext cx="199004" cy="138896"/>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ight Arrow 44"/>
          <p:cNvSpPr/>
          <p:nvPr/>
        </p:nvSpPr>
        <p:spPr>
          <a:xfrm rot="2521849">
            <a:off x="5966827" y="4910413"/>
            <a:ext cx="199004" cy="138896"/>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1437" y="4825219"/>
            <a:ext cx="1353887" cy="1010339"/>
          </a:xfrm>
          <a:prstGeom prst="rect">
            <a:avLst/>
          </a:prstGeom>
        </p:spPr>
      </p:pic>
      <p:pic>
        <p:nvPicPr>
          <p:cNvPr id="47" name="Picture 46"/>
          <p:cNvPicPr>
            <a:picLocks noChangeAspect="1"/>
          </p:cNvPicPr>
          <p:nvPr/>
        </p:nvPicPr>
        <p:blipFill>
          <a:blip r:embed="rId4"/>
          <a:stretch>
            <a:fillRect/>
          </a:stretch>
        </p:blipFill>
        <p:spPr>
          <a:xfrm>
            <a:off x="7723463" y="4720109"/>
            <a:ext cx="833376" cy="833376"/>
          </a:xfrm>
          <a:prstGeom prst="rect">
            <a:avLst/>
          </a:prstGeom>
        </p:spPr>
      </p:pic>
      <p:cxnSp>
        <p:nvCxnSpPr>
          <p:cNvPr id="51" name="Straight Arrow Connector 50"/>
          <p:cNvCxnSpPr/>
          <p:nvPr/>
        </p:nvCxnSpPr>
        <p:spPr>
          <a:xfrm flipV="1">
            <a:off x="6808380" y="5098065"/>
            <a:ext cx="1257668" cy="2014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60008" y="4751817"/>
            <a:ext cx="4041046" cy="715581"/>
          </a:xfrm>
          <a:prstGeom prst="rect">
            <a:avLst/>
          </a:prstGeom>
          <a:noFill/>
        </p:spPr>
        <p:txBody>
          <a:bodyPr wrap="square" rtlCol="0">
            <a:spAutoFit/>
          </a:bodyPr>
          <a:lstStyle/>
          <a:p>
            <a:pPr marL="214313" indent="-214313">
              <a:buFont typeface="Arial" panose="020B0604020202020204" pitchFamily="34" charset="0"/>
              <a:buChar char="•"/>
            </a:pPr>
            <a:r>
              <a:rPr lang="en-US" sz="1350" dirty="0"/>
              <a:t>Advantage of over univariate global significance test</a:t>
            </a:r>
          </a:p>
          <a:p>
            <a:pPr marL="214313" indent="-214313">
              <a:buFont typeface="Arial" panose="020B0604020202020204" pitchFamily="34" charset="0"/>
              <a:buChar char="•"/>
            </a:pPr>
            <a:r>
              <a:rPr lang="en-US" sz="1350" dirty="0"/>
              <a:t>Take advantage of progress in deep learning tools and frameworks</a:t>
            </a:r>
          </a:p>
        </p:txBody>
      </p:sp>
      <p:pic>
        <p:nvPicPr>
          <p:cNvPr id="55" name="Picture 54"/>
          <p:cNvPicPr>
            <a:picLocks noChangeAspect="1"/>
          </p:cNvPicPr>
          <p:nvPr/>
        </p:nvPicPr>
        <p:blipFill>
          <a:blip r:embed="rId7"/>
          <a:stretch>
            <a:fillRect/>
          </a:stretch>
        </p:blipFill>
        <p:spPr>
          <a:xfrm>
            <a:off x="534126" y="3079712"/>
            <a:ext cx="1384306" cy="1214358"/>
          </a:xfrm>
          <a:prstGeom prst="rect">
            <a:avLst/>
          </a:prstGeom>
        </p:spPr>
      </p:pic>
      <p:sp>
        <p:nvSpPr>
          <p:cNvPr id="56" name="Right Arrow 55"/>
          <p:cNvSpPr/>
          <p:nvPr/>
        </p:nvSpPr>
        <p:spPr>
          <a:xfrm>
            <a:off x="1974566" y="3656964"/>
            <a:ext cx="199004" cy="138896"/>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7856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06931"/>
            <a:ext cx="7886700" cy="994172"/>
          </a:xfrm>
        </p:spPr>
        <p:txBody>
          <a:bodyPr>
            <a:normAutofit/>
          </a:bodyPr>
          <a:lstStyle/>
          <a:p>
            <a:r>
              <a:rPr lang="en-US" sz="4800" dirty="0">
                <a:latin typeface="+mn-lt"/>
              </a:rPr>
              <a:t>Next</a:t>
            </a:r>
          </a:p>
        </p:txBody>
      </p:sp>
      <p:sp>
        <p:nvSpPr>
          <p:cNvPr id="3" name="Content Placeholder 2"/>
          <p:cNvSpPr>
            <a:spLocks noGrp="1"/>
          </p:cNvSpPr>
          <p:nvPr>
            <p:ph idx="1"/>
          </p:nvPr>
        </p:nvSpPr>
        <p:spPr>
          <a:xfrm>
            <a:off x="628650" y="2335124"/>
            <a:ext cx="7886700" cy="3669750"/>
          </a:xfrm>
        </p:spPr>
        <p:txBody>
          <a:bodyPr>
            <a:noAutofit/>
          </a:bodyPr>
          <a:lstStyle/>
          <a:p>
            <a:r>
              <a:rPr lang="en-US" sz="2400" dirty="0"/>
              <a:t>Complete samples from NYU (Levine)</a:t>
            </a:r>
          </a:p>
          <a:p>
            <a:r>
              <a:rPr lang="en-US" sz="2400" dirty="0"/>
              <a:t>DIA/SWATH analysis with high-abundance protein depletion (glycoprotein analysis?)</a:t>
            </a:r>
          </a:p>
          <a:p>
            <a:r>
              <a:rPr lang="en-US" sz="2400" dirty="0"/>
              <a:t>IHC/TMA analysis of selected HGSOC specific proteins.</a:t>
            </a:r>
          </a:p>
          <a:p>
            <a:r>
              <a:rPr lang="en-US" sz="2400" dirty="0"/>
              <a:t>Development of targeted MS (e.g., MRM) assays for selected proteins.</a:t>
            </a:r>
          </a:p>
          <a:p>
            <a:r>
              <a:rPr lang="en-US" sz="2400" dirty="0"/>
              <a:t>Apply these assays to analyze of liquid biopsy specimens (CVF, uterine lavage from team project?) directly or through extracted exosomes.</a:t>
            </a:r>
          </a:p>
        </p:txBody>
      </p:sp>
      <p:pic>
        <p:nvPicPr>
          <p:cNvPr id="4" name="Picture 3"/>
          <p:cNvPicPr>
            <a:picLocks noChangeAspect="1"/>
          </p:cNvPicPr>
          <p:nvPr/>
        </p:nvPicPr>
        <p:blipFill>
          <a:blip r:embed="rId2"/>
          <a:stretch>
            <a:fillRect/>
          </a:stretch>
        </p:blipFill>
        <p:spPr>
          <a:xfrm>
            <a:off x="5712643" y="524451"/>
            <a:ext cx="3157210" cy="1810673"/>
          </a:xfrm>
          <a:prstGeom prst="rect">
            <a:avLst/>
          </a:prstGeom>
        </p:spPr>
      </p:pic>
    </p:spTree>
    <p:extLst>
      <p:ext uri="{BB962C8B-B14F-4D97-AF65-F5344CB8AC3E}">
        <p14:creationId xmlns:p14="http://schemas.microsoft.com/office/powerpoint/2010/main" val="1955136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C3862-C19A-46BF-9404-8D49D7534B82}"/>
              </a:ext>
            </a:extLst>
          </p:cNvPr>
          <p:cNvSpPr>
            <a:spLocks noGrp="1"/>
          </p:cNvSpPr>
          <p:nvPr>
            <p:ph type="title"/>
          </p:nvPr>
        </p:nvSpPr>
        <p:spPr/>
        <p:txBody>
          <a:bodyPr/>
          <a:lstStyle/>
          <a:p>
            <a:r>
              <a:rPr lang="en-US" dirty="0">
                <a:latin typeface="+mn-lt"/>
              </a:rPr>
              <a:t>Summary</a:t>
            </a:r>
          </a:p>
        </p:txBody>
      </p:sp>
      <p:sp>
        <p:nvSpPr>
          <p:cNvPr id="3" name="Content Placeholder 2">
            <a:extLst>
              <a:ext uri="{FF2B5EF4-FFF2-40B4-BE49-F238E27FC236}">
                <a16:creationId xmlns:a16="http://schemas.microsoft.com/office/drawing/2014/main" id="{0B0629C5-619E-40DA-8C0A-D4FFA11545C8}"/>
              </a:ext>
            </a:extLst>
          </p:cNvPr>
          <p:cNvSpPr>
            <a:spLocks noGrp="1"/>
          </p:cNvSpPr>
          <p:nvPr>
            <p:ph idx="1"/>
          </p:nvPr>
        </p:nvSpPr>
        <p:spPr>
          <a:xfrm>
            <a:off x="628650" y="1508289"/>
            <a:ext cx="7886700" cy="4628560"/>
          </a:xfrm>
        </p:spPr>
        <p:txBody>
          <a:bodyPr>
            <a:normAutofit fontScale="85000" lnSpcReduction="10000"/>
          </a:bodyPr>
          <a:lstStyle/>
          <a:p>
            <a:r>
              <a:rPr lang="en-US" dirty="0"/>
              <a:t>Incidence of HGSOC/STIC is much higher than previously thought as evidenced by improved path procedures.</a:t>
            </a:r>
          </a:p>
          <a:p>
            <a:r>
              <a:rPr lang="en-US" dirty="0"/>
              <a:t>Methylation analysis identified tumor-specific alterations readily detectable in early precursor lesions with high accuracy.</a:t>
            </a:r>
          </a:p>
          <a:p>
            <a:r>
              <a:rPr lang="en-US" dirty="0"/>
              <a:t>Adding plasma </a:t>
            </a:r>
            <a:r>
              <a:rPr lang="en-US" dirty="0" err="1"/>
              <a:t>ctDNA</a:t>
            </a:r>
            <a:r>
              <a:rPr lang="en-US" dirty="0"/>
              <a:t> test to pap brush test improves sensitivity to 60+% yet increases FP to 1.3%. Sensitivity for early stage is relatively still low.</a:t>
            </a:r>
          </a:p>
          <a:p>
            <a:r>
              <a:rPr lang="en-US" dirty="0"/>
              <a:t>Using a statistically-principled proteomic analysis to identify candidate biomarkers that 1) are tumor specific, or 2) help to enrich prevalence. The selected candidates will be developed as targeted assays to be analyzed in CVS or UL to assess their ability as a part of IVDMIA to improve DNA-based liquid biopsy tests.</a:t>
            </a:r>
          </a:p>
        </p:txBody>
      </p:sp>
    </p:spTree>
    <p:extLst>
      <p:ext uri="{BB962C8B-B14F-4D97-AF65-F5344CB8AC3E}">
        <p14:creationId xmlns:p14="http://schemas.microsoft.com/office/powerpoint/2010/main" val="4221447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Acknowledgement</a:t>
            </a:r>
          </a:p>
        </p:txBody>
      </p:sp>
      <p:sp>
        <p:nvSpPr>
          <p:cNvPr id="3" name="Content Placeholder 2"/>
          <p:cNvSpPr>
            <a:spLocks noGrp="1"/>
          </p:cNvSpPr>
          <p:nvPr>
            <p:ph idx="1"/>
          </p:nvPr>
        </p:nvSpPr>
        <p:spPr/>
        <p:txBody>
          <a:bodyPr/>
          <a:lstStyle/>
          <a:p>
            <a:r>
              <a:rPr lang="en-US" dirty="0"/>
              <a:t>Members of JHU EDRN BDL for HGSOC.</a:t>
            </a:r>
          </a:p>
          <a:p>
            <a:r>
              <a:rPr lang="en-US" dirty="0"/>
              <a:t>Ce Wang, Ryan Cho, Lida Xu and other members of JHU Center for Biomarker Discovery and Translation.</a:t>
            </a:r>
          </a:p>
          <a:p>
            <a:r>
              <a:rPr lang="en-US" dirty="0"/>
              <a:t>D Levine of NYU.</a:t>
            </a:r>
          </a:p>
          <a:p>
            <a:r>
              <a:rPr lang="en-US" dirty="0"/>
              <a:t>EDRN PDs.</a:t>
            </a:r>
          </a:p>
        </p:txBody>
      </p:sp>
    </p:spTree>
    <p:extLst>
      <p:ext uri="{BB962C8B-B14F-4D97-AF65-F5344CB8AC3E}">
        <p14:creationId xmlns:p14="http://schemas.microsoft.com/office/powerpoint/2010/main" val="1336360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50" y="1225689"/>
            <a:ext cx="8972550" cy="5632311"/>
          </a:xfrm>
          <a:prstGeom prst="rect">
            <a:avLst/>
          </a:prstGeom>
          <a:noFill/>
        </p:spPr>
        <p:txBody>
          <a:bodyPr wrap="square" rtlCol="0">
            <a:spAutoFit/>
          </a:bodyPr>
          <a:lstStyle/>
          <a:p>
            <a:pPr marL="742950" indent="-742950">
              <a:buFont typeface="+mj-lt"/>
              <a:buAutoNum type="arabicPeriod"/>
            </a:pPr>
            <a:r>
              <a:rPr lang="en-US" sz="4000" dirty="0">
                <a:solidFill>
                  <a:srgbClr val="416829"/>
                </a:solidFill>
              </a:rPr>
              <a:t>New data on ovarian precursor lesions</a:t>
            </a:r>
          </a:p>
          <a:p>
            <a:pPr marL="742950" indent="-742950">
              <a:buFont typeface="+mj-lt"/>
              <a:buAutoNum type="arabicPeriod"/>
            </a:pPr>
            <a:endParaRPr lang="en-US" sz="4000" dirty="0">
              <a:solidFill>
                <a:srgbClr val="416829"/>
              </a:solidFill>
            </a:endParaRPr>
          </a:p>
          <a:p>
            <a:pPr marL="742950" indent="-742950">
              <a:buFont typeface="+mj-lt"/>
              <a:buAutoNum type="arabicPeriod"/>
            </a:pPr>
            <a:r>
              <a:rPr lang="en-US" sz="4000" dirty="0" err="1">
                <a:solidFill>
                  <a:srgbClr val="416829"/>
                </a:solidFill>
              </a:rPr>
              <a:t>PapSEEK</a:t>
            </a:r>
            <a:r>
              <a:rPr lang="en-US" sz="4000" dirty="0">
                <a:solidFill>
                  <a:srgbClr val="416829"/>
                </a:solidFill>
              </a:rPr>
              <a:t> review</a:t>
            </a:r>
          </a:p>
          <a:p>
            <a:pPr marL="742950" indent="-742950">
              <a:buFont typeface="+mj-lt"/>
              <a:buAutoNum type="arabicPeriod"/>
            </a:pPr>
            <a:endParaRPr lang="en-US" sz="4000" dirty="0">
              <a:solidFill>
                <a:srgbClr val="416829"/>
              </a:solidFill>
            </a:endParaRPr>
          </a:p>
          <a:p>
            <a:pPr marL="742950" indent="-742950">
              <a:buFont typeface="+mj-lt"/>
              <a:buAutoNum type="arabicPeriod"/>
            </a:pPr>
            <a:r>
              <a:rPr lang="en-US" sz="4000" dirty="0">
                <a:solidFill>
                  <a:srgbClr val="416829"/>
                </a:solidFill>
              </a:rPr>
              <a:t>Methylation markers (PapDREMing )</a:t>
            </a:r>
          </a:p>
          <a:p>
            <a:pPr marL="742950" indent="-742950">
              <a:buFont typeface="+mj-lt"/>
              <a:buAutoNum type="arabicPeriod"/>
            </a:pPr>
            <a:endParaRPr lang="en-US" sz="4000" dirty="0">
              <a:solidFill>
                <a:srgbClr val="416829"/>
              </a:solidFill>
            </a:endParaRPr>
          </a:p>
          <a:p>
            <a:pPr marL="742950" indent="-742950">
              <a:buFont typeface="+mj-lt"/>
              <a:buAutoNum type="arabicPeriod"/>
            </a:pPr>
            <a:r>
              <a:rPr lang="en-US" sz="4000" dirty="0">
                <a:solidFill>
                  <a:srgbClr val="416829"/>
                </a:solidFill>
              </a:rPr>
              <a:t>Protein biomarkers</a:t>
            </a:r>
          </a:p>
          <a:p>
            <a:pPr marL="742950" indent="-742950">
              <a:buFont typeface="+mj-lt"/>
              <a:buAutoNum type="arabicPeriod"/>
            </a:pPr>
            <a:endParaRPr lang="en-US" sz="4000" dirty="0">
              <a:solidFill>
                <a:srgbClr val="416829"/>
              </a:solidFill>
            </a:endParaRPr>
          </a:p>
          <a:p>
            <a:pPr marL="742950" indent="-742950">
              <a:buFont typeface="+mj-lt"/>
              <a:buAutoNum type="arabicPeriod"/>
            </a:pPr>
            <a:endParaRPr lang="en-US" sz="4000" dirty="0">
              <a:solidFill>
                <a:srgbClr val="416829"/>
              </a:solidFill>
            </a:endParaRPr>
          </a:p>
        </p:txBody>
      </p:sp>
    </p:spTree>
    <p:extLst>
      <p:ext uri="{BB962C8B-B14F-4D97-AF65-F5344CB8AC3E}">
        <p14:creationId xmlns:p14="http://schemas.microsoft.com/office/powerpoint/2010/main" val="139881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072" r="5358"/>
          <a:stretch/>
        </p:blipFill>
        <p:spPr>
          <a:xfrm>
            <a:off x="8457" y="1398880"/>
            <a:ext cx="6293373" cy="5615575"/>
          </a:xfrm>
          <a:prstGeom prst="rect">
            <a:avLst/>
          </a:prstGeom>
        </p:spPr>
      </p:pic>
      <p:sp>
        <p:nvSpPr>
          <p:cNvPr id="5" name="TextBox 4">
            <a:extLst>
              <a:ext uri="{FF2B5EF4-FFF2-40B4-BE49-F238E27FC236}">
                <a16:creationId xmlns:a16="http://schemas.microsoft.com/office/drawing/2014/main" id="{13B0DA9B-DDA6-4063-BED4-99EB260EDC38}"/>
              </a:ext>
            </a:extLst>
          </p:cNvPr>
          <p:cNvSpPr txBox="1"/>
          <p:nvPr/>
        </p:nvSpPr>
        <p:spPr>
          <a:xfrm>
            <a:off x="5627803" y="5193477"/>
            <a:ext cx="3162350" cy="1076320"/>
          </a:xfrm>
          <a:prstGeom prst="rect">
            <a:avLst/>
          </a:prstGeom>
          <a:solidFill>
            <a:schemeClr val="bg2"/>
          </a:solidFill>
        </p:spPr>
        <p:txBody>
          <a:bodyPr wrap="square" rtlCol="0">
            <a:spAutoFit/>
          </a:bodyPr>
          <a:lstStyle/>
          <a:p>
            <a:r>
              <a:rPr lang="en-US" sz="2131" dirty="0"/>
              <a:t>HGSC/STIC = </a:t>
            </a:r>
            <a:r>
              <a:rPr lang="en-US" sz="3197" dirty="0"/>
              <a:t>16.6%</a:t>
            </a:r>
          </a:p>
          <a:p>
            <a:r>
              <a:rPr lang="en-US" sz="2131" dirty="0"/>
              <a:t>p53 Signature =  </a:t>
            </a:r>
            <a:r>
              <a:rPr lang="en-US" sz="3197" dirty="0"/>
              <a:t>37.8%</a:t>
            </a:r>
          </a:p>
        </p:txBody>
      </p:sp>
      <p:sp>
        <p:nvSpPr>
          <p:cNvPr id="6" name="TextBox 5">
            <a:extLst>
              <a:ext uri="{FF2B5EF4-FFF2-40B4-BE49-F238E27FC236}">
                <a16:creationId xmlns:a16="http://schemas.microsoft.com/office/drawing/2014/main" id="{13B0DA9B-DDA6-4063-BED4-99EB260EDC38}"/>
              </a:ext>
            </a:extLst>
          </p:cNvPr>
          <p:cNvSpPr txBox="1"/>
          <p:nvPr/>
        </p:nvSpPr>
        <p:spPr>
          <a:xfrm>
            <a:off x="5787838" y="2922658"/>
            <a:ext cx="2509100" cy="912366"/>
          </a:xfrm>
          <a:prstGeom prst="rect">
            <a:avLst/>
          </a:prstGeom>
          <a:solidFill>
            <a:schemeClr val="bg2"/>
          </a:solidFill>
        </p:spPr>
        <p:txBody>
          <a:bodyPr wrap="square" rtlCol="0">
            <a:spAutoFit/>
          </a:bodyPr>
          <a:lstStyle/>
          <a:p>
            <a:endParaRPr lang="en-US" sz="1066" dirty="0"/>
          </a:p>
          <a:p>
            <a:r>
              <a:rPr lang="en-US" sz="2131" dirty="0"/>
              <a:t>HGSC/STIC = </a:t>
            </a:r>
            <a:r>
              <a:rPr lang="en-US" sz="3197" dirty="0"/>
              <a:t>6.6%</a:t>
            </a:r>
          </a:p>
          <a:p>
            <a:endParaRPr lang="en-US" sz="1066" dirty="0"/>
          </a:p>
        </p:txBody>
      </p:sp>
      <p:sp>
        <p:nvSpPr>
          <p:cNvPr id="7" name="TextBox 6"/>
          <p:cNvSpPr txBox="1"/>
          <p:nvPr/>
        </p:nvSpPr>
        <p:spPr>
          <a:xfrm>
            <a:off x="200044" y="151666"/>
            <a:ext cx="5661543" cy="400110"/>
          </a:xfrm>
          <a:prstGeom prst="rect">
            <a:avLst/>
          </a:prstGeom>
          <a:noFill/>
        </p:spPr>
        <p:txBody>
          <a:bodyPr wrap="square" rtlCol="0">
            <a:spAutoFit/>
          </a:bodyPr>
          <a:lstStyle/>
          <a:p>
            <a:r>
              <a:rPr lang="en-US" sz="2000" b="1" dirty="0">
                <a:solidFill>
                  <a:srgbClr val="C00000"/>
                </a:solidFill>
              </a:rPr>
              <a:t>DoD Ovarian Cancer Consortium for Early Detection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427" y="710803"/>
            <a:ext cx="645037" cy="43002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3327" y="638840"/>
            <a:ext cx="482584" cy="57394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4774" y="638839"/>
            <a:ext cx="1201745" cy="558868"/>
          </a:xfrm>
          <a:prstGeom prst="rect">
            <a:avLst/>
          </a:prstGeom>
        </p:spPr>
      </p:pic>
      <p:pic>
        <p:nvPicPr>
          <p:cNvPr id="11" name="Picture 52" descr="C:\Users\ishih1\Documents\Working Document\presentation\JHU.jp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17785" y="663774"/>
            <a:ext cx="926966" cy="58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a:xfrm>
            <a:off x="6906638" y="3936530"/>
            <a:ext cx="406024" cy="111656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12" name="TextBox 11"/>
          <p:cNvSpPr txBox="1"/>
          <p:nvPr/>
        </p:nvSpPr>
        <p:spPr>
          <a:xfrm>
            <a:off x="6159292" y="140915"/>
            <a:ext cx="2842168" cy="1611082"/>
          </a:xfrm>
          <a:prstGeom prst="rect">
            <a:avLst/>
          </a:prstGeom>
          <a:solidFill>
            <a:srgbClr val="C00000"/>
          </a:solidFill>
        </p:spPr>
        <p:txBody>
          <a:bodyPr wrap="square" rtlCol="0">
            <a:spAutoFit/>
          </a:bodyPr>
          <a:lstStyle/>
          <a:p>
            <a:pPr algn="ctr">
              <a:lnSpc>
                <a:spcPct val="75000"/>
              </a:lnSpc>
            </a:pPr>
            <a:r>
              <a:rPr lang="en-US" sz="3197" b="1" dirty="0">
                <a:solidFill>
                  <a:schemeClr val="bg1"/>
                </a:solidFill>
              </a:rPr>
              <a:t>Tubal lesions </a:t>
            </a:r>
            <a:r>
              <a:rPr lang="en-US" sz="3730" b="1" dirty="0">
                <a:solidFill>
                  <a:schemeClr val="bg1"/>
                </a:solidFill>
              </a:rPr>
              <a:t>in </a:t>
            </a:r>
            <a:r>
              <a:rPr lang="en-US" sz="4000" b="1" spc="600" dirty="0">
                <a:solidFill>
                  <a:schemeClr val="bg1"/>
                </a:solidFill>
              </a:rPr>
              <a:t>BRCA1/2</a:t>
            </a:r>
            <a:r>
              <a:rPr lang="en-US" sz="3730" b="1" dirty="0">
                <a:solidFill>
                  <a:schemeClr val="bg1"/>
                </a:solidFill>
              </a:rPr>
              <a:t> </a:t>
            </a:r>
            <a:r>
              <a:rPr lang="en-US" sz="5462" b="1" spc="300" dirty="0">
                <a:solidFill>
                  <a:schemeClr val="bg1"/>
                </a:solidFill>
              </a:rPr>
              <a:t>carriers</a:t>
            </a:r>
            <a:r>
              <a:rPr lang="en-US" sz="5462" b="1" dirty="0">
                <a:solidFill>
                  <a:schemeClr val="bg1"/>
                </a:solidFill>
              </a:rPr>
              <a:t> </a:t>
            </a:r>
          </a:p>
        </p:txBody>
      </p:sp>
      <p:sp>
        <p:nvSpPr>
          <p:cNvPr id="3" name="TextBox 2"/>
          <p:cNvSpPr txBox="1"/>
          <p:nvPr/>
        </p:nvSpPr>
        <p:spPr>
          <a:xfrm>
            <a:off x="7208978" y="3982374"/>
            <a:ext cx="1741695" cy="1240340"/>
          </a:xfrm>
          <a:prstGeom prst="rect">
            <a:avLst/>
          </a:prstGeom>
          <a:noFill/>
        </p:spPr>
        <p:txBody>
          <a:bodyPr wrap="none" rtlCol="0">
            <a:spAutoFit/>
          </a:bodyPr>
          <a:lstStyle/>
          <a:p>
            <a:pPr marL="380648" indent="-380648">
              <a:buFont typeface="Arial" charset="0"/>
              <a:buChar char="•"/>
            </a:pPr>
            <a:r>
              <a:rPr lang="en-US" sz="1865" dirty="0"/>
              <a:t>Flip over</a:t>
            </a:r>
          </a:p>
          <a:p>
            <a:pPr marL="380648" indent="-380648">
              <a:buFont typeface="Arial" charset="0"/>
              <a:buChar char="•"/>
            </a:pPr>
            <a:r>
              <a:rPr lang="en-US" sz="1865" dirty="0"/>
              <a:t>LMC1 IHC</a:t>
            </a:r>
          </a:p>
          <a:p>
            <a:pPr marL="380648" indent="-380648">
              <a:buFont typeface="Arial" charset="0"/>
              <a:buChar char="•"/>
            </a:pPr>
            <a:r>
              <a:rPr lang="en-US" sz="1865" dirty="0"/>
              <a:t>Pathologists</a:t>
            </a:r>
          </a:p>
          <a:p>
            <a:pPr marL="380648" indent="-380648">
              <a:buFont typeface="Arial" charset="0"/>
              <a:buChar char="•"/>
            </a:pPr>
            <a:endParaRPr lang="en-US" sz="1865" dirty="0"/>
          </a:p>
        </p:txBody>
      </p:sp>
      <p:sp>
        <p:nvSpPr>
          <p:cNvPr id="13" name="TextBox 12"/>
          <p:cNvSpPr txBox="1"/>
          <p:nvPr/>
        </p:nvSpPr>
        <p:spPr>
          <a:xfrm>
            <a:off x="6627734" y="6406230"/>
            <a:ext cx="2252476" cy="338554"/>
          </a:xfrm>
          <a:prstGeom prst="rect">
            <a:avLst/>
          </a:prstGeom>
          <a:noFill/>
        </p:spPr>
        <p:txBody>
          <a:bodyPr wrap="none" rtlCol="0">
            <a:spAutoFit/>
          </a:bodyPr>
          <a:lstStyle/>
          <a:p>
            <a:r>
              <a:rPr lang="en-US" sz="1600" dirty="0"/>
              <a:t>Cancer </a:t>
            </a:r>
            <a:r>
              <a:rPr lang="en-US" sz="1600" dirty="0" err="1"/>
              <a:t>Prev</a:t>
            </a:r>
            <a:r>
              <a:rPr lang="en-US" sz="1600" dirty="0"/>
              <a:t> Res, in press</a:t>
            </a:r>
          </a:p>
        </p:txBody>
      </p:sp>
    </p:spTree>
    <p:extLst>
      <p:ext uri="{BB962C8B-B14F-4D97-AF65-F5344CB8AC3E}">
        <p14:creationId xmlns:p14="http://schemas.microsoft.com/office/powerpoint/2010/main" val="1529887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679" y="171586"/>
            <a:ext cx="7688775" cy="6639619"/>
          </a:xfrm>
          <a:prstGeom prst="rect">
            <a:avLst/>
          </a:prstGeom>
        </p:spPr>
      </p:pic>
      <p:sp>
        <p:nvSpPr>
          <p:cNvPr id="4" name="TextBox 3"/>
          <p:cNvSpPr txBox="1"/>
          <p:nvPr/>
        </p:nvSpPr>
        <p:spPr>
          <a:xfrm>
            <a:off x="102021" y="6414542"/>
            <a:ext cx="1564018" cy="338554"/>
          </a:xfrm>
          <a:prstGeom prst="rect">
            <a:avLst/>
          </a:prstGeom>
          <a:noFill/>
        </p:spPr>
        <p:txBody>
          <a:bodyPr wrap="none" rtlCol="0">
            <a:spAutoFit/>
          </a:bodyPr>
          <a:lstStyle/>
          <a:p>
            <a:r>
              <a:rPr lang="en-US" sz="1600" dirty="0"/>
              <a:t>J Pathol, in press</a:t>
            </a:r>
          </a:p>
        </p:txBody>
      </p:sp>
    </p:spTree>
    <p:extLst>
      <p:ext uri="{BB962C8B-B14F-4D97-AF65-F5344CB8AC3E}">
        <p14:creationId xmlns:p14="http://schemas.microsoft.com/office/powerpoint/2010/main" val="2448310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0289" y="707324"/>
            <a:ext cx="348853" cy="684916"/>
          </a:xfrm>
          <a:prstGeom prst="rect">
            <a:avLst/>
          </a:prstGeom>
          <a:ln>
            <a:noFill/>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153" y="796438"/>
            <a:ext cx="335376" cy="658457"/>
          </a:xfrm>
          <a:prstGeom prst="rect">
            <a:avLst/>
          </a:prstGeom>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6350" y="477189"/>
            <a:ext cx="330294" cy="648478"/>
          </a:xfrm>
          <a:prstGeom prst="rect">
            <a:avLst/>
          </a:prstGeom>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1592" y="796438"/>
            <a:ext cx="334678" cy="6570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044" y="618122"/>
            <a:ext cx="331710" cy="65126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1106" y="815137"/>
            <a:ext cx="352026" cy="691147"/>
          </a:xfrm>
          <a:prstGeom prst="rect">
            <a:avLst/>
          </a:prstGeom>
          <a:ln>
            <a:no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31247" y="607432"/>
            <a:ext cx="403341" cy="791895"/>
          </a:xfrm>
          <a:prstGeom prst="rect">
            <a:avLst/>
          </a:prstGeom>
          <a:ln>
            <a:noFill/>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6554" y="849040"/>
            <a:ext cx="403341" cy="79189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6015" y="644889"/>
            <a:ext cx="403341" cy="79189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90711" y="90819"/>
            <a:ext cx="237167" cy="465640"/>
          </a:xfrm>
          <a:prstGeom prst="rect">
            <a:avLst/>
          </a:prstGeom>
          <a:ln>
            <a:noFill/>
          </a:ln>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3160" y="509091"/>
            <a:ext cx="268617" cy="527385"/>
          </a:xfrm>
          <a:prstGeom prst="rect">
            <a:avLst/>
          </a:prstGeom>
          <a:ln>
            <a:noFill/>
          </a:ln>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1810" y="45211"/>
            <a:ext cx="224167" cy="440115"/>
          </a:xfrm>
          <a:prstGeom prst="rect">
            <a:avLst/>
          </a:prstGeom>
          <a:ln>
            <a:noFill/>
          </a:ln>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7710" y="574959"/>
            <a:ext cx="299940" cy="588883"/>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66827" y="386167"/>
            <a:ext cx="275807" cy="541504"/>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72709" y="84732"/>
            <a:ext cx="205023" cy="402530"/>
          </a:xfrm>
          <a:prstGeom prst="rect">
            <a:avLst/>
          </a:prstGeom>
          <a:ln>
            <a:noFill/>
          </a:ln>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42219" y="69133"/>
            <a:ext cx="183682" cy="360630"/>
          </a:xfrm>
          <a:prstGeom prst="rect">
            <a:avLst/>
          </a:prstGeom>
          <a:ln>
            <a:noFill/>
          </a:ln>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09797" y="55923"/>
            <a:ext cx="205023" cy="402530"/>
          </a:xfrm>
          <a:prstGeom prst="rect">
            <a:avLst/>
          </a:prstGeom>
        </p:spPr>
      </p:pic>
      <p:pic>
        <p:nvPicPr>
          <p:cNvPr id="21" name="Picture 2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96853" y="46770"/>
            <a:ext cx="156943" cy="308132"/>
          </a:xfrm>
          <a:prstGeom prst="rect">
            <a:avLst/>
          </a:prstGeom>
          <a:ln>
            <a:noFill/>
          </a:ln>
        </p:spPr>
      </p:pic>
      <p:pic>
        <p:nvPicPr>
          <p:cNvPr id="22" name="Picture 2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540827" y="239211"/>
            <a:ext cx="271848" cy="533730"/>
          </a:xfrm>
          <a:prstGeom prst="rect">
            <a:avLst/>
          </a:prstGeom>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63190" y="68948"/>
            <a:ext cx="156943" cy="308132"/>
          </a:xfrm>
          <a:prstGeom prst="rect">
            <a:avLst/>
          </a:prstGeom>
          <a:ln>
            <a:noFill/>
          </a:ln>
        </p:spPr>
      </p:pic>
      <p:sp>
        <p:nvSpPr>
          <p:cNvPr id="2" name="TextBox 1"/>
          <p:cNvSpPr txBox="1"/>
          <p:nvPr/>
        </p:nvSpPr>
        <p:spPr>
          <a:xfrm>
            <a:off x="550859" y="1782795"/>
            <a:ext cx="1896673" cy="461345"/>
          </a:xfrm>
          <a:prstGeom prst="rect">
            <a:avLst/>
          </a:prstGeom>
          <a:solidFill>
            <a:srgbClr val="FF0000"/>
          </a:solidFill>
        </p:spPr>
        <p:txBody>
          <a:bodyPr wrap="none" rtlCol="0">
            <a:spAutoFit/>
          </a:bodyPr>
          <a:lstStyle/>
          <a:p>
            <a:r>
              <a:rPr lang="en-US" sz="2398" dirty="0">
                <a:solidFill>
                  <a:schemeClr val="bg1"/>
                </a:solidFill>
              </a:rPr>
              <a:t>N= 382 EMCA</a:t>
            </a:r>
          </a:p>
        </p:txBody>
      </p:sp>
      <p:sp>
        <p:nvSpPr>
          <p:cNvPr id="28" name="TextBox 27"/>
          <p:cNvSpPr txBox="1"/>
          <p:nvPr/>
        </p:nvSpPr>
        <p:spPr>
          <a:xfrm flipH="1">
            <a:off x="798885" y="2606198"/>
            <a:ext cx="1794497" cy="461345"/>
          </a:xfrm>
          <a:prstGeom prst="rect">
            <a:avLst/>
          </a:prstGeom>
          <a:noFill/>
        </p:spPr>
        <p:txBody>
          <a:bodyPr wrap="square" rtlCol="0">
            <a:spAutoFit/>
          </a:bodyPr>
          <a:lstStyle/>
          <a:p>
            <a:r>
              <a:rPr lang="en-US" sz="2398" dirty="0"/>
              <a:t>Pap brush</a:t>
            </a:r>
          </a:p>
        </p:txBody>
      </p:sp>
      <p:sp>
        <p:nvSpPr>
          <p:cNvPr id="29" name="TextBox 28"/>
          <p:cNvSpPr txBox="1"/>
          <p:nvPr/>
        </p:nvSpPr>
        <p:spPr>
          <a:xfrm>
            <a:off x="1101785" y="3488611"/>
            <a:ext cx="1186717" cy="748346"/>
          </a:xfrm>
          <a:prstGeom prst="rect">
            <a:avLst/>
          </a:prstGeom>
          <a:noFill/>
        </p:spPr>
        <p:txBody>
          <a:bodyPr wrap="square" rtlCol="0">
            <a:spAutoFit/>
          </a:bodyPr>
          <a:lstStyle/>
          <a:p>
            <a:r>
              <a:rPr lang="en-US" sz="4263"/>
              <a:t>82%</a:t>
            </a:r>
          </a:p>
        </p:txBody>
      </p:sp>
      <p:sp>
        <p:nvSpPr>
          <p:cNvPr id="30" name="TextBox 29"/>
          <p:cNvSpPr txBox="1"/>
          <p:nvPr/>
        </p:nvSpPr>
        <p:spPr>
          <a:xfrm>
            <a:off x="799661" y="4095186"/>
            <a:ext cx="1720727" cy="666336"/>
          </a:xfrm>
          <a:prstGeom prst="rect">
            <a:avLst/>
          </a:prstGeom>
          <a:noFill/>
        </p:spPr>
        <p:txBody>
          <a:bodyPr wrap="none" rtlCol="0">
            <a:spAutoFit/>
          </a:bodyPr>
          <a:lstStyle/>
          <a:p>
            <a:r>
              <a:rPr lang="en-US" sz="1865" b="1" dirty="0">
                <a:solidFill>
                  <a:srgbClr val="7030A0"/>
                </a:solidFill>
              </a:rPr>
              <a:t>79% </a:t>
            </a:r>
            <a:r>
              <a:rPr lang="en-US" sz="1865" dirty="0"/>
              <a:t>early-stage</a:t>
            </a:r>
          </a:p>
          <a:p>
            <a:r>
              <a:rPr lang="en-US" sz="1865" b="1" dirty="0">
                <a:solidFill>
                  <a:srgbClr val="7030A0"/>
                </a:solidFill>
              </a:rPr>
              <a:t>92% </a:t>
            </a:r>
            <a:r>
              <a:rPr lang="en-US" sz="1865" dirty="0"/>
              <a:t>late-state</a:t>
            </a:r>
          </a:p>
        </p:txBody>
      </p:sp>
      <p:sp>
        <p:nvSpPr>
          <p:cNvPr id="31" name="TextBox 30"/>
          <p:cNvSpPr txBox="1"/>
          <p:nvPr/>
        </p:nvSpPr>
        <p:spPr>
          <a:xfrm>
            <a:off x="4077667" y="1781718"/>
            <a:ext cx="1854931" cy="461345"/>
          </a:xfrm>
          <a:prstGeom prst="rect">
            <a:avLst/>
          </a:prstGeom>
          <a:solidFill>
            <a:srgbClr val="FF0000"/>
          </a:solidFill>
          <a:ln>
            <a:noFill/>
          </a:ln>
        </p:spPr>
        <p:txBody>
          <a:bodyPr wrap="none" rtlCol="0">
            <a:spAutoFit/>
          </a:bodyPr>
          <a:lstStyle/>
          <a:p>
            <a:r>
              <a:rPr lang="en-US" sz="2398" dirty="0">
                <a:solidFill>
                  <a:schemeClr val="bg1"/>
                </a:solidFill>
              </a:rPr>
              <a:t>N= 245 OVCA</a:t>
            </a:r>
          </a:p>
        </p:txBody>
      </p:sp>
      <p:sp>
        <p:nvSpPr>
          <p:cNvPr id="32" name="TextBox 31"/>
          <p:cNvSpPr txBox="1"/>
          <p:nvPr/>
        </p:nvSpPr>
        <p:spPr>
          <a:xfrm flipH="1">
            <a:off x="3381158" y="2652123"/>
            <a:ext cx="3265730" cy="461345"/>
          </a:xfrm>
          <a:prstGeom prst="rect">
            <a:avLst/>
          </a:prstGeom>
          <a:noFill/>
        </p:spPr>
        <p:txBody>
          <a:bodyPr wrap="square" rtlCol="0">
            <a:spAutoFit/>
          </a:bodyPr>
          <a:lstStyle/>
          <a:p>
            <a:r>
              <a:rPr lang="en-US" sz="2398" dirty="0"/>
              <a:t>Pap brush   Plasma </a:t>
            </a:r>
          </a:p>
        </p:txBody>
      </p:sp>
      <p:sp>
        <p:nvSpPr>
          <p:cNvPr id="33" name="TextBox 32"/>
          <p:cNvSpPr txBox="1"/>
          <p:nvPr/>
        </p:nvSpPr>
        <p:spPr>
          <a:xfrm>
            <a:off x="3675832" y="3492593"/>
            <a:ext cx="1381238" cy="748346"/>
          </a:xfrm>
          <a:prstGeom prst="rect">
            <a:avLst/>
          </a:prstGeom>
          <a:noFill/>
        </p:spPr>
        <p:txBody>
          <a:bodyPr wrap="square" rtlCol="0">
            <a:spAutoFit/>
          </a:bodyPr>
          <a:lstStyle/>
          <a:p>
            <a:r>
              <a:rPr lang="en-US" sz="4263" dirty="0"/>
              <a:t>34%</a:t>
            </a:r>
          </a:p>
        </p:txBody>
      </p: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7387" y="109320"/>
            <a:ext cx="237167" cy="465640"/>
          </a:xfrm>
          <a:prstGeom prst="rect">
            <a:avLst/>
          </a:prstGeom>
          <a:ln>
            <a:noFill/>
          </a:ln>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98843" y="354901"/>
            <a:ext cx="224167" cy="440115"/>
          </a:xfrm>
          <a:prstGeom prst="rect">
            <a:avLst/>
          </a:prstGeom>
          <a:ln>
            <a:noFill/>
          </a:ln>
        </p:spPr>
      </p:pic>
      <p:pic>
        <p:nvPicPr>
          <p:cNvPr id="37" name="Picture 3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72157" y="375475"/>
            <a:ext cx="255902" cy="502421"/>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96661" y="104169"/>
            <a:ext cx="183682" cy="360630"/>
          </a:xfrm>
          <a:prstGeom prst="rect">
            <a:avLst/>
          </a:prstGeom>
        </p:spPr>
      </p:pic>
      <p:pic>
        <p:nvPicPr>
          <p:cNvPr id="39" name="Pictur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24466" y="136496"/>
            <a:ext cx="205023" cy="402530"/>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79693" y="29628"/>
            <a:ext cx="156943" cy="308132"/>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47580" y="132342"/>
            <a:ext cx="156943" cy="308132"/>
          </a:xfrm>
          <a:prstGeom prst="rect">
            <a:avLst/>
          </a:prstGeom>
          <a:ln>
            <a:noFill/>
          </a:ln>
        </p:spPr>
      </p:pic>
      <p:pic>
        <p:nvPicPr>
          <p:cNvPr id="42" name="Picture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87430" y="233791"/>
            <a:ext cx="205023" cy="402530"/>
          </a:xfrm>
          <a:prstGeom prst="rect">
            <a:avLst/>
          </a:prstGeom>
        </p:spPr>
      </p:pic>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6637" y="341356"/>
            <a:ext cx="205023" cy="402530"/>
          </a:xfrm>
          <a:prstGeom prst="rect">
            <a:avLst/>
          </a:prstGeom>
        </p:spPr>
      </p:pic>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74098" y="100469"/>
            <a:ext cx="183682" cy="360630"/>
          </a:xfrm>
          <a:prstGeom prst="rect">
            <a:avLst/>
          </a:prstGeom>
        </p:spPr>
      </p:pic>
      <p:pic>
        <p:nvPicPr>
          <p:cNvPr id="45" name="Picture 4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571901" y="699175"/>
            <a:ext cx="290427" cy="570207"/>
          </a:xfrm>
          <a:prstGeom prst="rect">
            <a:avLst/>
          </a:prstGeom>
        </p:spPr>
      </p:pic>
      <p:pic>
        <p:nvPicPr>
          <p:cNvPr id="46" name="Picture 4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199211" y="239106"/>
            <a:ext cx="275786" cy="541460"/>
          </a:xfrm>
          <a:prstGeom prst="rect">
            <a:avLst/>
          </a:prstGeom>
        </p:spPr>
      </p:pic>
      <p:pic>
        <p:nvPicPr>
          <p:cNvPr id="47" name="Picture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55554" y="167539"/>
            <a:ext cx="183682" cy="360630"/>
          </a:xfrm>
          <a:prstGeom prst="rect">
            <a:avLst/>
          </a:prstGeom>
        </p:spPr>
      </p:pic>
      <p:sp>
        <p:nvSpPr>
          <p:cNvPr id="49" name="Down Arrow 48"/>
          <p:cNvSpPr/>
          <p:nvPr/>
        </p:nvSpPr>
        <p:spPr>
          <a:xfrm>
            <a:off x="1560630" y="2310019"/>
            <a:ext cx="297020" cy="3527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0" name="Down Arrow 49"/>
          <p:cNvSpPr/>
          <p:nvPr/>
        </p:nvSpPr>
        <p:spPr>
          <a:xfrm>
            <a:off x="1545613" y="3163970"/>
            <a:ext cx="297020" cy="3527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1" name="Down Arrow 50"/>
          <p:cNvSpPr/>
          <p:nvPr/>
        </p:nvSpPr>
        <p:spPr>
          <a:xfrm>
            <a:off x="4154117" y="2296020"/>
            <a:ext cx="297020" cy="3527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2" name="Down Arrow 51"/>
          <p:cNvSpPr/>
          <p:nvPr/>
        </p:nvSpPr>
        <p:spPr>
          <a:xfrm>
            <a:off x="4139101" y="3210606"/>
            <a:ext cx="297020" cy="3527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34" name="TextBox 33"/>
          <p:cNvSpPr txBox="1"/>
          <p:nvPr/>
        </p:nvSpPr>
        <p:spPr>
          <a:xfrm>
            <a:off x="3506087" y="4108866"/>
            <a:ext cx="1720727" cy="666336"/>
          </a:xfrm>
          <a:prstGeom prst="rect">
            <a:avLst/>
          </a:prstGeom>
          <a:noFill/>
        </p:spPr>
        <p:txBody>
          <a:bodyPr wrap="none" rtlCol="0">
            <a:spAutoFit/>
          </a:bodyPr>
          <a:lstStyle/>
          <a:p>
            <a:r>
              <a:rPr lang="en-US" sz="1865" b="1" dirty="0">
                <a:solidFill>
                  <a:srgbClr val="7030A0"/>
                </a:solidFill>
              </a:rPr>
              <a:t>34% </a:t>
            </a:r>
            <a:r>
              <a:rPr lang="en-US" sz="1865" dirty="0"/>
              <a:t>early-stage</a:t>
            </a:r>
          </a:p>
          <a:p>
            <a:r>
              <a:rPr lang="en-US" sz="1865" b="1" dirty="0">
                <a:solidFill>
                  <a:srgbClr val="7030A0"/>
                </a:solidFill>
              </a:rPr>
              <a:t>34% </a:t>
            </a:r>
            <a:r>
              <a:rPr lang="en-US" sz="1865" dirty="0"/>
              <a:t>late-state</a:t>
            </a:r>
          </a:p>
        </p:txBody>
      </p:sp>
      <p:sp>
        <p:nvSpPr>
          <p:cNvPr id="55" name="Down Arrow 54"/>
          <p:cNvSpPr/>
          <p:nvPr/>
        </p:nvSpPr>
        <p:spPr>
          <a:xfrm>
            <a:off x="5520340" y="2294386"/>
            <a:ext cx="297020" cy="3527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56" name="TextBox 55"/>
          <p:cNvSpPr txBox="1"/>
          <p:nvPr/>
        </p:nvSpPr>
        <p:spPr>
          <a:xfrm>
            <a:off x="5044299" y="3530107"/>
            <a:ext cx="1381238" cy="748346"/>
          </a:xfrm>
          <a:prstGeom prst="rect">
            <a:avLst/>
          </a:prstGeom>
          <a:noFill/>
        </p:spPr>
        <p:txBody>
          <a:bodyPr wrap="square" rtlCol="0">
            <a:spAutoFit/>
          </a:bodyPr>
          <a:lstStyle/>
          <a:p>
            <a:r>
              <a:rPr lang="en-US" sz="4263" dirty="0"/>
              <a:t>44%</a:t>
            </a:r>
          </a:p>
        </p:txBody>
      </p:sp>
      <p:sp>
        <p:nvSpPr>
          <p:cNvPr id="57" name="TextBox 56"/>
          <p:cNvSpPr txBox="1"/>
          <p:nvPr/>
        </p:nvSpPr>
        <p:spPr>
          <a:xfrm>
            <a:off x="5746340" y="2225242"/>
            <a:ext cx="835485" cy="420243"/>
          </a:xfrm>
          <a:prstGeom prst="rect">
            <a:avLst/>
          </a:prstGeom>
          <a:noFill/>
        </p:spPr>
        <p:txBody>
          <a:bodyPr wrap="none" rtlCol="0">
            <a:spAutoFit/>
          </a:bodyPr>
          <a:lstStyle/>
          <a:p>
            <a:r>
              <a:rPr lang="en-US" sz="2131"/>
              <a:t>N= 83</a:t>
            </a:r>
          </a:p>
        </p:txBody>
      </p:sp>
      <p:sp>
        <p:nvSpPr>
          <p:cNvPr id="58" name="Down Arrow 57"/>
          <p:cNvSpPr/>
          <p:nvPr/>
        </p:nvSpPr>
        <p:spPr>
          <a:xfrm>
            <a:off x="5520340" y="3195442"/>
            <a:ext cx="297020" cy="35271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grpSp>
        <p:nvGrpSpPr>
          <p:cNvPr id="27" name="Group 26"/>
          <p:cNvGrpSpPr/>
          <p:nvPr/>
        </p:nvGrpSpPr>
        <p:grpSpPr>
          <a:xfrm>
            <a:off x="2479546" y="5106735"/>
            <a:ext cx="3483902" cy="1646614"/>
            <a:chOff x="1861381" y="3833598"/>
            <a:chExt cx="2615346" cy="1236104"/>
          </a:xfrm>
        </p:grpSpPr>
        <p:sp>
          <p:nvSpPr>
            <p:cNvPr id="48" name="TextBox 47"/>
            <p:cNvSpPr txBox="1"/>
            <p:nvPr/>
          </p:nvSpPr>
          <p:spPr>
            <a:xfrm>
              <a:off x="1861381" y="3833598"/>
              <a:ext cx="2615346" cy="377087"/>
            </a:xfrm>
            <a:prstGeom prst="rect">
              <a:avLst/>
            </a:prstGeom>
            <a:solidFill>
              <a:srgbClr val="00B050"/>
            </a:solidFill>
          </p:spPr>
          <p:txBody>
            <a:bodyPr wrap="none" rtlCol="0">
              <a:spAutoFit/>
            </a:bodyPr>
            <a:lstStyle/>
            <a:p>
              <a:pPr algn="ctr"/>
              <a:r>
                <a:rPr lang="en-US" sz="2664" b="1" dirty="0">
                  <a:solidFill>
                    <a:schemeClr val="bg1"/>
                  </a:solidFill>
                </a:rPr>
                <a:t>N= 714 </a:t>
              </a:r>
              <a:r>
                <a:rPr lang="en-US" sz="2664" b="1">
                  <a:solidFill>
                    <a:schemeClr val="bg1"/>
                  </a:solidFill>
                </a:rPr>
                <a:t>Healthy Normal</a:t>
              </a:r>
              <a:endParaRPr lang="en-US" sz="2664" b="1" dirty="0">
                <a:solidFill>
                  <a:schemeClr val="bg1"/>
                </a:solidFill>
              </a:endParaRPr>
            </a:p>
          </p:txBody>
        </p:sp>
        <p:sp>
          <p:nvSpPr>
            <p:cNvPr id="59" name="Down Arrow 58"/>
            <p:cNvSpPr/>
            <p:nvPr/>
          </p:nvSpPr>
          <p:spPr>
            <a:xfrm>
              <a:off x="3133004" y="4326731"/>
              <a:ext cx="222971" cy="26477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64" name="TextBox 63"/>
            <p:cNvSpPr txBox="1"/>
            <p:nvPr/>
          </p:nvSpPr>
          <p:spPr>
            <a:xfrm>
              <a:off x="2793917" y="4507923"/>
              <a:ext cx="1169328" cy="561779"/>
            </a:xfrm>
            <a:prstGeom prst="rect">
              <a:avLst/>
            </a:prstGeom>
            <a:noFill/>
          </p:spPr>
          <p:txBody>
            <a:bodyPr wrap="square" rtlCol="0">
              <a:spAutoFit/>
            </a:bodyPr>
            <a:lstStyle/>
            <a:p>
              <a:r>
                <a:rPr lang="en-US" sz="4263" dirty="0"/>
                <a:t>1.3%</a:t>
              </a:r>
            </a:p>
          </p:txBody>
        </p:sp>
      </p:grpSp>
      <p:grpSp>
        <p:nvGrpSpPr>
          <p:cNvPr id="26" name="Group 25"/>
          <p:cNvGrpSpPr/>
          <p:nvPr/>
        </p:nvGrpSpPr>
        <p:grpSpPr>
          <a:xfrm>
            <a:off x="3334589" y="2577514"/>
            <a:ext cx="5522360" cy="1340049"/>
            <a:chOff x="2503257" y="1934925"/>
            <a:chExt cx="4145605" cy="1005968"/>
          </a:xfrm>
        </p:grpSpPr>
        <p:grpSp>
          <p:nvGrpSpPr>
            <p:cNvPr id="24" name="Group 23"/>
            <p:cNvGrpSpPr/>
            <p:nvPr/>
          </p:nvGrpSpPr>
          <p:grpSpPr>
            <a:xfrm>
              <a:off x="2503257" y="1934925"/>
              <a:ext cx="4145605" cy="1005968"/>
              <a:chOff x="2503257" y="1934925"/>
              <a:chExt cx="4145605" cy="1005968"/>
            </a:xfrm>
          </p:grpSpPr>
          <p:grpSp>
            <p:nvGrpSpPr>
              <p:cNvPr id="63" name="Group 62"/>
              <p:cNvGrpSpPr/>
              <p:nvPr/>
            </p:nvGrpSpPr>
            <p:grpSpPr>
              <a:xfrm>
                <a:off x="4782982" y="1934925"/>
                <a:ext cx="1865880" cy="1005968"/>
                <a:chOff x="4782982" y="1934925"/>
                <a:chExt cx="1865880" cy="1005968"/>
              </a:xfrm>
            </p:grpSpPr>
            <p:sp>
              <p:nvSpPr>
                <p:cNvPr id="60" name="TextBox 59"/>
                <p:cNvSpPr txBox="1"/>
                <p:nvPr/>
              </p:nvSpPr>
              <p:spPr>
                <a:xfrm>
                  <a:off x="5589445" y="1934925"/>
                  <a:ext cx="1059417" cy="561779"/>
                </a:xfrm>
                <a:prstGeom prst="rect">
                  <a:avLst/>
                </a:prstGeom>
                <a:noFill/>
              </p:spPr>
              <p:txBody>
                <a:bodyPr wrap="square" rtlCol="0">
                  <a:spAutoFit/>
                </a:bodyPr>
                <a:lstStyle/>
                <a:p>
                  <a:r>
                    <a:rPr lang="en-US" sz="4263" dirty="0"/>
                    <a:t>63%</a:t>
                  </a:r>
                </a:p>
              </p:txBody>
            </p:sp>
            <p:sp>
              <p:nvSpPr>
                <p:cNvPr id="61" name="TextBox 60"/>
                <p:cNvSpPr txBox="1"/>
                <p:nvPr/>
              </p:nvSpPr>
              <p:spPr>
                <a:xfrm>
                  <a:off x="5354385" y="2440678"/>
                  <a:ext cx="1291740" cy="500215"/>
                </a:xfrm>
                <a:prstGeom prst="rect">
                  <a:avLst/>
                </a:prstGeom>
                <a:noFill/>
              </p:spPr>
              <p:txBody>
                <a:bodyPr wrap="none" rtlCol="0">
                  <a:spAutoFit/>
                </a:bodyPr>
                <a:lstStyle/>
                <a:p>
                  <a:r>
                    <a:rPr lang="en-US" sz="1865" b="1" dirty="0">
                      <a:solidFill>
                        <a:srgbClr val="7030A0"/>
                      </a:solidFill>
                    </a:rPr>
                    <a:t>55% </a:t>
                  </a:r>
                  <a:r>
                    <a:rPr lang="en-US" sz="1865" dirty="0"/>
                    <a:t>early-stage</a:t>
                  </a:r>
                </a:p>
                <a:p>
                  <a:r>
                    <a:rPr lang="en-US" sz="1865" b="1" dirty="0">
                      <a:solidFill>
                        <a:srgbClr val="7030A0"/>
                      </a:solidFill>
                    </a:rPr>
                    <a:t>75% </a:t>
                  </a:r>
                  <a:r>
                    <a:rPr lang="en-US" sz="1865" dirty="0"/>
                    <a:t>late-state</a:t>
                  </a:r>
                </a:p>
              </p:txBody>
            </p:sp>
            <p:sp>
              <p:nvSpPr>
                <p:cNvPr id="62" name="Right Arrow 61"/>
                <p:cNvSpPr/>
                <p:nvPr/>
              </p:nvSpPr>
              <p:spPr>
                <a:xfrm>
                  <a:off x="4782982" y="2068591"/>
                  <a:ext cx="765830" cy="24333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grpSp>
          <p:sp>
            <p:nvSpPr>
              <p:cNvPr id="4" name="Rounded Rectangle 3"/>
              <p:cNvSpPr/>
              <p:nvPr/>
            </p:nvSpPr>
            <p:spPr>
              <a:xfrm>
                <a:off x="2503257" y="1956458"/>
                <a:ext cx="4053118" cy="48422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grpSp>
        <p:sp>
          <p:nvSpPr>
            <p:cNvPr id="25" name="TextBox 24"/>
            <p:cNvSpPr txBox="1"/>
            <p:nvPr/>
          </p:nvSpPr>
          <p:spPr>
            <a:xfrm>
              <a:off x="3503174" y="1989757"/>
              <a:ext cx="254151" cy="346329"/>
            </a:xfrm>
            <a:prstGeom prst="rect">
              <a:avLst/>
            </a:prstGeom>
            <a:noFill/>
          </p:spPr>
          <p:txBody>
            <a:bodyPr wrap="none" rtlCol="0">
              <a:spAutoFit/>
            </a:bodyPr>
            <a:lstStyle/>
            <a:p>
              <a:r>
                <a:rPr lang="en-US" sz="2398" b="1"/>
                <a:t>+</a:t>
              </a:r>
            </a:p>
          </p:txBody>
        </p:sp>
      </p:grpSp>
      <p:sp>
        <p:nvSpPr>
          <p:cNvPr id="65" name="TextBox 64"/>
          <p:cNvSpPr txBox="1"/>
          <p:nvPr/>
        </p:nvSpPr>
        <p:spPr>
          <a:xfrm>
            <a:off x="6883947" y="6358535"/>
            <a:ext cx="2081339" cy="365934"/>
          </a:xfrm>
          <a:prstGeom prst="rect">
            <a:avLst/>
          </a:prstGeom>
          <a:noFill/>
        </p:spPr>
        <p:txBody>
          <a:bodyPr wrap="none" rtlCol="0">
            <a:spAutoFit/>
          </a:bodyPr>
          <a:lstStyle/>
          <a:p>
            <a:r>
              <a:rPr lang="en-US" sz="1778" i="1" dirty="0" err="1"/>
              <a:t>Sci</a:t>
            </a:r>
            <a:r>
              <a:rPr lang="en-US" sz="1778" i="1" dirty="0"/>
              <a:t> </a:t>
            </a:r>
            <a:r>
              <a:rPr lang="en-US" sz="1778" i="1" dirty="0" err="1"/>
              <a:t>Transl</a:t>
            </a:r>
            <a:r>
              <a:rPr lang="en-US" sz="1778" i="1" dirty="0"/>
              <a:t> Med, 2018</a:t>
            </a:r>
          </a:p>
        </p:txBody>
      </p:sp>
      <p:pic>
        <p:nvPicPr>
          <p:cNvPr id="66" name="Picture 65"/>
          <p:cNvPicPr>
            <a:picLocks noChangeAspect="1"/>
          </p:cNvPicPr>
          <p:nvPr/>
        </p:nvPicPr>
        <p:blipFill rotWithShape="1">
          <a:blip r:embed="rId16"/>
          <a:srcRect r="46535"/>
          <a:stretch/>
        </p:blipFill>
        <p:spPr>
          <a:xfrm>
            <a:off x="6142634" y="4103753"/>
            <a:ext cx="2847748" cy="2044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501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7484" y="1272114"/>
            <a:ext cx="7081208" cy="3515746"/>
          </a:xfrm>
          <a:prstGeom prst="rect">
            <a:avLst/>
          </a:prstGeom>
        </p:spPr>
      </p:pic>
      <p:pic>
        <p:nvPicPr>
          <p:cNvPr id="5" name="Picture 4"/>
          <p:cNvPicPr>
            <a:picLocks noChangeAspect="1"/>
          </p:cNvPicPr>
          <p:nvPr/>
        </p:nvPicPr>
        <p:blipFill>
          <a:blip r:embed="rId4"/>
          <a:stretch>
            <a:fillRect/>
          </a:stretch>
        </p:blipFill>
        <p:spPr>
          <a:xfrm>
            <a:off x="242084" y="4787860"/>
            <a:ext cx="4332648" cy="1623273"/>
          </a:xfrm>
          <a:prstGeom prst="rect">
            <a:avLst/>
          </a:prstGeom>
        </p:spPr>
      </p:pic>
      <p:pic>
        <p:nvPicPr>
          <p:cNvPr id="6" name="Picture 5"/>
          <p:cNvPicPr>
            <a:picLocks noChangeAspect="1"/>
          </p:cNvPicPr>
          <p:nvPr/>
        </p:nvPicPr>
        <p:blipFill>
          <a:blip r:embed="rId5"/>
          <a:stretch>
            <a:fillRect/>
          </a:stretch>
        </p:blipFill>
        <p:spPr>
          <a:xfrm>
            <a:off x="4574732" y="4787860"/>
            <a:ext cx="4431857" cy="1623273"/>
          </a:xfrm>
          <a:prstGeom prst="rect">
            <a:avLst/>
          </a:prstGeom>
        </p:spPr>
      </p:pic>
      <p:sp>
        <p:nvSpPr>
          <p:cNvPr id="7" name="TextBox 6"/>
          <p:cNvSpPr txBox="1"/>
          <p:nvPr/>
        </p:nvSpPr>
        <p:spPr>
          <a:xfrm>
            <a:off x="6683375" y="356909"/>
            <a:ext cx="2061526" cy="338554"/>
          </a:xfrm>
          <a:prstGeom prst="rect">
            <a:avLst/>
          </a:prstGeom>
          <a:noFill/>
        </p:spPr>
        <p:txBody>
          <a:bodyPr wrap="none" rtlCol="0">
            <a:spAutoFit/>
          </a:bodyPr>
          <a:lstStyle/>
          <a:p>
            <a:r>
              <a:rPr lang="en-US" sz="1600" dirty="0" err="1"/>
              <a:t>Clin</a:t>
            </a:r>
            <a:r>
              <a:rPr lang="en-US" sz="1600" dirty="0"/>
              <a:t> Cancer Res, 2018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084" y="0"/>
            <a:ext cx="4187041" cy="128156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163716" y="6256113"/>
            <a:ext cx="6328079" cy="369332"/>
          </a:xfrm>
          <a:prstGeom prst="rect">
            <a:avLst/>
          </a:prstGeom>
          <a:noFill/>
        </p:spPr>
        <p:txBody>
          <a:bodyPr wrap="none" rtlCol="0">
            <a:spAutoFit/>
          </a:bodyPr>
          <a:lstStyle/>
          <a:p>
            <a:r>
              <a:rPr lang="en-US" dirty="0"/>
              <a:t>Top 5000  DMRs                                      91 high-confidence DMRs</a:t>
            </a:r>
          </a:p>
        </p:txBody>
      </p:sp>
      <p:sp>
        <p:nvSpPr>
          <p:cNvPr id="8" name="TextBox 7">
            <a:extLst>
              <a:ext uri="{FF2B5EF4-FFF2-40B4-BE49-F238E27FC236}">
                <a16:creationId xmlns:a16="http://schemas.microsoft.com/office/drawing/2014/main" id="{9421AF28-1CD6-48CB-98C2-93F4218653CA}"/>
              </a:ext>
            </a:extLst>
          </p:cNvPr>
          <p:cNvSpPr txBox="1"/>
          <p:nvPr/>
        </p:nvSpPr>
        <p:spPr>
          <a:xfrm flipH="1">
            <a:off x="5316718" y="750025"/>
            <a:ext cx="3673279" cy="307777"/>
          </a:xfrm>
          <a:prstGeom prst="rect">
            <a:avLst/>
          </a:prstGeom>
          <a:noFill/>
        </p:spPr>
        <p:txBody>
          <a:bodyPr wrap="square" rtlCol="0">
            <a:spAutoFit/>
          </a:bodyPr>
          <a:lstStyle/>
          <a:p>
            <a:r>
              <a:rPr lang="en-US" sz="1400" dirty="0"/>
              <a:t>(TR </a:t>
            </a:r>
            <a:r>
              <a:rPr lang="en-US" sz="1400" dirty="0" err="1"/>
              <a:t>Pisanic</a:t>
            </a:r>
            <a:r>
              <a:rPr lang="en-US" sz="1400" dirty="0"/>
              <a:t> II, …, TH Wang, IM Shih, TL Wang)</a:t>
            </a:r>
          </a:p>
        </p:txBody>
      </p:sp>
    </p:spTree>
    <p:extLst>
      <p:ext uri="{BB962C8B-B14F-4D97-AF65-F5344CB8AC3E}">
        <p14:creationId xmlns:p14="http://schemas.microsoft.com/office/powerpoint/2010/main" val="1867782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5950" y="257175"/>
            <a:ext cx="9058050" cy="2920355"/>
          </a:xfrm>
          <a:prstGeom prst="rect">
            <a:avLst/>
          </a:prstGeom>
        </p:spPr>
      </p:pic>
      <p:pic>
        <p:nvPicPr>
          <p:cNvPr id="5" name="Picture 4"/>
          <p:cNvPicPr>
            <a:picLocks noChangeAspect="1"/>
          </p:cNvPicPr>
          <p:nvPr/>
        </p:nvPicPr>
        <p:blipFill>
          <a:blip r:embed="rId4"/>
          <a:stretch>
            <a:fillRect/>
          </a:stretch>
        </p:blipFill>
        <p:spPr>
          <a:xfrm>
            <a:off x="127726" y="3150523"/>
            <a:ext cx="8646679" cy="3499659"/>
          </a:xfrm>
          <a:prstGeom prst="rect">
            <a:avLst/>
          </a:prstGeom>
        </p:spPr>
      </p:pic>
      <p:sp>
        <p:nvSpPr>
          <p:cNvPr id="2" name="TextBox 1"/>
          <p:cNvSpPr txBox="1"/>
          <p:nvPr/>
        </p:nvSpPr>
        <p:spPr>
          <a:xfrm>
            <a:off x="1214437" y="742950"/>
            <a:ext cx="1225015" cy="369332"/>
          </a:xfrm>
          <a:prstGeom prst="rect">
            <a:avLst/>
          </a:prstGeom>
          <a:noFill/>
        </p:spPr>
        <p:txBody>
          <a:bodyPr wrap="none" rtlCol="0">
            <a:spAutoFit/>
          </a:bodyPr>
          <a:lstStyle/>
          <a:p>
            <a:r>
              <a:rPr lang="en-US" b="1" dirty="0">
                <a:solidFill>
                  <a:srgbClr val="C00000"/>
                </a:solidFill>
              </a:rPr>
              <a:t>16 </a:t>
            </a:r>
            <a:r>
              <a:rPr lang="en-US" b="1" dirty="0" err="1">
                <a:solidFill>
                  <a:srgbClr val="C00000"/>
                </a:solidFill>
              </a:rPr>
              <a:t>CpG</a:t>
            </a:r>
            <a:r>
              <a:rPr lang="en-US" b="1" dirty="0">
                <a:solidFill>
                  <a:srgbClr val="C00000"/>
                </a:solidFill>
              </a:rPr>
              <a:t> sits</a:t>
            </a:r>
          </a:p>
        </p:txBody>
      </p:sp>
      <p:sp>
        <p:nvSpPr>
          <p:cNvPr id="6" name="TextBox 5"/>
          <p:cNvSpPr txBox="1"/>
          <p:nvPr/>
        </p:nvSpPr>
        <p:spPr>
          <a:xfrm>
            <a:off x="1581150" y="1519183"/>
            <a:ext cx="1390061" cy="646331"/>
          </a:xfrm>
          <a:prstGeom prst="rect">
            <a:avLst/>
          </a:prstGeom>
          <a:noFill/>
        </p:spPr>
        <p:txBody>
          <a:bodyPr wrap="none" rtlCol="0">
            <a:spAutoFit/>
          </a:bodyPr>
          <a:lstStyle/>
          <a:p>
            <a:r>
              <a:rPr lang="en-US" b="1" dirty="0">
                <a:solidFill>
                  <a:srgbClr val="C00000"/>
                </a:solidFill>
              </a:rPr>
              <a:t>100 random </a:t>
            </a:r>
          </a:p>
          <a:p>
            <a:r>
              <a:rPr lang="en-US" b="1" dirty="0" err="1">
                <a:solidFill>
                  <a:srgbClr val="C00000"/>
                </a:solidFill>
              </a:rPr>
              <a:t>CpG</a:t>
            </a:r>
            <a:r>
              <a:rPr lang="en-US" b="1" dirty="0">
                <a:solidFill>
                  <a:srgbClr val="C00000"/>
                </a:solidFill>
              </a:rPr>
              <a:t> sits</a:t>
            </a:r>
          </a:p>
        </p:txBody>
      </p:sp>
      <p:sp>
        <p:nvSpPr>
          <p:cNvPr id="3" name="TextBox 2"/>
          <p:cNvSpPr txBox="1"/>
          <p:nvPr/>
        </p:nvSpPr>
        <p:spPr>
          <a:xfrm>
            <a:off x="7000875" y="742950"/>
            <a:ext cx="1990801" cy="369332"/>
          </a:xfrm>
          <a:prstGeom prst="rect">
            <a:avLst/>
          </a:prstGeom>
          <a:noFill/>
        </p:spPr>
        <p:txBody>
          <a:bodyPr wrap="none" rtlCol="0">
            <a:spAutoFit/>
          </a:bodyPr>
          <a:lstStyle/>
          <a:p>
            <a:r>
              <a:rPr lang="en-US" b="1" dirty="0">
                <a:solidFill>
                  <a:srgbClr val="C00000"/>
                </a:solidFill>
              </a:rPr>
              <a:t>16 high-</a:t>
            </a:r>
            <a:r>
              <a:rPr lang="en-US" b="1" dirty="0" err="1">
                <a:solidFill>
                  <a:srgbClr val="C00000"/>
                </a:solidFill>
              </a:rPr>
              <a:t>conf</a:t>
            </a:r>
            <a:r>
              <a:rPr lang="en-US" b="1" dirty="0">
                <a:solidFill>
                  <a:srgbClr val="C00000"/>
                </a:solidFill>
              </a:rPr>
              <a:t> DMRs</a:t>
            </a:r>
          </a:p>
        </p:txBody>
      </p:sp>
      <p:sp>
        <p:nvSpPr>
          <p:cNvPr id="7" name="Rectangle 6"/>
          <p:cNvSpPr/>
          <p:nvPr/>
        </p:nvSpPr>
        <p:spPr>
          <a:xfrm>
            <a:off x="695357" y="3177530"/>
            <a:ext cx="3755708" cy="369332"/>
          </a:xfrm>
          <a:prstGeom prst="rect">
            <a:avLst/>
          </a:prstGeom>
        </p:spPr>
        <p:txBody>
          <a:bodyPr wrap="none">
            <a:spAutoFit/>
          </a:bodyPr>
          <a:lstStyle/>
          <a:p>
            <a:r>
              <a:rPr lang="en-US" b="1" dirty="0">
                <a:solidFill>
                  <a:srgbClr val="C00000"/>
                </a:solidFill>
              </a:rPr>
              <a:t>Top 3 DMRs (</a:t>
            </a:r>
            <a:r>
              <a:rPr lang="en-US" b="1" i="1" dirty="0">
                <a:solidFill>
                  <a:srgbClr val="C00000"/>
                </a:solidFill>
              </a:rPr>
              <a:t>IRX2, c17orf64, TUBB6</a:t>
            </a:r>
            <a:r>
              <a:rPr lang="en-US" b="1" dirty="0">
                <a:solidFill>
                  <a:srgbClr val="C00000"/>
                </a:solidFill>
              </a:rPr>
              <a:t>)</a:t>
            </a:r>
          </a:p>
        </p:txBody>
      </p:sp>
    </p:spTree>
    <p:extLst>
      <p:ext uri="{BB962C8B-B14F-4D97-AF65-F5344CB8AC3E}">
        <p14:creationId xmlns:p14="http://schemas.microsoft.com/office/powerpoint/2010/main" val="1241340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127" y="673633"/>
            <a:ext cx="4599023" cy="5677292"/>
          </a:xfrm>
          <a:prstGeom prst="rect">
            <a:avLst/>
          </a:prstGeom>
        </p:spPr>
      </p:pic>
      <p:pic>
        <p:nvPicPr>
          <p:cNvPr id="5" name="Picture 4">
            <a:extLst>
              <a:ext uri="{FF2B5EF4-FFF2-40B4-BE49-F238E27FC236}">
                <a16:creationId xmlns:a16="http://schemas.microsoft.com/office/drawing/2014/main" id="{DF6610F9-6B0E-464B-8C0E-5278404F8349}"/>
              </a:ext>
            </a:extLst>
          </p:cNvPr>
          <p:cNvPicPr>
            <a:picLocks noChangeAspect="1"/>
          </p:cNvPicPr>
          <p:nvPr/>
        </p:nvPicPr>
        <p:blipFill>
          <a:blip r:embed="rId4"/>
          <a:stretch>
            <a:fillRect/>
          </a:stretch>
        </p:blipFill>
        <p:spPr>
          <a:xfrm>
            <a:off x="4720627" y="542998"/>
            <a:ext cx="4423373" cy="5938562"/>
          </a:xfrm>
          <a:prstGeom prst="rect">
            <a:avLst/>
          </a:prstGeom>
        </p:spPr>
      </p:pic>
    </p:spTree>
    <p:extLst>
      <p:ext uri="{BB962C8B-B14F-4D97-AF65-F5344CB8AC3E}">
        <p14:creationId xmlns:p14="http://schemas.microsoft.com/office/powerpoint/2010/main" val="2297771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7750" y="2446735"/>
            <a:ext cx="6858000" cy="1790700"/>
          </a:xfrm>
        </p:spPr>
        <p:txBody>
          <a:bodyPr>
            <a:noAutofit/>
          </a:bodyPr>
          <a:lstStyle/>
          <a:p>
            <a:pPr algn="l"/>
            <a:r>
              <a:rPr lang="en-US" sz="3000" b="1" dirty="0">
                <a:latin typeface="+mn-lt"/>
              </a:rPr>
              <a:t>Protein biomarker panel/IVDMIA to complement genetic analyses of DNA in liquid biopsy samples </a:t>
            </a:r>
            <a:br>
              <a:rPr lang="en-US" sz="3000" b="1" dirty="0">
                <a:latin typeface="+mn-lt"/>
              </a:rPr>
            </a:br>
            <a:br>
              <a:rPr lang="en-US" sz="3000" b="1" dirty="0">
                <a:latin typeface="+mn-lt"/>
              </a:rPr>
            </a:br>
            <a:r>
              <a:rPr lang="en-US" sz="3000" dirty="0"/>
              <a:t>Zhen Zhang, </a:t>
            </a:r>
            <a:r>
              <a:rPr lang="en-US" sz="3000" dirty="0" err="1"/>
              <a:t>Ie</a:t>
            </a:r>
            <a:r>
              <a:rPr lang="en-US" sz="3000" dirty="0"/>
              <a:t>-Ming Shih</a:t>
            </a:r>
          </a:p>
        </p:txBody>
      </p:sp>
      <p:sp>
        <p:nvSpPr>
          <p:cNvPr id="5" name="Rectangle 4"/>
          <p:cNvSpPr/>
          <p:nvPr/>
        </p:nvSpPr>
        <p:spPr>
          <a:xfrm>
            <a:off x="6459073" y="5447913"/>
            <a:ext cx="2025939" cy="300082"/>
          </a:xfrm>
          <a:prstGeom prst="rect">
            <a:avLst/>
          </a:prstGeom>
        </p:spPr>
        <p:txBody>
          <a:bodyPr wrap="none">
            <a:spAutoFit/>
          </a:bodyPr>
          <a:lstStyle/>
          <a:p>
            <a:r>
              <a:rPr lang="en-US" sz="1350" dirty="0"/>
              <a:t>EDRN SC meeting, 090518</a:t>
            </a:r>
          </a:p>
        </p:txBody>
      </p:sp>
    </p:spTree>
    <p:extLst>
      <p:ext uri="{BB962C8B-B14F-4D97-AF65-F5344CB8AC3E}">
        <p14:creationId xmlns:p14="http://schemas.microsoft.com/office/powerpoint/2010/main" val="12244109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735</TotalTime>
  <Words>1323</Words>
  <Application>Microsoft Office PowerPoint</Application>
  <PresentationFormat>On-screen Show (4:3)</PresentationFormat>
  <Paragraphs>116</Paragraphs>
  <Slides>18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MS PGothic</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Protein biomarker panel/IVDMIA to complement genetic analyses of DNA in liquid biopsy samples   Zhen Zhang, Ie-Ming Shih</vt:lpstr>
      <vt:lpstr>Approaches</vt:lpstr>
      <vt:lpstr>DIA LC-MS/MS analysis of plasma samples (Ce Wang, Ryan Cho, Jin Song, Hui Zhang)</vt:lpstr>
      <vt:lpstr>Very good analytical quality of DIA/SWATH data</vt:lpstr>
      <vt:lpstr>Candidate selection: bootstrap ROC against null from permutation analysis</vt:lpstr>
      <vt:lpstr>Identify protein signatures of high-risk population (HRD)  (Lida Xu)</vt:lpstr>
      <vt:lpstr>Use Deep Neural Network to discover HGSOC tumor specific proteins using paired tumor/adjacent normal tissues  (Felix Ma)</vt:lpstr>
      <vt:lpstr>Next</vt:lpstr>
      <vt:lpstr>Summary</vt:lpstr>
      <vt:lpstr>Acknowledgement</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 Ming Shih</dc:creator>
  <cp:lastModifiedBy>Zhen Zhang</cp:lastModifiedBy>
  <cp:revision>15</cp:revision>
  <dcterms:created xsi:type="dcterms:W3CDTF">2018-08-31T19:04:48Z</dcterms:created>
  <dcterms:modified xsi:type="dcterms:W3CDTF">2018-09-06T13:20:38Z</dcterms:modified>
</cp:coreProperties>
</file>