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68" r:id="rId3"/>
    <p:sldId id="280" r:id="rId4"/>
    <p:sldId id="293" r:id="rId5"/>
    <p:sldId id="325" r:id="rId6"/>
    <p:sldId id="287" r:id="rId7"/>
    <p:sldId id="295" r:id="rId8"/>
    <p:sldId id="297" r:id="rId9"/>
    <p:sldId id="298" r:id="rId10"/>
    <p:sldId id="296" r:id="rId11"/>
    <p:sldId id="305" r:id="rId12"/>
    <p:sldId id="304" r:id="rId13"/>
    <p:sldId id="318" r:id="rId14"/>
    <p:sldId id="315" r:id="rId15"/>
    <p:sldId id="316" r:id="rId16"/>
    <p:sldId id="313" r:id="rId17"/>
    <p:sldId id="309" r:id="rId18"/>
    <p:sldId id="310" r:id="rId19"/>
    <p:sldId id="308" r:id="rId20"/>
    <p:sldId id="321" r:id="rId21"/>
    <p:sldId id="322" r:id="rId22"/>
    <p:sldId id="294" r:id="rId23"/>
    <p:sldId id="299" r:id="rId24"/>
    <p:sldId id="319" r:id="rId25"/>
    <p:sldId id="320" r:id="rId26"/>
    <p:sldId id="301" r:id="rId27"/>
    <p:sldId id="289" r:id="rId28"/>
    <p:sldId id="278" r:id="rId29"/>
    <p:sldId id="302" r:id="rId30"/>
    <p:sldId id="314" r:id="rId31"/>
    <p:sldId id="307" r:id="rId32"/>
    <p:sldId id="323" r:id="rId33"/>
    <p:sldId id="306" r:id="rId34"/>
    <p:sldId id="326" r:id="rId35"/>
    <p:sldId id="3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2" autoAdjust="0"/>
    <p:restoredTop sz="68297" autoAdjust="0"/>
  </p:normalViewPr>
  <p:slideViewPr>
    <p:cSldViewPr snapToGrid="0">
      <p:cViewPr varScale="1">
        <p:scale>
          <a:sx n="45" d="100"/>
          <a:sy n="45" d="100"/>
        </p:scale>
        <p:origin x="12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3822E-D2BA-4DFF-8142-2F2C3A65853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CE6-3AC3-472B-9C30-195E6041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4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04C670-C55A-47E5-894D-E899D6A71460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institutions,</a:t>
            </a:r>
            <a:r>
              <a:rPr lang="en-US" baseline="0" dirty="0" smtClean="0"/>
              <a:t> 6 BDLs, 2 CVCs, 2 BRLs.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0B63C-B2CC-4493-848C-72C32E7EAB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6CF5D-FB88-C241-9391-8BB6E1702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0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3. Performance of the 41 probe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nPNC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BN and MN in the 6-20mm range.  A.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The Brock University, Mayo Clinic, and Veteran’s Affairs (VA) lung cancer risk clinical models.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 to classification by nodule maximum diameter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F9E4-D0E2-4F20-BF61-ADF39D16E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 cutpoint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Miravista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values for Histoplasmosis are to diagnose fungal disease vs cancer.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calculated due to IgG + IgM being perfect predictors of benign disease. </a:t>
            </a:r>
          </a:p>
          <a:p>
            <a:pPr rtl="0" eaLnBrk="1" fontAlgn="ctr" latinLnBrk="0" hangingPunct="1"/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usual definitions of Sensitivity  and Specificity using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Youden’s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Index derived cutoff for continuous biomarkers. </a:t>
            </a:r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*300 patients with lung cancer were tested with EIA Histoplasmosis (including not reported patients with metastatic or larger than 30mm nodules)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were IgG + IgM positive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10% of all participants with benign disease had IgG + IgM positive EIA test and all were benign.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CE6-3AC3-472B-9C30-195E604147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4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Vandy</a:t>
            </a:r>
            <a:r>
              <a:rPr lang="en-US" baseline="0" dirty="0" smtClean="0"/>
              <a:t>, Moffitt, Stanford, U Pen,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F5348-327A-4A2E-A5C8-18A08CAF5D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1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362360-9A21-4D98-8626-5F7F44590F7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07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CE6-3AC3-472B-9C30-195E604147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2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CE6-3AC3-472B-9C30-195E604147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0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0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2C12-31E4-4661-AA86-DFEC44E21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98981"/>
            <a:ext cx="10515600" cy="610235"/>
          </a:xfrm>
          <a:prstGeom prst="rect">
            <a:avLst/>
          </a:prstGeom>
        </p:spPr>
        <p:txBody>
          <a:bodyPr/>
          <a:lstStyle>
            <a:lvl1pPr>
              <a:defRPr sz="2800" b="1" i="0" spc="200" baseline="0">
                <a:solidFill>
                  <a:srgbClr val="00548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2218372"/>
            <a:ext cx="10515600" cy="363378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 sz="2000" b="0" i="0" spc="50" baseline="0"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Font typeface="Arial" charset="0"/>
              <a:buChar char="•"/>
              <a:defRPr sz="1800"/>
            </a:lvl2pPr>
            <a:lvl3pPr marL="1143000" indent="-228600">
              <a:buFont typeface="Arial" charset="0"/>
              <a:buChar char="•"/>
              <a:defRPr sz="1600"/>
            </a:lvl3pPr>
            <a:lvl4pPr marL="1600200" indent="-228600">
              <a:buFont typeface="Arial" charset="0"/>
              <a:buChar char="•"/>
              <a:defRPr sz="1400"/>
            </a:lvl4pPr>
            <a:lvl5pPr marL="2057400" indent="-228600">
              <a:buFont typeface="Arial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2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BRG_cover2_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12192000" cy="609600"/>
          </a:xfrm>
        </p:spPr>
        <p:txBody>
          <a:bodyPr anchor="t"/>
          <a:lstStyle>
            <a:lvl1pPr algn="ctr">
              <a:defRPr sz="4000" b="0">
                <a:solidFill>
                  <a:srgbClr val="003399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12192000" cy="457200"/>
          </a:xfrm>
        </p:spPr>
        <p:txBody>
          <a:bodyPr/>
          <a:lstStyle>
            <a:lvl1pPr marL="0" indent="0" algn="ctr">
              <a:defRPr sz="24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38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03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78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8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234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318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051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5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0"/>
            <a:ext cx="27432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0"/>
            <a:ext cx="8026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3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1200" y="0"/>
            <a:ext cx="109728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1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42C12-31E4-4661-AA86-DFEC44E21EC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9444-2564-4BA5-914A-A74F6A28CD4A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6A62-297D-4C96-A5FD-8D6E48A3B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BRG_inside2_al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0"/>
            <a:ext cx="711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3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1.jpeg"/><Relationship Id="rId18" Type="http://schemas.openxmlformats.org/officeDocument/2006/relationships/image" Target="../media/image58.png"/><Relationship Id="rId26" Type="http://schemas.openxmlformats.org/officeDocument/2006/relationships/image" Target="../media/image65.png"/><Relationship Id="rId3" Type="http://schemas.openxmlformats.org/officeDocument/2006/relationships/image" Target="../media/image46.png"/><Relationship Id="rId21" Type="http://schemas.openxmlformats.org/officeDocument/2006/relationships/hyperlink" Target="http://www.google.com/url?sa=i&amp;source=images&amp;cd=&amp;cad=rja&amp;docid=Tdq4XmVQBe6UOM&amp;tbnid=cB9E-y5FDS8WjM:&amp;ved=0CAgQjRwwAA&amp;url=http://www.mc.vanderbilt.edu/root/vumc.php?site=vmcpathology&amp;doc=23365&amp;ei=xCYwUbwQk7j2BKrsgJAH&amp;psig=AFQjCNG76HGVjraCvgVnrX4_lWqPa8VsGQ&amp;ust=1362196548038599" TargetMode="External"/><Relationship Id="rId34" Type="http://schemas.openxmlformats.org/officeDocument/2006/relationships/image" Target="../media/image73.png"/><Relationship Id="rId7" Type="http://schemas.openxmlformats.org/officeDocument/2006/relationships/image" Target="../media/image50.png"/><Relationship Id="rId12" Type="http://schemas.openxmlformats.org/officeDocument/2006/relationships/image" Target="../media/image30.jpeg"/><Relationship Id="rId17" Type="http://schemas.openxmlformats.org/officeDocument/2006/relationships/image" Target="../media/image57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png"/><Relationship Id="rId20" Type="http://schemas.openxmlformats.org/officeDocument/2006/relationships/image" Target="../media/image60.jpeg"/><Relationship Id="rId29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8.png"/><Relationship Id="rId15" Type="http://schemas.openxmlformats.org/officeDocument/2006/relationships/image" Target="../media/image55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53.png"/><Relationship Id="rId19" Type="http://schemas.openxmlformats.org/officeDocument/2006/relationships/image" Target="../media/image59.jpeg"/><Relationship Id="rId31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Relationship Id="rId14" Type="http://schemas.openxmlformats.org/officeDocument/2006/relationships/image" Target="../media/image32.jpeg"/><Relationship Id="rId22" Type="http://schemas.openxmlformats.org/officeDocument/2006/relationships/image" Target="../media/image61.jpe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91935" y="3262313"/>
            <a:ext cx="10008129" cy="1752600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Salient report from the Lung Collaborative </a:t>
            </a:r>
            <a:r>
              <a:rPr lang="en-US" sz="3200" b="1" dirty="0" smtClean="0">
                <a:latin typeface="+mj-lt"/>
              </a:rPr>
              <a:t>group</a:t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/>
            </a:r>
            <a:br>
              <a:rPr lang="en-US" sz="32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EDRN steering committee meeting Boston, Sep 6 2018</a:t>
            </a:r>
            <a:endParaRPr lang="en-US" sz="2400" b="1" dirty="0"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9144000" cy="129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Pierre P. Massion, MD</a:t>
            </a:r>
          </a:p>
          <a:p>
            <a:pPr>
              <a:buNone/>
            </a:pPr>
            <a:r>
              <a:rPr lang="en-US" dirty="0" smtClean="0"/>
              <a:t>CVC laboratory </a:t>
            </a:r>
          </a:p>
          <a:p>
            <a:pPr>
              <a:buNone/>
            </a:pPr>
            <a:r>
              <a:rPr lang="en-US" dirty="0" smtClean="0"/>
              <a:t>Vanderbilt University School of Medicine</a:t>
            </a:r>
          </a:p>
          <a:p>
            <a:pPr>
              <a:buNone/>
            </a:pPr>
            <a:r>
              <a:rPr lang="en-US" dirty="0" smtClean="0"/>
              <a:t>Chair, Lung Collaborative group</a:t>
            </a:r>
            <a:endParaRPr lang="en-US" dirty="0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1524000" y="2667000"/>
            <a:ext cx="9144000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584" y="661325"/>
            <a:ext cx="9350829" cy="610235"/>
          </a:xfrm>
        </p:spPr>
        <p:txBody>
          <a:bodyPr/>
          <a:lstStyle/>
          <a:p>
            <a:pPr algn="r"/>
            <a:r>
              <a:rPr lang="en-US" sz="2000" dirty="0" smtClean="0"/>
              <a:t>Performance of </a:t>
            </a:r>
            <a:r>
              <a:rPr lang="en-US" sz="2000" dirty="0" err="1" smtClean="0"/>
              <a:t>NanoString</a:t>
            </a:r>
            <a:r>
              <a:rPr lang="en-US" sz="2000" dirty="0" smtClean="0"/>
              <a:t> 41 Probe Classifier on 6-20mm IPN 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18" y="1471613"/>
            <a:ext cx="8605559" cy="4548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5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5927" y="133171"/>
            <a:ext cx="11570209" cy="6355652"/>
            <a:chOff x="-134113" y="133171"/>
            <a:chExt cx="11570209" cy="6355652"/>
          </a:xfrm>
        </p:grpSpPr>
        <p:sp>
          <p:nvSpPr>
            <p:cNvPr id="7" name="TextBox 6"/>
            <p:cNvSpPr txBox="1"/>
            <p:nvPr/>
          </p:nvSpPr>
          <p:spPr>
            <a:xfrm>
              <a:off x="1629691" y="5011495"/>
              <a:ext cx="91648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LEFT: </a:t>
              </a:r>
              <a:r>
                <a:rPr lang="en-US" dirty="0" smtClean="0"/>
                <a:t>Nodule size distribution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Middle: </a:t>
              </a:r>
              <a:r>
                <a:rPr lang="en-US" dirty="0"/>
                <a:t>6</a:t>
              </a:r>
              <a:r>
                <a:rPr lang="en-US" dirty="0" smtClean="0"/>
                <a:t>-20 mm lesions (training and validation set samples): 117 cancers and 124 nodules</a:t>
              </a:r>
              <a:endParaRPr lang="en-US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RIGHT: </a:t>
              </a:r>
              <a:r>
                <a:rPr lang="en-US" dirty="0" smtClean="0"/>
                <a:t>8-20 mm lesions (training and validation set samples): 109 cancers and 99 nodules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mRNA is classification performed using top 300 genes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753" b="21931"/>
            <a:stretch/>
          </p:blipFill>
          <p:spPr>
            <a:xfrm>
              <a:off x="3987608" y="633043"/>
              <a:ext cx="3638755" cy="41336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705" b="22049"/>
            <a:stretch/>
          </p:blipFill>
          <p:spPr>
            <a:xfrm>
              <a:off x="7795793" y="609869"/>
              <a:ext cx="3640303" cy="412655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4113" y="133171"/>
              <a:ext cx="3987609" cy="4690510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351370" y="115330"/>
            <a:ext cx="11840630" cy="610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Performance of 300 Probe Classifier on IPN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72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UPMC BDL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Jim Herman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Jeff </a:t>
            </a:r>
            <a:r>
              <a:rPr lang="nl-NL" dirty="0">
                <a:solidFill>
                  <a:srgbClr val="FF0000"/>
                </a:solidFill>
              </a:rPr>
              <a:t>Wang, </a:t>
            </a:r>
            <a:r>
              <a:rPr lang="nl-NL" dirty="0" smtClean="0">
                <a:solidFill>
                  <a:srgbClr val="FF0000"/>
                </a:solidFill>
              </a:rPr>
              <a:t/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David </a:t>
            </a:r>
            <a:r>
              <a:rPr lang="nl-NL" dirty="0">
                <a:solidFill>
                  <a:srgbClr val="FF0000"/>
                </a:solidFill>
              </a:rPr>
              <a:t>Wilson, </a:t>
            </a:r>
            <a:r>
              <a:rPr lang="nl-NL" dirty="0" smtClean="0">
                <a:solidFill>
                  <a:srgbClr val="FF0000"/>
                </a:solidFill>
              </a:rPr>
              <a:t/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Brenda </a:t>
            </a:r>
            <a:r>
              <a:rPr lang="nl-NL" dirty="0">
                <a:solidFill>
                  <a:srgbClr val="FF0000"/>
                </a:solidFill>
              </a:rPr>
              <a:t>Hoegaarde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0840A8-99BA-4BF7-B975-A4A7F5D33C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16" y="688975"/>
            <a:ext cx="4828504" cy="259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9150" y="3139470"/>
            <a:ext cx="767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Circulating m</a:t>
            </a:r>
            <a:r>
              <a:rPr lang="en-US" sz="3200" dirty="0" smtClean="0">
                <a:solidFill>
                  <a:srgbClr val="0000FF"/>
                </a:solidFill>
              </a:rPr>
              <a:t>ethylated DNA-based biomarkers </a:t>
            </a:r>
            <a:r>
              <a:rPr lang="en-US" sz="3200" dirty="0" smtClean="0">
                <a:solidFill>
                  <a:srgbClr val="0000FF"/>
                </a:solidFill>
              </a:rPr>
              <a:t>for early detection of lung cancer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60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54595"/>
              </p:ext>
            </p:extLst>
          </p:nvPr>
        </p:nvGraphicFramePr>
        <p:xfrm>
          <a:off x="1017587" y="2128839"/>
          <a:ext cx="10522923" cy="3100389"/>
        </p:xfrm>
        <a:graphic>
          <a:graphicData uri="http://schemas.openxmlformats.org/drawingml/2006/table">
            <a:tbl>
              <a:tblPr/>
              <a:tblGrid>
                <a:gridCol w="1502980"/>
                <a:gridCol w="1502981"/>
                <a:gridCol w="1614311"/>
                <a:gridCol w="1391649"/>
                <a:gridCol w="1593694"/>
                <a:gridCol w="1414327"/>
                <a:gridCol w="1502981"/>
              </a:tblGrid>
              <a:tr h="507178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Gene methylation detection, Sensitivity, Specificity, PPV and NPV</a:t>
                      </a: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 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Cancer (n= 33)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Control (n= 12)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 </a:t>
                      </a: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 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1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Urine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Sensitivity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Specificity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PPV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NPV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7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CDO1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20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  <a:cs typeface="Arial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92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95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46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7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TAC1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Mincho" charset="-128"/>
                        <a:cs typeface="Arial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64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92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95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48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7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SOX17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26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79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4</a:t>
                      </a: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67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87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53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7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HOXA7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13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39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75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81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7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HOXA9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33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92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92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33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7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ZFP42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31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94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10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17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76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50</a:t>
                      </a: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72145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Abbreviations: positive predictive value: PPV; negative predictive value: NPV.</a:t>
                      </a:r>
                      <a:endParaRPr kumimoji="0" lang="en-US" altLang="x-non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66799" marR="66799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642" name="Title 1"/>
          <p:cNvSpPr txBox="1">
            <a:spLocks/>
          </p:cNvSpPr>
          <p:nvPr/>
        </p:nvSpPr>
        <p:spPr bwMode="auto">
          <a:xfrm>
            <a:off x="1426369" y="498477"/>
            <a:ext cx="94567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dirty="0"/>
              <a:t>Sensitivity and Specificity of </a:t>
            </a:r>
            <a:r>
              <a:rPr lang="en-US" altLang="x-none" dirty="0">
                <a:solidFill>
                  <a:srgbClr val="FF0000"/>
                </a:solidFill>
              </a:rPr>
              <a:t>DNA Methylation </a:t>
            </a:r>
            <a:r>
              <a:rPr lang="en-US" altLang="x-none" dirty="0"/>
              <a:t>Detection </a:t>
            </a:r>
            <a:br>
              <a:rPr lang="en-US" altLang="x-none" dirty="0"/>
            </a:br>
            <a:r>
              <a:rPr lang="en-US" altLang="x-none" dirty="0"/>
              <a:t>in </a:t>
            </a:r>
            <a:r>
              <a:rPr lang="en-US" altLang="x-none" dirty="0">
                <a:solidFill>
                  <a:srgbClr val="FF0000"/>
                </a:solidFill>
              </a:rPr>
              <a:t>Urine</a:t>
            </a:r>
            <a:r>
              <a:rPr lang="en-US" altLang="x-none" dirty="0"/>
              <a:t> is Similar to </a:t>
            </a:r>
            <a:r>
              <a:rPr lang="en-US" altLang="x-none" dirty="0">
                <a:solidFill>
                  <a:srgbClr val="FF0000"/>
                </a:solidFill>
              </a:rPr>
              <a:t>Plasma</a:t>
            </a:r>
            <a:r>
              <a:rPr lang="en-US" altLang="x-none" dirty="0"/>
              <a:t> from previous </a:t>
            </a:r>
            <a:r>
              <a:rPr lang="en-US" altLang="x-none" dirty="0" smtClean="0"/>
              <a:t>work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7170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66"/>
          <p:cNvGrpSpPr>
            <a:grpSpLocks/>
          </p:cNvGrpSpPr>
          <p:nvPr/>
        </p:nvGrpSpPr>
        <p:grpSpPr bwMode="auto">
          <a:xfrm>
            <a:off x="1893889" y="1624014"/>
            <a:ext cx="3216275" cy="3335337"/>
            <a:chOff x="3000781" y="1141766"/>
            <a:chExt cx="6700519" cy="4561113"/>
          </a:xfrm>
        </p:grpSpPr>
        <p:sp>
          <p:nvSpPr>
            <p:cNvPr id="68" name="Rounded Rectangle 67"/>
            <p:cNvSpPr/>
            <p:nvPr/>
          </p:nvSpPr>
          <p:spPr>
            <a:xfrm>
              <a:off x="4369989" y="1141766"/>
              <a:ext cx="2897164" cy="783703"/>
            </a:xfrm>
            <a:prstGeom prst="roundRect">
              <a:avLst/>
            </a:prstGeom>
            <a:noFill/>
            <a:ln w="12700" cap="flat" cmpd="sng" algn="ctr">
              <a:solidFill>
                <a:srgbClr val="E7E6E6">
                  <a:lumMod val="2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269565" y="1808239"/>
              <a:ext cx="1144314" cy="15847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66257" y="5131926"/>
              <a:ext cx="1104627" cy="41247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92715" y="1751795"/>
              <a:ext cx="1091397" cy="3369276"/>
            </a:xfrm>
            <a:prstGeom prst="rect">
              <a:avLst/>
            </a:prstGeom>
            <a:gradFill>
              <a:gsLst>
                <a:gs pos="16000">
                  <a:srgbClr val="70AD47">
                    <a:lumMod val="60000"/>
                    <a:lumOff val="40000"/>
                  </a:srgbClr>
                </a:gs>
                <a:gs pos="0">
                  <a:srgbClr val="70AD47">
                    <a:lumMod val="20000"/>
                    <a:lumOff val="80000"/>
                  </a:srgbClr>
                </a:gs>
                <a:gs pos="76000">
                  <a:srgbClr val="70AD47">
                    <a:lumMod val="60000"/>
                    <a:lumOff val="40000"/>
                  </a:srgbClr>
                </a:gs>
                <a:gs pos="100000">
                  <a:srgbClr val="70AD47">
                    <a:lumMod val="20000"/>
                    <a:lumOff val="8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92225" y="2754763"/>
              <a:ext cx="1164157" cy="547073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LED array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80090" y="5220934"/>
              <a:ext cx="2060425" cy="184529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Can 73"/>
            <p:cNvSpPr/>
            <p:nvPr/>
          </p:nvSpPr>
          <p:spPr>
            <a:xfrm rot="2700000">
              <a:off x="7178243" y="3483336"/>
              <a:ext cx="673077" cy="134647"/>
            </a:xfrm>
            <a:prstGeom prst="can">
              <a:avLst>
                <a:gd name="adj" fmla="val 50000"/>
              </a:avLst>
            </a:prstGeom>
            <a:solidFill>
              <a:srgbClr val="A5A5A5"/>
            </a:solidFill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  <a:scene3d>
              <a:camera prst="orthographicFront"/>
              <a:lightRig rig="chilly" dir="t"/>
            </a:scene3d>
            <a:sp3d prstMaterial="metal"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224308" y="3577806"/>
              <a:ext cx="2246974" cy="1542214"/>
            </a:xfrm>
            <a:custGeom>
              <a:avLst/>
              <a:gdLst>
                <a:gd name="connsiteX0" fmla="*/ 2212373 w 2246974"/>
                <a:gd name="connsiteY0" fmla="*/ 0 h 1553172"/>
                <a:gd name="connsiteX1" fmla="*/ 2246974 w 2246974"/>
                <a:gd name="connsiteY1" fmla="*/ 34600 h 1553172"/>
                <a:gd name="connsiteX2" fmla="*/ 2012305 w 2246974"/>
                <a:gd name="connsiteY2" fmla="*/ 374709 h 1553172"/>
                <a:gd name="connsiteX3" fmla="*/ 1180542 w 2246974"/>
                <a:gd name="connsiteY3" fmla="*/ 1553172 h 1553172"/>
                <a:gd name="connsiteX4" fmla="*/ 0 w 2246974"/>
                <a:gd name="connsiteY4" fmla="*/ 1553172 h 1553172"/>
                <a:gd name="connsiteX5" fmla="*/ 1685893 w 2246974"/>
                <a:gd name="connsiteY5" fmla="*/ 363261 h 1553172"/>
                <a:gd name="connsiteX6" fmla="*/ 2212373 w 2246974"/>
                <a:gd name="connsiteY6" fmla="*/ 0 h 155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6974" h="1553172">
                  <a:moveTo>
                    <a:pt x="2212373" y="0"/>
                  </a:moveTo>
                  <a:lnTo>
                    <a:pt x="2246974" y="34600"/>
                  </a:lnTo>
                  <a:lnTo>
                    <a:pt x="2012305" y="374709"/>
                  </a:lnTo>
                  <a:lnTo>
                    <a:pt x="1180542" y="1553172"/>
                  </a:lnTo>
                  <a:lnTo>
                    <a:pt x="0" y="1553172"/>
                  </a:lnTo>
                  <a:lnTo>
                    <a:pt x="1685893" y="363261"/>
                  </a:lnTo>
                  <a:lnTo>
                    <a:pt x="2212373" y="0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D6E6F5">
                    <a:alpha val="78000"/>
                  </a:srgbClr>
                </a:gs>
                <a:gs pos="0">
                  <a:srgbClr val="5B9BD5">
                    <a:lumMod val="5000"/>
                    <a:lumOff val="95000"/>
                  </a:srgbClr>
                </a:gs>
                <a:gs pos="57000">
                  <a:srgbClr val="5B9BD5">
                    <a:lumMod val="45000"/>
                    <a:lumOff val="55000"/>
                  </a:srgbClr>
                </a:gs>
                <a:gs pos="90000">
                  <a:srgbClr val="5B9BD5">
                    <a:lumMod val="20000"/>
                    <a:lumOff val="80000"/>
                    <a:alpha val="16000"/>
                  </a:srgbClr>
                </a:gs>
              </a:gsLst>
              <a:lin ang="27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04202" y="3373477"/>
              <a:ext cx="181899" cy="9117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272871" y="3373477"/>
              <a:ext cx="1127778" cy="91179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00649" y="3369135"/>
              <a:ext cx="162055" cy="89007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2700000" flipH="1">
              <a:off x="7664025" y="3141187"/>
              <a:ext cx="46302" cy="453724"/>
            </a:xfrm>
            <a:prstGeom prst="rect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Double Bracket 79"/>
            <p:cNvSpPr/>
            <p:nvPr/>
          </p:nvSpPr>
          <p:spPr>
            <a:xfrm>
              <a:off x="5104202" y="1992769"/>
              <a:ext cx="1432045" cy="1350315"/>
            </a:xfrm>
            <a:prstGeom prst="bracketPair">
              <a:avLst>
                <a:gd name="adj" fmla="val 9701"/>
              </a:avLst>
            </a:prstGeom>
            <a:noFill/>
            <a:ln w="127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110816" y="1658446"/>
              <a:ext cx="1465117" cy="93349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11891" y="3976994"/>
              <a:ext cx="2189409" cy="336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Excitation filter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511891" y="4445914"/>
              <a:ext cx="1861989" cy="5470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Microfluidic chip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458974" y="1369712"/>
              <a:ext cx="1914905" cy="5470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24 </a:t>
              </a:r>
              <a:r>
                <a:rPr lang="en-US" sz="1000" kern="0" dirty="0" err="1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Mpixel</a:t>
              </a: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CMOS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109920" y="2103485"/>
              <a:ext cx="1693320" cy="7576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50 mm Focusing Lens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033854" y="3230196"/>
              <a:ext cx="1561029" cy="5470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Emission filter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64334" y="5188370"/>
              <a:ext cx="2285321" cy="45589"/>
            </a:xfrm>
            <a:prstGeom prst="rect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027239" y="4057318"/>
              <a:ext cx="1981051" cy="336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Silicon wafer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000781" y="4814971"/>
              <a:ext cx="1799152" cy="5492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Heat block adapter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140271" y="5084166"/>
              <a:ext cx="1561029" cy="5470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Thermal cycler</a:t>
              </a:r>
            </a:p>
          </p:txBody>
        </p:sp>
        <p:cxnSp>
          <p:nvCxnSpPr>
            <p:cNvPr id="46112" name="Straight Arrow Connector 90"/>
            <p:cNvCxnSpPr>
              <a:cxnSpLocks noChangeShapeType="1"/>
              <a:stCxn id="82" idx="1"/>
            </p:cNvCxnSpPr>
            <p:nvPr/>
          </p:nvCxnSpPr>
          <p:spPr bwMode="auto">
            <a:xfrm flipV="1">
              <a:off x="7511957" y="3729105"/>
              <a:ext cx="0" cy="415371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3" name="Straight Arrow Connector 91"/>
            <p:cNvCxnSpPr>
              <a:cxnSpLocks noChangeShapeType="1"/>
            </p:cNvCxnSpPr>
            <p:nvPr/>
          </p:nvCxnSpPr>
          <p:spPr bwMode="auto">
            <a:xfrm flipH="1">
              <a:off x="6404848" y="4867544"/>
              <a:ext cx="1087592" cy="252475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4" name="Straight Arrow Connector 92"/>
            <p:cNvCxnSpPr>
              <a:cxnSpLocks noChangeShapeType="1"/>
            </p:cNvCxnSpPr>
            <p:nvPr/>
          </p:nvCxnSpPr>
          <p:spPr bwMode="auto">
            <a:xfrm>
              <a:off x="4542630" y="2704388"/>
              <a:ext cx="392136" cy="0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5" name="Straight Arrow Connector 93"/>
            <p:cNvCxnSpPr>
              <a:cxnSpLocks noChangeShapeType="1"/>
            </p:cNvCxnSpPr>
            <p:nvPr/>
          </p:nvCxnSpPr>
          <p:spPr bwMode="auto">
            <a:xfrm>
              <a:off x="4368947" y="3383613"/>
              <a:ext cx="564062" cy="0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6" name="Straight Arrow Connector 94"/>
            <p:cNvCxnSpPr>
              <a:cxnSpLocks noChangeShapeType="1"/>
            </p:cNvCxnSpPr>
            <p:nvPr/>
          </p:nvCxnSpPr>
          <p:spPr bwMode="auto">
            <a:xfrm>
              <a:off x="4476978" y="4489363"/>
              <a:ext cx="259264" cy="593945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7" name="Straight Arrow Connector 95"/>
            <p:cNvCxnSpPr>
              <a:cxnSpLocks noChangeShapeType="1"/>
            </p:cNvCxnSpPr>
            <p:nvPr/>
          </p:nvCxnSpPr>
          <p:spPr bwMode="auto">
            <a:xfrm>
              <a:off x="4124316" y="5309106"/>
              <a:ext cx="569362" cy="4180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8" name="Straight Arrow Connector 96"/>
            <p:cNvCxnSpPr>
              <a:cxnSpLocks noChangeShapeType="1"/>
            </p:cNvCxnSpPr>
            <p:nvPr/>
          </p:nvCxnSpPr>
          <p:spPr bwMode="auto">
            <a:xfrm flipH="1">
              <a:off x="7376866" y="5565706"/>
              <a:ext cx="764836" cy="0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9" name="Straight Arrow Connector 97"/>
            <p:cNvCxnSpPr>
              <a:cxnSpLocks noChangeShapeType="1"/>
            </p:cNvCxnSpPr>
            <p:nvPr/>
          </p:nvCxnSpPr>
          <p:spPr bwMode="auto">
            <a:xfrm flipH="1">
              <a:off x="6698226" y="1699735"/>
              <a:ext cx="731520" cy="0"/>
            </a:xfrm>
            <a:prstGeom prst="straightConnector1">
              <a:avLst/>
            </a:prstGeom>
            <a:noFill/>
            <a:ln w="6350">
              <a:solidFill>
                <a:srgbClr val="4472C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Rectangle 98"/>
            <p:cNvSpPr/>
            <p:nvPr/>
          </p:nvSpPr>
          <p:spPr>
            <a:xfrm>
              <a:off x="4389832" y="5414147"/>
              <a:ext cx="2857477" cy="288732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4" y="1127126"/>
            <a:ext cx="4816475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2F4D7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1053295" y="41015"/>
            <a:ext cx="10451939" cy="1143000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+mn-lt"/>
                <a:ea typeface="MS PGothic" charset="-128"/>
              </a:rPr>
              <a:t>Digital Detection of DNA Methylation via </a:t>
            </a:r>
            <a:r>
              <a:rPr lang="en-US" altLang="en-US" sz="3600" dirty="0" err="1" smtClean="0">
                <a:latin typeface="+mn-lt"/>
                <a:ea typeface="MS PGothic" charset="-128"/>
              </a:rPr>
              <a:t>DREAMing</a:t>
            </a:r>
            <a:endParaRPr lang="en-US" altLang="en-US" sz="3600" dirty="0">
              <a:latin typeface="+mn-lt"/>
              <a:ea typeface="MS PGothic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207376" y="4440238"/>
            <a:ext cx="1789113" cy="171291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8535988" y="5767388"/>
            <a:ext cx="2112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Increasing temperate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charset="0"/>
              </a:rPr>
              <a:t>(DNA Melting)</a:t>
            </a:r>
          </a:p>
        </p:txBody>
      </p:sp>
    </p:spTree>
    <p:extLst>
      <p:ext uri="{BB962C8B-B14F-4D97-AF65-F5344CB8AC3E}">
        <p14:creationId xmlns:p14="http://schemas.microsoft.com/office/powerpoint/2010/main" val="20445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UMB- BRL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Sandy Stass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Feng Jiang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0840A8-99BA-4BF7-B975-A4A7F5D33C0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996" y="999739"/>
            <a:ext cx="3686814" cy="2229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5075" y="3900800"/>
            <a:ext cx="654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miRNA-based markers for early detection of lung cancer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79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8096"/>
            <a:ext cx="8229600" cy="81319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64991" y="2318784"/>
            <a:ext cx="4014216" cy="225679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56362" y="4518915"/>
            <a:ext cx="3986527" cy="2239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457" y="2293878"/>
            <a:ext cx="3822449" cy="2254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631" y="4547615"/>
            <a:ext cx="3795274" cy="2238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9006" y="539496"/>
            <a:ext cx="8438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miRNA Expression in Non-Small Cell Lung Cancer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</a:rPr>
              <a:t>as an Early Detection Biomarker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319785" y="1887862"/>
            <a:ext cx="7818120" cy="3943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53330" y="1906969"/>
            <a:ext cx="277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Examples of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41248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6384"/>
            <a:ext cx="8229600" cy="60288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34674" y="358590"/>
            <a:ext cx="9270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miRNA Expression in Non-Small Cell Lung Cancer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</a:rPr>
              <a:t>as an Early Detection Biomarker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58919"/>
            <a:ext cx="4693878" cy="5325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1051" y="2143125"/>
            <a:ext cx="34706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52 NSCLC </a:t>
            </a:r>
          </a:p>
          <a:p>
            <a:r>
              <a:rPr lang="en-US" sz="2400" dirty="0" smtClean="0"/>
              <a:t>52 </a:t>
            </a:r>
            <a:r>
              <a:rPr lang="en-US" sz="2400" dirty="0" err="1" smtClean="0"/>
              <a:t>ctls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17 miRNAs</a:t>
            </a:r>
          </a:p>
          <a:p>
            <a:endParaRPr lang="en-US" sz="2400" dirty="0"/>
          </a:p>
          <a:p>
            <a:r>
              <a:rPr lang="en-US" sz="2400" dirty="0" smtClean="0"/>
              <a:t>Methodology validated</a:t>
            </a:r>
          </a:p>
          <a:p>
            <a:r>
              <a:rPr lang="en-US" sz="2400" dirty="0" smtClean="0"/>
              <a:t>Clinical Validation pending</a:t>
            </a:r>
          </a:p>
          <a:p>
            <a:r>
              <a:rPr lang="en-US" sz="2400" dirty="0" smtClean="0"/>
              <a:t> Moving into SPUTUM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72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Moffitt CVC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Schabath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Gillies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0840A8-99BA-4BF7-B975-A4A7F5D33C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666351" y="800101"/>
            <a:ext cx="5411369" cy="2095500"/>
            <a:chOff x="1063078" y="263875"/>
            <a:chExt cx="3737522" cy="1451397"/>
          </a:xfrm>
        </p:grpSpPr>
        <p:pic>
          <p:nvPicPr>
            <p:cNvPr id="6" name="Picture 6" descr="Research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89" y="263875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Image Place hol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632" y="266733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63078" y="1452924"/>
              <a:ext cx="19531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>
                  <a:solidFill>
                    <a:prstClr val="black"/>
                  </a:solidFill>
                </a:rPr>
                <a:t>	Matt Schabath, PhD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5300" y="1452925"/>
              <a:ext cx="1115300" cy="262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Jae Lee, PhD</a:t>
              </a:r>
            </a:p>
          </p:txBody>
        </p:sp>
        <p:pic>
          <p:nvPicPr>
            <p:cNvPr id="10" name="Picture 4" descr="Image result for Robert J.  Gilli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040" y="267107"/>
              <a:ext cx="895919" cy="112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289846" y="1452924"/>
              <a:ext cx="1295547" cy="26234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>
                  <a:solidFill>
                    <a:prstClr val="black"/>
                  </a:solidFill>
                </a:rPr>
                <a:t>	 Bob Gillies, PhD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97413" y="3692049"/>
            <a:ext cx="654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Applying Radiomics in Early Detection of Lung Cancer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756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609600"/>
          </a:xfrm>
        </p:spPr>
        <p:txBody>
          <a:bodyPr/>
          <a:lstStyle/>
          <a:p>
            <a:r>
              <a:rPr lang="en-US" sz="3600" dirty="0"/>
              <a:t>Radiomics and </a:t>
            </a:r>
            <a:r>
              <a:rPr lang="en-US" sz="3600" dirty="0" err="1"/>
              <a:t>Overdiagnosis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867400" y="533400"/>
            <a:ext cx="4800600" cy="22529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Multi-window radiomics exhibit improved capability to differentiate between </a:t>
            </a:r>
            <a:r>
              <a:rPr lang="en-US" sz="2400" dirty="0">
                <a:solidFill>
                  <a:srgbClr val="FF0000"/>
                </a:solidFill>
              </a:rPr>
              <a:t>indolent vs. aggressive growing tumors </a:t>
            </a:r>
            <a:r>
              <a:rPr lang="en-US" sz="2400" dirty="0"/>
              <a:t>defined by volume doubling time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927500" y="3843020"/>
            <a:ext cx="4664301" cy="22529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Conventional radiomics identified a highly vulnerable subset of early stage lung cancer patients have exhibit significantly poor PFS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18854"/>
            <a:ext cx="4251099" cy="29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0957"/>
            <a:ext cx="4237682" cy="3246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44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Lung Collaborative Group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00154"/>
              </p:ext>
            </p:extLst>
          </p:nvPr>
        </p:nvGraphicFramePr>
        <p:xfrm>
          <a:off x="2647950" y="1143000"/>
          <a:ext cx="7486650" cy="5471954"/>
        </p:xfrm>
        <a:graphic>
          <a:graphicData uri="http://schemas.openxmlformats.org/drawingml/2006/table">
            <a:tbl>
              <a:tblPr/>
              <a:tblGrid>
                <a:gridCol w="4743450"/>
                <a:gridCol w="2743200"/>
              </a:tblGrid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Biomarker Development Laboratories 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 Spira, Steve Dubinett, Marc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Lenburg,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 Aberle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UCLA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Lahey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Louise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Qihong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Wistar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Institute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Herman, Jeff Wang, David Wilson, Brenda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Hoegaarde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of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Pittsburgh, Hopkins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Pass,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Haining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NYU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Biomarker Reference Laboratory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Sanford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Feng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Clinical Validation Centers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 Massion, Kim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Sandler,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 Grogan, Steve Deppen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Vanderilt 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 Gillies, Matt Schabath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Moffitt 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DMCC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Pepe, Jackie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Dahlgren, Tracey Marsh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 Hutchinson 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Officers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Lynn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Sorbara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 DCP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 Krueger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 DCP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152401"/>
            <a:ext cx="533459" cy="5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609600"/>
          </a:xfrm>
        </p:spPr>
        <p:txBody>
          <a:bodyPr/>
          <a:lstStyle/>
          <a:p>
            <a:r>
              <a:rPr lang="en-US" sz="3200" dirty="0"/>
              <a:t>Applying Deep Learning in Lung Cancer Screening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37938"/>
            <a:ext cx="91440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u="sng" dirty="0">
                <a:ea typeface="Calibri"/>
                <a:cs typeface="Calibri"/>
                <a:sym typeface="Calibri"/>
              </a:rPr>
              <a:t>Question</a:t>
            </a:r>
            <a:r>
              <a:rPr lang="en-US" sz="2000" dirty="0">
                <a:ea typeface="Calibri"/>
                <a:cs typeface="Calibri"/>
                <a:sym typeface="Calibri"/>
              </a:rPr>
              <a:t>:  Can Convolutional  Neural Networks (CNN) ensembles constructed from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baseline LDCT images (T0) predict who will develop lung cancer </a:t>
            </a:r>
            <a:r>
              <a:rPr lang="en-US" sz="2000" dirty="0">
                <a:ea typeface="Calibri"/>
                <a:cs typeface="Calibri"/>
                <a:sym typeface="Calibri"/>
              </a:rPr>
              <a:t>at follow-up screening intervals (T1/T2)?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>
              <a:ea typeface="Calibri"/>
              <a:cs typeface="Calibri"/>
              <a:sym typeface="Calibri"/>
            </a:endParaRPr>
          </a:p>
          <a:p>
            <a:pPr marL="287338" lvl="1" indent="-287338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ea typeface="Calibri"/>
                <a:cs typeface="Calibri"/>
                <a:sym typeface="Calibri"/>
              </a:rPr>
              <a:t>Three subsets of classifiers were created for different  ensembles</a:t>
            </a:r>
            <a:endParaRPr lang="en-US" sz="2000" dirty="0"/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  <a:sym typeface="Calibri"/>
              </a:rPr>
              <a:t>Subset 1: 3 CNN architectures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  <a:sym typeface="Calibri"/>
              </a:rPr>
              <a:t>Subset 2: Best CNN model, </a:t>
            </a:r>
            <a:r>
              <a:rPr lang="en-US" dirty="0" err="1">
                <a:solidFill>
                  <a:srgbClr val="0000FF"/>
                </a:solidFill>
                <a:ea typeface="Calibri"/>
                <a:cs typeface="Calibri"/>
                <a:sym typeface="Calibri"/>
              </a:rPr>
              <a:t>Coventional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  <a:sym typeface="Calibri"/>
              </a:rPr>
              <a:t> Radiomics, and Transfer Learning Models 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  <a:sym typeface="Calibri"/>
              </a:rPr>
              <a:t>Subset 3: All 5 models</a:t>
            </a: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800100" lvl="1" indent="-342900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  <a:sym typeface="Calibri"/>
              </a:rPr>
              <a:t>An ensemble approach significantly enhances the ability to predict which lung screening patients will develop lung cancer in 1 to 2 years after baseline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700" dirty="0"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Calibri"/>
                <a:cs typeface="Calibri"/>
                <a:sym typeface="Calibri"/>
              </a:rPr>
              <a:t>Accuracy of predicting  who will develop lung in 1-2 years is nearly </a:t>
            </a:r>
            <a:r>
              <a:rPr lang="en-US" sz="2000" u="sng" dirty="0">
                <a:ea typeface="Calibri"/>
                <a:cs typeface="Calibri"/>
                <a:sym typeface="Calibri"/>
              </a:rPr>
              <a:t>90% with an AUC of 0.96</a:t>
            </a:r>
          </a:p>
          <a:p>
            <a:pPr marL="285750" indent="-28575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Shape 149"/>
          <p:cNvGraphicFramePr/>
          <p:nvPr>
            <p:extLst/>
          </p:nvPr>
        </p:nvGraphicFramePr>
        <p:xfrm>
          <a:off x="1865399" y="3124201"/>
          <a:ext cx="8145235" cy="2010087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8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02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Subset 1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Subset 2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Subset 3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1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Accuracy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86.91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83.96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89.02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3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P-value</a:t>
                      </a:r>
                      <a:r>
                        <a:rPr lang="en-US" sz="1400" b="1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 </a:t>
                      </a:r>
                      <a:r>
                        <a:rPr lang="en-US" sz="1400" b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compared to 76.79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% from traditional </a:t>
                      </a:r>
                      <a:r>
                        <a:rPr lang="en-US" sz="1400" b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features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 &lt; 0.05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 &lt; 0.05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smtClean="0">
                          <a:solidFill>
                            <a:schemeClr val="tx1"/>
                          </a:solidFill>
                          <a:latin typeface="+mn-lt"/>
                        </a:rPr>
                        <a:t>P</a:t>
                      </a:r>
                      <a:r>
                        <a:rPr lang="en-US" sz="1400" u="none" strike="noStrike" cap="none" baseline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u="none" strike="noStrike" cap="none" smtClean="0">
                          <a:solidFill>
                            <a:schemeClr val="tx1"/>
                          </a:solidFill>
                          <a:latin typeface="+mn-lt"/>
                        </a:rPr>
                        <a:t>&lt; 0.05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13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4713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AUC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0.94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0.93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0.96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44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P-value</a:t>
                      </a:r>
                      <a:r>
                        <a:rPr lang="en-US" sz="1400" b="1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 </a:t>
                      </a:r>
                      <a:r>
                        <a:rPr lang="en-US" sz="1400" b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compared to AUC </a:t>
                      </a:r>
                      <a:r>
                        <a:rPr lang="en-US" sz="1400" b="1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0.87 of CNN architecture </a:t>
                      </a:r>
                      <a:r>
                        <a:rPr lang="en-US" sz="1400" b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 &lt; 0.05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 &lt; 0.05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P &lt; 0.05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001000" y="2971800"/>
            <a:ext cx="1905000" cy="22098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66675">
            <a:solidFill>
              <a:schemeClr val="tx1">
                <a:alpha val="8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Vanderbilt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CVC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Pierre Massion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Eric Grogan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Steve Deppen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Chirayu Shah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Melinda Aldrich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Chirayu Shah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6BE442-C6C2-413F-B2B6-A706C516813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10" y="1037699"/>
            <a:ext cx="6925656" cy="3334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1147" y="4770253"/>
            <a:ext cx="654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Management of Indeterminate Pulmonary Nodules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155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27">
            <a:extLst>
              <a:ext uri="{FF2B5EF4-FFF2-40B4-BE49-F238E27FC236}">
                <a16:creationId xmlns="" xmlns:a16="http://schemas.microsoft.com/office/drawing/2014/main" id="{A7346999-4420-427D-9077-4A47FC8E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676400"/>
            <a:ext cx="4464205" cy="45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03B06A-E13D-4CFE-BB02-BF228FF7F53C}"/>
              </a:ext>
            </a:extLst>
          </p:cNvPr>
          <p:cNvSpPr txBox="1"/>
          <p:nvPr/>
        </p:nvSpPr>
        <p:spPr>
          <a:xfrm>
            <a:off x="5105400" y="4495801"/>
            <a:ext cx="762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Surgery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D80FAE2-DBD8-45E5-9645-E9CFAEF35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Biomarker </a:t>
            </a:r>
            <a:r>
              <a:rPr lang="en-US" dirty="0"/>
              <a:t>Approach in IPNs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F0A6AE6-B993-432B-9575-8F8C4128B5DC}"/>
              </a:ext>
            </a:extLst>
          </p:cNvPr>
          <p:cNvSpPr/>
          <p:nvPr/>
        </p:nvSpPr>
        <p:spPr>
          <a:xfrm>
            <a:off x="8286196" y="3427388"/>
            <a:ext cx="154178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Biomarkers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556FFB0-AAE2-40EE-9BD9-4D67DDE75CC7}"/>
              </a:ext>
            </a:extLst>
          </p:cNvPr>
          <p:cNvSpPr/>
          <p:nvPr/>
        </p:nvSpPr>
        <p:spPr>
          <a:xfrm>
            <a:off x="6896100" y="3427388"/>
            <a:ext cx="152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76864F7-14F3-4AEE-86DB-892BD4FE0247}"/>
              </a:ext>
            </a:extLst>
          </p:cNvPr>
          <p:cNvSpPr/>
          <p:nvPr/>
        </p:nvSpPr>
        <p:spPr>
          <a:xfrm>
            <a:off x="7602128" y="2438400"/>
            <a:ext cx="144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Predictors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28F254C-1830-4343-9FD0-E135CFA925AC}"/>
              </a:ext>
            </a:extLst>
          </p:cNvPr>
          <p:cNvSpPr/>
          <p:nvPr/>
        </p:nvSpPr>
        <p:spPr>
          <a:xfrm>
            <a:off x="7641707" y="3390900"/>
            <a:ext cx="1368643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 Probability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595C581-0F61-487C-B706-9E18692071A5}"/>
              </a:ext>
            </a:extLst>
          </p:cNvPr>
          <p:cNvSpPr txBox="1"/>
          <p:nvPr/>
        </p:nvSpPr>
        <p:spPr>
          <a:xfrm>
            <a:off x="6781800" y="4683076"/>
            <a:ext cx="3505200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approach to IPN diagnosis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86413DC5-D63E-4806-86B6-C70624FAC192}"/>
              </a:ext>
            </a:extLst>
          </p:cNvPr>
          <p:cNvCxnSpPr>
            <a:cxnSpLocks/>
          </p:cNvCxnSpPr>
          <p:nvPr/>
        </p:nvCxnSpPr>
        <p:spPr>
          <a:xfrm flipH="1">
            <a:off x="5486401" y="3657600"/>
            <a:ext cx="2436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39446-6FBF-4BAE-A0A2-74F91E29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406"/>
            <a:ext cx="8229600" cy="1143000"/>
          </a:xfrm>
        </p:spPr>
        <p:txBody>
          <a:bodyPr/>
          <a:lstStyle/>
          <a:p>
            <a:r>
              <a:rPr lang="en-US" dirty="0" smtClean="0"/>
              <a:t>Specific Aims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60C1D-066A-4704-AF8D-01758BA44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152" y="1022681"/>
            <a:ext cx="8229600" cy="5059363"/>
          </a:xfrm>
        </p:spPr>
        <p:txBody>
          <a:bodyPr>
            <a:normAutofit/>
          </a:bodyPr>
          <a:lstStyle/>
          <a:p>
            <a:r>
              <a:rPr lang="en-US" b="1" u="sng" dirty="0"/>
              <a:t>Aim 1:</a:t>
            </a:r>
            <a:r>
              <a:rPr lang="en-US" b="1" dirty="0"/>
              <a:t> Develop a Biomarker Probability Score (BPS) for lung cancer in patients with IPNs. </a:t>
            </a:r>
          </a:p>
          <a:p>
            <a:pPr lvl="1"/>
            <a:r>
              <a:rPr lang="en-US" b="1" dirty="0"/>
              <a:t>300 participants VUMC biorepository </a:t>
            </a:r>
          </a:p>
          <a:p>
            <a:pPr lvl="2"/>
            <a:r>
              <a:rPr lang="en-US" b="1" dirty="0"/>
              <a:t>6</a:t>
            </a:r>
            <a:r>
              <a:rPr lang="en-US" b="1" dirty="0" smtClean="0"/>
              <a:t>-30mm IPN with Mayo </a:t>
            </a:r>
            <a:r>
              <a:rPr lang="en-US" b="1" dirty="0"/>
              <a:t>15-80% cancer</a:t>
            </a:r>
          </a:p>
          <a:p>
            <a:pPr lvl="1"/>
            <a:r>
              <a:rPr lang="en-US" b="1" dirty="0"/>
              <a:t>Clinical </a:t>
            </a:r>
            <a:r>
              <a:rPr lang="en-US" b="1" dirty="0" smtClean="0"/>
              <a:t>predictors, </a:t>
            </a:r>
            <a:r>
              <a:rPr lang="en-US" b="1" dirty="0" err="1" smtClean="0"/>
              <a:t>Histo</a:t>
            </a:r>
            <a:r>
              <a:rPr lang="en-US" b="1" dirty="0" smtClean="0"/>
              <a:t> </a:t>
            </a:r>
            <a:r>
              <a:rPr lang="en-US" b="1" dirty="0"/>
              <a:t>IgG/IgM, CYFRA 21-1, </a:t>
            </a:r>
            <a:r>
              <a:rPr lang="en-US" b="1" dirty="0" err="1"/>
              <a:t>ctDNA</a:t>
            </a:r>
            <a:r>
              <a:rPr lang="en-US" b="1" dirty="0"/>
              <a:t>, </a:t>
            </a:r>
            <a:r>
              <a:rPr lang="en-US" b="1" dirty="0" smtClean="0"/>
              <a:t>CT </a:t>
            </a:r>
            <a:r>
              <a:rPr lang="en-US" b="1" dirty="0" err="1" smtClean="0"/>
              <a:t>Radiomics</a:t>
            </a:r>
            <a:endParaRPr lang="en-US" b="1" dirty="0" smtClean="0"/>
          </a:p>
          <a:p>
            <a:pPr lvl="1"/>
            <a:r>
              <a:rPr lang="en-US" b="1" dirty="0" smtClean="0"/>
              <a:t>Goal: Improve </a:t>
            </a:r>
            <a:r>
              <a:rPr lang="en-US" b="1" dirty="0"/>
              <a:t>AUC 0.7 to 0.85 compared to Mayo </a:t>
            </a:r>
            <a:r>
              <a:rPr lang="en-US" b="1" dirty="0" smtClean="0"/>
              <a:t>alone</a:t>
            </a:r>
          </a:p>
          <a:p>
            <a:r>
              <a:rPr lang="en-US" b="1" u="sng" dirty="0" smtClean="0"/>
              <a:t>Aim 2: </a:t>
            </a:r>
            <a:r>
              <a:rPr lang="en-US" b="1" dirty="0" smtClean="0"/>
              <a:t>Validate the BPS and evaluate its ability to reclassify IPNs</a:t>
            </a:r>
          </a:p>
          <a:p>
            <a:pPr lvl="1"/>
            <a:r>
              <a:rPr lang="en-US" b="1" dirty="0" smtClean="0"/>
              <a:t>250 participants, 15-80% probability of Ca</a:t>
            </a:r>
          </a:p>
          <a:p>
            <a:pPr lvl="1"/>
            <a:r>
              <a:rPr lang="en-US" b="1" dirty="0" smtClean="0"/>
              <a:t>Goal: BPS will reclassify 15% of the patients</a:t>
            </a:r>
          </a:p>
          <a:p>
            <a:pPr lvl="1"/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A10178F-B464-4F44-B90A-D095369E6CB2}"/>
              </a:ext>
            </a:extLst>
          </p:cNvPr>
          <p:cNvSpPr/>
          <p:nvPr/>
        </p:nvSpPr>
        <p:spPr>
          <a:xfrm>
            <a:off x="9050020" y="5560988"/>
            <a:ext cx="154178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DECAMP2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7E8B37E-1D75-49C9-9626-E5559A771104}"/>
              </a:ext>
            </a:extLst>
          </p:cNvPr>
          <p:cNvSpPr/>
          <p:nvPr/>
        </p:nvSpPr>
        <p:spPr>
          <a:xfrm>
            <a:off x="7659924" y="5560988"/>
            <a:ext cx="1524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CanVFun</a:t>
            </a:r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B548687-E034-4C85-B7D1-15A3416AE1F9}"/>
              </a:ext>
            </a:extLst>
          </p:cNvPr>
          <p:cNvSpPr/>
          <p:nvPr/>
        </p:nvSpPr>
        <p:spPr>
          <a:xfrm>
            <a:off x="8365952" y="4572000"/>
            <a:ext cx="144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LTP</a:t>
            </a:r>
          </a:p>
          <a:p>
            <a:pPr algn="ctr"/>
            <a:r>
              <a:rPr 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(300)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FFF9C82-F121-446D-B08C-4A0F19FC9F94}"/>
              </a:ext>
            </a:extLst>
          </p:cNvPr>
          <p:cNvSpPr/>
          <p:nvPr/>
        </p:nvSpPr>
        <p:spPr>
          <a:xfrm>
            <a:off x="8405531" y="5524500"/>
            <a:ext cx="1368643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IPNs</a:t>
            </a:r>
          </a:p>
        </p:txBody>
      </p:sp>
    </p:spTree>
    <p:extLst>
      <p:ext uri="{BB962C8B-B14F-4D97-AF65-F5344CB8AC3E}">
        <p14:creationId xmlns:p14="http://schemas.microsoft.com/office/powerpoint/2010/main" val="7187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857375"/>
            <a:ext cx="9206608" cy="4043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5FC1DDEE-A1E9-4D37-A954-877FD8E0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</a:t>
            </a:r>
            <a:r>
              <a:rPr lang="en-US" dirty="0" smtClean="0"/>
              <a:t>LTP3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454CBA-0FF5-4222-BDCE-70C2C018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VUMC Biorepository prelim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A58FF41-4021-4321-AB36-1E9135ECA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74059"/>
              </p:ext>
            </p:extLst>
          </p:nvPr>
        </p:nvGraphicFramePr>
        <p:xfrm>
          <a:off x="838200" y="1962149"/>
          <a:ext cx="9995416" cy="3152776"/>
        </p:xfrm>
        <a:graphic>
          <a:graphicData uri="http://schemas.openxmlformats.org/drawingml/2006/table">
            <a:tbl>
              <a:tblPr/>
              <a:tblGrid>
                <a:gridCol w="2881561">
                  <a:extLst>
                    <a:ext uri="{9D8B030D-6E8A-4147-A177-3AD203B41FA5}">
                      <a16:colId xmlns="" xmlns:a16="http://schemas.microsoft.com/office/drawing/2014/main" val="3787407265"/>
                    </a:ext>
                  </a:extLst>
                </a:gridCol>
                <a:gridCol w="1981074">
                  <a:extLst>
                    <a:ext uri="{9D8B030D-6E8A-4147-A177-3AD203B41FA5}">
                      <a16:colId xmlns="" xmlns:a16="http://schemas.microsoft.com/office/drawing/2014/main" val="3082560253"/>
                    </a:ext>
                  </a:extLst>
                </a:gridCol>
                <a:gridCol w="1891024">
                  <a:extLst>
                    <a:ext uri="{9D8B030D-6E8A-4147-A177-3AD203B41FA5}">
                      <a16:colId xmlns="" xmlns:a16="http://schemas.microsoft.com/office/drawing/2014/main" val="3703251914"/>
                    </a:ext>
                  </a:extLst>
                </a:gridCol>
                <a:gridCol w="1433064">
                  <a:extLst>
                    <a:ext uri="{9D8B030D-6E8A-4147-A177-3AD203B41FA5}">
                      <a16:colId xmlns="" xmlns:a16="http://schemas.microsoft.com/office/drawing/2014/main" val="184555122"/>
                    </a:ext>
                  </a:extLst>
                </a:gridCol>
                <a:gridCol w="1808693">
                  <a:extLst>
                    <a:ext uri="{9D8B030D-6E8A-4147-A177-3AD203B41FA5}">
                      <a16:colId xmlns="" xmlns:a16="http://schemas.microsoft.com/office/drawing/2014/main" val="3918338399"/>
                    </a:ext>
                  </a:extLst>
                </a:gridCol>
              </a:tblGrid>
              <a:tr h="432307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Imaging and Serum Biomarker profiles at all Mayo Clinic risk levels </a:t>
                      </a:r>
                    </a:p>
                  </a:txBody>
                  <a:tcPr marL="8506" marR="8506" marT="85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1025180"/>
                  </a:ext>
                </a:extLst>
              </a:tr>
              <a:tr h="769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</a:t>
                      </a:r>
                    </a:p>
                  </a:txBody>
                  <a:tcPr marL="8506" marR="8506" marT="85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Histoplasmosis</a:t>
                      </a:r>
                      <a:r>
                        <a:rPr lang="en-US" sz="2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2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IgG+IgM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Histoplasmosis</a:t>
                      </a:r>
                      <a:r>
                        <a:rPr lang="en-US" sz="2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IgG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CYFRA 21.1- BSI 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CYFRA &amp; IgG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408647"/>
                  </a:ext>
                </a:extLst>
              </a:tr>
              <a:tr h="390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Sample size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866912"/>
                  </a:ext>
                </a:extLst>
              </a:tr>
              <a:tr h="390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Sensitivity %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5387353"/>
                  </a:ext>
                </a:extLst>
              </a:tr>
              <a:tr h="390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Specificity %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0013744"/>
                  </a:ext>
                </a:extLst>
              </a:tr>
              <a:tr h="390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AUC MAYO model alone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3300440"/>
                  </a:ext>
                </a:extLst>
              </a:tr>
              <a:tr h="3901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AUC Mayo + Biomarker</a:t>
                      </a:r>
                    </a:p>
                  </a:txBody>
                  <a:tcPr marL="8506" marR="8506" marT="8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NC</a:t>
                      </a:r>
                      <a:r>
                        <a:rPr lang="en-US" sz="2300" b="0" i="0" u="none" strike="noStrike" baseline="30000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300" b="0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8506" marR="8506" marT="8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0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1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6" y="274636"/>
            <a:ext cx="9777413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Existing Biorepositories CVC </a:t>
            </a:r>
            <a:r>
              <a:rPr lang="en-US" sz="3600" dirty="0" smtClean="0"/>
              <a:t>resources </a:t>
            </a:r>
            <a:br>
              <a:rPr lang="en-US" sz="3600" dirty="0" smtClean="0"/>
            </a:br>
            <a:r>
              <a:rPr lang="en-US" sz="3600" dirty="0" smtClean="0"/>
              <a:t>296 high risk including </a:t>
            </a:r>
            <a:r>
              <a:rPr lang="en-US" sz="3600" dirty="0" smtClean="0"/>
              <a:t>11 cancers lung </a:t>
            </a:r>
            <a:r>
              <a:rPr lang="en-US" sz="3600" dirty="0"/>
              <a:t>cancer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952" y="2063812"/>
            <a:ext cx="5843868" cy="4073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90" y="2063811"/>
            <a:ext cx="5843868" cy="4073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5647" y="155605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patients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3633" y="1556058"/>
            <a:ext cx="213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8111733" y="1513165"/>
            <a:ext cx="2474402" cy="5213346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0"/>
                </a:schemeClr>
              </a:gs>
              <a:gs pos="35000">
                <a:schemeClr val="accent6">
                  <a:tint val="37000"/>
                  <a:satMod val="300000"/>
                  <a:alpha val="50000"/>
                </a:schemeClr>
              </a:gs>
              <a:gs pos="100000">
                <a:schemeClr val="accent6">
                  <a:tint val="15000"/>
                  <a:satMod val="350000"/>
                  <a:alpha val="5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828800" y="1650342"/>
            <a:ext cx="6057900" cy="1778659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45692" y="3505200"/>
            <a:ext cx="3341008" cy="2209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Vanderbilt Lung Repository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152400"/>
            <a:ext cx="10729912" cy="125272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Vanderbilt Lung Imaging </a:t>
            </a:r>
            <a:r>
              <a:rPr lang="en-US" sz="4000" dirty="0" smtClean="0"/>
              <a:t>Repository 1100 annotated IPNs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/>
              <a:t>Medical image Analysis and Statistical Interpretation lab, </a:t>
            </a:r>
            <a:r>
              <a:rPr lang="en-US" sz="2700" b="1" dirty="0">
                <a:solidFill>
                  <a:srgbClr val="FF0000"/>
                </a:solidFill>
              </a:rPr>
              <a:t>Bennett Landman, PhD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Vanderbilt Engineering </a:t>
            </a: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E2A2-D125-4F5C-92A2-C640FDE59F04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27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10200" y="4224030"/>
            <a:ext cx="1371600" cy="1143000"/>
            <a:chOff x="6393305" y="3928011"/>
            <a:chExt cx="1371600" cy="1143000"/>
          </a:xfrm>
        </p:grpSpPr>
        <p:sp>
          <p:nvSpPr>
            <p:cNvPr id="8" name="Rectangle 7"/>
            <p:cNvSpPr/>
            <p:nvPr/>
          </p:nvSpPr>
          <p:spPr>
            <a:xfrm>
              <a:off x="6393305" y="3928011"/>
              <a:ext cx="1371600" cy="1143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prstClr val="black"/>
                  </a:solidFill>
                </a:rPr>
                <a:t>DAX/XNAT</a:t>
              </a:r>
            </a:p>
            <a:p>
              <a:pPr algn="ctr"/>
              <a:endParaRPr lang="en-US" b="1" dirty="0">
                <a:solidFill>
                  <a:prstClr val="black"/>
                </a:solidFill>
              </a:endParaRPr>
            </a:p>
            <a:p>
              <a:pPr algn="ctr"/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470" y="4466481"/>
              <a:ext cx="1197462" cy="4103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3" name="Rectangle 12"/>
          <p:cNvSpPr/>
          <p:nvPr/>
        </p:nvSpPr>
        <p:spPr>
          <a:xfrm>
            <a:off x="6690436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External XNAT</a:t>
            </a:r>
          </a:p>
        </p:txBody>
      </p:sp>
      <p:cxnSp>
        <p:nvCxnSpPr>
          <p:cNvPr id="14" name="Elbow Connector 13"/>
          <p:cNvCxnSpPr>
            <a:stCxn id="13" idx="2"/>
            <a:endCxn id="28" idx="0"/>
          </p:cNvCxnSpPr>
          <p:nvPr/>
        </p:nvCxnSpPr>
        <p:spPr>
          <a:xfrm rot="5400000">
            <a:off x="4582322" y="1401828"/>
            <a:ext cx="1133887" cy="4026187"/>
          </a:xfrm>
          <a:prstGeom prst="bentConnector3">
            <a:avLst>
              <a:gd name="adj1" fmla="val 3942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21560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External PACS</a:t>
            </a:r>
          </a:p>
        </p:txBody>
      </p:sp>
      <p:cxnSp>
        <p:nvCxnSpPr>
          <p:cNvPr id="17" name="Elbow Connector 16"/>
          <p:cNvCxnSpPr>
            <a:stCxn id="20" idx="2"/>
            <a:endCxn id="28" idx="0"/>
          </p:cNvCxnSpPr>
          <p:nvPr/>
        </p:nvCxnSpPr>
        <p:spPr>
          <a:xfrm rot="5400000">
            <a:off x="3413445" y="2570703"/>
            <a:ext cx="1133887" cy="1688434"/>
          </a:xfrm>
          <a:prstGeom prst="bentConnector3">
            <a:avLst>
              <a:gd name="adj1" fmla="val 2488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3" idx="2"/>
            <a:endCxn id="28" idx="0"/>
          </p:cNvCxnSpPr>
          <p:nvPr/>
        </p:nvCxnSpPr>
        <p:spPr>
          <a:xfrm rot="5400000">
            <a:off x="2829007" y="3155143"/>
            <a:ext cx="1133887" cy="519557"/>
          </a:xfrm>
          <a:prstGeom prst="bentConnector3">
            <a:avLst>
              <a:gd name="adj1" fmla="val 1695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52683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External File System</a:t>
            </a:r>
          </a:p>
        </p:txBody>
      </p:sp>
      <p:cxnSp>
        <p:nvCxnSpPr>
          <p:cNvPr id="22" name="Elbow Connector 21"/>
          <p:cNvCxnSpPr>
            <a:stCxn id="25" idx="2"/>
            <a:endCxn id="28" idx="0"/>
          </p:cNvCxnSpPr>
          <p:nvPr/>
        </p:nvCxnSpPr>
        <p:spPr>
          <a:xfrm rot="16200000" flipH="1">
            <a:off x="2244568" y="3090260"/>
            <a:ext cx="1133887" cy="649320"/>
          </a:xfrm>
          <a:prstGeom prst="bentConnector3">
            <a:avLst>
              <a:gd name="adj1" fmla="val 1034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183806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External Web Browser / Computer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14929" y="2009777"/>
            <a:ext cx="943843" cy="838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External Programs </a:t>
            </a:r>
          </a:p>
        </p:txBody>
      </p:sp>
      <p:cxnSp>
        <p:nvCxnSpPr>
          <p:cNvPr id="27" name="Elbow Connector 26"/>
          <p:cNvCxnSpPr>
            <a:stCxn id="16" idx="2"/>
            <a:endCxn id="28" idx="0"/>
          </p:cNvCxnSpPr>
          <p:nvPr/>
        </p:nvCxnSpPr>
        <p:spPr>
          <a:xfrm rot="5400000">
            <a:off x="3997884" y="1986266"/>
            <a:ext cx="1133887" cy="2857311"/>
          </a:xfrm>
          <a:prstGeom prst="bentConnector3">
            <a:avLst>
              <a:gd name="adj1" fmla="val 3281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98570" y="3981864"/>
            <a:ext cx="18752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Q/A and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De-identification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52058" y="1509244"/>
            <a:ext cx="179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prstClr val="white"/>
                </a:solidFill>
              </a:rPr>
              <a:t>Repository Users</a:t>
            </a:r>
          </a:p>
        </p:txBody>
      </p:sp>
      <p:sp>
        <p:nvSpPr>
          <p:cNvPr id="48" name="Striped Right Arrow 47"/>
          <p:cNvSpPr/>
          <p:nvPr/>
        </p:nvSpPr>
        <p:spPr>
          <a:xfrm>
            <a:off x="4004248" y="3994356"/>
            <a:ext cx="602105" cy="1130508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08" y="1828066"/>
            <a:ext cx="1371600" cy="111601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8588705" y="2820780"/>
            <a:ext cx="16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white"/>
                </a:solidFill>
              </a:rPr>
              <a:t>Web portal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617873" y="6040005"/>
            <a:ext cx="1594070" cy="39984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</a:rPr>
              <a:t>PACS </a:t>
            </a:r>
            <a:r>
              <a:rPr lang="en-US" dirty="0">
                <a:solidFill>
                  <a:prstClr val="black"/>
                </a:solidFill>
              </a:rPr>
              <a:t>or XNAT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08" y="3219004"/>
            <a:ext cx="1371600" cy="134914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766470" y="4513535"/>
            <a:ext cx="129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Command </a:t>
            </a:r>
            <a:r>
              <a:rPr lang="en-US">
                <a:solidFill>
                  <a:prstClr val="white"/>
                </a:solidFill>
              </a:rPr>
              <a:t>line tools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2060" y="5650468"/>
            <a:ext cx="274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Software API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35"/>
          <a:stretch/>
        </p:blipFill>
        <p:spPr>
          <a:xfrm>
            <a:off x="8729108" y="5180637"/>
            <a:ext cx="1371600" cy="430173"/>
          </a:xfrm>
          <a:prstGeom prst="rect">
            <a:avLst/>
          </a:prstGeom>
        </p:spPr>
      </p:pic>
      <p:sp>
        <p:nvSpPr>
          <p:cNvPr id="70" name="Striped Right Arrow 69"/>
          <p:cNvSpPr/>
          <p:nvPr/>
        </p:nvSpPr>
        <p:spPr>
          <a:xfrm>
            <a:off x="7689879" y="3988110"/>
            <a:ext cx="602105" cy="1130508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45692" y="5824230"/>
            <a:ext cx="3409195" cy="695969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0938" y="1613357"/>
            <a:ext cx="188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prstClr val="white"/>
                </a:solidFill>
              </a:rPr>
              <a:t>Contributing Sites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24604" y="6053053"/>
            <a:ext cx="18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prstClr val="white"/>
                </a:solidFill>
              </a:rPr>
              <a:t>Image Processing</a:t>
            </a:r>
          </a:p>
        </p:txBody>
      </p:sp>
      <p:sp>
        <p:nvSpPr>
          <p:cNvPr id="75" name="Curved Up Arrow 74"/>
          <p:cNvSpPr/>
          <p:nvPr/>
        </p:nvSpPr>
        <p:spPr>
          <a:xfrm>
            <a:off x="5699957" y="5530024"/>
            <a:ext cx="1081843" cy="517192"/>
          </a:xfrm>
          <a:prstGeom prst="curvedUpArrow">
            <a:avLst>
              <a:gd name="adj1" fmla="val 25000"/>
              <a:gd name="adj2" fmla="val 83848"/>
              <a:gd name="adj3" fmla="val 61483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4" b="18675"/>
          <a:stretch/>
        </p:blipFill>
        <p:spPr>
          <a:xfrm>
            <a:off x="6734452" y="5886864"/>
            <a:ext cx="961749" cy="59013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658688" y="5188804"/>
            <a:ext cx="27301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latin typeface="Arial" charset="0"/>
                <a:ea typeface="Arial" charset="0"/>
                <a:cs typeface="Arial" charset="0"/>
              </a:rPr>
              <a:t>DAX: 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Neuroimage. 2016 Jan 1;124(Pt B):1097-101. </a:t>
            </a:r>
            <a:r>
              <a:rPr lang="fi-FI" sz="1100" u="sng" dirty="0" err="1">
                <a:latin typeface="Arial" charset="0"/>
                <a:ea typeface="Arial" charset="0"/>
                <a:cs typeface="Arial" charset="0"/>
              </a:rPr>
              <a:t>doi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: 10.1016/j.neuroimage.2015.05.021.</a:t>
            </a:r>
          </a:p>
          <a:p>
            <a:endParaRPr lang="fi-FI" sz="1100" u="sng" dirty="0">
              <a:latin typeface="Arial" charset="0"/>
              <a:ea typeface="Arial" charset="0"/>
              <a:cs typeface="Arial" charset="0"/>
            </a:endParaRPr>
          </a:p>
          <a:p>
            <a:r>
              <a:rPr lang="fi-FI" sz="1100" dirty="0">
                <a:latin typeface="Arial" charset="0"/>
                <a:ea typeface="Arial" charset="0"/>
                <a:cs typeface="Arial" charset="0"/>
              </a:rPr>
              <a:t>XNAT: 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Neuroimage. 2016 Jan 1;124(Pt B):1093-6. </a:t>
            </a:r>
            <a:r>
              <a:rPr lang="fi-FI" sz="1100" u="sng" dirty="0" err="1">
                <a:latin typeface="Arial" charset="0"/>
                <a:ea typeface="Arial" charset="0"/>
                <a:cs typeface="Arial" charset="0"/>
              </a:rPr>
              <a:t>doi</a:t>
            </a:r>
            <a:r>
              <a:rPr lang="fi-FI" sz="1100" u="sng" dirty="0">
                <a:latin typeface="Arial" charset="0"/>
                <a:ea typeface="Arial" charset="0"/>
                <a:cs typeface="Arial" charset="0"/>
              </a:rPr>
              <a:t>: 10.1016/j.neuroimage.2015.06.076. 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0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393984" y="79610"/>
            <a:ext cx="8966589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Personalizing Risk assessment for lung cancer</a:t>
            </a:r>
          </a:p>
        </p:txBody>
      </p:sp>
      <p:grpSp>
        <p:nvGrpSpPr>
          <p:cNvPr id="32772" name="Group 27"/>
          <p:cNvGrpSpPr>
            <a:grpSpLocks/>
          </p:cNvGrpSpPr>
          <p:nvPr/>
        </p:nvGrpSpPr>
        <p:grpSpPr bwMode="auto">
          <a:xfrm>
            <a:off x="1905001" y="1609166"/>
            <a:ext cx="8724391" cy="4457700"/>
            <a:chOff x="381000" y="1905000"/>
            <a:chExt cx="8724013" cy="445770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7" r="755"/>
            <a:stretch>
              <a:fillRect/>
            </a:stretch>
          </p:blipFill>
          <p:spPr bwMode="auto">
            <a:xfrm>
              <a:off x="1839097" y="1905000"/>
              <a:ext cx="4466124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533882" y="2743200"/>
              <a:ext cx="12233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Risk 1.5%</a:t>
              </a:r>
            </a:p>
          </p:txBody>
        </p:sp>
        <p:sp>
          <p:nvSpPr>
            <p:cNvPr id="32775" name="TextBox 9"/>
            <p:cNvSpPr txBox="1">
              <a:spLocks noChangeArrowheads="1"/>
            </p:cNvSpPr>
            <p:nvPr/>
          </p:nvSpPr>
          <p:spPr bwMode="auto">
            <a:xfrm>
              <a:off x="533882" y="3366655"/>
              <a:ext cx="12233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Risk 3.5%</a:t>
              </a:r>
            </a:p>
          </p:txBody>
        </p:sp>
        <p:sp>
          <p:nvSpPr>
            <p:cNvPr id="32776" name="TextBox 10"/>
            <p:cNvSpPr txBox="1">
              <a:spLocks noChangeArrowheads="1"/>
            </p:cNvSpPr>
            <p:nvPr/>
          </p:nvSpPr>
          <p:spPr bwMode="auto">
            <a:xfrm>
              <a:off x="533882" y="4114800"/>
              <a:ext cx="12233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Risk 9.0%</a:t>
              </a:r>
            </a:p>
          </p:txBody>
        </p:sp>
        <p:sp>
          <p:nvSpPr>
            <p:cNvPr id="32777" name="TextBox 11"/>
            <p:cNvSpPr txBox="1">
              <a:spLocks noChangeArrowheads="1"/>
            </p:cNvSpPr>
            <p:nvPr/>
          </p:nvSpPr>
          <p:spPr bwMode="auto">
            <a:xfrm>
              <a:off x="381000" y="4648200"/>
              <a:ext cx="15695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Lung cancers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539" y="2895600"/>
              <a:ext cx="533377" cy="141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0539" y="3287713"/>
              <a:ext cx="533377" cy="14128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00539" y="3668713"/>
              <a:ext cx="533377" cy="141287"/>
            </a:xfrm>
            <a:prstGeom prst="rect">
              <a:avLst/>
            </a:prstGeom>
            <a:solidFill>
              <a:srgbClr val="FF4B4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00539" y="4049713"/>
              <a:ext cx="533377" cy="1412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2" name="TextBox 17"/>
            <p:cNvSpPr txBox="1">
              <a:spLocks noChangeArrowheads="1"/>
            </p:cNvSpPr>
            <p:nvPr/>
          </p:nvSpPr>
          <p:spPr bwMode="auto">
            <a:xfrm>
              <a:off x="7087082" y="2710935"/>
              <a:ext cx="14541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General pop</a:t>
              </a:r>
            </a:p>
          </p:txBody>
        </p:sp>
        <p:sp>
          <p:nvSpPr>
            <p:cNvPr id="32783" name="TextBox 18"/>
            <p:cNvSpPr txBox="1">
              <a:spLocks noChangeArrowheads="1"/>
            </p:cNvSpPr>
            <p:nvPr/>
          </p:nvSpPr>
          <p:spPr bwMode="auto">
            <a:xfrm>
              <a:off x="7086600" y="3135868"/>
              <a:ext cx="15695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Epidemiology</a:t>
              </a:r>
            </a:p>
          </p:txBody>
        </p:sp>
        <p:sp>
          <p:nvSpPr>
            <p:cNvPr id="32784" name="TextBox 19"/>
            <p:cNvSpPr txBox="1">
              <a:spLocks noChangeArrowheads="1"/>
            </p:cNvSpPr>
            <p:nvPr/>
          </p:nvSpPr>
          <p:spPr bwMode="auto">
            <a:xfrm>
              <a:off x="7086600" y="3516868"/>
              <a:ext cx="2018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With lung nodules</a:t>
              </a:r>
            </a:p>
          </p:txBody>
        </p:sp>
        <p:sp>
          <p:nvSpPr>
            <p:cNvPr id="32785" name="TextBox 20"/>
            <p:cNvSpPr txBox="1">
              <a:spLocks noChangeArrowheads="1"/>
            </p:cNvSpPr>
            <p:nvPr/>
          </p:nvSpPr>
          <p:spPr bwMode="auto">
            <a:xfrm>
              <a:off x="7086600" y="3897868"/>
              <a:ext cx="19991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With +  biomarker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00539" y="4430713"/>
              <a:ext cx="533377" cy="1412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7" name="TextBox 22"/>
            <p:cNvSpPr txBox="1">
              <a:spLocks noChangeArrowheads="1"/>
            </p:cNvSpPr>
            <p:nvPr/>
          </p:nvSpPr>
          <p:spPr bwMode="auto">
            <a:xfrm>
              <a:off x="7086600" y="4278868"/>
              <a:ext cx="16208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Lung Cancers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76409" y="4519613"/>
              <a:ext cx="1142950" cy="520700"/>
            </a:xfrm>
            <a:prstGeom prst="rect">
              <a:avLst/>
            </a:prstGeom>
            <a:noFill/>
            <a:ln w="38100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9" name="TextBox 24"/>
            <p:cNvSpPr txBox="1">
              <a:spLocks noChangeArrowheads="1"/>
            </p:cNvSpPr>
            <p:nvPr/>
          </p:nvSpPr>
          <p:spPr bwMode="auto">
            <a:xfrm>
              <a:off x="533400" y="2209800"/>
              <a:ext cx="1422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/>
                <a:t>Risk  &lt;0.1%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47786" y="2393950"/>
              <a:ext cx="28097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128762" y="2374900"/>
              <a:ext cx="46035" cy="4603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92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4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Highly collaborative </a:t>
            </a:r>
            <a:r>
              <a:rPr lang="en-US" dirty="0" smtClean="0"/>
              <a:t>team focused on </a:t>
            </a:r>
            <a:r>
              <a:rPr lang="en-US" dirty="0" smtClean="0"/>
              <a:t>Personalized </a:t>
            </a:r>
            <a:r>
              <a:rPr lang="en-US" dirty="0"/>
              <a:t>lung cancer </a:t>
            </a:r>
            <a:r>
              <a:rPr lang="en-US" dirty="0" smtClean="0"/>
              <a:t>management. </a:t>
            </a:r>
            <a:endParaRPr lang="en-US" dirty="0" smtClean="0"/>
          </a:p>
          <a:p>
            <a:r>
              <a:rPr lang="en-US" dirty="0" smtClean="0"/>
              <a:t>Team project LTP2 </a:t>
            </a:r>
            <a:r>
              <a:rPr lang="en-US" dirty="0" smtClean="0"/>
              <a:t>164 </a:t>
            </a:r>
            <a:r>
              <a:rPr lang="en-US" dirty="0" smtClean="0"/>
              <a:t>enrollees. Improved accrual and distributions on going. </a:t>
            </a:r>
          </a:p>
          <a:p>
            <a:r>
              <a:rPr lang="en-US" dirty="0" smtClean="0"/>
              <a:t>New team project LTP3 </a:t>
            </a:r>
            <a:r>
              <a:rPr lang="en-US" dirty="0" smtClean="0"/>
              <a:t>to get </a:t>
            </a:r>
            <a:r>
              <a:rPr lang="en-US" dirty="0" smtClean="0"/>
              <a:t>us closer to improved management of IPNs. </a:t>
            </a:r>
          </a:p>
          <a:p>
            <a:r>
              <a:rPr lang="en-US" dirty="0" smtClean="0"/>
              <a:t> 33 </a:t>
            </a:r>
            <a:r>
              <a:rPr lang="en-US" dirty="0"/>
              <a:t>publications </a:t>
            </a:r>
            <a:r>
              <a:rPr lang="en-US" dirty="0" smtClean="0"/>
              <a:t>in the last year.</a:t>
            </a:r>
            <a:endParaRPr lang="en-US" dirty="0"/>
          </a:p>
          <a:p>
            <a:r>
              <a:rPr lang="en-US" dirty="0" smtClean="0"/>
              <a:t>Basket </a:t>
            </a:r>
            <a:r>
              <a:rPr lang="en-US" dirty="0"/>
              <a:t>biomarker evaluation beyond common clinical factors- using spectrum of biomarkers. cancer and benign blood and imaging. </a:t>
            </a:r>
          </a:p>
          <a:p>
            <a:r>
              <a:rPr lang="en-US" dirty="0"/>
              <a:t>We want to add value to current standard of </a:t>
            </a:r>
            <a:r>
              <a:rPr lang="en-US" dirty="0" smtClean="0"/>
              <a:t>care and proof </a:t>
            </a:r>
            <a:r>
              <a:rPr lang="en-US" dirty="0"/>
              <a:t>of clinical utility. 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906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BU-UCLA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BDL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Steve Dubinett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Avi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Spira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Marc Lenburg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Deni Aberle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6BE442-C6C2-413F-B2B6-A706C51681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60" y="1214438"/>
            <a:ext cx="6556318" cy="1854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5075" y="3900800"/>
            <a:ext cx="654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Epithelial-based  markers of lung cancer early detection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525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Personalized lung cancer screening. </a:t>
            </a:r>
          </a:p>
          <a:p>
            <a:r>
              <a:rPr lang="en-US" dirty="0" smtClean="0"/>
              <a:t>Screening in the underserved population. </a:t>
            </a:r>
          </a:p>
          <a:p>
            <a:r>
              <a:rPr lang="en-US" dirty="0" smtClean="0"/>
              <a:t>Increase </a:t>
            </a:r>
            <a:r>
              <a:rPr lang="en-US" dirty="0"/>
              <a:t>collaborators from high cancer regions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Basket </a:t>
            </a:r>
            <a:r>
              <a:rPr lang="en-US" dirty="0"/>
              <a:t>biomarker evaluation beyond common clinical factors- using spectrum of </a:t>
            </a:r>
            <a:r>
              <a:rPr lang="en-US" dirty="0" smtClean="0"/>
              <a:t>biomarkers. </a:t>
            </a:r>
            <a:r>
              <a:rPr lang="en-US" dirty="0"/>
              <a:t>cancer and benign blood and imaging. </a:t>
            </a:r>
            <a:endParaRPr lang="en-US" dirty="0" smtClean="0"/>
          </a:p>
          <a:p>
            <a:r>
              <a:rPr lang="en-US" dirty="0" smtClean="0"/>
              <a:t>Proof </a:t>
            </a:r>
            <a:r>
              <a:rPr lang="en-US" dirty="0"/>
              <a:t>of clinical utility. </a:t>
            </a:r>
          </a:p>
        </p:txBody>
      </p:sp>
    </p:spTree>
    <p:extLst>
      <p:ext uri="{BB962C8B-B14F-4D97-AF65-F5344CB8AC3E}">
        <p14:creationId xmlns:p14="http://schemas.microsoft.com/office/powerpoint/2010/main" val="2459982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1712938" y="1923541"/>
            <a:ext cx="4999312" cy="1379718"/>
            <a:chOff x="229509" y="1911308"/>
            <a:chExt cx="4999312" cy="13797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296" y="1911308"/>
              <a:ext cx="745405" cy="11181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1741" y="1911308"/>
              <a:ext cx="805038" cy="11181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819" y="1911308"/>
              <a:ext cx="795355" cy="111810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9509" y="3029416"/>
              <a:ext cx="11286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Avi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</a:t>
              </a:r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Spira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MD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4231" y="3029416"/>
              <a:ext cx="16151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Steve Dubinett, MD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3029416"/>
              <a:ext cx="16151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Marc </a:t>
              </a:r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Lenburg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, PhD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50571" y="3029416"/>
              <a:ext cx="137825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Deni Aberle, MD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39000" y="317413"/>
            <a:ext cx="3218922" cy="1577816"/>
            <a:chOff x="5715000" y="317412"/>
            <a:chExt cx="3218922" cy="15778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0709" y="317412"/>
              <a:ext cx="832048" cy="104006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715000" y="1464341"/>
              <a:ext cx="1143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Jim Herman, </a:t>
              </a:r>
            </a:p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MD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9356" y="341611"/>
              <a:ext cx="748844" cy="104838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67600" y="1452925"/>
              <a:ext cx="14663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Brenda </a:t>
              </a:r>
              <a:r>
                <a:rPr lang="en-US" sz="1100" dirty="0" err="1">
                  <a:solidFill>
                    <a:srgbClr val="0C67A6"/>
                  </a:solidFill>
                  <a:latin typeface="+mj-lt"/>
                </a:rPr>
                <a:t>Diergaarde</a:t>
              </a:r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,</a:t>
              </a:r>
            </a:p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 PhD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267761" y="1905001"/>
            <a:ext cx="3400241" cy="1386027"/>
            <a:chOff x="5743760" y="1905000"/>
            <a:chExt cx="3400241" cy="138602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3800" y="1905000"/>
              <a:ext cx="738917" cy="111137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315201" y="3019937"/>
              <a:ext cx="1828800" cy="27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Haining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Yang, MD, PhD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43760" y="3019937"/>
              <a:ext cx="1730042" cy="27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Harvey Pass, MD</a:t>
              </a:r>
            </a:p>
          </p:txBody>
        </p:sp>
        <p:pic>
          <p:nvPicPr>
            <p:cNvPr id="27" name="Picture 2" descr="https://www.ctsnet.org/sites/default/files/styles/user_photo_profile_d/public/contact_profile/11977.jpeg?itok=G0j-6aBt&amp;timestamp=137728920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007" y="1911308"/>
              <a:ext cx="781531" cy="110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1598340" y="3625006"/>
            <a:ext cx="3202260" cy="1153356"/>
            <a:chOff x="74340" y="3625006"/>
            <a:chExt cx="3202260" cy="11533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400" y="3625006"/>
              <a:ext cx="1327829" cy="8852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7416" y="3625006"/>
              <a:ext cx="1327829" cy="88521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4340" y="4516752"/>
              <a:ext cx="146819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Louise </a:t>
              </a:r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Showe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, PhD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59239" y="4495800"/>
              <a:ext cx="18173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Qihong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Huang, MD, PhD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222940" y="208733"/>
            <a:ext cx="3737522" cy="1447319"/>
            <a:chOff x="1063078" y="263875"/>
            <a:chExt cx="3737522" cy="1451397"/>
          </a:xfrm>
        </p:grpSpPr>
        <p:pic>
          <p:nvPicPr>
            <p:cNvPr id="4" name="Picture 6" descr="Research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89" y="263875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Image Place hold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632" y="266733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63078" y="1452924"/>
              <a:ext cx="19531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>
                  <a:solidFill>
                    <a:prstClr val="black"/>
                  </a:solidFill>
                </a:rPr>
                <a:t>	Matt Schabath, PhD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5300" y="1452925"/>
              <a:ext cx="1115300" cy="262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Jae Lee, PhD</a:t>
              </a:r>
            </a:p>
          </p:txBody>
        </p:sp>
        <p:pic>
          <p:nvPicPr>
            <p:cNvPr id="10" name="Picture 4" descr="Image result for Robert J.  Gilli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040" y="267107"/>
              <a:ext cx="895919" cy="112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289846" y="1452924"/>
              <a:ext cx="1295547" cy="26234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>
                  <a:solidFill>
                    <a:prstClr val="black"/>
                  </a:solidFill>
                </a:rPr>
                <a:t>	 Bob Gillies, PhD</a:t>
              </a:r>
            </a:p>
          </p:txBody>
        </p:sp>
      </p:grpSp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 bwMode="auto">
          <a:xfrm>
            <a:off x="6560142" y="3496336"/>
            <a:ext cx="809489" cy="12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97" y="3496335"/>
            <a:ext cx="837518" cy="12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61" y="3496336"/>
            <a:ext cx="820175" cy="12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https://wag.mc.vanderbilt.edu/PhotoServices/api/image/sandlekl/Professional/190/264/Tru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78" y="3496336"/>
            <a:ext cx="923315" cy="128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459698" y="4716913"/>
            <a:ext cx="114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Pierre Massion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72004" y="4723991"/>
            <a:ext cx="92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Eric Grogan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27245" y="4748033"/>
            <a:ext cx="9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Kim Sandler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97135" y="4707227"/>
            <a:ext cx="89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Gary Smith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937536" y="5107859"/>
            <a:ext cx="4678442" cy="1650087"/>
            <a:chOff x="4132004" y="3505200"/>
            <a:chExt cx="4678442" cy="1650087"/>
          </a:xfrm>
        </p:grpSpPr>
        <p:pic>
          <p:nvPicPr>
            <p:cNvPr id="33" name="Picture 32" descr="U:\Talks\SPORE\Lung SPORE\2013-06-14 SPORE seminar Massion\Heidi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608" y="3505200"/>
              <a:ext cx="908867" cy="121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U:\Lab pictures\2012\IMG_0132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9" t="13523" r="16705" b="34829"/>
            <a:stretch/>
          </p:blipFill>
          <p:spPr bwMode="auto">
            <a:xfrm>
              <a:off x="4132004" y="3505200"/>
              <a:ext cx="962353" cy="120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http://www.mc.vanderbilt.edu/documents/vmcpathology/images/Eisenberg.jp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853" y="3505200"/>
              <a:ext cx="824259" cy="123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72" y="3505200"/>
              <a:ext cx="793389" cy="121212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212239" y="4724400"/>
              <a:ext cx="8169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Sanja Antic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07600" y="4724400"/>
              <a:ext cx="1193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Rosana</a:t>
              </a:r>
              <a:r>
                <a:rPr lang="en-US" sz="1100" dirty="0"/>
                <a:t> Eisenberg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00649" y="4724400"/>
              <a:ext cx="8048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Heidi Chen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04686" y="4724400"/>
              <a:ext cx="12057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Bennett Landman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10612" y="317413"/>
            <a:ext cx="733388" cy="105268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288344" y="1447800"/>
            <a:ext cx="8556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C67A6"/>
                </a:solidFill>
                <a:latin typeface="+mj-lt"/>
              </a:rPr>
              <a:t>Jeff Wang, PhD</a:t>
            </a:r>
          </a:p>
          <a:p>
            <a:pPr algn="ctr"/>
            <a:endParaRPr lang="en-US" sz="1100" dirty="0">
              <a:solidFill>
                <a:srgbClr val="0C67A6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37554" y="3481812"/>
            <a:ext cx="911141" cy="127559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9559726" y="4748033"/>
            <a:ext cx="1222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Steve Deppen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745611" y="3463094"/>
            <a:ext cx="864863" cy="1284939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573694" y="4778362"/>
            <a:ext cx="145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Chirayu Shah</a:t>
            </a:r>
            <a:endParaRPr lang="en-US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7"/>
          <a:srcRect l="33266" r="30912" b="22551"/>
          <a:stretch/>
        </p:blipFill>
        <p:spPr>
          <a:xfrm>
            <a:off x="1877566" y="1923541"/>
            <a:ext cx="774753" cy="1118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33464"/>
          <a:stretch/>
        </p:blipFill>
        <p:spPr>
          <a:xfrm>
            <a:off x="5110681" y="5099611"/>
            <a:ext cx="1790506" cy="121817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5110682" y="6329988"/>
            <a:ext cx="99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Sophie Jouan</a:t>
            </a:r>
            <a:endParaRPr lang="en-US" sz="1100" dirty="0"/>
          </a:p>
        </p:txBody>
      </p:sp>
      <p:pic>
        <p:nvPicPr>
          <p:cNvPr id="62" name="Picture 22" descr="http://www.mc.vanderbilt.edu/documents/thoracic/images/Aldrich_Melinda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377" y="5091435"/>
            <a:ext cx="814462" cy="12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0457922" y="6298569"/>
            <a:ext cx="1215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Melinda Aldrich</a:t>
            </a:r>
            <a:endParaRPr lang="en-US" sz="1050" dirty="0"/>
          </a:p>
        </p:txBody>
      </p:sp>
      <p:pic>
        <p:nvPicPr>
          <p:cNvPr id="66" name="Picture 2" descr="http://www.biostat.washington.edu/sites/default/files/styles/person_medium_thumb/public/people/Pepe_2008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82" y="5091435"/>
            <a:ext cx="884770" cy="12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301305" y="6338290"/>
            <a:ext cx="152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Margaret Pepe, PhD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93380" y="3032885"/>
            <a:ext cx="13952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C67A6"/>
                </a:solidFill>
                <a:latin typeface="FuturaNDBook"/>
              </a:rPr>
              <a:t>Lynn </a:t>
            </a:r>
            <a:r>
              <a:rPr lang="en-US" sz="1100" dirty="0" err="1" smtClean="0">
                <a:solidFill>
                  <a:srgbClr val="0C67A6"/>
                </a:solidFill>
                <a:latin typeface="FuturaNDBook"/>
              </a:rPr>
              <a:t>Sorbara</a:t>
            </a:r>
            <a:r>
              <a:rPr lang="en-US" sz="1100" dirty="0" smtClean="0">
                <a:solidFill>
                  <a:srgbClr val="0C67A6"/>
                </a:solidFill>
                <a:latin typeface="FuturaNDBook"/>
              </a:rPr>
              <a:t>, PhD</a:t>
            </a:r>
            <a:endParaRPr lang="en-US" sz="1100" dirty="0">
              <a:solidFill>
                <a:srgbClr val="0C67A6"/>
              </a:solidFill>
              <a:latin typeface="FuturaNDBook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07704" y="4506597"/>
            <a:ext cx="16105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C67A6"/>
                </a:solidFill>
                <a:latin typeface="FuturaNDBook"/>
              </a:rPr>
              <a:t>Karl Krueger, PhD</a:t>
            </a:r>
            <a:endParaRPr lang="en-US" sz="1100" dirty="0">
              <a:solidFill>
                <a:srgbClr val="0C67A6"/>
              </a:solidFill>
              <a:latin typeface="FuturaNDBook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2674" y="1923540"/>
            <a:ext cx="790870" cy="1092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747" y="3496335"/>
            <a:ext cx="728152" cy="100617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2358620" y="5054639"/>
            <a:ext cx="2622678" cy="1545261"/>
            <a:chOff x="2358620" y="5054639"/>
            <a:chExt cx="2622678" cy="1545261"/>
          </a:xfrm>
        </p:grpSpPr>
        <p:sp>
          <p:nvSpPr>
            <p:cNvPr id="59" name="TextBox 58"/>
            <p:cNvSpPr txBox="1"/>
            <p:nvPr/>
          </p:nvSpPr>
          <p:spPr>
            <a:xfrm>
              <a:off x="2358620" y="6330729"/>
              <a:ext cx="15275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Sandy Stass</a:t>
              </a:r>
              <a:endParaRPr lang="en-US" sz="11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53717" y="6338290"/>
              <a:ext cx="15275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Feng Jiang</a:t>
              </a:r>
              <a:endParaRPr lang="en-US" sz="11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609103" y="5058467"/>
              <a:ext cx="1004626" cy="12557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813485" y="5054639"/>
              <a:ext cx="1015900" cy="1269875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18817" y="6319681"/>
            <a:ext cx="152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Tracey Marsh, </a:t>
            </a:r>
            <a:r>
              <a:rPr lang="en-US" sz="1100" dirty="0"/>
              <a:t>PhD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745611" y="3471291"/>
            <a:ext cx="942257" cy="13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Risk stratification for lung cancer screening to enhance participation of the underserved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How to assess risk of lung cancer among never smokers? Radon, 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amilial risk, germline mutations.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How to best use up coming New technologies: </a:t>
            </a:r>
            <a:r>
              <a:rPr lang="en-US" dirty="0">
                <a:solidFill>
                  <a:srgbClr val="0000FF"/>
                </a:solidFill>
              </a:rPr>
              <a:t>imaging and </a:t>
            </a:r>
            <a:r>
              <a:rPr lang="en-US" dirty="0" smtClean="0">
                <a:solidFill>
                  <a:srgbClr val="0000FF"/>
                </a:solidFill>
              </a:rPr>
              <a:t>AI and tissue/liquid based new discovery technologies: microbiomes, epigenetics…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Management of IPNs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Biomarkers predictive of indolent vs aggressive disease</a:t>
            </a:r>
            <a:r>
              <a:rPr lang="en-US" dirty="0">
                <a:solidFill>
                  <a:srgbClr val="7030A0"/>
                </a:solidFill>
              </a:rPr>
              <a:t>. </a:t>
            </a:r>
            <a:endParaRPr lang="en-US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Who </a:t>
            </a:r>
            <a:r>
              <a:rPr lang="en-US" dirty="0">
                <a:solidFill>
                  <a:srgbClr val="7030A0"/>
                </a:solidFill>
              </a:rPr>
              <a:t>to screen? LDCT screening may detect 10% of all lung cancers. There is a lot of room for improvement.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1227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9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collaborative </a:t>
            </a:r>
            <a:r>
              <a:rPr lang="en-US" dirty="0" smtClean="0"/>
              <a:t>project - LTP2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5408" r="4075" b="30253"/>
          <a:stretch/>
        </p:blipFill>
        <p:spPr>
          <a:xfrm>
            <a:off x="1752600" y="1344304"/>
            <a:ext cx="8534400" cy="5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ent-Up Arrow 25"/>
          <p:cNvSpPr/>
          <p:nvPr/>
        </p:nvSpPr>
        <p:spPr>
          <a:xfrm flipV="1">
            <a:off x="5632704" y="2004837"/>
            <a:ext cx="1460085" cy="1989555"/>
          </a:xfrm>
          <a:prstGeom prst="bentUpArrow">
            <a:avLst>
              <a:gd name="adj1" fmla="val 9615"/>
              <a:gd name="adj2" fmla="val 10799"/>
              <a:gd name="adj3" fmla="val 20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457199" y="340580"/>
            <a:ext cx="11263745" cy="643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Gill Sans MT" charset="0"/>
                <a:ea typeface="Gill Sans MT" charset="0"/>
                <a:cs typeface="Gill Sans MT" charset="0"/>
              </a:rPr>
              <a:t>Developing nasal gene-expression signature in the indeterminate nodule setting via RNA-</a:t>
            </a:r>
            <a:r>
              <a:rPr lang="en-US" sz="3200" b="1" dirty="0" err="1">
                <a:latin typeface="Gill Sans MT" charset="0"/>
                <a:ea typeface="Gill Sans MT" charset="0"/>
                <a:cs typeface="Gill Sans MT" charset="0"/>
              </a:rPr>
              <a:t>seq</a:t>
            </a:r>
            <a:endParaRPr lang="en-US" sz="32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05427" y="1433216"/>
            <a:ext cx="4792723" cy="2269847"/>
            <a:chOff x="1043643" y="1170479"/>
            <a:chExt cx="4792723" cy="2269847"/>
          </a:xfrm>
        </p:grpSpPr>
        <p:sp>
          <p:nvSpPr>
            <p:cNvPr id="14" name="Rectangle 13"/>
            <p:cNvSpPr/>
            <p:nvPr/>
          </p:nvSpPr>
          <p:spPr>
            <a:xfrm>
              <a:off x="1043643" y="1170479"/>
              <a:ext cx="4516897" cy="20019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1193557"/>
              <a:ext cx="476956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</a:t>
              </a:r>
              <a:r>
                <a:rPr lang="en-US" sz="2400" b="1" dirty="0"/>
                <a:t>DECAMP</a:t>
              </a:r>
              <a:r>
                <a:rPr lang="en-US" sz="2400" dirty="0"/>
                <a:t> Cohort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sz="1400" dirty="0"/>
                <a:t>(Detection of Early Lung Cancer Among Military Personnel)</a:t>
              </a:r>
            </a:p>
            <a:p>
              <a:endParaRPr lang="en-US" sz="1200" dirty="0"/>
            </a:p>
            <a:p>
              <a:r>
                <a:rPr lang="en-US" dirty="0"/>
                <a:t>Inclusion Criteria:</a:t>
              </a:r>
            </a:p>
            <a:p>
              <a:r>
                <a:rPr lang="en-US" altLang="zh-CN" dirty="0"/>
                <a:t>Age</a:t>
              </a:r>
              <a:r>
                <a:rPr lang="zh-CN" altLang="en-US" dirty="0"/>
                <a:t> </a:t>
              </a:r>
              <a:r>
                <a:rPr lang="en-US" altLang="zh-CN" dirty="0"/>
                <a:t>&gt;=</a:t>
              </a:r>
              <a:r>
                <a:rPr lang="zh-CN" altLang="en-US" dirty="0"/>
                <a:t> </a:t>
              </a:r>
              <a:r>
                <a:rPr lang="en-US" altLang="zh-CN" dirty="0"/>
                <a:t>50</a:t>
              </a:r>
              <a:endParaRPr lang="en-US" dirty="0"/>
            </a:p>
            <a:p>
              <a:r>
                <a:rPr lang="en-US" altLang="zh-CN" dirty="0"/>
                <a:t>Pack</a:t>
              </a:r>
              <a:r>
                <a:rPr lang="zh-CN" altLang="en-US" dirty="0"/>
                <a:t> </a:t>
              </a:r>
              <a:r>
                <a:rPr lang="en-US" altLang="zh-CN" dirty="0"/>
                <a:t>years</a:t>
              </a:r>
              <a:r>
                <a:rPr lang="zh-CN" altLang="en-US" dirty="0"/>
                <a:t> </a:t>
              </a:r>
              <a:r>
                <a:rPr lang="en-US" altLang="zh-CN" dirty="0"/>
                <a:t>&gt;=20</a:t>
              </a:r>
              <a:br>
                <a:rPr lang="en-US" altLang="zh-CN" dirty="0"/>
              </a:br>
              <a:r>
                <a:rPr lang="en-US" altLang="zh-CN" dirty="0"/>
                <a:t>Pulmonary</a:t>
              </a:r>
              <a:r>
                <a:rPr lang="zh-CN" altLang="en-US" dirty="0"/>
                <a:t> </a:t>
              </a:r>
              <a:r>
                <a:rPr lang="en-US" altLang="zh-CN" dirty="0"/>
                <a:t>nodules</a:t>
              </a:r>
              <a:r>
                <a:rPr lang="zh-CN" altLang="en-US" dirty="0"/>
                <a:t> </a:t>
              </a:r>
              <a:r>
                <a:rPr lang="en-US" altLang="zh-CN" dirty="0"/>
                <a:t>ranges</a:t>
              </a:r>
              <a:r>
                <a:rPr lang="zh-CN" altLang="en-US" dirty="0"/>
                <a:t> </a:t>
              </a:r>
              <a:r>
                <a:rPr lang="en-US" altLang="zh-CN" dirty="0"/>
                <a:t>from</a:t>
              </a:r>
              <a:r>
                <a:rPr lang="zh-CN" altLang="en-US" dirty="0"/>
                <a:t> </a:t>
              </a:r>
              <a:r>
                <a:rPr lang="en-US" altLang="zh-CN" dirty="0"/>
                <a:t>7</a:t>
              </a:r>
              <a:r>
                <a:rPr lang="zh-CN" altLang="en-US" dirty="0"/>
                <a:t> </a:t>
              </a:r>
              <a:r>
                <a:rPr lang="mr-IN" altLang="zh-CN" dirty="0"/>
                <a:t>–</a:t>
              </a:r>
              <a:r>
                <a:rPr lang="zh-CN" altLang="en-US" dirty="0"/>
                <a:t> </a:t>
              </a:r>
              <a:r>
                <a:rPr lang="en-US" altLang="zh-CN" dirty="0"/>
                <a:t>30</a:t>
              </a:r>
              <a:r>
                <a:rPr lang="zh-CN" altLang="en-US" dirty="0"/>
                <a:t> </a:t>
              </a:r>
              <a:r>
                <a:rPr lang="en-US" altLang="zh-CN" dirty="0"/>
                <a:t>mm</a:t>
              </a:r>
              <a:br>
                <a:rPr lang="en-US" altLang="zh-CN" dirty="0"/>
              </a:br>
              <a:r>
                <a:rPr lang="en-US" dirty="0"/>
                <a:t> 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18651" y="2127761"/>
            <a:ext cx="3138475" cy="707886"/>
            <a:chOff x="1532379" y="4554212"/>
            <a:chExt cx="3138475" cy="707886"/>
          </a:xfrm>
        </p:grpSpPr>
        <p:sp>
          <p:nvSpPr>
            <p:cNvPr id="17" name="Rectangle 16"/>
            <p:cNvSpPr/>
            <p:nvPr/>
          </p:nvSpPr>
          <p:spPr>
            <a:xfrm>
              <a:off x="1532379" y="4570723"/>
              <a:ext cx="3138475" cy="6913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5374" y="4554212"/>
              <a:ext cx="27044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2-year follow-up </a:t>
              </a:r>
              <a:r>
                <a:rPr lang="en-US" sz="2000" i="1"/>
                <a:t>for a </a:t>
              </a:r>
              <a:r>
                <a:rPr lang="en-US" sz="2000" i="1" dirty="0"/>
                <a:t>final diagnosis of cancer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9490" y="1433216"/>
            <a:ext cx="4363226" cy="670438"/>
            <a:chOff x="604191" y="3663941"/>
            <a:chExt cx="4363226" cy="670438"/>
          </a:xfrm>
        </p:grpSpPr>
        <p:sp>
          <p:nvSpPr>
            <p:cNvPr id="13" name="Parallelogram 12"/>
            <p:cNvSpPr/>
            <p:nvPr/>
          </p:nvSpPr>
          <p:spPr>
            <a:xfrm>
              <a:off x="604191" y="3663941"/>
              <a:ext cx="4363225" cy="647146"/>
            </a:xfrm>
            <a:prstGeom prst="parallelogram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041" y="3688048"/>
              <a:ext cx="4091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Sample Collection at baseline enrollment:</a:t>
              </a:r>
            </a:p>
            <a:p>
              <a:r>
                <a:rPr lang="en-US" dirty="0"/>
                <a:t>Nasal brushings for epithelial cells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29490" y="2900244"/>
            <a:ext cx="4967778" cy="393439"/>
            <a:chOff x="604191" y="3663941"/>
            <a:chExt cx="4967778" cy="393439"/>
          </a:xfrm>
        </p:grpSpPr>
        <p:sp>
          <p:nvSpPr>
            <p:cNvPr id="19" name="Parallelogram 18"/>
            <p:cNvSpPr/>
            <p:nvPr/>
          </p:nvSpPr>
          <p:spPr>
            <a:xfrm>
              <a:off x="604191" y="3663941"/>
              <a:ext cx="4372166" cy="393439"/>
            </a:xfrm>
            <a:prstGeom prst="parallelogram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4256" y="3675691"/>
              <a:ext cx="4757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>
                  <a:solidFill>
                    <a:srgbClr val="FF0000"/>
                  </a:solidFill>
                </a:rPr>
                <a:t>Total RNA Sequencing </a:t>
              </a:r>
              <a:r>
                <a:rPr lang="en-US" dirty="0"/>
                <a:t>for transcriptomic profiles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36989" y="4004178"/>
            <a:ext cx="3311599" cy="1025449"/>
            <a:chOff x="1532379" y="4554212"/>
            <a:chExt cx="3311599" cy="1025449"/>
          </a:xfrm>
        </p:grpSpPr>
        <p:sp>
          <p:nvSpPr>
            <p:cNvPr id="24" name="Rectangle 23"/>
            <p:cNvSpPr/>
            <p:nvPr/>
          </p:nvSpPr>
          <p:spPr>
            <a:xfrm>
              <a:off x="1532379" y="4570723"/>
              <a:ext cx="3138475" cy="10089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05373" y="4554212"/>
              <a:ext cx="31386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Identify nasal gene expression differences for detecting malignant IPNs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66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339" y="360746"/>
            <a:ext cx="11507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Nasal Epithelium Gene Expression Signature Associated with Cancer Status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7866" y="1379499"/>
            <a:ext cx="7851297" cy="5478501"/>
            <a:chOff x="-258124" y="1626332"/>
            <a:chExt cx="7851297" cy="5478501"/>
          </a:xfrm>
        </p:grpSpPr>
        <p:sp>
          <p:nvSpPr>
            <p:cNvPr id="14" name="Rectangle 13"/>
            <p:cNvSpPr/>
            <p:nvPr/>
          </p:nvSpPr>
          <p:spPr>
            <a:xfrm>
              <a:off x="2470362" y="2897490"/>
              <a:ext cx="102787" cy="29971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70362" y="5894598"/>
              <a:ext cx="102787" cy="81885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6776" y="3921919"/>
              <a:ext cx="1713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29</a:t>
              </a:r>
              <a:r>
                <a:rPr lang="zh-CN" altLang="en-US" dirty="0"/>
                <a:t> </a:t>
              </a:r>
              <a:r>
                <a:rPr lang="en-US" altLang="zh-CN" dirty="0"/>
                <a:t>Up-regulated</a:t>
              </a:r>
            </a:p>
            <a:p>
              <a:r>
                <a:rPr lang="en-US" altLang="zh-CN" dirty="0"/>
                <a:t>Genes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886" y="5894598"/>
              <a:ext cx="1876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8</a:t>
              </a:r>
              <a:r>
                <a:rPr lang="zh-CN" altLang="en-US" dirty="0"/>
                <a:t> </a:t>
              </a:r>
              <a:r>
                <a:rPr lang="en-US" altLang="zh-CN" dirty="0"/>
                <a:t>Down-regulated</a:t>
              </a:r>
            </a:p>
            <a:p>
              <a:r>
                <a:rPr lang="en-US" altLang="zh-CN" dirty="0"/>
                <a:t>Genes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4469" r="13005"/>
            <a:stretch/>
          </p:blipFill>
          <p:spPr>
            <a:xfrm>
              <a:off x="2584510" y="1626332"/>
              <a:ext cx="4428306" cy="54785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114871" y="2337326"/>
              <a:ext cx="478302" cy="3414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56937" y="1676035"/>
              <a:ext cx="2351617" cy="372248"/>
              <a:chOff x="9626931" y="1124054"/>
              <a:chExt cx="2351617" cy="37224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9921729" y="1126970"/>
                <a:ext cx="833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Cancer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147871" y="1124054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Benign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626931" y="1180831"/>
                <a:ext cx="294291" cy="261610"/>
              </a:xfrm>
              <a:prstGeom prst="rect">
                <a:avLst/>
              </a:prstGeom>
              <a:solidFill>
                <a:srgbClr val="01178B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solidFill>
                      <a:srgbClr val="FF0000"/>
                    </a:solidFill>
                  </a:rPr>
                  <a:t>  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853073" y="1180831"/>
                <a:ext cx="294291" cy="261610"/>
              </a:xfrm>
              <a:prstGeom prst="rect">
                <a:avLst/>
              </a:prstGeom>
              <a:solidFill>
                <a:srgbClr val="F8A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/>
                  <a:t>   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-258124" y="2302431"/>
              <a:ext cx="259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Generalized linear model:</a:t>
              </a:r>
            </a:p>
            <a:p>
              <a:r>
                <a:rPr lang="en-US" dirty="0"/>
                <a:t>Smoking status adjusted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244984" y="2948040"/>
              <a:ext cx="17632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37 differentially </a:t>
              </a:r>
            </a:p>
            <a:p>
              <a:pPr algn="ctr"/>
              <a:r>
                <a:rPr lang="en-US" b="1" dirty="0"/>
                <a:t>expressed genes</a:t>
              </a:r>
            </a:p>
            <a:p>
              <a:pPr algn="ctr"/>
              <a:r>
                <a:rPr lang="en-US" b="1" dirty="0"/>
                <a:t>FDR q&lt;0.1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275" y="1606378"/>
            <a:ext cx="3968657" cy="26401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275" y="4149211"/>
            <a:ext cx="4165085" cy="2318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736" y="1412123"/>
            <a:ext cx="189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DECAMP I Cohort</a:t>
            </a:r>
          </a:p>
        </p:txBody>
      </p:sp>
    </p:spTree>
    <p:extLst>
      <p:ext uri="{BB962C8B-B14F-4D97-AF65-F5344CB8AC3E}">
        <p14:creationId xmlns:p14="http://schemas.microsoft.com/office/powerpoint/2010/main" val="64829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NYU BDL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Harvey Pass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Haining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Yang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0840A8-99BA-4BF7-B975-A4A7F5D33C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280" y="567941"/>
            <a:ext cx="4953720" cy="2050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5075" y="3900800"/>
            <a:ext cx="654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Blood-based biomarkers for early detection of mesothelioma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39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5" y="930098"/>
            <a:ext cx="1159537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Aim 1: Develop a </a:t>
            </a:r>
            <a:r>
              <a:rPr lang="en-US" b="1" i="1" dirty="0">
                <a:solidFill>
                  <a:srgbClr val="FF0000"/>
                </a:solidFill>
              </a:rPr>
              <a:t>novel </a:t>
            </a:r>
            <a:r>
              <a:rPr lang="en-US" b="1" i="1" dirty="0" err="1">
                <a:solidFill>
                  <a:srgbClr val="FF0000"/>
                </a:solidFill>
              </a:rPr>
              <a:t>SOMAmer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/>
              <a:t>based proteomic platform in order to validate </a:t>
            </a:r>
            <a:r>
              <a:rPr lang="en-US" b="1" i="1" dirty="0">
                <a:solidFill>
                  <a:srgbClr val="FF0000"/>
                </a:solidFill>
              </a:rPr>
              <a:t>plasma and pleural effusion </a:t>
            </a:r>
            <a:r>
              <a:rPr lang="en-US" b="1" i="1" dirty="0"/>
              <a:t>diagnostic and prognostic biomarkers</a:t>
            </a:r>
            <a:endParaRPr lang="en-US" i="1" dirty="0"/>
          </a:p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Fibulin-3 </a:t>
            </a:r>
            <a:r>
              <a:rPr lang="en-US" dirty="0" err="1" smtClean="0"/>
              <a:t>SOMAmer</a:t>
            </a:r>
            <a:r>
              <a:rPr lang="en-US" dirty="0" smtClean="0"/>
              <a:t> </a:t>
            </a:r>
            <a:r>
              <a:rPr lang="en-US" dirty="0" err="1" smtClean="0"/>
              <a:t>luminex</a:t>
            </a:r>
            <a:r>
              <a:rPr lang="en-US" dirty="0" smtClean="0"/>
              <a:t> based assay has been developed together with other 13 </a:t>
            </a:r>
            <a:r>
              <a:rPr lang="en-US" dirty="0" err="1" smtClean="0"/>
              <a:t>SOMAmer</a:t>
            </a:r>
            <a:r>
              <a:rPr lang="en-US" dirty="0" smtClean="0"/>
              <a:t> MPM test.  And will compare whether </a:t>
            </a:r>
            <a:r>
              <a:rPr lang="en-US" dirty="0"/>
              <a:t>the 14 </a:t>
            </a:r>
            <a:r>
              <a:rPr lang="en-US" dirty="0" err="1"/>
              <a:t>SomaMer</a:t>
            </a:r>
            <a:r>
              <a:rPr lang="en-US" dirty="0"/>
              <a:t> assay has better sensitivity and specificity than 13 </a:t>
            </a:r>
            <a:r>
              <a:rPr lang="en-US" dirty="0" err="1" smtClean="0"/>
              <a:t>SOMAmer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Fibulin-3 alone.</a:t>
            </a:r>
            <a:endParaRPr lang="en-US" dirty="0"/>
          </a:p>
          <a:p>
            <a:endParaRPr lang="en-US" i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980" y="57829"/>
            <a:ext cx="10515600" cy="6627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Update NYU/Hawaii Mesothelioma BDL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20" t="4391" r="3488" b="8122"/>
          <a:stretch/>
        </p:blipFill>
        <p:spPr>
          <a:xfrm>
            <a:off x="5871115" y="3507185"/>
            <a:ext cx="5474922" cy="231837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/>
          <a:stretch/>
        </p:blipFill>
        <p:spPr bwMode="auto">
          <a:xfrm>
            <a:off x="154466" y="2206550"/>
            <a:ext cx="5406270" cy="388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211669"/>
            <a:ext cx="56980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erfect correlations of </a:t>
            </a:r>
            <a:r>
              <a:rPr lang="en-US" dirty="0" err="1" smtClean="0"/>
              <a:t>SOMAmers</a:t>
            </a:r>
            <a:r>
              <a:rPr lang="en-US" dirty="0" smtClean="0"/>
              <a:t> to their </a:t>
            </a:r>
            <a:r>
              <a:rPr lang="en-US" dirty="0" err="1" smtClean="0"/>
              <a:t>Luminex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Beads based assay but NO non-specific binding was seen.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87" y="2107958"/>
            <a:ext cx="2325268" cy="160394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559234" y="2343392"/>
            <a:ext cx="3212893" cy="10196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 smtClean="0">
                <a:solidFill>
                  <a:srgbClr val="FF0000"/>
                </a:solidFill>
                <a:latin typeface="+mn-lt"/>
              </a:rPr>
              <a:t>Fibulin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3 SOMA-</a:t>
            </a:r>
            <a:r>
              <a:rPr lang="en-US" sz="1800" dirty="0" err="1" smtClean="0">
                <a:latin typeface="+mn-lt"/>
              </a:rPr>
              <a:t>Luminex</a:t>
            </a:r>
            <a:r>
              <a:rPr lang="en-US" sz="1800" dirty="0" smtClean="0">
                <a:latin typeface="+mn-lt"/>
              </a:rPr>
              <a:t> Assay. Reproducibility Different Days showed excellent correlation.</a:t>
            </a:r>
            <a:endParaRPr lang="en-US" sz="1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1080" y="5732288"/>
            <a:ext cx="59213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Comparison of new assay to Old ELISA using matching</a:t>
            </a:r>
          </a:p>
          <a:p>
            <a:r>
              <a:rPr lang="en-US" dirty="0" smtClean="0"/>
              <a:t>Specimens (2012 ELISA vs 2018 Assay)</a:t>
            </a:r>
          </a:p>
          <a:p>
            <a:r>
              <a:rPr lang="en-US" dirty="0" smtClean="0"/>
              <a:t>Plasma MPM </a:t>
            </a:r>
            <a:r>
              <a:rPr lang="en-US" dirty="0" err="1" smtClean="0"/>
              <a:t>vs</a:t>
            </a:r>
            <a:r>
              <a:rPr lang="en-US" dirty="0" smtClean="0"/>
              <a:t> AE;</a:t>
            </a:r>
            <a:r>
              <a:rPr lang="en-US" dirty="0"/>
              <a:t> </a:t>
            </a:r>
            <a:r>
              <a:rPr lang="en-US" dirty="0" smtClean="0"/>
              <a:t>Pleural Effusion MPM vs Non-MPM</a:t>
            </a:r>
          </a:p>
          <a:p>
            <a:r>
              <a:rPr lang="en-US" dirty="0" smtClean="0"/>
              <a:t>Plasma MPM vs Non-MPM</a:t>
            </a:r>
          </a:p>
        </p:txBody>
      </p:sp>
    </p:spTree>
    <p:extLst>
      <p:ext uri="{BB962C8B-B14F-4D97-AF65-F5344CB8AC3E}">
        <p14:creationId xmlns:p14="http://schemas.microsoft.com/office/powerpoint/2010/main" val="33385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71691"/>
            <a:ext cx="5646702" cy="6463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Aim 2</a:t>
            </a:r>
            <a:r>
              <a:rPr lang="en-US" b="1" i="1" dirty="0" smtClean="0">
                <a:solidFill>
                  <a:srgbClr val="000000"/>
                </a:solidFill>
              </a:rPr>
              <a:t>: Investigate </a:t>
            </a:r>
            <a:r>
              <a:rPr lang="en-US" b="1" i="1" dirty="0" smtClean="0">
                <a:solidFill>
                  <a:srgbClr val="FF0000"/>
                </a:solidFill>
              </a:rPr>
              <a:t>HMGB1</a:t>
            </a:r>
            <a:r>
              <a:rPr lang="en-US" b="1" i="1" dirty="0" smtClean="0">
                <a:solidFill>
                  <a:srgbClr val="000000"/>
                </a:solidFill>
              </a:rPr>
              <a:t> and its isoform in the diagnosis of MPM pleural effusion.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00"/>
                </a:solidFill>
              </a:rPr>
              <a:t>Progress: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980" y="57829"/>
            <a:ext cx="10515600" cy="66278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Update NYU/Hawaii Mesothelioma BDL</a:t>
            </a:r>
            <a:endParaRPr lang="en-US" b="1" dirty="0"/>
          </a:p>
        </p:txBody>
      </p:sp>
      <p:pic>
        <p:nvPicPr>
          <p:cNvPr id="10" name="Picture 9" descr="Hyper HMGB1 and M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9" y="1292784"/>
            <a:ext cx="2377942" cy="3090769"/>
          </a:xfrm>
          <a:prstGeom prst="rect">
            <a:avLst/>
          </a:prstGeom>
        </p:spPr>
      </p:pic>
      <p:pic>
        <p:nvPicPr>
          <p:cNvPr id="11" name="Picture 10" descr="combination of biomarke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93" y="1338145"/>
            <a:ext cx="2763621" cy="2198335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771466" y="3649330"/>
            <a:ext cx="305240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300" dirty="0"/>
              <a:t>Yang H et al, PNAS </a:t>
            </a:r>
            <a:r>
              <a:rPr lang="en-US" sz="1300" dirty="0" smtClean="0"/>
              <a:t>2010; </a:t>
            </a:r>
          </a:p>
          <a:p>
            <a:pPr eaLnBrk="0" hangingPunct="0"/>
            <a:r>
              <a:rPr lang="en-US" sz="1300" dirty="0" err="1" smtClean="0"/>
              <a:t>Jube</a:t>
            </a:r>
            <a:r>
              <a:rPr lang="en-US" sz="1300" dirty="0" smtClean="0"/>
              <a:t> S et al., Cancer Res 2012</a:t>
            </a:r>
          </a:p>
          <a:p>
            <a:pPr eaLnBrk="0" hangingPunct="0"/>
            <a:r>
              <a:rPr lang="en-US" sz="1300" dirty="0" smtClean="0"/>
              <a:t>Napolitano A et al., </a:t>
            </a:r>
            <a:r>
              <a:rPr lang="en-US" sz="1300" dirty="0" err="1" smtClean="0"/>
              <a:t>Clin</a:t>
            </a:r>
            <a:r>
              <a:rPr lang="en-US" sz="1300" dirty="0" smtClean="0"/>
              <a:t> Cancer Res 2016</a:t>
            </a:r>
            <a:endParaRPr lang="en-US" sz="13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22067" y="4413529"/>
            <a:ext cx="4624635" cy="508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Set up </a:t>
            </a:r>
            <a:r>
              <a:rPr lang="en-US" sz="1800" b="1" dirty="0" smtClean="0">
                <a:solidFill>
                  <a:srgbClr val="FF0000"/>
                </a:solidFill>
              </a:rPr>
              <a:t>Mass Spec assay </a:t>
            </a:r>
            <a:r>
              <a:rPr lang="en-US" sz="1800" b="1" dirty="0" smtClean="0">
                <a:solidFill>
                  <a:srgbClr val="000000"/>
                </a:solidFill>
              </a:rPr>
              <a:t>for total HMGB1 and </a:t>
            </a:r>
            <a:r>
              <a:rPr lang="en-US" sz="1800" b="1" dirty="0" smtClean="0">
                <a:solidFill>
                  <a:srgbClr val="FF0000"/>
                </a:solidFill>
              </a:rPr>
              <a:t>HMGB1 acetylated </a:t>
            </a:r>
            <a:r>
              <a:rPr lang="en-US" sz="1800" b="1" dirty="0" smtClean="0">
                <a:solidFill>
                  <a:srgbClr val="000000"/>
                </a:solidFill>
              </a:rPr>
              <a:t>isoform measurement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7" y="4862120"/>
            <a:ext cx="3356273" cy="1995880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986864" y="385576"/>
            <a:ext cx="6499951" cy="95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i="1" dirty="0" smtClean="0">
                <a:latin typeface="+mn-lt"/>
              </a:rPr>
              <a:t/>
            </a:r>
            <a:br>
              <a:rPr lang="en-US" sz="1800" i="1" dirty="0" smtClean="0">
                <a:latin typeface="+mn-lt"/>
              </a:rPr>
            </a:br>
            <a:r>
              <a:rPr lang="en-US" sz="1800" b="1" i="1" dirty="0" smtClean="0">
                <a:latin typeface="+mn-lt"/>
              </a:rPr>
              <a:t>Aim 3:  To determine whether </a:t>
            </a:r>
            <a:r>
              <a:rPr lang="en-US" sz="1800" b="1" i="1" dirty="0" err="1" smtClean="0">
                <a:solidFill>
                  <a:srgbClr val="FF0000"/>
                </a:solidFill>
                <a:latin typeface="+mn-lt"/>
              </a:rPr>
              <a:t>immuno</a:t>
            </a:r>
            <a:r>
              <a:rPr lang="en-US" sz="1800" b="1" i="1" dirty="0" smtClean="0">
                <a:solidFill>
                  <a:srgbClr val="FF0000"/>
                </a:solidFill>
                <a:latin typeface="+mn-lt"/>
              </a:rPr>
              <a:t>-oncologic RNA expression </a:t>
            </a:r>
            <a:r>
              <a:rPr lang="en-US" sz="1800" b="1" i="1" dirty="0" smtClean="0">
                <a:latin typeface="+mn-lt"/>
              </a:rPr>
              <a:t>in buffy coat can define asbestos exposure and diagnose MPM</a:t>
            </a:r>
            <a:endParaRPr lang="en-US" sz="1800" i="1" dirty="0">
              <a:latin typeface="+mn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098" y="4014439"/>
            <a:ext cx="6405376" cy="2053935"/>
          </a:xfrm>
          <a:prstGeom prst="rect">
            <a:avLst/>
          </a:prstGeom>
        </p:spPr>
      </p:pic>
      <p:sp>
        <p:nvSpPr>
          <p:cNvPr id="24" name="Title 3"/>
          <p:cNvSpPr txBox="1">
            <a:spLocks/>
          </p:cNvSpPr>
          <p:nvPr/>
        </p:nvSpPr>
        <p:spPr>
          <a:xfrm>
            <a:off x="6032221" y="6096755"/>
            <a:ext cx="6159780" cy="86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Modeling Differences between MPM and AE BC </a:t>
            </a:r>
            <a:r>
              <a:rPr lang="en-US" sz="1800" dirty="0" err="1" smtClean="0">
                <a:latin typeface="+mn-lt"/>
              </a:rPr>
              <a:t>Immunogenes</a:t>
            </a:r>
            <a:r>
              <a:rPr lang="en-US" sz="1800" dirty="0" smtClean="0">
                <a:latin typeface="+mn-lt"/>
              </a:rPr>
              <a:t>. </a:t>
            </a:r>
            <a:r>
              <a:rPr lang="en-US" sz="1800" dirty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he </a:t>
            </a:r>
            <a:r>
              <a:rPr lang="en-US" sz="1800" dirty="0">
                <a:latin typeface="+mn-lt"/>
              </a:rPr>
              <a:t>discovery set using the modeling of the 20 significantly different </a:t>
            </a:r>
            <a:r>
              <a:rPr lang="en-US" sz="1800" smtClean="0">
                <a:latin typeface="+mn-lt"/>
              </a:rPr>
              <a:t>genes with </a:t>
            </a:r>
            <a:r>
              <a:rPr lang="en-US" sz="1800" dirty="0" smtClean="0">
                <a:latin typeface="+mn-lt"/>
              </a:rPr>
              <a:t>overall </a:t>
            </a:r>
            <a:r>
              <a:rPr lang="en-US" sz="1800" dirty="0">
                <a:latin typeface="+mn-lt"/>
              </a:rPr>
              <a:t>AUC of 0.93.</a:t>
            </a:r>
          </a:p>
          <a:p>
            <a:endParaRPr lang="en-US" sz="1800" dirty="0">
              <a:latin typeface="+mn-lt"/>
            </a:endParaRPr>
          </a:p>
        </p:txBody>
      </p:sp>
      <p:pic>
        <p:nvPicPr>
          <p:cNvPr id="3" name="Picture 2" descr="Screen Shot 2018-09-05 at 4.08.0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98" y="1383507"/>
            <a:ext cx="3832501" cy="2535955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833542" y="1617471"/>
            <a:ext cx="2162868" cy="1058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0000"/>
                </a:solidFill>
              </a:rPr>
              <a:t>Circulating microenvironment: MPM </a:t>
            </a:r>
            <a:r>
              <a:rPr lang="en-US" sz="1800" b="1" dirty="0" err="1" smtClean="0">
                <a:solidFill>
                  <a:srgbClr val="000000"/>
                </a:solidFill>
              </a:rPr>
              <a:t>vs</a:t>
            </a:r>
            <a:r>
              <a:rPr lang="en-US" sz="1800" b="1" dirty="0" smtClean="0">
                <a:solidFill>
                  <a:srgbClr val="000000"/>
                </a:solidFill>
              </a:rPr>
              <a:t> Asbestos exposed</a:t>
            </a:r>
            <a:endParaRPr 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Wistar</a:t>
            </a:r>
            <a:r>
              <a:rPr lang="en-US" dirty="0">
                <a:solidFill>
                  <a:srgbClr val="FF0000"/>
                </a:solidFill>
              </a:rPr>
              <a:t> BDL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Louise </a:t>
            </a:r>
            <a:r>
              <a:rPr lang="en-US" dirty="0" err="1">
                <a:solidFill>
                  <a:srgbClr val="FF0000"/>
                </a:solidFill>
              </a:rPr>
              <a:t>Showe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Qihong </a:t>
            </a:r>
            <a:r>
              <a:rPr lang="en-US" dirty="0" smtClean="0">
                <a:solidFill>
                  <a:srgbClr val="FF0000"/>
                </a:solidFill>
              </a:rPr>
              <a:t>Huang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0840A8-99BA-4BF7-B975-A4A7F5D33C0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26" y="1485900"/>
            <a:ext cx="4879254" cy="1808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5075" y="3900800"/>
            <a:ext cx="6546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PBMC mRNA-based  markers for early detection of lung cancer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0099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I_cbrg_1b_alt">
  <a:themeElements>
    <a:clrScheme name="NCI_cbrg_1b_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I_cbrg_1b_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CI_cbrg_1b_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_cbrg_1b_a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I_cbrg_1b_a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1750</Words>
  <Application>Microsoft Office PowerPoint</Application>
  <PresentationFormat>Widescreen</PresentationFormat>
  <Paragraphs>445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MS PGothic</vt:lpstr>
      <vt:lpstr>宋体</vt:lpstr>
      <vt:lpstr>Arial</vt:lpstr>
      <vt:lpstr>Arial Black</vt:lpstr>
      <vt:lpstr>Calibri</vt:lpstr>
      <vt:lpstr>Calibri Light</vt:lpstr>
      <vt:lpstr>Cambria</vt:lpstr>
      <vt:lpstr>FuturaNDBook</vt:lpstr>
      <vt:lpstr>Gill Sans MT</vt:lpstr>
      <vt:lpstr>Mangal</vt:lpstr>
      <vt:lpstr>MS Mincho</vt:lpstr>
      <vt:lpstr>Times New Roman</vt:lpstr>
      <vt:lpstr>Office Theme</vt:lpstr>
      <vt:lpstr>NCI_cbrg_1b_alt</vt:lpstr>
      <vt:lpstr>Salient report from the Lung Collaborative group  EDRN steering committee meeting Boston, Sep 6 2018</vt:lpstr>
      <vt:lpstr>Lung Collaborative Group</vt:lpstr>
      <vt:lpstr>BU-UCLA BDL  Steve Dubinett Avi Spira Marc Lenburg Deni Aberle</vt:lpstr>
      <vt:lpstr>PowerPoint Presentation</vt:lpstr>
      <vt:lpstr>PowerPoint Presentation</vt:lpstr>
      <vt:lpstr>NYU BDL  Harvey Pass Haining Yang </vt:lpstr>
      <vt:lpstr>Update NYU/Hawaii Mesothelioma BDL</vt:lpstr>
      <vt:lpstr>Update NYU/Hawaii Mesothelioma BDL</vt:lpstr>
      <vt:lpstr>Wistar BDL  Louise Showe Qihong Huang  </vt:lpstr>
      <vt:lpstr>Performance of NanoString 41 Probe Classifier on 6-20mm IPN </vt:lpstr>
      <vt:lpstr>PowerPoint Presentation</vt:lpstr>
      <vt:lpstr>UPMC BDL  Jim Herman Jeff Wang,  David Wilson,  Brenda Hoegaarde</vt:lpstr>
      <vt:lpstr>PowerPoint Presentation</vt:lpstr>
      <vt:lpstr>Digital Detection of DNA Methylation via DREAMing</vt:lpstr>
      <vt:lpstr>UMB- BRL  Sandy Stass Feng Jiang</vt:lpstr>
      <vt:lpstr> </vt:lpstr>
      <vt:lpstr> </vt:lpstr>
      <vt:lpstr>Moffitt CVC  Schabath Gillies</vt:lpstr>
      <vt:lpstr>Radiomics and Overdiagnosis</vt:lpstr>
      <vt:lpstr>Applying Deep Learning in Lung Cancer Screening</vt:lpstr>
      <vt:lpstr>Vanderbilt CVC  Pierre Massion Eric Grogan Steve Deppen Chirayu Shah Melinda Aldrich Chirayu Shah</vt:lpstr>
      <vt:lpstr>Biomarker Approach in IPNs</vt:lpstr>
      <vt:lpstr>Specific Aims</vt:lpstr>
      <vt:lpstr>Goal of LTP3</vt:lpstr>
      <vt:lpstr>VUMC Biorepository prelim data</vt:lpstr>
      <vt:lpstr>Existing Biorepositories CVC resources  296 high risk including 11 cancers lung cancer </vt:lpstr>
      <vt:lpstr>Vanderbilt Lung Imaging Repository 1100 annotated IPNs Medical image Analysis and Statistical Interpretation lab, Bennett Landman, PhD</vt:lpstr>
      <vt:lpstr>Personalizing Risk assessment for lung cancer</vt:lpstr>
      <vt:lpstr>Highlights</vt:lpstr>
      <vt:lpstr>Future directions. </vt:lpstr>
      <vt:lpstr>PowerPoint Presentation</vt:lpstr>
      <vt:lpstr>Critical questions</vt:lpstr>
      <vt:lpstr>PowerPoint Presentation</vt:lpstr>
      <vt:lpstr>Lung collaborative project - LTP2</vt:lpstr>
    </vt:vector>
  </TitlesOfParts>
  <Company>Vanderbilt University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Massion, Pierre</dc:creator>
  <cp:lastModifiedBy>Massion, Pierre</cp:lastModifiedBy>
  <cp:revision>99</cp:revision>
  <dcterms:created xsi:type="dcterms:W3CDTF">2018-08-12T15:33:56Z</dcterms:created>
  <dcterms:modified xsi:type="dcterms:W3CDTF">2018-09-06T18:20:25Z</dcterms:modified>
</cp:coreProperties>
</file>