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80" r:id="rId4"/>
    <p:sldId id="272" r:id="rId5"/>
    <p:sldId id="265" r:id="rId6"/>
    <p:sldId id="267" r:id="rId7"/>
    <p:sldId id="268" r:id="rId8"/>
    <p:sldId id="285" r:id="rId9"/>
    <p:sldId id="295" r:id="rId10"/>
    <p:sldId id="289" r:id="rId11"/>
    <p:sldId id="292" r:id="rId12"/>
    <p:sldId id="281" r:id="rId13"/>
    <p:sldId id="274" r:id="rId14"/>
    <p:sldId id="276" r:id="rId15"/>
    <p:sldId id="278" r:id="rId16"/>
    <p:sldId id="271" r:id="rId17"/>
    <p:sldId id="27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01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BE20-02CA-304D-86A6-A633A8A3473A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F52A-E715-2C42-BDBF-E56758DB3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8DF0F-3DA6-4A0A-B776-55D8A7098B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8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8F863-6C9D-429B-9C21-CFEA24BFB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84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49881-B062-40BE-83F0-ED17FDA3E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40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4098D6-5678-4D1F-97B1-7D7A8E370A16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47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CF4E-51DF-3946-9013-912864880BA6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27DB-82FC-EB4A-B655-77DEEB85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8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2753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Highlights of the EDRN Pancreas Collaborative Group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449902"/>
            <a:ext cx="6858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Mid-Cycle Steering Committee Meeting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Sept. 6, 2018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Boston, 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535" y="4122917"/>
            <a:ext cx="8229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CVC: </a:t>
            </a:r>
            <a:r>
              <a:rPr lang="en-US" sz="3200" dirty="0" smtClean="0">
                <a:solidFill>
                  <a:srgbClr val="FFC000"/>
                </a:solidFill>
              </a:rPr>
              <a:t>MD </a:t>
            </a:r>
            <a:r>
              <a:rPr lang="en-US" sz="3200" dirty="0" smtClean="0">
                <a:solidFill>
                  <a:srgbClr val="FFC000"/>
                </a:solidFill>
              </a:rPr>
              <a:t>Anderson; </a:t>
            </a:r>
            <a:r>
              <a:rPr lang="en-US" sz="3200" dirty="0" smtClean="0">
                <a:solidFill>
                  <a:srgbClr val="FFC000"/>
                </a:solidFill>
              </a:rPr>
              <a:t>Maitra 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CVC: </a:t>
            </a:r>
            <a:r>
              <a:rPr lang="en-US" sz="3200" dirty="0" smtClean="0">
                <a:solidFill>
                  <a:srgbClr val="FFC000"/>
                </a:solidFill>
              </a:rPr>
              <a:t>Pitt and </a:t>
            </a:r>
            <a:r>
              <a:rPr lang="en-US" sz="3200" dirty="0" smtClean="0">
                <a:solidFill>
                  <a:srgbClr val="FFC000"/>
                </a:solidFill>
              </a:rPr>
              <a:t>UNMC; </a:t>
            </a:r>
            <a:r>
              <a:rPr lang="en-US" sz="3200" dirty="0" smtClean="0">
                <a:solidFill>
                  <a:srgbClr val="FFC000"/>
                </a:solidFill>
              </a:rPr>
              <a:t>Brand &amp; </a:t>
            </a:r>
            <a:r>
              <a:rPr lang="en-US" sz="3200" dirty="0" err="1" smtClean="0">
                <a:solidFill>
                  <a:srgbClr val="FFC000"/>
                </a:solidFill>
              </a:rPr>
              <a:t>Batra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BDL</a:t>
            </a:r>
            <a:r>
              <a:rPr lang="en-US" sz="3200" dirty="0" smtClean="0">
                <a:solidFill>
                  <a:srgbClr val="FFC000"/>
                </a:solidFill>
              </a:rPr>
              <a:t>: VARI, Pitt and </a:t>
            </a:r>
            <a:r>
              <a:rPr lang="en-US" sz="3200" dirty="0" smtClean="0">
                <a:solidFill>
                  <a:srgbClr val="FFC000"/>
                </a:solidFill>
              </a:rPr>
              <a:t>MSKCC; </a:t>
            </a:r>
            <a:r>
              <a:rPr lang="en-US" sz="3200" dirty="0" err="1" smtClean="0">
                <a:solidFill>
                  <a:srgbClr val="FFC000"/>
                </a:solidFill>
              </a:rPr>
              <a:t>Haab</a:t>
            </a:r>
            <a:r>
              <a:rPr lang="en-US" sz="3200" dirty="0" smtClean="0">
                <a:solidFill>
                  <a:srgbClr val="FFC000"/>
                </a:solidFill>
              </a:rPr>
              <a:t>, Brand &amp; Allen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DMCC</a:t>
            </a:r>
            <a:r>
              <a:rPr lang="en-US" sz="3200" dirty="0" smtClean="0">
                <a:solidFill>
                  <a:srgbClr val="FFC000"/>
                </a:solidFill>
              </a:rPr>
              <a:t>: Data Analysis by Ying Huang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“Biomarker Bakeoff”</a:t>
            </a:r>
            <a:endParaRPr lang="en-US" b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65265" y="997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1" y="1315371"/>
            <a:ext cx="1642005" cy="1323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64" y="1337154"/>
            <a:ext cx="2497519" cy="1146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35" y="1260615"/>
            <a:ext cx="1737055" cy="1226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448778" y="1284286"/>
            <a:ext cx="2565963" cy="1199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3334" y="2675468"/>
            <a:ext cx="963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Proteins</a:t>
            </a:r>
            <a:endParaRPr lang="en-US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066" y="2675468"/>
            <a:ext cx="1595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Autoantibodies</a:t>
            </a:r>
            <a:endParaRPr lang="en-US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0910" y="2675468"/>
            <a:ext cx="126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Metabolites</a:t>
            </a:r>
            <a:endParaRPr lang="en-US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4643" y="2675468"/>
            <a:ext cx="924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miRNAs</a:t>
            </a:r>
            <a:endParaRPr lang="en-US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770336"/>
            <a:ext cx="1823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Cancer-specific </a:t>
            </a:r>
            <a:r>
              <a:rPr lang="en-US" sz="1600" b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exosomes</a:t>
            </a:r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+ molecular barcoding</a:t>
            </a:r>
            <a:endParaRPr lang="en-US" sz="16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05" y="5357989"/>
            <a:ext cx="3833495" cy="1485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3214" y="4015263"/>
            <a:ext cx="2690786" cy="130462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533445" y="3467401"/>
            <a:ext cx="27206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Enhancement Pattern Mapping (EPM) </a:t>
            </a:r>
            <a:endParaRPr lang="en-US" sz="16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886200" y="4419600"/>
            <a:ext cx="2413000" cy="52211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86555" y="3048000"/>
            <a:ext cx="1961445" cy="838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65830" y="3034044"/>
            <a:ext cx="34570" cy="8521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76600" y="3124200"/>
            <a:ext cx="2462388" cy="7055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505200" y="3200400"/>
            <a:ext cx="4362455" cy="6715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74719"/>
            <a:ext cx="1735667" cy="143450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6" name="Straight Arrow Connector 45"/>
          <p:cNvCxnSpPr/>
          <p:nvPr/>
        </p:nvCxnSpPr>
        <p:spPr>
          <a:xfrm flipV="1">
            <a:off x="1905000" y="4343400"/>
            <a:ext cx="1100667" cy="635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9800" y="3886200"/>
            <a:ext cx="2831725" cy="4616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/>
                <a:cs typeface="Bookman Old Style"/>
              </a:rPr>
              <a:t>Integrated Panel 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5433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558"/>
          <a:stretch/>
        </p:blipFill>
        <p:spPr>
          <a:xfrm>
            <a:off x="304800" y="1455730"/>
            <a:ext cx="8839200" cy="432519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1376505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332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 smtClean="0">
                <a:solidFill>
                  <a:srgbClr val="000000"/>
                </a:solidFill>
                <a:latin typeface="Bookman Old Style"/>
                <a:ea typeface="MS PGothic" pitchFamily="34" charset="-128"/>
                <a:cs typeface="Bookman Old Style"/>
              </a:rPr>
              <a:t>A Protein and Metabolite Hyper-Panel</a:t>
            </a:r>
            <a:endParaRPr lang="en-GB" altLang="en-US" sz="3200" dirty="0">
              <a:solidFill>
                <a:srgbClr val="000000"/>
              </a:solidFill>
              <a:latin typeface="Bookman Old Style"/>
              <a:ea typeface="MS PGothic" pitchFamily="34" charset="-128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796" y="5837155"/>
            <a:ext cx="2998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Hyper-panel vs Protein Panel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0.02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968" y="5837155"/>
            <a:ext cx="2998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Hyper-panel vs Protein Panel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0.11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460" y="1455730"/>
            <a:ext cx="607160" cy="227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2216" y="1432739"/>
            <a:ext cx="607160" cy="227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8511" y="6581001"/>
            <a:ext cx="2759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Fahrmann JF 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JNCI August 2018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Notable features of the team project: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To best of our knowledge, this was the most rigorously performed validation of multiple different biomarkers on the same set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Entire project accomplished in one year – only possible with this structure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Addressed c</a:t>
            </a:r>
            <a:r>
              <a:rPr lang="en-US" dirty="0" smtClean="0">
                <a:solidFill>
                  <a:srgbClr val="FFC000"/>
                </a:solidFill>
              </a:rPr>
              <a:t>hallenge of </a:t>
            </a:r>
            <a:r>
              <a:rPr lang="en-US" dirty="0" smtClean="0">
                <a:solidFill>
                  <a:srgbClr val="FFC000"/>
                </a:solidFill>
              </a:rPr>
              <a:t>variability in sample processing and storage from </a:t>
            </a:r>
            <a:r>
              <a:rPr lang="en-US" dirty="0" smtClean="0">
                <a:solidFill>
                  <a:srgbClr val="FFC000"/>
                </a:solidFill>
              </a:rPr>
              <a:t>different </a:t>
            </a:r>
            <a:r>
              <a:rPr lang="en-US" dirty="0" smtClean="0">
                <a:solidFill>
                  <a:srgbClr val="FFC000"/>
                </a:solidFill>
              </a:rPr>
              <a:t>contributing sites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Statistically-significant improvements over CA19-9 were accomplished in the blinded validation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947" y="6176962"/>
            <a:ext cx="1059053" cy="6810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1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johns hopkins medicine">
            <a:extLst>
              <a:ext uri="{FF2B5EF4-FFF2-40B4-BE49-F238E27FC236}">
                <a16:creationId xmlns:a16="http://schemas.microsoft.com/office/drawing/2014/main" xmlns="" id="{891DEC34-7870-4F95-9973-4186E9BD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0" y="2012176"/>
            <a:ext cx="2010279" cy="11442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stanford school of medicine">
            <a:extLst>
              <a:ext uri="{FF2B5EF4-FFF2-40B4-BE49-F238E27FC236}">
                <a16:creationId xmlns:a16="http://schemas.microsoft.com/office/drawing/2014/main" xmlns="" id="{7C73F6EC-8F32-496F-A3E4-68D26FFC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85" y="1998717"/>
            <a:ext cx="2796265" cy="11124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ucsf medical school">
            <a:extLst>
              <a:ext uri="{FF2B5EF4-FFF2-40B4-BE49-F238E27FC236}">
                <a16:creationId xmlns:a16="http://schemas.microsoft.com/office/drawing/2014/main" xmlns="" id="{36B875C0-7E26-4659-B671-AE2BBA84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0" y="3276382"/>
            <a:ext cx="2010279" cy="23257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washington university school of medicine">
            <a:extLst>
              <a:ext uri="{FF2B5EF4-FFF2-40B4-BE49-F238E27FC236}">
                <a16:creationId xmlns:a16="http://schemas.microsoft.com/office/drawing/2014/main" xmlns="" id="{339A2E4B-345D-416A-9E21-78A7A570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92" y="3276382"/>
            <a:ext cx="2731654" cy="23257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Image result for fred hutchinson cancer research center">
            <a:extLst>
              <a:ext uri="{FF2B5EF4-FFF2-40B4-BE49-F238E27FC236}">
                <a16:creationId xmlns:a16="http://schemas.microsoft.com/office/drawing/2014/main" xmlns="" id="{BDD37739-D4B9-4CEB-B633-ED1DD7E2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07" y="4195029"/>
            <a:ext cx="3060044" cy="14071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Image result for upmc">
            <a:extLst>
              <a:ext uri="{FF2B5EF4-FFF2-40B4-BE49-F238E27FC236}">
                <a16:creationId xmlns:a16="http://schemas.microsoft.com/office/drawing/2014/main" xmlns="" id="{51E38D01-51C3-448B-B272-3D4D12962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32901" r="3333" b="31447"/>
          <a:stretch/>
        </p:blipFill>
        <p:spPr bwMode="auto">
          <a:xfrm>
            <a:off x="2781783" y="2011989"/>
            <a:ext cx="2865623" cy="11124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ari.vai.org/wp-content/uploads/sites/5/2017/07/VARI-LogoRGB.png">
            <a:extLst>
              <a:ext uri="{FF2B5EF4-FFF2-40B4-BE49-F238E27FC236}">
                <a16:creationId xmlns:a16="http://schemas.microsoft.com/office/drawing/2014/main" xmlns="" id="{850CFCBA-401A-4131-B1DC-9E6622E1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06" y="3263108"/>
            <a:ext cx="3060044" cy="779959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04A77-E044-4F75-9DA0-E47A4DA28548}"/>
              </a:ext>
            </a:extLst>
          </p:cNvPr>
          <p:cNvSpPr txBox="1"/>
          <p:nvPr/>
        </p:nvSpPr>
        <p:spPr>
          <a:xfrm>
            <a:off x="-9525" y="210312"/>
            <a:ext cx="9153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Pancreatic Cyst Biomarker Validation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3C2F4D-5561-4D4C-98AD-6AF72F1F1A0E}"/>
              </a:ext>
            </a:extLst>
          </p:cNvPr>
          <p:cNvSpPr txBox="1"/>
          <p:nvPr/>
        </p:nvSpPr>
        <p:spPr>
          <a:xfrm>
            <a:off x="0" y="573549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Pancreatic Cyst Biomarker Alliance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9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Pancreatic Cyst Biomarkers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277" y="1167687"/>
            <a:ext cx="86126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Telomerase &amp;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Methylation (Hopkins)</a:t>
            </a: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Completion</a:t>
            </a:r>
            <a:r>
              <a:rPr lang="en-US" sz="2800" b="1" dirty="0">
                <a:solidFill>
                  <a:prstClr val="white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90%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Obstacles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Insufficient total protein/DNA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PancreaSeq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(UPMC)</a:t>
            </a: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/>
              </a:rPr>
              <a:t>Completion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/>
              </a:rPr>
              <a:t>40% </a:t>
            </a: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Calibri"/>
              </a:rPr>
              <a:t>Obstacles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Insufficient DNA for ~10% of Cases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Gastricsin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Cathepsin E (UCSF)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Das-1 (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WashU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Glucose and Amphiregulin (Stanford)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Glycoproteins (Van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Andel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Completion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alibri"/>
                <a:ea typeface="+mn-ea"/>
                <a:cs typeface="+mn-cs"/>
              </a:rPr>
              <a:t>10%</a:t>
            </a: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Calibri"/>
              </a:rPr>
              <a:t>Obstacles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Fluid viscosity, insufficient protein and degradation issues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5464" y="1625092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bg1"/>
                </a:solidFill>
              </a:rPr>
              <a:t>Pancreas Cyst Reference Set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		 Supported by EDRN Core Funds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hlink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hlink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53864" cy="914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EDRN Cyst Reference Set Participants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10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University of Pittsburgh  (Brand)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University of Michigan     (Kwon)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Memorial Sloan Kettering Cancer Center  (Allen)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Thomas Jefferson University (Winter)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Stanford University (Park)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Vanderbilt University (Merchant)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Mt Sinai Medical Center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DiMaio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Moffitt Cancer Center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Vignesh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University of Nebraska Medical Center (Singh)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Johns Hopkins University (Lennon)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Georgetown University (Smith)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St. Michael’s Hospital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Marcon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UCSF  (Kirkwood)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Ohio State University (Conwell)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947" y="6176962"/>
            <a:ext cx="1059053" cy="6810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18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Current Status of Cyst Reference Set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Six sites currently enrolling subjects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 enrollment of 407 subjects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231 </a:t>
            </a:r>
            <a:r>
              <a:rPr lang="en-US" dirty="0" smtClean="0">
                <a:solidFill>
                  <a:schemeClr val="bg1"/>
                </a:solidFill>
              </a:rPr>
              <a:t>of 270 surgical resections have been enrolled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176 </a:t>
            </a:r>
            <a:r>
              <a:rPr lang="en-US" dirty="0" smtClean="0">
                <a:solidFill>
                  <a:schemeClr val="bg1"/>
                </a:solidFill>
              </a:rPr>
              <a:t>of 180 EUS only (have not gone to surgery)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947" y="6176962"/>
            <a:ext cx="1059053" cy="6810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12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Highlights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~30 publications between the groups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Patient/licenses moving forward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sTRA</a:t>
            </a:r>
            <a:r>
              <a:rPr lang="en-US" dirty="0" smtClean="0">
                <a:solidFill>
                  <a:schemeClr val="bg1"/>
                </a:solidFill>
              </a:rPr>
              <a:t> method in patent review, discussions underway to establish in a clinical laboratory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Panel from FHCRC (Lampe): patent submitted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Licenses for development of kits for MUC4/MUC16 IHC and MUC4/MUC5AC/CA19.9 serum detection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Accomplishments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T</a:t>
            </a:r>
            <a:r>
              <a:rPr lang="en-US" smtClean="0">
                <a:solidFill>
                  <a:srgbClr val="FFC000"/>
                </a:solidFill>
              </a:rPr>
              <a:t>eam Project </a:t>
            </a:r>
            <a:r>
              <a:rPr lang="en-US" dirty="0" smtClean="0">
                <a:solidFill>
                  <a:srgbClr val="FFC000"/>
                </a:solidFill>
              </a:rPr>
              <a:t>– blinded validation of PDAC biomarkers from six labs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Cyst Biomarker Validation Study underway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Pancreatic Cyst 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luid 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dirty="0" smtClean="0">
                <a:solidFill>
                  <a:srgbClr val="FFC000"/>
                </a:solidFill>
              </a:rPr>
              <a:t>eference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et almost complete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51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Blinded Test </a:t>
            </a:r>
            <a:r>
              <a:rPr lang="en-US" dirty="0" smtClean="0">
                <a:solidFill>
                  <a:schemeClr val="bg1"/>
                </a:solidFill>
              </a:rPr>
              <a:t>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3" y="1431615"/>
            <a:ext cx="7056657" cy="583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Total of 183 samples were provided from </a:t>
            </a:r>
            <a:r>
              <a:rPr lang="en-US" sz="2400" smtClean="0">
                <a:solidFill>
                  <a:schemeClr val="bg1"/>
                </a:solidFill>
              </a:rPr>
              <a:t>both </a:t>
            </a:r>
            <a:r>
              <a:rPr lang="en-US" sz="2400" smtClean="0">
                <a:solidFill>
                  <a:schemeClr val="bg1"/>
                </a:solidFill>
              </a:rPr>
              <a:t>CVCs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211" y="6176962"/>
            <a:ext cx="1059053" cy="68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0883" y="2294626"/>
            <a:ext cx="191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PDAC Cases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883" y="3942166"/>
            <a:ext cx="14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Controls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6542" y="2898691"/>
            <a:ext cx="5443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Majority were </a:t>
            </a:r>
            <a:r>
              <a:rPr lang="en-US" sz="2400" dirty="0" err="1" smtClean="0">
                <a:solidFill>
                  <a:schemeClr val="bg1"/>
                </a:solidFill>
              </a:rPr>
              <a:t>resectable</a:t>
            </a:r>
            <a:r>
              <a:rPr lang="en-US" sz="2400" dirty="0" smtClean="0">
                <a:solidFill>
                  <a:schemeClr val="bg1"/>
                </a:solidFill>
              </a:rPr>
              <a:t> stage 1 and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542" y="4484676"/>
            <a:ext cx="59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Benign diseases of the pancreas, other pancreatic malignancies, healthy controls</a:t>
            </a:r>
          </a:p>
        </p:txBody>
      </p:sp>
    </p:spTree>
    <p:extLst>
      <p:ext uri="{BB962C8B-B14F-4D97-AF65-F5344CB8AC3E}">
        <p14:creationId xmlns:p14="http://schemas.microsoft.com/office/powerpoint/2010/main" val="9459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6720"/>
              </p:ext>
            </p:extLst>
          </p:nvPr>
        </p:nvGraphicFramePr>
        <p:xfrm>
          <a:off x="1143000" y="1371600"/>
          <a:ext cx="6857999" cy="484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215">
                  <a:extLst>
                    <a:ext uri="{9D8B030D-6E8A-4147-A177-3AD203B41FA5}">
                      <a16:colId xmlns:a16="http://schemas.microsoft.com/office/drawing/2014/main" xmlns="" val="3852293693"/>
                    </a:ext>
                  </a:extLst>
                </a:gridCol>
                <a:gridCol w="1905215">
                  <a:extLst>
                    <a:ext uri="{9D8B030D-6E8A-4147-A177-3AD203B41FA5}">
                      <a16:colId xmlns:a16="http://schemas.microsoft.com/office/drawing/2014/main" xmlns="" val="1421825980"/>
                    </a:ext>
                  </a:extLst>
                </a:gridCol>
                <a:gridCol w="3047569">
                  <a:extLst>
                    <a:ext uri="{9D8B030D-6E8A-4147-A177-3AD203B41FA5}">
                      <a16:colId xmlns:a16="http://schemas.microsoft.com/office/drawing/2014/main" xmlns="" val="1990076675"/>
                    </a:ext>
                  </a:extLst>
                </a:gridCol>
              </a:tblGrid>
              <a:tr h="785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Site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Marker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1498099"/>
                  </a:ext>
                </a:extLst>
              </a:tr>
              <a:tr h="7754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VARI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Haab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CA19-9, CA199:sTRA, and MUC5AC:sTRA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7005960"/>
                  </a:ext>
                </a:extLst>
              </a:tr>
              <a:tr h="5383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MDACC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Hanash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TIMP1, LRG1, and CA19-9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8824059"/>
                  </a:ext>
                </a:extLst>
              </a:tr>
              <a:tr h="5383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UNMC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Batra</a:t>
                      </a:r>
                      <a:endParaRPr lang="en-US" sz="2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MUC5AC, MUC4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6625754"/>
                  </a:ext>
                </a:extLst>
              </a:tr>
              <a:tr h="8477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UPMC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Lokshin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CA19-9, angiotensin, and thrombospondin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12304318"/>
                  </a:ext>
                </a:extLst>
              </a:tr>
              <a:tr h="1163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FHRC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Lampe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PMS2 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(protein) and DCD, PODXL and PAFAH1B2 (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autoAb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-Ag)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33666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0726" y="556736"/>
            <a:ext cx="57406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Markers tested in the blinded analysis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970" y="1866459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CA19-9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9205" y="187502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sTRA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90" y="2244355"/>
            <a:ext cx="1533099" cy="1132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94" y="2436499"/>
            <a:ext cx="2180167" cy="747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90" y="3824743"/>
            <a:ext cx="4716971" cy="887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7896" y="742122"/>
            <a:ext cx="86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VARI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465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2085975"/>
            <a:ext cx="5129213" cy="3492500"/>
          </a:xfrm>
        </p:spPr>
      </p:pic>
      <p:sp>
        <p:nvSpPr>
          <p:cNvPr id="10" name="TextBox 9"/>
          <p:cNvSpPr txBox="1"/>
          <p:nvPr/>
        </p:nvSpPr>
        <p:spPr>
          <a:xfrm>
            <a:off x="5223142" y="6069073"/>
            <a:ext cx="3381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Significance: P &lt; 0.001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(1000-fold bootstrapping analysis)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98" y="3466133"/>
            <a:ext cx="2103539" cy="2602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607" y="1167521"/>
            <a:ext cx="63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panels improved on CA19-9 in the training </a:t>
            </a:r>
            <a:r>
              <a:rPr lang="en-US" smtClean="0"/>
              <a:t>and validation 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849"/>
            <a:ext cx="7886700" cy="1325563"/>
          </a:xfrm>
        </p:spPr>
        <p:txBody>
          <a:bodyPr/>
          <a:lstStyle/>
          <a:p>
            <a:r>
              <a:rPr lang="en-US" dirty="0" smtClean="0"/>
              <a:t>Application to the Blinded Test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93" y="1558169"/>
            <a:ext cx="6166665" cy="25840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96" y="4410219"/>
            <a:ext cx="1858112" cy="2342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4983767"/>
            <a:ext cx="51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Specificity panel </a:t>
            </a:r>
            <a:r>
              <a:rPr lang="en-US" smtClean="0">
                <a:solidFill>
                  <a:srgbClr val="FF0000"/>
                </a:solidFill>
              </a:rPr>
              <a:t>was significantly better than CA19-9 (p &lt; 0.001, 1000-fold bootstrapping)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047" y="1849372"/>
            <a:ext cx="9348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&lt; 0.001</a:t>
            </a:r>
            <a:endParaRPr lang="en-US" sz="14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45702"/>
            <a:ext cx="91440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HIGHLIGHTS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442" y="1893798"/>
            <a:ext cx="87811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MUC4 AND MUC5AC IN COMBINATION WITH CA19.9 IMPROVES THE PERFORMANCE FOR DIFFERENTIATING </a:t>
            </a:r>
          </a:p>
          <a:p>
            <a:pPr marL="2571750" lvl="5" indent="-285750" fontAlgn="b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PANCREATIS FROM PDAC CASES</a:t>
            </a:r>
          </a:p>
          <a:p>
            <a:pPr marL="2571750" lvl="5" indent="-285750" fontAlgn="b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MUC5AC ABILITY TO IMPROVE PERFORMANCE OF CA19.9 AT ITS OPTIMAL CUT-OFF IS OBSERVED IN MULTIPLE SETS</a:t>
            </a:r>
          </a:p>
          <a:p>
            <a:pPr marL="2571750" lvl="5" indent="-285750" fontAlgn="b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SET</a:t>
            </a:r>
          </a:p>
          <a:p>
            <a:pPr marL="2571750" lvl="5" indent="-285750" fontAlgn="b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SET</a:t>
            </a:r>
          </a:p>
          <a:p>
            <a:pPr marL="2571750" lvl="5" indent="-285750" fontAlgn="b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SET</a:t>
            </a:r>
          </a:p>
          <a:p>
            <a:pPr marL="2571750" lvl="5" indent="-285750" fontAlgn="b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BAKE-OFF SET</a:t>
            </a:r>
          </a:p>
          <a:p>
            <a:pPr marL="0" lvl="5" fontAlgn="b"/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85750" lvl="5" indent="-285750" fontAlgn="b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MUC4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distinguishes high-risk cystic lesions in pre-surgical EUS FNAs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391" y="357809"/>
            <a:ext cx="718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UNMC: MUC5AC and MUC4 </a:t>
            </a:r>
            <a:r>
              <a:rPr lang="en-US" sz="2400" smtClean="0"/>
              <a:t>in combination with CA19.9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684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8594"/>
            <a:ext cx="7696200" cy="4544033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609600" y="1608594"/>
            <a:ext cx="457200" cy="533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4114800" y="4732794"/>
            <a:ext cx="457200" cy="533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1905000" y="3056394"/>
            <a:ext cx="457200" cy="533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39" y="2952848"/>
            <a:ext cx="884115" cy="1333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5260" y="4300676"/>
            <a:ext cx="2364750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/>
                <a:cs typeface="Bookman Old Style"/>
              </a:rPr>
              <a:t>Sean </a:t>
            </a:r>
            <a:r>
              <a:rPr lang="en-US" sz="1600" b="1" dirty="0" err="1" smtClean="0">
                <a:latin typeface="Bookman Old Style"/>
                <a:cs typeface="Bookman Old Style"/>
              </a:rPr>
              <a:t>Mulvihill</a:t>
            </a:r>
            <a:r>
              <a:rPr lang="en-US" sz="1600" b="1" dirty="0" smtClean="0">
                <a:latin typeface="Bookman Old Style"/>
                <a:cs typeface="Bookman Old Style"/>
              </a:rPr>
              <a:t>. Utah</a:t>
            </a:r>
          </a:p>
          <a:p>
            <a:r>
              <a:rPr lang="en-US" sz="1600" b="1" dirty="0" smtClean="0">
                <a:latin typeface="Bookman Old Style"/>
                <a:cs typeface="Bookman Old Style"/>
              </a:rPr>
              <a:t>Matt Firpo, Utah </a:t>
            </a:r>
            <a:endParaRPr lang="en-US" sz="1600" b="1" dirty="0">
              <a:latin typeface="Bookman Old Style"/>
              <a:cs typeface="Bookman Old Styl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217003"/>
            <a:ext cx="997857" cy="1397000"/>
          </a:xfrm>
          <a:prstGeom prst="rect">
            <a:avLst/>
          </a:prstGeom>
        </p:spPr>
      </p:pic>
      <p:sp>
        <p:nvSpPr>
          <p:cNvPr id="16" name="Sun 15"/>
          <p:cNvSpPr/>
          <p:nvPr/>
        </p:nvSpPr>
        <p:spPr>
          <a:xfrm>
            <a:off x="5334000" y="2827794"/>
            <a:ext cx="457200" cy="533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56678" y="3614003"/>
            <a:ext cx="295625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/>
                <a:cs typeface="Bookman Old Style"/>
              </a:rPr>
              <a:t>C. Max Schmidt, IU</a:t>
            </a:r>
          </a:p>
          <a:p>
            <a:r>
              <a:rPr lang="en-US" sz="1600" b="1" dirty="0" smtClean="0">
                <a:latin typeface="Bookman Old Style"/>
                <a:cs typeface="Bookman Old Style"/>
              </a:rPr>
              <a:t>Michele Yip-Schneider, IU</a:t>
            </a:r>
            <a:endParaRPr lang="en-US" sz="1600" b="1" dirty="0">
              <a:latin typeface="Bookman Old Style"/>
              <a:cs typeface="Bookman Old Sty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54114"/>
            <a:ext cx="6862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ookman Old Style"/>
                <a:cs typeface="Bookman Old Style"/>
              </a:rPr>
              <a:t>MDACC EDRN CVC Team </a:t>
            </a:r>
            <a:endParaRPr lang="en-US" sz="4000" b="1" dirty="0">
              <a:latin typeface="Bookman Old Style"/>
              <a:cs typeface="Bookman Old Style"/>
            </a:endParaRPr>
          </a:p>
        </p:txBody>
      </p:sp>
      <p:sp>
        <p:nvSpPr>
          <p:cNvPr id="4" name="AutoShape 2" descr="https://media.licdn.com/mpr/mpr/shrinknp_200_200/p/1/000/09d/05b/1869f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04" y="4616906"/>
            <a:ext cx="876697" cy="8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4707"/>
            <a:ext cx="559388" cy="8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345604" y="5493603"/>
            <a:ext cx="3976169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Bookman Old Style"/>
                <a:cs typeface="Bookman Old Style"/>
              </a:rPr>
              <a:t>Anirban </a:t>
            </a:r>
            <a:r>
              <a:rPr lang="en-US" sz="1600" b="1" dirty="0">
                <a:latin typeface="Bookman Old Style"/>
                <a:cs typeface="Bookman Old Style"/>
              </a:rPr>
              <a:t>M</a:t>
            </a:r>
            <a:r>
              <a:rPr lang="en-US" sz="1600" b="1" dirty="0" smtClean="0">
                <a:latin typeface="Bookman Old Style"/>
                <a:cs typeface="Bookman Old Style"/>
              </a:rPr>
              <a:t>aitra, MDACC (Overall PI)</a:t>
            </a:r>
          </a:p>
          <a:p>
            <a:pPr algn="ctr"/>
            <a:r>
              <a:rPr lang="en-US" sz="1600" b="1" dirty="0" smtClean="0">
                <a:latin typeface="Bookman Old Style"/>
                <a:cs typeface="Bookman Old Style"/>
              </a:rPr>
              <a:t>Sam </a:t>
            </a:r>
            <a:r>
              <a:rPr lang="en-US" sz="1600" b="1" dirty="0" err="1" smtClean="0">
                <a:latin typeface="Bookman Old Style"/>
                <a:cs typeface="Bookman Old Style"/>
              </a:rPr>
              <a:t>Hanash</a:t>
            </a:r>
            <a:r>
              <a:rPr lang="en-US" sz="1600" b="1" dirty="0" smtClean="0">
                <a:latin typeface="Bookman Old Style"/>
                <a:cs typeface="Bookman Old Style"/>
              </a:rPr>
              <a:t>, MDACC </a:t>
            </a:r>
          </a:p>
          <a:p>
            <a:pPr algn="ctr"/>
            <a:r>
              <a:rPr lang="en-US" sz="1600" b="1" dirty="0" smtClean="0">
                <a:latin typeface="Bookman Old Style"/>
                <a:cs typeface="Bookman Old Style"/>
              </a:rPr>
              <a:t>Eugene Koay, MDACC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0" y="1074004"/>
            <a:ext cx="1069180" cy="106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07" y="1074003"/>
            <a:ext cx="994339" cy="10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55475" y="2143185"/>
            <a:ext cx="2778325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Bookman Old Style"/>
                <a:cs typeface="Bookman Old Style"/>
              </a:rPr>
              <a:t>Paul Lampe, FHCRC</a:t>
            </a:r>
          </a:p>
          <a:p>
            <a:pPr algn="ctr"/>
            <a:r>
              <a:rPr lang="en-US" sz="1600" b="1" dirty="0" smtClean="0">
                <a:latin typeface="Bookman Old Style"/>
                <a:cs typeface="Bookman Old Style"/>
              </a:rPr>
              <a:t>Sunil Hingorani, FHCRC</a:t>
            </a:r>
            <a:endParaRPr lang="en-US" sz="1600" b="1" dirty="0">
              <a:latin typeface="Bookman Old Style"/>
              <a:cs typeface="Bookman Old Style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4" y="2979003"/>
            <a:ext cx="855246" cy="13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55403"/>
            <a:ext cx="58141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27" y="2217003"/>
            <a:ext cx="127773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699</Words>
  <Application>Microsoft Macintosh PowerPoint</Application>
  <PresentationFormat>On-screen Show (4:3)</PresentationFormat>
  <Paragraphs>136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Bookman Old Style</vt:lpstr>
      <vt:lpstr>Calibri</vt:lpstr>
      <vt:lpstr>Calibri Light</vt:lpstr>
      <vt:lpstr>MS PGothic</vt:lpstr>
      <vt:lpstr>Tahoma</vt:lpstr>
      <vt:lpstr>Times New Roman</vt:lpstr>
      <vt:lpstr>Wingdings</vt:lpstr>
      <vt:lpstr>Arial</vt:lpstr>
      <vt:lpstr>Office Theme</vt:lpstr>
      <vt:lpstr>Highlights of the EDRN Pancreas Collaborative Group</vt:lpstr>
      <vt:lpstr>Major Accomplishments</vt:lpstr>
      <vt:lpstr>Blinded Test Set</vt:lpstr>
      <vt:lpstr>PowerPoint Presentation</vt:lpstr>
      <vt:lpstr>PowerPoint Presentation</vt:lpstr>
      <vt:lpstr>PowerPoint Presentation</vt:lpstr>
      <vt:lpstr>Application to the Blinded Test Set</vt:lpstr>
      <vt:lpstr>PowerPoint Presentation</vt:lpstr>
      <vt:lpstr>PowerPoint Presentation</vt:lpstr>
      <vt:lpstr>“Biomarker Bakeoff”</vt:lpstr>
      <vt:lpstr>PowerPoint Presentation</vt:lpstr>
      <vt:lpstr>Notable features of the team project:</vt:lpstr>
      <vt:lpstr>PowerPoint Presentation</vt:lpstr>
      <vt:lpstr>PowerPoint Presentation</vt:lpstr>
      <vt:lpstr>PowerPoint Presentation</vt:lpstr>
      <vt:lpstr>EDRN Cyst Reference Set Participants</vt:lpstr>
      <vt:lpstr>Current Status of Cyst Reference Set</vt:lpstr>
      <vt:lpstr>Other Highlights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50</cp:revision>
  <dcterms:created xsi:type="dcterms:W3CDTF">2018-09-05T18:53:08Z</dcterms:created>
  <dcterms:modified xsi:type="dcterms:W3CDTF">2018-09-06T11:46:26Z</dcterms:modified>
</cp:coreProperties>
</file>